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56" r:id="rId3"/>
    <p:sldId id="257" r:id="rId4"/>
    <p:sldId id="260" r:id="rId5"/>
    <p:sldId id="261" r:id="rId6"/>
    <p:sldId id="262" r:id="rId7"/>
    <p:sldId id="263" r:id="rId8"/>
    <p:sldId id="264" r:id="rId9"/>
    <p:sldId id="265" r:id="rId10"/>
    <p:sldId id="267" r:id="rId11"/>
    <p:sldId id="269"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19" autoAdjust="0"/>
    <p:restoredTop sz="94652" autoAdjust="0"/>
  </p:normalViewPr>
  <p:slideViewPr>
    <p:cSldViewPr>
      <p:cViewPr varScale="1">
        <p:scale>
          <a:sx n="65" d="100"/>
          <a:sy n="65" d="100"/>
        </p:scale>
        <p:origin x="-108" y="-19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5D11F19-BEC2-4686-B096-AA4ED249A7C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94D7BA19-5C5A-4CD4-9970-BC44CAC454AF}">
      <dgm:prSet/>
      <dgm:spPr/>
      <dgm:t>
        <a:bodyPr/>
        <a:lstStyle/>
        <a:p>
          <a:pPr rtl="0"/>
          <a:r>
            <a:rPr lang="en-US" dirty="0" smtClean="0"/>
            <a:t>Membership entails an agreement and this agreement can be enforced in the court of law.</a:t>
          </a:r>
          <a:endParaRPr lang="en-US" dirty="0"/>
        </a:p>
      </dgm:t>
    </dgm:pt>
    <dgm:pt modelId="{4FCB0BD0-B236-41E4-8395-FCC94C0C87C9}" type="parTrans" cxnId="{9EB0C525-2EC4-4911-AE3A-04CF4ED4FDE1}">
      <dgm:prSet/>
      <dgm:spPr/>
      <dgm:t>
        <a:bodyPr/>
        <a:lstStyle/>
        <a:p>
          <a:endParaRPr lang="en-US"/>
        </a:p>
      </dgm:t>
    </dgm:pt>
    <dgm:pt modelId="{E8DD280E-23C0-432A-92F4-FFABF57B7933}" type="sibTrans" cxnId="{9EB0C525-2EC4-4911-AE3A-04CF4ED4FDE1}">
      <dgm:prSet/>
      <dgm:spPr/>
      <dgm:t>
        <a:bodyPr/>
        <a:lstStyle/>
        <a:p>
          <a:endParaRPr lang="en-US"/>
        </a:p>
      </dgm:t>
    </dgm:pt>
    <dgm:pt modelId="{7071AE5B-D715-4733-9268-0D57D2939080}">
      <dgm:prSet/>
      <dgm:spPr/>
      <dgm:t>
        <a:bodyPr/>
        <a:lstStyle/>
        <a:p>
          <a:pPr rtl="0"/>
          <a:r>
            <a:rPr lang="en-US" dirty="0" smtClean="0"/>
            <a:t>As per the Indian Contract Act, 1872 a contract made with or by a minor is void.</a:t>
          </a:r>
          <a:endParaRPr lang="en-US" dirty="0"/>
        </a:p>
      </dgm:t>
    </dgm:pt>
    <dgm:pt modelId="{A20C569C-84F7-4F2F-AD7C-8833DC1E2990}" type="parTrans" cxnId="{623A6745-7507-4320-8474-59FC7366DDC7}">
      <dgm:prSet/>
      <dgm:spPr/>
      <dgm:t>
        <a:bodyPr/>
        <a:lstStyle/>
        <a:p>
          <a:endParaRPr lang="en-US"/>
        </a:p>
      </dgm:t>
    </dgm:pt>
    <dgm:pt modelId="{625FA8E7-C8BC-4179-BB39-56159017F766}" type="sibTrans" cxnId="{623A6745-7507-4320-8474-59FC7366DDC7}">
      <dgm:prSet/>
      <dgm:spPr/>
      <dgm:t>
        <a:bodyPr/>
        <a:lstStyle/>
        <a:p>
          <a:endParaRPr lang="en-US"/>
        </a:p>
      </dgm:t>
    </dgm:pt>
    <dgm:pt modelId="{C28AC609-983C-4FA1-9BE6-F95F3D5FBF9D}">
      <dgm:prSet/>
      <dgm:spPr/>
      <dgm:t>
        <a:bodyPr/>
        <a:lstStyle/>
        <a:p>
          <a:pPr rtl="0"/>
          <a:r>
            <a:rPr lang="en-US" dirty="0" smtClean="0"/>
            <a:t>If the directors allot share to a minor in response to his application, without knowing that he was a minor and enter his name in the register of members, it can eschew the allotment and strike the name of the minor off the register of members. But the company must refund the entire money to the minor, which it obtained in relation to the shares allotted.</a:t>
          </a:r>
          <a:endParaRPr lang="en-US" dirty="0"/>
        </a:p>
      </dgm:t>
    </dgm:pt>
    <dgm:pt modelId="{F3F14DA7-4E2B-4332-AF33-AA7CFBC435A2}" type="parTrans" cxnId="{9A2D944F-3691-4A0A-9660-FADEEE8C68DF}">
      <dgm:prSet/>
      <dgm:spPr/>
      <dgm:t>
        <a:bodyPr/>
        <a:lstStyle/>
        <a:p>
          <a:endParaRPr lang="en-US"/>
        </a:p>
      </dgm:t>
    </dgm:pt>
    <dgm:pt modelId="{8026F4AC-A0C7-4E17-B180-B44F98DFA6D2}" type="sibTrans" cxnId="{9A2D944F-3691-4A0A-9660-FADEEE8C68DF}">
      <dgm:prSet/>
      <dgm:spPr/>
      <dgm:t>
        <a:bodyPr/>
        <a:lstStyle/>
        <a:p>
          <a:endParaRPr lang="en-US"/>
        </a:p>
      </dgm:t>
    </dgm:pt>
    <dgm:pt modelId="{AEA835A1-0D54-491E-902C-FD975BD6204A}" type="pres">
      <dgm:prSet presAssocID="{B5D11F19-BEC2-4686-B096-AA4ED249A7CD}" presName="linear" presStyleCnt="0">
        <dgm:presLayoutVars>
          <dgm:animLvl val="lvl"/>
          <dgm:resizeHandles val="exact"/>
        </dgm:presLayoutVars>
      </dgm:prSet>
      <dgm:spPr/>
      <dgm:t>
        <a:bodyPr/>
        <a:lstStyle/>
        <a:p>
          <a:endParaRPr lang="en-US"/>
        </a:p>
      </dgm:t>
    </dgm:pt>
    <dgm:pt modelId="{F03494EF-257C-4491-9E57-A8748D42E246}" type="pres">
      <dgm:prSet presAssocID="{94D7BA19-5C5A-4CD4-9970-BC44CAC454AF}" presName="parentText" presStyleLbl="node1" presStyleIdx="0" presStyleCnt="3" custScaleY="84565" custLinFactY="-3771" custLinFactNeighborX="2597" custLinFactNeighborY="-100000">
        <dgm:presLayoutVars>
          <dgm:chMax val="0"/>
          <dgm:bulletEnabled val="1"/>
        </dgm:presLayoutVars>
      </dgm:prSet>
      <dgm:spPr/>
      <dgm:t>
        <a:bodyPr/>
        <a:lstStyle/>
        <a:p>
          <a:endParaRPr lang="en-US"/>
        </a:p>
      </dgm:t>
    </dgm:pt>
    <dgm:pt modelId="{AADF541E-F750-486D-85A2-E5783CA78B87}" type="pres">
      <dgm:prSet presAssocID="{E8DD280E-23C0-432A-92F4-FFABF57B7933}" presName="spacer" presStyleCnt="0"/>
      <dgm:spPr/>
    </dgm:pt>
    <dgm:pt modelId="{2B284749-E22A-4E53-9B5D-2E7A0A7F522E}" type="pres">
      <dgm:prSet presAssocID="{7071AE5B-D715-4733-9268-0D57D2939080}" presName="parentText" presStyleLbl="node1" presStyleIdx="1" presStyleCnt="3">
        <dgm:presLayoutVars>
          <dgm:chMax val="0"/>
          <dgm:bulletEnabled val="1"/>
        </dgm:presLayoutVars>
      </dgm:prSet>
      <dgm:spPr/>
      <dgm:t>
        <a:bodyPr/>
        <a:lstStyle/>
        <a:p>
          <a:endParaRPr lang="en-US"/>
        </a:p>
      </dgm:t>
    </dgm:pt>
    <dgm:pt modelId="{D85045D1-CB1F-439A-987D-AE18C17C6490}" type="pres">
      <dgm:prSet presAssocID="{625FA8E7-C8BC-4179-BB39-56159017F766}" presName="spacer" presStyleCnt="0"/>
      <dgm:spPr/>
    </dgm:pt>
    <dgm:pt modelId="{36156DA0-6CB5-4F6E-8B80-C302637AAC75}" type="pres">
      <dgm:prSet presAssocID="{C28AC609-983C-4FA1-9BE6-F95F3D5FBF9D}" presName="parentText" presStyleLbl="node1" presStyleIdx="2" presStyleCnt="3" custLinFactY="2635" custLinFactNeighborY="100000">
        <dgm:presLayoutVars>
          <dgm:chMax val="0"/>
          <dgm:bulletEnabled val="1"/>
        </dgm:presLayoutVars>
      </dgm:prSet>
      <dgm:spPr/>
      <dgm:t>
        <a:bodyPr/>
        <a:lstStyle/>
        <a:p>
          <a:endParaRPr lang="en-US"/>
        </a:p>
      </dgm:t>
    </dgm:pt>
  </dgm:ptLst>
  <dgm:cxnLst>
    <dgm:cxn modelId="{9A2D944F-3691-4A0A-9660-FADEEE8C68DF}" srcId="{B5D11F19-BEC2-4686-B096-AA4ED249A7CD}" destId="{C28AC609-983C-4FA1-9BE6-F95F3D5FBF9D}" srcOrd="2" destOrd="0" parTransId="{F3F14DA7-4E2B-4332-AF33-AA7CFBC435A2}" sibTransId="{8026F4AC-A0C7-4E17-B180-B44F98DFA6D2}"/>
    <dgm:cxn modelId="{623A6745-7507-4320-8474-59FC7366DDC7}" srcId="{B5D11F19-BEC2-4686-B096-AA4ED249A7CD}" destId="{7071AE5B-D715-4733-9268-0D57D2939080}" srcOrd="1" destOrd="0" parTransId="{A20C569C-84F7-4F2F-AD7C-8833DC1E2990}" sibTransId="{625FA8E7-C8BC-4179-BB39-56159017F766}"/>
    <dgm:cxn modelId="{B7C16D6B-E2F8-4EC9-9FD9-1759636A59B4}" type="presOf" srcId="{B5D11F19-BEC2-4686-B096-AA4ED249A7CD}" destId="{AEA835A1-0D54-491E-902C-FD975BD6204A}" srcOrd="0" destOrd="0" presId="urn:microsoft.com/office/officeart/2005/8/layout/vList2"/>
    <dgm:cxn modelId="{26EBCE2D-CFBC-4ABC-9A13-B8AC0A69D616}" type="presOf" srcId="{7071AE5B-D715-4733-9268-0D57D2939080}" destId="{2B284749-E22A-4E53-9B5D-2E7A0A7F522E}" srcOrd="0" destOrd="0" presId="urn:microsoft.com/office/officeart/2005/8/layout/vList2"/>
    <dgm:cxn modelId="{5CBF4204-2617-47CA-B95B-F86D8EAD3446}" type="presOf" srcId="{94D7BA19-5C5A-4CD4-9970-BC44CAC454AF}" destId="{F03494EF-257C-4491-9E57-A8748D42E246}" srcOrd="0" destOrd="0" presId="urn:microsoft.com/office/officeart/2005/8/layout/vList2"/>
    <dgm:cxn modelId="{F6B79A5E-9DDF-4AF1-B6AC-66EC3EE2B75E}" type="presOf" srcId="{C28AC609-983C-4FA1-9BE6-F95F3D5FBF9D}" destId="{36156DA0-6CB5-4F6E-8B80-C302637AAC75}" srcOrd="0" destOrd="0" presId="urn:microsoft.com/office/officeart/2005/8/layout/vList2"/>
    <dgm:cxn modelId="{9EB0C525-2EC4-4911-AE3A-04CF4ED4FDE1}" srcId="{B5D11F19-BEC2-4686-B096-AA4ED249A7CD}" destId="{94D7BA19-5C5A-4CD4-9970-BC44CAC454AF}" srcOrd="0" destOrd="0" parTransId="{4FCB0BD0-B236-41E4-8395-FCC94C0C87C9}" sibTransId="{E8DD280E-23C0-432A-92F4-FFABF57B7933}"/>
    <dgm:cxn modelId="{DEA8AD14-86A8-4011-BFB2-EBCC7C5EB855}" type="presParOf" srcId="{AEA835A1-0D54-491E-902C-FD975BD6204A}" destId="{F03494EF-257C-4491-9E57-A8748D42E246}" srcOrd="0" destOrd="0" presId="urn:microsoft.com/office/officeart/2005/8/layout/vList2"/>
    <dgm:cxn modelId="{97CB8F0D-97EB-4DB7-B321-BE87DB91CA0C}" type="presParOf" srcId="{AEA835A1-0D54-491E-902C-FD975BD6204A}" destId="{AADF541E-F750-486D-85A2-E5783CA78B87}" srcOrd="1" destOrd="0" presId="urn:microsoft.com/office/officeart/2005/8/layout/vList2"/>
    <dgm:cxn modelId="{900B3CCF-854D-47CC-ADEB-5628E26203C4}" type="presParOf" srcId="{AEA835A1-0D54-491E-902C-FD975BD6204A}" destId="{2B284749-E22A-4E53-9B5D-2E7A0A7F522E}" srcOrd="2" destOrd="0" presId="urn:microsoft.com/office/officeart/2005/8/layout/vList2"/>
    <dgm:cxn modelId="{FAF2B95B-FD5A-42D5-AA95-928AA36D25F0}" type="presParOf" srcId="{AEA835A1-0D54-491E-902C-FD975BD6204A}" destId="{D85045D1-CB1F-439A-987D-AE18C17C6490}" srcOrd="3" destOrd="0" presId="urn:microsoft.com/office/officeart/2005/8/layout/vList2"/>
    <dgm:cxn modelId="{9571218F-5CA8-423D-A350-B0577CF33893}" type="presParOf" srcId="{AEA835A1-0D54-491E-902C-FD975BD6204A}" destId="{36156DA0-6CB5-4F6E-8B80-C302637AAC75}" srcOrd="4" destOrd="0" presId="urn:microsoft.com/office/officeart/2005/8/layout/vList2"/>
  </dgm:cxnLst>
  <dgm:bg/>
  <dgm:whole/>
</dgm:dataModel>
</file>

<file path=ppt/diagrams/data2.xml><?xml version="1.0" encoding="utf-8"?>
<dgm:dataModel xmlns:dgm="http://schemas.openxmlformats.org/drawingml/2006/diagram" xmlns:a="http://schemas.openxmlformats.org/drawingml/2006/main">
  <dgm:ptLst>
    <dgm:pt modelId="{2EC714EC-6B04-471C-A4A3-0C2053BA94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en-US"/>
        </a:p>
      </dgm:t>
    </dgm:pt>
    <dgm:pt modelId="{8C98A569-4314-45EC-BAE1-68CE80481FDB}">
      <dgm:prSet/>
      <dgm:spPr/>
      <dgm:t>
        <a:bodyPr/>
        <a:lstStyle/>
        <a:p>
          <a:pPr rtl="0"/>
          <a:r>
            <a:rPr lang="en-US" dirty="0" smtClean="0">
              <a:solidFill>
                <a:schemeClr val="tx1"/>
              </a:solidFill>
            </a:rPr>
            <a:t>A minor can not become a member.</a:t>
          </a:r>
          <a:endParaRPr lang="en-US" dirty="0">
            <a:solidFill>
              <a:schemeClr val="tx1"/>
            </a:solidFill>
          </a:endParaRPr>
        </a:p>
      </dgm:t>
    </dgm:pt>
    <dgm:pt modelId="{408A143A-09BE-4BDB-BFE5-BCBC78915B59}" type="parTrans" cxnId="{23AA1233-433D-45BF-A514-C4CD92FB25AF}">
      <dgm:prSet/>
      <dgm:spPr/>
      <dgm:t>
        <a:bodyPr/>
        <a:lstStyle/>
        <a:p>
          <a:endParaRPr lang="en-US"/>
        </a:p>
      </dgm:t>
    </dgm:pt>
    <dgm:pt modelId="{D3F592F4-9900-4FE2-BD15-88FD888FBF74}" type="sibTrans" cxnId="{23AA1233-433D-45BF-A514-C4CD92FB25AF}">
      <dgm:prSet/>
      <dgm:spPr/>
      <dgm:t>
        <a:bodyPr/>
        <a:lstStyle/>
        <a:p>
          <a:endParaRPr lang="en-US"/>
        </a:p>
      </dgm:t>
    </dgm:pt>
    <dgm:pt modelId="{DEA75E13-A742-40D7-AA14-482D980D5955}" type="pres">
      <dgm:prSet presAssocID="{2EC714EC-6B04-471C-A4A3-0C2053BA945F}" presName="Name0" presStyleCnt="0">
        <dgm:presLayoutVars>
          <dgm:chPref val="3"/>
          <dgm:dir/>
          <dgm:animLvl val="lvl"/>
          <dgm:resizeHandles/>
        </dgm:presLayoutVars>
      </dgm:prSet>
      <dgm:spPr/>
      <dgm:t>
        <a:bodyPr/>
        <a:lstStyle/>
        <a:p>
          <a:endParaRPr lang="en-US"/>
        </a:p>
      </dgm:t>
    </dgm:pt>
    <dgm:pt modelId="{C6E6F1C3-769E-4759-8950-2A333490B50A}" type="pres">
      <dgm:prSet presAssocID="{8C98A569-4314-45EC-BAE1-68CE80481FDB}" presName="horFlow" presStyleCnt="0"/>
      <dgm:spPr/>
    </dgm:pt>
    <dgm:pt modelId="{17A2C0CF-36E8-4D50-A4B7-8909E12DD779}" type="pres">
      <dgm:prSet presAssocID="{8C98A569-4314-45EC-BAE1-68CE80481FDB}" presName="bigChev" presStyleLbl="node1" presStyleIdx="0" presStyleCnt="1" custScaleY="113350"/>
      <dgm:spPr/>
      <dgm:t>
        <a:bodyPr/>
        <a:lstStyle/>
        <a:p>
          <a:endParaRPr lang="en-US"/>
        </a:p>
      </dgm:t>
    </dgm:pt>
  </dgm:ptLst>
  <dgm:cxnLst>
    <dgm:cxn modelId="{23AA1233-433D-45BF-A514-C4CD92FB25AF}" srcId="{2EC714EC-6B04-471C-A4A3-0C2053BA945F}" destId="{8C98A569-4314-45EC-BAE1-68CE80481FDB}" srcOrd="0" destOrd="0" parTransId="{408A143A-09BE-4BDB-BFE5-BCBC78915B59}" sibTransId="{D3F592F4-9900-4FE2-BD15-88FD888FBF74}"/>
    <dgm:cxn modelId="{43338AB0-DA43-4C28-A039-F123D0064568}" type="presOf" srcId="{2EC714EC-6B04-471C-A4A3-0C2053BA945F}" destId="{DEA75E13-A742-40D7-AA14-482D980D5955}" srcOrd="0" destOrd="0" presId="urn:microsoft.com/office/officeart/2005/8/layout/lProcess3"/>
    <dgm:cxn modelId="{4064DA72-DE0D-4A5B-A151-25F123742746}" type="presOf" srcId="{8C98A569-4314-45EC-BAE1-68CE80481FDB}" destId="{17A2C0CF-36E8-4D50-A4B7-8909E12DD779}" srcOrd="0" destOrd="0" presId="urn:microsoft.com/office/officeart/2005/8/layout/lProcess3"/>
    <dgm:cxn modelId="{8969D8CF-5EEE-4645-B841-FDD62FF94AAE}" type="presParOf" srcId="{DEA75E13-A742-40D7-AA14-482D980D5955}" destId="{C6E6F1C3-769E-4759-8950-2A333490B50A}" srcOrd="0" destOrd="0" presId="urn:microsoft.com/office/officeart/2005/8/layout/lProcess3"/>
    <dgm:cxn modelId="{E00A56BE-C88F-4235-9D1D-22921CEBB640}" type="presParOf" srcId="{C6E6F1C3-769E-4759-8950-2A333490B50A}" destId="{17A2C0CF-36E8-4D50-A4B7-8909E12DD779}" srcOrd="0" destOrd="0" presId="urn:microsoft.com/office/officeart/2005/8/layout/lProcess3"/>
  </dgm:cxnLst>
  <dgm:bg/>
  <dgm:whole/>
</dgm:dataModel>
</file>

<file path=ppt/diagrams/data3.xml><?xml version="1.0" encoding="utf-8"?>
<dgm:dataModel xmlns:dgm="http://schemas.openxmlformats.org/drawingml/2006/diagram" xmlns:a="http://schemas.openxmlformats.org/drawingml/2006/main">
  <dgm:ptLst>
    <dgm:pt modelId="{B5D11F19-BEC2-4686-B096-AA4ED249A7C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D41F7EA2-7FBB-4FA6-B8EC-EBD266C22BAC}">
      <dgm:prSet/>
      <dgm:spPr/>
      <dgm:t>
        <a:bodyPr/>
        <a:lstStyle/>
        <a:p>
          <a:r>
            <a:rPr lang="en-US" dirty="0" smtClean="0"/>
            <a:t>Company must be a Co. Ltd. By shares.</a:t>
          </a:r>
          <a:endParaRPr lang="en-US" dirty="0"/>
        </a:p>
      </dgm:t>
    </dgm:pt>
    <dgm:pt modelId="{85FCD237-6246-4970-90B0-CC530E7DB7F7}" type="parTrans" cxnId="{0FB8954A-6983-4D62-980C-44639996689B}">
      <dgm:prSet/>
      <dgm:spPr/>
      <dgm:t>
        <a:bodyPr/>
        <a:lstStyle/>
        <a:p>
          <a:endParaRPr lang="en-US"/>
        </a:p>
      </dgm:t>
    </dgm:pt>
    <dgm:pt modelId="{E5613B38-66A6-437A-B19E-C8033143EAE7}" type="sibTrans" cxnId="{0FB8954A-6983-4D62-980C-44639996689B}">
      <dgm:prSet/>
      <dgm:spPr/>
      <dgm:t>
        <a:bodyPr/>
        <a:lstStyle/>
        <a:p>
          <a:endParaRPr lang="en-US"/>
        </a:p>
      </dgm:t>
    </dgm:pt>
    <dgm:pt modelId="{C2E2A55C-F59A-4089-A0C8-A6D126DDAD56}">
      <dgm:prSet/>
      <dgm:spPr/>
      <dgm:t>
        <a:bodyPr/>
        <a:lstStyle/>
        <a:p>
          <a:r>
            <a:rPr lang="en-US" dirty="0" smtClean="0"/>
            <a:t>Application for transfer is made on behalf of minor by lawful guardian.</a:t>
          </a:r>
          <a:endParaRPr lang="en-US" dirty="0"/>
        </a:p>
      </dgm:t>
    </dgm:pt>
    <dgm:pt modelId="{B07DD449-6E62-4F48-9A57-39904348107E}" type="parTrans" cxnId="{FA22CD9C-859A-4AFF-9221-E02446681069}">
      <dgm:prSet/>
      <dgm:spPr/>
      <dgm:t>
        <a:bodyPr/>
        <a:lstStyle/>
        <a:p>
          <a:endParaRPr lang="en-US"/>
        </a:p>
      </dgm:t>
    </dgm:pt>
    <dgm:pt modelId="{F27A3FE7-5E59-41ED-82EC-FCC680A12C76}" type="sibTrans" cxnId="{FA22CD9C-859A-4AFF-9221-E02446681069}">
      <dgm:prSet/>
      <dgm:spPr/>
      <dgm:t>
        <a:bodyPr/>
        <a:lstStyle/>
        <a:p>
          <a:endParaRPr lang="en-US"/>
        </a:p>
      </dgm:t>
    </dgm:pt>
    <dgm:pt modelId="{1289CC3A-24B9-4F02-A768-E3676998C945}">
      <dgm:prSet/>
      <dgm:spPr/>
      <dgm:t>
        <a:bodyPr/>
        <a:lstStyle/>
        <a:p>
          <a:r>
            <a:rPr lang="en-US" dirty="0" smtClean="0"/>
            <a:t>The transfer is manifestly for the benefit of minor.</a:t>
          </a:r>
          <a:endParaRPr lang="en-US" dirty="0"/>
        </a:p>
      </dgm:t>
    </dgm:pt>
    <dgm:pt modelId="{0248EAD3-3E09-4F54-BB8E-2971EDDD36EF}" type="parTrans" cxnId="{A3872705-E36D-4A3A-8B60-2327EC07E523}">
      <dgm:prSet/>
      <dgm:spPr/>
      <dgm:t>
        <a:bodyPr/>
        <a:lstStyle/>
        <a:p>
          <a:endParaRPr lang="en-US"/>
        </a:p>
      </dgm:t>
    </dgm:pt>
    <dgm:pt modelId="{2399D4D6-DF27-4911-8219-C1AE4BFDA8F5}" type="sibTrans" cxnId="{A3872705-E36D-4A3A-8B60-2327EC07E523}">
      <dgm:prSet/>
      <dgm:spPr/>
      <dgm:t>
        <a:bodyPr/>
        <a:lstStyle/>
        <a:p>
          <a:endParaRPr lang="en-US"/>
        </a:p>
      </dgm:t>
    </dgm:pt>
    <dgm:pt modelId="{196DEE55-5765-4897-BDC9-467DD65C0BE6}">
      <dgm:prSet/>
      <dgm:spPr/>
      <dgm:t>
        <a:bodyPr/>
        <a:lstStyle/>
        <a:p>
          <a:r>
            <a:rPr lang="en-US" dirty="0" smtClean="0"/>
            <a:t>Shares are fully paid up.</a:t>
          </a:r>
          <a:endParaRPr lang="en-US" dirty="0"/>
        </a:p>
      </dgm:t>
    </dgm:pt>
    <dgm:pt modelId="{1448DF8B-819E-40AF-9B0B-7107B6EEAA15}" type="sibTrans" cxnId="{AC859649-14FE-41C8-AE87-32E9121D571C}">
      <dgm:prSet/>
      <dgm:spPr/>
      <dgm:t>
        <a:bodyPr/>
        <a:lstStyle/>
        <a:p>
          <a:endParaRPr lang="en-US"/>
        </a:p>
      </dgm:t>
    </dgm:pt>
    <dgm:pt modelId="{14D14063-4C66-4B56-B0BB-4974900AE2DD}" type="parTrans" cxnId="{AC859649-14FE-41C8-AE87-32E9121D571C}">
      <dgm:prSet/>
      <dgm:spPr/>
      <dgm:t>
        <a:bodyPr/>
        <a:lstStyle/>
        <a:p>
          <a:endParaRPr lang="en-US"/>
        </a:p>
      </dgm:t>
    </dgm:pt>
    <dgm:pt modelId="{AEA835A1-0D54-491E-902C-FD975BD6204A}" type="pres">
      <dgm:prSet presAssocID="{B5D11F19-BEC2-4686-B096-AA4ED249A7CD}" presName="linear" presStyleCnt="0">
        <dgm:presLayoutVars>
          <dgm:animLvl val="lvl"/>
          <dgm:resizeHandles val="exact"/>
        </dgm:presLayoutVars>
      </dgm:prSet>
      <dgm:spPr/>
      <dgm:t>
        <a:bodyPr/>
        <a:lstStyle/>
        <a:p>
          <a:endParaRPr lang="en-US"/>
        </a:p>
      </dgm:t>
    </dgm:pt>
    <dgm:pt modelId="{301A54E6-7E37-4444-B583-C4162F120377}" type="pres">
      <dgm:prSet presAssocID="{D41F7EA2-7FBB-4FA6-B8EC-EBD266C22BAC}" presName="parentText" presStyleLbl="node1" presStyleIdx="0" presStyleCnt="4">
        <dgm:presLayoutVars>
          <dgm:chMax val="0"/>
          <dgm:bulletEnabled val="1"/>
        </dgm:presLayoutVars>
      </dgm:prSet>
      <dgm:spPr/>
      <dgm:t>
        <a:bodyPr/>
        <a:lstStyle/>
        <a:p>
          <a:endParaRPr lang="en-US"/>
        </a:p>
      </dgm:t>
    </dgm:pt>
    <dgm:pt modelId="{C811380B-86B2-43E2-B0EB-8DABD3E4F9CB}" type="pres">
      <dgm:prSet presAssocID="{E5613B38-66A6-437A-B19E-C8033143EAE7}" presName="spacer" presStyleCnt="0"/>
      <dgm:spPr/>
    </dgm:pt>
    <dgm:pt modelId="{E3BE8EE4-37A8-487E-BFEE-9F16A2DA8F7E}" type="pres">
      <dgm:prSet presAssocID="{196DEE55-5765-4897-BDC9-467DD65C0BE6}" presName="parentText" presStyleLbl="node1" presStyleIdx="1" presStyleCnt="4">
        <dgm:presLayoutVars>
          <dgm:chMax val="0"/>
          <dgm:bulletEnabled val="1"/>
        </dgm:presLayoutVars>
      </dgm:prSet>
      <dgm:spPr/>
      <dgm:t>
        <a:bodyPr/>
        <a:lstStyle/>
        <a:p>
          <a:endParaRPr lang="en-US"/>
        </a:p>
      </dgm:t>
    </dgm:pt>
    <dgm:pt modelId="{7294C862-FDAB-4BEF-AE0B-97D695829BC7}" type="pres">
      <dgm:prSet presAssocID="{1448DF8B-819E-40AF-9B0B-7107B6EEAA15}" presName="spacer" presStyleCnt="0"/>
      <dgm:spPr/>
    </dgm:pt>
    <dgm:pt modelId="{9CF0663C-5C2C-4E7C-9BCC-235442A8AAF5}" type="pres">
      <dgm:prSet presAssocID="{C2E2A55C-F59A-4089-A0C8-A6D126DDAD56}" presName="parentText" presStyleLbl="node1" presStyleIdx="2" presStyleCnt="4">
        <dgm:presLayoutVars>
          <dgm:chMax val="0"/>
          <dgm:bulletEnabled val="1"/>
        </dgm:presLayoutVars>
      </dgm:prSet>
      <dgm:spPr/>
      <dgm:t>
        <a:bodyPr/>
        <a:lstStyle/>
        <a:p>
          <a:endParaRPr lang="en-US"/>
        </a:p>
      </dgm:t>
    </dgm:pt>
    <dgm:pt modelId="{F1044368-72EA-4B59-9923-A7047A60A51F}" type="pres">
      <dgm:prSet presAssocID="{F27A3FE7-5E59-41ED-82EC-FCC680A12C76}" presName="spacer" presStyleCnt="0"/>
      <dgm:spPr/>
    </dgm:pt>
    <dgm:pt modelId="{C2126AB6-5630-4626-9EE6-3C12920315AD}" type="pres">
      <dgm:prSet presAssocID="{1289CC3A-24B9-4F02-A768-E3676998C945}" presName="parentText" presStyleLbl="node1" presStyleIdx="3" presStyleCnt="4">
        <dgm:presLayoutVars>
          <dgm:chMax val="0"/>
          <dgm:bulletEnabled val="1"/>
        </dgm:presLayoutVars>
      </dgm:prSet>
      <dgm:spPr/>
      <dgm:t>
        <a:bodyPr/>
        <a:lstStyle/>
        <a:p>
          <a:endParaRPr lang="en-US"/>
        </a:p>
      </dgm:t>
    </dgm:pt>
  </dgm:ptLst>
  <dgm:cxnLst>
    <dgm:cxn modelId="{45C4F08C-BC43-4365-A737-2412E82DDA6C}" type="presOf" srcId="{196DEE55-5765-4897-BDC9-467DD65C0BE6}" destId="{E3BE8EE4-37A8-487E-BFEE-9F16A2DA8F7E}" srcOrd="0" destOrd="0" presId="urn:microsoft.com/office/officeart/2005/8/layout/vList2"/>
    <dgm:cxn modelId="{0FB8954A-6983-4D62-980C-44639996689B}" srcId="{B5D11F19-BEC2-4686-B096-AA4ED249A7CD}" destId="{D41F7EA2-7FBB-4FA6-B8EC-EBD266C22BAC}" srcOrd="0" destOrd="0" parTransId="{85FCD237-6246-4970-90B0-CC530E7DB7F7}" sibTransId="{E5613B38-66A6-437A-B19E-C8033143EAE7}"/>
    <dgm:cxn modelId="{FA22CD9C-859A-4AFF-9221-E02446681069}" srcId="{B5D11F19-BEC2-4686-B096-AA4ED249A7CD}" destId="{C2E2A55C-F59A-4089-A0C8-A6D126DDAD56}" srcOrd="2" destOrd="0" parTransId="{B07DD449-6E62-4F48-9A57-39904348107E}" sibTransId="{F27A3FE7-5E59-41ED-82EC-FCC680A12C76}"/>
    <dgm:cxn modelId="{0816E22E-DE91-47A5-8F58-9D551BDD394C}" type="presOf" srcId="{1289CC3A-24B9-4F02-A768-E3676998C945}" destId="{C2126AB6-5630-4626-9EE6-3C12920315AD}" srcOrd="0" destOrd="0" presId="urn:microsoft.com/office/officeart/2005/8/layout/vList2"/>
    <dgm:cxn modelId="{A3872705-E36D-4A3A-8B60-2327EC07E523}" srcId="{B5D11F19-BEC2-4686-B096-AA4ED249A7CD}" destId="{1289CC3A-24B9-4F02-A768-E3676998C945}" srcOrd="3" destOrd="0" parTransId="{0248EAD3-3E09-4F54-BB8E-2971EDDD36EF}" sibTransId="{2399D4D6-DF27-4911-8219-C1AE4BFDA8F5}"/>
    <dgm:cxn modelId="{D64ED545-C470-40CD-BF38-18E56EDF7C9D}" type="presOf" srcId="{D41F7EA2-7FBB-4FA6-B8EC-EBD266C22BAC}" destId="{301A54E6-7E37-4444-B583-C4162F120377}" srcOrd="0" destOrd="0" presId="urn:microsoft.com/office/officeart/2005/8/layout/vList2"/>
    <dgm:cxn modelId="{AC859649-14FE-41C8-AE87-32E9121D571C}" srcId="{B5D11F19-BEC2-4686-B096-AA4ED249A7CD}" destId="{196DEE55-5765-4897-BDC9-467DD65C0BE6}" srcOrd="1" destOrd="0" parTransId="{14D14063-4C66-4B56-B0BB-4974900AE2DD}" sibTransId="{1448DF8B-819E-40AF-9B0B-7107B6EEAA15}"/>
    <dgm:cxn modelId="{49923B78-4195-4DA6-A07F-08669F704B63}" type="presOf" srcId="{B5D11F19-BEC2-4686-B096-AA4ED249A7CD}" destId="{AEA835A1-0D54-491E-902C-FD975BD6204A}" srcOrd="0" destOrd="0" presId="urn:microsoft.com/office/officeart/2005/8/layout/vList2"/>
    <dgm:cxn modelId="{1726FEFA-46BB-44E4-917C-FD714B14276A}" type="presOf" srcId="{C2E2A55C-F59A-4089-A0C8-A6D126DDAD56}" destId="{9CF0663C-5C2C-4E7C-9BCC-235442A8AAF5}" srcOrd="0" destOrd="0" presId="urn:microsoft.com/office/officeart/2005/8/layout/vList2"/>
    <dgm:cxn modelId="{8F14941B-D0F6-40BB-9F83-823BF319B233}" type="presParOf" srcId="{AEA835A1-0D54-491E-902C-FD975BD6204A}" destId="{301A54E6-7E37-4444-B583-C4162F120377}" srcOrd="0" destOrd="0" presId="urn:microsoft.com/office/officeart/2005/8/layout/vList2"/>
    <dgm:cxn modelId="{A244EC7E-6670-4C36-8F75-105DDE7F3548}" type="presParOf" srcId="{AEA835A1-0D54-491E-902C-FD975BD6204A}" destId="{C811380B-86B2-43E2-B0EB-8DABD3E4F9CB}" srcOrd="1" destOrd="0" presId="urn:microsoft.com/office/officeart/2005/8/layout/vList2"/>
    <dgm:cxn modelId="{20D9D606-06C8-4718-B044-7C150D55FFBD}" type="presParOf" srcId="{AEA835A1-0D54-491E-902C-FD975BD6204A}" destId="{E3BE8EE4-37A8-487E-BFEE-9F16A2DA8F7E}" srcOrd="2" destOrd="0" presId="urn:microsoft.com/office/officeart/2005/8/layout/vList2"/>
    <dgm:cxn modelId="{530D1FED-3142-4694-A763-077DCDBC1003}" type="presParOf" srcId="{AEA835A1-0D54-491E-902C-FD975BD6204A}" destId="{7294C862-FDAB-4BEF-AE0B-97D695829BC7}" srcOrd="3" destOrd="0" presId="urn:microsoft.com/office/officeart/2005/8/layout/vList2"/>
    <dgm:cxn modelId="{099A9A64-2BCD-407B-A5C6-7C93F5BECFCB}" type="presParOf" srcId="{AEA835A1-0D54-491E-902C-FD975BD6204A}" destId="{9CF0663C-5C2C-4E7C-9BCC-235442A8AAF5}" srcOrd="4" destOrd="0" presId="urn:microsoft.com/office/officeart/2005/8/layout/vList2"/>
    <dgm:cxn modelId="{50EBC80F-D4EC-4A5A-8E50-75AC0B04AA84}" type="presParOf" srcId="{AEA835A1-0D54-491E-902C-FD975BD6204A}" destId="{F1044368-72EA-4B59-9923-A7047A60A51F}" srcOrd="5" destOrd="0" presId="urn:microsoft.com/office/officeart/2005/8/layout/vList2"/>
    <dgm:cxn modelId="{4C40DAEE-8559-456C-98C0-9F92BDD5146F}" type="presParOf" srcId="{AEA835A1-0D54-491E-902C-FD975BD6204A}" destId="{C2126AB6-5630-4626-9EE6-3C12920315AD}" srcOrd="6" destOrd="0" presId="urn:microsoft.com/office/officeart/2005/8/layout/vList2"/>
  </dgm:cxnLst>
  <dgm:bg/>
  <dgm:whole/>
</dgm:dataModel>
</file>

<file path=ppt/diagrams/data4.xml><?xml version="1.0" encoding="utf-8"?>
<dgm:dataModel xmlns:dgm="http://schemas.openxmlformats.org/drawingml/2006/diagram" xmlns:a="http://schemas.openxmlformats.org/drawingml/2006/main">
  <dgm:ptLst>
    <dgm:pt modelId="{2EC714EC-6B04-471C-A4A3-0C2053BA94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en-US"/>
        </a:p>
      </dgm:t>
    </dgm:pt>
    <dgm:pt modelId="{8C98A569-4314-45EC-BAE1-68CE80481FDB}">
      <dgm:prSet/>
      <dgm:spPr/>
      <dgm:t>
        <a:bodyPr/>
        <a:lstStyle/>
        <a:p>
          <a:pPr rtl="0"/>
          <a:r>
            <a:rPr lang="en-US" dirty="0" smtClean="0">
              <a:solidFill>
                <a:schemeClr val="tx1"/>
              </a:solidFill>
            </a:rPr>
            <a:t>A minor can become a shareholder.</a:t>
          </a:r>
          <a:endParaRPr lang="en-US" dirty="0">
            <a:solidFill>
              <a:schemeClr val="tx1"/>
            </a:solidFill>
          </a:endParaRPr>
        </a:p>
      </dgm:t>
    </dgm:pt>
    <dgm:pt modelId="{408A143A-09BE-4BDB-BFE5-BCBC78915B59}" type="parTrans" cxnId="{23AA1233-433D-45BF-A514-C4CD92FB25AF}">
      <dgm:prSet/>
      <dgm:spPr/>
      <dgm:t>
        <a:bodyPr/>
        <a:lstStyle/>
        <a:p>
          <a:endParaRPr lang="en-US"/>
        </a:p>
      </dgm:t>
    </dgm:pt>
    <dgm:pt modelId="{D3F592F4-9900-4FE2-BD15-88FD888FBF74}" type="sibTrans" cxnId="{23AA1233-433D-45BF-A514-C4CD92FB25AF}">
      <dgm:prSet/>
      <dgm:spPr/>
      <dgm:t>
        <a:bodyPr/>
        <a:lstStyle/>
        <a:p>
          <a:endParaRPr lang="en-US"/>
        </a:p>
      </dgm:t>
    </dgm:pt>
    <dgm:pt modelId="{DEA75E13-A742-40D7-AA14-482D980D5955}" type="pres">
      <dgm:prSet presAssocID="{2EC714EC-6B04-471C-A4A3-0C2053BA945F}" presName="Name0" presStyleCnt="0">
        <dgm:presLayoutVars>
          <dgm:chPref val="3"/>
          <dgm:dir/>
          <dgm:animLvl val="lvl"/>
          <dgm:resizeHandles/>
        </dgm:presLayoutVars>
      </dgm:prSet>
      <dgm:spPr/>
      <dgm:t>
        <a:bodyPr/>
        <a:lstStyle/>
        <a:p>
          <a:endParaRPr lang="en-US"/>
        </a:p>
      </dgm:t>
    </dgm:pt>
    <dgm:pt modelId="{C6E6F1C3-769E-4759-8950-2A333490B50A}" type="pres">
      <dgm:prSet presAssocID="{8C98A569-4314-45EC-BAE1-68CE80481FDB}" presName="horFlow" presStyleCnt="0"/>
      <dgm:spPr/>
    </dgm:pt>
    <dgm:pt modelId="{17A2C0CF-36E8-4D50-A4B7-8909E12DD779}" type="pres">
      <dgm:prSet presAssocID="{8C98A569-4314-45EC-BAE1-68CE80481FDB}" presName="bigChev" presStyleLbl="node1" presStyleIdx="0" presStyleCnt="1" custScaleY="113350"/>
      <dgm:spPr/>
      <dgm:t>
        <a:bodyPr/>
        <a:lstStyle/>
        <a:p>
          <a:endParaRPr lang="en-US"/>
        </a:p>
      </dgm:t>
    </dgm:pt>
  </dgm:ptLst>
  <dgm:cxnLst>
    <dgm:cxn modelId="{23AA1233-433D-45BF-A514-C4CD92FB25AF}" srcId="{2EC714EC-6B04-471C-A4A3-0C2053BA945F}" destId="{8C98A569-4314-45EC-BAE1-68CE80481FDB}" srcOrd="0" destOrd="0" parTransId="{408A143A-09BE-4BDB-BFE5-BCBC78915B59}" sibTransId="{D3F592F4-9900-4FE2-BD15-88FD888FBF74}"/>
    <dgm:cxn modelId="{C1F8DE6A-64C8-4532-BF62-52ADA207D492}" type="presOf" srcId="{8C98A569-4314-45EC-BAE1-68CE80481FDB}" destId="{17A2C0CF-36E8-4D50-A4B7-8909E12DD779}" srcOrd="0" destOrd="0" presId="urn:microsoft.com/office/officeart/2005/8/layout/lProcess3"/>
    <dgm:cxn modelId="{8C7DF31B-87E7-467C-91B3-B0BD6883256F}" type="presOf" srcId="{2EC714EC-6B04-471C-A4A3-0C2053BA945F}" destId="{DEA75E13-A742-40D7-AA14-482D980D5955}" srcOrd="0" destOrd="0" presId="urn:microsoft.com/office/officeart/2005/8/layout/lProcess3"/>
    <dgm:cxn modelId="{99D4442D-AEAB-4ADE-BF38-D073731A3790}" type="presParOf" srcId="{DEA75E13-A742-40D7-AA14-482D980D5955}" destId="{C6E6F1C3-769E-4759-8950-2A333490B50A}" srcOrd="0" destOrd="0" presId="urn:microsoft.com/office/officeart/2005/8/layout/lProcess3"/>
    <dgm:cxn modelId="{C07A4C54-1565-44DF-A4F9-7A1DB667A9B8}" type="presParOf" srcId="{C6E6F1C3-769E-4759-8950-2A333490B50A}" destId="{17A2C0CF-36E8-4D50-A4B7-8909E12DD779}" srcOrd="0" destOrd="0" presId="urn:microsoft.com/office/officeart/2005/8/layout/lProcess3"/>
  </dgm:cxnLst>
  <dgm:bg/>
  <dgm:whole/>
</dgm:dataModel>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2AFAD8B-156A-48B5-83D6-073A1293A09E}" type="datetimeFigureOut">
              <a:rPr lang="en-US" smtClean="0"/>
              <a:pPr/>
              <a:t>1/30/2008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E47BD-A133-427B-B95F-63B3CE3037B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AFAD8B-156A-48B5-83D6-073A1293A09E}" type="datetimeFigureOut">
              <a:rPr lang="en-US" smtClean="0"/>
              <a:pPr/>
              <a:t>1/30/2008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E47BD-A133-427B-B95F-63B3CE3037B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AFAD8B-156A-48B5-83D6-073A1293A09E}" type="datetimeFigureOut">
              <a:rPr lang="en-US" smtClean="0"/>
              <a:pPr/>
              <a:t>1/30/2008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E47BD-A133-427B-B95F-63B3CE3037B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AFAD8B-156A-48B5-83D6-073A1293A09E}" type="datetimeFigureOut">
              <a:rPr lang="en-US" smtClean="0"/>
              <a:pPr/>
              <a:t>1/30/2008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E47BD-A133-427B-B95F-63B3CE3037B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AFAD8B-156A-48B5-83D6-073A1293A09E}" type="datetimeFigureOut">
              <a:rPr lang="en-US" smtClean="0"/>
              <a:pPr/>
              <a:t>1/30/2008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E47BD-A133-427B-B95F-63B3CE3037B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2AFAD8B-156A-48B5-83D6-073A1293A09E}" type="datetimeFigureOut">
              <a:rPr lang="en-US" smtClean="0"/>
              <a:pPr/>
              <a:t>1/30/2008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4E47BD-A133-427B-B95F-63B3CE3037B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2AFAD8B-156A-48B5-83D6-073A1293A09E}" type="datetimeFigureOut">
              <a:rPr lang="en-US" smtClean="0"/>
              <a:pPr/>
              <a:t>1/30/2008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E47BD-A133-427B-B95F-63B3CE3037B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2AFAD8B-156A-48B5-83D6-073A1293A09E}" type="datetimeFigureOut">
              <a:rPr lang="en-US" smtClean="0"/>
              <a:pPr/>
              <a:t>1/30/2008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4E47BD-A133-427B-B95F-63B3CE3037B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AFAD8B-156A-48B5-83D6-073A1293A09E}" type="datetimeFigureOut">
              <a:rPr lang="en-US" smtClean="0"/>
              <a:pPr/>
              <a:t>1/30/2008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4E47BD-A133-427B-B95F-63B3CE3037B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AFAD8B-156A-48B5-83D6-073A1293A09E}" type="datetimeFigureOut">
              <a:rPr lang="en-US" smtClean="0"/>
              <a:pPr/>
              <a:t>1/30/2008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4E47BD-A133-427B-B95F-63B3CE3037B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AFAD8B-156A-48B5-83D6-073A1293A09E}" type="datetimeFigureOut">
              <a:rPr lang="en-US" smtClean="0"/>
              <a:pPr/>
              <a:t>1/30/2008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4E47BD-A133-427B-B95F-63B3CE3037B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52000">
              <a:srgbClr val="D4DEFF"/>
            </a:gs>
            <a:gs pos="52000">
              <a:srgbClr val="D4DEFF"/>
            </a:gs>
            <a:gs pos="83000">
              <a:srgbClr val="D4DEFF"/>
            </a:gs>
            <a:gs pos="100000">
              <a:srgbClr val="96AB94"/>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AFAD8B-156A-48B5-83D6-073A1293A09E}" type="datetimeFigureOut">
              <a:rPr lang="en-US" smtClean="0"/>
              <a:pPr/>
              <a:t>1/30/2008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4E47BD-A133-427B-B95F-63B3CE3037B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QuickStyle" Target="../diagrams/quickStyle2.xml"/><Relationship Id="rId3" Type="http://schemas.openxmlformats.org/officeDocument/2006/relationships/diagramLayout" Target="../diagrams/layout1.xml"/><Relationship Id="rId7" Type="http://schemas.openxmlformats.org/officeDocument/2006/relationships/diagramLayout" Target="../diagrams/layout2.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openxmlformats.org/officeDocument/2006/relationships/diagramData" Target="../diagrams/data2.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diagramColors" Target="../diagrams/colors2.xml"/></Relationships>
</file>

<file path=ppt/slides/_rels/slide5.xml.rels><?xml version="1.0" encoding="UTF-8" standalone="yes"?>
<Relationships xmlns="http://schemas.openxmlformats.org/package/2006/relationships"><Relationship Id="rId8" Type="http://schemas.openxmlformats.org/officeDocument/2006/relationships/diagramQuickStyle" Target="../diagrams/quickStyle4.xml"/><Relationship Id="rId3" Type="http://schemas.openxmlformats.org/officeDocument/2006/relationships/diagramLayout" Target="../diagrams/layout3.xml"/><Relationship Id="rId7" Type="http://schemas.openxmlformats.org/officeDocument/2006/relationships/diagramLayout" Target="../diagrams/layout4.xml"/><Relationship Id="rId2" Type="http://schemas.openxmlformats.org/officeDocument/2006/relationships/diagramData" Target="../diagrams/data3.xml"/><Relationship Id="rId1" Type="http://schemas.openxmlformats.org/officeDocument/2006/relationships/slideLayout" Target="../slideLayouts/slideLayout8.xml"/><Relationship Id="rId6" Type="http://schemas.openxmlformats.org/officeDocument/2006/relationships/diagramData" Target="../diagrams/data4.xml"/><Relationship Id="rId5" Type="http://schemas.openxmlformats.org/officeDocument/2006/relationships/diagramColors" Target="../diagrams/colors3.xml"/><Relationship Id="rId4" Type="http://schemas.openxmlformats.org/officeDocument/2006/relationships/diagramQuickStyle" Target="../diagrams/quickStyle3.xml"/><Relationship Id="rId9" Type="http://schemas.openxmlformats.org/officeDocument/2006/relationships/diagramColors" Target="../diagrams/colors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US" sz="4800" dirty="0" smtClean="0">
                <a:solidFill>
                  <a:srgbClr val="FF0000"/>
                </a:solidFill>
                <a:latin typeface="Aardvark" pitchFamily="2" charset="0"/>
                <a:cs typeface="Arial" pitchFamily="34" charset="0"/>
              </a:rPr>
              <a:t>Membership of a company</a:t>
            </a:r>
            <a:endParaRPr lang="en-US" sz="4800" dirty="0">
              <a:solidFill>
                <a:srgbClr val="FF0000"/>
              </a:solidFill>
              <a:latin typeface="Aardvark" pitchFamily="2" charset="0"/>
              <a:cs typeface="Arial" pitchFamily="34" charset="0"/>
            </a:endParaRPr>
          </a:p>
        </p:txBody>
      </p:sp>
      <p:sp>
        <p:nvSpPr>
          <p:cNvPr id="5" name="Subtitle 4"/>
          <p:cNvSpPr>
            <a:spLocks noGrp="1"/>
          </p:cNvSpPr>
          <p:nvPr>
            <p:ph type="subTitle" idx="1"/>
          </p:nvPr>
        </p:nvSpPr>
        <p:spPr/>
        <p:txBody>
          <a:bodyPr>
            <a:normAutofit lnSpcReduction="10000"/>
          </a:bodyPr>
          <a:lstStyle/>
          <a:p>
            <a:endParaRPr lang="en-US" dirty="0" smtClean="0"/>
          </a:p>
          <a:p>
            <a:endParaRPr lang="en-US" dirty="0" smtClean="0"/>
          </a:p>
          <a:p>
            <a:pPr algn="r"/>
            <a:r>
              <a:rPr lang="en-US" dirty="0" smtClean="0"/>
              <a:t>- </a:t>
            </a:r>
            <a:r>
              <a:rPr lang="en-US" sz="3600" dirty="0" err="1" smtClean="0">
                <a:solidFill>
                  <a:srgbClr val="00B050"/>
                </a:solidFill>
              </a:rPr>
              <a:t>Milap</a:t>
            </a:r>
            <a:r>
              <a:rPr lang="en-US" sz="3600" dirty="0" smtClean="0">
                <a:solidFill>
                  <a:srgbClr val="00B050"/>
                </a:solidFill>
              </a:rPr>
              <a:t> N. Mehta</a:t>
            </a:r>
            <a:endParaRPr lang="en-US" sz="3600" dirty="0">
              <a:solidFill>
                <a:srgbClr val="00B050"/>
              </a:solidFill>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xit" presetSubtype="4" fill="hold" grpId="1" nodeType="afterEffect">
                                  <p:stCondLst>
                                    <p:cond delay="0"/>
                                  </p:stCondLst>
                                  <p:childTnLst>
                                    <p:anim calcmode="lin" valueType="num">
                                      <p:cBhvr additive="base">
                                        <p:cTn id="11" dur="500"/>
                                        <p:tgtEl>
                                          <p:spTgt spid="4"/>
                                        </p:tgtEl>
                                        <p:attrNameLst>
                                          <p:attrName>ppt_x</p:attrName>
                                        </p:attrNameLst>
                                      </p:cBhvr>
                                      <p:tavLst>
                                        <p:tav tm="0">
                                          <p:val>
                                            <p:strVal val="ppt_x"/>
                                          </p:val>
                                        </p:tav>
                                        <p:tav tm="100000">
                                          <p:val>
                                            <p:strVal val="ppt_x"/>
                                          </p:val>
                                        </p:tav>
                                      </p:tavLst>
                                    </p:anim>
                                    <p:anim calcmode="lin" valueType="num">
                                      <p:cBhvr additive="base">
                                        <p:cTn id="12" dur="500"/>
                                        <p:tgtEl>
                                          <p:spTgt spid="4"/>
                                        </p:tgtEl>
                                        <p:attrNameLst>
                                          <p:attrName>ppt_y</p:attrName>
                                        </p:attrNameLst>
                                      </p:cBhvr>
                                      <p:tavLst>
                                        <p:tav tm="0">
                                          <p:val>
                                            <p:strVal val="ppt_y"/>
                                          </p:val>
                                        </p:tav>
                                        <p:tav tm="100000">
                                          <p:val>
                                            <p:strVal val="1+ppt_h/2"/>
                                          </p:val>
                                        </p:tav>
                                      </p:tavLst>
                                    </p:anim>
                                    <p:set>
                                      <p:cBhvr>
                                        <p:cTn id="13" dur="1" fill="hold">
                                          <p:stCondLst>
                                            <p:cond delay="499"/>
                                          </p:stCondLst>
                                        </p:cTn>
                                        <p:tgtEl>
                                          <p:spTgt spid="4"/>
                                        </p:tgtEl>
                                        <p:attrNameLst>
                                          <p:attrName>style.visibility</p:attrName>
                                        </p:attrNameLst>
                                      </p:cBhvr>
                                      <p:to>
                                        <p:strVal val="hidden"/>
                                      </p:to>
                                    </p:set>
                                  </p:childTnLst>
                                </p:cTn>
                              </p:par>
                            </p:childTnLst>
                          </p:cTn>
                        </p:par>
                        <p:par>
                          <p:cTn id="14" fill="hold">
                            <p:stCondLst>
                              <p:cond delay="1000"/>
                            </p:stCondLst>
                            <p:childTnLst>
                              <p:par>
                                <p:cTn id="15" presetID="2" presetClass="entr" presetSubtype="1" fill="hold" grpId="2" nodeType="after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0-#ppt_h/2"/>
                                          </p:val>
                                        </p:tav>
                                        <p:tav tm="100000">
                                          <p:val>
                                            <p:strVal val="#ppt_y"/>
                                          </p:val>
                                        </p:tav>
                                      </p:tavLst>
                                    </p:anim>
                                  </p:childTnLst>
                                </p:cTn>
                              </p:par>
                            </p:childTnLst>
                          </p:cTn>
                        </p:par>
                        <p:par>
                          <p:cTn id="19" fill="hold">
                            <p:stCondLst>
                              <p:cond delay="1500"/>
                            </p:stCondLst>
                            <p:childTnLst>
                              <p:par>
                                <p:cTn id="20" presetID="8" presetClass="entr" presetSubtype="16" fill="hold" grpId="1" nodeType="after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diamond(in)">
                                      <p:cBhvr>
                                        <p:cTn id="22" dur="2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4" grpId="2"/>
      <p:bldP spid="5" grpI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solidFill>
                  <a:srgbClr val="FF0000"/>
                </a:solidFill>
                <a:latin typeface="AddisonLibbySH" pitchFamily="2" charset="2"/>
              </a:rPr>
              <a:t>Grounds for termination of membership </a:t>
            </a:r>
            <a:r>
              <a:rPr lang="en-US" dirty="0" smtClean="0">
                <a:solidFill>
                  <a:srgbClr val="FF0000"/>
                </a:solidFill>
              </a:rPr>
              <a:t> </a:t>
            </a:r>
            <a:endParaRPr lang="en-US" dirty="0">
              <a:solidFill>
                <a:srgbClr val="FF0000"/>
              </a:solidFill>
            </a:endParaRPr>
          </a:p>
        </p:txBody>
      </p:sp>
      <p:sp>
        <p:nvSpPr>
          <p:cNvPr id="4" name="Content Placeholder 3"/>
          <p:cNvSpPr>
            <a:spLocks noGrp="1"/>
          </p:cNvSpPr>
          <p:nvPr>
            <p:ph idx="1"/>
          </p:nvPr>
        </p:nvSpPr>
        <p:spPr>
          <a:xfrm>
            <a:off x="0" y="1600200"/>
            <a:ext cx="9144000" cy="5257800"/>
          </a:xfrm>
        </p:spPr>
        <p:txBody>
          <a:bodyPr>
            <a:noAutofit/>
          </a:bodyPr>
          <a:lstStyle/>
          <a:p>
            <a:pPr marL="514350" indent="-514350" algn="just">
              <a:buFont typeface="+mj-lt"/>
              <a:buAutoNum type="arabicPeriod"/>
            </a:pPr>
            <a:r>
              <a:rPr lang="en-US" sz="2800" dirty="0" smtClean="0">
                <a:solidFill>
                  <a:srgbClr val="00B050"/>
                </a:solidFill>
                <a:latin typeface="Arial" pitchFamily="34" charset="0"/>
                <a:cs typeface="Arial" pitchFamily="34" charset="0"/>
              </a:rPr>
              <a:t>When a person transfers his shares.</a:t>
            </a:r>
          </a:p>
          <a:p>
            <a:pPr marL="514350" indent="-514350" algn="just">
              <a:buFont typeface="+mj-lt"/>
              <a:buAutoNum type="arabicPeriod"/>
            </a:pPr>
            <a:r>
              <a:rPr lang="en-US" sz="2800" dirty="0" smtClean="0">
                <a:solidFill>
                  <a:srgbClr val="00B050"/>
                </a:solidFill>
                <a:latin typeface="Arial" pitchFamily="34" charset="0"/>
                <a:cs typeface="Arial" pitchFamily="34" charset="0"/>
              </a:rPr>
              <a:t>When his shares are validly forfeited by the company. </a:t>
            </a:r>
          </a:p>
          <a:p>
            <a:pPr marL="514350" indent="-514350" algn="just">
              <a:buFont typeface="+mj-lt"/>
              <a:buAutoNum type="arabicPeriod"/>
            </a:pPr>
            <a:r>
              <a:rPr lang="en-US" sz="2800" dirty="0" smtClean="0">
                <a:solidFill>
                  <a:srgbClr val="00B050"/>
                </a:solidFill>
                <a:latin typeface="Arial" pitchFamily="34" charset="0"/>
                <a:cs typeface="Arial" pitchFamily="34" charset="0"/>
              </a:rPr>
              <a:t>When he validly surrenders his shares to the company.</a:t>
            </a:r>
          </a:p>
          <a:p>
            <a:pPr marL="514350" indent="-514350" algn="just">
              <a:buFont typeface="+mj-lt"/>
              <a:buAutoNum type="arabicPeriod"/>
            </a:pPr>
            <a:r>
              <a:rPr lang="en-US" sz="2800" dirty="0" smtClean="0">
                <a:solidFill>
                  <a:srgbClr val="00B050"/>
                </a:solidFill>
                <a:latin typeface="Arial" pitchFamily="34" charset="0"/>
                <a:cs typeface="Arial" pitchFamily="34" charset="0"/>
              </a:rPr>
              <a:t>When the company sells his shares in exercise of its right of lien over the  shares.</a:t>
            </a:r>
          </a:p>
          <a:p>
            <a:pPr marL="514350" indent="-514350" algn="just">
              <a:buFont typeface="+mj-lt"/>
              <a:buAutoNum type="arabicPeriod"/>
            </a:pPr>
            <a:r>
              <a:rPr lang="en-US" sz="2800" dirty="0" smtClean="0">
                <a:solidFill>
                  <a:srgbClr val="00B050"/>
                </a:solidFill>
                <a:latin typeface="Arial" pitchFamily="34" charset="0"/>
                <a:cs typeface="Arial" pitchFamily="34" charset="0"/>
              </a:rPr>
              <a:t>When he dies and the shares are registered in the name of his legal representative.</a:t>
            </a:r>
          </a:p>
          <a:p>
            <a:pPr marL="514350" indent="-514350" algn="just">
              <a:buFont typeface="+mj-lt"/>
              <a:buAutoNum type="arabicPeriod"/>
            </a:pPr>
            <a:r>
              <a:rPr lang="en-US" sz="2800" dirty="0" smtClean="0">
                <a:solidFill>
                  <a:srgbClr val="00B050"/>
                </a:solidFill>
                <a:latin typeface="Arial" pitchFamily="34" charset="0"/>
                <a:cs typeface="Arial" pitchFamily="34" charset="0"/>
              </a:rPr>
              <a:t>When he declared insolvent and his shares are transferred  by the Receiver (Official Assignee), and the transferee  is registered as a member.</a:t>
            </a:r>
          </a:p>
          <a:p>
            <a:pPr marL="1771650" lvl="3" indent="-514350" algn="just">
              <a:buFont typeface="+mj-lt"/>
              <a:buAutoNum type="arabicPeriod"/>
            </a:pPr>
            <a:endParaRPr lang="en-US" sz="2800" dirty="0" smtClean="0">
              <a:solidFill>
                <a:srgbClr val="00B050"/>
              </a:solidFill>
              <a:latin typeface="Arial" pitchFamily="34" charset="0"/>
              <a:cs typeface="Arial" pitchFamily="34" charset="0"/>
            </a:endParaRPr>
          </a:p>
          <a:p>
            <a:pPr marL="514350" indent="-514350" algn="just">
              <a:buNone/>
            </a:pPr>
            <a:r>
              <a:rPr lang="en-US" sz="2800" dirty="0"/>
              <a:t/>
            </a:r>
            <a:br>
              <a:rPr lang="en-US" sz="2800" dirty="0"/>
            </a:br>
            <a:endParaRPr lang="en-US" sz="2800"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1"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2" fill="hold" nodeType="after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additive="base">
                                        <p:cTn id="12" dur="10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13" dur="10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8" fill="hold" nodeType="after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 calcmode="lin" valueType="num">
                                      <p:cBhvr additive="base">
                                        <p:cTn id="17" dur="10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par>
                          <p:cTn id="19" fill="hold">
                            <p:stCondLst>
                              <p:cond delay="2500"/>
                            </p:stCondLst>
                            <p:childTnLst>
                              <p:par>
                                <p:cTn id="20" presetID="2" presetClass="entr" presetSubtype="2" fill="hold" nodeType="after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 calcmode="lin" valueType="num">
                                      <p:cBhvr additive="base">
                                        <p:cTn id="22" dur="100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23" dur="10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par>
                          <p:cTn id="24" fill="hold">
                            <p:stCondLst>
                              <p:cond delay="3500"/>
                            </p:stCondLst>
                            <p:childTnLst>
                              <p:par>
                                <p:cTn id="25" presetID="2" presetClass="entr" presetSubtype="8" fill="hold" nodeType="after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 calcmode="lin" valueType="num">
                                      <p:cBhvr additive="base">
                                        <p:cTn id="27" dur="1000" fill="hold"/>
                                        <p:tgtEl>
                                          <p:spTgt spid="4">
                                            <p:txEl>
                                              <p:pRg st="3" end="3"/>
                                            </p:txEl>
                                          </p:spTgt>
                                        </p:tgtEl>
                                        <p:attrNameLst>
                                          <p:attrName>ppt_x</p:attrName>
                                        </p:attrNameLst>
                                      </p:cBhvr>
                                      <p:tavLst>
                                        <p:tav tm="0">
                                          <p:val>
                                            <p:strVal val="0-#ppt_w/2"/>
                                          </p:val>
                                        </p:tav>
                                        <p:tav tm="100000">
                                          <p:val>
                                            <p:strVal val="#ppt_x"/>
                                          </p:val>
                                        </p:tav>
                                      </p:tavLst>
                                    </p:anim>
                                    <p:anim calcmode="lin" valueType="num">
                                      <p:cBhvr additive="base">
                                        <p:cTn id="28" dur="10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par>
                          <p:cTn id="29" fill="hold">
                            <p:stCondLst>
                              <p:cond delay="4500"/>
                            </p:stCondLst>
                            <p:childTnLst>
                              <p:par>
                                <p:cTn id="30" presetID="2" presetClass="entr" presetSubtype="2" fill="hold" nodeType="after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 calcmode="lin" valueType="num">
                                      <p:cBhvr additive="base">
                                        <p:cTn id="32" dur="1000" fill="hold"/>
                                        <p:tgtEl>
                                          <p:spTgt spid="4">
                                            <p:txEl>
                                              <p:pRg st="4" end="4"/>
                                            </p:txEl>
                                          </p:spTgt>
                                        </p:tgtEl>
                                        <p:attrNameLst>
                                          <p:attrName>ppt_x</p:attrName>
                                        </p:attrNameLst>
                                      </p:cBhvr>
                                      <p:tavLst>
                                        <p:tav tm="0">
                                          <p:val>
                                            <p:strVal val="1+#ppt_w/2"/>
                                          </p:val>
                                        </p:tav>
                                        <p:tav tm="100000">
                                          <p:val>
                                            <p:strVal val="#ppt_x"/>
                                          </p:val>
                                        </p:tav>
                                      </p:tavLst>
                                    </p:anim>
                                    <p:anim calcmode="lin" valueType="num">
                                      <p:cBhvr additive="base">
                                        <p:cTn id="33" dur="10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par>
                          <p:cTn id="34" fill="hold">
                            <p:stCondLst>
                              <p:cond delay="5500"/>
                            </p:stCondLst>
                            <p:childTnLst>
                              <p:par>
                                <p:cTn id="35" presetID="2" presetClass="entr" presetSubtype="8" fill="hold" nodeType="after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1000" fill="hold"/>
                                        <p:tgtEl>
                                          <p:spTgt spid="4">
                                            <p:txEl>
                                              <p:pRg st="5" end="5"/>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4">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solidFill>
                  <a:srgbClr val="FF0000"/>
                </a:solidFill>
                <a:latin typeface="AddisonLibbySH" pitchFamily="2" charset="2"/>
              </a:rPr>
              <a:t>Grounds for termination of membership </a:t>
            </a:r>
            <a:r>
              <a:rPr lang="en-US" dirty="0" smtClean="0">
                <a:solidFill>
                  <a:srgbClr val="FF0000"/>
                </a:solidFill>
              </a:rPr>
              <a:t> </a:t>
            </a:r>
            <a:endParaRPr lang="en-US" dirty="0">
              <a:solidFill>
                <a:srgbClr val="FF0000"/>
              </a:solidFill>
            </a:endParaRPr>
          </a:p>
        </p:txBody>
      </p:sp>
      <p:sp>
        <p:nvSpPr>
          <p:cNvPr id="4" name="Content Placeholder 3"/>
          <p:cNvSpPr>
            <a:spLocks noGrp="1"/>
          </p:cNvSpPr>
          <p:nvPr>
            <p:ph idx="1"/>
          </p:nvPr>
        </p:nvSpPr>
        <p:spPr>
          <a:xfrm>
            <a:off x="0" y="1600200"/>
            <a:ext cx="9144000" cy="5257800"/>
          </a:xfrm>
        </p:spPr>
        <p:txBody>
          <a:bodyPr>
            <a:noAutofit/>
          </a:bodyPr>
          <a:lstStyle/>
          <a:p>
            <a:pPr marL="514350" indent="-514350" algn="just">
              <a:buFont typeface="+mj-lt"/>
              <a:buAutoNum type="arabicPeriod" startAt="7"/>
            </a:pPr>
            <a:r>
              <a:rPr lang="en-US" sz="2600" dirty="0" smtClean="0">
                <a:solidFill>
                  <a:srgbClr val="00B050"/>
                </a:solidFill>
                <a:latin typeface="Arial" pitchFamily="34" charset="0"/>
                <a:cs typeface="Arial" pitchFamily="34" charset="0"/>
              </a:rPr>
              <a:t>When the share warrants are issued to him in exchange of fully paid up shares.</a:t>
            </a:r>
          </a:p>
          <a:p>
            <a:pPr marL="514350" indent="-514350" algn="just">
              <a:buFont typeface="+mj-lt"/>
              <a:buAutoNum type="arabicPeriod" startAt="7"/>
            </a:pPr>
            <a:r>
              <a:rPr lang="en-US" sz="2600" dirty="0" smtClean="0">
                <a:solidFill>
                  <a:srgbClr val="00B050"/>
                </a:solidFill>
                <a:latin typeface="Arial" pitchFamily="34" charset="0"/>
                <a:cs typeface="Arial" pitchFamily="34" charset="0"/>
              </a:rPr>
              <a:t>When he repudiates the contract to  take shares on the ground of misrepresentation in the prospectus , or on the ground of irregular allotment.</a:t>
            </a:r>
          </a:p>
          <a:p>
            <a:pPr marL="514350" indent="-514350" algn="just">
              <a:buFont typeface="+mj-lt"/>
              <a:buAutoNum type="arabicPeriod" startAt="7"/>
            </a:pPr>
            <a:r>
              <a:rPr lang="en-US" sz="2600" dirty="0" smtClean="0">
                <a:solidFill>
                  <a:srgbClr val="00B050"/>
                </a:solidFill>
                <a:latin typeface="Arial" pitchFamily="34" charset="0"/>
                <a:cs typeface="Arial" pitchFamily="34" charset="0"/>
              </a:rPr>
              <a:t>When he is holding redeemable preference shares and such shares are redeemed.</a:t>
            </a:r>
          </a:p>
          <a:p>
            <a:pPr marL="514350" indent="-514350" algn="just">
              <a:buFont typeface="+mj-lt"/>
              <a:buAutoNum type="arabicPeriod" startAt="7"/>
            </a:pPr>
            <a:r>
              <a:rPr lang="en-US" sz="2600" dirty="0" smtClean="0">
                <a:solidFill>
                  <a:srgbClr val="00B050"/>
                </a:solidFill>
                <a:latin typeface="Arial" pitchFamily="34" charset="0"/>
                <a:cs typeface="Arial" pitchFamily="34" charset="0"/>
              </a:rPr>
              <a:t>When his shares are sold in execution of a decree of court.</a:t>
            </a:r>
          </a:p>
          <a:p>
            <a:pPr marL="514350" indent="-514350" algn="just">
              <a:buFont typeface="+mj-lt"/>
              <a:buAutoNum type="arabicPeriod" startAt="7"/>
            </a:pPr>
            <a:r>
              <a:rPr lang="en-US" sz="2600" dirty="0" smtClean="0">
                <a:solidFill>
                  <a:srgbClr val="00B050"/>
                </a:solidFill>
                <a:latin typeface="Arial" pitchFamily="34" charset="0"/>
                <a:cs typeface="Arial" pitchFamily="34" charset="0"/>
              </a:rPr>
              <a:t>When the company is being wound up.</a:t>
            </a:r>
          </a:p>
          <a:p>
            <a:pPr marL="514350" indent="-514350" algn="just">
              <a:buFont typeface="+mj-lt"/>
              <a:buAutoNum type="arabicPeriod" startAt="7"/>
            </a:pPr>
            <a:r>
              <a:rPr lang="en-US" sz="2600" dirty="0" smtClean="0">
                <a:solidFill>
                  <a:srgbClr val="00B050"/>
                </a:solidFill>
                <a:latin typeface="Arial" pitchFamily="34" charset="0"/>
                <a:cs typeface="Arial" pitchFamily="34" charset="0"/>
              </a:rPr>
              <a:t>When his shares are expropriated, i.e. taken by the company irrespective of his consent. </a:t>
            </a:r>
          </a:p>
          <a:p>
            <a:pPr marL="1771650" lvl="3" indent="-514350" algn="just">
              <a:buFont typeface="+mj-lt"/>
              <a:buAutoNum type="arabicPeriod"/>
            </a:pPr>
            <a:endParaRPr lang="en-US" sz="2600" dirty="0" smtClean="0">
              <a:solidFill>
                <a:srgbClr val="00B050"/>
              </a:solidFill>
              <a:latin typeface="Arial" pitchFamily="34" charset="0"/>
              <a:cs typeface="Arial" pitchFamily="34" charset="0"/>
            </a:endParaRPr>
          </a:p>
          <a:p>
            <a:pPr marL="514350" indent="-514350" algn="just">
              <a:buNone/>
            </a:pPr>
            <a:r>
              <a:rPr lang="en-US" sz="2600" dirty="0"/>
              <a:t/>
            </a:r>
            <a:br>
              <a:rPr lang="en-US" sz="2600" dirty="0"/>
            </a:br>
            <a:endParaRPr lang="en-US" sz="2600"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2" fill="hold" nodeType="after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additive="base">
                                        <p:cTn id="12" dur="10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13" dur="10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2" presetClass="entr" presetSubtype="8" fill="hold" nodeType="after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 calcmode="lin" valueType="num">
                                      <p:cBhvr additive="base">
                                        <p:cTn id="17" dur="10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par>
                          <p:cTn id="19" fill="hold">
                            <p:stCondLst>
                              <p:cond delay="2500"/>
                            </p:stCondLst>
                            <p:childTnLst>
                              <p:par>
                                <p:cTn id="20" presetID="2" presetClass="entr" presetSubtype="2" fill="hold" nodeType="after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 calcmode="lin" valueType="num">
                                      <p:cBhvr additive="base">
                                        <p:cTn id="22" dur="100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23" dur="10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par>
                          <p:cTn id="24" fill="hold">
                            <p:stCondLst>
                              <p:cond delay="3500"/>
                            </p:stCondLst>
                            <p:childTnLst>
                              <p:par>
                                <p:cTn id="25" presetID="2" presetClass="entr" presetSubtype="8" fill="hold" nodeType="after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 calcmode="lin" valueType="num">
                                      <p:cBhvr additive="base">
                                        <p:cTn id="27" dur="1000" fill="hold"/>
                                        <p:tgtEl>
                                          <p:spTgt spid="4">
                                            <p:txEl>
                                              <p:pRg st="3" end="3"/>
                                            </p:txEl>
                                          </p:spTgt>
                                        </p:tgtEl>
                                        <p:attrNameLst>
                                          <p:attrName>ppt_x</p:attrName>
                                        </p:attrNameLst>
                                      </p:cBhvr>
                                      <p:tavLst>
                                        <p:tav tm="0">
                                          <p:val>
                                            <p:strVal val="0-#ppt_w/2"/>
                                          </p:val>
                                        </p:tav>
                                        <p:tav tm="100000">
                                          <p:val>
                                            <p:strVal val="#ppt_x"/>
                                          </p:val>
                                        </p:tav>
                                      </p:tavLst>
                                    </p:anim>
                                    <p:anim calcmode="lin" valueType="num">
                                      <p:cBhvr additive="base">
                                        <p:cTn id="28" dur="10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par>
                          <p:cTn id="29" fill="hold">
                            <p:stCondLst>
                              <p:cond delay="4500"/>
                            </p:stCondLst>
                            <p:childTnLst>
                              <p:par>
                                <p:cTn id="30" presetID="2" presetClass="entr" presetSubtype="2" fill="hold" nodeType="after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 calcmode="lin" valueType="num">
                                      <p:cBhvr additive="base">
                                        <p:cTn id="32" dur="1000" fill="hold"/>
                                        <p:tgtEl>
                                          <p:spTgt spid="4">
                                            <p:txEl>
                                              <p:pRg st="4" end="4"/>
                                            </p:txEl>
                                          </p:spTgt>
                                        </p:tgtEl>
                                        <p:attrNameLst>
                                          <p:attrName>ppt_x</p:attrName>
                                        </p:attrNameLst>
                                      </p:cBhvr>
                                      <p:tavLst>
                                        <p:tav tm="0">
                                          <p:val>
                                            <p:strVal val="1+#ppt_w/2"/>
                                          </p:val>
                                        </p:tav>
                                        <p:tav tm="100000">
                                          <p:val>
                                            <p:strVal val="#ppt_x"/>
                                          </p:val>
                                        </p:tav>
                                      </p:tavLst>
                                    </p:anim>
                                    <p:anim calcmode="lin" valueType="num">
                                      <p:cBhvr additive="base">
                                        <p:cTn id="33" dur="10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par>
                          <p:cTn id="34" fill="hold">
                            <p:stCondLst>
                              <p:cond delay="5500"/>
                            </p:stCondLst>
                            <p:childTnLst>
                              <p:par>
                                <p:cTn id="35" presetID="2" presetClass="entr" presetSubtype="8" fill="hold" nodeType="after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1000" fill="hold"/>
                                        <p:tgtEl>
                                          <p:spTgt spid="4">
                                            <p:txEl>
                                              <p:pRg st="5" end="5"/>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4">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85800" y="228600"/>
            <a:ext cx="7772400" cy="1470025"/>
          </a:xfrm>
        </p:spPr>
        <p:txBody>
          <a:bodyPr/>
          <a:lstStyle/>
          <a:p>
            <a:r>
              <a:rPr lang="en-US" sz="4000" dirty="0" smtClean="0">
                <a:solidFill>
                  <a:srgbClr val="FF0000"/>
                </a:solidFill>
                <a:latin typeface="AddisonLibbySH" pitchFamily="2" charset="2"/>
              </a:rPr>
              <a:t>Termination of membership</a:t>
            </a:r>
            <a:r>
              <a:rPr lang="en-US" dirty="0" smtClean="0">
                <a:solidFill>
                  <a:srgbClr val="FF0000"/>
                </a:solidFill>
              </a:rPr>
              <a:t> </a:t>
            </a:r>
            <a:endParaRPr lang="en-US" dirty="0">
              <a:solidFill>
                <a:srgbClr val="FF0000"/>
              </a:solidFill>
            </a:endParaRPr>
          </a:p>
        </p:txBody>
      </p:sp>
      <p:sp>
        <p:nvSpPr>
          <p:cNvPr id="8" name="Subtitle 7"/>
          <p:cNvSpPr>
            <a:spLocks noGrp="1"/>
          </p:cNvSpPr>
          <p:nvPr>
            <p:ph type="subTitle" idx="1"/>
          </p:nvPr>
        </p:nvSpPr>
        <p:spPr>
          <a:xfrm>
            <a:off x="685800" y="1752600"/>
            <a:ext cx="7772400" cy="4876800"/>
          </a:xfrm>
        </p:spPr>
        <p:txBody>
          <a:bodyPr>
            <a:normAutofit/>
          </a:bodyPr>
          <a:lstStyle/>
          <a:p>
            <a:pPr algn="just"/>
            <a:r>
              <a:rPr lang="en-US" sz="2800" dirty="0" smtClean="0">
                <a:solidFill>
                  <a:srgbClr val="00B050"/>
                </a:solidFill>
                <a:latin typeface="Arial" pitchFamily="34" charset="0"/>
                <a:cs typeface="Arial" pitchFamily="34" charset="0"/>
              </a:rPr>
              <a:t>The register of members, however is only prima facie evidence as to whether a person is a member or not and if a person’s name is improperly removed, all his rights and obligations as a member continue to remain the same.</a:t>
            </a:r>
            <a:endParaRPr lang="en-US" sz="2800" dirty="0">
              <a:solidFill>
                <a:srgbClr val="00B050"/>
              </a:solidFill>
              <a:latin typeface="Arial" pitchFamily="34" charset="0"/>
              <a:cs typeface="Arial"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8" presetClass="entr" presetSubtype="32" fill="hold" grpId="0" nodeType="after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diamond(out)">
                                      <p:cBhvr>
                                        <p:cTn id="12"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85800" y="228601"/>
            <a:ext cx="7772400" cy="1295400"/>
          </a:xfrm>
        </p:spPr>
        <p:txBody>
          <a:bodyPr/>
          <a:lstStyle/>
          <a:p>
            <a:r>
              <a:rPr lang="en-US" sz="4000" dirty="0" smtClean="0">
                <a:solidFill>
                  <a:srgbClr val="FF0000"/>
                </a:solidFill>
                <a:latin typeface="AddisonLibbySH" pitchFamily="2" charset="2"/>
              </a:rPr>
              <a:t>Membership</a:t>
            </a:r>
            <a:r>
              <a:rPr lang="en-US" dirty="0" smtClean="0">
                <a:solidFill>
                  <a:srgbClr val="FF0000"/>
                </a:solidFill>
              </a:rPr>
              <a:t> </a:t>
            </a:r>
            <a:endParaRPr lang="en-US" dirty="0">
              <a:solidFill>
                <a:srgbClr val="FF0000"/>
              </a:solidFill>
            </a:endParaRPr>
          </a:p>
        </p:txBody>
      </p:sp>
      <p:sp>
        <p:nvSpPr>
          <p:cNvPr id="8" name="Subtitle 7"/>
          <p:cNvSpPr>
            <a:spLocks noGrp="1"/>
          </p:cNvSpPr>
          <p:nvPr>
            <p:ph type="subTitle" idx="1"/>
          </p:nvPr>
        </p:nvSpPr>
        <p:spPr>
          <a:xfrm>
            <a:off x="685800" y="1752600"/>
            <a:ext cx="7772400" cy="4876800"/>
          </a:xfrm>
        </p:spPr>
        <p:txBody>
          <a:bodyPr/>
          <a:lstStyle/>
          <a:p>
            <a:pPr algn="l">
              <a:buFont typeface="Wingdings" pitchFamily="2" charset="2"/>
              <a:buChar char="Ø"/>
            </a:pPr>
            <a:r>
              <a:rPr lang="en-US" dirty="0" smtClean="0">
                <a:latin typeface="Arial" pitchFamily="34" charset="0"/>
                <a:cs typeface="Arial" pitchFamily="34" charset="0"/>
              </a:rPr>
              <a:t> </a:t>
            </a:r>
            <a:r>
              <a:rPr lang="en-US" dirty="0" smtClean="0">
                <a:solidFill>
                  <a:srgbClr val="00B050"/>
                </a:solidFill>
                <a:latin typeface="Arial" pitchFamily="34" charset="0"/>
                <a:cs typeface="Arial" pitchFamily="34" charset="0"/>
              </a:rPr>
              <a:t>Who is a member?</a:t>
            </a:r>
          </a:p>
          <a:p>
            <a:pPr algn="l">
              <a:buFont typeface="Wingdings" pitchFamily="2" charset="2"/>
              <a:buChar char="Ø"/>
            </a:pPr>
            <a:r>
              <a:rPr lang="en-US" dirty="0">
                <a:solidFill>
                  <a:srgbClr val="00B050"/>
                </a:solidFill>
                <a:latin typeface="Arial" pitchFamily="34" charset="0"/>
                <a:cs typeface="Arial" pitchFamily="34" charset="0"/>
              </a:rPr>
              <a:t> </a:t>
            </a:r>
            <a:r>
              <a:rPr lang="en-US" dirty="0" smtClean="0">
                <a:solidFill>
                  <a:srgbClr val="00B050"/>
                </a:solidFill>
                <a:latin typeface="Arial" pitchFamily="34" charset="0"/>
                <a:cs typeface="Arial" pitchFamily="34" charset="0"/>
              </a:rPr>
              <a:t>Can a minor become a member?</a:t>
            </a:r>
          </a:p>
          <a:p>
            <a:pPr algn="l">
              <a:buFont typeface="Wingdings" pitchFamily="2" charset="2"/>
              <a:buChar char="Ø"/>
            </a:pPr>
            <a:r>
              <a:rPr lang="en-US" dirty="0">
                <a:solidFill>
                  <a:srgbClr val="00B050"/>
                </a:solidFill>
                <a:latin typeface="Arial" pitchFamily="34" charset="0"/>
                <a:cs typeface="Arial" pitchFamily="34" charset="0"/>
              </a:rPr>
              <a:t> </a:t>
            </a:r>
            <a:r>
              <a:rPr lang="en-US" dirty="0" smtClean="0">
                <a:solidFill>
                  <a:srgbClr val="00B050"/>
                </a:solidFill>
                <a:latin typeface="Arial" pitchFamily="34" charset="0"/>
                <a:cs typeface="Arial" pitchFamily="34" charset="0"/>
              </a:rPr>
              <a:t>Can a company become a member?</a:t>
            </a:r>
          </a:p>
          <a:p>
            <a:pPr algn="l">
              <a:buFont typeface="Wingdings" pitchFamily="2" charset="2"/>
              <a:buChar char="Ø"/>
            </a:pPr>
            <a:r>
              <a:rPr lang="en-US" dirty="0">
                <a:solidFill>
                  <a:srgbClr val="00B050"/>
                </a:solidFill>
                <a:latin typeface="Arial" pitchFamily="34" charset="0"/>
                <a:cs typeface="Arial" pitchFamily="34" charset="0"/>
              </a:rPr>
              <a:t> </a:t>
            </a:r>
            <a:r>
              <a:rPr lang="en-US" dirty="0" smtClean="0">
                <a:solidFill>
                  <a:srgbClr val="00B050"/>
                </a:solidFill>
                <a:latin typeface="Arial" pitchFamily="34" charset="0"/>
                <a:cs typeface="Arial" pitchFamily="34" charset="0"/>
              </a:rPr>
              <a:t>Members v/s Shareholders</a:t>
            </a:r>
          </a:p>
          <a:p>
            <a:pPr algn="l">
              <a:buFont typeface="Wingdings" pitchFamily="2" charset="2"/>
              <a:buChar char="Ø"/>
            </a:pPr>
            <a:r>
              <a:rPr lang="en-US" dirty="0">
                <a:solidFill>
                  <a:srgbClr val="00B050"/>
                </a:solidFill>
                <a:latin typeface="Arial" pitchFamily="34" charset="0"/>
                <a:cs typeface="Arial" pitchFamily="34" charset="0"/>
              </a:rPr>
              <a:t> </a:t>
            </a:r>
            <a:r>
              <a:rPr lang="en-US" dirty="0" smtClean="0">
                <a:solidFill>
                  <a:srgbClr val="00B050"/>
                </a:solidFill>
                <a:latin typeface="Arial" pitchFamily="34" charset="0"/>
                <a:cs typeface="Arial" pitchFamily="34" charset="0"/>
              </a:rPr>
              <a:t>Rights of a member</a:t>
            </a:r>
          </a:p>
          <a:p>
            <a:pPr algn="l">
              <a:buFont typeface="Wingdings" pitchFamily="2" charset="2"/>
              <a:buChar char="Ø"/>
            </a:pPr>
            <a:r>
              <a:rPr lang="en-US" dirty="0">
                <a:solidFill>
                  <a:srgbClr val="00B050"/>
                </a:solidFill>
                <a:latin typeface="Arial" pitchFamily="34" charset="0"/>
                <a:cs typeface="Arial" pitchFamily="34" charset="0"/>
              </a:rPr>
              <a:t> </a:t>
            </a:r>
            <a:r>
              <a:rPr lang="en-US" dirty="0" smtClean="0">
                <a:solidFill>
                  <a:srgbClr val="00B050"/>
                </a:solidFill>
                <a:latin typeface="Arial" pitchFamily="34" charset="0"/>
                <a:cs typeface="Arial" pitchFamily="34" charset="0"/>
              </a:rPr>
              <a:t>Duties of a member</a:t>
            </a:r>
          </a:p>
          <a:p>
            <a:pPr algn="l">
              <a:buFont typeface="Wingdings" pitchFamily="2" charset="2"/>
              <a:buChar char="Ø"/>
            </a:pPr>
            <a:r>
              <a:rPr lang="en-US" dirty="0">
                <a:solidFill>
                  <a:srgbClr val="00B050"/>
                </a:solidFill>
                <a:latin typeface="Arial" pitchFamily="34" charset="0"/>
                <a:cs typeface="Arial" pitchFamily="34" charset="0"/>
              </a:rPr>
              <a:t> </a:t>
            </a:r>
            <a:r>
              <a:rPr lang="en-US" dirty="0" smtClean="0">
                <a:solidFill>
                  <a:srgbClr val="00B050"/>
                </a:solidFill>
                <a:latin typeface="Arial" pitchFamily="34" charset="0"/>
                <a:cs typeface="Arial" pitchFamily="34" charset="0"/>
              </a:rPr>
              <a:t>Termination of membership</a:t>
            </a:r>
            <a:endParaRPr lang="en-US" dirty="0">
              <a:solidFill>
                <a:srgbClr val="00B050"/>
              </a:solidFill>
              <a:latin typeface="Arial" pitchFamily="34" charset="0"/>
              <a:cs typeface="Arial"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 calcmode="lin" valueType="num">
                                      <p:cBhvr additive="base">
                                        <p:cTn id="12"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 calcmode="lin" valueType="num">
                                      <p:cBhvr additive="base">
                                        <p:cTn id="17"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8">
                                            <p:txEl>
                                              <p:pRg st="2" end="2"/>
                                            </p:txEl>
                                          </p:spTgt>
                                        </p:tgtEl>
                                        <p:attrNameLst>
                                          <p:attrName>style.visibility</p:attrName>
                                        </p:attrNameLst>
                                      </p:cBhvr>
                                      <p:to>
                                        <p:strVal val="visible"/>
                                      </p:to>
                                    </p:set>
                                    <p:anim calcmode="lin" valueType="num">
                                      <p:cBhvr additive="base">
                                        <p:cTn id="22"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anim calcmode="lin" valueType="num">
                                      <p:cBhvr additive="base">
                                        <p:cTn id="27"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grpId="0" nodeType="afterEffect">
                                  <p:stCondLst>
                                    <p:cond delay="0"/>
                                  </p:stCondLst>
                                  <p:childTnLst>
                                    <p:set>
                                      <p:cBhvr>
                                        <p:cTn id="31" dur="1" fill="hold">
                                          <p:stCondLst>
                                            <p:cond delay="0"/>
                                          </p:stCondLst>
                                        </p:cTn>
                                        <p:tgtEl>
                                          <p:spTgt spid="8">
                                            <p:txEl>
                                              <p:pRg st="4" end="4"/>
                                            </p:txEl>
                                          </p:spTgt>
                                        </p:tgtEl>
                                        <p:attrNameLst>
                                          <p:attrName>style.visibility</p:attrName>
                                        </p:attrNameLst>
                                      </p:cBhvr>
                                      <p:to>
                                        <p:strVal val="visible"/>
                                      </p:to>
                                    </p:set>
                                    <p:anim calcmode="lin" valueType="num">
                                      <p:cBhvr additive="base">
                                        <p:cTn id="32"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par>
                          <p:cTn id="34" fill="hold">
                            <p:stCondLst>
                              <p:cond delay="3000"/>
                            </p:stCondLst>
                            <p:childTnLst>
                              <p:par>
                                <p:cTn id="35" presetID="2" presetClass="entr" presetSubtype="4" fill="hold" grpId="0" nodeType="afterEffect">
                                  <p:stCondLst>
                                    <p:cond delay="0"/>
                                  </p:stCondLst>
                                  <p:childTnLst>
                                    <p:set>
                                      <p:cBhvr>
                                        <p:cTn id="36" dur="1" fill="hold">
                                          <p:stCondLst>
                                            <p:cond delay="0"/>
                                          </p:stCondLst>
                                        </p:cTn>
                                        <p:tgtEl>
                                          <p:spTgt spid="8">
                                            <p:txEl>
                                              <p:pRg st="5" end="5"/>
                                            </p:txEl>
                                          </p:spTgt>
                                        </p:tgtEl>
                                        <p:attrNameLst>
                                          <p:attrName>style.visibility</p:attrName>
                                        </p:attrNameLst>
                                      </p:cBhvr>
                                      <p:to>
                                        <p:strVal val="visible"/>
                                      </p:to>
                                    </p:set>
                                    <p:anim calcmode="lin" valueType="num">
                                      <p:cBhvr additive="base">
                                        <p:cTn id="37"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par>
                          <p:cTn id="39" fill="hold">
                            <p:stCondLst>
                              <p:cond delay="3500"/>
                            </p:stCondLst>
                            <p:childTnLst>
                              <p:par>
                                <p:cTn id="40" presetID="2" presetClass="entr" presetSubtype="4" fill="hold" grpId="0" nodeType="afterEffect">
                                  <p:stCondLst>
                                    <p:cond delay="0"/>
                                  </p:stCondLst>
                                  <p:childTnLst>
                                    <p:set>
                                      <p:cBhvr>
                                        <p:cTn id="41" dur="1" fill="hold">
                                          <p:stCondLst>
                                            <p:cond delay="0"/>
                                          </p:stCondLst>
                                        </p:cTn>
                                        <p:tgtEl>
                                          <p:spTgt spid="8">
                                            <p:txEl>
                                              <p:pRg st="6" end="6"/>
                                            </p:txEl>
                                          </p:spTgt>
                                        </p:tgtEl>
                                        <p:attrNameLst>
                                          <p:attrName>style.visibility</p:attrName>
                                        </p:attrNameLst>
                                      </p:cBhvr>
                                      <p:to>
                                        <p:strVal val="visible"/>
                                      </p:to>
                                    </p:set>
                                    <p:anim calcmode="lin" valueType="num">
                                      <p:cBhvr additive="base">
                                        <p:cTn id="42"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solidFill>
                  <a:srgbClr val="FF0000"/>
                </a:solidFill>
                <a:latin typeface="AddisonLibbySH" pitchFamily="2" charset="2"/>
              </a:rPr>
              <a:t>Definition of a member as per section 41 </a:t>
            </a:r>
            <a:r>
              <a:rPr lang="en-US" dirty="0" smtClean="0">
                <a:solidFill>
                  <a:srgbClr val="FF0000"/>
                </a:solidFill>
              </a:rPr>
              <a:t> </a:t>
            </a:r>
            <a:endParaRPr lang="en-US" dirty="0">
              <a:solidFill>
                <a:srgbClr val="FF0000"/>
              </a:solidFill>
            </a:endParaRPr>
          </a:p>
        </p:txBody>
      </p:sp>
      <p:sp>
        <p:nvSpPr>
          <p:cNvPr id="4" name="Content Placeholder 3"/>
          <p:cNvSpPr>
            <a:spLocks noGrp="1"/>
          </p:cNvSpPr>
          <p:nvPr>
            <p:ph idx="1"/>
          </p:nvPr>
        </p:nvSpPr>
        <p:spPr>
          <a:xfrm>
            <a:off x="0" y="1600200"/>
            <a:ext cx="9144000" cy="5257800"/>
          </a:xfrm>
        </p:spPr>
        <p:txBody>
          <a:bodyPr>
            <a:noAutofit/>
          </a:bodyPr>
          <a:lstStyle/>
          <a:p>
            <a:pPr marL="514350" indent="-514350">
              <a:buAutoNum type="arabicParenBoth"/>
            </a:pPr>
            <a:r>
              <a:rPr lang="en-US" sz="2500" dirty="0" smtClean="0">
                <a:solidFill>
                  <a:srgbClr val="00B050"/>
                </a:solidFill>
              </a:rPr>
              <a:t>The </a:t>
            </a:r>
            <a:r>
              <a:rPr lang="en-US" sz="2500" dirty="0">
                <a:solidFill>
                  <a:srgbClr val="00B050"/>
                </a:solidFill>
              </a:rPr>
              <a:t>subscribers of the memorandum of a company shall be deemed to have agreed to become members of a company, and on its registration, shall be entered as members in its </a:t>
            </a:r>
            <a:r>
              <a:rPr lang="en-US" sz="2500" dirty="0" smtClean="0">
                <a:solidFill>
                  <a:srgbClr val="00B050"/>
                </a:solidFill>
              </a:rPr>
              <a:t>register of members</a:t>
            </a:r>
            <a:r>
              <a:rPr lang="en-US" sz="2500" dirty="0">
                <a:solidFill>
                  <a:srgbClr val="00B050"/>
                </a:solidFill>
              </a:rPr>
              <a:t>.</a:t>
            </a:r>
            <a:br>
              <a:rPr lang="en-US" sz="2500" dirty="0">
                <a:solidFill>
                  <a:srgbClr val="00B050"/>
                </a:solidFill>
              </a:rPr>
            </a:br>
            <a:endParaRPr lang="en-US" sz="2500" dirty="0" smtClean="0">
              <a:solidFill>
                <a:srgbClr val="00B050"/>
              </a:solidFill>
            </a:endParaRPr>
          </a:p>
          <a:p>
            <a:pPr marL="514350" indent="-514350">
              <a:buAutoNum type="arabicParenBoth"/>
            </a:pPr>
            <a:r>
              <a:rPr lang="en-US" sz="2500" dirty="0" smtClean="0">
                <a:solidFill>
                  <a:srgbClr val="00B050"/>
                </a:solidFill>
              </a:rPr>
              <a:t>Every </a:t>
            </a:r>
            <a:r>
              <a:rPr lang="en-US" sz="2500" dirty="0">
                <a:solidFill>
                  <a:srgbClr val="00B050"/>
                </a:solidFill>
              </a:rPr>
              <a:t>other person who </a:t>
            </a:r>
            <a:r>
              <a:rPr lang="en-US" sz="2500" dirty="0" smtClean="0">
                <a:solidFill>
                  <a:srgbClr val="00B050"/>
                </a:solidFill>
              </a:rPr>
              <a:t>agrees </a:t>
            </a:r>
            <a:r>
              <a:rPr lang="en-US" sz="2500" dirty="0">
                <a:solidFill>
                  <a:srgbClr val="00B050"/>
                </a:solidFill>
              </a:rPr>
              <a:t>in </a:t>
            </a:r>
            <a:r>
              <a:rPr lang="en-US" sz="2500" dirty="0" smtClean="0">
                <a:solidFill>
                  <a:srgbClr val="00B050"/>
                </a:solidFill>
              </a:rPr>
              <a:t>writing </a:t>
            </a:r>
            <a:r>
              <a:rPr lang="en-US" sz="2500" dirty="0">
                <a:solidFill>
                  <a:srgbClr val="00B050"/>
                </a:solidFill>
              </a:rPr>
              <a:t>to become a member of a company and whose name is entered in its register of members, shall be a member of the company.</a:t>
            </a:r>
            <a:br>
              <a:rPr lang="en-US" sz="2500" dirty="0">
                <a:solidFill>
                  <a:srgbClr val="00B050"/>
                </a:solidFill>
              </a:rPr>
            </a:br>
            <a:endParaRPr lang="en-US" sz="2500" dirty="0" smtClean="0">
              <a:solidFill>
                <a:srgbClr val="00B050"/>
              </a:solidFill>
            </a:endParaRPr>
          </a:p>
          <a:p>
            <a:pPr marL="514350" indent="-514350">
              <a:buAutoNum type="arabicParenBoth"/>
            </a:pPr>
            <a:r>
              <a:rPr lang="en-US" sz="2500" dirty="0" smtClean="0">
                <a:solidFill>
                  <a:srgbClr val="00B050"/>
                </a:solidFill>
              </a:rPr>
              <a:t>Every </a:t>
            </a:r>
            <a:r>
              <a:rPr lang="en-US" sz="2500" dirty="0">
                <a:solidFill>
                  <a:srgbClr val="00B050"/>
                </a:solidFill>
              </a:rPr>
              <a:t>person holding equity share capital of a company and whose name is entered as beneficial owner in the records of the depository shall be deemed to be a member of the concerned company</a:t>
            </a:r>
            <a:r>
              <a:rPr lang="en-US" sz="2500" dirty="0" smtClean="0">
                <a:solidFill>
                  <a:srgbClr val="00B050"/>
                </a:solidFill>
              </a:rPr>
              <a:t>.</a:t>
            </a:r>
            <a:r>
              <a:rPr lang="en-US" sz="2500" dirty="0"/>
              <a:t/>
            </a:r>
            <a:br>
              <a:rPr lang="en-US" sz="2500" dirty="0"/>
            </a:br>
            <a:endParaRPr lang="en-US" sz="2500"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32" fill="hold" grpId="4"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amond(out)">
                                      <p:cBhvr>
                                        <p:cTn id="7" dur="1000"/>
                                        <p:tgtEl>
                                          <p:spTgt spid="7"/>
                                        </p:tgtEl>
                                      </p:cBhvr>
                                    </p:animEffect>
                                  </p:childTnLst>
                                </p:cTn>
                              </p:par>
                            </p:childTnLst>
                          </p:cTn>
                        </p:par>
                        <p:par>
                          <p:cTn id="8" fill="hold">
                            <p:stCondLst>
                              <p:cond delay="1000"/>
                            </p:stCondLst>
                            <p:childTnLst>
                              <p:par>
                                <p:cTn id="9" presetID="2" presetClass="entr" presetSubtype="8" fill="hold"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 calcmode="lin" valueType="num">
                                      <p:cBhvr additive="base">
                                        <p:cTn id="11" dur="10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12" dur="10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par>
                          <p:cTn id="13" fill="hold">
                            <p:stCondLst>
                              <p:cond delay="2000"/>
                            </p:stCondLst>
                            <p:childTnLst>
                              <p:par>
                                <p:cTn id="14" presetID="2" presetClass="entr" presetSubtype="2" fill="hold" nodeType="afterEffect">
                                  <p:stCondLst>
                                    <p:cond delay="0"/>
                                  </p:stCondLst>
                                  <p:childTnLst>
                                    <p:set>
                                      <p:cBhvr>
                                        <p:cTn id="15" dur="1" fill="hold">
                                          <p:stCondLst>
                                            <p:cond delay="0"/>
                                          </p:stCondLst>
                                        </p:cTn>
                                        <p:tgtEl>
                                          <p:spTgt spid="4">
                                            <p:txEl>
                                              <p:pRg st="1" end="1"/>
                                            </p:txEl>
                                          </p:spTgt>
                                        </p:tgtEl>
                                        <p:attrNameLst>
                                          <p:attrName>style.visibility</p:attrName>
                                        </p:attrNameLst>
                                      </p:cBhvr>
                                      <p:to>
                                        <p:strVal val="visible"/>
                                      </p:to>
                                    </p:set>
                                    <p:anim calcmode="lin" valueType="num">
                                      <p:cBhvr additive="base">
                                        <p:cTn id="16" dur="1000" fill="hold"/>
                                        <p:tgtEl>
                                          <p:spTgt spid="4">
                                            <p:txEl>
                                              <p:pRg st="1" end="1"/>
                                            </p:txEl>
                                          </p:spTgt>
                                        </p:tgtEl>
                                        <p:attrNameLst>
                                          <p:attrName>ppt_x</p:attrName>
                                        </p:attrNameLst>
                                      </p:cBhvr>
                                      <p:tavLst>
                                        <p:tav tm="0">
                                          <p:val>
                                            <p:strVal val="1+#ppt_w/2"/>
                                          </p:val>
                                        </p:tav>
                                        <p:tav tm="100000">
                                          <p:val>
                                            <p:strVal val="#ppt_x"/>
                                          </p:val>
                                        </p:tav>
                                      </p:tavLst>
                                    </p:anim>
                                    <p:anim calcmode="lin" valueType="num">
                                      <p:cBhvr additive="base">
                                        <p:cTn id="17" dur="10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par>
                          <p:cTn id="18" fill="hold">
                            <p:stCondLst>
                              <p:cond delay="3000"/>
                            </p:stCondLst>
                            <p:childTnLst>
                              <p:par>
                                <p:cTn id="19" presetID="2" presetClass="entr" presetSubtype="8" fill="hold" nodeType="after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additive="base">
                                        <p:cTn id="21" dur="10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22" dur="10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4"/>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066800" y="0"/>
            <a:ext cx="7162800" cy="914400"/>
          </a:xfrm>
        </p:spPr>
        <p:txBody>
          <a:bodyPr>
            <a:normAutofit/>
          </a:bodyPr>
          <a:lstStyle/>
          <a:p>
            <a:pPr algn="ctr"/>
            <a:r>
              <a:rPr lang="en-US" sz="4000" dirty="0" smtClean="0">
                <a:solidFill>
                  <a:srgbClr val="FF0000"/>
                </a:solidFill>
                <a:latin typeface="AddisonLibbySH" pitchFamily="2" charset="2"/>
              </a:rPr>
              <a:t>Minor</a:t>
            </a:r>
            <a:r>
              <a:rPr lang="en-US" sz="2850" dirty="0" smtClean="0">
                <a:solidFill>
                  <a:srgbClr val="FF0000"/>
                </a:solidFill>
                <a:latin typeface="AddisonLibbySH" pitchFamily="2" charset="2"/>
              </a:rPr>
              <a:t> </a:t>
            </a:r>
            <a:r>
              <a:rPr lang="en-US" sz="4400" dirty="0" smtClean="0">
                <a:solidFill>
                  <a:srgbClr val="FF0000"/>
                </a:solidFill>
                <a:latin typeface="AddisonLibbySH" pitchFamily="2" charset="2"/>
              </a:rPr>
              <a:t>Member</a:t>
            </a:r>
            <a:endParaRPr lang="en-US" sz="4400" dirty="0">
              <a:solidFill>
                <a:srgbClr val="FF0000"/>
              </a:solidFill>
            </a:endParaRPr>
          </a:p>
        </p:txBody>
      </p:sp>
      <p:graphicFrame>
        <p:nvGraphicFramePr>
          <p:cNvPr id="5" name="Content Placeholder 4"/>
          <p:cNvGraphicFramePr>
            <a:graphicFrameLocks noGrp="1"/>
          </p:cNvGraphicFramePr>
          <p:nvPr>
            <p:ph idx="1"/>
          </p:nvPr>
        </p:nvGraphicFramePr>
        <p:xfrm>
          <a:off x="3124200" y="914400"/>
          <a:ext cx="5867400" cy="5715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0" name="Diagram 9"/>
          <p:cNvGraphicFramePr/>
          <p:nvPr/>
        </p:nvGraphicFramePr>
        <p:xfrm>
          <a:off x="0" y="1435100"/>
          <a:ext cx="2895601" cy="4691063"/>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amond(in)">
                                      <p:cBhvr>
                                        <p:cTn id="7" dur="1000"/>
                                        <p:tgtEl>
                                          <p:spTgt spid="7"/>
                                        </p:tgtEl>
                                      </p:cBhvr>
                                    </p:animEffect>
                                  </p:childTnLst>
                                </p:cTn>
                              </p:par>
                            </p:childTnLst>
                          </p:cTn>
                        </p:par>
                        <p:par>
                          <p:cTn id="8" fill="hold">
                            <p:stCondLst>
                              <p:cond delay="1000"/>
                            </p:stCondLst>
                            <p:childTnLst>
                              <p:par>
                                <p:cTn id="9" presetID="8" presetClass="entr" presetSubtype="16" fill="hold" grpId="1"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diamond(in)">
                                      <p:cBhvr>
                                        <p:cTn id="11" dur="1000"/>
                                        <p:tgtEl>
                                          <p:spTgt spid="10"/>
                                        </p:tgtEl>
                                      </p:cBhvr>
                                    </p:animEffect>
                                  </p:childTnLst>
                                </p:cTn>
                              </p:par>
                            </p:childTnLst>
                          </p:cTn>
                        </p:par>
                        <p:par>
                          <p:cTn id="12" fill="hold">
                            <p:stCondLst>
                              <p:cond delay="2000"/>
                            </p:stCondLst>
                            <p:childTnLst>
                              <p:par>
                                <p:cTn id="13" presetID="8" presetClass="entr" presetSubtype="32" fill="hold" grpId="2"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diamond(out)">
                                      <p:cBhvr>
                                        <p:cTn id="15"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Graphic spid="5" grpId="2">
        <p:bldAsOne/>
      </p:bldGraphic>
      <p:bldGraphic spid="10" grpId="1">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152400"/>
            <a:ext cx="8229600" cy="838200"/>
          </a:xfrm>
        </p:spPr>
        <p:txBody>
          <a:bodyPr>
            <a:normAutofit/>
          </a:bodyPr>
          <a:lstStyle/>
          <a:p>
            <a:pPr algn="ctr"/>
            <a:r>
              <a:rPr lang="en-US" sz="4000" dirty="0" smtClean="0">
                <a:solidFill>
                  <a:srgbClr val="FF0000"/>
                </a:solidFill>
                <a:latin typeface="AddisonLibbySH" pitchFamily="2" charset="2"/>
              </a:rPr>
              <a:t>Minor</a:t>
            </a:r>
            <a:r>
              <a:rPr lang="en-US" sz="2850" dirty="0" smtClean="0">
                <a:solidFill>
                  <a:srgbClr val="FF0000"/>
                </a:solidFill>
                <a:latin typeface="AddisonLibbySH" pitchFamily="2" charset="2"/>
              </a:rPr>
              <a:t> </a:t>
            </a:r>
            <a:r>
              <a:rPr lang="en-US" sz="4400" dirty="0" smtClean="0">
                <a:solidFill>
                  <a:srgbClr val="FF0000"/>
                </a:solidFill>
                <a:latin typeface="AddisonLibbySH" pitchFamily="2" charset="2"/>
              </a:rPr>
              <a:t>Member</a:t>
            </a:r>
            <a:endParaRPr lang="en-US" sz="4400" dirty="0">
              <a:solidFill>
                <a:srgbClr val="FF0000"/>
              </a:solidFill>
            </a:endParaRPr>
          </a:p>
        </p:txBody>
      </p:sp>
      <p:graphicFrame>
        <p:nvGraphicFramePr>
          <p:cNvPr id="5" name="Content Placeholder 4"/>
          <p:cNvGraphicFramePr>
            <a:graphicFrameLocks noGrp="1"/>
          </p:cNvGraphicFramePr>
          <p:nvPr>
            <p:ph idx="1"/>
          </p:nvPr>
        </p:nvGraphicFramePr>
        <p:xfrm>
          <a:off x="3124200" y="1447800"/>
          <a:ext cx="5867400" cy="518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0" name="Diagram 9"/>
          <p:cNvGraphicFramePr/>
          <p:nvPr/>
        </p:nvGraphicFramePr>
        <p:xfrm>
          <a:off x="0" y="1435100"/>
          <a:ext cx="2895601" cy="4691063"/>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3"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out)">
                                      <p:cBhvr>
                                        <p:cTn id="7" dur="1000"/>
                                        <p:tgtEl>
                                          <p:spTgt spid="7"/>
                                        </p:tgtEl>
                                      </p:cBhvr>
                                    </p:animEffect>
                                  </p:childTnLst>
                                </p:cTn>
                              </p:par>
                            </p:childTnLst>
                          </p:cTn>
                        </p:par>
                        <p:par>
                          <p:cTn id="8" fill="hold">
                            <p:stCondLst>
                              <p:cond delay="1000"/>
                            </p:stCondLst>
                            <p:childTnLst>
                              <p:par>
                                <p:cTn id="9" presetID="8" presetClass="entr" presetSubtype="32"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diamond(out)">
                                      <p:cBhvr>
                                        <p:cTn id="11" dur="1000"/>
                                        <p:tgtEl>
                                          <p:spTgt spid="10"/>
                                        </p:tgtEl>
                                      </p:cBhvr>
                                    </p:animEffect>
                                  </p:childTnLst>
                                </p:cTn>
                              </p:par>
                            </p:childTnLst>
                          </p:cTn>
                        </p:par>
                        <p:par>
                          <p:cTn id="12" fill="hold">
                            <p:stCondLst>
                              <p:cond delay="2000"/>
                            </p:stCondLst>
                            <p:childTnLst>
                              <p:par>
                                <p:cTn id="13" presetID="8" presetClass="entr" presetSubtype="16"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diamond(in)">
                                      <p:cBhvr>
                                        <p:cTn id="15"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3"/>
      <p:bldGraphic spid="5" grpId="0">
        <p:bldAsOne/>
      </p:bldGraphic>
      <p:bldGraphic spid="10"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solidFill>
                  <a:srgbClr val="FF0000"/>
                </a:solidFill>
                <a:latin typeface="AddisonLibbySH" pitchFamily="2" charset="2"/>
              </a:rPr>
              <a:t>Membership v/s Shareholders  </a:t>
            </a:r>
            <a:r>
              <a:rPr lang="en-US" dirty="0" smtClean="0">
                <a:solidFill>
                  <a:srgbClr val="FF0000"/>
                </a:solidFill>
              </a:rPr>
              <a:t> </a:t>
            </a:r>
            <a:endParaRPr lang="en-US" dirty="0">
              <a:solidFill>
                <a:srgbClr val="FF0000"/>
              </a:solidFill>
            </a:endParaRPr>
          </a:p>
        </p:txBody>
      </p:sp>
      <p:sp>
        <p:nvSpPr>
          <p:cNvPr id="5" name="Text Placeholder 4"/>
          <p:cNvSpPr>
            <a:spLocks noGrp="1"/>
          </p:cNvSpPr>
          <p:nvPr>
            <p:ph type="body" idx="1"/>
          </p:nvPr>
        </p:nvSpPr>
        <p:spPr/>
        <p:txBody>
          <a:bodyPr>
            <a:normAutofit fontScale="92500" lnSpcReduction="10000"/>
          </a:bodyPr>
          <a:lstStyle/>
          <a:p>
            <a:pPr algn="ctr"/>
            <a:r>
              <a:rPr lang="en-US" sz="3900" dirty="0" smtClean="0"/>
              <a:t>Members</a:t>
            </a:r>
            <a:r>
              <a:rPr lang="en-US" dirty="0" smtClean="0"/>
              <a:t>	</a:t>
            </a:r>
            <a:endParaRPr lang="en-US" dirty="0"/>
          </a:p>
        </p:txBody>
      </p:sp>
      <p:sp>
        <p:nvSpPr>
          <p:cNvPr id="6" name="Content Placeholder 5"/>
          <p:cNvSpPr>
            <a:spLocks noGrp="1"/>
          </p:cNvSpPr>
          <p:nvPr>
            <p:ph sz="half" idx="2"/>
          </p:nvPr>
        </p:nvSpPr>
        <p:spPr/>
        <p:txBody>
          <a:bodyPr>
            <a:normAutofit/>
          </a:bodyPr>
          <a:lstStyle/>
          <a:p>
            <a:pPr algn="just">
              <a:buFont typeface="Wingdings" pitchFamily="2" charset="2"/>
              <a:buChar char="Ø"/>
            </a:pPr>
            <a:r>
              <a:rPr lang="en-US" dirty="0" smtClean="0"/>
              <a:t>Members are the persons whose names are registered in company’s register of members.</a:t>
            </a:r>
          </a:p>
          <a:p>
            <a:pPr algn="just">
              <a:buFont typeface="Wingdings" pitchFamily="2" charset="2"/>
              <a:buChar char="Ø"/>
            </a:pPr>
            <a:endParaRPr lang="en-US" dirty="0" smtClean="0"/>
          </a:p>
          <a:p>
            <a:pPr algn="just">
              <a:buFont typeface="Wingdings" pitchFamily="2" charset="2"/>
              <a:buChar char="Ø"/>
            </a:pPr>
            <a:r>
              <a:rPr lang="en-US" dirty="0" smtClean="0"/>
              <a:t>Members of any company may or may not be shareholders of that company.	</a:t>
            </a:r>
          </a:p>
          <a:p>
            <a:pPr algn="just">
              <a:buFont typeface="Wingdings" pitchFamily="2" charset="2"/>
              <a:buChar char="Ø"/>
            </a:pPr>
            <a:endParaRPr lang="en-US" dirty="0"/>
          </a:p>
        </p:txBody>
      </p:sp>
      <p:sp>
        <p:nvSpPr>
          <p:cNvPr id="8" name="Text Placeholder 7"/>
          <p:cNvSpPr>
            <a:spLocks noGrp="1"/>
          </p:cNvSpPr>
          <p:nvPr>
            <p:ph type="body" sz="quarter" idx="3"/>
          </p:nvPr>
        </p:nvSpPr>
        <p:spPr/>
        <p:txBody>
          <a:bodyPr>
            <a:noAutofit/>
          </a:bodyPr>
          <a:lstStyle/>
          <a:p>
            <a:pPr algn="ctr"/>
            <a:r>
              <a:rPr lang="en-US" sz="3600" dirty="0" smtClean="0"/>
              <a:t>Shareholders</a:t>
            </a:r>
            <a:endParaRPr lang="en-US" sz="3600" dirty="0"/>
          </a:p>
        </p:txBody>
      </p:sp>
      <p:sp>
        <p:nvSpPr>
          <p:cNvPr id="9" name="Content Placeholder 8"/>
          <p:cNvSpPr>
            <a:spLocks noGrp="1"/>
          </p:cNvSpPr>
          <p:nvPr>
            <p:ph sz="quarter" idx="4"/>
          </p:nvPr>
        </p:nvSpPr>
        <p:spPr/>
        <p:txBody>
          <a:bodyPr/>
          <a:lstStyle/>
          <a:p>
            <a:pPr algn="just">
              <a:buFont typeface="Wingdings" pitchFamily="2" charset="2"/>
              <a:buChar char="Ø"/>
            </a:pPr>
            <a:r>
              <a:rPr lang="en-US" dirty="0" smtClean="0"/>
              <a:t>Shareholders are the persons who hold shares of the company.</a:t>
            </a:r>
          </a:p>
          <a:p>
            <a:pPr algn="just">
              <a:buNone/>
            </a:pPr>
            <a:r>
              <a:rPr lang="en-US" dirty="0" smtClean="0"/>
              <a:t>    </a:t>
            </a:r>
          </a:p>
          <a:p>
            <a:pPr algn="just">
              <a:buNone/>
            </a:pPr>
            <a:endParaRPr lang="en-US" dirty="0" smtClean="0"/>
          </a:p>
          <a:p>
            <a:pPr algn="just">
              <a:buFont typeface="Wingdings" pitchFamily="2" charset="2"/>
              <a:buChar char="Ø"/>
            </a:pPr>
            <a:r>
              <a:rPr lang="en-US" dirty="0" smtClean="0"/>
              <a:t>Members of any company may or may not be shareholders of that company.</a:t>
            </a:r>
            <a:endParaRPr lang="en-US"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10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13" dur="1000" fill="hold"/>
                                        <p:tgtEl>
                                          <p:spTgt spid="5">
                                            <p:txEl>
                                              <p:pRg st="0" end="0"/>
                                            </p:txEl>
                                          </p:spTgt>
                                        </p:tgtEl>
                                        <p:attrNameLst>
                                          <p:attrName>ppt_y</p:attrName>
                                        </p:attrNameLst>
                                      </p:cBhvr>
                                      <p:tavLst>
                                        <p:tav tm="0">
                                          <p:val>
                                            <p:strVal val="#ppt_y"/>
                                          </p:val>
                                        </p:tav>
                                        <p:tav tm="100000">
                                          <p:val>
                                            <p:strVal val="#ppt_y"/>
                                          </p:val>
                                        </p:tav>
                                      </p:tavLst>
                                    </p:anim>
                                  </p:childTnLst>
                                </p:cTn>
                              </p:par>
                              <p:par>
                                <p:cTn id="14" presetID="2" presetClass="entr" presetSubtype="8" fill="hold" grpId="0" nodeType="withEffect">
                                  <p:stCondLst>
                                    <p:cond delay="0"/>
                                  </p:stCondLst>
                                  <p:childTnLst>
                                    <p:set>
                                      <p:cBhvr>
                                        <p:cTn id="15" dur="1" fill="hold">
                                          <p:stCondLst>
                                            <p:cond delay="0"/>
                                          </p:stCondLst>
                                        </p:cTn>
                                        <p:tgtEl>
                                          <p:spTgt spid="8">
                                            <p:txEl>
                                              <p:pRg st="0" end="0"/>
                                            </p:txEl>
                                          </p:spTgt>
                                        </p:tgtEl>
                                        <p:attrNameLst>
                                          <p:attrName>style.visibility</p:attrName>
                                        </p:attrNameLst>
                                      </p:cBhvr>
                                      <p:to>
                                        <p:strVal val="visible"/>
                                      </p:to>
                                    </p:set>
                                    <p:anim calcmode="lin" valueType="num">
                                      <p:cBhvr additive="base">
                                        <p:cTn id="16" dur="1000" fill="hold"/>
                                        <p:tgtEl>
                                          <p:spTgt spid="8">
                                            <p:txEl>
                                              <p:pRg st="0" end="0"/>
                                            </p:txEl>
                                          </p:spTgt>
                                        </p:tgtEl>
                                        <p:attrNameLst>
                                          <p:attrName>ppt_x</p:attrName>
                                        </p:attrNameLst>
                                      </p:cBhvr>
                                      <p:tavLst>
                                        <p:tav tm="0">
                                          <p:val>
                                            <p:strVal val="0-#ppt_w/2"/>
                                          </p:val>
                                        </p:tav>
                                        <p:tav tm="100000">
                                          <p:val>
                                            <p:strVal val="#ppt_x"/>
                                          </p:val>
                                        </p:tav>
                                      </p:tavLst>
                                    </p:anim>
                                    <p:anim calcmode="lin" valueType="num">
                                      <p:cBhvr additive="base">
                                        <p:cTn id="17" dur="1000" fill="hold"/>
                                        <p:tgtEl>
                                          <p:spTgt spid="8">
                                            <p:txEl>
                                              <p:pRg st="0" end="0"/>
                                            </p:txEl>
                                          </p:spTgt>
                                        </p:tgtEl>
                                        <p:attrNameLst>
                                          <p:attrName>ppt_y</p:attrName>
                                        </p:attrNameLst>
                                      </p:cBhvr>
                                      <p:tavLst>
                                        <p:tav tm="0">
                                          <p:val>
                                            <p:strVal val="#ppt_y"/>
                                          </p:val>
                                        </p:tav>
                                        <p:tav tm="100000">
                                          <p:val>
                                            <p:strVal val="#ppt_y"/>
                                          </p:val>
                                        </p:tav>
                                      </p:tavLst>
                                    </p:anim>
                                  </p:childTnLst>
                                </p:cTn>
                              </p:par>
                            </p:childTnLst>
                          </p:cTn>
                        </p:par>
                        <p:par>
                          <p:cTn id="18" fill="hold">
                            <p:stCondLst>
                              <p:cond delay="1500"/>
                            </p:stCondLst>
                            <p:childTnLst>
                              <p:par>
                                <p:cTn id="19" presetID="2" presetClass="entr" presetSubtype="6" fill="hold" nodeType="after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anim calcmode="lin" valueType="num">
                                      <p:cBhvr additive="base">
                                        <p:cTn id="21" dur="1000" fill="hold"/>
                                        <p:tgtEl>
                                          <p:spTgt spid="6">
                                            <p:txEl>
                                              <p:pRg st="0" end="0"/>
                                            </p:txEl>
                                          </p:spTgt>
                                        </p:tgtEl>
                                        <p:attrNameLst>
                                          <p:attrName>ppt_x</p:attrName>
                                        </p:attrNameLst>
                                      </p:cBhvr>
                                      <p:tavLst>
                                        <p:tav tm="0">
                                          <p:val>
                                            <p:strVal val="1+#ppt_w/2"/>
                                          </p:val>
                                        </p:tav>
                                        <p:tav tm="100000">
                                          <p:val>
                                            <p:strVal val="#ppt_x"/>
                                          </p:val>
                                        </p:tav>
                                      </p:tavLst>
                                    </p:anim>
                                    <p:anim calcmode="lin" valueType="num">
                                      <p:cBhvr additive="base">
                                        <p:cTn id="22" dur="1000" fill="hold"/>
                                        <p:tgtEl>
                                          <p:spTgt spid="6">
                                            <p:txEl>
                                              <p:pRg st="0" end="0"/>
                                            </p:txEl>
                                          </p:spTgt>
                                        </p:tgtEl>
                                        <p:attrNameLst>
                                          <p:attrName>ppt_y</p:attrName>
                                        </p:attrNameLst>
                                      </p:cBhvr>
                                      <p:tavLst>
                                        <p:tav tm="0">
                                          <p:val>
                                            <p:strVal val="1+#ppt_h/2"/>
                                          </p:val>
                                        </p:tav>
                                        <p:tav tm="100000">
                                          <p:val>
                                            <p:strVal val="#ppt_y"/>
                                          </p:val>
                                        </p:tav>
                                      </p:tavLst>
                                    </p:anim>
                                  </p:childTnLst>
                                </p:cTn>
                              </p:par>
                              <p:par>
                                <p:cTn id="23" presetID="2" presetClass="entr" presetSubtype="12" fill="hold" nodeType="with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anim calcmode="lin" valueType="num">
                                      <p:cBhvr additive="base">
                                        <p:cTn id="25" dur="1000" fill="hold"/>
                                        <p:tgtEl>
                                          <p:spTgt spid="9">
                                            <p:txEl>
                                              <p:pRg st="0" end="0"/>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par>
                          <p:cTn id="27" fill="hold">
                            <p:stCondLst>
                              <p:cond delay="2500"/>
                            </p:stCondLst>
                            <p:childTnLst>
                              <p:par>
                                <p:cTn id="28" presetID="2" presetClass="entr" presetSubtype="3" fill="hold" nodeType="after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 calcmode="lin" valueType="num">
                                      <p:cBhvr additive="base">
                                        <p:cTn id="30" dur="1000" fill="hold"/>
                                        <p:tgtEl>
                                          <p:spTgt spid="6">
                                            <p:txEl>
                                              <p:pRg st="2" end="2"/>
                                            </p:txEl>
                                          </p:spTgt>
                                        </p:tgtEl>
                                        <p:attrNameLst>
                                          <p:attrName>ppt_x</p:attrName>
                                        </p:attrNameLst>
                                      </p:cBhvr>
                                      <p:tavLst>
                                        <p:tav tm="0">
                                          <p:val>
                                            <p:strVal val="1+#ppt_w/2"/>
                                          </p:val>
                                        </p:tav>
                                        <p:tav tm="100000">
                                          <p:val>
                                            <p:strVal val="#ppt_x"/>
                                          </p:val>
                                        </p:tav>
                                      </p:tavLst>
                                    </p:anim>
                                    <p:anim calcmode="lin" valueType="num">
                                      <p:cBhvr additive="base">
                                        <p:cTn id="31" dur="1000" fill="hold"/>
                                        <p:tgtEl>
                                          <p:spTgt spid="6">
                                            <p:txEl>
                                              <p:pRg st="2" end="2"/>
                                            </p:txEl>
                                          </p:spTgt>
                                        </p:tgtEl>
                                        <p:attrNameLst>
                                          <p:attrName>ppt_y</p:attrName>
                                        </p:attrNameLst>
                                      </p:cBhvr>
                                      <p:tavLst>
                                        <p:tav tm="0">
                                          <p:val>
                                            <p:strVal val="0-#ppt_h/2"/>
                                          </p:val>
                                        </p:tav>
                                        <p:tav tm="100000">
                                          <p:val>
                                            <p:strVal val="#ppt_y"/>
                                          </p:val>
                                        </p:tav>
                                      </p:tavLst>
                                    </p:anim>
                                  </p:childTnLst>
                                </p:cTn>
                              </p:par>
                              <p:par>
                                <p:cTn id="32" presetID="2" presetClass="entr" presetSubtype="9" fill="hold" nodeType="withEffect">
                                  <p:stCondLst>
                                    <p:cond delay="0"/>
                                  </p:stCondLst>
                                  <p:childTnLst>
                                    <p:set>
                                      <p:cBhvr>
                                        <p:cTn id="33" dur="1" fill="hold">
                                          <p:stCondLst>
                                            <p:cond delay="0"/>
                                          </p:stCondLst>
                                        </p:cTn>
                                        <p:tgtEl>
                                          <p:spTgt spid="9">
                                            <p:txEl>
                                              <p:pRg st="3" end="3"/>
                                            </p:txEl>
                                          </p:spTgt>
                                        </p:tgtEl>
                                        <p:attrNameLst>
                                          <p:attrName>style.visibility</p:attrName>
                                        </p:attrNameLst>
                                      </p:cBhvr>
                                      <p:to>
                                        <p:strVal val="visible"/>
                                      </p:to>
                                    </p:set>
                                    <p:anim calcmode="lin" valueType="num">
                                      <p:cBhvr additive="base">
                                        <p:cTn id="34" dur="1000" fill="hold"/>
                                        <p:tgtEl>
                                          <p:spTgt spid="9">
                                            <p:txEl>
                                              <p:pRg st="3" end="3"/>
                                            </p:txEl>
                                          </p:spTgt>
                                        </p:tgtEl>
                                        <p:attrNameLst>
                                          <p:attrName>ppt_x</p:attrName>
                                        </p:attrNameLst>
                                      </p:cBhvr>
                                      <p:tavLst>
                                        <p:tav tm="0">
                                          <p:val>
                                            <p:strVal val="0-#ppt_w/2"/>
                                          </p:val>
                                        </p:tav>
                                        <p:tav tm="100000">
                                          <p:val>
                                            <p:strVal val="#ppt_x"/>
                                          </p:val>
                                        </p:tav>
                                      </p:tavLst>
                                    </p:anim>
                                    <p:anim calcmode="lin" valueType="num">
                                      <p:cBhvr additive="base">
                                        <p:cTn id="35" dur="1000" fill="hold"/>
                                        <p:tgtEl>
                                          <p:spTgt spid="9">
                                            <p:txEl>
                                              <p:pRg st="3" end="3"/>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build="p"/>
      <p:bldP spid="8"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solidFill>
                  <a:srgbClr val="FF0000"/>
                </a:solidFill>
                <a:latin typeface="AddisonLibbySH" pitchFamily="2" charset="2"/>
              </a:rPr>
              <a:t>Membership v/s Shareholders  </a:t>
            </a:r>
            <a:r>
              <a:rPr lang="en-US" dirty="0" smtClean="0">
                <a:solidFill>
                  <a:srgbClr val="FF0000"/>
                </a:solidFill>
              </a:rPr>
              <a:t> </a:t>
            </a:r>
            <a:endParaRPr lang="en-US" dirty="0">
              <a:solidFill>
                <a:srgbClr val="FF0000"/>
              </a:solidFill>
            </a:endParaRPr>
          </a:p>
        </p:txBody>
      </p:sp>
      <p:sp>
        <p:nvSpPr>
          <p:cNvPr id="5" name="Text Placeholder 4"/>
          <p:cNvSpPr>
            <a:spLocks noGrp="1"/>
          </p:cNvSpPr>
          <p:nvPr>
            <p:ph type="body" idx="1"/>
          </p:nvPr>
        </p:nvSpPr>
        <p:spPr/>
        <p:txBody>
          <a:bodyPr>
            <a:noAutofit/>
          </a:bodyPr>
          <a:lstStyle/>
          <a:p>
            <a:pPr algn="ctr"/>
            <a:r>
              <a:rPr lang="en-US" sz="2300" dirty="0" smtClean="0"/>
              <a:t>Members but not shareholders</a:t>
            </a:r>
            <a:endParaRPr lang="en-US" sz="2300" dirty="0"/>
          </a:p>
        </p:txBody>
      </p:sp>
      <p:sp>
        <p:nvSpPr>
          <p:cNvPr id="6" name="Content Placeholder 5"/>
          <p:cNvSpPr>
            <a:spLocks noGrp="1"/>
          </p:cNvSpPr>
          <p:nvPr>
            <p:ph sz="half" idx="2"/>
          </p:nvPr>
        </p:nvSpPr>
        <p:spPr/>
        <p:txBody>
          <a:bodyPr>
            <a:normAutofit/>
          </a:bodyPr>
          <a:lstStyle/>
          <a:p>
            <a:pPr algn="just">
              <a:buFont typeface="Wingdings" pitchFamily="2" charset="2"/>
              <a:buChar char="Ø"/>
            </a:pPr>
            <a:r>
              <a:rPr lang="en-US" sz="1800" dirty="0" smtClean="0"/>
              <a:t>A person who signs company’s memorandum of association, immediately becomes the member on registration of memorandum before  any shares are allotted to him.</a:t>
            </a:r>
          </a:p>
          <a:p>
            <a:pPr algn="just">
              <a:buNone/>
            </a:pPr>
            <a:endParaRPr lang="en-US" sz="1800" dirty="0" smtClean="0"/>
          </a:p>
          <a:p>
            <a:pPr algn="just">
              <a:buFont typeface="Wingdings" pitchFamily="2" charset="2"/>
              <a:buChar char="Ø"/>
            </a:pPr>
            <a:r>
              <a:rPr lang="en-US" sz="1800" dirty="0" smtClean="0"/>
              <a:t>A person who transfers his shares, continues to be the member of the company until his name is replaced by the name of the transferee  but he is no more a shareholder.</a:t>
            </a:r>
          </a:p>
        </p:txBody>
      </p:sp>
      <p:sp>
        <p:nvSpPr>
          <p:cNvPr id="8" name="Text Placeholder 7"/>
          <p:cNvSpPr>
            <a:spLocks noGrp="1"/>
          </p:cNvSpPr>
          <p:nvPr>
            <p:ph type="body" sz="quarter" idx="3"/>
          </p:nvPr>
        </p:nvSpPr>
        <p:spPr/>
        <p:txBody>
          <a:bodyPr>
            <a:noAutofit/>
          </a:bodyPr>
          <a:lstStyle/>
          <a:p>
            <a:pPr algn="ctr"/>
            <a:r>
              <a:rPr lang="en-US" sz="2300" dirty="0" smtClean="0"/>
              <a:t>Shareholders</a:t>
            </a:r>
            <a:r>
              <a:rPr lang="en-US" sz="2200" dirty="0" smtClean="0"/>
              <a:t> but not members</a:t>
            </a:r>
            <a:endParaRPr lang="en-US" sz="2200" dirty="0"/>
          </a:p>
        </p:txBody>
      </p:sp>
      <p:sp>
        <p:nvSpPr>
          <p:cNvPr id="9" name="Content Placeholder 8"/>
          <p:cNvSpPr>
            <a:spLocks noGrp="1"/>
          </p:cNvSpPr>
          <p:nvPr>
            <p:ph sz="quarter" idx="4"/>
          </p:nvPr>
        </p:nvSpPr>
        <p:spPr/>
        <p:txBody>
          <a:bodyPr>
            <a:normAutofit/>
          </a:bodyPr>
          <a:lstStyle/>
          <a:p>
            <a:pPr algn="just">
              <a:buFont typeface="Wingdings" pitchFamily="2" charset="2"/>
              <a:buChar char="Ø"/>
            </a:pPr>
            <a:r>
              <a:rPr lang="en-US" sz="1800" dirty="0" smtClean="0"/>
              <a:t>A person having a share warrant is a shareholder but he is not a member [Section 115(1)]. However, he may be  treated as member of specific purpose if company’s articles so provided.</a:t>
            </a:r>
          </a:p>
          <a:p>
            <a:pPr algn="just">
              <a:buFont typeface="Wingdings" pitchFamily="2" charset="2"/>
              <a:buChar char="Ø"/>
            </a:pPr>
            <a:endParaRPr lang="en-US" sz="1800" dirty="0" smtClean="0"/>
          </a:p>
          <a:p>
            <a:pPr algn="just">
              <a:buFont typeface="Wingdings" pitchFamily="2" charset="2"/>
              <a:buChar char="Ø"/>
            </a:pPr>
            <a:r>
              <a:rPr lang="en-US" sz="1800" dirty="0" smtClean="0"/>
              <a:t>A legal representative of a deceased shareholder is the shareholder even if his name is not entered in the register of members. He becomes a member only when his name is entered in a register of the company.</a:t>
            </a:r>
            <a:endParaRPr lang="en-US" sz="1800"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10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13" dur="1000" fill="hold"/>
                                        <p:tgtEl>
                                          <p:spTgt spid="5">
                                            <p:txEl>
                                              <p:pRg st="0" end="0"/>
                                            </p:txEl>
                                          </p:spTgt>
                                        </p:tgtEl>
                                        <p:attrNameLst>
                                          <p:attrName>ppt_y</p:attrName>
                                        </p:attrNameLst>
                                      </p:cBhvr>
                                      <p:tavLst>
                                        <p:tav tm="0">
                                          <p:val>
                                            <p:strVal val="#ppt_y"/>
                                          </p:val>
                                        </p:tav>
                                        <p:tav tm="100000">
                                          <p:val>
                                            <p:strVal val="#ppt_y"/>
                                          </p:val>
                                        </p:tav>
                                      </p:tavLst>
                                    </p:anim>
                                  </p:childTnLst>
                                </p:cTn>
                              </p:par>
                              <p:par>
                                <p:cTn id="14" presetID="2" presetClass="entr" presetSubtype="8" fill="hold" grpId="0" nodeType="withEffect">
                                  <p:stCondLst>
                                    <p:cond delay="0"/>
                                  </p:stCondLst>
                                  <p:childTnLst>
                                    <p:set>
                                      <p:cBhvr>
                                        <p:cTn id="15" dur="1" fill="hold">
                                          <p:stCondLst>
                                            <p:cond delay="0"/>
                                          </p:stCondLst>
                                        </p:cTn>
                                        <p:tgtEl>
                                          <p:spTgt spid="8">
                                            <p:txEl>
                                              <p:pRg st="0" end="0"/>
                                            </p:txEl>
                                          </p:spTgt>
                                        </p:tgtEl>
                                        <p:attrNameLst>
                                          <p:attrName>style.visibility</p:attrName>
                                        </p:attrNameLst>
                                      </p:cBhvr>
                                      <p:to>
                                        <p:strVal val="visible"/>
                                      </p:to>
                                    </p:set>
                                    <p:anim calcmode="lin" valueType="num">
                                      <p:cBhvr additive="base">
                                        <p:cTn id="16" dur="1000" fill="hold"/>
                                        <p:tgtEl>
                                          <p:spTgt spid="8">
                                            <p:txEl>
                                              <p:pRg st="0" end="0"/>
                                            </p:txEl>
                                          </p:spTgt>
                                        </p:tgtEl>
                                        <p:attrNameLst>
                                          <p:attrName>ppt_x</p:attrName>
                                        </p:attrNameLst>
                                      </p:cBhvr>
                                      <p:tavLst>
                                        <p:tav tm="0">
                                          <p:val>
                                            <p:strVal val="0-#ppt_w/2"/>
                                          </p:val>
                                        </p:tav>
                                        <p:tav tm="100000">
                                          <p:val>
                                            <p:strVal val="#ppt_x"/>
                                          </p:val>
                                        </p:tav>
                                      </p:tavLst>
                                    </p:anim>
                                    <p:anim calcmode="lin" valueType="num">
                                      <p:cBhvr additive="base">
                                        <p:cTn id="17" dur="1000" fill="hold"/>
                                        <p:tgtEl>
                                          <p:spTgt spid="8">
                                            <p:txEl>
                                              <p:pRg st="0" end="0"/>
                                            </p:txEl>
                                          </p:spTgt>
                                        </p:tgtEl>
                                        <p:attrNameLst>
                                          <p:attrName>ppt_y</p:attrName>
                                        </p:attrNameLst>
                                      </p:cBhvr>
                                      <p:tavLst>
                                        <p:tav tm="0">
                                          <p:val>
                                            <p:strVal val="#ppt_y"/>
                                          </p:val>
                                        </p:tav>
                                        <p:tav tm="100000">
                                          <p:val>
                                            <p:strVal val="#ppt_y"/>
                                          </p:val>
                                        </p:tav>
                                      </p:tavLst>
                                    </p:anim>
                                  </p:childTnLst>
                                </p:cTn>
                              </p:par>
                            </p:childTnLst>
                          </p:cTn>
                        </p:par>
                        <p:par>
                          <p:cTn id="18" fill="hold">
                            <p:stCondLst>
                              <p:cond delay="1500"/>
                            </p:stCondLst>
                            <p:childTnLst>
                              <p:par>
                                <p:cTn id="19" presetID="2" presetClass="entr" presetSubtype="9" fill="hold" nodeType="after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anim calcmode="lin" valueType="num">
                                      <p:cBhvr additive="base">
                                        <p:cTn id="21" dur="10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22" dur="1000" fill="hold"/>
                                        <p:tgtEl>
                                          <p:spTgt spid="6">
                                            <p:txEl>
                                              <p:pRg st="0" end="0"/>
                                            </p:txEl>
                                          </p:spTgt>
                                        </p:tgtEl>
                                        <p:attrNameLst>
                                          <p:attrName>ppt_y</p:attrName>
                                        </p:attrNameLst>
                                      </p:cBhvr>
                                      <p:tavLst>
                                        <p:tav tm="0">
                                          <p:val>
                                            <p:strVal val="0-#ppt_h/2"/>
                                          </p:val>
                                        </p:tav>
                                        <p:tav tm="100000">
                                          <p:val>
                                            <p:strVal val="#ppt_y"/>
                                          </p:val>
                                        </p:tav>
                                      </p:tavLst>
                                    </p:anim>
                                  </p:childTnLst>
                                </p:cTn>
                              </p:par>
                              <p:par>
                                <p:cTn id="23" presetID="2" presetClass="entr" presetSubtype="3" fill="hold" nodeType="with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anim calcmode="lin" valueType="num">
                                      <p:cBhvr additive="base">
                                        <p:cTn id="25" dur="1000" fill="hold"/>
                                        <p:tgtEl>
                                          <p:spTgt spid="9">
                                            <p:txEl>
                                              <p:pRg st="0" end="0"/>
                                            </p:txEl>
                                          </p:spTgt>
                                        </p:tgtEl>
                                        <p:attrNameLst>
                                          <p:attrName>ppt_x</p:attrName>
                                        </p:attrNameLst>
                                      </p:cBhvr>
                                      <p:tavLst>
                                        <p:tav tm="0">
                                          <p:val>
                                            <p:strVal val="1+#ppt_w/2"/>
                                          </p:val>
                                        </p:tav>
                                        <p:tav tm="100000">
                                          <p:val>
                                            <p:strVal val="#ppt_x"/>
                                          </p:val>
                                        </p:tav>
                                      </p:tavLst>
                                    </p:anim>
                                    <p:anim calcmode="lin" valueType="num">
                                      <p:cBhvr additive="base">
                                        <p:cTn id="26" dur="1000" fill="hold"/>
                                        <p:tgtEl>
                                          <p:spTgt spid="9">
                                            <p:txEl>
                                              <p:pRg st="0" end="0"/>
                                            </p:txEl>
                                          </p:spTgt>
                                        </p:tgtEl>
                                        <p:attrNameLst>
                                          <p:attrName>ppt_y</p:attrName>
                                        </p:attrNameLst>
                                      </p:cBhvr>
                                      <p:tavLst>
                                        <p:tav tm="0">
                                          <p:val>
                                            <p:strVal val="0-#ppt_h/2"/>
                                          </p:val>
                                        </p:tav>
                                        <p:tav tm="100000">
                                          <p:val>
                                            <p:strVal val="#ppt_y"/>
                                          </p:val>
                                        </p:tav>
                                      </p:tavLst>
                                    </p:anim>
                                  </p:childTnLst>
                                </p:cTn>
                              </p:par>
                            </p:childTnLst>
                          </p:cTn>
                        </p:par>
                        <p:par>
                          <p:cTn id="27" fill="hold">
                            <p:stCondLst>
                              <p:cond delay="2500"/>
                            </p:stCondLst>
                            <p:childTnLst>
                              <p:par>
                                <p:cTn id="28" presetID="2" presetClass="entr" presetSubtype="12" fill="hold" nodeType="after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 calcmode="lin" valueType="num">
                                      <p:cBhvr additive="base">
                                        <p:cTn id="30" dur="1000" fill="hold"/>
                                        <p:tgtEl>
                                          <p:spTgt spid="6">
                                            <p:txEl>
                                              <p:pRg st="2" end="2"/>
                                            </p:txEl>
                                          </p:spTgt>
                                        </p:tgtEl>
                                        <p:attrNameLst>
                                          <p:attrName>ppt_x</p:attrName>
                                        </p:attrNameLst>
                                      </p:cBhvr>
                                      <p:tavLst>
                                        <p:tav tm="0">
                                          <p:val>
                                            <p:strVal val="0-#ppt_w/2"/>
                                          </p:val>
                                        </p:tav>
                                        <p:tav tm="100000">
                                          <p:val>
                                            <p:strVal val="#ppt_x"/>
                                          </p:val>
                                        </p:tav>
                                      </p:tavLst>
                                    </p:anim>
                                    <p:anim calcmode="lin" valueType="num">
                                      <p:cBhvr additive="base">
                                        <p:cTn id="31" dur="1000" fill="hold"/>
                                        <p:tgtEl>
                                          <p:spTgt spid="6">
                                            <p:txEl>
                                              <p:pRg st="2" end="2"/>
                                            </p:txEl>
                                          </p:spTgt>
                                        </p:tgtEl>
                                        <p:attrNameLst>
                                          <p:attrName>ppt_y</p:attrName>
                                        </p:attrNameLst>
                                      </p:cBhvr>
                                      <p:tavLst>
                                        <p:tav tm="0">
                                          <p:val>
                                            <p:strVal val="1+#ppt_h/2"/>
                                          </p:val>
                                        </p:tav>
                                        <p:tav tm="100000">
                                          <p:val>
                                            <p:strVal val="#ppt_y"/>
                                          </p:val>
                                        </p:tav>
                                      </p:tavLst>
                                    </p:anim>
                                  </p:childTnLst>
                                </p:cTn>
                              </p:par>
                              <p:par>
                                <p:cTn id="32" presetID="2" presetClass="entr" presetSubtype="6" fill="hold" nodeType="withEffect">
                                  <p:stCondLst>
                                    <p:cond delay="0"/>
                                  </p:stCondLst>
                                  <p:childTnLst>
                                    <p:set>
                                      <p:cBhvr>
                                        <p:cTn id="33" dur="1" fill="hold">
                                          <p:stCondLst>
                                            <p:cond delay="0"/>
                                          </p:stCondLst>
                                        </p:cTn>
                                        <p:tgtEl>
                                          <p:spTgt spid="9">
                                            <p:txEl>
                                              <p:pRg st="2" end="2"/>
                                            </p:txEl>
                                          </p:spTgt>
                                        </p:tgtEl>
                                        <p:attrNameLst>
                                          <p:attrName>style.visibility</p:attrName>
                                        </p:attrNameLst>
                                      </p:cBhvr>
                                      <p:to>
                                        <p:strVal val="visible"/>
                                      </p:to>
                                    </p:set>
                                    <p:anim calcmode="lin" valueType="num">
                                      <p:cBhvr additive="base">
                                        <p:cTn id="34" dur="1000" fill="hold"/>
                                        <p:tgtEl>
                                          <p:spTgt spid="9">
                                            <p:txEl>
                                              <p:pRg st="2" end="2"/>
                                            </p:txEl>
                                          </p:spTgt>
                                        </p:tgtEl>
                                        <p:attrNameLst>
                                          <p:attrName>ppt_x</p:attrName>
                                        </p:attrNameLst>
                                      </p:cBhvr>
                                      <p:tavLst>
                                        <p:tav tm="0">
                                          <p:val>
                                            <p:strVal val="1+#ppt_w/2"/>
                                          </p:val>
                                        </p:tav>
                                        <p:tav tm="100000">
                                          <p:val>
                                            <p:strVal val="#ppt_x"/>
                                          </p:val>
                                        </p:tav>
                                      </p:tavLst>
                                    </p:anim>
                                    <p:anim calcmode="lin" valueType="num">
                                      <p:cBhvr additive="base">
                                        <p:cTn id="35" dur="10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build="p"/>
      <p:bldP spid="8"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solidFill>
                  <a:srgbClr val="FF0000"/>
                </a:solidFill>
                <a:latin typeface="AddisonLibbySH" pitchFamily="2" charset="2"/>
              </a:rPr>
              <a:t>Membership v/s Shareholders  </a:t>
            </a:r>
            <a:r>
              <a:rPr lang="en-US" dirty="0" smtClean="0">
                <a:solidFill>
                  <a:srgbClr val="FF0000"/>
                </a:solidFill>
              </a:rPr>
              <a:t> </a:t>
            </a:r>
            <a:endParaRPr lang="en-US" dirty="0">
              <a:solidFill>
                <a:srgbClr val="FF0000"/>
              </a:solidFill>
            </a:endParaRPr>
          </a:p>
        </p:txBody>
      </p:sp>
      <p:sp>
        <p:nvSpPr>
          <p:cNvPr id="5" name="Text Placeholder 4"/>
          <p:cNvSpPr>
            <a:spLocks noGrp="1"/>
          </p:cNvSpPr>
          <p:nvPr>
            <p:ph type="body" idx="1"/>
          </p:nvPr>
        </p:nvSpPr>
        <p:spPr/>
        <p:txBody>
          <a:bodyPr>
            <a:noAutofit/>
          </a:bodyPr>
          <a:lstStyle/>
          <a:p>
            <a:pPr algn="ctr"/>
            <a:r>
              <a:rPr lang="en-US" sz="2300" dirty="0" smtClean="0"/>
              <a:t>Members but not shareholders</a:t>
            </a:r>
            <a:endParaRPr lang="en-US" sz="2300" dirty="0"/>
          </a:p>
        </p:txBody>
      </p:sp>
      <p:sp>
        <p:nvSpPr>
          <p:cNvPr id="6" name="Content Placeholder 5"/>
          <p:cNvSpPr>
            <a:spLocks noGrp="1"/>
          </p:cNvSpPr>
          <p:nvPr>
            <p:ph sz="half" idx="2"/>
          </p:nvPr>
        </p:nvSpPr>
        <p:spPr/>
        <p:txBody>
          <a:bodyPr>
            <a:normAutofit/>
          </a:bodyPr>
          <a:lstStyle/>
          <a:p>
            <a:pPr algn="just">
              <a:buFont typeface="Wingdings" pitchFamily="2" charset="2"/>
              <a:buChar char="Ø"/>
            </a:pPr>
            <a:r>
              <a:rPr lang="en-US" sz="1800" dirty="0" smtClean="0"/>
              <a:t>A person who has ceased to be a shareholder by reason of forfeiture, surrender or transfer of shares, may be liable as member, for the payment of unpaid amount on shares in case of default by the present shareholder. </a:t>
            </a:r>
          </a:p>
          <a:p>
            <a:pPr algn="just">
              <a:buNone/>
            </a:pPr>
            <a:endParaRPr lang="en-US" sz="1800" dirty="0" smtClean="0"/>
          </a:p>
          <a:p>
            <a:pPr algn="just">
              <a:buFont typeface="Wingdings" pitchFamily="2" charset="2"/>
              <a:buChar char="Ø"/>
            </a:pPr>
            <a:r>
              <a:rPr lang="en-US" sz="1800" dirty="0" smtClean="0"/>
              <a:t>A company limited by guarantee  or an unlimited company having no share capital, will have members but no shareholders.</a:t>
            </a:r>
          </a:p>
        </p:txBody>
      </p:sp>
      <p:sp>
        <p:nvSpPr>
          <p:cNvPr id="8" name="Text Placeholder 7"/>
          <p:cNvSpPr>
            <a:spLocks noGrp="1"/>
          </p:cNvSpPr>
          <p:nvPr>
            <p:ph type="body" sz="quarter" idx="3"/>
          </p:nvPr>
        </p:nvSpPr>
        <p:spPr/>
        <p:txBody>
          <a:bodyPr>
            <a:noAutofit/>
          </a:bodyPr>
          <a:lstStyle/>
          <a:p>
            <a:pPr algn="ctr"/>
            <a:r>
              <a:rPr lang="en-US" sz="2300" dirty="0" smtClean="0"/>
              <a:t>Shareholders</a:t>
            </a:r>
            <a:r>
              <a:rPr lang="en-US" sz="2200" dirty="0" smtClean="0"/>
              <a:t> but not members</a:t>
            </a:r>
            <a:endParaRPr lang="en-US" sz="2200" dirty="0"/>
          </a:p>
        </p:txBody>
      </p:sp>
      <p:sp>
        <p:nvSpPr>
          <p:cNvPr id="9" name="Content Placeholder 8"/>
          <p:cNvSpPr>
            <a:spLocks noGrp="1"/>
          </p:cNvSpPr>
          <p:nvPr>
            <p:ph sz="quarter" idx="4"/>
          </p:nvPr>
        </p:nvSpPr>
        <p:spPr/>
        <p:txBody>
          <a:bodyPr>
            <a:normAutofit/>
          </a:bodyPr>
          <a:lstStyle/>
          <a:p>
            <a:pPr algn="just">
              <a:buNone/>
            </a:pPr>
            <a:endParaRPr lang="en-US" sz="1800"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2" fill="hold" grpId="0" nodeType="after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10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13" dur="1000" fill="hold"/>
                                        <p:tgtEl>
                                          <p:spTgt spid="5">
                                            <p:txEl>
                                              <p:pRg st="0" end="0"/>
                                            </p:txEl>
                                          </p:spTgt>
                                        </p:tgtEl>
                                        <p:attrNameLst>
                                          <p:attrName>ppt_y</p:attrName>
                                        </p:attrNameLst>
                                      </p:cBhvr>
                                      <p:tavLst>
                                        <p:tav tm="0">
                                          <p:val>
                                            <p:strVal val="#ppt_y"/>
                                          </p:val>
                                        </p:tav>
                                        <p:tav tm="100000">
                                          <p:val>
                                            <p:strVal val="#ppt_y"/>
                                          </p:val>
                                        </p:tav>
                                      </p:tavLst>
                                    </p:anim>
                                  </p:childTnLst>
                                </p:cTn>
                              </p:par>
                              <p:par>
                                <p:cTn id="14" presetID="2" presetClass="entr" presetSubtype="8" fill="hold" grpId="0" nodeType="withEffect">
                                  <p:stCondLst>
                                    <p:cond delay="0"/>
                                  </p:stCondLst>
                                  <p:childTnLst>
                                    <p:set>
                                      <p:cBhvr>
                                        <p:cTn id="15" dur="1" fill="hold">
                                          <p:stCondLst>
                                            <p:cond delay="0"/>
                                          </p:stCondLst>
                                        </p:cTn>
                                        <p:tgtEl>
                                          <p:spTgt spid="8">
                                            <p:txEl>
                                              <p:pRg st="0" end="0"/>
                                            </p:txEl>
                                          </p:spTgt>
                                        </p:tgtEl>
                                        <p:attrNameLst>
                                          <p:attrName>style.visibility</p:attrName>
                                        </p:attrNameLst>
                                      </p:cBhvr>
                                      <p:to>
                                        <p:strVal val="visible"/>
                                      </p:to>
                                    </p:set>
                                    <p:anim calcmode="lin" valueType="num">
                                      <p:cBhvr additive="base">
                                        <p:cTn id="16" dur="1000" fill="hold"/>
                                        <p:tgtEl>
                                          <p:spTgt spid="8">
                                            <p:txEl>
                                              <p:pRg st="0" end="0"/>
                                            </p:txEl>
                                          </p:spTgt>
                                        </p:tgtEl>
                                        <p:attrNameLst>
                                          <p:attrName>ppt_x</p:attrName>
                                        </p:attrNameLst>
                                      </p:cBhvr>
                                      <p:tavLst>
                                        <p:tav tm="0">
                                          <p:val>
                                            <p:strVal val="0-#ppt_w/2"/>
                                          </p:val>
                                        </p:tav>
                                        <p:tav tm="100000">
                                          <p:val>
                                            <p:strVal val="#ppt_x"/>
                                          </p:val>
                                        </p:tav>
                                      </p:tavLst>
                                    </p:anim>
                                    <p:anim calcmode="lin" valueType="num">
                                      <p:cBhvr additive="base">
                                        <p:cTn id="17" dur="1000" fill="hold"/>
                                        <p:tgtEl>
                                          <p:spTgt spid="8">
                                            <p:txEl>
                                              <p:pRg st="0" end="0"/>
                                            </p:txEl>
                                          </p:spTgt>
                                        </p:tgtEl>
                                        <p:attrNameLst>
                                          <p:attrName>ppt_y</p:attrName>
                                        </p:attrNameLst>
                                      </p:cBhvr>
                                      <p:tavLst>
                                        <p:tav tm="0">
                                          <p:val>
                                            <p:strVal val="#ppt_y"/>
                                          </p:val>
                                        </p:tav>
                                        <p:tav tm="100000">
                                          <p:val>
                                            <p:strVal val="#ppt_y"/>
                                          </p:val>
                                        </p:tav>
                                      </p:tavLst>
                                    </p:anim>
                                  </p:childTnLst>
                                </p:cTn>
                              </p:par>
                            </p:childTnLst>
                          </p:cTn>
                        </p:par>
                        <p:par>
                          <p:cTn id="18" fill="hold">
                            <p:stCondLst>
                              <p:cond delay="1500"/>
                            </p:stCondLst>
                            <p:childTnLst>
                              <p:par>
                                <p:cTn id="19" presetID="2" presetClass="entr" presetSubtype="4" fill="hold" nodeType="after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anim calcmode="lin" valueType="num">
                                      <p:cBhvr additive="base">
                                        <p:cTn id="21"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2" dur="1000" fill="hold"/>
                                        <p:tgtEl>
                                          <p:spTgt spid="6">
                                            <p:txEl>
                                              <p:pRg st="0" end="0"/>
                                            </p:txEl>
                                          </p:spTgt>
                                        </p:tgtEl>
                                        <p:attrNameLst>
                                          <p:attrName>ppt_y</p:attrName>
                                        </p:attrNameLst>
                                      </p:cBhvr>
                                      <p:tavLst>
                                        <p:tav tm="0">
                                          <p:val>
                                            <p:strVal val="1+#ppt_h/2"/>
                                          </p:val>
                                        </p:tav>
                                        <p:tav tm="100000">
                                          <p:val>
                                            <p:strVal val="#ppt_y"/>
                                          </p:val>
                                        </p:tav>
                                      </p:tavLst>
                                    </p:anim>
                                  </p:childTnLst>
                                </p:cTn>
                              </p:par>
                              <p:par>
                                <p:cTn id="23" presetID="2" presetClass="entr" presetSubtype="2" fill="hold" nodeType="with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anim calcmode="lin" valueType="num">
                                      <p:cBhvr additive="base">
                                        <p:cTn id="25" dur="1000" fill="hold"/>
                                        <p:tgtEl>
                                          <p:spTgt spid="6">
                                            <p:txEl>
                                              <p:pRg st="2" end="2"/>
                                            </p:txEl>
                                          </p:spTgt>
                                        </p:tgtEl>
                                        <p:attrNameLst>
                                          <p:attrName>ppt_x</p:attrName>
                                        </p:attrNameLst>
                                      </p:cBhvr>
                                      <p:tavLst>
                                        <p:tav tm="0">
                                          <p:val>
                                            <p:strVal val="1+#ppt_w/2"/>
                                          </p:val>
                                        </p:tav>
                                        <p:tav tm="100000">
                                          <p:val>
                                            <p:strVal val="#ppt_x"/>
                                          </p:val>
                                        </p:tav>
                                      </p:tavLst>
                                    </p:anim>
                                    <p:anim calcmode="lin" valueType="num">
                                      <p:cBhvr additive="base">
                                        <p:cTn id="26" dur="1000" fill="hold"/>
                                        <p:tgtEl>
                                          <p:spTgt spid="6">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build="p"/>
      <p:bldP spid="8"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85800" y="228600"/>
            <a:ext cx="7772400" cy="1470025"/>
          </a:xfrm>
        </p:spPr>
        <p:txBody>
          <a:bodyPr/>
          <a:lstStyle/>
          <a:p>
            <a:r>
              <a:rPr lang="en-US" sz="4000" dirty="0" smtClean="0">
                <a:solidFill>
                  <a:srgbClr val="FF0000"/>
                </a:solidFill>
                <a:latin typeface="AddisonLibbySH" pitchFamily="2" charset="2"/>
              </a:rPr>
              <a:t>Termination of membership</a:t>
            </a:r>
            <a:r>
              <a:rPr lang="en-US" dirty="0" smtClean="0">
                <a:solidFill>
                  <a:srgbClr val="FF0000"/>
                </a:solidFill>
              </a:rPr>
              <a:t> </a:t>
            </a:r>
            <a:endParaRPr lang="en-US" dirty="0">
              <a:solidFill>
                <a:srgbClr val="FF0000"/>
              </a:solidFill>
            </a:endParaRPr>
          </a:p>
        </p:txBody>
      </p:sp>
      <p:sp>
        <p:nvSpPr>
          <p:cNvPr id="8" name="Subtitle 7"/>
          <p:cNvSpPr>
            <a:spLocks noGrp="1"/>
          </p:cNvSpPr>
          <p:nvPr>
            <p:ph type="subTitle" idx="1"/>
          </p:nvPr>
        </p:nvSpPr>
        <p:spPr>
          <a:xfrm>
            <a:off x="685800" y="1752600"/>
            <a:ext cx="7772400" cy="4876800"/>
          </a:xfrm>
        </p:spPr>
        <p:txBody>
          <a:bodyPr/>
          <a:lstStyle/>
          <a:p>
            <a:pPr algn="l"/>
            <a:r>
              <a:rPr lang="en-US" dirty="0" smtClean="0">
                <a:solidFill>
                  <a:srgbClr val="00B050"/>
                </a:solidFill>
                <a:latin typeface="Arial" pitchFamily="34" charset="0"/>
                <a:cs typeface="Arial" pitchFamily="34" charset="0"/>
              </a:rPr>
              <a:t>The membership of a person terminates when his name is removed from the register of members. On removal of his name, he ceases to be a member of a company. </a:t>
            </a:r>
            <a:endParaRPr lang="en-US" dirty="0">
              <a:solidFill>
                <a:srgbClr val="00B050"/>
              </a:solidFill>
              <a:latin typeface="Arial" pitchFamily="34" charset="0"/>
              <a:cs typeface="Arial"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2"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out)">
                                      <p:cBhvr>
                                        <p:cTn id="7" dur="500"/>
                                        <p:tgtEl>
                                          <p:spTgt spid="7"/>
                                        </p:tgtEl>
                                      </p:cBhvr>
                                    </p:animEffect>
                                  </p:childTnLst>
                                </p:cTn>
                              </p:par>
                            </p:childTnLst>
                          </p:cTn>
                        </p:par>
                        <p:par>
                          <p:cTn id="8" fill="hold">
                            <p:stCondLst>
                              <p:cond delay="500"/>
                            </p:stCondLst>
                            <p:childTnLst>
                              <p:par>
                                <p:cTn id="9" presetID="8" presetClass="entr" presetSubtype="16" fill="hold" grpId="0" nodeType="after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Effect transition="in" filter="diamond(in)">
                                      <p:cBhvr>
                                        <p:cTn id="11" dur="1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2"/>
      <p:bldP spid="8"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599</TotalTime>
  <Words>810</Words>
  <Application>Microsoft Office PowerPoint</Application>
  <PresentationFormat>On-screen Show (4:3)</PresentationFormat>
  <Paragraphs>74</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Membership of a company</vt:lpstr>
      <vt:lpstr>Membership </vt:lpstr>
      <vt:lpstr>Definition of a member as per section 41  </vt:lpstr>
      <vt:lpstr>Minor Member</vt:lpstr>
      <vt:lpstr>Minor Member</vt:lpstr>
      <vt:lpstr>Membership v/s Shareholders   </vt:lpstr>
      <vt:lpstr>Membership v/s Shareholders   </vt:lpstr>
      <vt:lpstr>Membership v/s Shareholders   </vt:lpstr>
      <vt:lpstr>Termination of membership </vt:lpstr>
      <vt:lpstr>Grounds for termination of membership  </vt:lpstr>
      <vt:lpstr>Grounds for termination of membership  </vt:lpstr>
      <vt:lpstr>Termination of membership </vt:lpstr>
    </vt:vector>
  </TitlesOfParts>
  <Company>dreams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Membership </dc:title>
  <dc:creator>Home</dc:creator>
  <cp:lastModifiedBy>Home</cp:lastModifiedBy>
  <cp:revision>58</cp:revision>
  <dcterms:created xsi:type="dcterms:W3CDTF">2008-01-26T10:13:23Z</dcterms:created>
  <dcterms:modified xsi:type="dcterms:W3CDTF">2008-01-30T04:05:58Z</dcterms:modified>
</cp:coreProperties>
</file>