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026" y="-78"/>
      </p:cViewPr>
      <p:guideLst>
        <p:guide orient="horz" pos="180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FD90E1-0715-45C7-8153-FD86A8D3B1C9}" type="datetimeFigureOut">
              <a:rPr lang="en-US" smtClean="0"/>
              <a:pPr/>
              <a:t>29/05/2017</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AA8C3-CD0B-4C5B-AFB0-4C5DAA2F580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6"/>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6"/>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279261"/>
            <a:ext cx="4041775"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3"/>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195918"/>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6"/>
            <a:ext cx="8229600" cy="9525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33501"/>
            <a:ext cx="8229600" cy="37716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29/05/2017</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Divorc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businesstoday.intoday.in/story/divorce-settlement-tips-to-divide-property-without-hassle/1/192714.html"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Aliment" TargetMode="External"/><Relationship Id="rId7" Type="http://schemas.openxmlformats.org/officeDocument/2006/relationships/hyperlink" Target="https://en.wikipedia.org/wiki/Family_law" TargetMode="Externa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hyperlink" Target="https://en.wikipedia.org/wiki/Family" TargetMode="External"/><Relationship Id="rId5" Type="http://schemas.openxmlformats.org/officeDocument/2006/relationships/hyperlink" Target="https://en.wikipedia.org/wiki/Divorce_law_by_country" TargetMode="External"/><Relationship Id="rId4" Type="http://schemas.openxmlformats.org/officeDocument/2006/relationships/hyperlink" Target="https://en.wikipedia.org/wiki/Divorc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Divorc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Divorc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Divorc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Divorc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01.jpg"/>
          <p:cNvPicPr>
            <a:picLocks noChangeAspect="1"/>
          </p:cNvPicPr>
          <p:nvPr/>
        </p:nvPicPr>
        <p:blipFill>
          <a:blip r:embed="rId2" cstate="print"/>
          <a:stretch>
            <a:fillRect/>
          </a:stretch>
        </p:blipFill>
        <p:spPr>
          <a:xfrm>
            <a:off x="-152400" y="-114300"/>
            <a:ext cx="9296400" cy="5829300"/>
          </a:xfrm>
          <a:prstGeom prst="rect">
            <a:avLst/>
          </a:prstGeom>
        </p:spPr>
      </p:pic>
      <p:sp>
        <p:nvSpPr>
          <p:cNvPr id="5" name="TextBox 4"/>
          <p:cNvSpPr txBox="1"/>
          <p:nvPr/>
        </p:nvSpPr>
        <p:spPr>
          <a:xfrm>
            <a:off x="914400" y="1028700"/>
            <a:ext cx="7467600" cy="1200329"/>
          </a:xfrm>
          <a:custGeom>
            <a:avLst/>
            <a:gdLst>
              <a:gd name="connsiteX0" fmla="*/ 0 w 7467600"/>
              <a:gd name="connsiteY0" fmla="*/ 0 h 1323439"/>
              <a:gd name="connsiteX1" fmla="*/ 7467600 w 7467600"/>
              <a:gd name="connsiteY1" fmla="*/ 0 h 1323439"/>
              <a:gd name="connsiteX2" fmla="*/ 7467600 w 7467600"/>
              <a:gd name="connsiteY2" fmla="*/ 1323439 h 1323439"/>
              <a:gd name="connsiteX3" fmla="*/ 0 w 7467600"/>
              <a:gd name="connsiteY3" fmla="*/ 1323439 h 1323439"/>
              <a:gd name="connsiteX4" fmla="*/ 0 w 7467600"/>
              <a:gd name="connsiteY4" fmla="*/ 0 h 1323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1323439">
                <a:moveTo>
                  <a:pt x="0" y="0"/>
                </a:moveTo>
                <a:lnTo>
                  <a:pt x="7467600" y="0"/>
                </a:lnTo>
                <a:lnTo>
                  <a:pt x="7467600" y="1323439"/>
                </a:lnTo>
                <a:lnTo>
                  <a:pt x="0" y="1323439"/>
                </a:lnTo>
                <a:lnTo>
                  <a:pt x="0" y="0"/>
                </a:lnTo>
                <a:close/>
              </a:path>
            </a:pathLst>
          </a:cu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600" b="1" dirty="0" smtClean="0">
                <a:ln w="11430"/>
                <a:effectLst>
                  <a:outerShdw blurRad="80000" dist="40000" dir="5040000" algn="tl">
                    <a:srgbClr val="000000">
                      <a:alpha val="30000"/>
                    </a:srgbClr>
                  </a:outerShdw>
                  <a:reflection blurRad="6350" stA="55000" endA="300" endPos="45500" dir="5400000" sy="-100000" algn="bl" rotWithShape="0"/>
                </a:effectLst>
                <a:latin typeface="Elephant" pitchFamily="18" charset="0"/>
              </a:rPr>
              <a:t>ALIMONY – CONCEPT &amp; TAX IMPLICATIONS</a:t>
            </a:r>
          </a:p>
        </p:txBody>
      </p:sp>
      <p:sp>
        <p:nvSpPr>
          <p:cNvPr id="6" name="TextBox 5"/>
          <p:cNvSpPr txBox="1"/>
          <p:nvPr/>
        </p:nvSpPr>
        <p:spPr>
          <a:xfrm>
            <a:off x="5029200" y="5068669"/>
            <a:ext cx="4114800" cy="646331"/>
          </a:xfrm>
          <a:prstGeom prst="rect">
            <a:avLst/>
          </a:prstGeom>
          <a:noFill/>
        </p:spPr>
        <p:txBody>
          <a:bodyPr wrap="square" rtlCol="0">
            <a:spAutoFit/>
          </a:bodyPr>
          <a:lstStyle/>
          <a:p>
            <a:pPr>
              <a:tabLst>
                <a:tab pos="2971800" algn="ctr"/>
                <a:tab pos="5943600" algn="r"/>
                <a:tab pos="2971800" algn="ctr"/>
                <a:tab pos="3873500" algn="l"/>
              </a:tabLst>
            </a:pPr>
            <a:r>
              <a:rPr lang="en-US" b="1" dirty="0" smtClean="0">
                <a:solidFill>
                  <a:srgbClr val="C00000"/>
                </a:solidFill>
                <a:effectLst>
                  <a:outerShdw blurRad="50800" dist="38100" algn="tr" rotWithShape="0">
                    <a:prstClr val="black">
                      <a:alpha val="40000"/>
                    </a:prstClr>
                  </a:outerShdw>
                </a:effectLst>
                <a:latin typeface="Bradley Hand ITC"/>
                <a:ea typeface="Tw Cen MT"/>
                <a:cs typeface="Mangal"/>
              </a:rPr>
              <a:t>BY CA. AJIT KUMAR MURARKA, FCA</a:t>
            </a:r>
            <a:endParaRPr lang="en-US" sz="1200" b="1" dirty="0" smtClean="0">
              <a:solidFill>
                <a:srgbClr val="C00000"/>
              </a:solidFill>
              <a:latin typeface="Tw Cen MT"/>
              <a:ea typeface="Tw Cen MT"/>
              <a:cs typeface="Mangal"/>
            </a:endParaRPr>
          </a:p>
          <a:p>
            <a:pPr algn="ctr"/>
            <a:endParaRPr lang="en-US" b="1" dirty="0" smtClean="0"/>
          </a:p>
        </p:txBody>
      </p:sp>
      <p:pic>
        <p:nvPicPr>
          <p:cNvPr id="7" name="Picture 6" descr="D:\CURRENT WORK\AJIT PHOTO-1.bmp"/>
          <p:cNvPicPr/>
          <p:nvPr/>
        </p:nvPicPr>
        <p:blipFill>
          <a:blip r:embed="rId3" cstate="print"/>
          <a:srcRect/>
          <a:stretch>
            <a:fillRect/>
          </a:stretch>
        </p:blipFill>
        <p:spPr bwMode="auto">
          <a:xfrm>
            <a:off x="7848600" y="0"/>
            <a:ext cx="1145516" cy="11300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952500"/>
            <a:ext cx="6629400" cy="3693319"/>
          </a:xfrm>
          <a:prstGeom prst="rect">
            <a:avLst/>
          </a:prstGeom>
          <a:noFill/>
        </p:spPr>
        <p:txBody>
          <a:bodyPr wrap="square" rtlCol="0">
            <a:spAutoFit/>
          </a:bodyPr>
          <a:lstStyle/>
          <a:p>
            <a:pPr algn="just"/>
            <a:r>
              <a:rPr lang="en-US" sz="2600" b="1" dirty="0" smtClean="0"/>
              <a:t>Wife can be denied alimony if income of wife is more than husband. However, husband cannot be relived from burden of paying alimony if her wife was earning income from some work before marriage but left work either after marriage or after having one or more child; or wife was not earning any income at all either before or after marriage. </a:t>
            </a:r>
          </a:p>
          <a:p>
            <a:pPr algn="just"/>
            <a:endParaRPr lang="en-US" sz="2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952500"/>
            <a:ext cx="6629400" cy="3693319"/>
          </a:xfrm>
          <a:prstGeom prst="rect">
            <a:avLst/>
          </a:prstGeom>
          <a:noFill/>
        </p:spPr>
        <p:txBody>
          <a:bodyPr wrap="square" rtlCol="0">
            <a:spAutoFit/>
          </a:bodyPr>
          <a:lstStyle/>
          <a:p>
            <a:pPr algn="just"/>
            <a:r>
              <a:rPr lang="en-US" sz="2600" b="1" dirty="0" smtClean="0"/>
              <a:t>In few cases courts ordered alimony in </a:t>
            </a:r>
            <a:r>
              <a:rPr lang="en-US" sz="2600" b="1" dirty="0" err="1" smtClean="0"/>
              <a:t>favour</a:t>
            </a:r>
            <a:r>
              <a:rPr lang="en-US" sz="2600" b="1" dirty="0" smtClean="0"/>
              <a:t> of the wife even though wife was earning sufficient amount of income to maintain her but her income was too low in comparison to her husband. The reasoning behind such an order was founded on the ground that wife is entitled to live at par with the standard and status of her husband.</a:t>
            </a:r>
          </a:p>
          <a:p>
            <a:pPr algn="just"/>
            <a:endParaRPr lang="en-US" sz="2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952500"/>
            <a:ext cx="6629400" cy="2893100"/>
          </a:xfrm>
          <a:prstGeom prst="rect">
            <a:avLst/>
          </a:prstGeom>
          <a:noFill/>
        </p:spPr>
        <p:txBody>
          <a:bodyPr wrap="square" rtlCol="0">
            <a:spAutoFit/>
          </a:bodyPr>
          <a:lstStyle/>
          <a:p>
            <a:pPr algn="just"/>
            <a:r>
              <a:rPr lang="en-US" sz="2600" b="1" dirty="0" smtClean="0"/>
              <a:t>Certain recent judgments pronounced by the Court have very clearly indicated that no mistress or second wife is entitled to maintenance. However, children from the second marriage are entitled to maintenance from the father.</a:t>
            </a:r>
          </a:p>
          <a:p>
            <a:pPr algn="just"/>
            <a:endParaRPr lang="en-US" sz="2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3585597"/>
          </a:xfrm>
          <a:prstGeom prst="rect">
            <a:avLst/>
          </a:prstGeom>
          <a:noFill/>
        </p:spPr>
        <p:txBody>
          <a:bodyPr wrap="square" rtlCol="0">
            <a:spAutoFit/>
          </a:bodyPr>
          <a:lstStyle/>
          <a:p>
            <a:pPr algn="ctr">
              <a:spcAft>
                <a:spcPts val="600"/>
              </a:spcAft>
            </a:pPr>
            <a:r>
              <a:rPr lang="en-US" sz="4000" b="1" u="sng" dirty="0" smtClean="0">
                <a:solidFill>
                  <a:srgbClr val="C00000"/>
                </a:solidFill>
              </a:rPr>
              <a:t>Application for alimony</a:t>
            </a:r>
          </a:p>
          <a:p>
            <a:pPr algn="just"/>
            <a:r>
              <a:rPr lang="en-US" sz="2600" b="1" dirty="0" smtClean="0"/>
              <a:t>There are various laws that govern the quantum of maintenance to be decided upon, and awarded by the court. An application for maintenance can be filed in India by the Hindus, under the Hindu Adoption and Maintenance Act, and under the Hindu Marriage Act. </a:t>
            </a:r>
            <a:endParaRPr lang="en-US" sz="26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4170372"/>
          </a:xfrm>
          <a:prstGeom prst="rect">
            <a:avLst/>
          </a:prstGeom>
          <a:noFill/>
        </p:spPr>
        <p:txBody>
          <a:bodyPr wrap="square" rtlCol="0">
            <a:spAutoFit/>
          </a:bodyPr>
          <a:lstStyle/>
          <a:p>
            <a:pPr algn="just">
              <a:spcAft>
                <a:spcPts val="600"/>
              </a:spcAft>
            </a:pPr>
            <a:r>
              <a:rPr lang="en-US" sz="2600" b="1" dirty="0" smtClean="0"/>
              <a:t>There are other personal laws for people following different religions. However, irrespective of one's caste, creed or religion; any person can file an application for maintenance, under section 125 of the Criminal Procedure Code. Besides the wife and husband, the parents and children of the respondent, can also vice-versa claim maintenance under this particular section. </a:t>
            </a:r>
          </a:p>
          <a:p>
            <a:pPr algn="just"/>
            <a:endParaRPr lang="en-US" sz="2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3370153"/>
          </a:xfrm>
          <a:prstGeom prst="rect">
            <a:avLst/>
          </a:prstGeom>
          <a:noFill/>
        </p:spPr>
        <p:txBody>
          <a:bodyPr wrap="square" rtlCol="0">
            <a:spAutoFit/>
          </a:bodyPr>
          <a:lstStyle/>
          <a:p>
            <a:pPr algn="just">
              <a:spcAft>
                <a:spcPts val="600"/>
              </a:spcAft>
            </a:pPr>
            <a:r>
              <a:rPr lang="en-US" sz="2600" b="1" dirty="0" smtClean="0"/>
              <a:t>The Court decides to grant maintenance only when an application is filed before it. It is entirely at the discretion of the Court to decide if at all any maintenance deserves to be awarded to the applicant/petitioner, and if so, then the amount of maintenance to be granted. </a:t>
            </a:r>
          </a:p>
          <a:p>
            <a:pPr algn="just"/>
            <a:endParaRPr lang="en-US" sz="2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4462760"/>
          </a:xfrm>
          <a:prstGeom prst="rect">
            <a:avLst/>
          </a:prstGeom>
          <a:noFill/>
        </p:spPr>
        <p:txBody>
          <a:bodyPr wrap="square" rtlCol="0">
            <a:spAutoFit/>
          </a:bodyPr>
          <a:lstStyle/>
          <a:p>
            <a:pPr algn="ctr">
              <a:spcAft>
                <a:spcPts val="600"/>
              </a:spcAft>
            </a:pPr>
            <a:r>
              <a:rPr lang="en-US" sz="4000" b="1" u="sng" dirty="0" smtClean="0">
                <a:solidFill>
                  <a:srgbClr val="C00000"/>
                </a:solidFill>
              </a:rPr>
              <a:t>Determining factors</a:t>
            </a:r>
          </a:p>
          <a:p>
            <a:pPr algn="just">
              <a:spcAft>
                <a:spcPts val="600"/>
              </a:spcAft>
            </a:pPr>
            <a:r>
              <a:rPr lang="en-US" sz="2600" b="1" dirty="0" smtClean="0"/>
              <a:t>Normally court considers the following factors before deciding the spouse responsible for paying alimony, amount to be paid and period of alimony:</a:t>
            </a:r>
          </a:p>
          <a:p>
            <a:pPr marL="514350" lvl="0" indent="-514350" algn="just">
              <a:spcAft>
                <a:spcPts val="600"/>
              </a:spcAft>
              <a:buFont typeface="+mj-lt"/>
              <a:buAutoNum type="alphaLcParenR"/>
            </a:pPr>
            <a:r>
              <a:rPr lang="en-US" sz="2600" b="1" dirty="0" smtClean="0">
                <a:solidFill>
                  <a:srgbClr val="0000FF"/>
                </a:solidFill>
              </a:rPr>
              <a:t>Length of the marriage: </a:t>
            </a:r>
            <a:r>
              <a:rPr lang="en-US" sz="2600" b="1" dirty="0" smtClean="0"/>
              <a:t>The sum and period of alimony generally depends upon how long the marriage existed. Marriages that lasted more than 10 years are entitled to be granted a permanent alimony</a:t>
            </a:r>
            <a:endParaRPr lang="en-US" sz="26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5923955"/>
          </a:xfrm>
          <a:prstGeom prst="rect">
            <a:avLst/>
          </a:prstGeom>
          <a:noFill/>
        </p:spPr>
        <p:txBody>
          <a:bodyPr wrap="square" rtlCol="0">
            <a:spAutoFit/>
          </a:bodyPr>
          <a:lstStyle/>
          <a:p>
            <a:pPr marL="514350" lvl="0" indent="-514350" algn="just">
              <a:spcAft>
                <a:spcPts val="600"/>
              </a:spcAft>
              <a:buFont typeface="+mj-lt"/>
              <a:buAutoNum type="alphaLcParenR" startAt="2"/>
            </a:pPr>
            <a:r>
              <a:rPr lang="en-US" sz="2600" b="1" dirty="0" smtClean="0">
                <a:solidFill>
                  <a:srgbClr val="0000FF"/>
                </a:solidFill>
              </a:rPr>
              <a:t>Age of the parties at the time of separation: </a:t>
            </a:r>
            <a:r>
              <a:rPr lang="en-US" sz="2600" b="1" dirty="0" smtClean="0"/>
              <a:t>Age of the spouse is also taken into consideration while awarding alimony. Normally a young recipient of alimony gets it for a smaller period of time if the court thinks that he or she will soon be able to become financially sound through prospective career excellence.</a:t>
            </a:r>
          </a:p>
          <a:p>
            <a:pPr marL="514350" lvl="0" indent="-514350" algn="just">
              <a:spcAft>
                <a:spcPts val="600"/>
              </a:spcAft>
              <a:buFont typeface="+mj-lt"/>
              <a:buAutoNum type="alphaLcParenR" startAt="3"/>
            </a:pPr>
            <a:r>
              <a:rPr lang="en-US" sz="2600" b="1" dirty="0" smtClean="0">
                <a:solidFill>
                  <a:srgbClr val="0000FF"/>
                </a:solidFill>
              </a:rPr>
              <a:t>Relative income of the parties: </a:t>
            </a:r>
            <a:r>
              <a:rPr lang="en-US" sz="2600" b="1" dirty="0" smtClean="0"/>
              <a:t>Alimony is also in vogue in order to equalize the economic condition of both the spouses. The higher earning spouse is entitled to pay a heavy amount as alimony.</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4247317"/>
          </a:xfrm>
          <a:prstGeom prst="rect">
            <a:avLst/>
          </a:prstGeom>
          <a:noFill/>
        </p:spPr>
        <p:txBody>
          <a:bodyPr wrap="square" rtlCol="0">
            <a:spAutoFit/>
          </a:bodyPr>
          <a:lstStyle/>
          <a:p>
            <a:pPr marL="514350" lvl="0" indent="-514350" algn="just">
              <a:spcAft>
                <a:spcPts val="600"/>
              </a:spcAft>
              <a:buFont typeface="+mj-lt"/>
              <a:buAutoNum type="alphaLcParenR" startAt="4"/>
            </a:pPr>
            <a:r>
              <a:rPr lang="en-US" sz="2600" b="1" dirty="0" smtClean="0">
                <a:solidFill>
                  <a:srgbClr val="0000FF"/>
                </a:solidFill>
              </a:rPr>
              <a:t>Future financial prospects of the parties: </a:t>
            </a:r>
            <a:r>
              <a:rPr lang="en-US" sz="2600" b="1" dirty="0" smtClean="0"/>
              <a:t>The spouse who is projected to be enjoying a prosperous career is liable to pay high alimony amount.</a:t>
            </a:r>
          </a:p>
          <a:p>
            <a:pPr marL="514350" lvl="0" indent="-514350" algn="just">
              <a:spcAft>
                <a:spcPts val="600"/>
              </a:spcAft>
              <a:buFont typeface="+mj-lt"/>
              <a:buAutoNum type="alphaLcParenR" startAt="5"/>
            </a:pPr>
            <a:r>
              <a:rPr lang="en-US" sz="2600" b="1" dirty="0" smtClean="0">
                <a:solidFill>
                  <a:srgbClr val="0000FF"/>
                </a:solidFill>
              </a:rPr>
              <a:t>Health of the parties: </a:t>
            </a:r>
            <a:r>
              <a:rPr lang="en-US" sz="2600" b="1" dirty="0" smtClean="0"/>
              <a:t>If one of the spouses is suffering from poor health, the other is subjected to payment of high alimony to ensure proper medication and well being of the other spouse.</a:t>
            </a:r>
          </a:p>
          <a:p>
            <a:pPr algn="just">
              <a:spcAft>
                <a:spcPts val="600"/>
              </a:spcAft>
            </a:pPr>
            <a:endParaRPr lang="en-US" sz="2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2569934"/>
          </a:xfrm>
          <a:prstGeom prst="rect">
            <a:avLst/>
          </a:prstGeom>
          <a:noFill/>
        </p:spPr>
        <p:txBody>
          <a:bodyPr wrap="square" rtlCol="0">
            <a:spAutoFit/>
          </a:bodyPr>
          <a:lstStyle/>
          <a:p>
            <a:pPr algn="just">
              <a:spcAft>
                <a:spcPts val="600"/>
              </a:spcAft>
            </a:pPr>
            <a:r>
              <a:rPr lang="en-US" sz="2600" b="1" dirty="0" smtClean="0"/>
              <a:t>Accordingly, court issues an appropriate maintenance order rendering justice to each of the spouses. However, an appeal can be filed by the dissatisfied spouse in Court of Law against the order passed.</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362200" y="190500"/>
            <a:ext cx="6477000" cy="5846266"/>
          </a:xfrm>
          <a:prstGeom prst="rect">
            <a:avLst/>
          </a:prstGeom>
          <a:noFill/>
        </p:spPr>
        <p:txBody>
          <a:bodyPr wrap="square" rtlCol="0">
            <a:spAutoFit/>
          </a:bodyPr>
          <a:lstStyle/>
          <a:p>
            <a:pPr algn="ctr">
              <a:spcAft>
                <a:spcPts val="600"/>
              </a:spcAft>
            </a:pPr>
            <a:r>
              <a:rPr lang="en-US" sz="4000" b="1" u="sng" dirty="0" smtClean="0">
                <a:solidFill>
                  <a:srgbClr val="C00000"/>
                </a:solidFill>
              </a:rPr>
              <a:t>Background</a:t>
            </a:r>
            <a:endParaRPr lang="en-US" sz="4000" b="1" dirty="0" smtClean="0">
              <a:solidFill>
                <a:srgbClr val="C00000"/>
              </a:solidFill>
            </a:endParaRPr>
          </a:p>
          <a:p>
            <a:pPr algn="just">
              <a:spcAft>
                <a:spcPts val="600"/>
              </a:spcAft>
            </a:pPr>
            <a:r>
              <a:rPr lang="en-US" sz="2600" b="1" dirty="0" smtClean="0"/>
              <a:t>Divorce is granted by the Indian Courts only in case of non-functional marriages. Courts grants divorce if two conditions are satisfied:</a:t>
            </a:r>
          </a:p>
          <a:p>
            <a:pPr marL="514350" lvl="0" indent="-514350" algn="just">
              <a:spcAft>
                <a:spcPts val="600"/>
              </a:spcAft>
              <a:buFont typeface="+mj-lt"/>
              <a:buAutoNum type="arabicPeriod"/>
            </a:pPr>
            <a:r>
              <a:rPr lang="en-US" sz="2600" b="1" dirty="0" smtClean="0"/>
              <a:t>Both husband and wife must have spent atleast one year together after marriage.</a:t>
            </a:r>
          </a:p>
          <a:p>
            <a:pPr marL="514350" lvl="0" indent="-514350" algn="just">
              <a:spcAft>
                <a:spcPts val="600"/>
              </a:spcAft>
              <a:buFont typeface="+mj-lt"/>
              <a:buAutoNum type="arabicPeriod"/>
            </a:pPr>
            <a:r>
              <a:rPr lang="en-US" sz="2600" b="1" dirty="0" smtClean="0"/>
              <a:t>After filing petition for divorce court directs both husband and wife to live together for atleast six months to give their marriage another chance of survival and re-consider about the decision to get divorce.</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4570482"/>
          </a:xfrm>
          <a:prstGeom prst="rect">
            <a:avLst/>
          </a:prstGeom>
          <a:noFill/>
        </p:spPr>
        <p:txBody>
          <a:bodyPr wrap="square" rtlCol="0">
            <a:spAutoFit/>
          </a:bodyPr>
          <a:lstStyle/>
          <a:p>
            <a:pPr algn="just">
              <a:spcAft>
                <a:spcPts val="600"/>
              </a:spcAft>
            </a:pPr>
            <a:r>
              <a:rPr lang="en-US" sz="2600" b="1" dirty="0" smtClean="0"/>
              <a:t>The amount of alimony can be annulled or altered (i.e. enhanced or reduced) by the court if there is change in circumstances. For example, if husband who is made liable to pay alimony to wife because of her low income or nil income proves to the court that at present point of time her wife has started earning sufficient income or her income has exceeded and she is now able to maintain her life at par with him. </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5339923"/>
          </a:xfrm>
          <a:prstGeom prst="rect">
            <a:avLst/>
          </a:prstGeom>
          <a:noFill/>
        </p:spPr>
        <p:txBody>
          <a:bodyPr wrap="square" rtlCol="0">
            <a:spAutoFit/>
          </a:bodyPr>
          <a:lstStyle/>
          <a:p>
            <a:pPr algn="ctr">
              <a:spcAft>
                <a:spcPts val="600"/>
              </a:spcAft>
            </a:pPr>
            <a:r>
              <a:rPr lang="en-US" sz="4000" b="1" u="sng" dirty="0" smtClean="0">
                <a:solidFill>
                  <a:srgbClr val="C00000"/>
                </a:solidFill>
              </a:rPr>
              <a:t>Refusal to pay alimony</a:t>
            </a:r>
          </a:p>
          <a:p>
            <a:pPr algn="just">
              <a:spcAft>
                <a:spcPts val="600"/>
              </a:spcAft>
            </a:pPr>
            <a:r>
              <a:rPr lang="en-US" sz="2600" b="1" dirty="0" smtClean="0"/>
              <a:t>If spouse liable to pay alimony fails to pay the same, the Court can dismiss any relief that he or her is entitled to. For example, his or her right to custody and access of the children can be affected. </a:t>
            </a:r>
          </a:p>
          <a:p>
            <a:pPr algn="just">
              <a:spcAft>
                <a:spcPts val="600"/>
              </a:spcAft>
            </a:pPr>
            <a:r>
              <a:rPr lang="en-US" sz="2600" b="1" dirty="0" smtClean="0"/>
              <a:t>Sometimes court itself denies payment of alimony if it is proved that the recipient spouse has started sufficient amount of income; or if found that he or she has been living in adultery. </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4062651"/>
          </a:xfrm>
          <a:prstGeom prst="rect">
            <a:avLst/>
          </a:prstGeom>
          <a:noFill/>
        </p:spPr>
        <p:txBody>
          <a:bodyPr wrap="square" rtlCol="0">
            <a:spAutoFit/>
          </a:bodyPr>
          <a:lstStyle/>
          <a:p>
            <a:pPr algn="ctr">
              <a:spcAft>
                <a:spcPts val="600"/>
              </a:spcAft>
            </a:pPr>
            <a:r>
              <a:rPr lang="en-US" sz="4000" b="1" u="sng" dirty="0" smtClean="0">
                <a:solidFill>
                  <a:srgbClr val="C00000"/>
                </a:solidFill>
              </a:rPr>
              <a:t>Income-tax Implications</a:t>
            </a:r>
          </a:p>
          <a:p>
            <a:pPr algn="just">
              <a:spcAft>
                <a:spcPts val="600"/>
              </a:spcAft>
            </a:pPr>
            <a:r>
              <a:rPr lang="en-US" sz="2600" b="1" dirty="0" smtClean="0"/>
              <a:t>Section 2(24), nowhere covers alimony and therefore it seems from the plain reading of this section that alimony is not taxable at all. However, definition of income is an 'inclusive' definition which indicates that whatever falls under natural meaning of 'income' can be subjected to income-tax.</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419100"/>
            <a:ext cx="6629400" cy="4170372"/>
          </a:xfrm>
          <a:prstGeom prst="rect">
            <a:avLst/>
          </a:prstGeom>
          <a:noFill/>
        </p:spPr>
        <p:txBody>
          <a:bodyPr wrap="square" rtlCol="0">
            <a:spAutoFit/>
          </a:bodyPr>
          <a:lstStyle/>
          <a:p>
            <a:pPr algn="just">
              <a:spcAft>
                <a:spcPts val="600"/>
              </a:spcAft>
            </a:pPr>
            <a:r>
              <a:rPr lang="en-US" sz="2600" b="1" dirty="0" smtClean="0"/>
              <a:t>So there are two possible views about the taxability of alimony. One view may be that since alimony is neither covered under section 2(24) nor under any other provision of the Income-tax Act, it is not taxable at all whereas other view may be that since section 2(24) provides an inclusive definition, even though it specifically does not cover alimony, it is still taxable. </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114300"/>
            <a:ext cx="6629400" cy="6056620"/>
          </a:xfrm>
          <a:prstGeom prst="rect">
            <a:avLst/>
          </a:prstGeom>
          <a:noFill/>
        </p:spPr>
        <p:txBody>
          <a:bodyPr wrap="square" rtlCol="0">
            <a:spAutoFit/>
          </a:bodyPr>
          <a:lstStyle/>
          <a:p>
            <a:pPr algn="just">
              <a:spcAft>
                <a:spcPts val="600"/>
              </a:spcAft>
            </a:pPr>
            <a:r>
              <a:rPr lang="en-US" sz="2500" b="1" dirty="0" smtClean="0"/>
              <a:t>In </a:t>
            </a:r>
            <a:r>
              <a:rPr lang="en-US" sz="2500" b="1" dirty="0" err="1" smtClean="0">
                <a:solidFill>
                  <a:srgbClr val="0000FF"/>
                </a:solidFill>
              </a:rPr>
              <a:t>Dooars</a:t>
            </a:r>
            <a:r>
              <a:rPr lang="en-US" sz="2500" b="1" dirty="0" smtClean="0">
                <a:solidFill>
                  <a:srgbClr val="0000FF"/>
                </a:solidFill>
              </a:rPr>
              <a:t> Tea Ltd. v. Commissioner of Agriculture, IT (1963) 44 ITR 6</a:t>
            </a:r>
            <a:r>
              <a:rPr lang="en-US" sz="2500" b="1" dirty="0" smtClean="0"/>
              <a:t>, the Supreme Court has pointed out that it is necessary to bear in mind that the word </a:t>
            </a:r>
            <a:r>
              <a:rPr lang="en-US" sz="2600" b="1" dirty="0" smtClean="0">
                <a:solidFill>
                  <a:srgbClr val="0000FF"/>
                </a:solidFill>
              </a:rPr>
              <a:t>‘income’ </a:t>
            </a:r>
            <a:r>
              <a:rPr lang="en-US" sz="2500" b="1" dirty="0" smtClean="0"/>
              <a:t>is a word of elastic import and its extent and sweep are not controlled or limited by the use of the words </a:t>
            </a:r>
            <a:r>
              <a:rPr lang="en-US" sz="2600" b="1" dirty="0" smtClean="0">
                <a:solidFill>
                  <a:srgbClr val="0000FF"/>
                </a:solidFill>
              </a:rPr>
              <a:t>‘profit and gains’ </a:t>
            </a:r>
            <a:r>
              <a:rPr lang="en-US" sz="2500" b="1" dirty="0" smtClean="0"/>
              <a:t>and they have pointed out that the diverse forms which income may assume cannot exhaustively be enumerated, and so in each case the decision of the question as to whether any particular receipt is income or not must depend upon the nature of the receipt and the true scope and effect of the relevant taxing provisions.</a:t>
            </a:r>
          </a:p>
          <a:p>
            <a:pPr algn="just">
              <a:spcAft>
                <a:spcPts val="600"/>
              </a:spcAft>
            </a:pPr>
            <a:endParaRPr lang="en-US" sz="255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4493538"/>
          </a:xfrm>
          <a:prstGeom prst="rect">
            <a:avLst/>
          </a:prstGeom>
          <a:noFill/>
        </p:spPr>
        <p:txBody>
          <a:bodyPr wrap="square" rtlCol="0">
            <a:spAutoFit/>
          </a:bodyPr>
          <a:lstStyle/>
          <a:p>
            <a:pPr algn="just">
              <a:spcAft>
                <a:spcPts val="600"/>
              </a:spcAft>
            </a:pPr>
            <a:r>
              <a:rPr lang="en-US" sz="2600" b="1" dirty="0" smtClean="0"/>
              <a:t>It is important to note here that alimony can be received as a lump-sum payment or it may be in nature of periodical payments. Here it is essential to discuss nature of receipts. Receipts are of two types : capital receipts and revenue receipts. Capital receipts are the income generated from the non-operating sources, which are having a long-term effect while revenue receipts are the income generated from the operating sources and are recurring in nature. </a:t>
            </a:r>
            <a:endParaRPr lang="en-US" sz="26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4493538"/>
          </a:xfrm>
          <a:prstGeom prst="rect">
            <a:avLst/>
          </a:prstGeom>
          <a:noFill/>
        </p:spPr>
        <p:txBody>
          <a:bodyPr wrap="square" rtlCol="0">
            <a:spAutoFit/>
          </a:bodyPr>
          <a:lstStyle/>
          <a:p>
            <a:pPr algn="just">
              <a:spcAft>
                <a:spcPts val="600"/>
              </a:spcAft>
            </a:pPr>
            <a:r>
              <a:rPr lang="en-US" sz="2600" b="1" dirty="0" smtClean="0"/>
              <a:t>The basic rule is that </a:t>
            </a:r>
            <a:r>
              <a:rPr lang="en-US" sz="2600" b="1" dirty="0" smtClean="0">
                <a:solidFill>
                  <a:srgbClr val="0000FF"/>
                </a:solidFill>
              </a:rPr>
              <a:t>"revenue receipts are always taxable unless expressly made exempt under any provision of the Income-tax Act, 1961 (hereinafter referred to as 'Act')"</a:t>
            </a:r>
            <a:r>
              <a:rPr lang="en-US" sz="2600" b="1" dirty="0" smtClean="0"/>
              <a:t>. For example, section 56(2) of the Act provides that dividend received from a company is taxable under the head 'Income from other sources' but section 10(34) provides that dividend received from domestic company is exempt which indicates that dividend received from a foreign company will only be taxable. </a:t>
            </a:r>
            <a:endParaRPr lang="en-US" sz="26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4170372"/>
          </a:xfrm>
          <a:prstGeom prst="rect">
            <a:avLst/>
          </a:prstGeom>
          <a:noFill/>
        </p:spPr>
        <p:txBody>
          <a:bodyPr wrap="square" rtlCol="0">
            <a:spAutoFit/>
          </a:bodyPr>
          <a:lstStyle/>
          <a:p>
            <a:pPr algn="just">
              <a:spcAft>
                <a:spcPts val="600"/>
              </a:spcAft>
            </a:pPr>
            <a:r>
              <a:rPr lang="en-US" sz="2600" b="1" dirty="0" smtClean="0"/>
              <a:t>Conversely, </a:t>
            </a:r>
            <a:r>
              <a:rPr lang="en-US" sz="2600" b="1" dirty="0" smtClean="0">
                <a:solidFill>
                  <a:srgbClr val="0000FF"/>
                </a:solidFill>
              </a:rPr>
              <a:t>“capital receipts are non-taxable unless expressly made taxable under any provision of the Income-tax Act”</a:t>
            </a:r>
            <a:r>
              <a:rPr lang="en-US" sz="2600" b="1" dirty="0" smtClean="0"/>
              <a:t>. For example gift received from a relative by an individual is a capital receipt and not subject to income-tax while gift received from a non-relative in excess of Rs. 50,000 shall be subject to income-tax as per provision of section 56(2)(vii). </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342900"/>
            <a:ext cx="6629400" cy="5309146"/>
          </a:xfrm>
          <a:prstGeom prst="rect">
            <a:avLst/>
          </a:prstGeom>
          <a:noFill/>
        </p:spPr>
        <p:txBody>
          <a:bodyPr wrap="square" rtlCol="0">
            <a:spAutoFit/>
          </a:bodyPr>
          <a:lstStyle/>
          <a:p>
            <a:pPr algn="just">
              <a:spcAft>
                <a:spcPts val="600"/>
              </a:spcAft>
            </a:pPr>
            <a:r>
              <a:rPr lang="en-US" sz="2800" b="1" dirty="0" smtClean="0"/>
              <a:t>In </a:t>
            </a:r>
            <a:r>
              <a:rPr lang="en-US" sz="2800" b="1" dirty="0" smtClean="0">
                <a:solidFill>
                  <a:srgbClr val="0000FF"/>
                </a:solidFill>
              </a:rPr>
              <a:t>Princess Maheshwari Devi of Pratapgarh v. Commissioner of Income-tax 147 ITR 258 (Bombay)</a:t>
            </a:r>
            <a:r>
              <a:rPr lang="en-US" sz="2800" b="1" dirty="0" smtClean="0"/>
              <a:t>, honorable Bombay High has made it clear that lump-sum payment received by spouse as alimony is a capital receipt and is not subject to income-tax since Act has not expressly made it taxable under any of its provisions whereas periodical payment being regular and recurring in nature shall be chargeable to income-tax.</a:t>
            </a:r>
          </a:p>
          <a:p>
            <a:pPr algn="just">
              <a:spcAft>
                <a:spcPts val="600"/>
              </a:spcAft>
            </a:pPr>
            <a:endParaRPr lang="en-US" sz="26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5770811"/>
          </a:xfrm>
          <a:prstGeom prst="rect">
            <a:avLst/>
          </a:prstGeom>
          <a:noFill/>
        </p:spPr>
        <p:txBody>
          <a:bodyPr wrap="square" rtlCol="0">
            <a:spAutoFit/>
          </a:bodyPr>
          <a:lstStyle/>
          <a:p>
            <a:pPr algn="just">
              <a:spcAft>
                <a:spcPts val="600"/>
              </a:spcAft>
            </a:pPr>
            <a:r>
              <a:rPr lang="en-US" sz="2600" b="1" dirty="0" smtClean="0"/>
              <a:t>From the above discussion it is can be said that alimony received as a lump-sum payment is a capital receipt and cannot be made taxable whereas alimony received in form of periodical payments is a revenue receipt and shall be taxable.</a:t>
            </a:r>
          </a:p>
          <a:p>
            <a:pPr algn="just"/>
            <a:r>
              <a:rPr lang="en-US" sz="2600" b="1" dirty="0" smtClean="0"/>
              <a:t>For the spouse paying the alimony, there is no provision under the tax laws enabling him to claim a deduction towards such payment from his income. However, in USA, alimony is a taxable in the hands of the recipient, while the payer gets deduction from his or her taxable income. </a:t>
            </a:r>
          </a:p>
          <a:p>
            <a:pPr algn="just"/>
            <a:endParaRPr lang="en-US" sz="2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190500"/>
            <a:ext cx="6629400" cy="5723900"/>
          </a:xfrm>
          <a:prstGeom prst="rect">
            <a:avLst/>
          </a:prstGeom>
          <a:noFill/>
        </p:spPr>
        <p:txBody>
          <a:bodyPr wrap="square" rtlCol="0">
            <a:spAutoFit/>
          </a:bodyPr>
          <a:lstStyle/>
          <a:p>
            <a:pPr algn="just">
              <a:spcAft>
                <a:spcPts val="600"/>
              </a:spcAft>
            </a:pPr>
            <a:r>
              <a:rPr lang="en-US" sz="2600" b="1" dirty="0" smtClean="0"/>
              <a:t>If both the aforesaid conditions do not become successful court grants divorce.</a:t>
            </a:r>
          </a:p>
          <a:p>
            <a:pPr algn="just"/>
            <a:r>
              <a:rPr lang="en-US" sz="2600" b="1" dirty="0" smtClean="0"/>
              <a:t>Since divorce is a legal way to put an end to marital life, it is essential that both the spouse live a peaceful life after divorce. In order to achieve this purpose court orders financially stronger spouse to give some monetary support to his ex-spouse. Here comes the concept of alimony into light. The term alimony comes from the Latin word </a:t>
            </a:r>
            <a:r>
              <a:rPr lang="en-US" sz="2600" b="1" i="1" dirty="0" smtClean="0">
                <a:hlinkClick r:id="rId3" tooltip="Divorce"/>
              </a:rPr>
              <a:t>‘alimonia’</a:t>
            </a:r>
            <a:r>
              <a:rPr lang="en-US" sz="2600" b="1" i="1" dirty="0" smtClean="0"/>
              <a:t> </a:t>
            </a:r>
            <a:r>
              <a:rPr lang="en-US" sz="2600" b="1" dirty="0" smtClean="0"/>
              <a:t>which means to provide sustenance to assure the spouse's lodging, food, clothing, and other necessities after divorce.</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3293209"/>
          </a:xfrm>
          <a:prstGeom prst="rect">
            <a:avLst/>
          </a:prstGeom>
          <a:noFill/>
        </p:spPr>
        <p:txBody>
          <a:bodyPr wrap="square" rtlCol="0">
            <a:spAutoFit/>
          </a:bodyPr>
          <a:lstStyle/>
          <a:p>
            <a:pPr algn="just">
              <a:spcAft>
                <a:spcPts val="600"/>
              </a:spcAft>
            </a:pPr>
            <a:r>
              <a:rPr lang="en-US" sz="2600" b="1" dirty="0" smtClean="0"/>
              <a:t>It is also important to discuss implication of section 56(2)(vii). Any asset transferred </a:t>
            </a:r>
            <a:r>
              <a:rPr lang="en-US" sz="2600" b="1" dirty="0" smtClean="0">
                <a:hlinkClick r:id="rId3"/>
              </a:rPr>
              <a:t>without consideration to spouse</a:t>
            </a:r>
            <a:r>
              <a:rPr lang="en-US" sz="2600" b="1" dirty="0" smtClean="0"/>
              <a:t> till the marriage exists, is tax-free in the hands of the recipient as per Section 56(2)(vii) of the Act because spouse of an individual falls in the definition of relative as given under section 56(2)(vii). </a:t>
            </a:r>
            <a:endParaRPr lang="en-US" sz="26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3293209"/>
          </a:xfrm>
          <a:prstGeom prst="rect">
            <a:avLst/>
          </a:prstGeom>
          <a:noFill/>
        </p:spPr>
        <p:txBody>
          <a:bodyPr wrap="square" rtlCol="0">
            <a:spAutoFit/>
          </a:bodyPr>
          <a:lstStyle/>
          <a:p>
            <a:pPr algn="just">
              <a:spcAft>
                <a:spcPts val="600"/>
              </a:spcAft>
            </a:pPr>
            <a:r>
              <a:rPr lang="en-US" sz="2600" b="1" dirty="0" smtClean="0"/>
              <a:t>However, after divorce, any asset transferred to the former spouse without consideration, would be a gift from a non-relative and would have tax implications for the recipient spouse but it is important to note here that Section 56(2)(vii) do not state that the consideration should necessarily be a monetary consideration. </a:t>
            </a:r>
            <a:endParaRPr lang="en-US" sz="26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3293209"/>
          </a:xfrm>
          <a:prstGeom prst="rect">
            <a:avLst/>
          </a:prstGeom>
          <a:noFill/>
        </p:spPr>
        <p:txBody>
          <a:bodyPr wrap="square" rtlCol="0">
            <a:spAutoFit/>
          </a:bodyPr>
          <a:lstStyle/>
          <a:p>
            <a:pPr algn="just">
              <a:spcAft>
                <a:spcPts val="600"/>
              </a:spcAft>
            </a:pPr>
            <a:r>
              <a:rPr lang="en-US" sz="2600" b="1" dirty="0" smtClean="0"/>
              <a:t>In a case of divorce, the consideration for the transfer of the asset is the agreement to separate and live apart and therefore, such a transfer cannot be, therefore, said to be without consideration. In other words, asset received by ex-spouse in form of alimony cannot be taxed because non-monetary consideration exists.</a:t>
            </a:r>
            <a:endParaRPr lang="en-US" sz="26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3693319"/>
          </a:xfrm>
          <a:prstGeom prst="rect">
            <a:avLst/>
          </a:prstGeom>
          <a:noFill/>
        </p:spPr>
        <p:txBody>
          <a:bodyPr wrap="square" rtlCol="0">
            <a:spAutoFit/>
          </a:bodyPr>
          <a:lstStyle/>
          <a:p>
            <a:pPr algn="just"/>
            <a:r>
              <a:rPr lang="en-US" sz="2600" b="1" dirty="0" smtClean="0"/>
              <a:t>If spouse after receiving an asset or lump-sum amount invests the same and earns some income, the same will be taxable, being an income from investment. So far as the assets received under the terms of divorce are concerned, clubbing provisions would not apply on account of the fact that the relationship between the spouses ceases to exist at the time of divorce. </a:t>
            </a:r>
            <a:endParaRPr lang="en-US" sz="26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4493538"/>
          </a:xfrm>
          <a:prstGeom prst="rect">
            <a:avLst/>
          </a:prstGeom>
          <a:noFill/>
        </p:spPr>
        <p:txBody>
          <a:bodyPr wrap="square" rtlCol="0">
            <a:spAutoFit/>
          </a:bodyPr>
          <a:lstStyle/>
          <a:p>
            <a:pPr algn="just"/>
            <a:r>
              <a:rPr lang="en-US" sz="2600" b="1" dirty="0" smtClean="0"/>
              <a:t>The transfer of an asset by one spouse to another takes effect only at the time when the divorce takes effect, and, therefore, at the point of transfer, the transfer is not to a spouse. For the clubbing provisions to apply, continuity of the relationship of “spouse” is essential. Therefore, even if the assets had been gifted to a spouse during the period in which they were married, once the divorce takes effect, the clubbing provisions cease to apply.</a:t>
            </a:r>
            <a:endParaRPr lang="en-US" sz="26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86000" y="266700"/>
            <a:ext cx="6629400" cy="3293209"/>
          </a:xfrm>
          <a:prstGeom prst="rect">
            <a:avLst/>
          </a:prstGeom>
          <a:noFill/>
        </p:spPr>
        <p:txBody>
          <a:bodyPr wrap="square" rtlCol="0">
            <a:spAutoFit/>
          </a:bodyPr>
          <a:lstStyle/>
          <a:p>
            <a:pPr algn="just"/>
            <a:r>
              <a:rPr lang="en-US" sz="2600" b="1" dirty="0" smtClean="0"/>
              <a:t>There is no specific provision in the Act for tax implications on transfer of assets acquired at the time of divorce. However, cost of previous owner can be deemed to be the cost of the assessee and period of holding of the previous owner can also be taken into consideration for calculating the period of holding of the assessee. </a:t>
            </a:r>
            <a:endParaRPr lang="en-US" sz="26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342900"/>
            <a:ext cx="6629400" cy="4201150"/>
          </a:xfrm>
          <a:prstGeom prst="rect">
            <a:avLst/>
          </a:prstGeom>
          <a:noFill/>
        </p:spPr>
        <p:txBody>
          <a:bodyPr wrap="square" rtlCol="0">
            <a:spAutoFit/>
          </a:bodyPr>
          <a:lstStyle/>
          <a:p>
            <a:pPr algn="just"/>
            <a:endParaRPr lang="en-US" sz="2600" b="1" dirty="0" smtClean="0"/>
          </a:p>
          <a:p>
            <a:pPr algn="just"/>
            <a:endParaRPr lang="en-US" sz="2600" b="1" dirty="0" smtClean="0"/>
          </a:p>
          <a:p>
            <a:pPr algn="ctr">
              <a:spcAft>
                <a:spcPts val="600"/>
              </a:spcAft>
            </a:pPr>
            <a:r>
              <a:rPr lang="en-US" sz="4000" b="1" dirty="0" smtClean="0">
                <a:solidFill>
                  <a:srgbClr val="C00000"/>
                </a:solidFill>
              </a:rPr>
              <a:t>“Jai Sai Ram”</a:t>
            </a:r>
          </a:p>
          <a:p>
            <a:pPr algn="ctr">
              <a:spcAft>
                <a:spcPts val="600"/>
              </a:spcAft>
            </a:pPr>
            <a:endParaRPr lang="en-US" sz="4000" b="1" dirty="0" smtClean="0">
              <a:solidFill>
                <a:srgbClr val="C00000"/>
              </a:solidFill>
            </a:endParaRPr>
          </a:p>
          <a:p>
            <a:pPr algn="ctr">
              <a:spcAft>
                <a:spcPts val="600"/>
              </a:spcAft>
            </a:pPr>
            <a:r>
              <a:rPr lang="en-US" sz="4000" b="1" dirty="0" smtClean="0"/>
              <a:t>e-mail ID to get copy of power point presentation:</a:t>
            </a:r>
          </a:p>
          <a:p>
            <a:pPr algn="ctr">
              <a:spcAft>
                <a:spcPts val="600"/>
              </a:spcAft>
            </a:pPr>
            <a:r>
              <a:rPr lang="en-US" sz="4000" b="1" dirty="0" smtClean="0">
                <a:solidFill>
                  <a:srgbClr val="0000FF"/>
                </a:solidFill>
              </a:rPr>
              <a:t>caajitmurarka@gmail.com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190500"/>
            <a:ext cx="6629400" cy="5801588"/>
          </a:xfrm>
          <a:prstGeom prst="rect">
            <a:avLst/>
          </a:prstGeom>
          <a:noFill/>
        </p:spPr>
        <p:txBody>
          <a:bodyPr wrap="square" rtlCol="0">
            <a:spAutoFit/>
          </a:bodyPr>
          <a:lstStyle/>
          <a:p>
            <a:pPr algn="just">
              <a:spcAft>
                <a:spcPts val="600"/>
              </a:spcAft>
            </a:pPr>
            <a:r>
              <a:rPr lang="en-US" sz="2600" b="1" dirty="0" smtClean="0"/>
              <a:t>Alimony is also called </a:t>
            </a:r>
            <a:r>
              <a:rPr lang="en-US" sz="2600" b="1" i="1" dirty="0" smtClean="0"/>
              <a:t>‘</a:t>
            </a:r>
            <a:r>
              <a:rPr lang="en-US" sz="2600" b="1" i="1" dirty="0" smtClean="0">
                <a:hlinkClick r:id="rId3" tooltip="Aliment"/>
              </a:rPr>
              <a:t>aliment</a:t>
            </a:r>
            <a:r>
              <a:rPr lang="en-US" sz="2600" b="1" i="1" dirty="0" smtClean="0"/>
              <a:t>’ </a:t>
            </a:r>
            <a:r>
              <a:rPr lang="en-US" sz="2600" b="1" dirty="0" smtClean="0"/>
              <a:t>in Scotland, ‘maintenance’ in England, ‘spousal support’ in U.S. &amp; Canada and ‘spousal maintenance’ in Australia.</a:t>
            </a:r>
          </a:p>
          <a:p>
            <a:pPr algn="just">
              <a:spcAft>
                <a:spcPts val="600"/>
              </a:spcAft>
            </a:pPr>
            <a:r>
              <a:rPr lang="en-US" sz="2600" b="1" dirty="0" smtClean="0"/>
              <a:t>Alimony is a legal obligation on a person to provide financial support to his or her spouse before or after marital separation or divorce. The obligation arises from the </a:t>
            </a:r>
            <a:r>
              <a:rPr lang="en-US" sz="2600" b="1" dirty="0" smtClean="0">
                <a:hlinkClick r:id="rId4" tooltip="Divorce"/>
              </a:rPr>
              <a:t>divorce</a:t>
            </a:r>
            <a:r>
              <a:rPr lang="en-US" sz="2600" b="1" dirty="0" smtClean="0"/>
              <a:t> </a:t>
            </a:r>
            <a:r>
              <a:rPr lang="en-US" sz="2600" b="1" dirty="0" smtClean="0">
                <a:hlinkClick r:id="rId5" tooltip="Divorce law by country"/>
              </a:rPr>
              <a:t>law</a:t>
            </a:r>
            <a:r>
              <a:rPr lang="en-US" sz="2600" b="1" dirty="0" smtClean="0"/>
              <a:t> or </a:t>
            </a:r>
            <a:r>
              <a:rPr lang="en-US" sz="2600" b="1" dirty="0" smtClean="0">
                <a:hlinkClick r:id="rId6" tooltip="Family"/>
              </a:rPr>
              <a:t>family</a:t>
            </a:r>
            <a:r>
              <a:rPr lang="en-US" sz="2600" b="1" dirty="0" smtClean="0"/>
              <a:t> </a:t>
            </a:r>
            <a:r>
              <a:rPr lang="en-US" sz="2600" b="1" dirty="0" smtClean="0">
                <a:hlinkClick r:id="rId7" tooltip="Family law"/>
              </a:rPr>
              <a:t>law</a:t>
            </a:r>
            <a:r>
              <a:rPr lang="en-US" sz="2600" b="1" dirty="0" smtClean="0"/>
              <a:t> of each country. </a:t>
            </a:r>
          </a:p>
          <a:p>
            <a:pPr algn="just">
              <a:spcAft>
                <a:spcPts val="600"/>
              </a:spcAft>
            </a:pPr>
            <a:r>
              <a:rPr lang="en-US" sz="2600" b="1" dirty="0" smtClean="0"/>
              <a:t>In simple words, alimony is a monetary aid provided to a financially weaker spouse in order to maintain his or her standard of living same as before separation.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133600" y="876300"/>
            <a:ext cx="6629400" cy="3739485"/>
          </a:xfrm>
          <a:prstGeom prst="rect">
            <a:avLst/>
          </a:prstGeom>
          <a:noFill/>
        </p:spPr>
        <p:txBody>
          <a:bodyPr wrap="square" rtlCol="0">
            <a:spAutoFit/>
          </a:bodyPr>
          <a:lstStyle/>
          <a:p>
            <a:pPr algn="ctr">
              <a:spcAft>
                <a:spcPts val="600"/>
              </a:spcAft>
            </a:pPr>
            <a:r>
              <a:rPr lang="en-US" sz="4000" b="1" u="sng" dirty="0" smtClean="0">
                <a:solidFill>
                  <a:srgbClr val="C00000"/>
                </a:solidFill>
              </a:rPr>
              <a:t>Classification</a:t>
            </a:r>
          </a:p>
          <a:p>
            <a:pPr algn="just">
              <a:spcAft>
                <a:spcPts val="600"/>
              </a:spcAft>
            </a:pPr>
            <a:r>
              <a:rPr lang="en-US" sz="2600" b="1" dirty="0" smtClean="0"/>
              <a:t>Alimony can be broadly classified into three categories:</a:t>
            </a:r>
          </a:p>
          <a:p>
            <a:pPr marL="514350" lvl="0" indent="-514350" algn="ctr">
              <a:spcAft>
                <a:spcPts val="600"/>
              </a:spcAft>
              <a:buClr>
                <a:srgbClr val="0000FF"/>
              </a:buClr>
              <a:buFont typeface="+mj-lt"/>
              <a:buAutoNum type="arabicPeriod"/>
            </a:pPr>
            <a:r>
              <a:rPr lang="en-US" sz="2600" b="1" dirty="0" smtClean="0">
                <a:hlinkClick r:id="rId3" tooltip="Divorce"/>
              </a:rPr>
              <a:t>Temporary alimony</a:t>
            </a:r>
          </a:p>
          <a:p>
            <a:pPr algn="just">
              <a:spcAft>
                <a:spcPts val="600"/>
              </a:spcAft>
            </a:pPr>
            <a:r>
              <a:rPr lang="en-US" sz="2600" b="1" dirty="0" smtClean="0"/>
              <a:t>When parties are separated prior to divorce, court orders financial support to be provided to a lesser-earning spouse in form of temporary alimony.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952500"/>
            <a:ext cx="6629400" cy="4201150"/>
          </a:xfrm>
          <a:prstGeom prst="rect">
            <a:avLst/>
          </a:prstGeom>
          <a:noFill/>
        </p:spPr>
        <p:txBody>
          <a:bodyPr wrap="square" rtlCol="0">
            <a:spAutoFit/>
          </a:bodyPr>
          <a:lstStyle/>
          <a:p>
            <a:pPr marL="514350" indent="-514350" algn="ctr">
              <a:spcAft>
                <a:spcPts val="600"/>
              </a:spcAft>
              <a:buClr>
                <a:srgbClr val="0000FF"/>
              </a:buClr>
              <a:buFont typeface="+mj-lt"/>
              <a:buAutoNum type="arabicPeriod" startAt="2"/>
            </a:pPr>
            <a:r>
              <a:rPr lang="en-US" sz="2600" b="1" dirty="0" smtClean="0">
                <a:hlinkClick r:id="rId3" tooltip="Divorce"/>
              </a:rPr>
              <a:t>Rehabilitative alimony</a:t>
            </a:r>
          </a:p>
          <a:p>
            <a:pPr algn="just">
              <a:spcAft>
                <a:spcPts val="600"/>
              </a:spcAft>
            </a:pPr>
            <a:r>
              <a:rPr lang="en-US" sz="2600" b="1" dirty="0" smtClean="0"/>
              <a:t>When parties are separated after the divorce, court orders financial support to be provided to a lesser-earning spouse in form of rehabilitative alimony for a period of time necessary to acquire work outside the home and become self-sufficient.</a:t>
            </a:r>
          </a:p>
          <a:p>
            <a:pPr>
              <a:spcAft>
                <a:spcPts val="600"/>
              </a:spcAft>
            </a:pPr>
            <a:endParaRPr lang="en-US" sz="2600" b="1" dirty="0" smtClean="0"/>
          </a:p>
          <a:p>
            <a:endParaRPr lang="en-US" sz="2600" b="1" dirty="0" smtClean="0"/>
          </a:p>
          <a:p>
            <a:r>
              <a:rPr lang="en-US"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876300"/>
            <a:ext cx="6629400" cy="3954929"/>
          </a:xfrm>
          <a:prstGeom prst="rect">
            <a:avLst/>
          </a:prstGeom>
          <a:noFill/>
        </p:spPr>
        <p:txBody>
          <a:bodyPr wrap="square" rtlCol="0">
            <a:spAutoFit/>
          </a:bodyPr>
          <a:lstStyle/>
          <a:p>
            <a:pPr marL="514350" lvl="0" indent="-514350" algn="ctr">
              <a:spcAft>
                <a:spcPts val="600"/>
              </a:spcAft>
              <a:buClr>
                <a:srgbClr val="0000FF"/>
              </a:buClr>
              <a:buFont typeface="+mj-lt"/>
              <a:buAutoNum type="arabicPeriod" startAt="3"/>
            </a:pPr>
            <a:r>
              <a:rPr lang="en-US" sz="2600" b="1" dirty="0" smtClean="0">
                <a:hlinkClick r:id="rId3" tooltip="Divorce"/>
              </a:rPr>
              <a:t>Permanent alimony</a:t>
            </a:r>
          </a:p>
          <a:p>
            <a:pPr algn="just">
              <a:spcAft>
                <a:spcPts val="600"/>
              </a:spcAft>
            </a:pPr>
            <a:r>
              <a:rPr lang="en-US" sz="2600" b="1" dirty="0" smtClean="0"/>
              <a:t>When parties are separated after the divorce, court orders financial support to be provided to a lesser-earning spouse until :</a:t>
            </a:r>
          </a:p>
          <a:p>
            <a:pPr lvl="0" algn="just">
              <a:spcAft>
                <a:spcPts val="600"/>
              </a:spcAft>
              <a:buFont typeface="Wingdings" pitchFamily="2" charset="2"/>
              <a:buChar char="Ø"/>
            </a:pPr>
            <a:r>
              <a:rPr lang="en-US" sz="2600" b="1" dirty="0" smtClean="0"/>
              <a:t>  the death of the payer or;</a:t>
            </a:r>
          </a:p>
          <a:p>
            <a:pPr lvl="0" algn="just">
              <a:spcAft>
                <a:spcPts val="600"/>
              </a:spcAft>
              <a:buFont typeface="Wingdings" pitchFamily="2" charset="2"/>
              <a:buChar char="Ø"/>
            </a:pPr>
            <a:r>
              <a:rPr lang="en-US" sz="2600" b="1" dirty="0" smtClean="0"/>
              <a:t>  the death of the recipient or; </a:t>
            </a:r>
          </a:p>
          <a:p>
            <a:pPr lvl="0" algn="just">
              <a:spcAft>
                <a:spcPts val="600"/>
              </a:spcAft>
              <a:buFont typeface="Wingdings" pitchFamily="2" charset="2"/>
              <a:buChar char="Ø"/>
            </a:pPr>
            <a:r>
              <a:rPr lang="en-US" sz="2600" b="1" dirty="0" smtClean="0"/>
              <a:t>  the re-marriage of the recipient.</a:t>
            </a:r>
          </a:p>
          <a:p>
            <a:endParaRPr lang="en-US" sz="2600" b="1"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190501"/>
            <a:ext cx="6629400" cy="5663089"/>
          </a:xfrm>
          <a:prstGeom prst="rect">
            <a:avLst/>
          </a:prstGeom>
          <a:noFill/>
        </p:spPr>
        <p:txBody>
          <a:bodyPr wrap="square" rtlCol="0">
            <a:spAutoFit/>
          </a:bodyPr>
          <a:lstStyle/>
          <a:p>
            <a:pPr algn="ctr">
              <a:spcAft>
                <a:spcPts val="600"/>
              </a:spcAft>
            </a:pPr>
            <a:r>
              <a:rPr lang="en-US" sz="4000" b="1" u="sng" dirty="0" smtClean="0">
                <a:solidFill>
                  <a:srgbClr val="C00000"/>
                </a:solidFill>
              </a:rPr>
              <a:t>Burden of payment</a:t>
            </a:r>
          </a:p>
          <a:p>
            <a:pPr algn="just">
              <a:spcAft>
                <a:spcPts val="600"/>
              </a:spcAft>
            </a:pPr>
            <a:r>
              <a:rPr lang="en-US" sz="2600" b="1" dirty="0" smtClean="0"/>
              <a:t>Since the modern society treats men and women at par, burden of alimony can now fall upon either side of the party depending upon the financial conditions of the spouses. According to Hindu Law, the husband also has the right to claim maintenance which is subject to certain conditions. If the husband becomes incapacitated due to some disease or accident, and thereby, is rendered incapable of earning for a livelihood, he then has the right to claim alimony.</a:t>
            </a:r>
          </a:p>
          <a:p>
            <a:pPr algn="just"/>
            <a:endParaRPr lang="en-US" sz="26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2.jpg"/>
          <p:cNvPicPr>
            <a:picLocks noChangeAspect="1"/>
          </p:cNvPicPr>
          <p:nvPr/>
        </p:nvPicPr>
        <p:blipFill>
          <a:blip r:embed="rId2" cstate="print"/>
          <a:stretch>
            <a:fillRect/>
          </a:stretch>
        </p:blipFill>
        <p:spPr>
          <a:xfrm>
            <a:off x="0" y="0"/>
            <a:ext cx="9144000" cy="5715000"/>
          </a:xfrm>
          <a:prstGeom prst="rect">
            <a:avLst/>
          </a:prstGeom>
        </p:spPr>
      </p:pic>
      <p:sp>
        <p:nvSpPr>
          <p:cNvPr id="4" name="TextBox 3"/>
          <p:cNvSpPr txBox="1"/>
          <p:nvPr/>
        </p:nvSpPr>
        <p:spPr>
          <a:xfrm>
            <a:off x="2209800" y="952500"/>
            <a:ext cx="6629400" cy="4093428"/>
          </a:xfrm>
          <a:prstGeom prst="rect">
            <a:avLst/>
          </a:prstGeom>
          <a:noFill/>
        </p:spPr>
        <p:txBody>
          <a:bodyPr wrap="square" rtlCol="0">
            <a:spAutoFit/>
          </a:bodyPr>
          <a:lstStyle/>
          <a:p>
            <a:pPr algn="just"/>
            <a:r>
              <a:rPr lang="en-US" sz="2600" b="1" dirty="0" smtClean="0"/>
              <a:t>In few cases order has been passed by the courts where husband has been made liable to pay alimony to his wife even though income of husband was either nil or low while earning of wife was high. There are few cases also where Courts has asked the husband to return the </a:t>
            </a:r>
            <a:r>
              <a:rPr lang="en-US" sz="2600" b="1" i="1" dirty="0" err="1" smtClean="0">
                <a:hlinkClick r:id="rId3" tooltip="Divorce"/>
              </a:rPr>
              <a:t>Stree-dhan</a:t>
            </a:r>
            <a:r>
              <a:rPr lang="en-US" sz="2600" b="1" dirty="0" smtClean="0"/>
              <a:t> to his wife received by her at the time of marriage from her parents and relatives.</a:t>
            </a:r>
          </a:p>
          <a:p>
            <a:pPr algn="just"/>
            <a:endParaRPr lang="en-US" sz="2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2375</Words>
  <Application>Microsoft Office PowerPoint</Application>
  <PresentationFormat>On-screen Show (16:10)</PresentationFormat>
  <Paragraphs>69</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AJIT</cp:lastModifiedBy>
  <cp:revision>89</cp:revision>
  <dcterms:created xsi:type="dcterms:W3CDTF">2006-08-16T00:00:00Z</dcterms:created>
  <dcterms:modified xsi:type="dcterms:W3CDTF">2017-05-29T08:42:09Z</dcterms:modified>
</cp:coreProperties>
</file>