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9" r:id="rId4"/>
    <p:sldId id="262" r:id="rId5"/>
    <p:sldId id="263" r:id="rId6"/>
    <p:sldId id="264" r:id="rId7"/>
    <p:sldId id="266" r:id="rId8"/>
    <p:sldId id="269" r:id="rId9"/>
    <p:sldId id="265" r:id="rId10"/>
    <p:sldId id="267" r:id="rId11"/>
    <p:sldId id="268" r:id="rId12"/>
    <p:sldId id="271" r:id="rId13"/>
    <p:sldId id="272" r:id="rId14"/>
    <p:sldId id="274" r:id="rId15"/>
    <p:sldId id="273" r:id="rId16"/>
    <p:sldId id="275"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098F4DE-11BB-47D1-9B88-0AC9DEA0F018}" type="datetimeFigureOut">
              <a:rPr lang="en-US" smtClean="0"/>
              <a:pPr/>
              <a:t>10/10/2012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33D3D14-2138-45CD-97DD-9B8E94D7D0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3D3D14-2138-45CD-97DD-9B8E94D7D0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3D3D14-2138-45CD-97DD-9B8E94D7D0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3D3D14-2138-45CD-97DD-9B8E94D7D0D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33D3D14-2138-45CD-97DD-9B8E94D7D0D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33D3D14-2138-45CD-97DD-9B8E94D7D0D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33D3D14-2138-45CD-97DD-9B8E94D7D0D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33D3D14-2138-45CD-97DD-9B8E94D7D0D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098F4DE-11BB-47D1-9B88-0AC9DEA0F018}" type="datetimeFigureOut">
              <a:rPr lang="en-US" smtClean="0"/>
              <a:pPr/>
              <a:t>10/10/2012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33D3D14-2138-45CD-97DD-9B8E94D7D0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098F4DE-11BB-47D1-9B88-0AC9DEA0F018}" type="datetimeFigureOut">
              <a:rPr lang="en-US" smtClean="0"/>
              <a:pPr/>
              <a:t>10/10/2012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33D3D14-2138-45CD-97DD-9B8E94D7D0D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098F4DE-11BB-47D1-9B88-0AC9DEA0F018}" type="datetimeFigureOut">
              <a:rPr lang="en-US" smtClean="0"/>
              <a:pPr/>
              <a:t>10/10/2012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33D3D14-2138-45CD-97DD-9B8E94D7D0D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098F4DE-11BB-47D1-9B88-0AC9DEA0F018}" type="datetimeFigureOut">
              <a:rPr lang="en-US" smtClean="0"/>
              <a:pPr/>
              <a:t>10/10/2012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33D3D14-2138-45CD-97DD-9B8E94D7D0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successcds.net/Tax-Return-Preparer/Tax-Return-Preparer.php"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trpscheme.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1"/>
            <a:ext cx="7772400" cy="380999"/>
          </a:xfrm>
        </p:spPr>
        <p:txBody>
          <a:bodyPr>
            <a:normAutofit fontScale="90000"/>
          </a:bodyPr>
          <a:lstStyle/>
          <a:p>
            <a:r>
              <a:rPr lang="en-US" dirty="0" smtClean="0"/>
              <a:t>TAX  RETURN PREPARER SCHEME(TRPS)</a:t>
            </a:r>
            <a:endParaRPr lang="en-US" dirty="0"/>
          </a:p>
        </p:txBody>
      </p:sp>
      <p:sp>
        <p:nvSpPr>
          <p:cNvPr id="3" name="Subtitle 2"/>
          <p:cNvSpPr>
            <a:spLocks noGrp="1"/>
          </p:cNvSpPr>
          <p:nvPr>
            <p:ph type="subTitle" idx="1"/>
          </p:nvPr>
        </p:nvSpPr>
        <p:spPr>
          <a:xfrm>
            <a:off x="1371600" y="4343400"/>
            <a:ext cx="6400800" cy="381000"/>
          </a:xfrm>
        </p:spPr>
        <p:txBody>
          <a:bodyPr>
            <a:normAutofit fontScale="62500" lnSpcReduction="20000"/>
          </a:bodyPr>
          <a:lstStyle/>
          <a:p>
            <a:r>
              <a:rPr lang="en-US" dirty="0" smtClean="0">
                <a:noFill/>
              </a:rPr>
              <a:t>BY  CCAA . SAYANTAN  BASU B</a:t>
            </a:r>
            <a:r>
              <a:rPr lang="en-US" dirty="0" smtClean="0">
                <a:solidFill>
                  <a:schemeClr val="tx1"/>
                </a:solidFill>
              </a:rPr>
              <a:t>BY  CA. SAYANTAN  BASU</a:t>
            </a:r>
            <a:endParaRPr lang="en-US" dirty="0">
              <a:noFill/>
            </a:endParaRPr>
          </a:p>
        </p:txBody>
      </p:sp>
      <p:pic>
        <p:nvPicPr>
          <p:cNvPr id="5" name="Picture 4" descr="images.jpg"/>
          <p:cNvPicPr>
            <a:picLocks noChangeAspect="1"/>
          </p:cNvPicPr>
          <p:nvPr/>
        </p:nvPicPr>
        <p:blipFill>
          <a:blip r:embed="rId2"/>
          <a:stretch>
            <a:fillRect/>
          </a:stretch>
        </p:blipFill>
        <p:spPr>
          <a:xfrm>
            <a:off x="990600" y="1600200"/>
            <a:ext cx="7467599" cy="25907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pPr>
              <a:buNone/>
            </a:pPr>
            <a:endParaRPr lang="en-US" dirty="0"/>
          </a:p>
          <a:p>
            <a:r>
              <a:rPr lang="en-US" sz="4000" i="1" dirty="0" smtClean="0"/>
              <a:t>REMUNERATION    OF  TRPS </a:t>
            </a:r>
            <a:endParaRPr lang="en-US" sz="4000" i="1" dirty="0"/>
          </a:p>
        </p:txBody>
      </p:sp>
      <p:sp>
        <p:nvSpPr>
          <p:cNvPr id="2" name="Title 1"/>
          <p:cNvSpPr>
            <a:spLocks noGrp="1"/>
          </p:cNvSpPr>
          <p:nvPr>
            <p:ph type="title"/>
          </p:nvPr>
        </p:nvSpPr>
        <p:spPr/>
        <p:txBody>
          <a:bodyPr/>
          <a:lstStyle/>
          <a:p>
            <a:r>
              <a:rPr lang="en-US" dirty="0" smtClean="0"/>
              <a:t>TRPS </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Tax Return Preparers (TRPs)</a:t>
            </a:r>
            <a:r>
              <a:rPr lang="en-US" dirty="0"/>
              <a:t> will receive 3% of the tax paid on the returns prepared &amp; filed for every new </a:t>
            </a:r>
            <a:r>
              <a:rPr lang="en-US" dirty="0" err="1"/>
              <a:t>assessee</a:t>
            </a:r>
            <a:r>
              <a:rPr lang="en-US" dirty="0"/>
              <a:t> in the 1st year, 2% in the second year and 1% in the third year and Rs. 250 for the returns prepared &amp; filed for the old </a:t>
            </a:r>
            <a:r>
              <a:rPr lang="en-US" dirty="0" err="1" smtClean="0"/>
              <a:t>assessees</a:t>
            </a:r>
            <a:r>
              <a:rPr lang="en-US" dirty="0" smtClean="0"/>
              <a:t>. </a:t>
            </a:r>
            <a:endParaRPr lang="en-US" dirty="0"/>
          </a:p>
        </p:txBody>
      </p:sp>
      <p:sp>
        <p:nvSpPr>
          <p:cNvPr id="2" name="Title 1"/>
          <p:cNvSpPr>
            <a:spLocks noGrp="1"/>
          </p:cNvSpPr>
          <p:nvPr>
            <p:ph type="title"/>
          </p:nvPr>
        </p:nvSpPr>
        <p:spPr/>
        <p:txBody>
          <a:bodyPr/>
          <a:lstStyle/>
          <a:p>
            <a:r>
              <a:rPr lang="en-US" dirty="0" smtClean="0"/>
              <a:t>TRPS</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TRPS </a:t>
            </a:r>
            <a:endParaRPr lang="en-US" dirty="0"/>
          </a:p>
        </p:txBody>
      </p:sp>
      <p:pic>
        <p:nvPicPr>
          <p:cNvPr id="1027" name="Picture 3"/>
          <p:cNvPicPr>
            <a:picLocks noGrp="1" noChangeAspect="1" noChangeArrowheads="1"/>
          </p:cNvPicPr>
          <p:nvPr>
            <p:ph idx="1"/>
          </p:nvPr>
        </p:nvPicPr>
        <p:blipFill>
          <a:blip r:embed="rId2"/>
          <a:srcRect/>
          <a:stretch>
            <a:fillRect/>
          </a:stretch>
        </p:blipFill>
        <p:spPr bwMode="auto">
          <a:xfrm>
            <a:off x="228600" y="1066800"/>
            <a:ext cx="8610600" cy="5334000"/>
          </a:xfrm>
          <a:prstGeom prst="rect">
            <a:avLst/>
          </a:prstGeom>
          <a:noFill/>
          <a:ln w="9525">
            <a:noFill/>
            <a:miter lim="800000"/>
            <a:headEnd/>
            <a:tailEnd/>
          </a:ln>
          <a:effectLst/>
        </p:spPr>
      </p:pic>
      <p:pic>
        <p:nvPicPr>
          <p:cNvPr id="4" name="Picture 3" descr="images.jpg"/>
          <p:cNvPicPr>
            <a:picLocks noChangeAspect="1"/>
          </p:cNvPicPr>
          <p:nvPr/>
        </p:nvPicPr>
        <p:blipFill>
          <a:blip r:embed="rId3"/>
          <a:stretch>
            <a:fillRect/>
          </a:stretch>
        </p:blipFill>
        <p:spPr>
          <a:xfrm>
            <a:off x="7467600" y="152400"/>
            <a:ext cx="1228725" cy="838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876800"/>
          </a:xfrm>
        </p:spPr>
        <p:txBody>
          <a:bodyPr>
            <a:normAutofit fontScale="25000" lnSpcReduction="20000"/>
          </a:bodyPr>
          <a:lstStyle/>
          <a:p>
            <a:r>
              <a:rPr lang="en-US" sz="8000" b="1" dirty="0" smtClean="0">
                <a:latin typeface="Bookman Old Style" pitchFamily="18" charset="0"/>
              </a:rPr>
              <a:t>Successful TRPs </a:t>
            </a:r>
          </a:p>
          <a:p>
            <a:pPr>
              <a:buNone/>
            </a:pPr>
            <a:r>
              <a:rPr lang="en-US" sz="6400" b="1" dirty="0" smtClean="0">
                <a:latin typeface="Bookman Old Style" pitchFamily="18" charset="0"/>
              </a:rPr>
              <a:t>					</a:t>
            </a:r>
            <a:r>
              <a:rPr lang="en-US" sz="6400" b="1" dirty="0" err="1" smtClean="0">
                <a:latin typeface="Bookman Old Style" pitchFamily="18" charset="0"/>
              </a:rPr>
              <a:t>Sreenivasa</a:t>
            </a:r>
            <a:r>
              <a:rPr lang="en-US" sz="6400" b="1" dirty="0" smtClean="0">
                <a:latin typeface="Bookman Old Style" pitchFamily="18" charset="0"/>
              </a:rPr>
              <a:t> Reddy S</a:t>
            </a:r>
            <a:br>
              <a:rPr lang="en-US" sz="6400" b="1" dirty="0" smtClean="0">
                <a:latin typeface="Bookman Old Style" pitchFamily="18" charset="0"/>
              </a:rPr>
            </a:br>
            <a:r>
              <a:rPr lang="en-US" sz="6400" b="1" dirty="0" smtClean="0">
                <a:latin typeface="Bookman Old Style" pitchFamily="18" charset="0"/>
              </a:rPr>
              <a:t>				TRP ID: T002000107 </a:t>
            </a:r>
            <a:r>
              <a:rPr lang="en-US" b="1" dirty="0" smtClean="0"/>
              <a:t/>
            </a:r>
            <a:br>
              <a:rPr lang="en-US" b="1" dirty="0" smtClean="0"/>
            </a:br>
            <a:r>
              <a:rPr lang="en-US" b="1" dirty="0" smtClean="0"/>
              <a:t/>
            </a:r>
            <a:br>
              <a:rPr lang="en-US" b="1" dirty="0" smtClean="0"/>
            </a:br>
            <a:r>
              <a:rPr lang="en-US" b="1" dirty="0" smtClean="0"/>
              <a:t/>
            </a:r>
            <a:br>
              <a:rPr lang="en-US" b="1" dirty="0" smtClean="0"/>
            </a:br>
            <a:r>
              <a:rPr lang="en-US" sz="6400" b="1" dirty="0" smtClean="0">
                <a:latin typeface="Bookman Old Style" pitchFamily="18" charset="0"/>
              </a:rPr>
              <a:t>The first step I took was to inform all my friends, colleagues and </a:t>
            </a:r>
            <a:r>
              <a:rPr lang="en-US" sz="6400" b="1" dirty="0" err="1" smtClean="0">
                <a:latin typeface="Bookman Old Style" pitchFamily="18" charset="0"/>
              </a:rPr>
              <a:t>neighbours</a:t>
            </a:r>
            <a:r>
              <a:rPr lang="en-US" sz="6400" b="1" dirty="0" smtClean="0">
                <a:latin typeface="Bookman Old Style" pitchFamily="18" charset="0"/>
              </a:rPr>
              <a:t> about myself as a TRP and what this service is all about.  I distributed pamphlets informing general public about the scheme. I did this near all commercial and IT hubs, places where more number of people converge during their break times. </a:t>
            </a:r>
          </a:p>
          <a:p>
            <a:endParaRPr lang="en-US" sz="6400" b="1" dirty="0" smtClean="0">
              <a:latin typeface="Bookman Old Style" pitchFamily="18" charset="0"/>
            </a:endParaRPr>
          </a:p>
          <a:p>
            <a:pPr>
              <a:buNone/>
            </a:pPr>
            <a:r>
              <a:rPr lang="en-US" sz="6400" b="1" dirty="0" smtClean="0">
                <a:latin typeface="Bookman Old Style" pitchFamily="18" charset="0"/>
              </a:rPr>
              <a:t>	Like every service or business, beginning is always bumpy but I never lost courage and just went ahead with my decision.</a:t>
            </a:r>
          </a:p>
          <a:p>
            <a:pPr>
              <a:buNone/>
            </a:pPr>
            <a:endParaRPr lang="en-US" sz="6400" b="1" dirty="0" smtClean="0">
              <a:latin typeface="Bookman Old Style" pitchFamily="18" charset="0"/>
            </a:endParaRPr>
          </a:p>
          <a:p>
            <a:pPr>
              <a:buNone/>
            </a:pPr>
            <a:r>
              <a:rPr lang="en-US" sz="6400" b="1" dirty="0" smtClean="0">
                <a:latin typeface="Bookman Old Style" pitchFamily="18" charset="0"/>
              </a:rPr>
              <a:t>	First year, I filed only an odd 200 returns but with my continuous good service, I crossed the 1400 mark the very next year and now controlling a client base of over and above 2200.</a:t>
            </a:r>
          </a:p>
          <a:p>
            <a:pPr>
              <a:buNone/>
            </a:pPr>
            <a:endParaRPr lang="en-US" sz="6400" b="1" dirty="0" smtClean="0">
              <a:latin typeface="Bookman Old Style" pitchFamily="18" charset="0"/>
            </a:endParaRPr>
          </a:p>
          <a:p>
            <a:pPr>
              <a:buNone/>
            </a:pPr>
            <a:r>
              <a:rPr lang="en-US" sz="6400" b="1" dirty="0" smtClean="0">
                <a:latin typeface="Bookman Old Style" pitchFamily="18" charset="0"/>
              </a:rPr>
              <a:t>	Regards,</a:t>
            </a:r>
          </a:p>
          <a:p>
            <a:pPr>
              <a:buNone/>
            </a:pPr>
            <a:r>
              <a:rPr lang="en-US" sz="6400" b="1" dirty="0" smtClean="0">
                <a:latin typeface="Bookman Old Style" pitchFamily="18" charset="0"/>
              </a:rPr>
              <a:t>	</a:t>
            </a:r>
          </a:p>
          <a:p>
            <a:r>
              <a:rPr lang="en-US" sz="6400" b="1" dirty="0" smtClean="0"/>
              <a:t/>
            </a:r>
            <a:br>
              <a:rPr lang="en-US" sz="6400" b="1" dirty="0" smtClean="0"/>
            </a:br>
            <a:endParaRPr lang="en-US" sz="6400" b="1" dirty="0" smtClean="0"/>
          </a:p>
          <a:p>
            <a:r>
              <a:rPr lang="en-US" sz="6400" b="1" dirty="0" smtClean="0"/>
              <a:t/>
            </a:r>
            <a:br>
              <a:rPr lang="en-US" sz="6400" b="1" dirty="0" smtClean="0"/>
            </a:br>
            <a:r>
              <a:rPr lang="en-US" b="1" dirty="0" smtClean="0"/>
              <a:t/>
            </a:r>
            <a:br>
              <a:rPr lang="en-US" b="1" dirty="0" smtClean="0"/>
            </a:br>
            <a:endParaRPr lang="en-US" b="1" dirty="0" smtClean="0"/>
          </a:p>
          <a:p>
            <a:endParaRPr lang="en-US" dirty="0"/>
          </a:p>
        </p:txBody>
      </p:sp>
      <p:sp>
        <p:nvSpPr>
          <p:cNvPr id="3" name="Title 2"/>
          <p:cNvSpPr>
            <a:spLocks noGrp="1"/>
          </p:cNvSpPr>
          <p:nvPr>
            <p:ph type="title"/>
          </p:nvPr>
        </p:nvSpPr>
        <p:spPr>
          <a:xfrm>
            <a:off x="457200" y="274638"/>
            <a:ext cx="3733800" cy="1143000"/>
          </a:xfrm>
        </p:spPr>
        <p:txBody>
          <a:bodyPr>
            <a:normAutofit fontScale="90000"/>
          </a:bodyPr>
          <a:lstStyle/>
          <a:p>
            <a:r>
              <a:rPr lang="en-US" dirty="0" smtClean="0"/>
              <a:t>Successful </a:t>
            </a:r>
            <a:r>
              <a:rPr lang="en-US" dirty="0" smtClean="0"/>
              <a:t>TRPS</a:t>
            </a:r>
            <a:endParaRPr lang="en-US" dirty="0"/>
          </a:p>
        </p:txBody>
      </p:sp>
      <p:pic>
        <p:nvPicPr>
          <p:cNvPr id="4" name="Picture 3" descr="pic_one.jpg"/>
          <p:cNvPicPr>
            <a:picLocks noChangeAspect="1"/>
          </p:cNvPicPr>
          <p:nvPr/>
        </p:nvPicPr>
        <p:blipFill>
          <a:blip r:embed="rId2"/>
          <a:stretch>
            <a:fillRect/>
          </a:stretch>
        </p:blipFill>
        <p:spPr>
          <a:xfrm>
            <a:off x="4648200" y="381000"/>
            <a:ext cx="1143000" cy="1371599"/>
          </a:xfrm>
          <a:prstGeom prst="rect">
            <a:avLst/>
          </a:prstGeom>
        </p:spPr>
      </p:pic>
      <p:pic>
        <p:nvPicPr>
          <p:cNvPr id="5" name="Picture 4" descr="images.jpg"/>
          <p:cNvPicPr>
            <a:picLocks noChangeAspect="1"/>
          </p:cNvPicPr>
          <p:nvPr/>
        </p:nvPicPr>
        <p:blipFill>
          <a:blip r:embed="rId3"/>
          <a:stretch>
            <a:fillRect/>
          </a:stretch>
        </p:blipFill>
        <p:spPr>
          <a:xfrm>
            <a:off x="7467600" y="152400"/>
            <a:ext cx="1228725" cy="1143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724400"/>
          </a:xfrm>
        </p:spPr>
        <p:txBody>
          <a:bodyPr>
            <a:normAutofit fontScale="47500" lnSpcReduction="20000"/>
          </a:bodyPr>
          <a:lstStyle/>
          <a:p>
            <a:endParaRPr lang="en-US" b="1" dirty="0" smtClean="0"/>
          </a:p>
          <a:p>
            <a:pPr>
              <a:buFont typeface="Wingdings" pitchFamily="2" charset="2"/>
              <a:buChar char="Ø"/>
            </a:pPr>
            <a:r>
              <a:rPr lang="en-US" sz="2900" b="1" dirty="0" smtClean="0"/>
              <a:t>I feel so happy for being declared as a successful TRP from Hyderabad. I share following few lines regarding my success with you. I had filed 812 Income tax returns for Assessment Year 2009-10, 25 Service tax registrations and 8 Service tax returns, manually and electronically. I had given priority in quality in documentation and filing tax returns rather than the number of returns in my work.</a:t>
            </a:r>
          </a:p>
          <a:p>
            <a:pPr>
              <a:buFont typeface="Wingdings" pitchFamily="2" charset="2"/>
              <a:buChar char="Ø"/>
            </a:pPr>
            <a:endParaRPr lang="en-US" sz="2900" b="1" dirty="0" smtClean="0"/>
          </a:p>
          <a:p>
            <a:pPr>
              <a:buFont typeface="Wingdings" pitchFamily="2" charset="2"/>
              <a:buChar char="Ø"/>
            </a:pPr>
            <a:r>
              <a:rPr lang="en-US" sz="2900" b="1" dirty="0" smtClean="0"/>
              <a:t>I have been endeavoring in getting fresh clients i.e. who files the tax return for the first time and also I explain the benefits of filing tax returns to non-filers and stop-filers and get them motivated to file the returns.</a:t>
            </a:r>
          </a:p>
          <a:p>
            <a:pPr>
              <a:buFont typeface="Wingdings" pitchFamily="2" charset="2"/>
              <a:buChar char="Ø"/>
            </a:pPr>
            <a:endParaRPr lang="en-US" sz="2900" b="1" dirty="0" smtClean="0"/>
          </a:p>
          <a:p>
            <a:pPr>
              <a:buFont typeface="Wingdings" pitchFamily="2" charset="2"/>
              <a:buChar char="Ø"/>
            </a:pPr>
            <a:r>
              <a:rPr lang="en-US" sz="2900" b="1" dirty="0" smtClean="0"/>
              <a:t>I have been attending to the Re-fresher classes regularly and various seminars organized by the Income tax Department and update my knowledge time to time.</a:t>
            </a:r>
          </a:p>
          <a:p>
            <a:pPr>
              <a:buNone/>
            </a:pPr>
            <a:endParaRPr lang="en-US" sz="2900" b="1" dirty="0" smtClean="0"/>
          </a:p>
          <a:p>
            <a:pPr>
              <a:buFont typeface="Wingdings" pitchFamily="2" charset="2"/>
              <a:buChar char="Ø"/>
            </a:pPr>
            <a:r>
              <a:rPr lang="en-US" sz="2900" b="1" dirty="0" smtClean="0"/>
              <a:t>I had availed the loan given exclusively to TRPs under </a:t>
            </a:r>
            <a:r>
              <a:rPr lang="en-US" sz="2900" b="1" dirty="0" err="1" smtClean="0"/>
              <a:t>Canara</a:t>
            </a:r>
            <a:r>
              <a:rPr lang="en-US" sz="2900" b="1" dirty="0" smtClean="0"/>
              <a:t> Guide from </a:t>
            </a:r>
            <a:r>
              <a:rPr lang="en-US" sz="2900" b="1" dirty="0" err="1" smtClean="0"/>
              <a:t>Canara</a:t>
            </a:r>
            <a:r>
              <a:rPr lang="en-US" sz="2900" b="1" dirty="0" smtClean="0"/>
              <a:t> Bank. Apart from taxation work I have also been doing Firm registrations and Accounting services to various clients.</a:t>
            </a:r>
          </a:p>
          <a:p>
            <a:pPr>
              <a:buFont typeface="Wingdings" pitchFamily="2" charset="2"/>
              <a:buChar char="Ø"/>
            </a:pPr>
            <a:endParaRPr lang="en-US" sz="2900" b="1" dirty="0" smtClean="0"/>
          </a:p>
          <a:p>
            <a:pPr>
              <a:buFont typeface="Wingdings" pitchFamily="2" charset="2"/>
              <a:buChar char="Ø"/>
            </a:pPr>
            <a:r>
              <a:rPr lang="en-US" sz="2900" b="1" dirty="0" smtClean="0"/>
              <a:t>Now I am planning to organize meetings and awareness </a:t>
            </a:r>
            <a:r>
              <a:rPr lang="en-US" sz="2900" b="1" dirty="0" err="1" smtClean="0"/>
              <a:t>programmes</a:t>
            </a:r>
            <a:r>
              <a:rPr lang="en-US" sz="2900" b="1" dirty="0" smtClean="0"/>
              <a:t> to general public by giving various suggestions and tax planning with support from my TRP colleagues and local Income tax Department. This year I am trying to add more clients on e-</a:t>
            </a:r>
            <a:r>
              <a:rPr lang="en-US" sz="2900" b="1" dirty="0" err="1" smtClean="0"/>
              <a:t>tds</a:t>
            </a:r>
            <a:r>
              <a:rPr lang="en-US" sz="2900" b="1" dirty="0" smtClean="0"/>
              <a:t> and Service tax.</a:t>
            </a:r>
            <a:br>
              <a:rPr lang="en-US" sz="2900" b="1" dirty="0" smtClean="0"/>
            </a:br>
            <a:r>
              <a:rPr lang="en-US" b="1" dirty="0" smtClean="0"/>
              <a:t/>
            </a:r>
            <a:br>
              <a:rPr lang="en-US" b="1" dirty="0" smtClean="0"/>
            </a:br>
            <a:endParaRPr lang="en-US" b="1" dirty="0" smtClean="0"/>
          </a:p>
        </p:txBody>
      </p:sp>
      <p:sp>
        <p:nvSpPr>
          <p:cNvPr id="3" name="Title 2"/>
          <p:cNvSpPr>
            <a:spLocks noGrp="1"/>
          </p:cNvSpPr>
          <p:nvPr>
            <p:ph type="title"/>
          </p:nvPr>
        </p:nvSpPr>
        <p:spPr>
          <a:xfrm>
            <a:off x="457200" y="274638"/>
            <a:ext cx="2667000" cy="1143000"/>
          </a:xfrm>
        </p:spPr>
        <p:txBody>
          <a:bodyPr>
            <a:normAutofit fontScale="90000"/>
          </a:bodyPr>
          <a:lstStyle/>
          <a:p>
            <a:r>
              <a:rPr lang="en-US" dirty="0" smtClean="0"/>
              <a:t>Successful </a:t>
            </a:r>
            <a:br>
              <a:rPr lang="en-US" dirty="0" smtClean="0"/>
            </a:br>
            <a:r>
              <a:rPr lang="en-US" dirty="0" smtClean="0"/>
              <a:t>TRPS</a:t>
            </a:r>
            <a:endParaRPr lang="en-US" dirty="0"/>
          </a:p>
        </p:txBody>
      </p:sp>
      <p:pic>
        <p:nvPicPr>
          <p:cNvPr id="4" name="Picture 3" descr="pic_3.jpg"/>
          <p:cNvPicPr>
            <a:picLocks noChangeAspect="1"/>
          </p:cNvPicPr>
          <p:nvPr/>
        </p:nvPicPr>
        <p:blipFill>
          <a:blip r:embed="rId2"/>
          <a:stretch>
            <a:fillRect/>
          </a:stretch>
        </p:blipFill>
        <p:spPr>
          <a:xfrm>
            <a:off x="6172201" y="1"/>
            <a:ext cx="1066799" cy="1524000"/>
          </a:xfrm>
          <a:prstGeom prst="rect">
            <a:avLst/>
          </a:prstGeom>
        </p:spPr>
      </p:pic>
      <p:sp>
        <p:nvSpPr>
          <p:cNvPr id="5" name="Rectangle 4"/>
          <p:cNvSpPr/>
          <p:nvPr/>
        </p:nvSpPr>
        <p:spPr>
          <a:xfrm>
            <a:off x="3124200" y="685801"/>
            <a:ext cx="2895600" cy="646331"/>
          </a:xfrm>
          <a:prstGeom prst="rect">
            <a:avLst/>
          </a:prstGeom>
        </p:spPr>
        <p:txBody>
          <a:bodyPr wrap="square">
            <a:spAutoFit/>
          </a:bodyPr>
          <a:lstStyle/>
          <a:p>
            <a:r>
              <a:rPr lang="en-US" b="1" i="1" dirty="0" smtClean="0"/>
              <a:t>Shiva Kumar </a:t>
            </a:r>
            <a:r>
              <a:rPr lang="en-US" b="1" i="1" dirty="0" err="1" smtClean="0"/>
              <a:t>Uppula</a:t>
            </a:r>
            <a:r>
              <a:rPr lang="en-US" b="1" i="1" dirty="0" smtClean="0"/>
              <a:t/>
            </a:r>
            <a:br>
              <a:rPr lang="en-US" b="1" i="1" dirty="0" smtClean="0"/>
            </a:br>
            <a:r>
              <a:rPr lang="en-US" b="1" i="1" dirty="0" smtClean="0"/>
              <a:t>T002002307</a:t>
            </a:r>
          </a:p>
        </p:txBody>
      </p:sp>
      <p:pic>
        <p:nvPicPr>
          <p:cNvPr id="6" name="Picture 5" descr="images.jpg"/>
          <p:cNvPicPr>
            <a:picLocks noChangeAspect="1"/>
          </p:cNvPicPr>
          <p:nvPr/>
        </p:nvPicPr>
        <p:blipFill>
          <a:blip r:embed="rId3"/>
          <a:stretch>
            <a:fillRect/>
          </a:stretch>
        </p:blipFill>
        <p:spPr>
          <a:xfrm>
            <a:off x="7467600" y="152400"/>
            <a:ext cx="1228725" cy="1143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b="1" dirty="0" smtClean="0"/>
              <a:t> </a:t>
            </a:r>
            <a:br>
              <a:rPr lang="en-US" b="1" dirty="0" smtClean="0"/>
            </a:br>
            <a:r>
              <a:rPr lang="en-US" b="1" dirty="0" smtClean="0"/>
              <a:t/>
            </a:r>
            <a:br>
              <a:rPr lang="en-US" b="1" dirty="0" smtClean="0"/>
            </a:br>
            <a:r>
              <a:rPr lang="en-US" b="1" dirty="0" smtClean="0"/>
              <a:t> </a:t>
            </a:r>
            <a:endParaRPr lang="en-US" dirty="0"/>
          </a:p>
        </p:txBody>
      </p:sp>
      <p:sp>
        <p:nvSpPr>
          <p:cNvPr id="3" name="Title 2"/>
          <p:cNvSpPr>
            <a:spLocks noGrp="1"/>
          </p:cNvSpPr>
          <p:nvPr>
            <p:ph type="title"/>
          </p:nvPr>
        </p:nvSpPr>
        <p:spPr>
          <a:xfrm>
            <a:off x="457200" y="274638"/>
            <a:ext cx="2209800" cy="487362"/>
          </a:xfrm>
        </p:spPr>
        <p:txBody>
          <a:bodyPr>
            <a:normAutofit fontScale="90000"/>
          </a:bodyPr>
          <a:lstStyle/>
          <a:p>
            <a:r>
              <a:rPr lang="en-US" dirty="0" smtClean="0"/>
              <a:t>TRPS </a:t>
            </a:r>
            <a:endParaRPr lang="en-US" dirty="0"/>
          </a:p>
        </p:txBody>
      </p:sp>
      <p:pic>
        <p:nvPicPr>
          <p:cNvPr id="4" name="Picture 3" descr="6.jpg"/>
          <p:cNvPicPr>
            <a:picLocks noChangeAspect="1"/>
          </p:cNvPicPr>
          <p:nvPr/>
        </p:nvPicPr>
        <p:blipFill>
          <a:blip r:embed="rId2"/>
          <a:stretch>
            <a:fillRect/>
          </a:stretch>
        </p:blipFill>
        <p:spPr>
          <a:xfrm>
            <a:off x="838200" y="990600"/>
            <a:ext cx="3886200" cy="2819400"/>
          </a:xfrm>
          <a:prstGeom prst="rect">
            <a:avLst/>
          </a:prstGeom>
        </p:spPr>
      </p:pic>
      <p:pic>
        <p:nvPicPr>
          <p:cNvPr id="5" name="Picture 4" descr="05.jpg"/>
          <p:cNvPicPr>
            <a:picLocks noChangeAspect="1"/>
          </p:cNvPicPr>
          <p:nvPr/>
        </p:nvPicPr>
        <p:blipFill>
          <a:blip r:embed="rId3"/>
          <a:stretch>
            <a:fillRect/>
          </a:stretch>
        </p:blipFill>
        <p:spPr>
          <a:xfrm>
            <a:off x="5410200" y="838200"/>
            <a:ext cx="3429000" cy="2514600"/>
          </a:xfrm>
          <a:prstGeom prst="rect">
            <a:avLst/>
          </a:prstGeom>
        </p:spPr>
      </p:pic>
      <p:pic>
        <p:nvPicPr>
          <p:cNvPr id="6" name="Picture 5" descr="8.bmp"/>
          <p:cNvPicPr>
            <a:picLocks noChangeAspect="1"/>
          </p:cNvPicPr>
          <p:nvPr/>
        </p:nvPicPr>
        <p:blipFill>
          <a:blip r:embed="rId4"/>
          <a:stretch>
            <a:fillRect/>
          </a:stretch>
        </p:blipFill>
        <p:spPr>
          <a:xfrm>
            <a:off x="3048000" y="3810000"/>
            <a:ext cx="3505200" cy="2819400"/>
          </a:xfrm>
          <a:prstGeom prst="rect">
            <a:avLst/>
          </a:prstGeom>
        </p:spPr>
      </p:pic>
      <p:sp>
        <p:nvSpPr>
          <p:cNvPr id="7" name="TextBox 6"/>
          <p:cNvSpPr txBox="1"/>
          <p:nvPr/>
        </p:nvSpPr>
        <p:spPr>
          <a:xfrm>
            <a:off x="6629400" y="3581401"/>
            <a:ext cx="19050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Mumbai </a:t>
            </a:r>
          </a:p>
          <a:p>
            <a:r>
              <a:rPr lang="en-US" dirty="0" smtClean="0"/>
              <a:t>Tax  </a:t>
            </a:r>
            <a:r>
              <a:rPr lang="en-US" dirty="0" err="1" smtClean="0"/>
              <a:t>Mahotsava</a:t>
            </a:r>
            <a:r>
              <a:rPr lang="en-US" dirty="0" smtClean="0"/>
              <a:t> </a:t>
            </a:r>
          </a:p>
          <a:p>
            <a:endParaRPr lang="en-US" dirty="0"/>
          </a:p>
        </p:txBody>
      </p:sp>
      <p:sp>
        <p:nvSpPr>
          <p:cNvPr id="9" name="TextBox 8"/>
          <p:cNvSpPr txBox="1"/>
          <p:nvPr/>
        </p:nvSpPr>
        <p:spPr>
          <a:xfrm>
            <a:off x="762000" y="4191000"/>
            <a:ext cx="2057400" cy="1200329"/>
          </a:xfrm>
          <a:prstGeom prst="rect">
            <a:avLst/>
          </a:prstGeom>
          <a:noFill/>
        </p:spPr>
        <p:txBody>
          <a:bodyPr wrap="square" rtlCol="0">
            <a:spAutoFit/>
          </a:bodyPr>
          <a:lstStyle/>
          <a:p>
            <a:r>
              <a:rPr lang="en-US" dirty="0" smtClean="0"/>
              <a:t>Top : Income Tax  E-filing in </a:t>
            </a:r>
            <a:r>
              <a:rPr lang="en-US" dirty="0" err="1" smtClean="0"/>
              <a:t>Pune</a:t>
            </a:r>
            <a:r>
              <a:rPr lang="en-US" dirty="0" smtClean="0"/>
              <a:t> and  Mumbai </a:t>
            </a:r>
            <a:endParaRPr lang="en-US" dirty="0"/>
          </a:p>
        </p:txBody>
      </p:sp>
      <p:pic>
        <p:nvPicPr>
          <p:cNvPr id="10" name="Picture 9" descr="images.jpg"/>
          <p:cNvPicPr>
            <a:picLocks noChangeAspect="1"/>
          </p:cNvPicPr>
          <p:nvPr/>
        </p:nvPicPr>
        <p:blipFill>
          <a:blip r:embed="rId5"/>
          <a:stretch>
            <a:fillRect/>
          </a:stretch>
        </p:blipFill>
        <p:spPr>
          <a:xfrm>
            <a:off x="7696200" y="152400"/>
            <a:ext cx="923925" cy="6953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			</a:t>
            </a:r>
            <a:r>
              <a:rPr lang="en-US" b="1" i="1" dirty="0" smtClean="0"/>
              <a:t>SO   ARE  YOU    READY ????</a:t>
            </a:r>
            <a:endParaRPr lang="en-US" b="1" i="1" dirty="0"/>
          </a:p>
        </p:txBody>
      </p:sp>
      <p:sp>
        <p:nvSpPr>
          <p:cNvPr id="3" name="Title 2"/>
          <p:cNvSpPr>
            <a:spLocks noGrp="1"/>
          </p:cNvSpPr>
          <p:nvPr>
            <p:ph type="title"/>
          </p:nvPr>
        </p:nvSpPr>
        <p:spPr/>
        <p:txBody>
          <a:bodyPr/>
          <a:lstStyle/>
          <a:p>
            <a:r>
              <a:rPr lang="en-US" dirty="0" smtClean="0"/>
              <a:t> TRPS </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1"/>
            <a:ext cx="8229600" cy="3733800"/>
          </a:xfrm>
        </p:spPr>
        <p:txBody>
          <a:bodyPr/>
          <a:lstStyle/>
          <a:p>
            <a:endParaRPr lang="en-US" dirty="0" smtClean="0">
              <a:latin typeface="Algerian" pitchFamily="82" charset="0"/>
            </a:endParaRPr>
          </a:p>
          <a:p>
            <a:endParaRPr lang="en-US" dirty="0" smtClean="0">
              <a:latin typeface="Algerian" pitchFamily="82" charset="0"/>
            </a:endParaRPr>
          </a:p>
          <a:p>
            <a:endParaRPr lang="en-US" dirty="0" smtClean="0">
              <a:latin typeface="Algerian" pitchFamily="82" charset="0"/>
            </a:endParaRPr>
          </a:p>
          <a:p>
            <a:pPr lvl="8"/>
            <a:r>
              <a:rPr lang="en-US" sz="4000" b="1" dirty="0" smtClean="0">
                <a:latin typeface="Algerian" pitchFamily="82" charset="0"/>
              </a:rPr>
              <a:t>THANK   YOU </a:t>
            </a:r>
            <a:endParaRPr lang="en-US" sz="4000" b="1" dirty="0">
              <a:latin typeface="Algerian" pitchFamily="82" charset="0"/>
            </a:endParaRPr>
          </a:p>
        </p:txBody>
      </p:sp>
      <p:sp>
        <p:nvSpPr>
          <p:cNvPr id="3" name="Title 2"/>
          <p:cNvSpPr>
            <a:spLocks noGrp="1"/>
          </p:cNvSpPr>
          <p:nvPr>
            <p:ph type="title"/>
          </p:nvPr>
        </p:nvSpPr>
        <p:spPr/>
        <p:txBody>
          <a:bodyPr/>
          <a:lstStyle/>
          <a:p>
            <a:r>
              <a:rPr lang="en-US" dirty="0" smtClean="0"/>
              <a:t> TRPS </a:t>
            </a:r>
            <a:endParaRPr lang="en-US" dirty="0"/>
          </a:p>
        </p:txBody>
      </p:sp>
      <p:pic>
        <p:nvPicPr>
          <p:cNvPr id="4" name="Picture 3" descr="images.jpg"/>
          <p:cNvPicPr>
            <a:picLocks noChangeAspect="1"/>
          </p:cNvPicPr>
          <p:nvPr/>
        </p:nvPicPr>
        <p:blipFill>
          <a:blip r:embed="rId2"/>
          <a:stretch>
            <a:fillRect/>
          </a:stretch>
        </p:blipFill>
        <p:spPr>
          <a:xfrm>
            <a:off x="7239000" y="228600"/>
            <a:ext cx="1381125" cy="990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Ø"/>
            </a:pPr>
            <a:r>
              <a:rPr lang="en-US" dirty="0"/>
              <a:t>T</a:t>
            </a:r>
            <a:r>
              <a:rPr lang="en-US" dirty="0" smtClean="0"/>
              <a:t>he</a:t>
            </a:r>
            <a:r>
              <a:rPr lang="en-US" dirty="0"/>
              <a:t> </a:t>
            </a:r>
            <a:r>
              <a:rPr lang="en-US" b="1" dirty="0"/>
              <a:t>Income Tax Department</a:t>
            </a:r>
            <a:r>
              <a:rPr lang="en-US" dirty="0"/>
              <a:t>, </a:t>
            </a:r>
            <a:r>
              <a:rPr lang="en-US" dirty="0" smtClean="0"/>
              <a:t>brings </a:t>
            </a:r>
            <a:r>
              <a:rPr lang="en-US" dirty="0"/>
              <a:t>an </a:t>
            </a:r>
            <a:r>
              <a:rPr lang="en-US" i="1" u="sng" dirty="0"/>
              <a:t>opportunity for the unemployed/partially employed graduates to become self-employed professionals</a:t>
            </a:r>
            <a:r>
              <a:rPr lang="en-US" dirty="0"/>
              <a:t> through first-of-its-kind initiative called </a:t>
            </a:r>
            <a:r>
              <a:rPr lang="en-US" b="1" dirty="0"/>
              <a:t>Tax Return Preparer Scheme (TRPS)</a:t>
            </a:r>
            <a:r>
              <a:rPr lang="en-US" dirty="0"/>
              <a:t>. </a:t>
            </a:r>
            <a:endParaRPr lang="en-US" dirty="0" smtClean="0"/>
          </a:p>
          <a:p>
            <a:pPr>
              <a:buNone/>
            </a:pPr>
            <a:endParaRPr lang="en-US" dirty="0" smtClean="0"/>
          </a:p>
          <a:p>
            <a:pPr>
              <a:buFont typeface="Wingdings" pitchFamily="2" charset="2"/>
              <a:buChar char="Ø"/>
            </a:pPr>
            <a:r>
              <a:rPr lang="en-US" dirty="0"/>
              <a:t>It offers training to 5000 graduates across the </a:t>
            </a:r>
            <a:r>
              <a:rPr lang="en-US" dirty="0" smtClean="0"/>
              <a:t>country  through  different  computer  training  institutes .</a:t>
            </a:r>
            <a:endParaRPr lang="en-US" dirty="0"/>
          </a:p>
        </p:txBody>
      </p:sp>
      <p:sp>
        <p:nvSpPr>
          <p:cNvPr id="2" name="Title 1"/>
          <p:cNvSpPr>
            <a:spLocks noGrp="1"/>
          </p:cNvSpPr>
          <p:nvPr>
            <p:ph type="title"/>
          </p:nvPr>
        </p:nvSpPr>
        <p:spPr/>
        <p:txBody>
          <a:bodyPr/>
          <a:lstStyle/>
          <a:p>
            <a:r>
              <a:rPr lang="en-US" dirty="0" smtClean="0"/>
              <a:t>TRPS </a:t>
            </a:r>
            <a:endParaRPr lang="en-US" dirty="0"/>
          </a:p>
        </p:txBody>
      </p:sp>
      <p:pic>
        <p:nvPicPr>
          <p:cNvPr id="6" name="Picture 5"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1447800" cy="8382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3100" dirty="0" smtClean="0"/>
              <a:t>TRPS  </a:t>
            </a:r>
            <a:endParaRPr lang="en-US" sz="3100" dirty="0"/>
          </a:p>
        </p:txBody>
      </p:sp>
      <p:sp>
        <p:nvSpPr>
          <p:cNvPr id="3" name="Subtitle 2"/>
          <p:cNvSpPr>
            <a:spLocks noGrp="1"/>
          </p:cNvSpPr>
          <p:nvPr>
            <p:ph type="subTitle" idx="1"/>
          </p:nvPr>
        </p:nvSpPr>
        <p:spPr>
          <a:xfrm>
            <a:off x="685800" y="1295400"/>
            <a:ext cx="8153400" cy="3886200"/>
          </a:xfrm>
        </p:spPr>
        <p:txBody>
          <a:bodyPr>
            <a:normAutofit fontScale="62500" lnSpcReduction="20000"/>
          </a:bodyPr>
          <a:lstStyle/>
          <a:p>
            <a:pPr>
              <a:buFont typeface="Wingdings" pitchFamily="2" charset="2"/>
              <a:buChar char="Ø"/>
            </a:pPr>
            <a:r>
              <a:rPr lang="en-US" dirty="0" smtClean="0"/>
              <a:t>1. </a:t>
            </a:r>
            <a:r>
              <a:rPr lang="en-US" i="1" dirty="0" smtClean="0"/>
              <a:t>The </a:t>
            </a:r>
            <a:r>
              <a:rPr lang="en-US" i="1" dirty="0" smtClean="0"/>
              <a:t>cost of training will be borne by the Income Tax Department.</a:t>
            </a:r>
          </a:p>
          <a:p>
            <a:endParaRPr lang="en-US" i="1" dirty="0" smtClean="0"/>
          </a:p>
          <a:p>
            <a:pPr>
              <a:buFont typeface="Wingdings" pitchFamily="2" charset="2"/>
              <a:buChar char="Ø"/>
            </a:pPr>
            <a:r>
              <a:rPr lang="en-US" i="1" dirty="0" smtClean="0"/>
              <a:t>2. Graduates </a:t>
            </a:r>
            <a:r>
              <a:rPr lang="en-US" i="1" dirty="0"/>
              <a:t>who complete the training successfully will be issued a certificate and a unique identification number which will authorize them under the </a:t>
            </a:r>
            <a:r>
              <a:rPr lang="en-US" b="1" i="1" dirty="0"/>
              <a:t>Income Tax Act, 1961</a:t>
            </a:r>
            <a:r>
              <a:rPr lang="en-US" i="1" dirty="0"/>
              <a:t> to work as </a:t>
            </a:r>
            <a:r>
              <a:rPr lang="en-US" b="1" i="1" dirty="0">
                <a:hlinkClick r:id="rId2"/>
              </a:rPr>
              <a:t>self employed Tax Return Preparers</a:t>
            </a:r>
            <a:r>
              <a:rPr lang="en-US" i="1" dirty="0" smtClean="0"/>
              <a:t>.</a:t>
            </a:r>
          </a:p>
          <a:p>
            <a:r>
              <a:rPr lang="en-US" i="1" dirty="0" smtClean="0"/>
              <a:t> </a:t>
            </a:r>
          </a:p>
          <a:p>
            <a:pPr>
              <a:buFont typeface="Wingdings" pitchFamily="2" charset="2"/>
              <a:buChar char="Ø"/>
            </a:pPr>
            <a:r>
              <a:rPr lang="en-US" i="1" dirty="0" smtClean="0"/>
              <a:t>3. The </a:t>
            </a:r>
            <a:r>
              <a:rPr lang="en-US" i="1" dirty="0"/>
              <a:t>scheme authorizes the </a:t>
            </a:r>
            <a:r>
              <a:rPr lang="en-US" b="1" i="1" dirty="0"/>
              <a:t>self-employed Tax Return Preparers </a:t>
            </a:r>
            <a:r>
              <a:rPr lang="en-US" i="1" dirty="0"/>
              <a:t>to prepare and file the </a:t>
            </a:r>
            <a:r>
              <a:rPr lang="en-US" b="1" i="1" dirty="0"/>
              <a:t>tax-returns</a:t>
            </a:r>
            <a:r>
              <a:rPr lang="en-US" i="1" dirty="0"/>
              <a:t> of small and marginal individual and HUF tax payers</a:t>
            </a:r>
            <a:r>
              <a:rPr lang="en-US" i="1" dirty="0" smtClean="0"/>
              <a:t>.</a:t>
            </a:r>
          </a:p>
          <a:p>
            <a:pPr>
              <a:buFont typeface="Wingdings" pitchFamily="2" charset="2"/>
              <a:buChar char="Ø"/>
            </a:pPr>
            <a:endParaRPr lang="en-US" i="1" dirty="0" smtClean="0"/>
          </a:p>
          <a:p>
            <a:pPr>
              <a:buFont typeface="Wingdings" pitchFamily="2" charset="2"/>
              <a:buChar char="Ø"/>
            </a:pPr>
            <a:r>
              <a:rPr lang="en-US" i="1" dirty="0" smtClean="0"/>
              <a:t>4. So</a:t>
            </a:r>
            <a:r>
              <a:rPr lang="en-US" i="1" dirty="0"/>
              <a:t>, avail the opportunity to be a proud professional, work from your home town and help your </a:t>
            </a:r>
            <a:r>
              <a:rPr lang="en-US" i="1" dirty="0" smtClean="0"/>
              <a:t>people</a:t>
            </a:r>
          </a:p>
          <a:p>
            <a:r>
              <a:rPr lang="en-US" dirty="0" smtClean="0"/>
              <a:t/>
            </a:r>
            <a:br>
              <a:rPr lang="en-US" dirty="0" smtClean="0"/>
            </a:br>
            <a:endParaRPr lang="en-US" dirty="0"/>
          </a:p>
        </p:txBody>
      </p:sp>
      <p:pic>
        <p:nvPicPr>
          <p:cNvPr id="4" name="Picture 3" descr="images.jpg"/>
          <p:cNvPicPr>
            <a:picLocks noChangeAspect="1"/>
          </p:cNvPicPr>
          <p:nvPr/>
        </p:nvPicPr>
        <p:blipFill>
          <a:blip r:embed="rId3"/>
          <a:stretch>
            <a:fillRect/>
          </a:stretch>
        </p:blipFill>
        <p:spPr>
          <a:xfrm>
            <a:off x="7467600" y="152400"/>
            <a:ext cx="1228725" cy="1143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534400" cy="4906963"/>
          </a:xfrm>
        </p:spPr>
        <p:txBody>
          <a:bodyPr>
            <a:normAutofit fontScale="92500" lnSpcReduction="20000"/>
          </a:bodyPr>
          <a:lstStyle/>
          <a:p>
            <a:r>
              <a:rPr lang="en-US" b="1" u="sng" dirty="0"/>
              <a:t>Government Support to TRPs (Tax Return Preparers</a:t>
            </a:r>
            <a:r>
              <a:rPr lang="en-US" b="1" u="sng" dirty="0" smtClean="0"/>
              <a:t>)</a:t>
            </a:r>
          </a:p>
          <a:p>
            <a:r>
              <a:rPr lang="en-US" dirty="0"/>
              <a:t>The government will assist the TRPs through</a:t>
            </a:r>
            <a:r>
              <a:rPr lang="en-US" dirty="0" smtClean="0"/>
              <a:t>:</a:t>
            </a:r>
            <a:br>
              <a:rPr lang="en-US" dirty="0" smtClean="0"/>
            </a:br>
            <a:r>
              <a:rPr lang="en-US" dirty="0"/>
              <a:t>1. Arranging for their training by </a:t>
            </a:r>
            <a:r>
              <a:rPr lang="en-US" dirty="0" smtClean="0"/>
              <a:t>NIIT and  other  computer  institutes </a:t>
            </a:r>
          </a:p>
          <a:p>
            <a:pPr>
              <a:buNone/>
            </a:pPr>
            <a:r>
              <a:rPr lang="en-US" dirty="0" smtClean="0"/>
              <a:t/>
            </a:r>
            <a:br>
              <a:rPr lang="en-US" dirty="0" smtClean="0"/>
            </a:br>
            <a:r>
              <a:rPr lang="en-US" dirty="0"/>
              <a:t>2. Post training, web-based advanced learning to upgrade their </a:t>
            </a:r>
            <a:r>
              <a:rPr lang="en-US" dirty="0" smtClean="0"/>
              <a:t>skills     </a:t>
            </a:r>
          </a:p>
          <a:p>
            <a:pPr>
              <a:buNone/>
            </a:pPr>
            <a:r>
              <a:rPr lang="en-US" dirty="0" smtClean="0"/>
              <a:t>   </a:t>
            </a:r>
            <a:br>
              <a:rPr lang="en-US" dirty="0" smtClean="0"/>
            </a:br>
            <a:r>
              <a:rPr lang="en-US" dirty="0"/>
              <a:t>3. 24/7 Helpdesk to clarify TRPs' doubts pertaining to their work</a:t>
            </a:r>
            <a:r>
              <a:rPr lang="en-US" dirty="0" smtClean="0"/>
              <a:t>.</a:t>
            </a:r>
          </a:p>
          <a:p>
            <a:pPr>
              <a:buNone/>
            </a:pPr>
            <a:r>
              <a:rPr lang="en-US" dirty="0" smtClean="0"/>
              <a:t/>
            </a:r>
            <a:br>
              <a:rPr lang="en-US" dirty="0" smtClean="0"/>
            </a:br>
            <a:r>
              <a:rPr lang="en-US" dirty="0"/>
              <a:t>4. Monitoring and coordinating their activities and providing logistical support through a Resource </a:t>
            </a:r>
            <a:r>
              <a:rPr lang="en-US" dirty="0" smtClean="0"/>
              <a:t>Centre</a:t>
            </a:r>
          </a:p>
          <a:p>
            <a:pPr>
              <a:buNone/>
            </a:pPr>
            <a:endParaRPr lang="en-US" b="1" u="sng" dirty="0" smtClean="0"/>
          </a:p>
          <a:p>
            <a:endParaRPr lang="en-US" dirty="0"/>
          </a:p>
        </p:txBody>
      </p:sp>
      <p:sp>
        <p:nvSpPr>
          <p:cNvPr id="2" name="Title 1"/>
          <p:cNvSpPr>
            <a:spLocks noGrp="1"/>
          </p:cNvSpPr>
          <p:nvPr>
            <p:ph type="title"/>
          </p:nvPr>
        </p:nvSpPr>
        <p:spPr/>
        <p:txBody>
          <a:bodyPr/>
          <a:lstStyle/>
          <a:p>
            <a:r>
              <a:rPr lang="en-US" dirty="0" smtClean="0"/>
              <a:t>TRPS</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373563"/>
          </a:xfrm>
        </p:spPr>
        <p:txBody>
          <a:bodyPr>
            <a:normAutofit lnSpcReduction="10000"/>
          </a:bodyPr>
          <a:lstStyle/>
          <a:p>
            <a:pPr>
              <a:buFont typeface="Wingdings" pitchFamily="2" charset="2"/>
              <a:buChar char="Ø"/>
            </a:pPr>
            <a:r>
              <a:rPr lang="en-US" b="1" u="sng" dirty="0"/>
              <a:t>E</a:t>
            </a:r>
            <a:r>
              <a:rPr lang="en-US" b="1" u="sng" dirty="0" smtClean="0"/>
              <a:t>ligibility </a:t>
            </a:r>
            <a:r>
              <a:rPr lang="en-US" b="1" u="sng" dirty="0"/>
              <a:t>Criteria for Tax </a:t>
            </a:r>
            <a:r>
              <a:rPr lang="en-US" b="1" u="sng" dirty="0" smtClean="0"/>
              <a:t>Return Preparer</a:t>
            </a:r>
          </a:p>
          <a:p>
            <a:pPr>
              <a:buFont typeface="Wingdings" pitchFamily="2" charset="2"/>
              <a:buChar char="Ø"/>
            </a:pPr>
            <a:r>
              <a:rPr lang="en-US" b="1" dirty="0"/>
              <a:t>1. Qualification:-</a:t>
            </a:r>
            <a:r>
              <a:rPr lang="en-US" dirty="0"/>
              <a:t> Candidates should possess a bachelor's degree from a recognized university in any of the following subjects: -</a:t>
            </a:r>
          </a:p>
          <a:p>
            <a:pPr>
              <a:buNone/>
            </a:pPr>
            <a:r>
              <a:rPr lang="en-US" dirty="0" smtClean="0"/>
              <a:t>	*</a:t>
            </a:r>
            <a:r>
              <a:rPr lang="en-US" b="1" dirty="0"/>
              <a:t> Law (LLB)</a:t>
            </a:r>
            <a:br>
              <a:rPr lang="en-US" b="1" dirty="0"/>
            </a:br>
            <a:r>
              <a:rPr lang="en-US" b="1" dirty="0"/>
              <a:t>* Economics (B.A. / B.Sc.)</a:t>
            </a:r>
            <a:br>
              <a:rPr lang="en-US" b="1" dirty="0"/>
            </a:br>
            <a:r>
              <a:rPr lang="en-US" b="1" dirty="0"/>
              <a:t>* Statistics (B.A. / B.Sc.)</a:t>
            </a:r>
            <a:br>
              <a:rPr lang="en-US" b="1" dirty="0"/>
            </a:br>
            <a:r>
              <a:rPr lang="en-US" b="1" dirty="0"/>
              <a:t>* Mathematics (B.A. / B.Sc.)</a:t>
            </a:r>
            <a:br>
              <a:rPr lang="en-US" b="1" dirty="0"/>
            </a:br>
            <a:r>
              <a:rPr lang="en-US" b="1" dirty="0"/>
              <a:t>* Commerce (</a:t>
            </a:r>
            <a:r>
              <a:rPr lang="en-US" b="1" dirty="0" err="1"/>
              <a:t>B.Com</a:t>
            </a:r>
            <a:r>
              <a:rPr lang="en-US" b="1" dirty="0"/>
              <a:t>.)</a:t>
            </a:r>
            <a:br>
              <a:rPr lang="en-US" b="1" dirty="0"/>
            </a:br>
            <a:r>
              <a:rPr lang="en-US" b="1" dirty="0"/>
              <a:t>* Management/ Business Administration (BBA / BBM)</a:t>
            </a:r>
            <a:endParaRPr lang="en-US" dirty="0"/>
          </a:p>
          <a:p>
            <a:endParaRPr lang="en-US" dirty="0"/>
          </a:p>
        </p:txBody>
      </p:sp>
      <p:sp>
        <p:nvSpPr>
          <p:cNvPr id="2" name="Title 1"/>
          <p:cNvSpPr>
            <a:spLocks noGrp="1"/>
          </p:cNvSpPr>
          <p:nvPr>
            <p:ph type="title"/>
          </p:nvPr>
        </p:nvSpPr>
        <p:spPr>
          <a:xfrm>
            <a:off x="457200" y="704088"/>
            <a:ext cx="8229600" cy="438912"/>
          </a:xfrm>
        </p:spPr>
        <p:txBody>
          <a:bodyPr>
            <a:normAutofit fontScale="90000"/>
          </a:bodyPr>
          <a:lstStyle/>
          <a:p>
            <a:r>
              <a:rPr lang="en-US" dirty="0" smtClean="0"/>
              <a:t>TRPS</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2.</a:t>
            </a:r>
            <a:r>
              <a:rPr lang="en-US" dirty="0"/>
              <a:t> </a:t>
            </a:r>
            <a:r>
              <a:rPr lang="en-US" b="1" dirty="0"/>
              <a:t>Age:</a:t>
            </a:r>
            <a:r>
              <a:rPr lang="en-US" dirty="0" smtClean="0"/>
              <a:t/>
            </a:r>
            <a:br>
              <a:rPr lang="en-US" dirty="0" smtClean="0"/>
            </a:br>
            <a:r>
              <a:rPr lang="en-US" dirty="0"/>
              <a:t>Candidates between the age of twenty-one (21) and thirty-five (35) years as on 01/10/2006, shall be eligible to apply</a:t>
            </a:r>
          </a:p>
        </p:txBody>
      </p:sp>
      <p:sp>
        <p:nvSpPr>
          <p:cNvPr id="2" name="Title 1"/>
          <p:cNvSpPr>
            <a:spLocks noGrp="1"/>
          </p:cNvSpPr>
          <p:nvPr>
            <p:ph type="title"/>
          </p:nvPr>
        </p:nvSpPr>
        <p:spPr/>
        <p:txBody>
          <a:bodyPr/>
          <a:lstStyle/>
          <a:p>
            <a:r>
              <a:rPr lang="en-US" dirty="0" smtClean="0"/>
              <a:t>TRPS </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838200"/>
            <a:ext cx="7696200" cy="5029200"/>
          </a:xfrm>
        </p:spPr>
        <p:txBody>
          <a:bodyPr>
            <a:normAutofit fontScale="25000" lnSpcReduction="20000"/>
          </a:bodyPr>
          <a:lstStyle/>
          <a:p>
            <a:r>
              <a:rPr lang="en-US" sz="6400" b="1" u="sng" dirty="0"/>
              <a:t>Procedure to become a Tax Returns </a:t>
            </a:r>
            <a:r>
              <a:rPr lang="en-US" sz="6400" b="1" u="sng" dirty="0" smtClean="0"/>
              <a:t>Preparer</a:t>
            </a:r>
          </a:p>
          <a:p>
            <a:pPr>
              <a:buFont typeface="Wingdings" pitchFamily="2" charset="2"/>
              <a:buChar char="Ø"/>
            </a:pPr>
            <a:r>
              <a:rPr lang="en-US" sz="6400" dirty="0"/>
              <a:t>1. Detailed information about the scheme can be viewed from</a:t>
            </a:r>
            <a:r>
              <a:rPr lang="en-US" sz="6400" dirty="0">
                <a:hlinkClick r:id="rId2"/>
              </a:rPr>
              <a:t> website</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2. Application form can be filled from this website or collected from </a:t>
            </a:r>
            <a:r>
              <a:rPr lang="en-US" sz="6400" dirty="0" smtClean="0"/>
              <a:t>income tax  departments </a:t>
            </a:r>
            <a:endParaRPr lang="en-US" sz="6400" dirty="0" smtClean="0"/>
          </a:p>
          <a:p>
            <a:pPr>
              <a:buFont typeface="Wingdings" pitchFamily="2" charset="2"/>
              <a:buChar char="Ø"/>
            </a:pPr>
            <a:endParaRPr lang="en-US" sz="6400" dirty="0"/>
          </a:p>
          <a:p>
            <a:pPr>
              <a:buFont typeface="Wingdings" pitchFamily="2" charset="2"/>
              <a:buChar char="Ø"/>
            </a:pPr>
            <a:r>
              <a:rPr lang="en-US" sz="6400" dirty="0"/>
              <a:t>3. Application forms would also be published in various newspapers</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4. Candidates are required to enclose a demand draft of Rupees One Hundred (Rs 100/-) in </a:t>
            </a:r>
            <a:r>
              <a:rPr lang="en-US" sz="6400" dirty="0" err="1"/>
              <a:t>favour</a:t>
            </a:r>
            <a:r>
              <a:rPr lang="en-US" sz="6400" dirty="0"/>
              <a:t> of </a:t>
            </a:r>
            <a:r>
              <a:rPr lang="en-US" sz="6400" dirty="0" smtClean="0"/>
              <a:t>“TRPSCHEME</a:t>
            </a:r>
            <a:r>
              <a:rPr lang="en-US" sz="6400" dirty="0"/>
              <a:t>" A/c. along with the application form</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5. Training of 5,000 candidates will be carried out at 100 </a:t>
            </a:r>
            <a:r>
              <a:rPr lang="en-US" sz="6400" dirty="0" err="1"/>
              <a:t>centres</a:t>
            </a:r>
            <a:r>
              <a:rPr lang="en-US" sz="6400" dirty="0"/>
              <a:t> across the country</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6. Selection of the candidates for the training shall be made for each centre separately</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7. A maximum of 500 candidates per centre shall be short listed out of the applications received on the basis of the marks obtained in the bachelor's examination. Only short listed candidates will be called for enrolment test</a:t>
            </a:r>
            <a:r>
              <a:rPr lang="en-US" sz="6400" dirty="0" smtClean="0"/>
              <a:t>.</a:t>
            </a:r>
          </a:p>
          <a:p>
            <a:pPr>
              <a:buFont typeface="Wingdings" pitchFamily="2" charset="2"/>
              <a:buChar char="Ø"/>
            </a:pPr>
            <a:endParaRPr lang="en-US" sz="6400" dirty="0"/>
          </a:p>
          <a:p>
            <a:pPr>
              <a:buFont typeface="Wingdings" pitchFamily="2" charset="2"/>
              <a:buChar char="Ø"/>
            </a:pPr>
            <a:r>
              <a:rPr lang="en-US" sz="6400" dirty="0"/>
              <a:t>8. An applicant is allowed to apply for 3 </a:t>
            </a:r>
            <a:r>
              <a:rPr lang="en-US" sz="6400" dirty="0" err="1"/>
              <a:t>centres</a:t>
            </a:r>
            <a:r>
              <a:rPr lang="en-US" sz="6400" dirty="0"/>
              <a:t>, clearly indicating the centre preferences in the application form. Selection will be made centre wise</a:t>
            </a:r>
            <a:r>
              <a:rPr lang="en-US" sz="6400" dirty="0" smtClean="0"/>
              <a:t>.</a:t>
            </a:r>
          </a:p>
          <a:p>
            <a:pPr>
              <a:buFont typeface="Wingdings" pitchFamily="2" charset="2"/>
              <a:buChar char="Ø"/>
            </a:pPr>
            <a:endParaRPr lang="en-US" sz="6400" dirty="0"/>
          </a:p>
          <a:p>
            <a:pPr>
              <a:buFont typeface="Wingdings" pitchFamily="2" charset="2"/>
              <a:buChar char="Ø"/>
            </a:pPr>
            <a:endParaRPr lang="en-US" dirty="0"/>
          </a:p>
        </p:txBody>
      </p:sp>
      <p:sp>
        <p:nvSpPr>
          <p:cNvPr id="2" name="Title 1"/>
          <p:cNvSpPr>
            <a:spLocks noGrp="1"/>
          </p:cNvSpPr>
          <p:nvPr>
            <p:ph type="title"/>
          </p:nvPr>
        </p:nvSpPr>
        <p:spPr>
          <a:xfrm>
            <a:off x="457200" y="304800"/>
            <a:ext cx="8229600" cy="609600"/>
          </a:xfrm>
        </p:spPr>
        <p:txBody>
          <a:bodyPr>
            <a:normAutofit fontScale="90000"/>
          </a:bodyPr>
          <a:lstStyle/>
          <a:p>
            <a:r>
              <a:rPr lang="en-US" dirty="0" smtClean="0"/>
              <a:t>TRPS </a:t>
            </a:r>
            <a:endParaRPr lang="en-US" dirty="0"/>
          </a:p>
        </p:txBody>
      </p:sp>
      <p:pic>
        <p:nvPicPr>
          <p:cNvPr id="4" name="Picture 3" descr="images.jpg"/>
          <p:cNvPicPr>
            <a:picLocks noChangeAspect="1"/>
          </p:cNvPicPr>
          <p:nvPr/>
        </p:nvPicPr>
        <p:blipFill>
          <a:blip r:embed="rId3"/>
          <a:stretch>
            <a:fillRect/>
          </a:stretch>
        </p:blipFill>
        <p:spPr>
          <a:xfrm>
            <a:off x="7467600" y="152400"/>
            <a:ext cx="1228725" cy="838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480"/>
            <a:ext cx="8229600" cy="3169920"/>
          </a:xfrm>
        </p:spPr>
        <p:txBody>
          <a:bodyPr>
            <a:normAutofit fontScale="92500" lnSpcReduction="10000"/>
          </a:bodyPr>
          <a:lstStyle/>
          <a:p>
            <a:pPr>
              <a:buFont typeface="Wingdings" pitchFamily="2" charset="2"/>
              <a:buChar char="Ø"/>
            </a:pPr>
            <a:r>
              <a:rPr lang="en-US" sz="2800" dirty="0" smtClean="0"/>
              <a:t>9. In case a candidate is short listed at more than one training centre for enrolment test, s/he would be allotted the training centre according to her/his order of preference filled in the application form.</a:t>
            </a:r>
          </a:p>
          <a:p>
            <a:pPr>
              <a:buNone/>
            </a:pPr>
            <a:endParaRPr lang="en-US" sz="2800" dirty="0" smtClean="0"/>
          </a:p>
          <a:p>
            <a:pPr>
              <a:buFont typeface="Wingdings" pitchFamily="2" charset="2"/>
              <a:buChar char="Ø"/>
            </a:pPr>
            <a:r>
              <a:rPr lang="en-US" sz="2800" dirty="0" smtClean="0"/>
              <a:t>10. The result of the enrolment test shall be posted on this website.</a:t>
            </a:r>
          </a:p>
          <a:p>
            <a:pPr>
              <a:buNone/>
            </a:pPr>
            <a:endParaRPr lang="en-US" sz="2400" dirty="0" smtClean="0"/>
          </a:p>
          <a:p>
            <a:endParaRPr lang="en-US" dirty="0"/>
          </a:p>
        </p:txBody>
      </p:sp>
      <p:sp>
        <p:nvSpPr>
          <p:cNvPr id="2" name="Title 1"/>
          <p:cNvSpPr>
            <a:spLocks noGrp="1"/>
          </p:cNvSpPr>
          <p:nvPr>
            <p:ph type="title"/>
          </p:nvPr>
        </p:nvSpPr>
        <p:spPr/>
        <p:txBody>
          <a:bodyPr/>
          <a:lstStyle/>
          <a:p>
            <a:r>
              <a:rPr lang="en-US" dirty="0" smtClean="0"/>
              <a:t>TRPS </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buFont typeface="Wingdings" pitchFamily="2" charset="2"/>
              <a:buChar char="Ø"/>
            </a:pPr>
            <a:r>
              <a:rPr lang="en-US" dirty="0" smtClean="0"/>
              <a:t>11. Successful candidates will make a security deposit of Rupees One Thousand (Rs 1000/-) with INCOME TAX DEPARTMENT . This deposit will be refunded only on successful completion of training.</a:t>
            </a:r>
          </a:p>
          <a:p>
            <a:pPr>
              <a:buNone/>
            </a:pPr>
            <a:endParaRPr lang="en-US" dirty="0" smtClean="0"/>
          </a:p>
          <a:p>
            <a:pPr>
              <a:buFont typeface="Wingdings" pitchFamily="2" charset="2"/>
              <a:buChar char="Ø"/>
            </a:pPr>
            <a:r>
              <a:rPr lang="en-US" dirty="0" smtClean="0"/>
              <a:t>12. The successful candidates will go through a rigorous training program, including web based and classroom based training program. Study material will be provided to the successful candidates. After the training Program, the candidates will go through an assessment examination and will be certified as 'Tax Return Preparers'. They will also get subsequent help through a web based Knowledge Portal and help desk to file returns.</a:t>
            </a:r>
          </a:p>
          <a:p>
            <a:pPr>
              <a:buNone/>
            </a:pPr>
            <a:endParaRPr lang="en-US" dirty="0" smtClean="0"/>
          </a:p>
          <a:p>
            <a:pPr>
              <a:buFont typeface="Wingdings" pitchFamily="2" charset="2"/>
              <a:buChar char="Ø"/>
            </a:pPr>
            <a:r>
              <a:rPr lang="en-US" dirty="0" smtClean="0"/>
              <a:t>13. The scheme only offers free training to the candidates. Arrangement for stay and transportation has to be made by the candidates themselves.</a:t>
            </a:r>
          </a:p>
          <a:p>
            <a:endParaRPr lang="en-US" dirty="0"/>
          </a:p>
        </p:txBody>
      </p:sp>
      <p:sp>
        <p:nvSpPr>
          <p:cNvPr id="2" name="Title 1"/>
          <p:cNvSpPr>
            <a:spLocks noGrp="1"/>
          </p:cNvSpPr>
          <p:nvPr>
            <p:ph type="title"/>
          </p:nvPr>
        </p:nvSpPr>
        <p:spPr>
          <a:xfrm>
            <a:off x="457200" y="274638"/>
            <a:ext cx="8229600" cy="868362"/>
          </a:xfrm>
        </p:spPr>
        <p:txBody>
          <a:bodyPr/>
          <a:lstStyle/>
          <a:p>
            <a:r>
              <a:rPr lang="en-US" dirty="0" smtClean="0"/>
              <a:t>TRPS </a:t>
            </a:r>
            <a:endParaRPr lang="en-US" dirty="0"/>
          </a:p>
        </p:txBody>
      </p:sp>
      <p:pic>
        <p:nvPicPr>
          <p:cNvPr id="4" name="Picture 3" descr="images.jpg"/>
          <p:cNvPicPr>
            <a:picLocks noChangeAspect="1"/>
          </p:cNvPicPr>
          <p:nvPr/>
        </p:nvPicPr>
        <p:blipFill>
          <a:blip r:embed="rId2"/>
          <a:stretch>
            <a:fillRect/>
          </a:stretch>
        </p:blipFill>
        <p:spPr>
          <a:xfrm>
            <a:off x="7467600" y="152400"/>
            <a:ext cx="1228725" cy="1143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77</TotalTime>
  <Words>556</Words>
  <Application>Microsoft Office PowerPoint</Application>
  <PresentationFormat>On-screen Show (4:3)</PresentationFormat>
  <Paragraphs>100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TAX  RETURN PREPARER SCHEME(TRPS)</vt:lpstr>
      <vt:lpstr>TRPS </vt:lpstr>
      <vt:lpstr>    TRPS  </vt:lpstr>
      <vt:lpstr>TRPS</vt:lpstr>
      <vt:lpstr>TRPS</vt:lpstr>
      <vt:lpstr>TRPS </vt:lpstr>
      <vt:lpstr>TRPS </vt:lpstr>
      <vt:lpstr>TRPS </vt:lpstr>
      <vt:lpstr>TRPS </vt:lpstr>
      <vt:lpstr>TRPS </vt:lpstr>
      <vt:lpstr>TRPS</vt:lpstr>
      <vt:lpstr>TRPS </vt:lpstr>
      <vt:lpstr>Successful TRPS</vt:lpstr>
      <vt:lpstr>Successful  TRPS</vt:lpstr>
      <vt:lpstr>TRPS </vt:lpstr>
      <vt:lpstr> TRPS </vt:lpstr>
      <vt:lpstr> TRPS </vt:lpstr>
    </vt:vector>
  </TitlesOfParts>
  <Company>The Institute Of Computer Accountants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RETURN PREPARER SCHEME(TRPS)</dc:title>
  <dc:creator>ICA</dc:creator>
  <cp:lastModifiedBy>ICA</cp:lastModifiedBy>
  <cp:revision>13</cp:revision>
  <dcterms:created xsi:type="dcterms:W3CDTF">2012-10-10T14:46:43Z</dcterms:created>
  <dcterms:modified xsi:type="dcterms:W3CDTF">2012-10-10T19:30:18Z</dcterms:modified>
</cp:coreProperties>
</file>