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72"/>
  </p:notesMasterIdLst>
  <p:handoutMasterIdLst>
    <p:handoutMasterId r:id="rId73"/>
  </p:handoutMasterIdLst>
  <p:sldIdLst>
    <p:sldId id="256" r:id="rId3"/>
    <p:sldId id="257" r:id="rId4"/>
    <p:sldId id="258" r:id="rId5"/>
    <p:sldId id="260" r:id="rId6"/>
    <p:sldId id="261" r:id="rId7"/>
    <p:sldId id="262" r:id="rId8"/>
    <p:sldId id="263" r:id="rId9"/>
    <p:sldId id="264" r:id="rId10"/>
    <p:sldId id="265" r:id="rId11"/>
    <p:sldId id="328" r:id="rId12"/>
    <p:sldId id="266" r:id="rId13"/>
    <p:sldId id="267" r:id="rId14"/>
    <p:sldId id="268" r:id="rId15"/>
    <p:sldId id="269" r:id="rId16"/>
    <p:sldId id="329" r:id="rId17"/>
    <p:sldId id="302" r:id="rId18"/>
    <p:sldId id="270" r:id="rId19"/>
    <p:sldId id="300" r:id="rId20"/>
    <p:sldId id="301" r:id="rId21"/>
    <p:sldId id="271" r:id="rId22"/>
    <p:sldId id="303" r:id="rId23"/>
    <p:sldId id="272" r:id="rId24"/>
    <p:sldId id="305" r:id="rId25"/>
    <p:sldId id="273" r:id="rId26"/>
    <p:sldId id="277" r:id="rId27"/>
    <p:sldId id="276" r:id="rId28"/>
    <p:sldId id="330" r:id="rId29"/>
    <p:sldId id="331" r:id="rId30"/>
    <p:sldId id="333" r:id="rId31"/>
    <p:sldId id="279" r:id="rId32"/>
    <p:sldId id="306" r:id="rId33"/>
    <p:sldId id="280" r:id="rId34"/>
    <p:sldId id="281" r:id="rId35"/>
    <p:sldId id="327" r:id="rId36"/>
    <p:sldId id="282" r:id="rId37"/>
    <p:sldId id="283" r:id="rId38"/>
    <p:sldId id="284" r:id="rId39"/>
    <p:sldId id="278" r:id="rId40"/>
    <p:sldId id="285" r:id="rId41"/>
    <p:sldId id="286" r:id="rId42"/>
    <p:sldId id="287" r:id="rId43"/>
    <p:sldId id="289" r:id="rId44"/>
    <p:sldId id="290" r:id="rId45"/>
    <p:sldId id="291" r:id="rId46"/>
    <p:sldId id="292" r:id="rId47"/>
    <p:sldId id="293" r:id="rId48"/>
    <p:sldId id="294" r:id="rId49"/>
    <p:sldId id="295" r:id="rId50"/>
    <p:sldId id="296" r:id="rId51"/>
    <p:sldId id="297" r:id="rId52"/>
    <p:sldId id="288" r:id="rId53"/>
    <p:sldId id="298" r:id="rId54"/>
    <p:sldId id="299" r:id="rId55"/>
    <p:sldId id="309" r:id="rId56"/>
    <p:sldId id="308" r:id="rId57"/>
    <p:sldId id="310" r:id="rId58"/>
    <p:sldId id="311" r:id="rId59"/>
    <p:sldId id="313" r:id="rId60"/>
    <p:sldId id="314" r:id="rId61"/>
    <p:sldId id="315" r:id="rId62"/>
    <p:sldId id="312" r:id="rId63"/>
    <p:sldId id="316" r:id="rId64"/>
    <p:sldId id="317" r:id="rId65"/>
    <p:sldId id="319" r:id="rId66"/>
    <p:sldId id="318" r:id="rId67"/>
    <p:sldId id="320" r:id="rId68"/>
    <p:sldId id="321" r:id="rId69"/>
    <p:sldId id="322" r:id="rId70"/>
    <p:sldId id="32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4434" autoAdjust="0"/>
  </p:normalViewPr>
  <p:slideViewPr>
    <p:cSldViewPr snapToGrid="0">
      <p:cViewPr varScale="1">
        <p:scale>
          <a:sx n="107" d="100"/>
          <a:sy n="107" d="100"/>
        </p:scale>
        <p:origin x="588"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78"/>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CCCC5-DA0F-4699-AAE7-0421BDC56A12}"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4390CAC8-5D75-49AF-B723-251D68025F78}" type="pres">
      <dgm:prSet presAssocID="{A7DCCCC5-DA0F-4699-AAE7-0421BDC56A12}" presName="Name0" presStyleCnt="0">
        <dgm:presLayoutVars>
          <dgm:chMax val="3"/>
          <dgm:chPref val="1"/>
          <dgm:dir/>
          <dgm:animLvl val="lvl"/>
          <dgm:resizeHandles/>
        </dgm:presLayoutVars>
      </dgm:prSet>
      <dgm:spPr/>
    </dgm:pt>
  </dgm:ptLst>
  <dgm:cxnLst>
    <dgm:cxn modelId="{8B7D5B57-2A5B-4BF0-A5E5-47F4CB61D5EF}" type="presOf" srcId="{A7DCCCC5-DA0F-4699-AAE7-0421BDC56A12}" destId="{4390CAC8-5D75-49AF-B723-251D68025F78}"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C9CAD4-B8AA-41B0-A729-AF44477DF422}" type="doc">
      <dgm:prSet loTypeId="urn:microsoft.com/office/officeart/2005/8/layout/vList2" loCatId="list" qsTypeId="urn:microsoft.com/office/officeart/2005/8/quickstyle/simple2" qsCatId="simple" csTypeId="urn:microsoft.com/office/officeart/2005/8/colors/accent2_1" csCatId="accent2"/>
      <dgm:spPr/>
      <dgm:t>
        <a:bodyPr/>
        <a:lstStyle/>
        <a:p>
          <a:endParaRPr lang="en-US"/>
        </a:p>
      </dgm:t>
    </dgm:pt>
    <dgm:pt modelId="{551757F4-2F88-4965-89F4-26C0ACCAFE7C}">
      <dgm:prSet/>
      <dgm:spPr/>
      <dgm:t>
        <a:bodyPr/>
        <a:lstStyle/>
        <a:p>
          <a:pPr algn="ctr" rtl="0"/>
          <a:r>
            <a:rPr lang="en-US" dirty="0"/>
            <a:t>Normal GST Payment Process</a:t>
          </a:r>
        </a:p>
      </dgm:t>
    </dgm:pt>
    <dgm:pt modelId="{D5212E75-6572-4DE8-BE6D-51EE44EF94AC}" type="parTrans" cxnId="{8535EBD5-12C9-42DE-8296-5A6FB1A51DDD}">
      <dgm:prSet/>
      <dgm:spPr/>
      <dgm:t>
        <a:bodyPr/>
        <a:lstStyle/>
        <a:p>
          <a:pPr algn="ctr"/>
          <a:endParaRPr lang="en-US"/>
        </a:p>
      </dgm:t>
    </dgm:pt>
    <dgm:pt modelId="{C95E11F9-76AC-43D1-A57B-9B3B192A847F}" type="sibTrans" cxnId="{8535EBD5-12C9-42DE-8296-5A6FB1A51DDD}">
      <dgm:prSet/>
      <dgm:spPr/>
      <dgm:t>
        <a:bodyPr/>
        <a:lstStyle/>
        <a:p>
          <a:pPr algn="ctr"/>
          <a:endParaRPr lang="en-US"/>
        </a:p>
      </dgm:t>
    </dgm:pt>
    <dgm:pt modelId="{9197F20B-CB8F-429D-9CB7-DDEBEFB07ED6}" type="pres">
      <dgm:prSet presAssocID="{1EC9CAD4-B8AA-41B0-A729-AF44477DF422}" presName="linear" presStyleCnt="0">
        <dgm:presLayoutVars>
          <dgm:animLvl val="lvl"/>
          <dgm:resizeHandles val="exact"/>
        </dgm:presLayoutVars>
      </dgm:prSet>
      <dgm:spPr/>
    </dgm:pt>
    <dgm:pt modelId="{AAD4D20E-447E-4A43-B0DE-94EA1509E766}" type="pres">
      <dgm:prSet presAssocID="{551757F4-2F88-4965-89F4-26C0ACCAFE7C}" presName="parentText" presStyleLbl="node1" presStyleIdx="0" presStyleCnt="1" custLinFactNeighborX="-8061" custLinFactNeighborY="1328">
        <dgm:presLayoutVars>
          <dgm:chMax val="0"/>
          <dgm:bulletEnabled val="1"/>
        </dgm:presLayoutVars>
      </dgm:prSet>
      <dgm:spPr/>
    </dgm:pt>
  </dgm:ptLst>
  <dgm:cxnLst>
    <dgm:cxn modelId="{E77D3376-9091-4684-A04D-A8229F18A889}" type="presOf" srcId="{551757F4-2F88-4965-89F4-26C0ACCAFE7C}" destId="{AAD4D20E-447E-4A43-B0DE-94EA1509E766}" srcOrd="0" destOrd="0" presId="urn:microsoft.com/office/officeart/2005/8/layout/vList2"/>
    <dgm:cxn modelId="{8535EBD5-12C9-42DE-8296-5A6FB1A51DDD}" srcId="{1EC9CAD4-B8AA-41B0-A729-AF44477DF422}" destId="{551757F4-2F88-4965-89F4-26C0ACCAFE7C}" srcOrd="0" destOrd="0" parTransId="{D5212E75-6572-4DE8-BE6D-51EE44EF94AC}" sibTransId="{C95E11F9-76AC-43D1-A57B-9B3B192A847F}"/>
    <dgm:cxn modelId="{185F7CFA-EF03-4AA4-8FFA-C72773966C4C}" type="presOf" srcId="{1EC9CAD4-B8AA-41B0-A729-AF44477DF422}" destId="{9197F20B-CB8F-429D-9CB7-DDEBEFB07ED6}" srcOrd="0" destOrd="0" presId="urn:microsoft.com/office/officeart/2005/8/layout/vList2"/>
    <dgm:cxn modelId="{E7DBF848-3F5F-47DE-B75A-A5BCAC452CB4}" type="presParOf" srcId="{9197F20B-CB8F-429D-9CB7-DDEBEFB07ED6}" destId="{AAD4D20E-447E-4A43-B0DE-94EA1509E76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FD2A91-5C11-4B57-BA94-8A4877D4560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ABCCAEF6-B5BF-4596-A8BD-2DA77C45C813}">
      <dgm:prSet custT="1"/>
      <dgm:spPr>
        <a:solidFill>
          <a:schemeClr val="bg1"/>
        </a:solidFill>
        <a:ln>
          <a:solidFill>
            <a:schemeClr val="accent1">
              <a:lumMod val="50000"/>
            </a:schemeClr>
          </a:solidFill>
        </a:ln>
      </dgm:spPr>
      <dgm:t>
        <a:bodyPr/>
        <a:lstStyle/>
        <a:p>
          <a:pPr algn="ctr" rtl="0"/>
          <a:r>
            <a:rPr lang="en-US" sz="3200" dirty="0">
              <a:solidFill>
                <a:schemeClr val="accent1">
                  <a:lumMod val="50000"/>
                </a:schemeClr>
              </a:solidFill>
              <a:latin typeface="Bookman Old Style" panose="02050604050505020204" pitchFamily="18" charset="0"/>
            </a:rPr>
            <a:t>GST Payment in case of Reverse Charge</a:t>
          </a:r>
        </a:p>
      </dgm:t>
    </dgm:pt>
    <dgm:pt modelId="{01B478A8-2295-42AB-83A9-CC31BCF0F9CC}" type="parTrans" cxnId="{AEE2DD71-BF85-4B9D-8429-BD49EEA96089}">
      <dgm:prSet/>
      <dgm:spPr/>
      <dgm:t>
        <a:bodyPr/>
        <a:lstStyle/>
        <a:p>
          <a:endParaRPr lang="en-US"/>
        </a:p>
      </dgm:t>
    </dgm:pt>
    <dgm:pt modelId="{80E872D8-D49F-420C-B104-C86A43FDF4B8}" type="sibTrans" cxnId="{AEE2DD71-BF85-4B9D-8429-BD49EEA96089}">
      <dgm:prSet/>
      <dgm:spPr/>
      <dgm:t>
        <a:bodyPr/>
        <a:lstStyle/>
        <a:p>
          <a:endParaRPr lang="en-US"/>
        </a:p>
      </dgm:t>
    </dgm:pt>
    <dgm:pt modelId="{B723E508-7AB2-4F96-9B97-1534162F3041}" type="pres">
      <dgm:prSet presAssocID="{FDFD2A91-5C11-4B57-BA94-8A4877D4560D}" presName="linear" presStyleCnt="0">
        <dgm:presLayoutVars>
          <dgm:animLvl val="lvl"/>
          <dgm:resizeHandles val="exact"/>
        </dgm:presLayoutVars>
      </dgm:prSet>
      <dgm:spPr/>
    </dgm:pt>
    <dgm:pt modelId="{6EB14C72-CF4B-4C3B-A5AA-A54A29D372DB}" type="pres">
      <dgm:prSet presAssocID="{ABCCAEF6-B5BF-4596-A8BD-2DA77C45C813}" presName="parentText" presStyleLbl="node1" presStyleIdx="0" presStyleCnt="1">
        <dgm:presLayoutVars>
          <dgm:chMax val="0"/>
          <dgm:bulletEnabled val="1"/>
        </dgm:presLayoutVars>
      </dgm:prSet>
      <dgm:spPr/>
    </dgm:pt>
  </dgm:ptLst>
  <dgm:cxnLst>
    <dgm:cxn modelId="{AEE2DD71-BF85-4B9D-8429-BD49EEA96089}" srcId="{FDFD2A91-5C11-4B57-BA94-8A4877D4560D}" destId="{ABCCAEF6-B5BF-4596-A8BD-2DA77C45C813}" srcOrd="0" destOrd="0" parTransId="{01B478A8-2295-42AB-83A9-CC31BCF0F9CC}" sibTransId="{80E872D8-D49F-420C-B104-C86A43FDF4B8}"/>
    <dgm:cxn modelId="{7BDAD680-7558-4CF8-B74E-C409EBF4AE2F}" type="presOf" srcId="{ABCCAEF6-B5BF-4596-A8BD-2DA77C45C813}" destId="{6EB14C72-CF4B-4C3B-A5AA-A54A29D372DB}" srcOrd="0" destOrd="0" presId="urn:microsoft.com/office/officeart/2005/8/layout/vList2"/>
    <dgm:cxn modelId="{631440BB-668A-4DF7-B1C8-A56BFF06F357}" type="presOf" srcId="{FDFD2A91-5C11-4B57-BA94-8A4877D4560D}" destId="{B723E508-7AB2-4F96-9B97-1534162F3041}" srcOrd="0" destOrd="0" presId="urn:microsoft.com/office/officeart/2005/8/layout/vList2"/>
    <dgm:cxn modelId="{99A7447B-8ACA-44D2-8C1C-088AF86E612B}" type="presParOf" srcId="{B723E508-7AB2-4F96-9B97-1534162F3041}" destId="{6EB14C72-CF4B-4C3B-A5AA-A54A29D372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82567E-663B-4BE7-8077-954693CBB5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25640C-B8A5-4DBB-A82C-2AFED51EEC36}">
      <dgm:prSet custT="1"/>
      <dgm:spPr/>
      <dgm:t>
        <a:bodyPr/>
        <a:lstStyle/>
        <a:p>
          <a:pPr algn="just" rtl="0"/>
          <a:r>
            <a:rPr lang="en-US" sz="2400" dirty="0">
              <a:latin typeface="Bookman Old Style" panose="02050604050505020204" pitchFamily="18" charset="0"/>
            </a:rPr>
            <a:t>(i) services by the Department of posts by way of speed post, life insurance, express parcel post and agency services provided to a person other than Central Government, State Government or Union territory or local authority;</a:t>
          </a:r>
        </a:p>
      </dgm:t>
    </dgm:pt>
    <dgm:pt modelId="{A799E843-EC31-4AD1-9CDD-E180B60B129A}" type="parTrans" cxnId="{2F81526F-B5ED-4FD7-B1E9-48665F1590DC}">
      <dgm:prSet/>
      <dgm:spPr/>
      <dgm:t>
        <a:bodyPr/>
        <a:lstStyle/>
        <a:p>
          <a:endParaRPr lang="en-US"/>
        </a:p>
      </dgm:t>
    </dgm:pt>
    <dgm:pt modelId="{B485C3E1-BB0E-4822-9DC9-E27BF6855EFC}" type="sibTrans" cxnId="{2F81526F-B5ED-4FD7-B1E9-48665F1590DC}">
      <dgm:prSet/>
      <dgm:spPr/>
      <dgm:t>
        <a:bodyPr/>
        <a:lstStyle/>
        <a:p>
          <a:endParaRPr lang="en-US"/>
        </a:p>
      </dgm:t>
    </dgm:pt>
    <dgm:pt modelId="{2996800C-0FA6-47B6-96D5-767F6C57D7E7}">
      <dgm:prSet custT="1"/>
      <dgm:spPr/>
      <dgm:t>
        <a:bodyPr/>
        <a:lstStyle/>
        <a:p>
          <a:pPr rtl="0"/>
          <a:r>
            <a:rPr lang="en-US" sz="2400" dirty="0">
              <a:latin typeface="Bookman Old Style" panose="02050604050505020204" pitchFamily="18" charset="0"/>
            </a:rPr>
            <a:t>(ii) services in relation to an aircraft or a vessel, inside or outside the precincts of a port or an airport;</a:t>
          </a:r>
        </a:p>
      </dgm:t>
    </dgm:pt>
    <dgm:pt modelId="{C02EA0A3-0108-4B9C-9B2B-9DF3C8BE9806}" type="parTrans" cxnId="{EA54CB07-CC27-476A-9F9C-4B3A6804D1DE}">
      <dgm:prSet/>
      <dgm:spPr/>
      <dgm:t>
        <a:bodyPr/>
        <a:lstStyle/>
        <a:p>
          <a:endParaRPr lang="en-US"/>
        </a:p>
      </dgm:t>
    </dgm:pt>
    <dgm:pt modelId="{3D6C130F-70A1-4896-9697-240C964B7A85}" type="sibTrans" cxnId="{EA54CB07-CC27-476A-9F9C-4B3A6804D1DE}">
      <dgm:prSet/>
      <dgm:spPr/>
      <dgm:t>
        <a:bodyPr/>
        <a:lstStyle/>
        <a:p>
          <a:endParaRPr lang="en-US"/>
        </a:p>
      </dgm:t>
    </dgm:pt>
    <dgm:pt modelId="{B967DC92-D7CA-42D1-A99E-09C2F19915B9}" type="pres">
      <dgm:prSet presAssocID="{1382567E-663B-4BE7-8077-954693CBB55C}" presName="linear" presStyleCnt="0">
        <dgm:presLayoutVars>
          <dgm:animLvl val="lvl"/>
          <dgm:resizeHandles val="exact"/>
        </dgm:presLayoutVars>
      </dgm:prSet>
      <dgm:spPr/>
    </dgm:pt>
    <dgm:pt modelId="{CDACAE8F-A617-4E6B-B905-B55249DE32F2}" type="pres">
      <dgm:prSet presAssocID="{6D25640C-B8A5-4DBB-A82C-2AFED51EEC36}" presName="parentText" presStyleLbl="node1" presStyleIdx="0" presStyleCnt="2">
        <dgm:presLayoutVars>
          <dgm:chMax val="0"/>
          <dgm:bulletEnabled val="1"/>
        </dgm:presLayoutVars>
      </dgm:prSet>
      <dgm:spPr/>
    </dgm:pt>
    <dgm:pt modelId="{BE7E90AF-A953-4349-A0E7-290C5DE8FAEA}" type="pres">
      <dgm:prSet presAssocID="{B485C3E1-BB0E-4822-9DC9-E27BF6855EFC}" presName="spacer" presStyleCnt="0"/>
      <dgm:spPr/>
    </dgm:pt>
    <dgm:pt modelId="{205CE6E0-C57B-4793-833E-87FF94360472}" type="pres">
      <dgm:prSet presAssocID="{2996800C-0FA6-47B6-96D5-767F6C57D7E7}" presName="parentText" presStyleLbl="node1" presStyleIdx="1" presStyleCnt="2" custLinFactY="5193" custLinFactNeighborX="21274" custLinFactNeighborY="100000">
        <dgm:presLayoutVars>
          <dgm:chMax val="0"/>
          <dgm:bulletEnabled val="1"/>
        </dgm:presLayoutVars>
      </dgm:prSet>
      <dgm:spPr/>
    </dgm:pt>
  </dgm:ptLst>
  <dgm:cxnLst>
    <dgm:cxn modelId="{EA54CB07-CC27-476A-9F9C-4B3A6804D1DE}" srcId="{1382567E-663B-4BE7-8077-954693CBB55C}" destId="{2996800C-0FA6-47B6-96D5-767F6C57D7E7}" srcOrd="1" destOrd="0" parTransId="{C02EA0A3-0108-4B9C-9B2B-9DF3C8BE9806}" sibTransId="{3D6C130F-70A1-4896-9697-240C964B7A85}"/>
    <dgm:cxn modelId="{737D665E-91CA-44AC-84F4-4E3528E416A0}" type="presOf" srcId="{2996800C-0FA6-47B6-96D5-767F6C57D7E7}" destId="{205CE6E0-C57B-4793-833E-87FF94360472}" srcOrd="0" destOrd="0" presId="urn:microsoft.com/office/officeart/2005/8/layout/vList2"/>
    <dgm:cxn modelId="{2F81526F-B5ED-4FD7-B1E9-48665F1590DC}" srcId="{1382567E-663B-4BE7-8077-954693CBB55C}" destId="{6D25640C-B8A5-4DBB-A82C-2AFED51EEC36}" srcOrd="0" destOrd="0" parTransId="{A799E843-EC31-4AD1-9CDD-E180B60B129A}" sibTransId="{B485C3E1-BB0E-4822-9DC9-E27BF6855EFC}"/>
    <dgm:cxn modelId="{77153A9D-AF21-4478-AB32-5F0080DEC568}" type="presOf" srcId="{6D25640C-B8A5-4DBB-A82C-2AFED51EEC36}" destId="{CDACAE8F-A617-4E6B-B905-B55249DE32F2}" srcOrd="0" destOrd="0" presId="urn:microsoft.com/office/officeart/2005/8/layout/vList2"/>
    <dgm:cxn modelId="{7BA161C7-7B39-4E38-ADBD-9C038CD318A9}" type="presOf" srcId="{1382567E-663B-4BE7-8077-954693CBB55C}" destId="{B967DC92-D7CA-42D1-A99E-09C2F19915B9}" srcOrd="0" destOrd="0" presId="urn:microsoft.com/office/officeart/2005/8/layout/vList2"/>
    <dgm:cxn modelId="{B869C44D-3D43-4218-9038-C4281CB3E77C}" type="presParOf" srcId="{B967DC92-D7CA-42D1-A99E-09C2F19915B9}" destId="{CDACAE8F-A617-4E6B-B905-B55249DE32F2}" srcOrd="0" destOrd="0" presId="urn:microsoft.com/office/officeart/2005/8/layout/vList2"/>
    <dgm:cxn modelId="{A25A79EA-3CB5-47B8-BAC4-8E1B7A064BFD}" type="presParOf" srcId="{B967DC92-D7CA-42D1-A99E-09C2F19915B9}" destId="{BE7E90AF-A953-4349-A0E7-290C5DE8FAEA}" srcOrd="1" destOrd="0" presId="urn:microsoft.com/office/officeart/2005/8/layout/vList2"/>
    <dgm:cxn modelId="{75F56220-602F-40DD-A498-E062400341FE}" type="presParOf" srcId="{B967DC92-D7CA-42D1-A99E-09C2F19915B9}" destId="{205CE6E0-C57B-4793-833E-87FF9436047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82567E-663B-4BE7-8077-954693CBB5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25640C-B8A5-4DBB-A82C-2AFED51EEC36}">
      <dgm:prSet custT="1"/>
      <dgm:spPr/>
      <dgm:t>
        <a:bodyPr/>
        <a:lstStyle/>
        <a:p>
          <a:pPr rtl="0"/>
          <a:r>
            <a:rPr lang="en-US" sz="2800" dirty="0">
              <a:latin typeface="Bookman Old Style" panose="02050604050505020204" pitchFamily="18" charset="0"/>
            </a:rPr>
            <a:t>(iii) transport of goods or passengers</a:t>
          </a:r>
        </a:p>
      </dgm:t>
    </dgm:pt>
    <dgm:pt modelId="{A799E843-EC31-4AD1-9CDD-E180B60B129A}" type="parTrans" cxnId="{2F81526F-B5ED-4FD7-B1E9-48665F1590DC}">
      <dgm:prSet/>
      <dgm:spPr/>
      <dgm:t>
        <a:bodyPr/>
        <a:lstStyle/>
        <a:p>
          <a:endParaRPr lang="en-US"/>
        </a:p>
      </dgm:t>
    </dgm:pt>
    <dgm:pt modelId="{B485C3E1-BB0E-4822-9DC9-E27BF6855EFC}" type="sibTrans" cxnId="{2F81526F-B5ED-4FD7-B1E9-48665F1590DC}">
      <dgm:prSet/>
      <dgm:spPr/>
      <dgm:t>
        <a:bodyPr/>
        <a:lstStyle/>
        <a:p>
          <a:endParaRPr lang="en-US"/>
        </a:p>
      </dgm:t>
    </dgm:pt>
    <dgm:pt modelId="{B967DC92-D7CA-42D1-A99E-09C2F19915B9}" type="pres">
      <dgm:prSet presAssocID="{1382567E-663B-4BE7-8077-954693CBB55C}" presName="linear" presStyleCnt="0">
        <dgm:presLayoutVars>
          <dgm:animLvl val="lvl"/>
          <dgm:resizeHandles val="exact"/>
        </dgm:presLayoutVars>
      </dgm:prSet>
      <dgm:spPr/>
    </dgm:pt>
    <dgm:pt modelId="{CDACAE8F-A617-4E6B-B905-B55249DE32F2}" type="pres">
      <dgm:prSet presAssocID="{6D25640C-B8A5-4DBB-A82C-2AFED51EEC36}" presName="parentText" presStyleLbl="node1" presStyleIdx="0" presStyleCnt="1" custLinFactNeighborX="-24196" custLinFactNeighborY="-56144">
        <dgm:presLayoutVars>
          <dgm:chMax val="0"/>
          <dgm:bulletEnabled val="1"/>
        </dgm:presLayoutVars>
      </dgm:prSet>
      <dgm:spPr/>
    </dgm:pt>
  </dgm:ptLst>
  <dgm:cxnLst>
    <dgm:cxn modelId="{266E5014-5F8E-4949-9287-3D47D9EF3D1C}" type="presOf" srcId="{1382567E-663B-4BE7-8077-954693CBB55C}" destId="{B967DC92-D7CA-42D1-A99E-09C2F19915B9}" srcOrd="0" destOrd="0" presId="urn:microsoft.com/office/officeart/2005/8/layout/vList2"/>
    <dgm:cxn modelId="{2F81526F-B5ED-4FD7-B1E9-48665F1590DC}" srcId="{1382567E-663B-4BE7-8077-954693CBB55C}" destId="{6D25640C-B8A5-4DBB-A82C-2AFED51EEC36}" srcOrd="0" destOrd="0" parTransId="{A799E843-EC31-4AD1-9CDD-E180B60B129A}" sibTransId="{B485C3E1-BB0E-4822-9DC9-E27BF6855EFC}"/>
    <dgm:cxn modelId="{2C7EEF9F-410C-4980-A2A3-B08429E1AFE4}" type="presOf" srcId="{6D25640C-B8A5-4DBB-A82C-2AFED51EEC36}" destId="{CDACAE8F-A617-4E6B-B905-B55249DE32F2}" srcOrd="0" destOrd="0" presId="urn:microsoft.com/office/officeart/2005/8/layout/vList2"/>
    <dgm:cxn modelId="{64D356A5-4C74-4CE1-B943-63FBC76091EE}" type="presParOf" srcId="{B967DC92-D7CA-42D1-A99E-09C2F19915B9}" destId="{CDACAE8F-A617-4E6B-B905-B55249DE32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9CEA6E-4E8E-4EA6-A136-05A1F12311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9D94526-8988-445E-9F39-841F0EB64091}">
      <dgm:prSet phldrT="[Text]"/>
      <dgm:spPr/>
      <dgm:t>
        <a:bodyPr/>
        <a:lstStyle/>
        <a:p>
          <a:r>
            <a:rPr lang="en-US" b="1" i="0" dirty="0">
              <a:latin typeface="Bookman Old Style" panose="02050604050505020204" pitchFamily="18" charset="0"/>
            </a:rPr>
            <a:t>Supplier of Service:</a:t>
          </a:r>
        </a:p>
        <a:p>
          <a:r>
            <a:rPr lang="en-US" b="0" i="0" dirty="0">
              <a:latin typeface="Bookman Old Style" panose="02050604050505020204" pitchFamily="18" charset="0"/>
            </a:rPr>
            <a:t>Central Government, State Government, Union territory or Local Authority.</a:t>
          </a:r>
          <a:endParaRPr lang="en-US" dirty="0">
            <a:latin typeface="Bookman Old Style" panose="02050604050505020204" pitchFamily="18" charset="0"/>
          </a:endParaRPr>
        </a:p>
      </dgm:t>
    </dgm:pt>
    <dgm:pt modelId="{A41B2BE7-4D23-4E0B-B1E6-DD4310420FAD}" type="parTrans" cxnId="{A0448866-9174-4BBA-9D32-89558C46D75D}">
      <dgm:prSet/>
      <dgm:spPr/>
      <dgm:t>
        <a:bodyPr/>
        <a:lstStyle/>
        <a:p>
          <a:endParaRPr lang="en-US"/>
        </a:p>
      </dgm:t>
    </dgm:pt>
    <dgm:pt modelId="{11FF6E8F-79AA-4D31-BDD8-201EC12EB994}" type="sibTrans" cxnId="{A0448866-9174-4BBA-9D32-89558C46D75D}">
      <dgm:prSet/>
      <dgm:spPr/>
      <dgm:t>
        <a:bodyPr/>
        <a:lstStyle/>
        <a:p>
          <a:endParaRPr lang="en-US"/>
        </a:p>
      </dgm:t>
    </dgm:pt>
    <dgm:pt modelId="{EAEB2979-6D10-48C3-9A87-1C94E52D33B9}">
      <dgm:prSet phldrT="[Text]"/>
      <dgm:spPr/>
      <dgm:t>
        <a:bodyPr/>
        <a:lstStyle/>
        <a:p>
          <a:r>
            <a:rPr lang="en-US" b="1" i="0" dirty="0">
              <a:latin typeface="Bookman Old Style" panose="02050604050505020204" pitchFamily="18" charset="0"/>
            </a:rPr>
            <a:t>Recipient of service:</a:t>
          </a:r>
        </a:p>
        <a:p>
          <a:r>
            <a:rPr lang="en-US" b="0" i="0" dirty="0">
              <a:latin typeface="Bookman Old Style" panose="02050604050505020204" pitchFamily="18" charset="0"/>
            </a:rPr>
            <a:t>Any person registered under the Central Goods and Services Tax Act, 2017</a:t>
          </a:r>
          <a:endParaRPr lang="en-US" dirty="0">
            <a:latin typeface="Bookman Old Style" panose="02050604050505020204" pitchFamily="18" charset="0"/>
          </a:endParaRPr>
        </a:p>
      </dgm:t>
    </dgm:pt>
    <dgm:pt modelId="{8CC4CD2C-9383-45BE-A68B-B810F11CAF02}" type="parTrans" cxnId="{A753DAF2-E852-4E65-9A84-FCBF0DCBCDA7}">
      <dgm:prSet/>
      <dgm:spPr/>
      <dgm:t>
        <a:bodyPr/>
        <a:lstStyle/>
        <a:p>
          <a:endParaRPr lang="en-US"/>
        </a:p>
      </dgm:t>
    </dgm:pt>
    <dgm:pt modelId="{E63DBABD-B36D-4B0E-BA53-D635E80E3DA0}" type="sibTrans" cxnId="{A753DAF2-E852-4E65-9A84-FCBF0DCBCDA7}">
      <dgm:prSet/>
      <dgm:spPr/>
      <dgm:t>
        <a:bodyPr/>
        <a:lstStyle/>
        <a:p>
          <a:endParaRPr lang="en-US"/>
        </a:p>
      </dgm:t>
    </dgm:pt>
    <dgm:pt modelId="{3181891D-BB42-400E-8127-E75902ED4CA9}" type="pres">
      <dgm:prSet presAssocID="{209CEA6E-4E8E-4EA6-A136-05A1F123116D}" presName="diagram" presStyleCnt="0">
        <dgm:presLayoutVars>
          <dgm:dir/>
          <dgm:resizeHandles val="exact"/>
        </dgm:presLayoutVars>
      </dgm:prSet>
      <dgm:spPr/>
    </dgm:pt>
    <dgm:pt modelId="{01B605D7-ED3A-4406-996F-4DDCE70E6B68}" type="pres">
      <dgm:prSet presAssocID="{69D94526-8988-445E-9F39-841F0EB64091}" presName="node" presStyleLbl="node1" presStyleIdx="0" presStyleCnt="2" custLinFactNeighborX="-9465" custLinFactNeighborY="-22769">
        <dgm:presLayoutVars>
          <dgm:bulletEnabled val="1"/>
        </dgm:presLayoutVars>
      </dgm:prSet>
      <dgm:spPr/>
    </dgm:pt>
    <dgm:pt modelId="{94210380-EC78-4131-BBB9-3E31025DDE97}" type="pres">
      <dgm:prSet presAssocID="{11FF6E8F-79AA-4D31-BDD8-201EC12EB994}" presName="sibTrans" presStyleCnt="0"/>
      <dgm:spPr/>
    </dgm:pt>
    <dgm:pt modelId="{85C39215-DAD2-47CD-AAC9-FDCCF2189C57}" type="pres">
      <dgm:prSet presAssocID="{EAEB2979-6D10-48C3-9A87-1C94E52D33B9}" presName="node" presStyleLbl="node1" presStyleIdx="1" presStyleCnt="2" custLinFactNeighborX="550" custLinFactNeighborY="-23643">
        <dgm:presLayoutVars>
          <dgm:bulletEnabled val="1"/>
        </dgm:presLayoutVars>
      </dgm:prSet>
      <dgm:spPr/>
    </dgm:pt>
  </dgm:ptLst>
  <dgm:cxnLst>
    <dgm:cxn modelId="{A0448866-9174-4BBA-9D32-89558C46D75D}" srcId="{209CEA6E-4E8E-4EA6-A136-05A1F123116D}" destId="{69D94526-8988-445E-9F39-841F0EB64091}" srcOrd="0" destOrd="0" parTransId="{A41B2BE7-4D23-4E0B-B1E6-DD4310420FAD}" sibTransId="{11FF6E8F-79AA-4D31-BDD8-201EC12EB994}"/>
    <dgm:cxn modelId="{5AA6D89F-CFA2-4C3D-B30D-750B8B59AEA2}" type="presOf" srcId="{209CEA6E-4E8E-4EA6-A136-05A1F123116D}" destId="{3181891D-BB42-400E-8127-E75902ED4CA9}" srcOrd="0" destOrd="0" presId="urn:microsoft.com/office/officeart/2005/8/layout/default"/>
    <dgm:cxn modelId="{C821E2B4-5FE0-44BC-85D9-6BE77779754A}" type="presOf" srcId="{69D94526-8988-445E-9F39-841F0EB64091}" destId="{01B605D7-ED3A-4406-996F-4DDCE70E6B68}" srcOrd="0" destOrd="0" presId="urn:microsoft.com/office/officeart/2005/8/layout/default"/>
    <dgm:cxn modelId="{21F7D6E8-3171-4A56-AAFA-FC336D7A73E0}" type="presOf" srcId="{EAEB2979-6D10-48C3-9A87-1C94E52D33B9}" destId="{85C39215-DAD2-47CD-AAC9-FDCCF2189C57}" srcOrd="0" destOrd="0" presId="urn:microsoft.com/office/officeart/2005/8/layout/default"/>
    <dgm:cxn modelId="{A753DAF2-E852-4E65-9A84-FCBF0DCBCDA7}" srcId="{209CEA6E-4E8E-4EA6-A136-05A1F123116D}" destId="{EAEB2979-6D10-48C3-9A87-1C94E52D33B9}" srcOrd="1" destOrd="0" parTransId="{8CC4CD2C-9383-45BE-A68B-B810F11CAF02}" sibTransId="{E63DBABD-B36D-4B0E-BA53-D635E80E3DA0}"/>
    <dgm:cxn modelId="{4BAA69A4-35E4-4408-8E42-0411C843B940}" type="presParOf" srcId="{3181891D-BB42-400E-8127-E75902ED4CA9}" destId="{01B605D7-ED3A-4406-996F-4DDCE70E6B68}" srcOrd="0" destOrd="0" presId="urn:microsoft.com/office/officeart/2005/8/layout/default"/>
    <dgm:cxn modelId="{66367508-99C6-4D3A-9E70-9785B669F164}" type="presParOf" srcId="{3181891D-BB42-400E-8127-E75902ED4CA9}" destId="{94210380-EC78-4131-BBB9-3E31025DDE97}" srcOrd="1" destOrd="0" presId="urn:microsoft.com/office/officeart/2005/8/layout/default"/>
    <dgm:cxn modelId="{0DD55574-1A43-4BA2-A45A-67F37167BE98}" type="presParOf" srcId="{3181891D-BB42-400E-8127-E75902ED4CA9}" destId="{85C39215-DAD2-47CD-AAC9-FDCCF2189C57}"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9CEA6E-4E8E-4EA6-A136-05A1F12311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9D94526-8988-445E-9F39-841F0EB64091}">
      <dgm:prSet phldrT="[Text]"/>
      <dgm:spPr/>
      <dgm:t>
        <a:bodyPr/>
        <a:lstStyle/>
        <a:p>
          <a:r>
            <a:rPr lang="en-US" b="1" i="0" dirty="0">
              <a:latin typeface="Bookman Old Style" panose="02050604050505020204" pitchFamily="18" charset="0"/>
            </a:rPr>
            <a:t>Supplier of Service:</a:t>
          </a:r>
        </a:p>
        <a:p>
          <a:r>
            <a:rPr lang="en-US" b="0" i="0" dirty="0">
              <a:latin typeface="Bookman Old Style" panose="02050604050505020204" pitchFamily="18" charset="0"/>
            </a:rPr>
            <a:t>Any Person</a:t>
          </a:r>
          <a:endParaRPr lang="en-US" dirty="0">
            <a:latin typeface="Bookman Old Style" panose="02050604050505020204" pitchFamily="18" charset="0"/>
          </a:endParaRPr>
        </a:p>
      </dgm:t>
    </dgm:pt>
    <dgm:pt modelId="{A41B2BE7-4D23-4E0B-B1E6-DD4310420FAD}" type="parTrans" cxnId="{A0448866-9174-4BBA-9D32-89558C46D75D}">
      <dgm:prSet/>
      <dgm:spPr/>
      <dgm:t>
        <a:bodyPr/>
        <a:lstStyle/>
        <a:p>
          <a:endParaRPr lang="en-US"/>
        </a:p>
      </dgm:t>
    </dgm:pt>
    <dgm:pt modelId="{11FF6E8F-79AA-4D31-BDD8-201EC12EB994}" type="sibTrans" cxnId="{A0448866-9174-4BBA-9D32-89558C46D75D}">
      <dgm:prSet/>
      <dgm:spPr/>
      <dgm:t>
        <a:bodyPr/>
        <a:lstStyle/>
        <a:p>
          <a:endParaRPr lang="en-US"/>
        </a:p>
      </dgm:t>
    </dgm:pt>
    <dgm:pt modelId="{EAEB2979-6D10-48C3-9A87-1C94E52D33B9}">
      <dgm:prSet phldrT="[Text]"/>
      <dgm:spPr/>
      <dgm:t>
        <a:bodyPr/>
        <a:lstStyle/>
        <a:p>
          <a:r>
            <a:rPr lang="en-US" b="1" i="0" dirty="0">
              <a:latin typeface="Bookman Old Style" panose="02050604050505020204" pitchFamily="18" charset="0"/>
            </a:rPr>
            <a:t>Recipient of service:</a:t>
          </a:r>
        </a:p>
        <a:p>
          <a:r>
            <a:rPr lang="en-US" b="0" i="0" dirty="0">
              <a:latin typeface="Bookman Old Style" panose="02050604050505020204" pitchFamily="18" charset="0"/>
            </a:rPr>
            <a:t>Promoter</a:t>
          </a:r>
          <a:endParaRPr lang="en-US" dirty="0">
            <a:latin typeface="Bookman Old Style" panose="02050604050505020204" pitchFamily="18" charset="0"/>
          </a:endParaRPr>
        </a:p>
      </dgm:t>
    </dgm:pt>
    <dgm:pt modelId="{8CC4CD2C-9383-45BE-A68B-B810F11CAF02}" type="parTrans" cxnId="{A753DAF2-E852-4E65-9A84-FCBF0DCBCDA7}">
      <dgm:prSet/>
      <dgm:spPr/>
      <dgm:t>
        <a:bodyPr/>
        <a:lstStyle/>
        <a:p>
          <a:endParaRPr lang="en-US"/>
        </a:p>
      </dgm:t>
    </dgm:pt>
    <dgm:pt modelId="{E63DBABD-B36D-4B0E-BA53-D635E80E3DA0}" type="sibTrans" cxnId="{A753DAF2-E852-4E65-9A84-FCBF0DCBCDA7}">
      <dgm:prSet/>
      <dgm:spPr/>
      <dgm:t>
        <a:bodyPr/>
        <a:lstStyle/>
        <a:p>
          <a:endParaRPr lang="en-US"/>
        </a:p>
      </dgm:t>
    </dgm:pt>
    <dgm:pt modelId="{3181891D-BB42-400E-8127-E75902ED4CA9}" type="pres">
      <dgm:prSet presAssocID="{209CEA6E-4E8E-4EA6-A136-05A1F123116D}" presName="diagram" presStyleCnt="0">
        <dgm:presLayoutVars>
          <dgm:dir/>
          <dgm:resizeHandles val="exact"/>
        </dgm:presLayoutVars>
      </dgm:prSet>
      <dgm:spPr/>
    </dgm:pt>
    <dgm:pt modelId="{01B605D7-ED3A-4406-996F-4DDCE70E6B68}" type="pres">
      <dgm:prSet presAssocID="{69D94526-8988-445E-9F39-841F0EB64091}" presName="node" presStyleLbl="node1" presStyleIdx="0" presStyleCnt="2" custLinFactNeighborX="-9465" custLinFactNeighborY="-22769">
        <dgm:presLayoutVars>
          <dgm:bulletEnabled val="1"/>
        </dgm:presLayoutVars>
      </dgm:prSet>
      <dgm:spPr/>
    </dgm:pt>
    <dgm:pt modelId="{94210380-EC78-4131-BBB9-3E31025DDE97}" type="pres">
      <dgm:prSet presAssocID="{11FF6E8F-79AA-4D31-BDD8-201EC12EB994}" presName="sibTrans" presStyleCnt="0"/>
      <dgm:spPr/>
    </dgm:pt>
    <dgm:pt modelId="{85C39215-DAD2-47CD-AAC9-FDCCF2189C57}" type="pres">
      <dgm:prSet presAssocID="{EAEB2979-6D10-48C3-9A87-1C94E52D33B9}" presName="node" presStyleLbl="node1" presStyleIdx="1" presStyleCnt="2" custLinFactNeighborX="550" custLinFactNeighborY="-23643">
        <dgm:presLayoutVars>
          <dgm:bulletEnabled val="1"/>
        </dgm:presLayoutVars>
      </dgm:prSet>
      <dgm:spPr/>
    </dgm:pt>
  </dgm:ptLst>
  <dgm:cxnLst>
    <dgm:cxn modelId="{9C8FA762-6F34-480A-A18A-233EABAFE696}" type="presOf" srcId="{209CEA6E-4E8E-4EA6-A136-05A1F123116D}" destId="{3181891D-BB42-400E-8127-E75902ED4CA9}" srcOrd="0" destOrd="0" presId="urn:microsoft.com/office/officeart/2005/8/layout/default"/>
    <dgm:cxn modelId="{A0448866-9174-4BBA-9D32-89558C46D75D}" srcId="{209CEA6E-4E8E-4EA6-A136-05A1F123116D}" destId="{69D94526-8988-445E-9F39-841F0EB64091}" srcOrd="0" destOrd="0" parTransId="{A41B2BE7-4D23-4E0B-B1E6-DD4310420FAD}" sibTransId="{11FF6E8F-79AA-4D31-BDD8-201EC12EB994}"/>
    <dgm:cxn modelId="{F7C1977F-1A25-4344-813D-F6DBDE25AEF1}" type="presOf" srcId="{69D94526-8988-445E-9F39-841F0EB64091}" destId="{01B605D7-ED3A-4406-996F-4DDCE70E6B68}" srcOrd="0" destOrd="0" presId="urn:microsoft.com/office/officeart/2005/8/layout/default"/>
    <dgm:cxn modelId="{042E3FBF-AF2E-4553-ABDA-46D5C18FDC91}" type="presOf" srcId="{EAEB2979-6D10-48C3-9A87-1C94E52D33B9}" destId="{85C39215-DAD2-47CD-AAC9-FDCCF2189C57}" srcOrd="0" destOrd="0" presId="urn:microsoft.com/office/officeart/2005/8/layout/default"/>
    <dgm:cxn modelId="{A753DAF2-E852-4E65-9A84-FCBF0DCBCDA7}" srcId="{209CEA6E-4E8E-4EA6-A136-05A1F123116D}" destId="{EAEB2979-6D10-48C3-9A87-1C94E52D33B9}" srcOrd="1" destOrd="0" parTransId="{8CC4CD2C-9383-45BE-A68B-B810F11CAF02}" sibTransId="{E63DBABD-B36D-4B0E-BA53-D635E80E3DA0}"/>
    <dgm:cxn modelId="{9D02A7B2-4F00-4EB9-8104-643D5BAE2B33}" type="presParOf" srcId="{3181891D-BB42-400E-8127-E75902ED4CA9}" destId="{01B605D7-ED3A-4406-996F-4DDCE70E6B68}" srcOrd="0" destOrd="0" presId="urn:microsoft.com/office/officeart/2005/8/layout/default"/>
    <dgm:cxn modelId="{ACC70E79-EC70-4924-926A-D1C48D4D1489}" type="presParOf" srcId="{3181891D-BB42-400E-8127-E75902ED4CA9}" destId="{94210380-EC78-4131-BBB9-3E31025DDE97}" srcOrd="1" destOrd="0" presId="urn:microsoft.com/office/officeart/2005/8/layout/default"/>
    <dgm:cxn modelId="{C158BE6B-A9E8-4332-9F97-8413554F2CE4}" type="presParOf" srcId="{3181891D-BB42-400E-8127-E75902ED4CA9}" destId="{85C39215-DAD2-47CD-AAC9-FDCCF2189C5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9CEA6E-4E8E-4EA6-A136-05A1F12311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9D94526-8988-445E-9F39-841F0EB64091}">
      <dgm:prSet phldrT="[Text]"/>
      <dgm:spPr/>
      <dgm:t>
        <a:bodyPr/>
        <a:lstStyle/>
        <a:p>
          <a:r>
            <a:rPr lang="en-US" b="1" i="0" dirty="0">
              <a:latin typeface="Bookman Old Style" panose="02050604050505020204" pitchFamily="18" charset="0"/>
            </a:rPr>
            <a:t>Supplier of Service:</a:t>
          </a:r>
        </a:p>
        <a:p>
          <a:r>
            <a:rPr lang="en-US" b="0" i="0" dirty="0">
              <a:latin typeface="Bookman Old Style" panose="02050604050505020204" pitchFamily="18" charset="0"/>
            </a:rPr>
            <a:t>Any Person</a:t>
          </a:r>
          <a:endParaRPr lang="en-US" dirty="0">
            <a:latin typeface="Bookman Old Style" panose="02050604050505020204" pitchFamily="18" charset="0"/>
          </a:endParaRPr>
        </a:p>
      </dgm:t>
    </dgm:pt>
    <dgm:pt modelId="{A41B2BE7-4D23-4E0B-B1E6-DD4310420FAD}" type="parTrans" cxnId="{A0448866-9174-4BBA-9D32-89558C46D75D}">
      <dgm:prSet/>
      <dgm:spPr/>
      <dgm:t>
        <a:bodyPr/>
        <a:lstStyle/>
        <a:p>
          <a:endParaRPr lang="en-US"/>
        </a:p>
      </dgm:t>
    </dgm:pt>
    <dgm:pt modelId="{11FF6E8F-79AA-4D31-BDD8-201EC12EB994}" type="sibTrans" cxnId="{A0448866-9174-4BBA-9D32-89558C46D75D}">
      <dgm:prSet/>
      <dgm:spPr/>
      <dgm:t>
        <a:bodyPr/>
        <a:lstStyle/>
        <a:p>
          <a:endParaRPr lang="en-US"/>
        </a:p>
      </dgm:t>
    </dgm:pt>
    <dgm:pt modelId="{EAEB2979-6D10-48C3-9A87-1C94E52D33B9}">
      <dgm:prSet phldrT="[Text]"/>
      <dgm:spPr/>
      <dgm:t>
        <a:bodyPr/>
        <a:lstStyle/>
        <a:p>
          <a:r>
            <a:rPr lang="en-US" b="1" i="0" dirty="0">
              <a:latin typeface="Bookman Old Style" panose="02050604050505020204" pitchFamily="18" charset="0"/>
            </a:rPr>
            <a:t>Recipient of service:</a:t>
          </a:r>
        </a:p>
        <a:p>
          <a:r>
            <a:rPr lang="en-US" b="0" i="0" dirty="0">
              <a:latin typeface="Bookman Old Style" panose="02050604050505020204" pitchFamily="18" charset="0"/>
            </a:rPr>
            <a:t>Promoter</a:t>
          </a:r>
          <a:endParaRPr lang="en-US" dirty="0">
            <a:latin typeface="Bookman Old Style" panose="02050604050505020204" pitchFamily="18" charset="0"/>
          </a:endParaRPr>
        </a:p>
      </dgm:t>
    </dgm:pt>
    <dgm:pt modelId="{8CC4CD2C-9383-45BE-A68B-B810F11CAF02}" type="parTrans" cxnId="{A753DAF2-E852-4E65-9A84-FCBF0DCBCDA7}">
      <dgm:prSet/>
      <dgm:spPr/>
      <dgm:t>
        <a:bodyPr/>
        <a:lstStyle/>
        <a:p>
          <a:endParaRPr lang="en-US"/>
        </a:p>
      </dgm:t>
    </dgm:pt>
    <dgm:pt modelId="{E63DBABD-B36D-4B0E-BA53-D635E80E3DA0}" type="sibTrans" cxnId="{A753DAF2-E852-4E65-9A84-FCBF0DCBCDA7}">
      <dgm:prSet/>
      <dgm:spPr/>
      <dgm:t>
        <a:bodyPr/>
        <a:lstStyle/>
        <a:p>
          <a:endParaRPr lang="en-US"/>
        </a:p>
      </dgm:t>
    </dgm:pt>
    <dgm:pt modelId="{3181891D-BB42-400E-8127-E75902ED4CA9}" type="pres">
      <dgm:prSet presAssocID="{209CEA6E-4E8E-4EA6-A136-05A1F123116D}" presName="diagram" presStyleCnt="0">
        <dgm:presLayoutVars>
          <dgm:dir/>
          <dgm:resizeHandles val="exact"/>
        </dgm:presLayoutVars>
      </dgm:prSet>
      <dgm:spPr/>
    </dgm:pt>
    <dgm:pt modelId="{01B605D7-ED3A-4406-996F-4DDCE70E6B68}" type="pres">
      <dgm:prSet presAssocID="{69D94526-8988-445E-9F39-841F0EB64091}" presName="node" presStyleLbl="node1" presStyleIdx="0" presStyleCnt="2" custLinFactNeighborX="-9465" custLinFactNeighborY="-22769">
        <dgm:presLayoutVars>
          <dgm:bulletEnabled val="1"/>
        </dgm:presLayoutVars>
      </dgm:prSet>
      <dgm:spPr/>
    </dgm:pt>
    <dgm:pt modelId="{94210380-EC78-4131-BBB9-3E31025DDE97}" type="pres">
      <dgm:prSet presAssocID="{11FF6E8F-79AA-4D31-BDD8-201EC12EB994}" presName="sibTrans" presStyleCnt="0"/>
      <dgm:spPr/>
    </dgm:pt>
    <dgm:pt modelId="{85C39215-DAD2-47CD-AAC9-FDCCF2189C57}" type="pres">
      <dgm:prSet presAssocID="{EAEB2979-6D10-48C3-9A87-1C94E52D33B9}" presName="node" presStyleLbl="node1" presStyleIdx="1" presStyleCnt="2" custLinFactNeighborX="550" custLinFactNeighborY="-23643">
        <dgm:presLayoutVars>
          <dgm:bulletEnabled val="1"/>
        </dgm:presLayoutVars>
      </dgm:prSet>
      <dgm:spPr/>
    </dgm:pt>
  </dgm:ptLst>
  <dgm:cxnLst>
    <dgm:cxn modelId="{39BDA461-08BB-4481-BB64-89A0FA4867C6}" type="presOf" srcId="{209CEA6E-4E8E-4EA6-A136-05A1F123116D}" destId="{3181891D-BB42-400E-8127-E75902ED4CA9}" srcOrd="0" destOrd="0" presId="urn:microsoft.com/office/officeart/2005/8/layout/default"/>
    <dgm:cxn modelId="{A0448866-9174-4BBA-9D32-89558C46D75D}" srcId="{209CEA6E-4E8E-4EA6-A136-05A1F123116D}" destId="{69D94526-8988-445E-9F39-841F0EB64091}" srcOrd="0" destOrd="0" parTransId="{A41B2BE7-4D23-4E0B-B1E6-DD4310420FAD}" sibTransId="{11FF6E8F-79AA-4D31-BDD8-201EC12EB994}"/>
    <dgm:cxn modelId="{E94EE851-1A20-484C-84B4-78CDA7B17309}" type="presOf" srcId="{69D94526-8988-445E-9F39-841F0EB64091}" destId="{01B605D7-ED3A-4406-996F-4DDCE70E6B68}" srcOrd="0" destOrd="0" presId="urn:microsoft.com/office/officeart/2005/8/layout/default"/>
    <dgm:cxn modelId="{DE971977-3F6E-4F21-9CD2-9C695155EFE1}" type="presOf" srcId="{EAEB2979-6D10-48C3-9A87-1C94E52D33B9}" destId="{85C39215-DAD2-47CD-AAC9-FDCCF2189C57}" srcOrd="0" destOrd="0" presId="urn:microsoft.com/office/officeart/2005/8/layout/default"/>
    <dgm:cxn modelId="{A753DAF2-E852-4E65-9A84-FCBF0DCBCDA7}" srcId="{209CEA6E-4E8E-4EA6-A136-05A1F123116D}" destId="{EAEB2979-6D10-48C3-9A87-1C94E52D33B9}" srcOrd="1" destOrd="0" parTransId="{8CC4CD2C-9383-45BE-A68B-B810F11CAF02}" sibTransId="{E63DBABD-B36D-4B0E-BA53-D635E80E3DA0}"/>
    <dgm:cxn modelId="{82064D2D-7D1A-41B8-975D-79A57133E867}" type="presParOf" srcId="{3181891D-BB42-400E-8127-E75902ED4CA9}" destId="{01B605D7-ED3A-4406-996F-4DDCE70E6B68}" srcOrd="0" destOrd="0" presId="urn:microsoft.com/office/officeart/2005/8/layout/default"/>
    <dgm:cxn modelId="{2C9C9452-1B88-425B-9BF6-E23D71F1D26E}" type="presParOf" srcId="{3181891D-BB42-400E-8127-E75902ED4CA9}" destId="{94210380-EC78-4131-BBB9-3E31025DDE97}" srcOrd="1" destOrd="0" presId="urn:microsoft.com/office/officeart/2005/8/layout/default"/>
    <dgm:cxn modelId="{2FD07A34-E4B8-4601-B875-2424A56065C6}" type="presParOf" srcId="{3181891D-BB42-400E-8127-E75902ED4CA9}" destId="{85C39215-DAD2-47CD-AAC9-FDCCF2189C5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4D20E-447E-4A43-B0DE-94EA1509E766}">
      <dsp:nvSpPr>
        <dsp:cNvPr id="0" name=""/>
        <dsp:cNvSpPr/>
      </dsp:nvSpPr>
      <dsp:spPr>
        <a:xfrm>
          <a:off x="0" y="19112"/>
          <a:ext cx="6566644" cy="71954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Normal GST Payment Process</a:t>
          </a:r>
        </a:p>
      </dsp:txBody>
      <dsp:txXfrm>
        <a:off x="35125" y="54237"/>
        <a:ext cx="6496394" cy="64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14C72-CF4B-4C3B-A5AA-A54A29D372DB}">
      <dsp:nvSpPr>
        <dsp:cNvPr id="0" name=""/>
        <dsp:cNvSpPr/>
      </dsp:nvSpPr>
      <dsp:spPr>
        <a:xfrm>
          <a:off x="0" y="318"/>
          <a:ext cx="10324142" cy="645693"/>
        </a:xfrm>
        <a:prstGeom prst="roundRect">
          <a:avLst/>
        </a:prstGeom>
        <a:solidFill>
          <a:schemeClr val="bg1"/>
        </a:solid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accent1">
                  <a:lumMod val="50000"/>
                </a:schemeClr>
              </a:solidFill>
              <a:latin typeface="Bookman Old Style" panose="02050604050505020204" pitchFamily="18" charset="0"/>
            </a:rPr>
            <a:t>GST Payment in case of Reverse Charge</a:t>
          </a:r>
        </a:p>
      </dsp:txBody>
      <dsp:txXfrm>
        <a:off x="31520" y="31838"/>
        <a:ext cx="10261102" cy="582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CAE8F-A617-4E6B-B905-B55249DE32F2}">
      <dsp:nvSpPr>
        <dsp:cNvPr id="0" name=""/>
        <dsp:cNvSpPr/>
      </dsp:nvSpPr>
      <dsp:spPr>
        <a:xfrm>
          <a:off x="0" y="1044"/>
          <a:ext cx="11675661" cy="1348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n-US" sz="2400" kern="1200" dirty="0">
              <a:latin typeface="Bookman Old Style" panose="02050604050505020204" pitchFamily="18" charset="0"/>
            </a:rPr>
            <a:t>(i) services by the Department of posts by way of speed post, life insurance, express parcel post and agency services provided to a person other than Central Government, State Government or Union territory or local authority;</a:t>
          </a:r>
        </a:p>
      </dsp:txBody>
      <dsp:txXfrm>
        <a:off x="65827" y="66871"/>
        <a:ext cx="11544007" cy="1216816"/>
      </dsp:txXfrm>
    </dsp:sp>
    <dsp:sp modelId="{205CE6E0-C57B-4793-833E-87FF94360472}">
      <dsp:nvSpPr>
        <dsp:cNvPr id="0" name=""/>
        <dsp:cNvSpPr/>
      </dsp:nvSpPr>
      <dsp:spPr>
        <a:xfrm>
          <a:off x="0" y="1362415"/>
          <a:ext cx="11675661" cy="1348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Bookman Old Style" panose="02050604050505020204" pitchFamily="18" charset="0"/>
            </a:rPr>
            <a:t>(ii) services in relation to an aircraft or a vessel, inside or outside the precincts of a port or an airport;</a:t>
          </a:r>
        </a:p>
      </dsp:txBody>
      <dsp:txXfrm>
        <a:off x="65827" y="1428242"/>
        <a:ext cx="11544007" cy="1216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CAE8F-A617-4E6B-B905-B55249DE32F2}">
      <dsp:nvSpPr>
        <dsp:cNvPr id="0" name=""/>
        <dsp:cNvSpPr/>
      </dsp:nvSpPr>
      <dsp:spPr>
        <a:xfrm>
          <a:off x="0" y="63882"/>
          <a:ext cx="11675661"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Bookman Old Style" panose="02050604050505020204" pitchFamily="18" charset="0"/>
            </a:rPr>
            <a:t>(iii) transport of goods or passengers</a:t>
          </a:r>
        </a:p>
      </dsp:txBody>
      <dsp:txXfrm>
        <a:off x="59399" y="123281"/>
        <a:ext cx="11556863"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605D7-ED3A-4406-996F-4DDCE70E6B68}">
      <dsp:nvSpPr>
        <dsp:cNvPr id="0" name=""/>
        <dsp:cNvSpPr/>
      </dsp:nvSpPr>
      <dsp:spPr>
        <a:xfrm>
          <a:off x="0" y="0"/>
          <a:ext cx="5217551" cy="3130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i="0" kern="1200" dirty="0">
              <a:latin typeface="Bookman Old Style" panose="02050604050505020204" pitchFamily="18" charset="0"/>
            </a:rPr>
            <a:t>Supplier of Service:</a:t>
          </a:r>
        </a:p>
        <a:p>
          <a:pPr marL="0" lvl="0" indent="0" algn="ctr" defTabSz="1600200">
            <a:lnSpc>
              <a:spcPct val="90000"/>
            </a:lnSpc>
            <a:spcBef>
              <a:spcPct val="0"/>
            </a:spcBef>
            <a:spcAft>
              <a:spcPct val="35000"/>
            </a:spcAft>
            <a:buNone/>
          </a:pPr>
          <a:r>
            <a:rPr lang="en-US" sz="3600" b="0" i="0" kern="1200" dirty="0">
              <a:latin typeface="Bookman Old Style" panose="02050604050505020204" pitchFamily="18" charset="0"/>
            </a:rPr>
            <a:t>Central Government, State Government, Union territory or Local Authority.</a:t>
          </a:r>
          <a:endParaRPr lang="en-US" sz="3600" kern="1200" dirty="0">
            <a:latin typeface="Bookman Old Style" panose="02050604050505020204" pitchFamily="18" charset="0"/>
          </a:endParaRPr>
        </a:p>
      </dsp:txBody>
      <dsp:txXfrm>
        <a:off x="0" y="0"/>
        <a:ext cx="5217551" cy="3130530"/>
      </dsp:txXfrm>
    </dsp:sp>
    <dsp:sp modelId="{85C39215-DAD2-47CD-AAC9-FDCCF2189C57}">
      <dsp:nvSpPr>
        <dsp:cNvPr id="0" name=""/>
        <dsp:cNvSpPr/>
      </dsp:nvSpPr>
      <dsp:spPr>
        <a:xfrm>
          <a:off x="5741982" y="0"/>
          <a:ext cx="5217551" cy="3130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i="0" kern="1200" dirty="0">
              <a:latin typeface="Bookman Old Style" panose="02050604050505020204" pitchFamily="18" charset="0"/>
            </a:rPr>
            <a:t>Recipient of service:</a:t>
          </a:r>
        </a:p>
        <a:p>
          <a:pPr marL="0" lvl="0" indent="0" algn="ctr" defTabSz="1600200">
            <a:lnSpc>
              <a:spcPct val="90000"/>
            </a:lnSpc>
            <a:spcBef>
              <a:spcPct val="0"/>
            </a:spcBef>
            <a:spcAft>
              <a:spcPct val="35000"/>
            </a:spcAft>
            <a:buNone/>
          </a:pPr>
          <a:r>
            <a:rPr lang="en-US" sz="3600" b="0" i="0" kern="1200" dirty="0">
              <a:latin typeface="Bookman Old Style" panose="02050604050505020204" pitchFamily="18" charset="0"/>
            </a:rPr>
            <a:t>Any person registered under the Central Goods and Services Tax Act, 2017</a:t>
          </a:r>
          <a:endParaRPr lang="en-US" sz="3600" kern="1200" dirty="0">
            <a:latin typeface="Bookman Old Style" panose="02050604050505020204" pitchFamily="18" charset="0"/>
          </a:endParaRPr>
        </a:p>
      </dsp:txBody>
      <dsp:txXfrm>
        <a:off x="5741982" y="0"/>
        <a:ext cx="5217551" cy="31305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605D7-ED3A-4406-996F-4DDCE70E6B68}">
      <dsp:nvSpPr>
        <dsp:cNvPr id="0" name=""/>
        <dsp:cNvSpPr/>
      </dsp:nvSpPr>
      <dsp:spPr>
        <a:xfrm>
          <a:off x="0" y="0"/>
          <a:ext cx="5217551" cy="3130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b="1" i="0" kern="1200" dirty="0">
              <a:latin typeface="Bookman Old Style" panose="02050604050505020204" pitchFamily="18" charset="0"/>
            </a:rPr>
            <a:t>Supplier of Service:</a:t>
          </a:r>
        </a:p>
        <a:p>
          <a:pPr marL="0" lvl="0" indent="0" algn="ctr" defTabSz="2578100">
            <a:lnSpc>
              <a:spcPct val="90000"/>
            </a:lnSpc>
            <a:spcBef>
              <a:spcPct val="0"/>
            </a:spcBef>
            <a:spcAft>
              <a:spcPct val="35000"/>
            </a:spcAft>
            <a:buNone/>
          </a:pPr>
          <a:r>
            <a:rPr lang="en-US" sz="5800" b="0" i="0" kern="1200" dirty="0">
              <a:latin typeface="Bookman Old Style" panose="02050604050505020204" pitchFamily="18" charset="0"/>
            </a:rPr>
            <a:t>Any Person</a:t>
          </a:r>
          <a:endParaRPr lang="en-US" sz="5800" kern="1200" dirty="0">
            <a:latin typeface="Bookman Old Style" panose="02050604050505020204" pitchFamily="18" charset="0"/>
          </a:endParaRPr>
        </a:p>
      </dsp:txBody>
      <dsp:txXfrm>
        <a:off x="0" y="0"/>
        <a:ext cx="5217551" cy="3130530"/>
      </dsp:txXfrm>
    </dsp:sp>
    <dsp:sp modelId="{85C39215-DAD2-47CD-AAC9-FDCCF2189C57}">
      <dsp:nvSpPr>
        <dsp:cNvPr id="0" name=""/>
        <dsp:cNvSpPr/>
      </dsp:nvSpPr>
      <dsp:spPr>
        <a:xfrm>
          <a:off x="5741982" y="0"/>
          <a:ext cx="5217551" cy="3130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b="1" i="0" kern="1200" dirty="0">
              <a:latin typeface="Bookman Old Style" panose="02050604050505020204" pitchFamily="18" charset="0"/>
            </a:rPr>
            <a:t>Recipient of service:</a:t>
          </a:r>
        </a:p>
        <a:p>
          <a:pPr marL="0" lvl="0" indent="0" algn="ctr" defTabSz="2578100">
            <a:lnSpc>
              <a:spcPct val="90000"/>
            </a:lnSpc>
            <a:spcBef>
              <a:spcPct val="0"/>
            </a:spcBef>
            <a:spcAft>
              <a:spcPct val="35000"/>
            </a:spcAft>
            <a:buNone/>
          </a:pPr>
          <a:r>
            <a:rPr lang="en-US" sz="5800" b="0" i="0" kern="1200" dirty="0">
              <a:latin typeface="Bookman Old Style" panose="02050604050505020204" pitchFamily="18" charset="0"/>
            </a:rPr>
            <a:t>Promoter</a:t>
          </a:r>
          <a:endParaRPr lang="en-US" sz="5800" kern="1200" dirty="0">
            <a:latin typeface="Bookman Old Style" panose="02050604050505020204" pitchFamily="18" charset="0"/>
          </a:endParaRPr>
        </a:p>
      </dsp:txBody>
      <dsp:txXfrm>
        <a:off x="5741982" y="0"/>
        <a:ext cx="5217551" cy="31305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605D7-ED3A-4406-996F-4DDCE70E6B68}">
      <dsp:nvSpPr>
        <dsp:cNvPr id="0" name=""/>
        <dsp:cNvSpPr/>
      </dsp:nvSpPr>
      <dsp:spPr>
        <a:xfrm>
          <a:off x="0" y="0"/>
          <a:ext cx="5217551" cy="3130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b="1" i="0" kern="1200" dirty="0">
              <a:latin typeface="Bookman Old Style" panose="02050604050505020204" pitchFamily="18" charset="0"/>
            </a:rPr>
            <a:t>Supplier of Service:</a:t>
          </a:r>
        </a:p>
        <a:p>
          <a:pPr marL="0" lvl="0" indent="0" algn="ctr" defTabSz="2578100">
            <a:lnSpc>
              <a:spcPct val="90000"/>
            </a:lnSpc>
            <a:spcBef>
              <a:spcPct val="0"/>
            </a:spcBef>
            <a:spcAft>
              <a:spcPct val="35000"/>
            </a:spcAft>
            <a:buNone/>
          </a:pPr>
          <a:r>
            <a:rPr lang="en-US" sz="5800" b="0" i="0" kern="1200" dirty="0">
              <a:latin typeface="Bookman Old Style" panose="02050604050505020204" pitchFamily="18" charset="0"/>
            </a:rPr>
            <a:t>Any Person</a:t>
          </a:r>
          <a:endParaRPr lang="en-US" sz="5800" kern="1200" dirty="0">
            <a:latin typeface="Bookman Old Style" panose="02050604050505020204" pitchFamily="18" charset="0"/>
          </a:endParaRPr>
        </a:p>
      </dsp:txBody>
      <dsp:txXfrm>
        <a:off x="0" y="0"/>
        <a:ext cx="5217551" cy="3130530"/>
      </dsp:txXfrm>
    </dsp:sp>
    <dsp:sp modelId="{85C39215-DAD2-47CD-AAC9-FDCCF2189C57}">
      <dsp:nvSpPr>
        <dsp:cNvPr id="0" name=""/>
        <dsp:cNvSpPr/>
      </dsp:nvSpPr>
      <dsp:spPr>
        <a:xfrm>
          <a:off x="5741982" y="0"/>
          <a:ext cx="5217551" cy="3130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b="1" i="0" kern="1200" dirty="0">
              <a:latin typeface="Bookman Old Style" panose="02050604050505020204" pitchFamily="18" charset="0"/>
            </a:rPr>
            <a:t>Recipient of service:</a:t>
          </a:r>
        </a:p>
        <a:p>
          <a:pPr marL="0" lvl="0" indent="0" algn="ctr" defTabSz="2578100">
            <a:lnSpc>
              <a:spcPct val="90000"/>
            </a:lnSpc>
            <a:spcBef>
              <a:spcPct val="0"/>
            </a:spcBef>
            <a:spcAft>
              <a:spcPct val="35000"/>
            </a:spcAft>
            <a:buNone/>
          </a:pPr>
          <a:r>
            <a:rPr lang="en-US" sz="5800" b="0" i="0" kern="1200" dirty="0">
              <a:latin typeface="Bookman Old Style" panose="02050604050505020204" pitchFamily="18" charset="0"/>
            </a:rPr>
            <a:t>Promoter</a:t>
          </a:r>
          <a:endParaRPr lang="en-US" sz="5800" kern="1200" dirty="0">
            <a:latin typeface="Bookman Old Style" panose="02050604050505020204" pitchFamily="18" charset="0"/>
          </a:endParaRPr>
        </a:p>
      </dsp:txBody>
      <dsp:txXfrm>
        <a:off x="5741982" y="0"/>
        <a:ext cx="5217551" cy="3130530"/>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3502B4-BDB8-4123-9E94-7AF73E5DCC40}" type="datetimeFigureOut">
              <a:rPr lang="en-US" smtClean="0"/>
              <a:t>4/21/2025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CA RAHUL MITTAL </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11FD6-F048-486C-A46D-C651B8B8F615}" type="slidenum">
              <a:rPr lang="en-US" smtClean="0"/>
              <a:t>‹#›</a:t>
            </a:fld>
            <a:endParaRPr lang="en-US"/>
          </a:p>
        </p:txBody>
      </p:sp>
    </p:spTree>
    <p:extLst>
      <p:ext uri="{BB962C8B-B14F-4D97-AF65-F5344CB8AC3E}">
        <p14:creationId xmlns:p14="http://schemas.microsoft.com/office/powerpoint/2010/main" val="31117698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20DB45-21D8-4C69-B310-F1322738B1F1}"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CA RAHUL MITTAL </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D23FB-8EF7-4B28-8EEB-F8FADCD75AA2}" type="slidenum">
              <a:rPr lang="en-US" smtClean="0"/>
              <a:t>‹#›</a:t>
            </a:fld>
            <a:endParaRPr lang="en-US"/>
          </a:p>
        </p:txBody>
      </p:sp>
    </p:spTree>
    <p:extLst>
      <p:ext uri="{BB962C8B-B14F-4D97-AF65-F5344CB8AC3E}">
        <p14:creationId xmlns:p14="http://schemas.microsoft.com/office/powerpoint/2010/main" val="14978562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D23FB-8EF7-4B28-8EEB-F8FADCD75AA2}" type="slidenum">
              <a:rPr lang="en-US" smtClean="0"/>
              <a:t>1</a:t>
            </a:fld>
            <a:endParaRPr lang="en-US"/>
          </a:p>
        </p:txBody>
      </p:sp>
    </p:spTree>
    <p:extLst>
      <p:ext uri="{BB962C8B-B14F-4D97-AF65-F5344CB8AC3E}">
        <p14:creationId xmlns:p14="http://schemas.microsoft.com/office/powerpoint/2010/main" val="54845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D23FB-8EF7-4B28-8EEB-F8FADCD75AA2}" type="slidenum">
              <a:rPr lang="en-US" smtClean="0"/>
              <a:t>7</a:t>
            </a:fld>
            <a:endParaRPr lang="en-US"/>
          </a:p>
        </p:txBody>
      </p:sp>
    </p:spTree>
    <p:extLst>
      <p:ext uri="{BB962C8B-B14F-4D97-AF65-F5344CB8AC3E}">
        <p14:creationId xmlns:p14="http://schemas.microsoft.com/office/powerpoint/2010/main" val="278933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D23FB-8EF7-4B28-8EEB-F8FADCD75AA2}" type="slidenum">
              <a:rPr lang="en-US" smtClean="0"/>
              <a:t>8</a:t>
            </a:fld>
            <a:endParaRPr lang="en-US"/>
          </a:p>
        </p:txBody>
      </p:sp>
    </p:spTree>
    <p:extLst>
      <p:ext uri="{BB962C8B-B14F-4D97-AF65-F5344CB8AC3E}">
        <p14:creationId xmlns:p14="http://schemas.microsoft.com/office/powerpoint/2010/main" val="182379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D23FB-8EF7-4B28-8EEB-F8FADCD75AA2}" type="slidenum">
              <a:rPr lang="en-US" smtClean="0"/>
              <a:t>11</a:t>
            </a:fld>
            <a:endParaRPr lang="en-US"/>
          </a:p>
        </p:txBody>
      </p:sp>
    </p:spTree>
    <p:extLst>
      <p:ext uri="{BB962C8B-B14F-4D97-AF65-F5344CB8AC3E}">
        <p14:creationId xmlns:p14="http://schemas.microsoft.com/office/powerpoint/2010/main" val="254953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D23FB-8EF7-4B28-8EEB-F8FADCD75AA2}" type="slidenum">
              <a:rPr lang="en-US" smtClean="0"/>
              <a:t>12</a:t>
            </a:fld>
            <a:endParaRPr lang="en-US"/>
          </a:p>
        </p:txBody>
      </p:sp>
    </p:spTree>
    <p:extLst>
      <p:ext uri="{BB962C8B-B14F-4D97-AF65-F5344CB8AC3E}">
        <p14:creationId xmlns:p14="http://schemas.microsoft.com/office/powerpoint/2010/main" val="149470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D23FB-8EF7-4B28-8EEB-F8FADCD75AA2}" type="slidenum">
              <a:rPr lang="en-US" smtClean="0"/>
              <a:t>13</a:t>
            </a:fld>
            <a:endParaRPr lang="en-US"/>
          </a:p>
        </p:txBody>
      </p:sp>
    </p:spTree>
    <p:extLst>
      <p:ext uri="{BB962C8B-B14F-4D97-AF65-F5344CB8AC3E}">
        <p14:creationId xmlns:p14="http://schemas.microsoft.com/office/powerpoint/2010/main" val="367814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7A7F1B-D9E2-47A2-BA2E-B537E7CFB321}" type="datetime1">
              <a:rPr lang="en-US" smtClean="0"/>
              <a:t>4/21/2025</a:t>
            </a:fld>
            <a:endParaRPr lang="en-US"/>
          </a:p>
        </p:txBody>
      </p:sp>
      <p:sp>
        <p:nvSpPr>
          <p:cNvPr id="5" name="Footer Placeholder 4"/>
          <p:cNvSpPr>
            <a:spLocks noGrp="1"/>
          </p:cNvSpPr>
          <p:nvPr>
            <p:ph type="ftr" sz="quarter" idx="11"/>
          </p:nvPr>
        </p:nvSpPr>
        <p:spPr/>
        <p:txBody>
          <a:bodyPr/>
          <a:lstStyle/>
          <a:p>
            <a:r>
              <a:rPr lang="pt-BR"/>
              <a:t>CA Rahul Mittal, B.COM, ACA, DISA</a:t>
            </a:r>
            <a:endParaRPr lang="en-US"/>
          </a:p>
        </p:txBody>
      </p:sp>
      <p:sp>
        <p:nvSpPr>
          <p:cNvPr id="6" name="Slide Number Placeholder 5"/>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1088619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6A931-BCA4-4F6D-B994-4CC2B13D89A7}" type="datetime1">
              <a:rPr lang="en-US" smtClean="0"/>
              <a:t>4/21/2025</a:t>
            </a:fld>
            <a:endParaRPr lang="en-US"/>
          </a:p>
        </p:txBody>
      </p:sp>
      <p:sp>
        <p:nvSpPr>
          <p:cNvPr id="5" name="Footer Placeholder 4"/>
          <p:cNvSpPr>
            <a:spLocks noGrp="1"/>
          </p:cNvSpPr>
          <p:nvPr>
            <p:ph type="ftr" sz="quarter" idx="11"/>
          </p:nvPr>
        </p:nvSpPr>
        <p:spPr/>
        <p:txBody>
          <a:bodyPr/>
          <a:lstStyle/>
          <a:p>
            <a:r>
              <a:rPr lang="pt-BR"/>
              <a:t>CA Rahul Mittal, B.COM, ACA, DISA</a:t>
            </a:r>
            <a:endParaRPr lang="en-US"/>
          </a:p>
        </p:txBody>
      </p:sp>
      <p:sp>
        <p:nvSpPr>
          <p:cNvPr id="6" name="Slide Number Placeholder 5"/>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3371999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8F1B8-D87B-435A-97C0-C40A6F94AA15}" type="datetime1">
              <a:rPr lang="en-US" smtClean="0"/>
              <a:t>4/21/2025</a:t>
            </a:fld>
            <a:endParaRPr lang="en-US"/>
          </a:p>
        </p:txBody>
      </p:sp>
      <p:sp>
        <p:nvSpPr>
          <p:cNvPr id="5" name="Footer Placeholder 4"/>
          <p:cNvSpPr>
            <a:spLocks noGrp="1"/>
          </p:cNvSpPr>
          <p:nvPr>
            <p:ph type="ftr" sz="quarter" idx="11"/>
          </p:nvPr>
        </p:nvSpPr>
        <p:spPr/>
        <p:txBody>
          <a:bodyPr/>
          <a:lstStyle/>
          <a:p>
            <a:r>
              <a:rPr lang="pt-BR"/>
              <a:t>CA Rahul Mittal, B.COM, ACA, DISA</a:t>
            </a:r>
            <a:endParaRPr lang="en-US"/>
          </a:p>
        </p:txBody>
      </p:sp>
      <p:sp>
        <p:nvSpPr>
          <p:cNvPr id="6" name="Slide Number Placeholder 5"/>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3246424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27166A-B072-43BE-AA73-25ED8FA221E4}" type="datetime1">
              <a:rPr lang="en-US" smtClean="0"/>
              <a:t>4/21/2025</a:t>
            </a:fld>
            <a:endParaRPr lang="en-US"/>
          </a:p>
        </p:txBody>
      </p:sp>
      <p:sp>
        <p:nvSpPr>
          <p:cNvPr id="5" name="Footer Placeholder 4"/>
          <p:cNvSpPr>
            <a:spLocks noGrp="1"/>
          </p:cNvSpPr>
          <p:nvPr>
            <p:ph type="ftr" sz="quarter" idx="11"/>
          </p:nvPr>
        </p:nvSpPr>
        <p:spPr/>
        <p:txBody>
          <a:bodyPr/>
          <a:lstStyle/>
          <a:p>
            <a:r>
              <a:rPr lang="pt-BR"/>
              <a:t>CA Rahul Mittal, B.COM, ACA, DISA</a:t>
            </a:r>
            <a:endParaRPr lang="en-US"/>
          </a:p>
        </p:txBody>
      </p:sp>
      <p:sp>
        <p:nvSpPr>
          <p:cNvPr id="6" name="Slide Number Placeholder 5"/>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1162353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491DF-2BDB-4BD6-B6DA-6739E0FC11C6}" type="datetime1">
              <a:rPr lang="en-US" smtClean="0"/>
              <a:t>4/21/2025</a:t>
            </a:fld>
            <a:endParaRPr lang="en-US"/>
          </a:p>
        </p:txBody>
      </p:sp>
      <p:sp>
        <p:nvSpPr>
          <p:cNvPr id="5" name="Footer Placeholder 4"/>
          <p:cNvSpPr>
            <a:spLocks noGrp="1"/>
          </p:cNvSpPr>
          <p:nvPr>
            <p:ph type="ftr" sz="quarter" idx="11"/>
          </p:nvPr>
        </p:nvSpPr>
        <p:spPr/>
        <p:txBody>
          <a:bodyPr/>
          <a:lstStyle/>
          <a:p>
            <a:r>
              <a:rPr lang="pt-BR"/>
              <a:t>CA Rahul Mittal, B.COM, ACA, DISA</a:t>
            </a:r>
            <a:endParaRPr lang="en-US"/>
          </a:p>
        </p:txBody>
      </p:sp>
      <p:sp>
        <p:nvSpPr>
          <p:cNvPr id="6" name="Slide Number Placeholder 5"/>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3189110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1EFF2F-700C-4F06-AD44-355753022A03}" type="datetime1">
              <a:rPr lang="en-US" smtClean="0"/>
              <a:t>4/21/2025</a:t>
            </a:fld>
            <a:endParaRPr lang="en-US"/>
          </a:p>
        </p:txBody>
      </p:sp>
      <p:sp>
        <p:nvSpPr>
          <p:cNvPr id="5" name="Footer Placeholder 4"/>
          <p:cNvSpPr>
            <a:spLocks noGrp="1"/>
          </p:cNvSpPr>
          <p:nvPr>
            <p:ph type="ftr" sz="quarter" idx="11"/>
          </p:nvPr>
        </p:nvSpPr>
        <p:spPr/>
        <p:txBody>
          <a:bodyPr/>
          <a:lstStyle/>
          <a:p>
            <a:r>
              <a:rPr lang="pt-BR"/>
              <a:t>CA Rahul Mittal, B.COM, ACA, DISA</a:t>
            </a:r>
            <a:endParaRPr lang="en-US"/>
          </a:p>
        </p:txBody>
      </p:sp>
      <p:sp>
        <p:nvSpPr>
          <p:cNvPr id="6" name="Slide Number Placeholder 5"/>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2813904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37BBDE-4991-468E-8CFA-69689932E202}" type="datetime1">
              <a:rPr lang="en-US" smtClean="0"/>
              <a:t>4/21/2025</a:t>
            </a:fld>
            <a:endParaRPr lang="en-US"/>
          </a:p>
        </p:txBody>
      </p:sp>
      <p:sp>
        <p:nvSpPr>
          <p:cNvPr id="6" name="Footer Placeholder 5"/>
          <p:cNvSpPr>
            <a:spLocks noGrp="1"/>
          </p:cNvSpPr>
          <p:nvPr>
            <p:ph type="ftr" sz="quarter" idx="11"/>
          </p:nvPr>
        </p:nvSpPr>
        <p:spPr/>
        <p:txBody>
          <a:bodyPr/>
          <a:lstStyle/>
          <a:p>
            <a:r>
              <a:rPr lang="pt-BR"/>
              <a:t>CA Rahul Mittal, B.COM, ACA, DISA</a:t>
            </a:r>
            <a:endParaRPr lang="en-US"/>
          </a:p>
        </p:txBody>
      </p:sp>
      <p:sp>
        <p:nvSpPr>
          <p:cNvPr id="7" name="Slide Number Placeholder 6"/>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132318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0DC846-F1FB-419F-B61A-CF115769ED4C}" type="datetime1">
              <a:rPr lang="en-US" smtClean="0"/>
              <a:t>4/21/2025</a:t>
            </a:fld>
            <a:endParaRPr lang="en-US"/>
          </a:p>
        </p:txBody>
      </p:sp>
      <p:sp>
        <p:nvSpPr>
          <p:cNvPr id="8" name="Footer Placeholder 7"/>
          <p:cNvSpPr>
            <a:spLocks noGrp="1"/>
          </p:cNvSpPr>
          <p:nvPr>
            <p:ph type="ftr" sz="quarter" idx="11"/>
          </p:nvPr>
        </p:nvSpPr>
        <p:spPr/>
        <p:txBody>
          <a:bodyPr/>
          <a:lstStyle/>
          <a:p>
            <a:r>
              <a:rPr lang="pt-BR"/>
              <a:t>CA Rahul Mittal, B.COM, ACA, DISA</a:t>
            </a:r>
            <a:endParaRPr lang="en-US"/>
          </a:p>
        </p:txBody>
      </p:sp>
      <p:sp>
        <p:nvSpPr>
          <p:cNvPr id="9" name="Slide Number Placeholder 8"/>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3101370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008CA4-12D8-4767-B8D2-3423B30FBA11}" type="datetime1">
              <a:rPr lang="en-US" smtClean="0"/>
              <a:t>4/21/2025</a:t>
            </a:fld>
            <a:endParaRPr lang="en-US"/>
          </a:p>
        </p:txBody>
      </p:sp>
      <p:sp>
        <p:nvSpPr>
          <p:cNvPr id="4" name="Footer Placeholder 3"/>
          <p:cNvSpPr>
            <a:spLocks noGrp="1"/>
          </p:cNvSpPr>
          <p:nvPr>
            <p:ph type="ftr" sz="quarter" idx="11"/>
          </p:nvPr>
        </p:nvSpPr>
        <p:spPr/>
        <p:txBody>
          <a:bodyPr/>
          <a:lstStyle/>
          <a:p>
            <a:r>
              <a:rPr lang="pt-BR"/>
              <a:t>CA Rahul Mittal, B.COM, ACA, DISA</a:t>
            </a:r>
            <a:endParaRPr lang="en-US"/>
          </a:p>
        </p:txBody>
      </p:sp>
      <p:sp>
        <p:nvSpPr>
          <p:cNvPr id="5" name="Slide Number Placeholder 4"/>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4064027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2108F-F8D0-496E-9863-527970487E6D}" type="datetime1">
              <a:rPr lang="en-US" smtClean="0"/>
              <a:t>4/21/2025</a:t>
            </a:fld>
            <a:endParaRPr lang="en-US"/>
          </a:p>
        </p:txBody>
      </p:sp>
      <p:sp>
        <p:nvSpPr>
          <p:cNvPr id="3" name="Footer Placeholder 2"/>
          <p:cNvSpPr>
            <a:spLocks noGrp="1"/>
          </p:cNvSpPr>
          <p:nvPr>
            <p:ph type="ftr" sz="quarter" idx="11"/>
          </p:nvPr>
        </p:nvSpPr>
        <p:spPr/>
        <p:txBody>
          <a:bodyPr/>
          <a:lstStyle/>
          <a:p>
            <a:r>
              <a:rPr lang="pt-BR"/>
              <a:t>CA Rahul Mittal, B.COM, ACA, DISA</a:t>
            </a:r>
            <a:endParaRPr lang="en-US"/>
          </a:p>
        </p:txBody>
      </p:sp>
      <p:sp>
        <p:nvSpPr>
          <p:cNvPr id="4" name="Slide Number Placeholder 3"/>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2680943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8F2530-EBDD-49CB-B7F5-78581E7A16E1}" type="datetime1">
              <a:rPr lang="en-US" smtClean="0"/>
              <a:t>4/21/2025</a:t>
            </a:fld>
            <a:endParaRPr lang="en-US"/>
          </a:p>
        </p:txBody>
      </p:sp>
      <p:sp>
        <p:nvSpPr>
          <p:cNvPr id="6" name="Footer Placeholder 5"/>
          <p:cNvSpPr>
            <a:spLocks noGrp="1"/>
          </p:cNvSpPr>
          <p:nvPr>
            <p:ph type="ftr" sz="quarter" idx="11"/>
          </p:nvPr>
        </p:nvSpPr>
        <p:spPr/>
        <p:txBody>
          <a:bodyPr/>
          <a:lstStyle/>
          <a:p>
            <a:r>
              <a:rPr lang="pt-BR"/>
              <a:t>CA Rahul Mittal, B.COM, ACA, DISA</a:t>
            </a:r>
            <a:endParaRPr lang="en-US"/>
          </a:p>
        </p:txBody>
      </p:sp>
      <p:sp>
        <p:nvSpPr>
          <p:cNvPr id="7" name="Slide Number Placeholder 6"/>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3381894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A2244-64FD-4B54-BF6F-F9E26EA6BA9F}" type="datetime1">
              <a:rPr lang="en-US" smtClean="0"/>
              <a:t>4/21/2025</a:t>
            </a:fld>
            <a:endParaRPr lang="en-US"/>
          </a:p>
        </p:txBody>
      </p:sp>
      <p:sp>
        <p:nvSpPr>
          <p:cNvPr id="5" name="Footer Placeholder 4"/>
          <p:cNvSpPr>
            <a:spLocks noGrp="1"/>
          </p:cNvSpPr>
          <p:nvPr>
            <p:ph type="ftr" sz="quarter" idx="11"/>
          </p:nvPr>
        </p:nvSpPr>
        <p:spPr/>
        <p:txBody>
          <a:bodyPr/>
          <a:lstStyle/>
          <a:p>
            <a:r>
              <a:rPr lang="pt-BR"/>
              <a:t>CA Rahul Mittal, B.COM, ACA, DISA</a:t>
            </a:r>
            <a:endParaRPr lang="en-US"/>
          </a:p>
        </p:txBody>
      </p:sp>
      <p:sp>
        <p:nvSpPr>
          <p:cNvPr id="6" name="Slide Number Placeholder 5"/>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4279662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C2E13-F38D-4889-B2B7-66EC75AF6A13}" type="datetime1">
              <a:rPr lang="en-US" smtClean="0"/>
              <a:t>4/21/2025</a:t>
            </a:fld>
            <a:endParaRPr lang="en-US"/>
          </a:p>
        </p:txBody>
      </p:sp>
      <p:sp>
        <p:nvSpPr>
          <p:cNvPr id="6" name="Footer Placeholder 5"/>
          <p:cNvSpPr>
            <a:spLocks noGrp="1"/>
          </p:cNvSpPr>
          <p:nvPr>
            <p:ph type="ftr" sz="quarter" idx="11"/>
          </p:nvPr>
        </p:nvSpPr>
        <p:spPr/>
        <p:txBody>
          <a:bodyPr/>
          <a:lstStyle/>
          <a:p>
            <a:r>
              <a:rPr lang="pt-BR"/>
              <a:t>CA Rahul Mittal, B.COM, ACA, DISA</a:t>
            </a:r>
            <a:endParaRPr lang="en-US"/>
          </a:p>
        </p:txBody>
      </p:sp>
      <p:sp>
        <p:nvSpPr>
          <p:cNvPr id="7" name="Slide Number Placeholder 6"/>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2225809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3CE92-6034-4C86-8A1E-676DD3A9D15C}" type="datetime1">
              <a:rPr lang="en-US" smtClean="0"/>
              <a:t>4/21/2025</a:t>
            </a:fld>
            <a:endParaRPr lang="en-US"/>
          </a:p>
        </p:txBody>
      </p:sp>
      <p:sp>
        <p:nvSpPr>
          <p:cNvPr id="5" name="Footer Placeholder 4"/>
          <p:cNvSpPr>
            <a:spLocks noGrp="1"/>
          </p:cNvSpPr>
          <p:nvPr>
            <p:ph type="ftr" sz="quarter" idx="11"/>
          </p:nvPr>
        </p:nvSpPr>
        <p:spPr/>
        <p:txBody>
          <a:bodyPr/>
          <a:lstStyle/>
          <a:p>
            <a:r>
              <a:rPr lang="pt-BR"/>
              <a:t>CA Rahul Mittal, B.COM, ACA, DISA</a:t>
            </a:r>
            <a:endParaRPr lang="en-US"/>
          </a:p>
        </p:txBody>
      </p:sp>
      <p:sp>
        <p:nvSpPr>
          <p:cNvPr id="6" name="Slide Number Placeholder 5"/>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1230943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8052F-1B0C-4E51-A265-D94D834FBCF9}" type="datetime1">
              <a:rPr lang="en-US" smtClean="0"/>
              <a:t>4/21/2025</a:t>
            </a:fld>
            <a:endParaRPr lang="en-US"/>
          </a:p>
        </p:txBody>
      </p:sp>
      <p:sp>
        <p:nvSpPr>
          <p:cNvPr id="5" name="Footer Placeholder 4"/>
          <p:cNvSpPr>
            <a:spLocks noGrp="1"/>
          </p:cNvSpPr>
          <p:nvPr>
            <p:ph type="ftr" sz="quarter" idx="11"/>
          </p:nvPr>
        </p:nvSpPr>
        <p:spPr/>
        <p:txBody>
          <a:bodyPr/>
          <a:lstStyle/>
          <a:p>
            <a:r>
              <a:rPr lang="pt-BR"/>
              <a:t>CA Rahul Mittal, B.COM, ACA, DISA</a:t>
            </a:r>
            <a:endParaRPr lang="en-US"/>
          </a:p>
        </p:txBody>
      </p:sp>
      <p:sp>
        <p:nvSpPr>
          <p:cNvPr id="6" name="Slide Number Placeholder 5"/>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3296223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DC5C19-A331-4490-B1E3-6B2CF4424D2F}" type="datetime1">
              <a:rPr lang="en-US" smtClean="0"/>
              <a:t>4/21/2025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pt-BR"/>
              <a:t>CA Rahul Mittal, B.COM, ACA, DISA</a:t>
            </a:r>
            <a:endParaRPr lang="en-US"/>
          </a:p>
        </p:txBody>
      </p:sp>
      <p:sp>
        <p:nvSpPr>
          <p:cNvPr id="9" name="Slide Number Placeholder 8"/>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3650295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2DF6BE-23BD-451D-A613-6271A5511B79}" type="datetime1">
              <a:rPr lang="en-US" smtClean="0"/>
              <a:t>4/21/2025</a:t>
            </a:fld>
            <a:endParaRPr lang="en-US"/>
          </a:p>
        </p:txBody>
      </p:sp>
      <p:sp>
        <p:nvSpPr>
          <p:cNvPr id="5" name="Footer Placeholder 4"/>
          <p:cNvSpPr>
            <a:spLocks noGrp="1"/>
          </p:cNvSpPr>
          <p:nvPr>
            <p:ph type="ftr" sz="quarter" idx="11"/>
          </p:nvPr>
        </p:nvSpPr>
        <p:spPr/>
        <p:txBody>
          <a:bodyPr/>
          <a:lstStyle/>
          <a:p>
            <a:r>
              <a:rPr lang="pt-BR"/>
              <a:t>CA Rahul Mittal, B.COM, ACA, DISA</a:t>
            </a:r>
            <a:endParaRPr lang="en-US"/>
          </a:p>
        </p:txBody>
      </p:sp>
      <p:sp>
        <p:nvSpPr>
          <p:cNvPr id="6" name="Slide Number Placeholder 5"/>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1124472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481B1-8256-4642-9FCB-1888F03CFFCD}" type="datetime1">
              <a:rPr lang="en-US" smtClean="0"/>
              <a:t>4/21/2025</a:t>
            </a:fld>
            <a:endParaRPr lang="en-US"/>
          </a:p>
        </p:txBody>
      </p:sp>
      <p:sp>
        <p:nvSpPr>
          <p:cNvPr id="6" name="Footer Placeholder 5"/>
          <p:cNvSpPr>
            <a:spLocks noGrp="1"/>
          </p:cNvSpPr>
          <p:nvPr>
            <p:ph type="ftr" sz="quarter" idx="11"/>
          </p:nvPr>
        </p:nvSpPr>
        <p:spPr/>
        <p:txBody>
          <a:bodyPr/>
          <a:lstStyle/>
          <a:p>
            <a:r>
              <a:rPr lang="pt-BR"/>
              <a:t>CA Rahul Mittal, B.COM, ACA, DISA</a:t>
            </a:r>
            <a:endParaRPr lang="en-US"/>
          </a:p>
        </p:txBody>
      </p:sp>
      <p:sp>
        <p:nvSpPr>
          <p:cNvPr id="7" name="Slide Number Placeholder 6"/>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3487722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E4007C-96AE-44EB-8390-35A7BADE0BEF}" type="datetime1">
              <a:rPr lang="en-US" smtClean="0"/>
              <a:t>4/21/2025</a:t>
            </a:fld>
            <a:endParaRPr lang="en-US"/>
          </a:p>
        </p:txBody>
      </p:sp>
      <p:sp>
        <p:nvSpPr>
          <p:cNvPr id="8" name="Footer Placeholder 7"/>
          <p:cNvSpPr>
            <a:spLocks noGrp="1"/>
          </p:cNvSpPr>
          <p:nvPr>
            <p:ph type="ftr" sz="quarter" idx="11"/>
          </p:nvPr>
        </p:nvSpPr>
        <p:spPr/>
        <p:txBody>
          <a:bodyPr/>
          <a:lstStyle/>
          <a:p>
            <a:r>
              <a:rPr lang="pt-BR"/>
              <a:t>CA Rahul Mittal, B.COM, ACA, DISA</a:t>
            </a:r>
            <a:endParaRPr lang="en-US"/>
          </a:p>
        </p:txBody>
      </p:sp>
      <p:sp>
        <p:nvSpPr>
          <p:cNvPr id="9" name="Slide Number Placeholder 8"/>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2879396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B43AAB-5F00-4C60-B99B-80A8217D2BF6}" type="datetime1">
              <a:rPr lang="en-US" smtClean="0"/>
              <a:t>4/21/2025</a:t>
            </a:fld>
            <a:endParaRPr lang="en-US"/>
          </a:p>
        </p:txBody>
      </p:sp>
      <p:sp>
        <p:nvSpPr>
          <p:cNvPr id="4" name="Footer Placeholder 3"/>
          <p:cNvSpPr>
            <a:spLocks noGrp="1"/>
          </p:cNvSpPr>
          <p:nvPr>
            <p:ph type="ftr" sz="quarter" idx="11"/>
          </p:nvPr>
        </p:nvSpPr>
        <p:spPr/>
        <p:txBody>
          <a:bodyPr/>
          <a:lstStyle/>
          <a:p>
            <a:r>
              <a:rPr lang="pt-BR"/>
              <a:t>CA Rahul Mittal, B.COM, ACA, DISA</a:t>
            </a:r>
            <a:endParaRPr lang="en-US"/>
          </a:p>
        </p:txBody>
      </p:sp>
      <p:sp>
        <p:nvSpPr>
          <p:cNvPr id="5" name="Slide Number Placeholder 4"/>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195460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ADC96-97B6-4C80-A063-3DE18AFCD1D4}" type="datetime1">
              <a:rPr lang="en-US" smtClean="0"/>
              <a:t>4/21/2025</a:t>
            </a:fld>
            <a:endParaRPr lang="en-US"/>
          </a:p>
        </p:txBody>
      </p:sp>
      <p:sp>
        <p:nvSpPr>
          <p:cNvPr id="3" name="Footer Placeholder 2"/>
          <p:cNvSpPr>
            <a:spLocks noGrp="1"/>
          </p:cNvSpPr>
          <p:nvPr>
            <p:ph type="ftr" sz="quarter" idx="11"/>
          </p:nvPr>
        </p:nvSpPr>
        <p:spPr/>
        <p:txBody>
          <a:bodyPr/>
          <a:lstStyle/>
          <a:p>
            <a:r>
              <a:rPr lang="pt-BR"/>
              <a:t>CA Rahul Mittal, B.COM, ACA, DISA</a:t>
            </a:r>
            <a:endParaRPr lang="en-US"/>
          </a:p>
        </p:txBody>
      </p:sp>
      <p:sp>
        <p:nvSpPr>
          <p:cNvPr id="4" name="Slide Number Placeholder 3"/>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2972949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2259A-45A5-4372-B834-A09EB4D46AEB}" type="datetime1">
              <a:rPr lang="en-US" smtClean="0"/>
              <a:t>4/21/2025</a:t>
            </a:fld>
            <a:endParaRPr lang="en-US"/>
          </a:p>
        </p:txBody>
      </p:sp>
      <p:sp>
        <p:nvSpPr>
          <p:cNvPr id="6" name="Footer Placeholder 5"/>
          <p:cNvSpPr>
            <a:spLocks noGrp="1"/>
          </p:cNvSpPr>
          <p:nvPr>
            <p:ph type="ftr" sz="quarter" idx="11"/>
          </p:nvPr>
        </p:nvSpPr>
        <p:spPr/>
        <p:txBody>
          <a:bodyPr/>
          <a:lstStyle/>
          <a:p>
            <a:r>
              <a:rPr lang="pt-BR"/>
              <a:t>CA Rahul Mittal, B.COM, ACA, DISA</a:t>
            </a:r>
            <a:endParaRPr lang="en-US"/>
          </a:p>
        </p:txBody>
      </p:sp>
      <p:sp>
        <p:nvSpPr>
          <p:cNvPr id="7" name="Slide Number Placeholder 6"/>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95201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51765C-FDD0-4BDE-84B9-9C429C602B73}" type="datetime1">
              <a:rPr lang="en-US" smtClean="0"/>
              <a:t>4/21/2025</a:t>
            </a:fld>
            <a:endParaRPr lang="en-US"/>
          </a:p>
        </p:txBody>
      </p:sp>
      <p:sp>
        <p:nvSpPr>
          <p:cNvPr id="6" name="Footer Placeholder 5"/>
          <p:cNvSpPr>
            <a:spLocks noGrp="1"/>
          </p:cNvSpPr>
          <p:nvPr>
            <p:ph type="ftr" sz="quarter" idx="11"/>
          </p:nvPr>
        </p:nvSpPr>
        <p:spPr/>
        <p:txBody>
          <a:bodyPr/>
          <a:lstStyle/>
          <a:p>
            <a:r>
              <a:rPr lang="pt-BR"/>
              <a:t>CA Rahul Mittal, B.COM, ACA, DISA</a:t>
            </a:r>
            <a:endParaRPr lang="en-US"/>
          </a:p>
        </p:txBody>
      </p:sp>
      <p:sp>
        <p:nvSpPr>
          <p:cNvPr id="7" name="Slide Number Placeholder 6"/>
          <p:cNvSpPr>
            <a:spLocks noGrp="1"/>
          </p:cNvSpPr>
          <p:nvPr>
            <p:ph type="sldNum" sz="quarter" idx="12"/>
          </p:nvPr>
        </p:nvSpPr>
        <p:spPr/>
        <p:txBody>
          <a:bodyPr/>
          <a:lstStyle/>
          <a:p>
            <a:fld id="{A7E49D09-2DC1-45DB-B3DB-5FC58297575C}" type="slidenum">
              <a:rPr lang="en-US" smtClean="0"/>
              <a:t>‹#›</a:t>
            </a:fld>
            <a:endParaRPr lang="en-US"/>
          </a:p>
        </p:txBody>
      </p:sp>
    </p:spTree>
    <p:extLst>
      <p:ext uri="{BB962C8B-B14F-4D97-AF65-F5344CB8AC3E}">
        <p14:creationId xmlns:p14="http://schemas.microsoft.com/office/powerpoint/2010/main" val="2509603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71C51-9DC2-44A3-9627-DD0CF6176316}" type="datetime1">
              <a:rPr lang="en-US" smtClean="0"/>
              <a:t>4/21/2025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CA Rahul Mittal, B.COM, ACA, DISA</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49D09-2DC1-45DB-B3DB-5FC58297575C}" type="slidenum">
              <a:rPr lang="en-US" smtClean="0"/>
              <a:t>‹#›</a:t>
            </a:fld>
            <a:endParaRPr lang="en-US"/>
          </a:p>
        </p:txBody>
      </p:sp>
    </p:spTree>
    <p:extLst>
      <p:ext uri="{BB962C8B-B14F-4D97-AF65-F5344CB8AC3E}">
        <p14:creationId xmlns:p14="http://schemas.microsoft.com/office/powerpoint/2010/main" val="23716227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1DFF6-E7BF-4080-A31C-B00A4895593F}" type="datetime1">
              <a:rPr lang="en-US" smtClean="0"/>
              <a:t>4/21/2025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CA Rahul Mittal, B.COM, ACA, DISA</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49D09-2DC1-45DB-B3DB-5FC58297575C}" type="slidenum">
              <a:rPr lang="en-US" smtClean="0"/>
              <a:t>‹#›</a:t>
            </a:fld>
            <a:endParaRPr lang="en-US"/>
          </a:p>
        </p:txBody>
      </p:sp>
    </p:spTree>
    <p:extLst>
      <p:ext uri="{BB962C8B-B14F-4D97-AF65-F5344CB8AC3E}">
        <p14:creationId xmlns:p14="http://schemas.microsoft.com/office/powerpoint/2010/main" val="28974475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91"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89908171"/>
              </p:ext>
            </p:extLst>
          </p:nvPr>
        </p:nvGraphicFramePr>
        <p:xfrm>
          <a:off x="136478" y="1815153"/>
          <a:ext cx="5479577" cy="264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36478" y="518615"/>
            <a:ext cx="11832609" cy="54318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1246" y="1410480"/>
            <a:ext cx="5962650" cy="4262796"/>
          </a:xfrm>
          <a:prstGeom prst="rect">
            <a:avLst/>
          </a:prstGeom>
        </p:spPr>
      </p:pic>
      <p:sp>
        <p:nvSpPr>
          <p:cNvPr id="7" name="TextBox 6"/>
          <p:cNvSpPr txBox="1"/>
          <p:nvPr/>
        </p:nvSpPr>
        <p:spPr>
          <a:xfrm>
            <a:off x="136478" y="518615"/>
            <a:ext cx="6892118" cy="3477875"/>
          </a:xfrm>
          <a:prstGeom prst="rect">
            <a:avLst/>
          </a:prstGeom>
          <a:noFill/>
        </p:spPr>
        <p:txBody>
          <a:bodyPr wrap="square" rtlCol="0">
            <a:spAutoFit/>
          </a:bodyPr>
          <a:lstStyle/>
          <a:p>
            <a:r>
              <a:rPr lang="en-US" sz="4400" b="1" dirty="0">
                <a:solidFill>
                  <a:schemeClr val="accent1">
                    <a:lumMod val="50000"/>
                  </a:schemeClr>
                </a:solidFill>
                <a:latin typeface="Adobe Devanagari" panose="02040503050201020203" pitchFamily="18" charset="0"/>
                <a:cs typeface="Adobe Devanagari" panose="02040503050201020203" pitchFamily="18" charset="0"/>
              </a:rPr>
              <a:t>REVERSE </a:t>
            </a:r>
          </a:p>
          <a:p>
            <a:r>
              <a:rPr lang="en-US" sz="4400" b="1" dirty="0">
                <a:solidFill>
                  <a:schemeClr val="accent1">
                    <a:lumMod val="50000"/>
                  </a:schemeClr>
                </a:solidFill>
                <a:latin typeface="Adobe Devanagari" panose="02040503050201020203" pitchFamily="18" charset="0"/>
                <a:cs typeface="Adobe Devanagari" panose="02040503050201020203" pitchFamily="18" charset="0"/>
              </a:rPr>
              <a:t>CHARGE </a:t>
            </a:r>
          </a:p>
          <a:p>
            <a:r>
              <a:rPr lang="en-US" sz="4400" b="1" dirty="0">
                <a:solidFill>
                  <a:schemeClr val="accent1">
                    <a:lumMod val="50000"/>
                  </a:schemeClr>
                </a:solidFill>
                <a:latin typeface="Adobe Devanagari" panose="02040503050201020203" pitchFamily="18" charset="0"/>
                <a:cs typeface="Adobe Devanagari" panose="02040503050201020203" pitchFamily="18" charset="0"/>
              </a:rPr>
              <a:t>MECHANISM </a:t>
            </a:r>
          </a:p>
          <a:p>
            <a:r>
              <a:rPr lang="en-US" sz="4400" b="1" dirty="0">
                <a:solidFill>
                  <a:schemeClr val="accent1">
                    <a:lumMod val="50000"/>
                  </a:schemeClr>
                </a:solidFill>
                <a:latin typeface="Adobe Devanagari" panose="02040503050201020203" pitchFamily="18" charset="0"/>
                <a:cs typeface="Adobe Devanagari" panose="02040503050201020203" pitchFamily="18" charset="0"/>
              </a:rPr>
              <a:t>IN </a:t>
            </a:r>
          </a:p>
          <a:p>
            <a:r>
              <a:rPr lang="en-US" sz="4400" b="1" dirty="0">
                <a:solidFill>
                  <a:schemeClr val="accent1">
                    <a:lumMod val="50000"/>
                  </a:schemeClr>
                </a:solidFill>
                <a:latin typeface="Adobe Devanagari" panose="02040503050201020203" pitchFamily="18" charset="0"/>
                <a:cs typeface="Adobe Devanagari" panose="02040503050201020203" pitchFamily="18" charset="0"/>
              </a:rPr>
              <a:t>GOODS AND SERVICES TAX</a:t>
            </a:r>
          </a:p>
        </p:txBody>
      </p:sp>
      <p:sp>
        <p:nvSpPr>
          <p:cNvPr id="8" name="TextBox 7"/>
          <p:cNvSpPr txBox="1"/>
          <p:nvPr/>
        </p:nvSpPr>
        <p:spPr>
          <a:xfrm>
            <a:off x="136478" y="4796187"/>
            <a:ext cx="5718412" cy="1015663"/>
          </a:xfrm>
          <a:prstGeom prst="rect">
            <a:avLst/>
          </a:prstGeom>
          <a:noFill/>
        </p:spPr>
        <p:txBody>
          <a:bodyPr wrap="square" rtlCol="0">
            <a:spAutoFit/>
          </a:bodyPr>
          <a:lstStyle/>
          <a:p>
            <a:r>
              <a:rPr lang="en-US" sz="3600" b="1" dirty="0">
                <a:latin typeface="Adobe Devanagari" panose="02040503050201020203" pitchFamily="18" charset="0"/>
                <a:cs typeface="Adobe Devanagari" panose="02040503050201020203" pitchFamily="18" charset="0"/>
              </a:rPr>
              <a:t>CA RAHUL MITTAL</a:t>
            </a:r>
          </a:p>
          <a:p>
            <a:r>
              <a:rPr lang="en-US" sz="2400" b="1" dirty="0">
                <a:latin typeface="Adobe Devanagari" panose="02040503050201020203" pitchFamily="18" charset="0"/>
                <a:cs typeface="Adobe Devanagari" panose="02040503050201020203" pitchFamily="18" charset="0"/>
              </a:rPr>
              <a:t> B.Com, FCA, DISA, FAFD, CCAB</a:t>
            </a:r>
          </a:p>
        </p:txBody>
      </p:sp>
      <p:sp>
        <p:nvSpPr>
          <p:cNvPr id="6" name="Slide Number Placeholder 5"/>
          <p:cNvSpPr>
            <a:spLocks noGrp="1"/>
          </p:cNvSpPr>
          <p:nvPr>
            <p:ph type="sldNum" sz="quarter" idx="12"/>
          </p:nvPr>
        </p:nvSpPr>
        <p:spPr/>
        <p:txBody>
          <a:bodyPr/>
          <a:lstStyle/>
          <a:p>
            <a:fld id="{A7E49D09-2DC1-45DB-B3DB-5FC58297575C}" type="slidenum">
              <a:rPr lang="en-US" smtClean="0"/>
              <a:t>1</a:t>
            </a:fld>
            <a:endParaRPr lang="en-US"/>
          </a:p>
        </p:txBody>
      </p:sp>
    </p:spTree>
    <p:extLst>
      <p:ext uri="{BB962C8B-B14F-4D97-AF65-F5344CB8AC3E}">
        <p14:creationId xmlns:p14="http://schemas.microsoft.com/office/powerpoint/2010/main" val="2647543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A969C-CCDC-8E37-18A2-37CCEC90A257}"/>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4115231-3295-B529-7700-4F0A21F888D0}"/>
              </a:ext>
            </a:extLst>
          </p:cNvPr>
          <p:cNvGraphicFramePr>
            <a:graphicFrameLocks noGrp="1"/>
          </p:cNvGraphicFramePr>
          <p:nvPr>
            <p:extLst>
              <p:ext uri="{D42A27DB-BD31-4B8C-83A1-F6EECF244321}">
                <p14:modId xmlns:p14="http://schemas.microsoft.com/office/powerpoint/2010/main" val="2037304684"/>
              </p:ext>
            </p:extLst>
          </p:nvPr>
        </p:nvGraphicFramePr>
        <p:xfrm>
          <a:off x="265097" y="372883"/>
          <a:ext cx="11731284" cy="2437706"/>
        </p:xfrm>
        <a:graphic>
          <a:graphicData uri="http://schemas.openxmlformats.org/drawingml/2006/table">
            <a:tbl>
              <a:tblPr firstRow="1" bandRow="1">
                <a:tableStyleId>{7DF18680-E054-41AD-8BC1-D1AEF772440D}</a:tableStyleId>
              </a:tblPr>
              <a:tblGrid>
                <a:gridCol w="2932821">
                  <a:extLst>
                    <a:ext uri="{9D8B030D-6E8A-4147-A177-3AD203B41FA5}">
                      <a16:colId xmlns:a16="http://schemas.microsoft.com/office/drawing/2014/main" val="20000"/>
                    </a:ext>
                  </a:extLst>
                </a:gridCol>
                <a:gridCol w="2932821">
                  <a:extLst>
                    <a:ext uri="{9D8B030D-6E8A-4147-A177-3AD203B41FA5}">
                      <a16:colId xmlns:a16="http://schemas.microsoft.com/office/drawing/2014/main" val="20001"/>
                    </a:ext>
                  </a:extLst>
                </a:gridCol>
                <a:gridCol w="2932821">
                  <a:extLst>
                    <a:ext uri="{9D8B030D-6E8A-4147-A177-3AD203B41FA5}">
                      <a16:colId xmlns:a16="http://schemas.microsoft.com/office/drawing/2014/main" val="20002"/>
                    </a:ext>
                  </a:extLst>
                </a:gridCol>
                <a:gridCol w="2932821">
                  <a:extLst>
                    <a:ext uri="{9D8B030D-6E8A-4147-A177-3AD203B41FA5}">
                      <a16:colId xmlns:a16="http://schemas.microsoft.com/office/drawing/2014/main" val="20003"/>
                    </a:ext>
                  </a:extLst>
                </a:gridCol>
              </a:tblGrid>
              <a:tr h="1397618">
                <a:tc>
                  <a:txBody>
                    <a:bodyPr/>
                    <a:lstStyle/>
                    <a:p>
                      <a:pPr algn="ctr"/>
                      <a:r>
                        <a:rPr lang="en-US" sz="2000" kern="1200" dirty="0">
                          <a:effectLst/>
                          <a:latin typeface="Bookman Old Style" panose="02050604050505020204" pitchFamily="18" charset="0"/>
                        </a:rPr>
                        <a:t>Tariff item,</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sub-heading,</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heading or</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Chapter</a:t>
                      </a:r>
                      <a:endParaRPr lang="en-US" sz="2000" dirty="0">
                        <a:latin typeface="Bookman Old Style" panose="02050604050505020204" pitchFamily="18" charset="0"/>
                      </a:endParaRPr>
                    </a:p>
                  </a:txBody>
                  <a:tcPr/>
                </a:tc>
                <a:tc>
                  <a:txBody>
                    <a:bodyPr/>
                    <a:lstStyle/>
                    <a:p>
                      <a:pPr algn="ctr"/>
                      <a:r>
                        <a:rPr lang="en-US" sz="2000" kern="1200" dirty="0">
                          <a:effectLst/>
                          <a:latin typeface="Bookman Old Style" panose="02050604050505020204" pitchFamily="18" charset="0"/>
                        </a:rPr>
                        <a:t>Description of supply of Goods</a:t>
                      </a:r>
                      <a:endParaRPr lang="en-US" sz="2000" dirty="0">
                        <a:latin typeface="Bookman Old Style" panose="02050604050505020204" pitchFamily="18" charset="0"/>
                      </a:endParaRPr>
                    </a:p>
                  </a:txBody>
                  <a:tcPr/>
                </a:tc>
                <a:tc>
                  <a:txBody>
                    <a:bodyPr/>
                    <a:lstStyle/>
                    <a:p>
                      <a:pPr algn="ctr"/>
                      <a:r>
                        <a:rPr lang="en-US" sz="2000" kern="1200" dirty="0">
                          <a:effectLst/>
                          <a:latin typeface="Bookman Old Style" panose="02050604050505020204" pitchFamily="18" charset="0"/>
                        </a:rPr>
                        <a:t>Supplier of</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goods</a:t>
                      </a:r>
                      <a:endParaRPr lang="en-US" sz="2000" dirty="0">
                        <a:latin typeface="Bookman Old Style" panose="02050604050505020204" pitchFamily="18" charset="0"/>
                      </a:endParaRPr>
                    </a:p>
                  </a:txBody>
                  <a:tcPr/>
                </a:tc>
                <a:tc>
                  <a:txBody>
                    <a:bodyPr/>
                    <a:lstStyle/>
                    <a:p>
                      <a:pPr algn="ctr"/>
                      <a:r>
                        <a:rPr lang="en-US" sz="2000" kern="1200" dirty="0">
                          <a:effectLst/>
                          <a:latin typeface="Bookman Old Style" panose="02050604050505020204" pitchFamily="18" charset="0"/>
                        </a:rPr>
                        <a:t>Recipient of supply</a:t>
                      </a:r>
                      <a:endParaRPr lang="en-US" sz="2000" dirty="0">
                        <a:latin typeface="Bookman Old Style" panose="02050604050505020204" pitchFamily="18" charset="0"/>
                      </a:endParaRPr>
                    </a:p>
                  </a:txBody>
                  <a:tcPr/>
                </a:tc>
                <a:extLst>
                  <a:ext uri="{0D108BD9-81ED-4DB2-BD59-A6C34878D82A}">
                    <a16:rowId xmlns:a16="http://schemas.microsoft.com/office/drawing/2014/main" val="10000"/>
                  </a:ext>
                </a:extLst>
              </a:tr>
              <a:tr h="1040088">
                <a:tc>
                  <a:txBody>
                    <a:bodyPr/>
                    <a:lstStyle/>
                    <a:p>
                      <a:pPr algn="ctr" fontAlgn="t"/>
                      <a:r>
                        <a:rPr lang="en-US" dirty="0">
                          <a:solidFill>
                            <a:schemeClr val="tx1"/>
                          </a:solidFill>
                          <a:effectLst/>
                          <a:latin typeface="Bookman Old Style" panose="02050604050505020204" pitchFamily="18" charset="0"/>
                        </a:rPr>
                        <a:t>72, 73, 74, 75, 76, 77, 78, 79, 80 or 81</a:t>
                      </a:r>
                    </a:p>
                    <a:p>
                      <a:pPr algn="ctr" fontAlgn="t"/>
                      <a:endParaRPr lang="en-US" dirty="0">
                        <a:solidFill>
                          <a:schemeClr val="tx1"/>
                        </a:solidFill>
                        <a:effectLst/>
                        <a:latin typeface="Bookman Old Style" panose="02050604050505020204" pitchFamily="18" charset="0"/>
                      </a:endParaRPr>
                    </a:p>
                  </a:txBody>
                  <a:tcPr marL="76200" marR="76200" marT="76200" marB="762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solidFill>
                            <a:schemeClr val="tx1"/>
                          </a:solidFill>
                          <a:effectLst/>
                          <a:latin typeface="Bookman Old Style" panose="02050604050505020204" pitchFamily="18" charset="0"/>
                        </a:rPr>
                        <a:t>Metal Scrap</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Any unregistered person</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Any registered person</a:t>
                      </a:r>
                    </a:p>
                  </a:txBody>
                  <a:tcPr marL="76200" marR="76200" marT="76200" marB="76200"/>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ABE3D551-05F6-6C1C-F3C8-21FC49A471F8}"/>
              </a:ext>
            </a:extLst>
          </p:cNvPr>
          <p:cNvSpPr>
            <a:spLocks noGrp="1"/>
          </p:cNvSpPr>
          <p:nvPr>
            <p:ph type="sldNum" sz="quarter" idx="12"/>
          </p:nvPr>
        </p:nvSpPr>
        <p:spPr/>
        <p:txBody>
          <a:bodyPr/>
          <a:lstStyle/>
          <a:p>
            <a:fld id="{A7E49D09-2DC1-45DB-B3DB-5FC58297575C}" type="slidenum">
              <a:rPr lang="en-US" smtClean="0"/>
              <a:t>10</a:t>
            </a:fld>
            <a:endParaRPr lang="en-US"/>
          </a:p>
        </p:txBody>
      </p:sp>
      <p:sp>
        <p:nvSpPr>
          <p:cNvPr id="2" name="TextBox 1">
            <a:extLst>
              <a:ext uri="{FF2B5EF4-FFF2-40B4-BE49-F238E27FC236}">
                <a16:creationId xmlns:a16="http://schemas.microsoft.com/office/drawing/2014/main" id="{9D2C7F0D-BDF9-995F-2E2E-BE6D25F85139}"/>
              </a:ext>
            </a:extLst>
          </p:cNvPr>
          <p:cNvSpPr txBox="1"/>
          <p:nvPr/>
        </p:nvSpPr>
        <p:spPr>
          <a:xfrm>
            <a:off x="265096" y="2940030"/>
            <a:ext cx="11731283" cy="3046988"/>
          </a:xfrm>
          <a:prstGeom prst="rect">
            <a:avLst/>
          </a:prstGeom>
          <a:noFill/>
        </p:spPr>
        <p:txBody>
          <a:bodyPr wrap="square" rtlCol="0">
            <a:spAutoFit/>
          </a:bodyPr>
          <a:lstStyle/>
          <a:p>
            <a:pPr algn="just"/>
            <a:r>
              <a:rPr lang="en-US" sz="2400" b="1" i="1" dirty="0">
                <a:latin typeface="Bookman Old Style" panose="02050604050505020204" pitchFamily="18" charset="0"/>
              </a:rPr>
              <a:t>Analysis :</a:t>
            </a:r>
          </a:p>
          <a:p>
            <a:pPr algn="just"/>
            <a:endParaRPr lang="en-US" sz="2400" dirty="0">
              <a:latin typeface="Bookman Old Style" panose="02050604050505020204" pitchFamily="18" charset="0"/>
            </a:endParaRPr>
          </a:p>
          <a:p>
            <a:pPr algn="just"/>
            <a:r>
              <a:rPr lang="en-US" sz="2400" b="0" i="0" u="none" strike="noStrike" baseline="0" dirty="0">
                <a:solidFill>
                  <a:srgbClr val="000000"/>
                </a:solidFill>
                <a:latin typeface="Bookman Old Style" panose="02050604050505020204" pitchFamily="18" charset="0"/>
              </a:rPr>
              <a:t>This amendment was introduced through </a:t>
            </a:r>
            <a:r>
              <a:rPr lang="en-US" sz="2400" b="0" i="1" u="none" strike="noStrike" baseline="0" dirty="0">
                <a:solidFill>
                  <a:srgbClr val="000000"/>
                </a:solidFill>
                <a:latin typeface="Bookman Old Style" panose="02050604050505020204" pitchFamily="18" charset="0"/>
              </a:rPr>
              <a:t>Notification No. 06/2024-CT(R) dated 8/10/2024</a:t>
            </a:r>
            <a:r>
              <a:rPr lang="en-US" sz="2400" b="0" i="0" u="none" strike="noStrike" baseline="0" dirty="0">
                <a:solidFill>
                  <a:srgbClr val="000000"/>
                </a:solidFill>
                <a:latin typeface="Bookman Old Style" panose="02050604050505020204" pitchFamily="18" charset="0"/>
              </a:rPr>
              <a:t>, bringing significant impact on Metal Scrap Transactions. This change would shift the responsibility for paying GST from Unregistered Supplier to Registered Buyers effective from 10.10.2024. Also, this amendment is made to track down the untapped metal scrap transaction, which have a significant impact in financial statements.</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1669377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691" y="0"/>
            <a:ext cx="11450471" cy="1200329"/>
          </a:xfrm>
          <a:prstGeom prst="rect">
            <a:avLst/>
          </a:prstGeom>
          <a:noFill/>
        </p:spPr>
        <p:txBody>
          <a:bodyPr wrap="square" rtlCol="0">
            <a:spAutoFit/>
          </a:bodyPr>
          <a:lstStyle/>
          <a:p>
            <a:pPr algn="just"/>
            <a:r>
              <a:rPr lang="en-US" sz="2400" dirty="0">
                <a:solidFill>
                  <a:schemeClr val="accent1">
                    <a:lumMod val="50000"/>
                  </a:schemeClr>
                </a:solidFill>
                <a:latin typeface="Bookman Old Style" panose="02050604050505020204" pitchFamily="18" charset="0"/>
              </a:rPr>
              <a:t>Reverse Charge on specified services i.e. 9(3) of CGST Act, 2017/5(3) of IGST Act, 2017</a:t>
            </a:r>
          </a:p>
          <a:p>
            <a:pPr algn="just"/>
            <a:endParaRPr lang="en-US" sz="2400" dirty="0">
              <a:solidFill>
                <a:schemeClr val="accent1">
                  <a:lumMod val="50000"/>
                </a:schemeClr>
              </a:solidFill>
              <a:latin typeface="Bookman Old Style" panose="02050604050505020204" pitchFamily="18" charset="0"/>
            </a:endParaRPr>
          </a:p>
        </p:txBody>
      </p:sp>
      <p:sp>
        <p:nvSpPr>
          <p:cNvPr id="2" name="TextBox 1"/>
          <p:cNvSpPr txBox="1"/>
          <p:nvPr/>
        </p:nvSpPr>
        <p:spPr>
          <a:xfrm>
            <a:off x="126691" y="806229"/>
            <a:ext cx="10959152" cy="461665"/>
          </a:xfrm>
          <a:prstGeom prst="rect">
            <a:avLst/>
          </a:prstGeom>
          <a:noFill/>
        </p:spPr>
        <p:txBody>
          <a:bodyPr wrap="square" rtlCol="0">
            <a:spAutoFit/>
          </a:bodyPr>
          <a:lstStyle/>
          <a:p>
            <a:r>
              <a:rPr lang="en-US" sz="2400" dirty="0">
                <a:solidFill>
                  <a:schemeClr val="accent1">
                    <a:lumMod val="50000"/>
                  </a:schemeClr>
                </a:solidFill>
                <a:latin typeface="Bookman Old Style" panose="02050604050505020204" pitchFamily="18" charset="0"/>
              </a:rPr>
              <a:t>1.  Category Of Supply Of Services: </a:t>
            </a:r>
            <a:r>
              <a:rPr lang="en-US" sz="2400" dirty="0">
                <a:latin typeface="Bookman Old Style" panose="02050604050505020204" pitchFamily="18" charset="0"/>
              </a:rPr>
              <a:t>GTA Services</a:t>
            </a:r>
          </a:p>
        </p:txBody>
      </p:sp>
      <p:sp>
        <p:nvSpPr>
          <p:cNvPr id="3" name="TextBox 2"/>
          <p:cNvSpPr txBox="1"/>
          <p:nvPr/>
        </p:nvSpPr>
        <p:spPr>
          <a:xfrm>
            <a:off x="126691" y="1267894"/>
            <a:ext cx="11910634" cy="4801314"/>
          </a:xfrm>
          <a:prstGeom prst="rect">
            <a:avLst/>
          </a:prstGeom>
          <a:noFill/>
        </p:spPr>
        <p:txBody>
          <a:bodyPr wrap="square" rtlCol="0">
            <a:spAutoFit/>
          </a:bodyPr>
          <a:lstStyle/>
          <a:p>
            <a:pPr algn="just"/>
            <a:r>
              <a:rPr lang="en-US" dirty="0">
                <a:latin typeface="Bookman Old Style" panose="02050604050505020204" pitchFamily="18" charset="0"/>
              </a:rPr>
              <a:t>Supply of Services by a </a:t>
            </a:r>
            <a:r>
              <a:rPr lang="en-US" i="1" u="sng" dirty="0">
                <a:solidFill>
                  <a:schemeClr val="accent1">
                    <a:lumMod val="75000"/>
                  </a:schemeClr>
                </a:solidFill>
                <a:latin typeface="Bookman Old Style" panose="02050604050505020204" pitchFamily="18" charset="0"/>
              </a:rPr>
              <a:t>Goods Transport Agency (GTA) </a:t>
            </a:r>
            <a:r>
              <a:rPr lang="en-US" dirty="0">
                <a:latin typeface="Bookman Old Style" panose="02050604050505020204" pitchFamily="18" charset="0"/>
              </a:rPr>
              <a:t>who has not paid central tax @ 6% in respect of transportation of goods by road to –</a:t>
            </a:r>
          </a:p>
          <a:p>
            <a:pPr algn="just"/>
            <a:endParaRPr lang="en-US" dirty="0">
              <a:latin typeface="Bookman Old Style" panose="02050604050505020204" pitchFamily="18" charset="0"/>
            </a:endParaRPr>
          </a:p>
          <a:p>
            <a:pPr marL="457200" indent="-457200" algn="just">
              <a:buAutoNum type="alphaLcParenBoth"/>
            </a:pPr>
            <a:r>
              <a:rPr lang="en-US" dirty="0">
                <a:latin typeface="Bookman Old Style" panose="02050604050505020204" pitchFamily="18" charset="0"/>
              </a:rPr>
              <a:t>any factory registered under or governed by the Factories Act, 1948; or</a:t>
            </a:r>
          </a:p>
          <a:p>
            <a:pPr algn="just"/>
            <a:endParaRPr lang="en-US" dirty="0">
              <a:latin typeface="Bookman Old Style" panose="02050604050505020204" pitchFamily="18" charset="0"/>
            </a:endParaRPr>
          </a:p>
          <a:p>
            <a:pPr algn="just"/>
            <a:r>
              <a:rPr lang="en-US" dirty="0">
                <a:latin typeface="Bookman Old Style" panose="02050604050505020204" pitchFamily="18" charset="0"/>
              </a:rPr>
              <a:t>(b) any society registered under the Societies Registration Act, 1860 or under any other law for the time        being in force in any part of India; or</a:t>
            </a:r>
          </a:p>
          <a:p>
            <a:pPr algn="just"/>
            <a:endParaRPr lang="en-US" dirty="0">
              <a:latin typeface="Bookman Old Style" panose="02050604050505020204" pitchFamily="18" charset="0"/>
            </a:endParaRPr>
          </a:p>
          <a:p>
            <a:pPr algn="just"/>
            <a:r>
              <a:rPr lang="en-US" dirty="0">
                <a:latin typeface="Bookman Old Style" panose="02050604050505020204" pitchFamily="18" charset="0"/>
              </a:rPr>
              <a:t>(c) any co-operative society established by or under any law; or</a:t>
            </a:r>
          </a:p>
          <a:p>
            <a:pPr algn="just"/>
            <a:endParaRPr lang="en-US" dirty="0">
              <a:latin typeface="Bookman Old Style" panose="02050604050505020204" pitchFamily="18" charset="0"/>
            </a:endParaRPr>
          </a:p>
          <a:p>
            <a:pPr algn="just"/>
            <a:r>
              <a:rPr lang="en-US" dirty="0">
                <a:latin typeface="Bookman Old Style" panose="02050604050505020204" pitchFamily="18" charset="0"/>
              </a:rPr>
              <a:t>(d) any person registered under CGST/IGST/SGST/or UTGST Act; or</a:t>
            </a:r>
          </a:p>
          <a:p>
            <a:pPr algn="just"/>
            <a:endParaRPr lang="en-US" dirty="0">
              <a:latin typeface="Bookman Old Style" panose="02050604050505020204" pitchFamily="18" charset="0"/>
            </a:endParaRPr>
          </a:p>
          <a:p>
            <a:pPr algn="just"/>
            <a:r>
              <a:rPr lang="en-US" dirty="0">
                <a:latin typeface="Bookman Old Style" panose="02050604050505020204" pitchFamily="18" charset="0"/>
              </a:rPr>
              <a:t>(e) anybody corporate established, by or under any law; or</a:t>
            </a:r>
          </a:p>
          <a:p>
            <a:pPr algn="just"/>
            <a:endParaRPr lang="en-US" dirty="0">
              <a:latin typeface="Bookman Old Style" panose="02050604050505020204" pitchFamily="18" charset="0"/>
            </a:endParaRPr>
          </a:p>
          <a:p>
            <a:pPr algn="just"/>
            <a:r>
              <a:rPr lang="en-US" dirty="0">
                <a:latin typeface="Bookman Old Style" panose="02050604050505020204" pitchFamily="18" charset="0"/>
              </a:rPr>
              <a:t>(f) any partnership firm whether registered or not under any law including association of persons; or</a:t>
            </a:r>
          </a:p>
          <a:p>
            <a:pPr algn="just"/>
            <a:endParaRPr lang="en-US" dirty="0">
              <a:latin typeface="Bookman Old Style" panose="02050604050505020204" pitchFamily="18" charset="0"/>
            </a:endParaRPr>
          </a:p>
          <a:p>
            <a:pPr algn="just"/>
            <a:r>
              <a:rPr lang="en-US" dirty="0">
                <a:latin typeface="Bookman Old Style" panose="02050604050505020204" pitchFamily="18" charset="0"/>
              </a:rPr>
              <a:t>(g) any casual taxable person located in the taxable territory.</a:t>
            </a:r>
          </a:p>
        </p:txBody>
      </p:sp>
      <p:sp>
        <p:nvSpPr>
          <p:cNvPr id="5" name="Slide Number Placeholder 4"/>
          <p:cNvSpPr>
            <a:spLocks noGrp="1"/>
          </p:cNvSpPr>
          <p:nvPr>
            <p:ph type="sldNum" sz="quarter" idx="12"/>
          </p:nvPr>
        </p:nvSpPr>
        <p:spPr/>
        <p:txBody>
          <a:bodyPr/>
          <a:lstStyle/>
          <a:p>
            <a:fld id="{A7E49D09-2DC1-45DB-B3DB-5FC58297575C}" type="slidenum">
              <a:rPr lang="en-US" smtClean="0"/>
              <a:t>11</a:t>
            </a:fld>
            <a:endParaRPr lang="en-US"/>
          </a:p>
        </p:txBody>
      </p:sp>
    </p:spTree>
    <p:extLst>
      <p:ext uri="{BB962C8B-B14F-4D97-AF65-F5344CB8AC3E}">
        <p14:creationId xmlns:p14="http://schemas.microsoft.com/office/powerpoint/2010/main" val="190872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40" y="35159"/>
            <a:ext cx="11473906" cy="3754874"/>
          </a:xfrm>
          <a:prstGeom prst="rect">
            <a:avLst/>
          </a:prstGeom>
          <a:noFill/>
        </p:spPr>
        <p:txBody>
          <a:bodyPr wrap="square" rtlCol="0">
            <a:spAutoFit/>
          </a:bodyPr>
          <a:lstStyle/>
          <a:p>
            <a:endParaRPr lang="en-US" dirty="0"/>
          </a:p>
          <a:p>
            <a:pPr algn="just"/>
            <a:r>
              <a:rPr lang="en-US" sz="2000" dirty="0">
                <a:latin typeface="Bookman Old Style" panose="02050604050505020204" pitchFamily="18" charset="0"/>
              </a:rPr>
              <a:t>Provided that </a:t>
            </a:r>
            <a:r>
              <a:rPr lang="en-US" sz="2000" i="1" u="sng" dirty="0">
                <a:solidFill>
                  <a:schemeClr val="accent1">
                    <a:lumMod val="50000"/>
                  </a:schemeClr>
                </a:solidFill>
                <a:latin typeface="Bookman Old Style" panose="02050604050505020204" pitchFamily="18" charset="0"/>
              </a:rPr>
              <a:t>nothing contained in this entry </a:t>
            </a:r>
            <a:r>
              <a:rPr lang="en-US" sz="2000" dirty="0">
                <a:latin typeface="Bookman Old Style" panose="02050604050505020204" pitchFamily="18" charset="0"/>
              </a:rPr>
              <a:t>shall apply to services provided by a goods transport agency, by way of transport of goods in a goods carriage by road, to, –</a:t>
            </a:r>
          </a:p>
          <a:p>
            <a:pPr algn="just"/>
            <a:endParaRPr lang="en-US" sz="2000" dirty="0">
              <a:latin typeface="Bookman Old Style" panose="02050604050505020204" pitchFamily="18" charset="0"/>
            </a:endParaRPr>
          </a:p>
          <a:p>
            <a:pPr marL="342900" indent="-342900" algn="just">
              <a:buAutoNum type="alphaLcParenBoth"/>
            </a:pPr>
            <a:r>
              <a:rPr lang="en-US" sz="2000" dirty="0">
                <a:latin typeface="Bookman Old Style" panose="02050604050505020204" pitchFamily="18" charset="0"/>
              </a:rPr>
              <a:t>a Department or Establishment of the Central Government or State Government or Union territory; or</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(b) local authority; or</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(c) Governmental agencies, which has taken registration under the Central Goods </a:t>
            </a:r>
          </a:p>
          <a:p>
            <a:pPr algn="just"/>
            <a:r>
              <a:rPr lang="en-US" sz="2000" dirty="0">
                <a:latin typeface="Bookman Old Style" panose="02050604050505020204" pitchFamily="18" charset="0"/>
              </a:rPr>
              <a:t>     and    Services Tax Act, 2017 (12 of 2017) only for the purpose of deducting tax </a:t>
            </a:r>
          </a:p>
          <a:p>
            <a:pPr algn="just"/>
            <a:r>
              <a:rPr lang="en-US" sz="2000" dirty="0">
                <a:latin typeface="Bookman Old Style" panose="02050604050505020204" pitchFamily="18" charset="0"/>
              </a:rPr>
              <a:t>     under Section 51 and not for making a taxable supply of goods or services.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394" y="3684896"/>
            <a:ext cx="3057097" cy="2514968"/>
          </a:xfrm>
          <a:prstGeom prst="rect">
            <a:avLst/>
          </a:prstGeom>
        </p:spPr>
      </p:pic>
      <p:sp>
        <p:nvSpPr>
          <p:cNvPr id="2" name="TextBox 1"/>
          <p:cNvSpPr txBox="1"/>
          <p:nvPr/>
        </p:nvSpPr>
        <p:spPr>
          <a:xfrm>
            <a:off x="140340" y="4630204"/>
            <a:ext cx="7626097" cy="1877437"/>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Supplier of service </a:t>
            </a:r>
            <a:endParaRPr lang="en-US" sz="3600" dirty="0">
              <a:latin typeface="Bookman Old Style" panose="02050604050505020204" pitchFamily="18" charset="0"/>
            </a:endParaRPr>
          </a:p>
          <a:p>
            <a:r>
              <a:rPr lang="en-US" sz="2400" dirty="0">
                <a:latin typeface="Bookman Old Style" panose="02050604050505020204" pitchFamily="18" charset="0"/>
              </a:rPr>
              <a:t> </a:t>
            </a:r>
          </a:p>
          <a:p>
            <a:r>
              <a:rPr lang="en-US" sz="3200" dirty="0">
                <a:latin typeface="Bookman Old Style" panose="02050604050505020204" pitchFamily="18" charset="0"/>
              </a:rPr>
              <a:t>Goods Transport Agency (GTA)</a:t>
            </a:r>
            <a:endParaRPr lang="en-US" sz="2400" dirty="0">
              <a:latin typeface="Bookman Old Style" panose="02050604050505020204" pitchFamily="18" charset="0"/>
            </a:endParaRPr>
          </a:p>
          <a:p>
            <a:r>
              <a:rPr lang="en-US" sz="2400" dirty="0">
                <a:latin typeface="Bookman Old Style" panose="02050604050505020204" pitchFamily="18" charset="0"/>
              </a:rPr>
              <a:t> 		</a:t>
            </a:r>
          </a:p>
        </p:txBody>
      </p:sp>
      <p:sp>
        <p:nvSpPr>
          <p:cNvPr id="6" name="Slide Number Placeholder 5"/>
          <p:cNvSpPr>
            <a:spLocks noGrp="1"/>
          </p:cNvSpPr>
          <p:nvPr>
            <p:ph type="sldNum" sz="quarter" idx="12"/>
          </p:nvPr>
        </p:nvSpPr>
        <p:spPr/>
        <p:txBody>
          <a:bodyPr/>
          <a:lstStyle/>
          <a:p>
            <a:fld id="{A7E49D09-2DC1-45DB-B3DB-5FC58297575C}" type="slidenum">
              <a:rPr lang="en-US" smtClean="0"/>
              <a:t>12</a:t>
            </a:fld>
            <a:endParaRPr lang="en-US"/>
          </a:p>
        </p:txBody>
      </p:sp>
    </p:spTree>
    <p:extLst>
      <p:ext uri="{BB962C8B-B14F-4D97-AF65-F5344CB8AC3E}">
        <p14:creationId xmlns:p14="http://schemas.microsoft.com/office/powerpoint/2010/main" val="1812467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36" y="178394"/>
            <a:ext cx="11065332" cy="584775"/>
          </a:xfrm>
          <a:prstGeom prst="rect">
            <a:avLst/>
          </a:prstGeom>
          <a:noFill/>
        </p:spPr>
        <p:txBody>
          <a:bodyPr wrap="square" rtlCol="0">
            <a:spAutoFit/>
          </a:bodyPr>
          <a:lstStyle/>
          <a:p>
            <a:r>
              <a:rPr lang="en-US" sz="3200" dirty="0">
                <a:solidFill>
                  <a:schemeClr val="accent1">
                    <a:lumMod val="50000"/>
                  </a:schemeClr>
                </a:solidFill>
                <a:latin typeface="Bookman Old Style" panose="02050604050505020204" pitchFamily="18" charset="0"/>
              </a:rPr>
              <a:t>Recipient of service </a:t>
            </a:r>
            <a:r>
              <a:rPr lang="en-US" sz="2800" dirty="0">
                <a:latin typeface="Bookman Old Style" panose="02050604050505020204" pitchFamily="18" charset="0"/>
              </a:rPr>
              <a:t>:</a:t>
            </a:r>
          </a:p>
        </p:txBody>
      </p:sp>
      <p:sp>
        <p:nvSpPr>
          <p:cNvPr id="5" name="TextBox 4"/>
          <p:cNvSpPr txBox="1"/>
          <p:nvPr/>
        </p:nvSpPr>
        <p:spPr>
          <a:xfrm>
            <a:off x="98536" y="859810"/>
            <a:ext cx="11843255" cy="4985980"/>
          </a:xfrm>
          <a:prstGeom prst="rect">
            <a:avLst/>
          </a:prstGeom>
          <a:noFill/>
        </p:spPr>
        <p:txBody>
          <a:bodyPr wrap="square" rtlCol="0">
            <a:spAutoFit/>
          </a:bodyPr>
          <a:lstStyle/>
          <a:p>
            <a:pPr marL="457200" indent="-457200" algn="just">
              <a:buAutoNum type="alphaLcParenBoth"/>
            </a:pPr>
            <a:r>
              <a:rPr lang="en-US" sz="2000" dirty="0">
                <a:latin typeface="Bookman Old Style" panose="02050604050505020204" pitchFamily="18" charset="0"/>
              </a:rPr>
              <a:t>any factory registered under or governed by the Factories Act, 1948; or</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(b) any society registered under the Societies Registration Act, 1860 or under any other law</a:t>
            </a:r>
          </a:p>
          <a:p>
            <a:pPr algn="just"/>
            <a:r>
              <a:rPr lang="en-US" sz="2000" dirty="0">
                <a:latin typeface="Bookman Old Style" panose="02050604050505020204" pitchFamily="18" charset="0"/>
              </a:rPr>
              <a:t>     for the time being in force in any part of India; or</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(c) any cooperative society established by or under any law;</a:t>
            </a:r>
          </a:p>
          <a:p>
            <a:pPr algn="just"/>
            <a:endParaRPr lang="en-US" sz="2000" dirty="0">
              <a:latin typeface="Bookman Old Style" panose="02050604050505020204" pitchFamily="18" charset="0"/>
            </a:endParaRPr>
          </a:p>
          <a:p>
            <a:r>
              <a:rPr lang="en-US" sz="2000" dirty="0">
                <a:latin typeface="Bookman Old Style" panose="02050604050505020204" pitchFamily="18" charset="0"/>
              </a:rPr>
              <a:t>(d) any person registered under CGST/IGST/SGST/UTGST Act; or</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(e) anybody corporate established, by or under any law; or</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(f) any partnership firm whether registered or not under any law including association of</a:t>
            </a:r>
          </a:p>
          <a:p>
            <a:pPr algn="just"/>
            <a:r>
              <a:rPr lang="en-US" sz="2000" dirty="0">
                <a:latin typeface="Bookman Old Style" panose="02050604050505020204" pitchFamily="18" charset="0"/>
              </a:rPr>
              <a:t>    persons; or</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(g) any casual taxable person located in the taxable territory.</a:t>
            </a:r>
          </a:p>
          <a:p>
            <a:endParaRPr lang="en-US" dirty="0"/>
          </a:p>
        </p:txBody>
      </p:sp>
      <p:sp>
        <p:nvSpPr>
          <p:cNvPr id="4" name="Slide Number Placeholder 3"/>
          <p:cNvSpPr>
            <a:spLocks noGrp="1"/>
          </p:cNvSpPr>
          <p:nvPr>
            <p:ph type="sldNum" sz="quarter" idx="12"/>
          </p:nvPr>
        </p:nvSpPr>
        <p:spPr/>
        <p:txBody>
          <a:bodyPr/>
          <a:lstStyle/>
          <a:p>
            <a:fld id="{A7E49D09-2DC1-45DB-B3DB-5FC58297575C}" type="slidenum">
              <a:rPr lang="en-US" smtClean="0"/>
              <a:t>13</a:t>
            </a:fld>
            <a:endParaRPr lang="en-US"/>
          </a:p>
        </p:txBody>
      </p:sp>
    </p:spTree>
    <p:extLst>
      <p:ext uri="{BB962C8B-B14F-4D97-AF65-F5344CB8AC3E}">
        <p14:creationId xmlns:p14="http://schemas.microsoft.com/office/powerpoint/2010/main" val="1355995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126" y="150125"/>
            <a:ext cx="11655187" cy="6155531"/>
          </a:xfrm>
          <a:prstGeom prst="rect">
            <a:avLst/>
          </a:prstGeom>
          <a:noFill/>
        </p:spPr>
        <p:txBody>
          <a:bodyPr wrap="square" rtlCol="0">
            <a:spAutoFit/>
          </a:bodyPr>
          <a:lstStyle/>
          <a:p>
            <a:r>
              <a:rPr lang="en-US" sz="4400" dirty="0">
                <a:solidFill>
                  <a:schemeClr val="accent1">
                    <a:lumMod val="50000"/>
                  </a:schemeClr>
                </a:solidFill>
                <a:latin typeface="Bookman Old Style" panose="02050604050505020204" pitchFamily="18" charset="0"/>
              </a:rPr>
              <a:t>Who is GTA – Goods Transport Agency ?</a:t>
            </a:r>
          </a:p>
          <a:p>
            <a:endParaRPr lang="en-US" sz="4400" dirty="0">
              <a:solidFill>
                <a:schemeClr val="accent1">
                  <a:lumMod val="50000"/>
                </a:schemeClr>
              </a:solidFill>
              <a:latin typeface="Bookman Old Style" panose="02050604050505020204" pitchFamily="18" charset="0"/>
            </a:endParaRPr>
          </a:p>
          <a:p>
            <a:endParaRPr lang="en-US" dirty="0">
              <a:latin typeface="Bookman Old Style" panose="02050604050505020204" pitchFamily="18" charset="0"/>
            </a:endParaRPr>
          </a:p>
          <a:p>
            <a:pPr marL="342900" indent="-342900" algn="just">
              <a:buFont typeface="Wingdings" panose="05000000000000000000" pitchFamily="2" charset="2"/>
              <a:buChar char="v"/>
            </a:pPr>
            <a:r>
              <a:rPr lang="en-US" sz="3200" dirty="0">
                <a:latin typeface="Bookman Old Style" panose="02050604050505020204" pitchFamily="18" charset="0"/>
              </a:rPr>
              <a:t>Goods transport agency means any person who provides service in relation to </a:t>
            </a:r>
            <a:r>
              <a:rPr lang="en-US" sz="3200" i="1" u="sng" dirty="0">
                <a:solidFill>
                  <a:schemeClr val="accent1">
                    <a:lumMod val="50000"/>
                  </a:schemeClr>
                </a:solidFill>
                <a:latin typeface="Bookman Old Style" panose="02050604050505020204" pitchFamily="18" charset="0"/>
              </a:rPr>
              <a:t>transport of goods by road </a:t>
            </a:r>
            <a:r>
              <a:rPr lang="en-US" sz="3200" dirty="0">
                <a:latin typeface="Bookman Old Style" panose="02050604050505020204" pitchFamily="18" charset="0"/>
              </a:rPr>
              <a:t>and issues consignment note, by whatever name called.</a:t>
            </a:r>
          </a:p>
          <a:p>
            <a:pPr marL="342900" indent="-342900" algn="just">
              <a:buFont typeface="Wingdings" panose="05000000000000000000" pitchFamily="2" charset="2"/>
              <a:buChar char="v"/>
            </a:pPr>
            <a:endParaRPr lang="en-US" sz="3200" dirty="0">
              <a:latin typeface="Bookman Old Style" panose="02050604050505020204" pitchFamily="18" charset="0"/>
            </a:endParaRPr>
          </a:p>
          <a:p>
            <a:pPr marL="342900" indent="-342900" algn="just">
              <a:buFont typeface="Wingdings" panose="05000000000000000000" pitchFamily="2" charset="2"/>
              <a:buChar char="v"/>
            </a:pPr>
            <a:r>
              <a:rPr lang="en-US" sz="3200" dirty="0">
                <a:latin typeface="Bookman Old Style" panose="02050604050505020204" pitchFamily="18" charset="0"/>
              </a:rPr>
              <a:t>To qualify as services of GTA, the GTA should be necessarily issuing a </a:t>
            </a:r>
            <a:r>
              <a:rPr lang="en-US" sz="3200" i="1" u="sng" dirty="0">
                <a:solidFill>
                  <a:schemeClr val="accent1">
                    <a:lumMod val="50000"/>
                  </a:schemeClr>
                </a:solidFill>
                <a:latin typeface="Bookman Old Style" panose="02050604050505020204" pitchFamily="18" charset="0"/>
              </a:rPr>
              <a:t>consignment note. </a:t>
            </a:r>
          </a:p>
          <a:p>
            <a:pPr marL="342900" indent="-342900" algn="just">
              <a:buFont typeface="Wingdings" panose="05000000000000000000" pitchFamily="2" charset="2"/>
              <a:buChar char="v"/>
            </a:pPr>
            <a:endParaRPr lang="en-US" sz="3200" dirty="0">
              <a:latin typeface="Bookman Old Style" panose="02050604050505020204" pitchFamily="18" charset="0"/>
            </a:endParaRPr>
          </a:p>
          <a:p>
            <a:pPr marL="342900" indent="-342900" algn="just">
              <a:buFont typeface="Wingdings" panose="05000000000000000000" pitchFamily="2" charset="2"/>
              <a:buChar char="v"/>
            </a:pPr>
            <a:r>
              <a:rPr lang="en-US" sz="3200" dirty="0">
                <a:latin typeface="Bookman Old Style" panose="02050604050505020204" pitchFamily="18" charset="0"/>
              </a:rPr>
              <a:t>Only services </a:t>
            </a:r>
            <a:r>
              <a:rPr lang="en-US" sz="3200" i="1" u="sng" dirty="0">
                <a:solidFill>
                  <a:schemeClr val="accent1">
                    <a:lumMod val="50000"/>
                  </a:schemeClr>
                </a:solidFill>
                <a:latin typeface="Bookman Old Style" panose="02050604050505020204" pitchFamily="18" charset="0"/>
              </a:rPr>
              <a:t>provided by a GTA</a:t>
            </a:r>
            <a:r>
              <a:rPr lang="en-US" sz="3200" dirty="0">
                <a:solidFill>
                  <a:schemeClr val="accent1">
                    <a:lumMod val="50000"/>
                  </a:schemeClr>
                </a:solidFill>
                <a:latin typeface="Bookman Old Style" panose="02050604050505020204" pitchFamily="18" charset="0"/>
              </a:rPr>
              <a:t> </a:t>
            </a:r>
            <a:r>
              <a:rPr lang="en-US" sz="3200" dirty="0">
                <a:latin typeface="Bookman Old Style" panose="02050604050505020204" pitchFamily="18" charset="0"/>
              </a:rPr>
              <a:t>are taxable under GST. </a:t>
            </a:r>
          </a:p>
        </p:txBody>
      </p:sp>
      <p:sp>
        <p:nvSpPr>
          <p:cNvPr id="4" name="Slide Number Placeholder 3"/>
          <p:cNvSpPr>
            <a:spLocks noGrp="1"/>
          </p:cNvSpPr>
          <p:nvPr>
            <p:ph type="sldNum" sz="quarter" idx="12"/>
          </p:nvPr>
        </p:nvSpPr>
        <p:spPr/>
        <p:txBody>
          <a:bodyPr/>
          <a:lstStyle/>
          <a:p>
            <a:fld id="{A7E49D09-2DC1-45DB-B3DB-5FC58297575C}" type="slidenum">
              <a:rPr lang="en-US" smtClean="0"/>
              <a:t>14</a:t>
            </a:fld>
            <a:endParaRPr lang="en-US"/>
          </a:p>
        </p:txBody>
      </p:sp>
    </p:spTree>
    <p:extLst>
      <p:ext uri="{BB962C8B-B14F-4D97-AF65-F5344CB8AC3E}">
        <p14:creationId xmlns:p14="http://schemas.microsoft.com/office/powerpoint/2010/main" val="53468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C4E02-E3EE-C595-1723-7D85A6E2CE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BE8496-9245-F11C-6122-CEF52641B3B7}"/>
              </a:ext>
            </a:extLst>
          </p:cNvPr>
          <p:cNvSpPr txBox="1"/>
          <p:nvPr/>
        </p:nvSpPr>
        <p:spPr>
          <a:xfrm>
            <a:off x="251012" y="1297607"/>
            <a:ext cx="5506603" cy="4708981"/>
          </a:xfrm>
          <a:prstGeom prst="rect">
            <a:avLst/>
          </a:prstGeom>
          <a:noFill/>
        </p:spPr>
        <p:txBody>
          <a:bodyPr wrap="square" rtlCol="0">
            <a:spAutoFit/>
          </a:bodyPr>
          <a:lstStyle/>
          <a:p>
            <a:endParaRPr lang="en-US" sz="4000" dirty="0">
              <a:solidFill>
                <a:schemeClr val="accent1">
                  <a:lumMod val="50000"/>
                </a:schemeClr>
              </a:solidFill>
              <a:latin typeface="Bookman Old Style" panose="02050604050505020204" pitchFamily="18" charset="0"/>
            </a:endParaRPr>
          </a:p>
          <a:p>
            <a:pPr algn="just"/>
            <a:r>
              <a:rPr lang="en-US" sz="2000" b="0" i="1" u="none" strike="noStrike" baseline="0" dirty="0">
                <a:solidFill>
                  <a:srgbClr val="000000"/>
                </a:solidFill>
                <a:latin typeface="Bookman Old Style" panose="02050604050505020204" pitchFamily="18" charset="0"/>
              </a:rPr>
              <a:t>"consignment note" "means a document, issued by a goods transport agency against the receipt of goods for the purpose of transport of goods by road in a goods carriage, which is </a:t>
            </a:r>
            <a:r>
              <a:rPr lang="en-US" sz="2000" b="1" i="1" u="none" strike="noStrike" baseline="0" dirty="0">
                <a:solidFill>
                  <a:srgbClr val="000000"/>
                </a:solidFill>
                <a:latin typeface="Bookman Old Style" panose="02050604050505020204" pitchFamily="18" charset="0"/>
              </a:rPr>
              <a:t>serially numbered</a:t>
            </a:r>
            <a:r>
              <a:rPr lang="en-US" sz="2000" b="0" i="1" u="none" strike="noStrike" baseline="0" dirty="0">
                <a:solidFill>
                  <a:srgbClr val="000000"/>
                </a:solidFill>
                <a:latin typeface="Bookman Old Style" panose="02050604050505020204" pitchFamily="18" charset="0"/>
              </a:rPr>
              <a:t>, and </a:t>
            </a:r>
            <a:r>
              <a:rPr lang="en-US" sz="2000" b="1" i="1" u="none" strike="noStrike" baseline="0" dirty="0">
                <a:solidFill>
                  <a:srgbClr val="000000"/>
                </a:solidFill>
                <a:latin typeface="Bookman Old Style" panose="02050604050505020204" pitchFamily="18" charset="0"/>
              </a:rPr>
              <a:t>contains the name of the consignor and consignee</a:t>
            </a:r>
            <a:r>
              <a:rPr lang="en-US" sz="2000" b="0" i="1" u="none" strike="noStrike" baseline="0" dirty="0">
                <a:solidFill>
                  <a:srgbClr val="000000"/>
                </a:solidFill>
                <a:latin typeface="Bookman Old Style" panose="02050604050505020204" pitchFamily="18" charset="0"/>
              </a:rPr>
              <a:t>, registration number of the goods carriage in which the goods are transported, </a:t>
            </a:r>
            <a:r>
              <a:rPr lang="en-US" sz="2000" b="1" i="1" u="none" strike="noStrike" baseline="0" dirty="0">
                <a:solidFill>
                  <a:srgbClr val="000000"/>
                </a:solidFill>
                <a:latin typeface="Bookman Old Style" panose="02050604050505020204" pitchFamily="18" charset="0"/>
              </a:rPr>
              <a:t>details of goods transported</a:t>
            </a:r>
            <a:r>
              <a:rPr lang="en-US" sz="2000" b="0" i="1" u="none" strike="noStrike" baseline="0" dirty="0">
                <a:solidFill>
                  <a:srgbClr val="000000"/>
                </a:solidFill>
                <a:latin typeface="Bookman Old Style" panose="02050604050505020204" pitchFamily="18" charset="0"/>
              </a:rPr>
              <a:t>, details of the place of origin and destination, person liable for paying Service tax whether consignor, consignee or the goods transport agency." </a:t>
            </a:r>
            <a:endParaRPr lang="en-US" sz="4800" dirty="0">
              <a:solidFill>
                <a:schemeClr val="accent1">
                  <a:lumMod val="50000"/>
                </a:schemeClr>
              </a:solidFill>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171B4CF6-A759-755D-A66C-557BAA951497}"/>
              </a:ext>
            </a:extLst>
          </p:cNvPr>
          <p:cNvSpPr>
            <a:spLocks noGrp="1"/>
          </p:cNvSpPr>
          <p:nvPr>
            <p:ph type="sldNum" sz="quarter" idx="12"/>
          </p:nvPr>
        </p:nvSpPr>
        <p:spPr/>
        <p:txBody>
          <a:bodyPr/>
          <a:lstStyle/>
          <a:p>
            <a:fld id="{A7E49D09-2DC1-45DB-B3DB-5FC58297575C}" type="slidenum">
              <a:rPr lang="en-US" smtClean="0"/>
              <a:t>15</a:t>
            </a:fld>
            <a:endParaRPr lang="en-US"/>
          </a:p>
        </p:txBody>
      </p:sp>
      <p:pic>
        <p:nvPicPr>
          <p:cNvPr id="5" name="Picture 4">
            <a:extLst>
              <a:ext uri="{FF2B5EF4-FFF2-40B4-BE49-F238E27FC236}">
                <a16:creationId xmlns:a16="http://schemas.microsoft.com/office/drawing/2014/main" id="{46BA3861-313F-C3BA-B153-433050F90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706" y="1858494"/>
            <a:ext cx="6078071" cy="3941669"/>
          </a:xfrm>
          <a:prstGeom prst="rect">
            <a:avLst/>
          </a:prstGeom>
        </p:spPr>
      </p:pic>
      <p:sp>
        <p:nvSpPr>
          <p:cNvPr id="6" name="TextBox 5">
            <a:extLst>
              <a:ext uri="{FF2B5EF4-FFF2-40B4-BE49-F238E27FC236}">
                <a16:creationId xmlns:a16="http://schemas.microsoft.com/office/drawing/2014/main" id="{44FD00D6-A2BE-4982-700F-9F51F7FF6105}"/>
              </a:ext>
            </a:extLst>
          </p:cNvPr>
          <p:cNvSpPr txBox="1"/>
          <p:nvPr/>
        </p:nvSpPr>
        <p:spPr>
          <a:xfrm>
            <a:off x="251012" y="224118"/>
            <a:ext cx="11331388" cy="923330"/>
          </a:xfrm>
          <a:prstGeom prst="rect">
            <a:avLst/>
          </a:prstGeom>
          <a:noFill/>
        </p:spPr>
        <p:txBody>
          <a:bodyPr wrap="square" rtlCol="0">
            <a:spAutoFit/>
          </a:bodyPr>
          <a:lstStyle/>
          <a:p>
            <a:pPr algn="ctr"/>
            <a:r>
              <a:rPr lang="en-US" sz="3600" dirty="0">
                <a:solidFill>
                  <a:schemeClr val="accent1">
                    <a:lumMod val="50000"/>
                  </a:schemeClr>
                </a:solidFill>
                <a:latin typeface="Bookman Old Style" panose="02050604050505020204" pitchFamily="18" charset="0"/>
              </a:rPr>
              <a:t>Meaning of consignment note</a:t>
            </a:r>
          </a:p>
          <a:p>
            <a:endParaRPr lang="en-US" dirty="0"/>
          </a:p>
        </p:txBody>
      </p:sp>
    </p:spTree>
    <p:extLst>
      <p:ext uri="{BB962C8B-B14F-4D97-AF65-F5344CB8AC3E}">
        <p14:creationId xmlns:p14="http://schemas.microsoft.com/office/powerpoint/2010/main" val="1515867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126" y="150125"/>
            <a:ext cx="11928143" cy="1569660"/>
          </a:xfrm>
          <a:prstGeom prst="rect">
            <a:avLst/>
          </a:prstGeom>
          <a:noFill/>
        </p:spPr>
        <p:txBody>
          <a:bodyPr wrap="square" rtlCol="0">
            <a:spAutoFit/>
          </a:bodyPr>
          <a:lstStyle/>
          <a:p>
            <a:pPr algn="just"/>
            <a:r>
              <a:rPr lang="en-US" sz="2400" dirty="0">
                <a:solidFill>
                  <a:schemeClr val="accent2">
                    <a:lumMod val="50000"/>
                  </a:schemeClr>
                </a:solidFill>
                <a:latin typeface="Bookman Old Style" panose="02050604050505020204" pitchFamily="18" charset="0"/>
              </a:rPr>
              <a:t>Q: Are intermediary and ancillary services(loading/unloading, packing/unpacking, transshipment etc.) provided in relation to transportation of goods by road to be treated as part of GTA service, being a composite supply, or these services are to be treated as separate supplies ?</a:t>
            </a:r>
          </a:p>
        </p:txBody>
      </p:sp>
      <p:sp>
        <p:nvSpPr>
          <p:cNvPr id="3" name="TextBox 2"/>
          <p:cNvSpPr txBox="1"/>
          <p:nvPr/>
        </p:nvSpPr>
        <p:spPr>
          <a:xfrm>
            <a:off x="150126" y="1697239"/>
            <a:ext cx="11928144" cy="5016758"/>
          </a:xfrm>
          <a:prstGeom prst="rect">
            <a:avLst/>
          </a:prstGeom>
          <a:noFill/>
        </p:spPr>
        <p:txBody>
          <a:bodyPr wrap="square" rtlCol="0">
            <a:spAutoFit/>
          </a:bodyPr>
          <a:lstStyle/>
          <a:p>
            <a:pPr algn="just"/>
            <a:r>
              <a:rPr lang="en-US" sz="2000" dirty="0">
                <a:latin typeface="Bookman Old Style" panose="02050604050505020204" pitchFamily="18" charset="0"/>
              </a:rPr>
              <a:t>A: GTA provides service to a person in relation to transportation of goods by road in a goods carriage, which is a composite service.  The composite service may include various intermediary and ancillary services, such as, loading/unloading, packing/unpacking, transshipment and temporary warehousing, which are provided in the course of transport of goods by road. These services are not provided as independent services but as ancillary to the principal service, namely, transportation of goods by road. The invoice issued by the GTA for providing the service includes the value of intermediary and ancillary services.</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In view of this, such ancillary services </a:t>
            </a:r>
            <a:r>
              <a:rPr lang="en-US" sz="2000" b="1" dirty="0">
                <a:latin typeface="Bookman Old Style" panose="02050604050505020204" pitchFamily="18" charset="0"/>
              </a:rPr>
              <a:t>would form part of part of GTA service </a:t>
            </a:r>
            <a:r>
              <a:rPr lang="en-US" sz="2000" dirty="0">
                <a:latin typeface="Bookman Old Style" panose="02050604050505020204" pitchFamily="18" charset="0"/>
              </a:rPr>
              <a:t>and would not be treated as </a:t>
            </a:r>
            <a:r>
              <a:rPr lang="en-US" sz="2000" b="1" dirty="0">
                <a:latin typeface="Bookman Old Style" panose="02050604050505020204" pitchFamily="18" charset="0"/>
              </a:rPr>
              <a:t>a separate supply</a:t>
            </a:r>
            <a:r>
              <a:rPr lang="en-US" sz="2000" dirty="0">
                <a:latin typeface="Bookman Old Style" panose="02050604050505020204" pitchFamily="18" charset="0"/>
              </a:rPr>
              <a:t>. Any service provided along with the GTA service that is part of the composite service of GTA shall be taxed along with GTA service and not as separate supplies.</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However, if </a:t>
            </a:r>
            <a:r>
              <a:rPr lang="en-US" sz="2000" b="1" dirty="0">
                <a:latin typeface="Bookman Old Style" panose="02050604050505020204" pitchFamily="18" charset="0"/>
              </a:rPr>
              <a:t>such incidental services are provided as separate services and charged separately</a:t>
            </a:r>
            <a:r>
              <a:rPr lang="en-US" sz="2000" dirty="0">
                <a:latin typeface="Bookman Old Style" panose="02050604050505020204" pitchFamily="18" charset="0"/>
              </a:rPr>
              <a:t>, whether in the same invoice or separate invoices, they shall be </a:t>
            </a:r>
            <a:r>
              <a:rPr lang="en-US" sz="2000" b="1" dirty="0">
                <a:latin typeface="Bookman Old Style" panose="02050604050505020204" pitchFamily="18" charset="0"/>
              </a:rPr>
              <a:t>treated as separate supplies.</a:t>
            </a:r>
          </a:p>
        </p:txBody>
      </p:sp>
      <p:sp>
        <p:nvSpPr>
          <p:cNvPr id="5" name="Slide Number Placeholder 4"/>
          <p:cNvSpPr>
            <a:spLocks noGrp="1"/>
          </p:cNvSpPr>
          <p:nvPr>
            <p:ph type="sldNum" sz="quarter" idx="12"/>
          </p:nvPr>
        </p:nvSpPr>
        <p:spPr/>
        <p:txBody>
          <a:bodyPr/>
          <a:lstStyle/>
          <a:p>
            <a:fld id="{A7E49D09-2DC1-45DB-B3DB-5FC58297575C}" type="slidenum">
              <a:rPr lang="en-US" smtClean="0"/>
              <a:t>16</a:t>
            </a:fld>
            <a:endParaRPr lang="en-US"/>
          </a:p>
        </p:txBody>
      </p:sp>
    </p:spTree>
    <p:extLst>
      <p:ext uri="{BB962C8B-B14F-4D97-AF65-F5344CB8AC3E}">
        <p14:creationId xmlns:p14="http://schemas.microsoft.com/office/powerpoint/2010/main" val="1955925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218364"/>
            <a:ext cx="8966579"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2. Category Of Supply Of Services: </a:t>
            </a:r>
            <a:r>
              <a:rPr lang="en-US" sz="2800" dirty="0">
                <a:latin typeface="Bookman Old Style" panose="02050604050505020204" pitchFamily="18" charset="0"/>
              </a:rPr>
              <a:t>Legal Services</a:t>
            </a:r>
          </a:p>
        </p:txBody>
      </p:sp>
      <p:sp>
        <p:nvSpPr>
          <p:cNvPr id="3" name="TextBox 2"/>
          <p:cNvSpPr txBox="1"/>
          <p:nvPr/>
        </p:nvSpPr>
        <p:spPr>
          <a:xfrm>
            <a:off x="161153" y="1133892"/>
            <a:ext cx="9403307" cy="1200329"/>
          </a:xfrm>
          <a:prstGeom prst="rect">
            <a:avLst/>
          </a:prstGeom>
          <a:noFill/>
        </p:spPr>
        <p:txBody>
          <a:bodyPr wrap="square" rtlCol="0">
            <a:spAutoFit/>
          </a:bodyPr>
          <a:lstStyle/>
          <a:p>
            <a:pPr algn="just"/>
            <a:r>
              <a:rPr lang="en-US" sz="2400" dirty="0">
                <a:latin typeface="Bookman Old Style" panose="02050604050505020204" pitchFamily="18" charset="0"/>
              </a:rPr>
              <a:t>Services provide by an individual advocate including </a:t>
            </a:r>
            <a:r>
              <a:rPr lang="en-US" sz="2400" b="1" i="1" u="sng" dirty="0">
                <a:solidFill>
                  <a:schemeClr val="accent1">
                    <a:lumMod val="50000"/>
                  </a:schemeClr>
                </a:solidFill>
                <a:latin typeface="Bookman Old Style" panose="02050604050505020204" pitchFamily="18" charset="0"/>
              </a:rPr>
              <a:t>a senior advocate </a:t>
            </a:r>
            <a:r>
              <a:rPr lang="en-US" sz="2400" dirty="0">
                <a:latin typeface="Bookman Old Style" panose="02050604050505020204" pitchFamily="18" charset="0"/>
              </a:rPr>
              <a:t>or firm of advocates by way of </a:t>
            </a:r>
            <a:r>
              <a:rPr lang="en-US" sz="2400" b="1" i="1" u="sng" dirty="0">
                <a:solidFill>
                  <a:schemeClr val="accent1">
                    <a:lumMod val="50000"/>
                  </a:schemeClr>
                </a:solidFill>
                <a:latin typeface="Bookman Old Style" panose="02050604050505020204" pitchFamily="18" charset="0"/>
              </a:rPr>
              <a:t>legal services</a:t>
            </a:r>
            <a:r>
              <a:rPr lang="en-US" sz="2400" dirty="0">
                <a:latin typeface="Bookman Old Style" panose="02050604050505020204" pitchFamily="18" charset="0"/>
              </a:rPr>
              <a:t>, directly or indirectly.</a:t>
            </a:r>
          </a:p>
        </p:txBody>
      </p:sp>
      <p:sp>
        <p:nvSpPr>
          <p:cNvPr id="4" name="TextBox 3"/>
          <p:cNvSpPr txBox="1"/>
          <p:nvPr/>
        </p:nvSpPr>
        <p:spPr>
          <a:xfrm>
            <a:off x="161153" y="4509808"/>
            <a:ext cx="11665834" cy="830997"/>
          </a:xfrm>
          <a:prstGeom prst="rect">
            <a:avLst/>
          </a:prstGeom>
          <a:noFill/>
        </p:spPr>
        <p:txBody>
          <a:bodyPr wrap="square" rtlCol="0">
            <a:spAutoFit/>
          </a:bodyPr>
          <a:lstStyle/>
          <a:p>
            <a:r>
              <a:rPr lang="en-US" sz="2400" dirty="0">
                <a:solidFill>
                  <a:schemeClr val="accent1">
                    <a:lumMod val="50000"/>
                  </a:schemeClr>
                </a:solidFill>
                <a:latin typeface="Bookman Old Style" panose="02050604050505020204" pitchFamily="18" charset="0"/>
              </a:rPr>
              <a:t>Supplier of service </a:t>
            </a:r>
            <a:r>
              <a:rPr lang="en-US" sz="2400" dirty="0">
                <a:latin typeface="Bookman Old Style" panose="02050604050505020204" pitchFamily="18" charset="0"/>
              </a:rPr>
              <a:t>: An individual advocate including a senior advocate or firm of advocates</a:t>
            </a:r>
          </a:p>
        </p:txBody>
      </p:sp>
      <p:sp>
        <p:nvSpPr>
          <p:cNvPr id="5" name="TextBox 4"/>
          <p:cNvSpPr txBox="1"/>
          <p:nvPr/>
        </p:nvSpPr>
        <p:spPr>
          <a:xfrm>
            <a:off x="161153" y="5543448"/>
            <a:ext cx="11665835" cy="523220"/>
          </a:xfrm>
          <a:prstGeom prst="rect">
            <a:avLst/>
          </a:prstGeom>
          <a:noFill/>
        </p:spPr>
        <p:txBody>
          <a:bodyPr wrap="square" rtlCol="0">
            <a:spAutoFit/>
          </a:bodyPr>
          <a:lstStyle/>
          <a:p>
            <a:r>
              <a:rPr lang="en-US" sz="2400" dirty="0">
                <a:solidFill>
                  <a:schemeClr val="accent1">
                    <a:lumMod val="50000"/>
                  </a:schemeClr>
                </a:solidFill>
                <a:latin typeface="Bookman Old Style" panose="02050604050505020204" pitchFamily="18" charset="0"/>
              </a:rPr>
              <a:t>Recipient of service </a:t>
            </a:r>
            <a:r>
              <a:rPr lang="en-US" sz="2800" dirty="0">
                <a:solidFill>
                  <a:schemeClr val="accent1">
                    <a:lumMod val="50000"/>
                  </a:schemeClr>
                </a:solidFill>
                <a:latin typeface="Bookman Old Style" panose="02050604050505020204" pitchFamily="18" charset="0"/>
              </a:rPr>
              <a:t>: </a:t>
            </a:r>
            <a:r>
              <a:rPr lang="en-US" sz="2400" dirty="0">
                <a:latin typeface="Bookman Old Style" panose="02050604050505020204" pitchFamily="18" charset="0"/>
              </a:rPr>
              <a:t>Any business entity located in the taxable territory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2489" y="178445"/>
            <a:ext cx="2314498" cy="2269020"/>
          </a:xfrm>
          <a:prstGeom prst="rect">
            <a:avLst/>
          </a:prstGeom>
        </p:spPr>
      </p:pic>
      <p:sp>
        <p:nvSpPr>
          <p:cNvPr id="8" name="TextBox 7"/>
          <p:cNvSpPr txBox="1"/>
          <p:nvPr/>
        </p:nvSpPr>
        <p:spPr>
          <a:xfrm>
            <a:off x="184244" y="2565554"/>
            <a:ext cx="9717206" cy="1569660"/>
          </a:xfrm>
          <a:prstGeom prst="rect">
            <a:avLst/>
          </a:prstGeom>
          <a:noFill/>
        </p:spPr>
        <p:txBody>
          <a:bodyPr wrap="square" rtlCol="0">
            <a:spAutoFit/>
          </a:bodyPr>
          <a:lstStyle/>
          <a:p>
            <a:pPr algn="just"/>
            <a:r>
              <a:rPr lang="en-US" sz="2400" i="1" dirty="0">
                <a:solidFill>
                  <a:schemeClr val="accent1">
                    <a:lumMod val="50000"/>
                  </a:schemeClr>
                </a:solidFill>
                <a:latin typeface="Bookman Old Style" panose="02050604050505020204" pitchFamily="18" charset="0"/>
              </a:rPr>
              <a:t>Explanation</a:t>
            </a:r>
            <a:r>
              <a:rPr lang="en-US" sz="2400" i="1" dirty="0">
                <a:latin typeface="Bookman Old Style" panose="02050604050505020204" pitchFamily="18" charset="0"/>
              </a:rPr>
              <a:t> – </a:t>
            </a:r>
            <a:r>
              <a:rPr lang="en-US" sz="2400" b="1" i="1" dirty="0">
                <a:latin typeface="Bookman Old Style" panose="02050604050505020204" pitchFamily="18" charset="0"/>
              </a:rPr>
              <a:t>‘Legal service’ </a:t>
            </a:r>
            <a:r>
              <a:rPr lang="en-US" sz="2400" i="1" dirty="0">
                <a:latin typeface="Bookman Old Style" panose="02050604050505020204" pitchFamily="18" charset="0"/>
              </a:rPr>
              <a:t>means any service provided in relation to advice, consultancy or assistance in any branch of law, in any manner and includes representational services before any Court, Tribunal or Authority.</a:t>
            </a:r>
          </a:p>
        </p:txBody>
      </p:sp>
      <p:sp>
        <p:nvSpPr>
          <p:cNvPr id="9" name="Slide Number Placeholder 8"/>
          <p:cNvSpPr>
            <a:spLocks noGrp="1"/>
          </p:cNvSpPr>
          <p:nvPr>
            <p:ph type="sldNum" sz="quarter" idx="12"/>
          </p:nvPr>
        </p:nvSpPr>
        <p:spPr/>
        <p:txBody>
          <a:bodyPr/>
          <a:lstStyle/>
          <a:p>
            <a:fld id="{A7E49D09-2DC1-45DB-B3DB-5FC58297575C}" type="slidenum">
              <a:rPr lang="en-US" smtClean="0"/>
              <a:t>17</a:t>
            </a:fld>
            <a:endParaRPr lang="en-US"/>
          </a:p>
        </p:txBody>
      </p:sp>
    </p:spTree>
    <p:extLst>
      <p:ext uri="{BB962C8B-B14F-4D97-AF65-F5344CB8AC3E}">
        <p14:creationId xmlns:p14="http://schemas.microsoft.com/office/powerpoint/2010/main" val="1724122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204716"/>
            <a:ext cx="11696131" cy="954107"/>
          </a:xfrm>
          <a:prstGeom prst="rect">
            <a:avLst/>
          </a:prstGeom>
          <a:noFill/>
        </p:spPr>
        <p:txBody>
          <a:bodyPr wrap="square" rtlCol="0">
            <a:spAutoFit/>
          </a:bodyPr>
          <a:lstStyle/>
          <a:p>
            <a:pPr algn="just"/>
            <a:r>
              <a:rPr lang="en-US" sz="2800" dirty="0">
                <a:solidFill>
                  <a:schemeClr val="accent1">
                    <a:lumMod val="50000"/>
                  </a:schemeClr>
                </a:solidFill>
                <a:latin typeface="Bookman Old Style" panose="02050604050505020204" pitchFamily="18" charset="0"/>
              </a:rPr>
              <a:t>Relevant Exemptions – Notification No. 9/2017-Integrated Tax(Rate) or Notification No. 12/2017- Central Tax(Rate) </a:t>
            </a:r>
          </a:p>
        </p:txBody>
      </p:sp>
      <p:sp>
        <p:nvSpPr>
          <p:cNvPr id="3" name="TextBox 2"/>
          <p:cNvSpPr txBox="1"/>
          <p:nvPr/>
        </p:nvSpPr>
        <p:spPr>
          <a:xfrm>
            <a:off x="272956" y="1310185"/>
            <a:ext cx="11586948" cy="5016758"/>
          </a:xfrm>
          <a:prstGeom prst="rect">
            <a:avLst/>
          </a:prstGeom>
          <a:noFill/>
        </p:spPr>
        <p:txBody>
          <a:bodyPr wrap="square" rtlCol="0">
            <a:spAutoFit/>
          </a:bodyPr>
          <a:lstStyle/>
          <a:p>
            <a:r>
              <a:rPr lang="en-US" sz="2000" b="1" dirty="0">
                <a:solidFill>
                  <a:schemeClr val="accent1">
                    <a:lumMod val="50000"/>
                  </a:schemeClr>
                </a:solidFill>
                <a:latin typeface="Bookman Old Style" panose="02050604050505020204" pitchFamily="18" charset="0"/>
              </a:rPr>
              <a:t>Services provided by :</a:t>
            </a:r>
          </a:p>
          <a:p>
            <a:pPr marL="342900" indent="-342900" algn="just">
              <a:buAutoNum type="alphaLcParenBoth"/>
            </a:pPr>
            <a:r>
              <a:rPr lang="en-US" sz="2000" dirty="0">
                <a:latin typeface="Bookman Old Style" panose="02050604050505020204" pitchFamily="18" charset="0"/>
              </a:rPr>
              <a:t> ……………………….</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(b) a partnership firm of advocates or an individual as an advocate other than a  senior advocate, by way of legal services to</a:t>
            </a:r>
          </a:p>
          <a:p>
            <a:pPr algn="just"/>
            <a:endParaRPr lang="en-US" sz="2000" dirty="0">
              <a:latin typeface="Bookman Old Style" panose="02050604050505020204" pitchFamily="18" charset="0"/>
            </a:endParaRPr>
          </a:p>
          <a:p>
            <a:pPr marL="514350" indent="-514350" algn="just">
              <a:buAutoNum type="romanLcParenBoth"/>
            </a:pPr>
            <a:r>
              <a:rPr lang="en-US" sz="2000" dirty="0">
                <a:latin typeface="Bookman Old Style" panose="02050604050505020204" pitchFamily="18" charset="0"/>
              </a:rPr>
              <a:t>an advocate or partnership firm of advocates providing legal services; </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(ii) any person other than a business entity; or </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(iii) a business entity with an aggregate turnover up to such amount in the preceding financial year as makes it eligible for exemption from registration under the Central Goods and Services Tax Act, 2017; or</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(iv) The Central Government, State Government, Union Territory, local authority, Government Authority or Government Entity.</a:t>
            </a:r>
          </a:p>
        </p:txBody>
      </p:sp>
      <p:sp>
        <p:nvSpPr>
          <p:cNvPr id="5" name="Slide Number Placeholder 4"/>
          <p:cNvSpPr>
            <a:spLocks noGrp="1"/>
          </p:cNvSpPr>
          <p:nvPr>
            <p:ph type="sldNum" sz="quarter" idx="12"/>
          </p:nvPr>
        </p:nvSpPr>
        <p:spPr/>
        <p:txBody>
          <a:bodyPr/>
          <a:lstStyle/>
          <a:p>
            <a:fld id="{A7E49D09-2DC1-45DB-B3DB-5FC58297575C}" type="slidenum">
              <a:rPr lang="en-US" smtClean="0"/>
              <a:t>18</a:t>
            </a:fld>
            <a:endParaRPr lang="en-US"/>
          </a:p>
        </p:txBody>
      </p:sp>
    </p:spTree>
    <p:extLst>
      <p:ext uri="{BB962C8B-B14F-4D97-AF65-F5344CB8AC3E}">
        <p14:creationId xmlns:p14="http://schemas.microsoft.com/office/powerpoint/2010/main" val="4221597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204716"/>
            <a:ext cx="11696131" cy="954107"/>
          </a:xfrm>
          <a:prstGeom prst="rect">
            <a:avLst/>
          </a:prstGeom>
          <a:noFill/>
        </p:spPr>
        <p:txBody>
          <a:bodyPr wrap="square" rtlCol="0">
            <a:spAutoFit/>
          </a:bodyPr>
          <a:lstStyle/>
          <a:p>
            <a:pPr algn="just"/>
            <a:r>
              <a:rPr lang="en-US" sz="2800" dirty="0">
                <a:solidFill>
                  <a:schemeClr val="accent1">
                    <a:lumMod val="50000"/>
                  </a:schemeClr>
                </a:solidFill>
                <a:latin typeface="Bookman Old Style" panose="02050604050505020204" pitchFamily="18" charset="0"/>
              </a:rPr>
              <a:t>Relevant Exemptions – Notification No. 9/2017-Integrated Tax(Rate) or Notification No. 12/2017- Central Tax(Rate) </a:t>
            </a:r>
          </a:p>
        </p:txBody>
      </p:sp>
      <p:sp>
        <p:nvSpPr>
          <p:cNvPr id="3" name="TextBox 2"/>
          <p:cNvSpPr txBox="1"/>
          <p:nvPr/>
        </p:nvSpPr>
        <p:spPr>
          <a:xfrm>
            <a:off x="272956" y="1310184"/>
            <a:ext cx="11737074" cy="4524315"/>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Services provided by :</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(c) a senior advocate by way of legal services to</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(i) Any person other than a business entity; or </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(i) a business entity with an aggregate turnover up to such amount in the preceding financial year as makes it eligible for exemption from registration under the Central Goods and Services Tax Act, 2017; or</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(iii) The Central Government, State Government, Union Territory, local authority, Government Authority or Government Entity.</a:t>
            </a:r>
          </a:p>
        </p:txBody>
      </p:sp>
      <p:sp>
        <p:nvSpPr>
          <p:cNvPr id="5" name="Slide Number Placeholder 4"/>
          <p:cNvSpPr>
            <a:spLocks noGrp="1"/>
          </p:cNvSpPr>
          <p:nvPr>
            <p:ph type="sldNum" sz="quarter" idx="12"/>
          </p:nvPr>
        </p:nvSpPr>
        <p:spPr/>
        <p:txBody>
          <a:bodyPr/>
          <a:lstStyle/>
          <a:p>
            <a:fld id="{A7E49D09-2DC1-45DB-B3DB-5FC58297575C}" type="slidenum">
              <a:rPr lang="en-US" smtClean="0"/>
              <a:t>19</a:t>
            </a:fld>
            <a:endParaRPr lang="en-US"/>
          </a:p>
        </p:txBody>
      </p:sp>
    </p:spTree>
    <p:extLst>
      <p:ext uri="{BB962C8B-B14F-4D97-AF65-F5344CB8AC3E}">
        <p14:creationId xmlns:p14="http://schemas.microsoft.com/office/powerpoint/2010/main" val="3593950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7069449"/>
              </p:ext>
            </p:extLst>
          </p:nvPr>
        </p:nvGraphicFramePr>
        <p:xfrm>
          <a:off x="2422478" y="755672"/>
          <a:ext cx="6566644" cy="738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7917976" y="2166299"/>
            <a:ext cx="3193576" cy="19243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158772" y="2721640"/>
            <a:ext cx="2717193" cy="830997"/>
          </a:xfrm>
          <a:prstGeom prst="rect">
            <a:avLst/>
          </a:prstGeom>
          <a:noFill/>
        </p:spPr>
        <p:txBody>
          <a:bodyPr wrap="square" rtlCol="0">
            <a:spAutoFit/>
          </a:bodyPr>
          <a:lstStyle/>
          <a:p>
            <a:r>
              <a:rPr lang="en-US" sz="2400" dirty="0">
                <a:latin typeface="Bookman Old Style" panose="02050604050505020204" pitchFamily="18" charset="0"/>
              </a:rPr>
              <a:t>Supplier of </a:t>
            </a:r>
          </a:p>
          <a:p>
            <a:r>
              <a:rPr lang="en-US" sz="2400" dirty="0">
                <a:latin typeface="Bookman Old Style" panose="02050604050505020204" pitchFamily="18" charset="0"/>
              </a:rPr>
              <a:t>Goods/Services</a:t>
            </a:r>
          </a:p>
        </p:txBody>
      </p:sp>
      <p:sp>
        <p:nvSpPr>
          <p:cNvPr id="7" name="TextBox 6"/>
          <p:cNvSpPr txBox="1"/>
          <p:nvPr/>
        </p:nvSpPr>
        <p:spPr>
          <a:xfrm>
            <a:off x="8508989" y="2647764"/>
            <a:ext cx="2538484" cy="830997"/>
          </a:xfrm>
          <a:prstGeom prst="rect">
            <a:avLst/>
          </a:prstGeom>
          <a:noFill/>
        </p:spPr>
        <p:txBody>
          <a:bodyPr wrap="square" rtlCol="0">
            <a:spAutoFit/>
          </a:bodyPr>
          <a:lstStyle/>
          <a:p>
            <a:r>
              <a:rPr lang="en-US" sz="2400" dirty="0">
                <a:latin typeface="Bookman Old Style" panose="02050604050505020204" pitchFamily="18" charset="0"/>
              </a:rPr>
              <a:t>Receiver of Goods/Services</a:t>
            </a:r>
          </a:p>
        </p:txBody>
      </p:sp>
      <p:sp>
        <p:nvSpPr>
          <p:cNvPr id="8" name="Oval 7"/>
          <p:cNvSpPr/>
          <p:nvPr/>
        </p:nvSpPr>
        <p:spPr>
          <a:xfrm>
            <a:off x="825690" y="2174970"/>
            <a:ext cx="3193576" cy="19243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1248335" y="2647764"/>
            <a:ext cx="2527413" cy="830997"/>
          </a:xfrm>
          <a:prstGeom prst="rect">
            <a:avLst/>
          </a:prstGeom>
          <a:noFill/>
        </p:spPr>
        <p:txBody>
          <a:bodyPr wrap="square" rtlCol="0">
            <a:spAutoFit/>
          </a:bodyPr>
          <a:lstStyle/>
          <a:p>
            <a:r>
              <a:rPr lang="en-US" sz="2400" dirty="0">
                <a:latin typeface="Bookman Old Style" panose="02050604050505020204" pitchFamily="18" charset="0"/>
              </a:rPr>
              <a:t>Supplier of Goods/Services</a:t>
            </a:r>
          </a:p>
        </p:txBody>
      </p:sp>
      <p:cxnSp>
        <p:nvCxnSpPr>
          <p:cNvPr id="12" name="Straight Arrow Connector 11"/>
          <p:cNvCxnSpPr/>
          <p:nvPr/>
        </p:nvCxnSpPr>
        <p:spPr>
          <a:xfrm>
            <a:off x="4312693" y="3129604"/>
            <a:ext cx="327546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378657" y="2695396"/>
            <a:ext cx="3179928" cy="369332"/>
          </a:xfrm>
          <a:prstGeom prst="rect">
            <a:avLst/>
          </a:prstGeom>
          <a:noFill/>
        </p:spPr>
        <p:txBody>
          <a:bodyPr wrap="square" rtlCol="0">
            <a:spAutoFit/>
          </a:bodyPr>
          <a:lstStyle/>
          <a:p>
            <a:r>
              <a:rPr lang="en-US" dirty="0">
                <a:latin typeface="Bookman Old Style" panose="02050604050505020204" pitchFamily="18" charset="0"/>
              </a:rPr>
              <a:t>  Goods/Services are sold</a:t>
            </a:r>
          </a:p>
        </p:txBody>
      </p:sp>
      <p:cxnSp>
        <p:nvCxnSpPr>
          <p:cNvPr id="16" name="Straight Arrow Connector 15"/>
          <p:cNvCxnSpPr/>
          <p:nvPr/>
        </p:nvCxnSpPr>
        <p:spPr>
          <a:xfrm flipH="1">
            <a:off x="4360460" y="3383177"/>
            <a:ext cx="3179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4221138" y="3510226"/>
            <a:ext cx="3696838" cy="369332"/>
          </a:xfrm>
          <a:prstGeom prst="rect">
            <a:avLst/>
          </a:prstGeom>
          <a:noFill/>
        </p:spPr>
        <p:txBody>
          <a:bodyPr wrap="square" rtlCol="0">
            <a:spAutoFit/>
          </a:bodyPr>
          <a:lstStyle/>
          <a:p>
            <a:r>
              <a:rPr lang="en-US" dirty="0">
                <a:latin typeface="Bookman Old Style" panose="02050604050505020204" pitchFamily="18" charset="0"/>
              </a:rPr>
              <a:t>Price of Goods/Services + </a:t>
            </a:r>
            <a:r>
              <a:rPr lang="en-US" dirty="0">
                <a:solidFill>
                  <a:srgbClr val="FF0000"/>
                </a:solidFill>
                <a:latin typeface="Bookman Old Style" panose="02050604050505020204" pitchFamily="18" charset="0"/>
              </a:rPr>
              <a:t>GST</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5873" y="4368213"/>
            <a:ext cx="2509102" cy="1813993"/>
          </a:xfrm>
          <a:prstGeom prst="rect">
            <a:avLst/>
          </a:prstGeom>
        </p:spPr>
      </p:pic>
      <p:cxnSp>
        <p:nvCxnSpPr>
          <p:cNvPr id="22" name="Elbow Connector 21"/>
          <p:cNvCxnSpPr/>
          <p:nvPr/>
        </p:nvCxnSpPr>
        <p:spPr>
          <a:xfrm>
            <a:off x="2422478" y="4313725"/>
            <a:ext cx="2572603" cy="961484"/>
          </a:xfrm>
          <a:prstGeom prst="bentConnector3">
            <a:avLst>
              <a:gd name="adj1" fmla="val 663"/>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2561231" y="4282425"/>
            <a:ext cx="1799229" cy="923330"/>
          </a:xfrm>
          <a:prstGeom prst="rect">
            <a:avLst/>
          </a:prstGeom>
          <a:noFill/>
        </p:spPr>
        <p:txBody>
          <a:bodyPr wrap="square" rtlCol="0">
            <a:spAutoFit/>
          </a:bodyPr>
          <a:lstStyle/>
          <a:p>
            <a:r>
              <a:rPr lang="en-US" dirty="0">
                <a:latin typeface="Bookman Old Style" panose="02050604050505020204" pitchFamily="18" charset="0"/>
              </a:rPr>
              <a:t>Deposits GST   with Government</a:t>
            </a:r>
          </a:p>
        </p:txBody>
      </p:sp>
      <p:sp>
        <p:nvSpPr>
          <p:cNvPr id="5" name="Slide Number Placeholder 4"/>
          <p:cNvSpPr>
            <a:spLocks noGrp="1"/>
          </p:cNvSpPr>
          <p:nvPr>
            <p:ph type="sldNum" sz="quarter" idx="12"/>
          </p:nvPr>
        </p:nvSpPr>
        <p:spPr/>
        <p:txBody>
          <a:bodyPr/>
          <a:lstStyle/>
          <a:p>
            <a:fld id="{A7E49D09-2DC1-45DB-B3DB-5FC58297575C}" type="slidenum">
              <a:rPr lang="en-US" smtClean="0"/>
              <a:t>2</a:t>
            </a:fld>
            <a:endParaRPr lang="en-US"/>
          </a:p>
        </p:txBody>
      </p:sp>
    </p:spTree>
    <p:extLst>
      <p:ext uri="{BB962C8B-B14F-4D97-AF65-F5344CB8AC3E}">
        <p14:creationId xmlns:p14="http://schemas.microsoft.com/office/powerpoint/2010/main" val="34383332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par>
                                <p:cTn id="35" presetID="6"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ircle(in)">
                                      <p:cBhvr>
                                        <p:cTn id="40" dur="2000"/>
                                        <p:tgtEl>
                                          <p:spTgt spid="2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circle(in)">
                                      <p:cBhvr>
                                        <p:cTn id="4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6" grpId="0"/>
      <p:bldP spid="7" grpId="0"/>
      <p:bldP spid="8" grpId="0" animBg="1"/>
      <p:bldP spid="9" grpId="0"/>
      <p:bldP spid="13" grpId="0"/>
      <p:bldP spid="19"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91068"/>
            <a:ext cx="9455278"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3. Category Of Supply Of Services: </a:t>
            </a:r>
            <a:r>
              <a:rPr lang="en-US" sz="2800" dirty="0">
                <a:latin typeface="Bookman Old Style" panose="02050604050505020204" pitchFamily="18" charset="0"/>
              </a:rPr>
              <a:t>Arbitral Services</a:t>
            </a:r>
          </a:p>
        </p:txBody>
      </p:sp>
      <p:sp>
        <p:nvSpPr>
          <p:cNvPr id="3" name="TextBox 2"/>
          <p:cNvSpPr txBox="1"/>
          <p:nvPr/>
        </p:nvSpPr>
        <p:spPr>
          <a:xfrm>
            <a:off x="184244" y="1088882"/>
            <a:ext cx="9403307" cy="461665"/>
          </a:xfrm>
          <a:prstGeom prst="rect">
            <a:avLst/>
          </a:prstGeom>
          <a:noFill/>
        </p:spPr>
        <p:txBody>
          <a:bodyPr wrap="square" rtlCol="0">
            <a:spAutoFit/>
          </a:bodyPr>
          <a:lstStyle/>
          <a:p>
            <a:pPr algn="just"/>
            <a:r>
              <a:rPr lang="en-US" sz="2400" dirty="0">
                <a:latin typeface="Bookman Old Style" panose="02050604050505020204" pitchFamily="18" charset="0"/>
              </a:rPr>
              <a:t>Services supplied by an arbitral Tribunal to </a:t>
            </a:r>
            <a:r>
              <a:rPr lang="en-US" sz="2400" i="1" u="sng" dirty="0">
                <a:solidFill>
                  <a:schemeClr val="accent1">
                    <a:lumMod val="50000"/>
                  </a:schemeClr>
                </a:solidFill>
                <a:latin typeface="Bookman Old Style" panose="02050604050505020204" pitchFamily="18" charset="0"/>
              </a:rPr>
              <a:t>a business entity.</a:t>
            </a:r>
          </a:p>
        </p:txBody>
      </p:sp>
      <p:sp>
        <p:nvSpPr>
          <p:cNvPr id="4" name="TextBox 3"/>
          <p:cNvSpPr txBox="1"/>
          <p:nvPr/>
        </p:nvSpPr>
        <p:spPr>
          <a:xfrm>
            <a:off x="184244" y="2880924"/>
            <a:ext cx="6462216" cy="461665"/>
          </a:xfrm>
          <a:prstGeom prst="rect">
            <a:avLst/>
          </a:prstGeom>
          <a:noFill/>
        </p:spPr>
        <p:txBody>
          <a:bodyPr wrap="square" rtlCol="0">
            <a:spAutoFit/>
          </a:bodyPr>
          <a:lstStyle/>
          <a:p>
            <a:r>
              <a:rPr lang="en-US" sz="2400" dirty="0">
                <a:solidFill>
                  <a:schemeClr val="accent1">
                    <a:lumMod val="50000"/>
                  </a:schemeClr>
                </a:solidFill>
                <a:latin typeface="Bookman Old Style" panose="02050604050505020204" pitchFamily="18" charset="0"/>
              </a:rPr>
              <a:t>Supplier of service </a:t>
            </a:r>
            <a:r>
              <a:rPr lang="en-US" sz="2400" dirty="0">
                <a:latin typeface="Bookman Old Style" panose="02050604050505020204" pitchFamily="18" charset="0"/>
              </a:rPr>
              <a:t>: An arbitral Tribunal</a:t>
            </a:r>
          </a:p>
        </p:txBody>
      </p:sp>
      <p:sp>
        <p:nvSpPr>
          <p:cNvPr id="5" name="TextBox 4"/>
          <p:cNvSpPr txBox="1"/>
          <p:nvPr/>
        </p:nvSpPr>
        <p:spPr>
          <a:xfrm>
            <a:off x="184244" y="4816134"/>
            <a:ext cx="11665835" cy="523220"/>
          </a:xfrm>
          <a:prstGeom prst="rect">
            <a:avLst/>
          </a:prstGeom>
          <a:noFill/>
        </p:spPr>
        <p:txBody>
          <a:bodyPr wrap="square" rtlCol="0">
            <a:spAutoFit/>
          </a:bodyPr>
          <a:lstStyle/>
          <a:p>
            <a:r>
              <a:rPr lang="en-US" sz="2400" dirty="0">
                <a:solidFill>
                  <a:schemeClr val="accent1">
                    <a:lumMod val="50000"/>
                  </a:schemeClr>
                </a:solidFill>
                <a:latin typeface="Bookman Old Style" panose="02050604050505020204" pitchFamily="18" charset="0"/>
              </a:rPr>
              <a:t>Recipient of service </a:t>
            </a:r>
            <a:r>
              <a:rPr lang="en-US" sz="2800" dirty="0">
                <a:solidFill>
                  <a:schemeClr val="accent1">
                    <a:lumMod val="50000"/>
                  </a:schemeClr>
                </a:solidFill>
                <a:latin typeface="Bookman Old Style" panose="02050604050505020204" pitchFamily="18" charset="0"/>
              </a:rPr>
              <a:t>: </a:t>
            </a:r>
            <a:r>
              <a:rPr lang="en-US" sz="2400" dirty="0">
                <a:latin typeface="Bookman Old Style" panose="02050604050505020204" pitchFamily="18" charset="0"/>
              </a:rPr>
              <a:t>Any business entity located in the taxable territory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0133" y="1752321"/>
            <a:ext cx="4077132" cy="2718873"/>
          </a:xfrm>
          <a:prstGeom prst="rect">
            <a:avLst/>
          </a:prstGeom>
        </p:spPr>
      </p:pic>
      <p:sp>
        <p:nvSpPr>
          <p:cNvPr id="8" name="Slide Number Placeholder 7"/>
          <p:cNvSpPr>
            <a:spLocks noGrp="1"/>
          </p:cNvSpPr>
          <p:nvPr>
            <p:ph type="sldNum" sz="quarter" idx="12"/>
          </p:nvPr>
        </p:nvSpPr>
        <p:spPr/>
        <p:txBody>
          <a:bodyPr/>
          <a:lstStyle/>
          <a:p>
            <a:fld id="{A7E49D09-2DC1-45DB-B3DB-5FC58297575C}" type="slidenum">
              <a:rPr lang="en-US" smtClean="0"/>
              <a:t>20</a:t>
            </a:fld>
            <a:endParaRPr lang="en-US"/>
          </a:p>
        </p:txBody>
      </p:sp>
    </p:spTree>
    <p:extLst>
      <p:ext uri="{BB962C8B-B14F-4D97-AF65-F5344CB8AC3E}">
        <p14:creationId xmlns:p14="http://schemas.microsoft.com/office/powerpoint/2010/main" val="2319409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204716"/>
            <a:ext cx="11696131" cy="954107"/>
          </a:xfrm>
          <a:prstGeom prst="rect">
            <a:avLst/>
          </a:prstGeom>
          <a:noFill/>
        </p:spPr>
        <p:txBody>
          <a:bodyPr wrap="square" rtlCol="0">
            <a:spAutoFit/>
          </a:bodyPr>
          <a:lstStyle/>
          <a:p>
            <a:pPr algn="just"/>
            <a:r>
              <a:rPr lang="en-US" sz="2800" dirty="0">
                <a:solidFill>
                  <a:schemeClr val="accent1">
                    <a:lumMod val="50000"/>
                  </a:schemeClr>
                </a:solidFill>
                <a:latin typeface="Bookman Old Style" panose="02050604050505020204" pitchFamily="18" charset="0"/>
              </a:rPr>
              <a:t>Relevant Exemptions – Notification No. 9/2017-Integrated Tax(Rate) or Notification No. 12/2017- Central Tax(Rate) </a:t>
            </a:r>
          </a:p>
        </p:txBody>
      </p:sp>
      <p:sp>
        <p:nvSpPr>
          <p:cNvPr id="3" name="TextBox 2"/>
          <p:cNvSpPr txBox="1"/>
          <p:nvPr/>
        </p:nvSpPr>
        <p:spPr>
          <a:xfrm>
            <a:off x="163773" y="1651378"/>
            <a:ext cx="11737074" cy="4524315"/>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Services provided by :</a:t>
            </a:r>
          </a:p>
          <a:p>
            <a:pPr algn="just"/>
            <a:endParaRPr lang="en-US" sz="2400" dirty="0">
              <a:latin typeface="Bookman Old Style" panose="02050604050505020204" pitchFamily="18" charset="0"/>
            </a:endParaRPr>
          </a:p>
          <a:p>
            <a:pPr marL="457200" indent="-457200" algn="just">
              <a:buAutoNum type="alphaLcParenBoth"/>
            </a:pPr>
            <a:r>
              <a:rPr lang="en-US" sz="2400" dirty="0">
                <a:latin typeface="Bookman Old Style" panose="02050604050505020204" pitchFamily="18" charset="0"/>
              </a:rPr>
              <a:t>An arbitral tribunal to –</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(i) Any person other than a business entity; or </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(i) a business entity with an aggregate turnover up to such amount in the preceding financial year as makes it eligible for exemption from registration under the Central Goods and Services Tax Act, 2017; or</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(iii) The Central Government, State Government, Union Territory, local authority, Government Authority or Government Entity.</a:t>
            </a:r>
          </a:p>
        </p:txBody>
      </p:sp>
      <p:sp>
        <p:nvSpPr>
          <p:cNvPr id="5" name="Slide Number Placeholder 4"/>
          <p:cNvSpPr>
            <a:spLocks noGrp="1"/>
          </p:cNvSpPr>
          <p:nvPr>
            <p:ph type="sldNum" sz="quarter" idx="12"/>
          </p:nvPr>
        </p:nvSpPr>
        <p:spPr/>
        <p:txBody>
          <a:bodyPr/>
          <a:lstStyle/>
          <a:p>
            <a:fld id="{A7E49D09-2DC1-45DB-B3DB-5FC58297575C}" type="slidenum">
              <a:rPr lang="en-US" smtClean="0"/>
              <a:t>21</a:t>
            </a:fld>
            <a:endParaRPr lang="en-US"/>
          </a:p>
        </p:txBody>
      </p:sp>
    </p:spTree>
    <p:extLst>
      <p:ext uri="{BB962C8B-B14F-4D97-AF65-F5344CB8AC3E}">
        <p14:creationId xmlns:p14="http://schemas.microsoft.com/office/powerpoint/2010/main" val="3909949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1" y="191068"/>
            <a:ext cx="10372299"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4 Category Of Supply Of Services: </a:t>
            </a:r>
            <a:r>
              <a:rPr lang="en-US" sz="2800" dirty="0">
                <a:latin typeface="Bookman Old Style" panose="02050604050505020204" pitchFamily="18" charset="0"/>
              </a:rPr>
              <a:t>Sponsorship Services</a:t>
            </a:r>
          </a:p>
        </p:txBody>
      </p:sp>
      <p:sp>
        <p:nvSpPr>
          <p:cNvPr id="3" name="TextBox 2"/>
          <p:cNvSpPr txBox="1"/>
          <p:nvPr/>
        </p:nvSpPr>
        <p:spPr>
          <a:xfrm>
            <a:off x="184244" y="1088882"/>
            <a:ext cx="10774908" cy="830997"/>
          </a:xfrm>
          <a:prstGeom prst="rect">
            <a:avLst/>
          </a:prstGeom>
          <a:noFill/>
        </p:spPr>
        <p:txBody>
          <a:bodyPr wrap="square" rtlCol="0">
            <a:spAutoFit/>
          </a:bodyPr>
          <a:lstStyle/>
          <a:p>
            <a:pPr algn="just"/>
            <a:r>
              <a:rPr lang="en-US" sz="2400" dirty="0">
                <a:latin typeface="Bookman Old Style" panose="02050604050505020204" pitchFamily="18" charset="0"/>
              </a:rPr>
              <a:t>Service provided by way of Sponsorship Service to </a:t>
            </a:r>
            <a:r>
              <a:rPr lang="en-US" sz="2400" i="1" u="sng" dirty="0">
                <a:solidFill>
                  <a:schemeClr val="accent1">
                    <a:lumMod val="50000"/>
                  </a:schemeClr>
                </a:solidFill>
                <a:latin typeface="Bookman Old Style" panose="02050604050505020204" pitchFamily="18" charset="0"/>
              </a:rPr>
              <a:t>anybody corporate or partnership firm.</a:t>
            </a:r>
          </a:p>
        </p:txBody>
      </p:sp>
      <p:sp>
        <p:nvSpPr>
          <p:cNvPr id="4" name="TextBox 3"/>
          <p:cNvSpPr txBox="1"/>
          <p:nvPr/>
        </p:nvSpPr>
        <p:spPr>
          <a:xfrm>
            <a:off x="184244" y="2726625"/>
            <a:ext cx="6462216" cy="461665"/>
          </a:xfrm>
          <a:prstGeom prst="rect">
            <a:avLst/>
          </a:prstGeom>
          <a:noFill/>
        </p:spPr>
        <p:txBody>
          <a:bodyPr wrap="square" rtlCol="0">
            <a:spAutoFit/>
          </a:bodyPr>
          <a:lstStyle/>
          <a:p>
            <a:r>
              <a:rPr lang="en-US" sz="2400" dirty="0">
                <a:solidFill>
                  <a:schemeClr val="accent1">
                    <a:lumMod val="50000"/>
                  </a:schemeClr>
                </a:solidFill>
                <a:latin typeface="Bookman Old Style" panose="02050604050505020204" pitchFamily="18" charset="0"/>
              </a:rPr>
              <a:t>Supplier of service </a:t>
            </a:r>
            <a:r>
              <a:rPr lang="en-US" sz="2400" dirty="0">
                <a:latin typeface="Bookman Old Style" panose="02050604050505020204" pitchFamily="18" charset="0"/>
              </a:rPr>
              <a:t>: Any person</a:t>
            </a:r>
          </a:p>
        </p:txBody>
      </p:sp>
      <p:sp>
        <p:nvSpPr>
          <p:cNvPr id="5" name="TextBox 4"/>
          <p:cNvSpPr txBox="1"/>
          <p:nvPr/>
        </p:nvSpPr>
        <p:spPr>
          <a:xfrm>
            <a:off x="184244" y="4456703"/>
            <a:ext cx="11665835" cy="892552"/>
          </a:xfrm>
          <a:prstGeom prst="rect">
            <a:avLst/>
          </a:prstGeom>
          <a:noFill/>
        </p:spPr>
        <p:txBody>
          <a:bodyPr wrap="square" rtlCol="0">
            <a:spAutoFit/>
          </a:bodyPr>
          <a:lstStyle/>
          <a:p>
            <a:r>
              <a:rPr lang="en-US" sz="2400" dirty="0">
                <a:solidFill>
                  <a:schemeClr val="accent1">
                    <a:lumMod val="50000"/>
                  </a:schemeClr>
                </a:solidFill>
                <a:latin typeface="Bookman Old Style" panose="02050604050505020204" pitchFamily="18" charset="0"/>
              </a:rPr>
              <a:t>Recipient of service </a:t>
            </a:r>
            <a:r>
              <a:rPr lang="en-US" sz="2800" dirty="0">
                <a:solidFill>
                  <a:schemeClr val="accent1">
                    <a:lumMod val="50000"/>
                  </a:schemeClr>
                </a:solidFill>
                <a:latin typeface="Bookman Old Style" panose="02050604050505020204" pitchFamily="18" charset="0"/>
              </a:rPr>
              <a:t>: </a:t>
            </a:r>
            <a:r>
              <a:rPr lang="en-US" sz="2400" dirty="0">
                <a:latin typeface="Bookman Old Style" panose="02050604050505020204" pitchFamily="18" charset="0"/>
              </a:rPr>
              <a:t>Anybody corporate or partnership firm located in the</a:t>
            </a:r>
          </a:p>
          <a:p>
            <a:r>
              <a:rPr lang="en-US" sz="2400" dirty="0">
                <a:latin typeface="Bookman Old Style" panose="02050604050505020204" pitchFamily="18" charset="0"/>
              </a:rPr>
              <a:t>		              taxable territory.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113" y="1800313"/>
            <a:ext cx="4383367" cy="2143890"/>
          </a:xfrm>
          <a:prstGeom prst="rect">
            <a:avLst/>
          </a:prstGeom>
        </p:spPr>
      </p:pic>
      <p:sp>
        <p:nvSpPr>
          <p:cNvPr id="8" name="Slide Number Placeholder 7"/>
          <p:cNvSpPr>
            <a:spLocks noGrp="1"/>
          </p:cNvSpPr>
          <p:nvPr>
            <p:ph type="sldNum" sz="quarter" idx="12"/>
          </p:nvPr>
        </p:nvSpPr>
        <p:spPr/>
        <p:txBody>
          <a:bodyPr/>
          <a:lstStyle/>
          <a:p>
            <a:fld id="{A7E49D09-2DC1-45DB-B3DB-5FC58297575C}" type="slidenum">
              <a:rPr lang="en-US" smtClean="0"/>
              <a:t>22</a:t>
            </a:fld>
            <a:endParaRPr lang="en-US"/>
          </a:p>
        </p:txBody>
      </p:sp>
    </p:spTree>
    <p:extLst>
      <p:ext uri="{BB962C8B-B14F-4D97-AF65-F5344CB8AC3E}">
        <p14:creationId xmlns:p14="http://schemas.microsoft.com/office/powerpoint/2010/main" val="2249830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204716"/>
            <a:ext cx="11696131" cy="954107"/>
          </a:xfrm>
          <a:prstGeom prst="rect">
            <a:avLst/>
          </a:prstGeom>
          <a:noFill/>
        </p:spPr>
        <p:txBody>
          <a:bodyPr wrap="square" rtlCol="0">
            <a:spAutoFit/>
          </a:bodyPr>
          <a:lstStyle/>
          <a:p>
            <a:pPr algn="just"/>
            <a:r>
              <a:rPr lang="en-US" sz="2800" dirty="0">
                <a:solidFill>
                  <a:schemeClr val="accent2">
                    <a:lumMod val="50000"/>
                  </a:schemeClr>
                </a:solidFill>
                <a:latin typeface="Bookman Old Style" panose="02050604050505020204" pitchFamily="18" charset="0"/>
              </a:rPr>
              <a:t>Relevant Exemptions – Notification No. 9/2017-Integrated Tax(Rate) or Notification No. 12/2017- Central Tax(Rate) </a:t>
            </a:r>
          </a:p>
        </p:txBody>
      </p:sp>
      <p:sp>
        <p:nvSpPr>
          <p:cNvPr id="3" name="TextBox 2"/>
          <p:cNvSpPr txBox="1"/>
          <p:nvPr/>
        </p:nvSpPr>
        <p:spPr>
          <a:xfrm>
            <a:off x="163773" y="1255593"/>
            <a:ext cx="11737074" cy="5632311"/>
          </a:xfrm>
          <a:prstGeom prst="rect">
            <a:avLst/>
          </a:prstGeom>
          <a:noFill/>
        </p:spPr>
        <p:txBody>
          <a:bodyPr wrap="square" rtlCol="0">
            <a:spAutoFit/>
          </a:bodyPr>
          <a:lstStyle/>
          <a:p>
            <a:r>
              <a:rPr lang="en-US" sz="2400" b="1" dirty="0">
                <a:solidFill>
                  <a:schemeClr val="accent2">
                    <a:lumMod val="50000"/>
                  </a:schemeClr>
                </a:solidFill>
                <a:latin typeface="Bookman Old Style" panose="02050604050505020204" pitchFamily="18" charset="0"/>
              </a:rPr>
              <a:t>Services provided by way of sponsorship of sporting events organized:</a:t>
            </a:r>
          </a:p>
          <a:p>
            <a:endParaRPr lang="en-US" sz="2400" dirty="0">
              <a:latin typeface="Bookman Old Style" panose="02050604050505020204" pitchFamily="18" charset="0"/>
            </a:endParaRPr>
          </a:p>
          <a:p>
            <a:pPr marL="457200" indent="-457200" algn="just">
              <a:buAutoNum type="alphaLcParenBoth"/>
            </a:pPr>
            <a:r>
              <a:rPr lang="en-US" sz="2400" dirty="0">
                <a:latin typeface="Bookman Old Style" panose="02050604050505020204" pitchFamily="18" charset="0"/>
              </a:rPr>
              <a:t>By a national sports federation, or its affiliated federations, where the participating teams or individuals represent any district, State, zone or country;</a:t>
            </a:r>
          </a:p>
          <a:p>
            <a:pPr marL="457200" indent="-457200" algn="just">
              <a:buAutoNum type="alphaLcParenBoth"/>
            </a:pPr>
            <a:endParaRPr lang="en-US" sz="2400" dirty="0">
              <a:latin typeface="Bookman Old Style" panose="02050604050505020204" pitchFamily="18" charset="0"/>
            </a:endParaRPr>
          </a:p>
          <a:p>
            <a:pPr marL="457200" indent="-457200" algn="just">
              <a:buAutoNum type="alphaLcParenBoth"/>
            </a:pPr>
            <a:r>
              <a:rPr lang="en-US" sz="2400" dirty="0">
                <a:latin typeface="Bookman Old Style" panose="02050604050505020204" pitchFamily="18" charset="0"/>
              </a:rPr>
              <a:t>By Association of Indian Universities, Inter-University Sports Board, School Games Federation of India, All India Sports Council for the Deaf, Paralympics Committee of India or Special Olympics Bharat;</a:t>
            </a:r>
          </a:p>
          <a:p>
            <a:pPr marL="457200" indent="-457200" algn="just">
              <a:buAutoNum type="alphaLcParenBoth"/>
            </a:pPr>
            <a:endParaRPr lang="en-US" sz="2400" dirty="0">
              <a:latin typeface="Bookman Old Style" panose="02050604050505020204" pitchFamily="18" charset="0"/>
            </a:endParaRPr>
          </a:p>
          <a:p>
            <a:pPr marL="457200" indent="-457200" algn="just">
              <a:buAutoNum type="alphaLcParenBoth"/>
            </a:pPr>
            <a:r>
              <a:rPr lang="en-US" sz="2400" dirty="0">
                <a:latin typeface="Bookman Old Style" panose="02050604050505020204" pitchFamily="18" charset="0"/>
              </a:rPr>
              <a:t>By Central Civil Services Cultural and Sports Board;</a:t>
            </a:r>
          </a:p>
          <a:p>
            <a:pPr marL="457200" indent="-457200" algn="just">
              <a:buAutoNum type="alphaLcParenBoth"/>
            </a:pPr>
            <a:endParaRPr lang="en-US" sz="2400" dirty="0">
              <a:latin typeface="Bookman Old Style" panose="02050604050505020204" pitchFamily="18" charset="0"/>
            </a:endParaRPr>
          </a:p>
          <a:p>
            <a:pPr marL="457200" indent="-457200" algn="just">
              <a:buAutoNum type="alphaLcParenBoth"/>
            </a:pPr>
            <a:r>
              <a:rPr lang="en-US" sz="2400" dirty="0">
                <a:latin typeface="Bookman Old Style" panose="02050604050505020204" pitchFamily="18" charset="0"/>
              </a:rPr>
              <a:t>As part of national games, by Indian Olympic Association; or</a:t>
            </a:r>
          </a:p>
          <a:p>
            <a:pPr marL="457200" indent="-457200" algn="just">
              <a:buAutoNum type="alphaLcParenBoth"/>
            </a:pPr>
            <a:endParaRPr lang="en-US" sz="2400" dirty="0">
              <a:latin typeface="Bookman Old Style" panose="02050604050505020204" pitchFamily="18" charset="0"/>
            </a:endParaRPr>
          </a:p>
          <a:p>
            <a:pPr marL="457200" indent="-457200" algn="just">
              <a:buAutoNum type="alphaLcParenBoth"/>
            </a:pPr>
            <a:r>
              <a:rPr lang="en-US" sz="2400" dirty="0">
                <a:latin typeface="Bookman Old Style" panose="02050604050505020204" pitchFamily="18" charset="0"/>
              </a:rPr>
              <a:t>Under Panchayat Yuva Kreeda Aur Khel Abhiyaan (PYKKA) Scheme</a:t>
            </a:r>
          </a:p>
        </p:txBody>
      </p:sp>
      <p:sp>
        <p:nvSpPr>
          <p:cNvPr id="5" name="Slide Number Placeholder 4"/>
          <p:cNvSpPr>
            <a:spLocks noGrp="1"/>
          </p:cNvSpPr>
          <p:nvPr>
            <p:ph type="sldNum" sz="quarter" idx="12"/>
          </p:nvPr>
        </p:nvSpPr>
        <p:spPr/>
        <p:txBody>
          <a:bodyPr/>
          <a:lstStyle/>
          <a:p>
            <a:fld id="{A7E49D09-2DC1-45DB-B3DB-5FC58297575C}" type="slidenum">
              <a:rPr lang="en-US" smtClean="0"/>
              <a:t>23</a:t>
            </a:fld>
            <a:endParaRPr lang="en-US"/>
          </a:p>
        </p:txBody>
      </p:sp>
    </p:spTree>
    <p:extLst>
      <p:ext uri="{BB962C8B-B14F-4D97-AF65-F5344CB8AC3E}">
        <p14:creationId xmlns:p14="http://schemas.microsoft.com/office/powerpoint/2010/main" val="379387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1" y="191068"/>
            <a:ext cx="10372299"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5. Category Of Supply Of Services: </a:t>
            </a:r>
            <a:r>
              <a:rPr lang="en-US" sz="2800" dirty="0">
                <a:latin typeface="Bookman Old Style" panose="02050604050505020204" pitchFamily="18" charset="0"/>
              </a:rPr>
              <a:t>Government Services</a:t>
            </a:r>
          </a:p>
        </p:txBody>
      </p:sp>
      <p:sp>
        <p:nvSpPr>
          <p:cNvPr id="3" name="TextBox 2"/>
          <p:cNvSpPr txBox="1"/>
          <p:nvPr/>
        </p:nvSpPr>
        <p:spPr>
          <a:xfrm>
            <a:off x="109180" y="925109"/>
            <a:ext cx="11873553" cy="2308324"/>
          </a:xfrm>
          <a:prstGeom prst="rect">
            <a:avLst/>
          </a:prstGeom>
          <a:noFill/>
        </p:spPr>
        <p:txBody>
          <a:bodyPr wrap="square" rtlCol="0">
            <a:spAutoFit/>
          </a:bodyPr>
          <a:lstStyle/>
          <a:p>
            <a:pPr algn="just"/>
            <a:r>
              <a:rPr lang="en-US" sz="2400" dirty="0">
                <a:latin typeface="Bookman Old Style" panose="02050604050505020204" pitchFamily="18" charset="0"/>
              </a:rPr>
              <a:t>Services supplied by the Central Government, State Government, Union territory or local authority to a business entity </a:t>
            </a:r>
            <a:r>
              <a:rPr lang="en-US" sz="2400" i="1" u="sng" dirty="0">
                <a:solidFill>
                  <a:schemeClr val="accent1">
                    <a:lumMod val="50000"/>
                  </a:schemeClr>
                </a:solidFill>
                <a:latin typeface="Bookman Old Style" panose="02050604050505020204" pitchFamily="18" charset="0"/>
              </a:rPr>
              <a:t>excluding the following :</a:t>
            </a:r>
          </a:p>
          <a:p>
            <a:pPr algn="just"/>
            <a:endParaRPr lang="en-US" sz="2400" dirty="0">
              <a:latin typeface="Bookman Old Style" panose="02050604050505020204" pitchFamily="18" charset="0"/>
            </a:endParaRPr>
          </a:p>
          <a:p>
            <a:pPr marL="457200" indent="-457200" algn="just">
              <a:buAutoNum type="alphaUcParenBoth"/>
            </a:pPr>
            <a:r>
              <a:rPr lang="en-US" sz="2400" dirty="0">
                <a:latin typeface="Bookman Old Style" panose="02050604050505020204" pitchFamily="18" charset="0"/>
              </a:rPr>
              <a:t>renting of immovable property service, and</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(B) services specified below :-</a:t>
            </a:r>
          </a:p>
        </p:txBody>
      </p:sp>
      <p:graphicFrame>
        <p:nvGraphicFramePr>
          <p:cNvPr id="8" name="Diagram 7"/>
          <p:cNvGraphicFramePr/>
          <p:nvPr>
            <p:extLst>
              <p:ext uri="{D42A27DB-BD31-4B8C-83A1-F6EECF244321}">
                <p14:modId xmlns:p14="http://schemas.microsoft.com/office/powerpoint/2010/main" val="3251888451"/>
              </p:ext>
            </p:extLst>
          </p:nvPr>
        </p:nvGraphicFramePr>
        <p:xfrm>
          <a:off x="307072" y="3444254"/>
          <a:ext cx="11675661" cy="2710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7E49D09-2DC1-45DB-B3DB-5FC58297575C}" type="slidenum">
              <a:rPr lang="en-US" smtClean="0"/>
              <a:t>24</a:t>
            </a:fld>
            <a:endParaRPr lang="en-US"/>
          </a:p>
        </p:txBody>
      </p:sp>
    </p:spTree>
    <p:extLst>
      <p:ext uri="{BB962C8B-B14F-4D97-AF65-F5344CB8AC3E}">
        <p14:creationId xmlns:p14="http://schemas.microsoft.com/office/powerpoint/2010/main" val="3275947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1" y="191068"/>
            <a:ext cx="10372299"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5. Category Of Supply Of Services: </a:t>
            </a:r>
            <a:r>
              <a:rPr lang="en-US" sz="2800" dirty="0">
                <a:latin typeface="Bookman Old Style" panose="02050604050505020204" pitchFamily="18" charset="0"/>
              </a:rPr>
              <a:t>Government Services</a:t>
            </a:r>
          </a:p>
        </p:txBody>
      </p:sp>
      <p:graphicFrame>
        <p:nvGraphicFramePr>
          <p:cNvPr id="8" name="Diagram 7"/>
          <p:cNvGraphicFramePr/>
          <p:nvPr>
            <p:extLst>
              <p:ext uri="{D42A27DB-BD31-4B8C-83A1-F6EECF244321}">
                <p14:modId xmlns:p14="http://schemas.microsoft.com/office/powerpoint/2010/main" val="1428070755"/>
              </p:ext>
            </p:extLst>
          </p:nvPr>
        </p:nvGraphicFramePr>
        <p:xfrm>
          <a:off x="208125" y="1042248"/>
          <a:ext cx="11675661" cy="2710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718675570"/>
              </p:ext>
            </p:extLst>
          </p:nvPr>
        </p:nvGraphicFramePr>
        <p:xfrm>
          <a:off x="463642" y="2714783"/>
          <a:ext cx="10959534" cy="31674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fld id="{A7E49D09-2DC1-45DB-B3DB-5FC58297575C}" type="slidenum">
              <a:rPr lang="en-US" smtClean="0"/>
              <a:t>25</a:t>
            </a:fld>
            <a:endParaRPr lang="en-US"/>
          </a:p>
        </p:txBody>
      </p:sp>
    </p:spTree>
    <p:extLst>
      <p:ext uri="{BB962C8B-B14F-4D97-AF65-F5344CB8AC3E}">
        <p14:creationId xmlns:p14="http://schemas.microsoft.com/office/powerpoint/2010/main" val="3275783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1" y="19106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5 A. Category Of Supply Of Services: </a:t>
            </a:r>
            <a:r>
              <a:rPr lang="en-US" sz="2800" dirty="0">
                <a:latin typeface="Bookman Old Style" panose="02050604050505020204" pitchFamily="18" charset="0"/>
              </a:rPr>
              <a:t>Services by the Government</a:t>
            </a:r>
          </a:p>
        </p:txBody>
      </p:sp>
      <p:sp>
        <p:nvSpPr>
          <p:cNvPr id="3" name="TextBox 2"/>
          <p:cNvSpPr txBox="1"/>
          <p:nvPr/>
        </p:nvSpPr>
        <p:spPr>
          <a:xfrm>
            <a:off x="109181" y="925109"/>
            <a:ext cx="11873553" cy="3416320"/>
          </a:xfrm>
          <a:prstGeom prst="rect">
            <a:avLst/>
          </a:prstGeom>
          <a:noFill/>
        </p:spPr>
        <p:txBody>
          <a:bodyPr wrap="square" rtlCol="0">
            <a:spAutoFit/>
          </a:bodyPr>
          <a:lstStyle/>
          <a:p>
            <a:pPr algn="just"/>
            <a:r>
              <a:rPr lang="en-US" sz="2400" dirty="0">
                <a:latin typeface="Bookman Old Style" panose="02050604050505020204" pitchFamily="18" charset="0"/>
              </a:rPr>
              <a:t>Services supplied by the Central Government, State Government, Union territory or local authority by way of renting of immovable property.</a:t>
            </a:r>
          </a:p>
          <a:p>
            <a:pPr algn="just"/>
            <a:r>
              <a:rPr lang="en-US" sz="2400" i="1" u="sng" dirty="0">
                <a:latin typeface="Bookman Old Style" panose="02050604050505020204" pitchFamily="18" charset="0"/>
              </a:rPr>
              <a:t>(with effect from 25-1-2018)</a:t>
            </a:r>
          </a:p>
          <a:p>
            <a:pPr algn="just"/>
            <a:endParaRPr lang="en-US" sz="2400" i="1" u="sng" dirty="0">
              <a:latin typeface="Bookman Old Style" panose="02050604050505020204" pitchFamily="18" charset="0"/>
            </a:endParaRPr>
          </a:p>
          <a:p>
            <a:pPr lvl="0"/>
            <a:r>
              <a:rPr lang="en-US" sz="2400" b="1" dirty="0">
                <a:solidFill>
                  <a:schemeClr val="accent2">
                    <a:lumMod val="50000"/>
                  </a:schemeClr>
                </a:solidFill>
                <a:latin typeface="Bookman Old Style" panose="02050604050505020204" pitchFamily="18" charset="0"/>
              </a:rPr>
              <a:t>Supplier of Service:</a:t>
            </a:r>
          </a:p>
          <a:p>
            <a:pPr lvl="0"/>
            <a:r>
              <a:rPr lang="en-US" sz="2400" dirty="0">
                <a:latin typeface="Bookman Old Style" panose="02050604050505020204" pitchFamily="18" charset="0"/>
              </a:rPr>
              <a:t>Central Government, State Government, Union territory or Local Authority</a:t>
            </a:r>
          </a:p>
          <a:p>
            <a:pPr lvl="0"/>
            <a:endParaRPr lang="en-US" sz="2400" dirty="0">
              <a:latin typeface="Bookman Old Style" panose="02050604050505020204" pitchFamily="18" charset="0"/>
            </a:endParaRPr>
          </a:p>
          <a:p>
            <a:pPr lvl="0"/>
            <a:r>
              <a:rPr lang="en-US" sz="2400" b="1" dirty="0">
                <a:solidFill>
                  <a:schemeClr val="accent2">
                    <a:lumMod val="50000"/>
                  </a:schemeClr>
                </a:solidFill>
                <a:latin typeface="Bookman Old Style" panose="02050604050505020204" pitchFamily="18" charset="0"/>
              </a:rPr>
              <a:t>Recipient of service:</a:t>
            </a:r>
          </a:p>
          <a:p>
            <a:pPr lvl="0"/>
            <a:r>
              <a:rPr lang="en-US" sz="2400" dirty="0">
                <a:latin typeface="Bookman Old Style" panose="02050604050505020204" pitchFamily="18" charset="0"/>
              </a:rPr>
              <a:t>Any person registered under the Central Goods and Services Tax Act, 2017</a:t>
            </a:r>
          </a:p>
        </p:txBody>
      </p:sp>
      <p:sp>
        <p:nvSpPr>
          <p:cNvPr id="4" name="Rectangle 3"/>
          <p:cNvSpPr/>
          <p:nvPr/>
        </p:nvSpPr>
        <p:spPr>
          <a:xfrm>
            <a:off x="313899" y="4667534"/>
            <a:ext cx="11668835" cy="14876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348017" y="4924034"/>
            <a:ext cx="11395880" cy="954107"/>
          </a:xfrm>
          <a:prstGeom prst="rect">
            <a:avLst/>
          </a:prstGeom>
          <a:noFill/>
        </p:spPr>
        <p:txBody>
          <a:bodyPr wrap="square" rtlCol="0">
            <a:spAutoFit/>
          </a:bodyPr>
          <a:lstStyle/>
          <a:p>
            <a:r>
              <a:rPr lang="en-US" sz="2800" b="1" dirty="0">
                <a:latin typeface="Bookman Old Style" panose="02050604050505020204" pitchFamily="18" charset="0"/>
              </a:rPr>
              <a:t>For the period 01.07.2017 to 24.01.2018, these services were subject to Forward Charge</a:t>
            </a:r>
          </a:p>
        </p:txBody>
      </p:sp>
      <p:sp>
        <p:nvSpPr>
          <p:cNvPr id="7" name="Slide Number Placeholder 6"/>
          <p:cNvSpPr>
            <a:spLocks noGrp="1"/>
          </p:cNvSpPr>
          <p:nvPr>
            <p:ph type="sldNum" sz="quarter" idx="12"/>
          </p:nvPr>
        </p:nvSpPr>
        <p:spPr/>
        <p:txBody>
          <a:bodyPr/>
          <a:lstStyle/>
          <a:p>
            <a:fld id="{A7E49D09-2DC1-45DB-B3DB-5FC58297575C}" type="slidenum">
              <a:rPr lang="en-US" smtClean="0"/>
              <a:t>26</a:t>
            </a:fld>
            <a:endParaRPr lang="en-US"/>
          </a:p>
        </p:txBody>
      </p:sp>
    </p:spTree>
    <p:extLst>
      <p:ext uri="{BB962C8B-B14F-4D97-AF65-F5344CB8AC3E}">
        <p14:creationId xmlns:p14="http://schemas.microsoft.com/office/powerpoint/2010/main" val="744634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F85C-92DC-D5BC-ACFE-529EAA90DD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D366ED9-D813-08C2-62BA-542147D2DCF9}"/>
              </a:ext>
            </a:extLst>
          </p:cNvPr>
          <p:cNvSpPr txBox="1"/>
          <p:nvPr/>
        </p:nvSpPr>
        <p:spPr>
          <a:xfrm>
            <a:off x="109181" y="19106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5 AA. Category Of Supply Of Services: </a:t>
            </a:r>
            <a:r>
              <a:rPr lang="en-US" sz="2800" dirty="0">
                <a:latin typeface="Bookman Old Style" panose="02050604050505020204" pitchFamily="18" charset="0"/>
              </a:rPr>
              <a:t>Service by way of renting of</a:t>
            </a:r>
          </a:p>
        </p:txBody>
      </p:sp>
      <p:sp>
        <p:nvSpPr>
          <p:cNvPr id="3" name="TextBox 2">
            <a:extLst>
              <a:ext uri="{FF2B5EF4-FFF2-40B4-BE49-F238E27FC236}">
                <a16:creationId xmlns:a16="http://schemas.microsoft.com/office/drawing/2014/main" id="{8D2D514C-DFD7-7759-3356-25D6DAB5D54B}"/>
              </a:ext>
            </a:extLst>
          </p:cNvPr>
          <p:cNvSpPr txBox="1"/>
          <p:nvPr/>
        </p:nvSpPr>
        <p:spPr>
          <a:xfrm>
            <a:off x="220638" y="1902262"/>
            <a:ext cx="11750723" cy="4524315"/>
          </a:xfrm>
          <a:prstGeom prst="rect">
            <a:avLst/>
          </a:prstGeom>
          <a:noFill/>
        </p:spPr>
        <p:txBody>
          <a:bodyPr wrap="square" rtlCol="0">
            <a:spAutoFit/>
          </a:bodyPr>
          <a:lstStyle/>
          <a:p>
            <a:pPr algn="just"/>
            <a:r>
              <a:rPr lang="en-US" sz="2400" i="1" dirty="0">
                <a:latin typeface="Bookman Old Style" panose="02050604050505020204" pitchFamily="18" charset="0"/>
              </a:rPr>
              <a:t>This entry was inserted vide Notification No. 5/2022-Central Tax (Rate), dated 13-07-2022 w.e.f. 18-07-2022.</a:t>
            </a:r>
          </a:p>
          <a:p>
            <a:pPr algn="just"/>
            <a:endParaRPr lang="en-US" sz="2400" i="1" u="sng" dirty="0">
              <a:latin typeface="Bookman Old Style" panose="02050604050505020204" pitchFamily="18" charset="0"/>
            </a:endParaRPr>
          </a:p>
          <a:p>
            <a:pPr lvl="0"/>
            <a:r>
              <a:rPr lang="en-US" sz="2400" b="1" dirty="0">
                <a:solidFill>
                  <a:schemeClr val="accent2">
                    <a:lumMod val="50000"/>
                  </a:schemeClr>
                </a:solidFill>
                <a:latin typeface="Bookman Old Style" panose="02050604050505020204" pitchFamily="18" charset="0"/>
              </a:rPr>
              <a:t>Supplier of Service: </a:t>
            </a:r>
            <a:r>
              <a:rPr lang="en-US" sz="2400" dirty="0">
                <a:latin typeface="Bookman Old Style" panose="02050604050505020204" pitchFamily="18" charset="0"/>
              </a:rPr>
              <a:t>Any Person</a:t>
            </a:r>
          </a:p>
          <a:p>
            <a:pPr lvl="0"/>
            <a:endParaRPr lang="en-US" sz="2400" dirty="0">
              <a:latin typeface="Bookman Old Style" panose="02050604050505020204" pitchFamily="18" charset="0"/>
            </a:endParaRPr>
          </a:p>
          <a:p>
            <a:r>
              <a:rPr lang="en-US" sz="2400" b="1" dirty="0">
                <a:solidFill>
                  <a:schemeClr val="accent2">
                    <a:lumMod val="50000"/>
                  </a:schemeClr>
                </a:solidFill>
                <a:latin typeface="Bookman Old Style" panose="02050604050505020204" pitchFamily="18" charset="0"/>
              </a:rPr>
              <a:t>Recipient of service: </a:t>
            </a:r>
            <a:r>
              <a:rPr lang="en-US" sz="2400" b="0" u="none" strike="noStrike" baseline="0" dirty="0">
                <a:solidFill>
                  <a:srgbClr val="000000"/>
                </a:solidFill>
                <a:latin typeface="Bookman Old Style" panose="02050604050505020204" pitchFamily="18" charset="0"/>
              </a:rPr>
              <a:t>Any registered person</a:t>
            </a:r>
          </a:p>
          <a:p>
            <a:endParaRPr lang="en-US" sz="2400" dirty="0">
              <a:solidFill>
                <a:srgbClr val="000000"/>
              </a:solidFill>
              <a:latin typeface="Bookman Old Style" panose="02050604050505020204" pitchFamily="18" charset="0"/>
            </a:endParaRPr>
          </a:p>
          <a:p>
            <a:pPr algn="just"/>
            <a:r>
              <a:rPr lang="en-US" sz="2400" b="0" u="none" strike="noStrike" baseline="0" dirty="0">
                <a:solidFill>
                  <a:srgbClr val="000000"/>
                </a:solidFill>
                <a:latin typeface="Bookman Old Style" panose="02050604050505020204" pitchFamily="18" charset="0"/>
              </a:rPr>
              <a:t>At the outset, it is relevant to mention that the phrase ‘residential dwelling’ has not been defined in GST Law. However, in normal trade parlance it shall include all residential accommodation other than hotel, motel, inn, guest house, campsite, lodge, house boat or like places which are meant for temporary stay.	</a:t>
            </a:r>
          </a:p>
        </p:txBody>
      </p:sp>
      <p:sp>
        <p:nvSpPr>
          <p:cNvPr id="7" name="Slide Number Placeholder 6">
            <a:extLst>
              <a:ext uri="{FF2B5EF4-FFF2-40B4-BE49-F238E27FC236}">
                <a16:creationId xmlns:a16="http://schemas.microsoft.com/office/drawing/2014/main" id="{B5139564-28F0-D209-DE59-67937B8AF21F}"/>
              </a:ext>
            </a:extLst>
          </p:cNvPr>
          <p:cNvSpPr>
            <a:spLocks noGrp="1"/>
          </p:cNvSpPr>
          <p:nvPr>
            <p:ph type="sldNum" sz="quarter" idx="12"/>
          </p:nvPr>
        </p:nvSpPr>
        <p:spPr/>
        <p:txBody>
          <a:bodyPr/>
          <a:lstStyle/>
          <a:p>
            <a:fld id="{A7E49D09-2DC1-45DB-B3DB-5FC58297575C}" type="slidenum">
              <a:rPr lang="en-US" smtClean="0"/>
              <a:t>27</a:t>
            </a:fld>
            <a:endParaRPr lang="en-US"/>
          </a:p>
        </p:txBody>
      </p:sp>
      <p:sp>
        <p:nvSpPr>
          <p:cNvPr id="6" name="TextBox 5">
            <a:extLst>
              <a:ext uri="{FF2B5EF4-FFF2-40B4-BE49-F238E27FC236}">
                <a16:creationId xmlns:a16="http://schemas.microsoft.com/office/drawing/2014/main" id="{AA821627-EF8A-55F9-4C0A-E6A698664C04}"/>
              </a:ext>
            </a:extLst>
          </p:cNvPr>
          <p:cNvSpPr txBox="1"/>
          <p:nvPr/>
        </p:nvSpPr>
        <p:spPr>
          <a:xfrm>
            <a:off x="1201271" y="714288"/>
            <a:ext cx="10533529" cy="523220"/>
          </a:xfrm>
          <a:prstGeom prst="rect">
            <a:avLst/>
          </a:prstGeom>
          <a:noFill/>
        </p:spPr>
        <p:txBody>
          <a:bodyPr wrap="square" rtlCol="0">
            <a:spAutoFit/>
          </a:bodyPr>
          <a:lstStyle/>
          <a:p>
            <a:r>
              <a:rPr lang="en-US" sz="2800" dirty="0">
                <a:latin typeface="Bookman Old Style" panose="02050604050505020204" pitchFamily="18" charset="0"/>
              </a:rPr>
              <a:t>residential dwelling.</a:t>
            </a:r>
            <a:endParaRPr lang="en-US" sz="2800" dirty="0"/>
          </a:p>
        </p:txBody>
      </p:sp>
    </p:spTree>
    <p:extLst>
      <p:ext uri="{BB962C8B-B14F-4D97-AF65-F5344CB8AC3E}">
        <p14:creationId xmlns:p14="http://schemas.microsoft.com/office/powerpoint/2010/main" val="225471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A30C3-FCF1-7F2B-A578-A9C26675A5E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F76405-ED21-E177-B648-2D58BC6B16DC}"/>
              </a:ext>
            </a:extLst>
          </p:cNvPr>
          <p:cNvSpPr txBox="1"/>
          <p:nvPr/>
        </p:nvSpPr>
        <p:spPr>
          <a:xfrm>
            <a:off x="139957" y="342403"/>
            <a:ext cx="11783102" cy="4401205"/>
          </a:xfrm>
          <a:prstGeom prst="rect">
            <a:avLst/>
          </a:prstGeom>
          <a:noFill/>
        </p:spPr>
        <p:txBody>
          <a:bodyPr wrap="square" rtlCol="0">
            <a:spAutoFit/>
          </a:bodyPr>
          <a:lstStyle/>
          <a:p>
            <a:pPr algn="just"/>
            <a:r>
              <a:rPr lang="en-US" sz="2800" i="1" dirty="0">
                <a:latin typeface="Bookman Old Style" panose="02050604050505020204" pitchFamily="18" charset="0"/>
              </a:rPr>
              <a:t>All the following conditions must be present for the applicability of reverse charge in relation to renting of residential dwelling:</a:t>
            </a:r>
          </a:p>
          <a:p>
            <a:pPr algn="just"/>
            <a:endParaRPr lang="en-US" sz="2800" dirty="0">
              <a:latin typeface="Bookman Old Style" panose="02050604050505020204" pitchFamily="18" charset="0"/>
            </a:endParaRPr>
          </a:p>
          <a:p>
            <a:pPr marL="514350" indent="-514350" algn="just">
              <a:buAutoNum type="romanLcPeriod"/>
            </a:pPr>
            <a:r>
              <a:rPr lang="en-US" sz="2800" dirty="0">
                <a:latin typeface="Bookman Old Style" panose="02050604050505020204" pitchFamily="18" charset="0"/>
              </a:rPr>
              <a:t>Property is residential dwelling,</a:t>
            </a:r>
          </a:p>
          <a:p>
            <a:pPr algn="just"/>
            <a:endParaRPr lang="en-US" sz="2800" dirty="0">
              <a:latin typeface="Bookman Old Style" panose="02050604050505020204" pitchFamily="18" charset="0"/>
            </a:endParaRPr>
          </a:p>
          <a:p>
            <a:pPr algn="just"/>
            <a:r>
              <a:rPr lang="en-US" sz="2800" dirty="0">
                <a:latin typeface="Bookman Old Style" panose="02050604050505020204" pitchFamily="18" charset="0"/>
              </a:rPr>
              <a:t>ii. Supplier (Landlord) can be any person (registered or not),</a:t>
            </a:r>
          </a:p>
          <a:p>
            <a:pPr algn="just"/>
            <a:endParaRPr lang="en-US" sz="2800" dirty="0">
              <a:latin typeface="Bookman Old Style" panose="02050604050505020204" pitchFamily="18" charset="0"/>
            </a:endParaRPr>
          </a:p>
          <a:p>
            <a:pPr algn="just"/>
            <a:r>
              <a:rPr lang="en-US" sz="2800" dirty="0">
                <a:latin typeface="Bookman Old Style" panose="02050604050505020204" pitchFamily="18" charset="0"/>
              </a:rPr>
              <a:t>iii. Recipient (Tenant) must be a registered person, and</a:t>
            </a:r>
          </a:p>
          <a:p>
            <a:pPr algn="just"/>
            <a:endParaRPr lang="en-US" sz="2800" dirty="0">
              <a:latin typeface="Bookman Old Style" panose="02050604050505020204" pitchFamily="18" charset="0"/>
            </a:endParaRPr>
          </a:p>
          <a:p>
            <a:pPr algn="just"/>
            <a:r>
              <a:rPr lang="en-US" sz="2800" dirty="0">
                <a:latin typeface="Bookman Old Style" panose="02050604050505020204" pitchFamily="18" charset="0"/>
              </a:rPr>
              <a:t>iv. For commercial purpose</a:t>
            </a:r>
            <a:endParaRPr lang="en-US" sz="2800" b="0" u="none" strike="noStrike" baseline="0" dirty="0">
              <a:solidFill>
                <a:srgbClr val="000000"/>
              </a:solidFill>
              <a:latin typeface="Bookman Old Style" panose="02050604050505020204" pitchFamily="18" charset="0"/>
            </a:endParaRPr>
          </a:p>
        </p:txBody>
      </p:sp>
      <p:sp>
        <p:nvSpPr>
          <p:cNvPr id="7" name="Slide Number Placeholder 6">
            <a:extLst>
              <a:ext uri="{FF2B5EF4-FFF2-40B4-BE49-F238E27FC236}">
                <a16:creationId xmlns:a16="http://schemas.microsoft.com/office/drawing/2014/main" id="{062EA802-909C-E911-6861-25A224203EA9}"/>
              </a:ext>
            </a:extLst>
          </p:cNvPr>
          <p:cNvSpPr>
            <a:spLocks noGrp="1"/>
          </p:cNvSpPr>
          <p:nvPr>
            <p:ph type="sldNum" sz="quarter" idx="12"/>
          </p:nvPr>
        </p:nvSpPr>
        <p:spPr/>
        <p:txBody>
          <a:bodyPr/>
          <a:lstStyle/>
          <a:p>
            <a:fld id="{A7E49D09-2DC1-45DB-B3DB-5FC58297575C}" type="slidenum">
              <a:rPr lang="en-US" smtClean="0"/>
              <a:t>28</a:t>
            </a:fld>
            <a:endParaRPr lang="en-US"/>
          </a:p>
        </p:txBody>
      </p:sp>
    </p:spTree>
    <p:extLst>
      <p:ext uri="{BB962C8B-B14F-4D97-AF65-F5344CB8AC3E}">
        <p14:creationId xmlns:p14="http://schemas.microsoft.com/office/powerpoint/2010/main" val="999245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782D3-DAF6-68F5-B758-AD5C4165B9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162D2C-635C-B059-2DD0-F801892B6A4F}"/>
              </a:ext>
            </a:extLst>
          </p:cNvPr>
          <p:cNvSpPr txBox="1"/>
          <p:nvPr/>
        </p:nvSpPr>
        <p:spPr>
          <a:xfrm>
            <a:off x="109181" y="19106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5 AB. Category Of Supply Of Services: </a:t>
            </a:r>
            <a:r>
              <a:rPr lang="en-US" sz="2800" dirty="0">
                <a:latin typeface="Bookman Old Style" panose="02050604050505020204" pitchFamily="18" charset="0"/>
              </a:rPr>
              <a:t>Service by way of renting of</a:t>
            </a:r>
          </a:p>
        </p:txBody>
      </p:sp>
      <p:sp>
        <p:nvSpPr>
          <p:cNvPr id="3" name="TextBox 2">
            <a:extLst>
              <a:ext uri="{FF2B5EF4-FFF2-40B4-BE49-F238E27FC236}">
                <a16:creationId xmlns:a16="http://schemas.microsoft.com/office/drawing/2014/main" id="{E534DB71-872D-6E8F-C64A-E118DF98DF1E}"/>
              </a:ext>
            </a:extLst>
          </p:cNvPr>
          <p:cNvSpPr txBox="1"/>
          <p:nvPr/>
        </p:nvSpPr>
        <p:spPr>
          <a:xfrm>
            <a:off x="109180" y="1760728"/>
            <a:ext cx="11750723" cy="4154984"/>
          </a:xfrm>
          <a:prstGeom prst="rect">
            <a:avLst/>
          </a:prstGeom>
          <a:noFill/>
        </p:spPr>
        <p:txBody>
          <a:bodyPr wrap="square" rtlCol="0">
            <a:spAutoFit/>
          </a:bodyPr>
          <a:lstStyle/>
          <a:p>
            <a:pPr algn="just"/>
            <a:r>
              <a:rPr lang="en-US" sz="2400" i="1" dirty="0">
                <a:latin typeface="Bookman Old Style" panose="02050604050505020204" pitchFamily="18" charset="0"/>
              </a:rPr>
              <a:t>This entry was inserted vide Notification No. 09/2024-Central Tax (Rate) dated 08-10-2024, w.e.f. 10-10-2024.</a:t>
            </a:r>
          </a:p>
          <a:p>
            <a:pPr algn="just"/>
            <a:endParaRPr lang="en-US" sz="2400" i="1" u="sng" dirty="0">
              <a:latin typeface="Bookman Old Style" panose="02050604050505020204" pitchFamily="18" charset="0"/>
            </a:endParaRPr>
          </a:p>
          <a:p>
            <a:pPr lvl="0"/>
            <a:r>
              <a:rPr lang="en-US" sz="2400" b="1" dirty="0">
                <a:solidFill>
                  <a:schemeClr val="accent2">
                    <a:lumMod val="50000"/>
                  </a:schemeClr>
                </a:solidFill>
                <a:latin typeface="Bookman Old Style" panose="02050604050505020204" pitchFamily="18" charset="0"/>
              </a:rPr>
              <a:t>Supplier of Service: </a:t>
            </a:r>
            <a:r>
              <a:rPr lang="en-US" sz="2400" dirty="0">
                <a:latin typeface="Bookman Old Style" panose="02050604050505020204" pitchFamily="18" charset="0"/>
              </a:rPr>
              <a:t>Any unregistered Person</a:t>
            </a:r>
          </a:p>
          <a:p>
            <a:pPr lvl="0"/>
            <a:endParaRPr lang="en-US" sz="2400" dirty="0">
              <a:latin typeface="Bookman Old Style" panose="02050604050505020204" pitchFamily="18" charset="0"/>
            </a:endParaRPr>
          </a:p>
          <a:p>
            <a:r>
              <a:rPr lang="en-US" sz="2400" b="1" dirty="0">
                <a:solidFill>
                  <a:schemeClr val="accent2">
                    <a:lumMod val="50000"/>
                  </a:schemeClr>
                </a:solidFill>
                <a:latin typeface="Bookman Old Style" panose="02050604050505020204" pitchFamily="18" charset="0"/>
              </a:rPr>
              <a:t>Recipient of service: </a:t>
            </a:r>
            <a:r>
              <a:rPr lang="en-US" sz="2400" b="0" u="none" strike="noStrike" baseline="0" dirty="0">
                <a:solidFill>
                  <a:srgbClr val="000000"/>
                </a:solidFill>
                <a:latin typeface="Bookman Old Style" panose="02050604050505020204" pitchFamily="18" charset="0"/>
              </a:rPr>
              <a:t>Any registered person other than a person who has opted to pay tax under composition levy.</a:t>
            </a:r>
          </a:p>
          <a:p>
            <a:endParaRPr lang="en-US" sz="2400" dirty="0">
              <a:solidFill>
                <a:srgbClr val="000000"/>
              </a:solidFill>
              <a:latin typeface="Bookman Old Style" panose="02050604050505020204" pitchFamily="18" charset="0"/>
            </a:endParaRPr>
          </a:p>
          <a:p>
            <a:pPr algn="just"/>
            <a:r>
              <a:rPr lang="en-US" sz="2400" b="0" u="none" strike="noStrike" baseline="0" dirty="0">
                <a:solidFill>
                  <a:srgbClr val="000000"/>
                </a:solidFill>
                <a:latin typeface="Bookman Old Style" panose="02050604050505020204" pitchFamily="18" charset="0"/>
              </a:rPr>
              <a:t>With this amendment, the onus of taxability under GST Act has been shifted from Unregistered Landlord to Registered Recipient under Reverse Charge Mechanism.</a:t>
            </a:r>
          </a:p>
        </p:txBody>
      </p:sp>
      <p:sp>
        <p:nvSpPr>
          <p:cNvPr id="7" name="Slide Number Placeholder 6">
            <a:extLst>
              <a:ext uri="{FF2B5EF4-FFF2-40B4-BE49-F238E27FC236}">
                <a16:creationId xmlns:a16="http://schemas.microsoft.com/office/drawing/2014/main" id="{54131E38-06B8-B240-54DF-B5EF892964B4}"/>
              </a:ext>
            </a:extLst>
          </p:cNvPr>
          <p:cNvSpPr>
            <a:spLocks noGrp="1"/>
          </p:cNvSpPr>
          <p:nvPr>
            <p:ph type="sldNum" sz="quarter" idx="12"/>
          </p:nvPr>
        </p:nvSpPr>
        <p:spPr/>
        <p:txBody>
          <a:bodyPr/>
          <a:lstStyle/>
          <a:p>
            <a:fld id="{A7E49D09-2DC1-45DB-B3DB-5FC58297575C}" type="slidenum">
              <a:rPr lang="en-US" smtClean="0"/>
              <a:t>29</a:t>
            </a:fld>
            <a:endParaRPr lang="en-US"/>
          </a:p>
        </p:txBody>
      </p:sp>
      <p:sp>
        <p:nvSpPr>
          <p:cNvPr id="6" name="TextBox 5">
            <a:extLst>
              <a:ext uri="{FF2B5EF4-FFF2-40B4-BE49-F238E27FC236}">
                <a16:creationId xmlns:a16="http://schemas.microsoft.com/office/drawing/2014/main" id="{8909FEFA-B6BE-33A8-258F-2E76A931E19D}"/>
              </a:ext>
            </a:extLst>
          </p:cNvPr>
          <p:cNvSpPr txBox="1"/>
          <p:nvPr/>
        </p:nvSpPr>
        <p:spPr>
          <a:xfrm>
            <a:off x="1201271" y="714288"/>
            <a:ext cx="10533529" cy="523220"/>
          </a:xfrm>
          <a:prstGeom prst="rect">
            <a:avLst/>
          </a:prstGeom>
          <a:noFill/>
        </p:spPr>
        <p:txBody>
          <a:bodyPr wrap="square" rtlCol="0">
            <a:spAutoFit/>
          </a:bodyPr>
          <a:lstStyle/>
          <a:p>
            <a:r>
              <a:rPr lang="en-US" sz="2800" dirty="0">
                <a:latin typeface="Bookman Old Style" panose="02050604050505020204" pitchFamily="18" charset="0"/>
              </a:rPr>
              <a:t>Any immovable property other than residential dwelling.</a:t>
            </a:r>
            <a:endParaRPr lang="en-US" sz="2800" dirty="0"/>
          </a:p>
        </p:txBody>
      </p:sp>
    </p:spTree>
    <p:extLst>
      <p:ext uri="{BB962C8B-B14F-4D97-AF65-F5344CB8AC3E}">
        <p14:creationId xmlns:p14="http://schemas.microsoft.com/office/powerpoint/2010/main" val="4242926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142" y="501612"/>
            <a:ext cx="11923594" cy="3416320"/>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dirty="0">
                <a:solidFill>
                  <a:schemeClr val="accent1">
                    <a:lumMod val="50000"/>
                  </a:schemeClr>
                </a:solidFill>
                <a:latin typeface="Bookman Old Style" panose="02050604050505020204" pitchFamily="18" charset="0"/>
              </a:rPr>
              <a:t>BACKGROUND OF REVERSE CHARGE MECHANISM</a:t>
            </a:r>
          </a:p>
          <a:p>
            <a:pPr algn="just"/>
            <a:endParaRPr lang="en-US" sz="2400" dirty="0">
              <a:latin typeface="Bookman Old Style" panose="02050604050505020204" pitchFamily="18" charset="0"/>
            </a:endParaRPr>
          </a:p>
          <a:p>
            <a:pPr marL="342900" indent="-342900" algn="just">
              <a:buFont typeface="Wingdings" panose="05000000000000000000" pitchFamily="2" charset="2"/>
              <a:buChar char="v"/>
            </a:pPr>
            <a:r>
              <a:rPr lang="en-US" sz="2400" dirty="0">
                <a:latin typeface="Bookman Old Style" panose="02050604050505020204" pitchFamily="18" charset="0"/>
              </a:rPr>
              <a:t>Reverse Charge Mechanism was  first introduced in Service Tax Law.</a:t>
            </a:r>
          </a:p>
          <a:p>
            <a:pPr algn="just"/>
            <a:r>
              <a:rPr lang="en-US" sz="2400" dirty="0">
                <a:latin typeface="Bookman Old Style" panose="02050604050505020204" pitchFamily="18" charset="0"/>
              </a:rPr>
              <a:t> </a:t>
            </a:r>
          </a:p>
          <a:p>
            <a:pPr marL="342900" indent="-342900" algn="just">
              <a:buFont typeface="Wingdings" panose="05000000000000000000" pitchFamily="2" charset="2"/>
              <a:buChar char="v"/>
            </a:pPr>
            <a:r>
              <a:rPr lang="en-US" sz="2400" dirty="0">
                <a:latin typeface="Bookman Old Style" panose="02050604050505020204" pitchFamily="18" charset="0"/>
              </a:rPr>
              <a:t>Now, the Government has incorporated RCM in GST.</a:t>
            </a:r>
          </a:p>
          <a:p>
            <a:pPr algn="just"/>
            <a:endParaRPr lang="en-US" sz="2400" dirty="0">
              <a:latin typeface="Bookman Old Style" panose="02050604050505020204" pitchFamily="18" charset="0"/>
            </a:endParaRPr>
          </a:p>
          <a:p>
            <a:pPr marL="342900" indent="-342900" algn="just">
              <a:buFont typeface="Wingdings" panose="05000000000000000000" pitchFamily="2" charset="2"/>
              <a:buChar char="v"/>
            </a:pPr>
            <a:r>
              <a:rPr lang="en-US" sz="2400" dirty="0">
                <a:latin typeface="Bookman Old Style" panose="02050604050505020204" pitchFamily="18" charset="0"/>
              </a:rPr>
              <a:t>Government has notified not only supply of certain services but </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    also supply of certain goods under RCM.</a:t>
            </a:r>
          </a:p>
        </p:txBody>
      </p:sp>
      <p:sp>
        <p:nvSpPr>
          <p:cNvPr id="6" name="TextBox 5"/>
          <p:cNvSpPr txBox="1"/>
          <p:nvPr/>
        </p:nvSpPr>
        <p:spPr>
          <a:xfrm>
            <a:off x="258619" y="4212117"/>
            <a:ext cx="8398312" cy="1938992"/>
          </a:xfrm>
          <a:prstGeom prst="rect">
            <a:avLst/>
          </a:prstGeom>
          <a:noFill/>
        </p:spPr>
        <p:txBody>
          <a:bodyPr wrap="square" rtlCol="0">
            <a:spAutoFit/>
          </a:bodyPr>
          <a:lstStyle/>
          <a:p>
            <a:pPr marL="342900" indent="-342900">
              <a:buFont typeface="Wingdings" panose="05000000000000000000" pitchFamily="2" charset="2"/>
              <a:buChar char="q"/>
            </a:pPr>
            <a:r>
              <a:rPr lang="en-US" sz="2400" dirty="0">
                <a:solidFill>
                  <a:schemeClr val="accent1">
                    <a:lumMod val="50000"/>
                  </a:schemeClr>
                </a:solidFill>
                <a:latin typeface="Bookman Old Style" panose="02050604050505020204" pitchFamily="18" charset="0"/>
              </a:rPr>
              <a:t>OBJECTIVE OF REVERSE CHARGE MECHANISM</a:t>
            </a:r>
          </a:p>
          <a:p>
            <a:endParaRPr lang="en-US" sz="2400" dirty="0">
              <a:latin typeface="Bookman Old Style" panose="02050604050505020204" pitchFamily="18" charset="0"/>
            </a:endParaRPr>
          </a:p>
          <a:p>
            <a:pPr marL="342900" indent="-342900">
              <a:buFont typeface="Wingdings" panose="05000000000000000000" pitchFamily="2" charset="2"/>
              <a:buChar char="v"/>
            </a:pPr>
            <a:r>
              <a:rPr lang="en-US" sz="2400" dirty="0">
                <a:latin typeface="Bookman Old Style" panose="02050604050505020204" pitchFamily="18" charset="0"/>
              </a:rPr>
              <a:t>Safeguard the interest of Revenue</a:t>
            </a:r>
          </a:p>
          <a:p>
            <a:endParaRPr lang="en-US" sz="2400" dirty="0">
              <a:latin typeface="Bookman Old Style" panose="02050604050505020204" pitchFamily="18" charset="0"/>
            </a:endParaRPr>
          </a:p>
          <a:p>
            <a:pPr marL="342900" indent="-342900">
              <a:buFont typeface="Wingdings" panose="05000000000000000000" pitchFamily="2" charset="2"/>
              <a:buChar char="v"/>
            </a:pPr>
            <a:r>
              <a:rPr lang="en-US" sz="2400" dirty="0">
                <a:latin typeface="Bookman Old Style" panose="02050604050505020204" pitchFamily="18" charset="0"/>
              </a:rPr>
              <a:t>Administrative convenience of Government</a:t>
            </a:r>
          </a:p>
        </p:txBody>
      </p:sp>
      <p:sp>
        <p:nvSpPr>
          <p:cNvPr id="3" name="Slide Number Placeholder 2"/>
          <p:cNvSpPr>
            <a:spLocks noGrp="1"/>
          </p:cNvSpPr>
          <p:nvPr>
            <p:ph type="sldNum" sz="quarter" idx="12"/>
          </p:nvPr>
        </p:nvSpPr>
        <p:spPr/>
        <p:txBody>
          <a:bodyPr/>
          <a:lstStyle/>
          <a:p>
            <a:fld id="{A7E49D09-2DC1-45DB-B3DB-5FC58297575C}" type="slidenum">
              <a:rPr lang="en-US" smtClean="0"/>
              <a:t>3</a:t>
            </a:fld>
            <a:endParaRPr lang="en-US"/>
          </a:p>
        </p:txBody>
      </p:sp>
    </p:spTree>
    <p:extLst>
      <p:ext uri="{BB962C8B-B14F-4D97-AF65-F5344CB8AC3E}">
        <p14:creationId xmlns:p14="http://schemas.microsoft.com/office/powerpoint/2010/main" val="1893273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1" y="19106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5 B. Category Of Supply Of Services</a:t>
            </a:r>
            <a:endParaRPr lang="en-US" sz="2800" dirty="0">
              <a:latin typeface="Bookman Old Style" panose="02050604050505020204" pitchFamily="18" charset="0"/>
            </a:endParaRPr>
          </a:p>
        </p:txBody>
      </p:sp>
      <p:sp>
        <p:nvSpPr>
          <p:cNvPr id="3" name="TextBox 2"/>
          <p:cNvSpPr txBox="1"/>
          <p:nvPr/>
        </p:nvSpPr>
        <p:spPr>
          <a:xfrm>
            <a:off x="109181" y="1175786"/>
            <a:ext cx="11873553" cy="1200329"/>
          </a:xfrm>
          <a:prstGeom prst="rect">
            <a:avLst/>
          </a:prstGeom>
          <a:noFill/>
        </p:spPr>
        <p:txBody>
          <a:bodyPr wrap="square" rtlCol="0">
            <a:spAutoFit/>
          </a:bodyPr>
          <a:lstStyle/>
          <a:p>
            <a:pPr algn="just"/>
            <a:r>
              <a:rPr lang="en-US" sz="2400" dirty="0">
                <a:latin typeface="Bookman Old Style" panose="02050604050505020204" pitchFamily="18" charset="0"/>
              </a:rPr>
              <a:t>Services supplied by any person by way of </a:t>
            </a:r>
            <a:r>
              <a:rPr lang="en-US" sz="2400" i="1" u="sng" dirty="0">
                <a:latin typeface="Bookman Old Style" panose="02050604050505020204" pitchFamily="18" charset="0"/>
              </a:rPr>
              <a:t>transfer of development rights or Floor Space Index (FSI) (including additional FSI)</a:t>
            </a:r>
            <a:r>
              <a:rPr lang="en-US" sz="2400" dirty="0">
                <a:latin typeface="Bookman Old Style" panose="02050604050505020204" pitchFamily="18" charset="0"/>
              </a:rPr>
              <a:t> for construction of a project by a promoter. (w.e.f. 01.04.2019)</a:t>
            </a:r>
          </a:p>
        </p:txBody>
      </p:sp>
      <p:graphicFrame>
        <p:nvGraphicFramePr>
          <p:cNvPr id="6" name="Diagram 5"/>
          <p:cNvGraphicFramePr/>
          <p:nvPr>
            <p:extLst>
              <p:ext uri="{D42A27DB-BD31-4B8C-83A1-F6EECF244321}">
                <p14:modId xmlns:p14="http://schemas.microsoft.com/office/powerpoint/2010/main" val="3123830506"/>
              </p:ext>
            </p:extLst>
          </p:nvPr>
        </p:nvGraphicFramePr>
        <p:xfrm>
          <a:off x="572824" y="2837613"/>
          <a:ext cx="10959534" cy="3167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7E49D09-2DC1-45DB-B3DB-5FC58297575C}" type="slidenum">
              <a:rPr lang="en-US" smtClean="0"/>
              <a:t>30</a:t>
            </a:fld>
            <a:endParaRPr lang="en-US"/>
          </a:p>
        </p:txBody>
      </p:sp>
    </p:spTree>
    <p:extLst>
      <p:ext uri="{BB962C8B-B14F-4D97-AF65-F5344CB8AC3E}">
        <p14:creationId xmlns:p14="http://schemas.microsoft.com/office/powerpoint/2010/main" val="4005247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30" y="163773"/>
            <a:ext cx="11709780" cy="5847755"/>
          </a:xfrm>
          <a:prstGeom prst="rect">
            <a:avLst/>
          </a:prstGeom>
          <a:noFill/>
        </p:spPr>
        <p:txBody>
          <a:bodyPr wrap="square" rtlCol="0">
            <a:spAutoFit/>
          </a:bodyPr>
          <a:lstStyle/>
          <a:p>
            <a:pPr algn="just"/>
            <a:r>
              <a:rPr lang="en-US" sz="2200" b="1" dirty="0">
                <a:solidFill>
                  <a:schemeClr val="accent1">
                    <a:lumMod val="50000"/>
                  </a:schemeClr>
                </a:solidFill>
                <a:latin typeface="Bookman Old Style" panose="02050604050505020204" pitchFamily="18" charset="0"/>
              </a:rPr>
              <a:t>Floor Space Index (FSI) </a:t>
            </a:r>
            <a:r>
              <a:rPr lang="en-US" sz="2200" dirty="0">
                <a:latin typeface="Bookman Old Style" panose="02050604050505020204" pitchFamily="18" charset="0"/>
              </a:rPr>
              <a:t>shall mean the ratio of a building’s total area (gross floor area) to the size of the piece of a land upon which it is built.</a:t>
            </a:r>
          </a:p>
          <a:p>
            <a:pPr algn="just"/>
            <a:endParaRPr lang="en-US" sz="2200" dirty="0">
              <a:latin typeface="Bookman Old Style" panose="02050604050505020204" pitchFamily="18" charset="0"/>
            </a:endParaRPr>
          </a:p>
          <a:p>
            <a:pPr algn="just"/>
            <a:r>
              <a:rPr lang="en-US" sz="2200" b="1" dirty="0">
                <a:solidFill>
                  <a:schemeClr val="accent1">
                    <a:lumMod val="50000"/>
                  </a:schemeClr>
                </a:solidFill>
                <a:latin typeface="Bookman Old Style" panose="02050604050505020204" pitchFamily="18" charset="0"/>
              </a:rPr>
              <a:t>Project</a:t>
            </a:r>
            <a:r>
              <a:rPr lang="en-US" sz="2200" dirty="0">
                <a:latin typeface="Bookman Old Style" panose="02050604050505020204" pitchFamily="18" charset="0"/>
              </a:rPr>
              <a:t> shall mean a Real Estate Project (REP) or a Residential Real Estate Project (RREP).</a:t>
            </a:r>
          </a:p>
          <a:p>
            <a:pPr algn="just"/>
            <a:endParaRPr lang="en-US" sz="2200" dirty="0">
              <a:latin typeface="Bookman Old Style" panose="02050604050505020204" pitchFamily="18" charset="0"/>
            </a:endParaRPr>
          </a:p>
          <a:p>
            <a:pPr algn="just"/>
            <a:r>
              <a:rPr lang="en-US" sz="2200" b="1" dirty="0">
                <a:solidFill>
                  <a:schemeClr val="accent1">
                    <a:lumMod val="50000"/>
                  </a:schemeClr>
                </a:solidFill>
                <a:latin typeface="Bookman Old Style" panose="02050604050505020204" pitchFamily="18" charset="0"/>
              </a:rPr>
              <a:t>Real Estate Project (REP) </a:t>
            </a:r>
            <a:r>
              <a:rPr lang="en-US" sz="2200" dirty="0">
                <a:latin typeface="Bookman Old Style" panose="02050604050505020204" pitchFamily="18" charset="0"/>
              </a:rPr>
              <a:t>shall have the same meaning as assigned to it in in clause (</a:t>
            </a:r>
            <a:r>
              <a:rPr lang="en-US" sz="2200" dirty="0" err="1">
                <a:latin typeface="Bookman Old Style" panose="02050604050505020204" pitchFamily="18" charset="0"/>
              </a:rPr>
              <a:t>zn</a:t>
            </a:r>
            <a:r>
              <a:rPr lang="en-US" sz="2200" dirty="0">
                <a:latin typeface="Bookman Old Style" panose="02050604050505020204" pitchFamily="18" charset="0"/>
              </a:rPr>
              <a:t>) of section 2 of the Real Estate (Regulation and Development) Act, 2016 (16 of 2016).</a:t>
            </a:r>
          </a:p>
          <a:p>
            <a:pPr algn="just"/>
            <a:endParaRPr lang="en-US" sz="2200" dirty="0">
              <a:latin typeface="Bookman Old Style" panose="02050604050505020204" pitchFamily="18" charset="0"/>
            </a:endParaRPr>
          </a:p>
          <a:p>
            <a:pPr algn="just"/>
            <a:r>
              <a:rPr lang="en-US" sz="2200" b="1" dirty="0">
                <a:solidFill>
                  <a:schemeClr val="accent1">
                    <a:lumMod val="50000"/>
                  </a:schemeClr>
                </a:solidFill>
                <a:latin typeface="Bookman Old Style" panose="02050604050505020204" pitchFamily="18" charset="0"/>
              </a:rPr>
              <a:t>Residential Real Estate Project (RREP) </a:t>
            </a:r>
            <a:r>
              <a:rPr lang="en-US" sz="2200" dirty="0">
                <a:latin typeface="Bookman Old Style" panose="02050604050505020204" pitchFamily="18" charset="0"/>
              </a:rPr>
              <a:t>shall mean a REP in which the carpet area of the commercial apartments is not more than 15 per cent. of the total carpet area of all the apartments in the REP</a:t>
            </a:r>
          </a:p>
          <a:p>
            <a:pPr algn="just"/>
            <a:endParaRPr lang="en-US" sz="2200" dirty="0">
              <a:latin typeface="Bookman Old Style" panose="02050604050505020204" pitchFamily="18" charset="0"/>
            </a:endParaRPr>
          </a:p>
          <a:p>
            <a:pPr algn="just"/>
            <a:r>
              <a:rPr lang="en-US" sz="2200" b="1" dirty="0">
                <a:solidFill>
                  <a:schemeClr val="accent1">
                    <a:lumMod val="50000"/>
                  </a:schemeClr>
                </a:solidFill>
                <a:latin typeface="Bookman Old Style" panose="02050604050505020204" pitchFamily="18" charset="0"/>
              </a:rPr>
              <a:t>Promoter</a:t>
            </a:r>
            <a:r>
              <a:rPr lang="en-US" sz="2200" dirty="0">
                <a:latin typeface="Bookman Old Style" panose="02050604050505020204" pitchFamily="18" charset="0"/>
              </a:rPr>
              <a:t> shall have the same meaning as assigned to it in clause (</a:t>
            </a:r>
            <a:r>
              <a:rPr lang="en-US" sz="2200" dirty="0" err="1">
                <a:latin typeface="Bookman Old Style" panose="02050604050505020204" pitchFamily="18" charset="0"/>
              </a:rPr>
              <a:t>zk</a:t>
            </a:r>
            <a:r>
              <a:rPr lang="en-US" sz="2200" dirty="0">
                <a:latin typeface="Bookman Old Style" panose="02050604050505020204" pitchFamily="18" charset="0"/>
              </a:rPr>
              <a:t>) under section 2 of the Real Estate (Regulation and Development) Act, 2016 (16 of 2017).</a:t>
            </a:r>
          </a:p>
          <a:p>
            <a:pPr algn="just"/>
            <a:endParaRPr lang="en-US" sz="2200" dirty="0">
              <a:latin typeface="Bookman Old Style" panose="02050604050505020204" pitchFamily="18" charset="0"/>
            </a:endParaRPr>
          </a:p>
        </p:txBody>
      </p:sp>
      <p:sp>
        <p:nvSpPr>
          <p:cNvPr id="3" name="Rectangle 2"/>
          <p:cNvSpPr/>
          <p:nvPr/>
        </p:nvSpPr>
        <p:spPr>
          <a:xfrm>
            <a:off x="1637731" y="5826862"/>
            <a:ext cx="10781731" cy="369332"/>
          </a:xfrm>
          <a:prstGeom prst="rect">
            <a:avLst/>
          </a:prstGeom>
        </p:spPr>
        <p:txBody>
          <a:bodyPr wrap="square">
            <a:spAutoFit/>
          </a:bodyPr>
          <a:lstStyle/>
          <a:p>
            <a:pPr algn="just"/>
            <a:r>
              <a:rPr lang="en-US" i="1" u="sng" dirty="0">
                <a:latin typeface="Bookman Old Style" panose="02050604050505020204" pitchFamily="18" charset="0"/>
              </a:rPr>
              <a:t>Source of Explanation : N. No. 05/2019 Central Tax (R) dated 29.03.2019</a:t>
            </a:r>
          </a:p>
        </p:txBody>
      </p:sp>
      <p:sp>
        <p:nvSpPr>
          <p:cNvPr id="5" name="Slide Number Placeholder 4"/>
          <p:cNvSpPr>
            <a:spLocks noGrp="1"/>
          </p:cNvSpPr>
          <p:nvPr>
            <p:ph type="sldNum" sz="quarter" idx="12"/>
          </p:nvPr>
        </p:nvSpPr>
        <p:spPr/>
        <p:txBody>
          <a:bodyPr/>
          <a:lstStyle/>
          <a:p>
            <a:fld id="{A7E49D09-2DC1-45DB-B3DB-5FC58297575C}" type="slidenum">
              <a:rPr lang="en-US" smtClean="0"/>
              <a:t>31</a:t>
            </a:fld>
            <a:endParaRPr lang="en-US"/>
          </a:p>
        </p:txBody>
      </p:sp>
    </p:spTree>
    <p:extLst>
      <p:ext uri="{BB962C8B-B14F-4D97-AF65-F5344CB8AC3E}">
        <p14:creationId xmlns:p14="http://schemas.microsoft.com/office/powerpoint/2010/main" val="1036850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1" y="19106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5 C. Category Of Supply Of Services</a:t>
            </a:r>
            <a:endParaRPr lang="en-US" sz="2800" dirty="0">
              <a:latin typeface="Bookman Old Style" panose="02050604050505020204" pitchFamily="18" charset="0"/>
            </a:endParaRPr>
          </a:p>
        </p:txBody>
      </p:sp>
      <p:sp>
        <p:nvSpPr>
          <p:cNvPr id="3" name="TextBox 2"/>
          <p:cNvSpPr txBox="1"/>
          <p:nvPr/>
        </p:nvSpPr>
        <p:spPr>
          <a:xfrm>
            <a:off x="115814" y="848240"/>
            <a:ext cx="11873553" cy="1569660"/>
          </a:xfrm>
          <a:prstGeom prst="rect">
            <a:avLst/>
          </a:prstGeom>
          <a:noFill/>
        </p:spPr>
        <p:txBody>
          <a:bodyPr wrap="square" rtlCol="0">
            <a:spAutoFit/>
          </a:bodyPr>
          <a:lstStyle/>
          <a:p>
            <a:pPr algn="just"/>
            <a:r>
              <a:rPr lang="en-US" sz="2400" dirty="0">
                <a:latin typeface="Bookman Old Style" panose="02050604050505020204" pitchFamily="18" charset="0"/>
              </a:rPr>
              <a:t>Long term lease of land (30 years or more) by any person </a:t>
            </a:r>
            <a:r>
              <a:rPr lang="en-US" sz="2400" i="1" u="sng" dirty="0">
                <a:latin typeface="Bookman Old Style" panose="02050604050505020204" pitchFamily="18" charset="0"/>
              </a:rPr>
              <a:t>against consideration in the form of upfront amount </a:t>
            </a:r>
            <a:r>
              <a:rPr lang="en-US" sz="2400" dirty="0">
                <a:latin typeface="Bookman Old Style" panose="02050604050505020204" pitchFamily="18" charset="0"/>
              </a:rPr>
              <a:t>(called as premium, salami, cost, price, development charges or by any other name) and/or periodic rent for construction of a project by a promoter. W.e.f. 01.04.2019</a:t>
            </a:r>
          </a:p>
        </p:txBody>
      </p:sp>
      <p:graphicFrame>
        <p:nvGraphicFramePr>
          <p:cNvPr id="6" name="Diagram 5"/>
          <p:cNvGraphicFramePr/>
          <p:nvPr>
            <p:extLst>
              <p:ext uri="{D42A27DB-BD31-4B8C-83A1-F6EECF244321}">
                <p14:modId xmlns:p14="http://schemas.microsoft.com/office/powerpoint/2010/main" val="3123830506"/>
              </p:ext>
            </p:extLst>
          </p:nvPr>
        </p:nvGraphicFramePr>
        <p:xfrm>
          <a:off x="572824" y="2837613"/>
          <a:ext cx="10959534" cy="3167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7E49D09-2DC1-45DB-B3DB-5FC58297575C}" type="slidenum">
              <a:rPr lang="en-US" smtClean="0"/>
              <a:t>32</a:t>
            </a:fld>
            <a:endParaRPr lang="en-US"/>
          </a:p>
        </p:txBody>
      </p:sp>
    </p:spTree>
    <p:extLst>
      <p:ext uri="{BB962C8B-B14F-4D97-AF65-F5344CB8AC3E}">
        <p14:creationId xmlns:p14="http://schemas.microsoft.com/office/powerpoint/2010/main" val="4166847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6. Category Of Supply Of Services: </a:t>
            </a:r>
            <a:r>
              <a:rPr lang="en-US" sz="2800" dirty="0">
                <a:latin typeface="Bookman Old Style" panose="02050604050505020204" pitchFamily="18" charset="0"/>
              </a:rPr>
              <a:t>Services by the Director</a:t>
            </a:r>
          </a:p>
        </p:txBody>
      </p:sp>
      <p:sp>
        <p:nvSpPr>
          <p:cNvPr id="3" name="TextBox 2"/>
          <p:cNvSpPr txBox="1"/>
          <p:nvPr/>
        </p:nvSpPr>
        <p:spPr>
          <a:xfrm>
            <a:off x="354842" y="782024"/>
            <a:ext cx="11750723" cy="830997"/>
          </a:xfrm>
          <a:prstGeom prst="rect">
            <a:avLst/>
          </a:prstGeom>
          <a:noFill/>
        </p:spPr>
        <p:txBody>
          <a:bodyPr wrap="square" rtlCol="0">
            <a:spAutoFit/>
          </a:bodyPr>
          <a:lstStyle/>
          <a:p>
            <a:pPr algn="just"/>
            <a:r>
              <a:rPr lang="en-US" sz="2400" dirty="0">
                <a:latin typeface="Bookman Old Style" panose="02050604050505020204" pitchFamily="18" charset="0"/>
              </a:rPr>
              <a:t>Services supplied by </a:t>
            </a:r>
            <a:r>
              <a:rPr lang="en-US" sz="2400" i="1" u="sng" dirty="0">
                <a:solidFill>
                  <a:schemeClr val="accent1">
                    <a:lumMod val="50000"/>
                  </a:schemeClr>
                </a:solidFill>
                <a:latin typeface="Bookman Old Style" panose="02050604050505020204" pitchFamily="18" charset="0"/>
              </a:rPr>
              <a:t>a director of a company or a body corporate </a:t>
            </a:r>
            <a:r>
              <a:rPr lang="en-US" sz="2400" dirty="0">
                <a:latin typeface="Bookman Old Style" panose="02050604050505020204" pitchFamily="18" charset="0"/>
              </a:rPr>
              <a:t>to the said company or the body corporate.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3437" y="2009953"/>
            <a:ext cx="3698544" cy="32560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354842" y="1972830"/>
            <a:ext cx="6523630" cy="1661993"/>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Supplier of Service</a:t>
            </a:r>
          </a:p>
          <a:p>
            <a:endParaRPr lang="en-US" b="1" dirty="0"/>
          </a:p>
          <a:p>
            <a:r>
              <a:rPr lang="en-US" sz="2800" dirty="0">
                <a:latin typeface="Bookman Old Style" panose="02050604050505020204" pitchFamily="18" charset="0"/>
              </a:rPr>
              <a:t>A director of a company or a body corporate</a:t>
            </a:r>
          </a:p>
        </p:txBody>
      </p:sp>
      <p:sp>
        <p:nvSpPr>
          <p:cNvPr id="10" name="TextBox 9"/>
          <p:cNvSpPr txBox="1"/>
          <p:nvPr/>
        </p:nvSpPr>
        <p:spPr>
          <a:xfrm>
            <a:off x="354842" y="3790257"/>
            <a:ext cx="6523630" cy="1661993"/>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Recipient of Service</a:t>
            </a:r>
          </a:p>
          <a:p>
            <a:endParaRPr lang="en-US" b="1" dirty="0"/>
          </a:p>
          <a:p>
            <a:r>
              <a:rPr lang="en-US" sz="2800" dirty="0">
                <a:latin typeface="Bookman Old Style" panose="02050604050505020204" pitchFamily="18" charset="0"/>
              </a:rPr>
              <a:t>A company or a body corporate located in the taxable territory</a:t>
            </a:r>
          </a:p>
        </p:txBody>
      </p:sp>
      <p:sp>
        <p:nvSpPr>
          <p:cNvPr id="6" name="Slide Number Placeholder 5"/>
          <p:cNvSpPr>
            <a:spLocks noGrp="1"/>
          </p:cNvSpPr>
          <p:nvPr>
            <p:ph type="sldNum" sz="quarter" idx="12"/>
          </p:nvPr>
        </p:nvSpPr>
        <p:spPr/>
        <p:txBody>
          <a:bodyPr/>
          <a:lstStyle/>
          <a:p>
            <a:fld id="{A7E49D09-2DC1-45DB-B3DB-5FC58297575C}" type="slidenum">
              <a:rPr lang="en-US" smtClean="0"/>
              <a:t>33</a:t>
            </a:fld>
            <a:endParaRPr lang="en-US"/>
          </a:p>
        </p:txBody>
      </p:sp>
    </p:spTree>
    <p:extLst>
      <p:ext uri="{BB962C8B-B14F-4D97-AF65-F5344CB8AC3E}">
        <p14:creationId xmlns:p14="http://schemas.microsoft.com/office/powerpoint/2010/main" val="1811761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Clarification in respect of levy of GST on Director’s remuneration</a:t>
            </a:r>
            <a:endParaRPr lang="en-US" sz="2800" dirty="0">
              <a:latin typeface="Bookman Old Style" panose="02050604050505020204" pitchFamily="18" charset="0"/>
            </a:endParaRPr>
          </a:p>
        </p:txBody>
      </p:sp>
      <p:sp>
        <p:nvSpPr>
          <p:cNvPr id="3" name="TextBox 2"/>
          <p:cNvSpPr txBox="1"/>
          <p:nvPr/>
        </p:nvSpPr>
        <p:spPr>
          <a:xfrm>
            <a:off x="354842" y="782024"/>
            <a:ext cx="11750723" cy="461665"/>
          </a:xfrm>
          <a:prstGeom prst="rect">
            <a:avLst/>
          </a:prstGeom>
          <a:noFill/>
        </p:spPr>
        <p:txBody>
          <a:bodyPr wrap="square" rtlCol="0">
            <a:spAutoFit/>
          </a:bodyPr>
          <a:lstStyle/>
          <a:p>
            <a:pPr algn="ctr"/>
            <a:r>
              <a:rPr lang="en-US" sz="2400" b="1" i="1" dirty="0"/>
              <a:t>(Circular No: 140/10/2020 – GST - dated 10.06.2020)</a:t>
            </a:r>
            <a:endParaRPr lang="en-US" sz="2400" b="1" i="1" dirty="0">
              <a:latin typeface="Bookman Old Style" panose="02050604050505020204" pitchFamily="18" charset="0"/>
            </a:endParaRPr>
          </a:p>
        </p:txBody>
      </p:sp>
      <p:sp>
        <p:nvSpPr>
          <p:cNvPr id="6" name="Slide Number Placeholder 5"/>
          <p:cNvSpPr>
            <a:spLocks noGrp="1"/>
          </p:cNvSpPr>
          <p:nvPr>
            <p:ph type="sldNum" sz="quarter" idx="12"/>
          </p:nvPr>
        </p:nvSpPr>
        <p:spPr/>
        <p:txBody>
          <a:bodyPr/>
          <a:lstStyle/>
          <a:p>
            <a:fld id="{A7E49D09-2DC1-45DB-B3DB-5FC58297575C}" type="slidenum">
              <a:rPr lang="en-US" smtClean="0"/>
              <a:t>34</a:t>
            </a:fld>
            <a:endParaRPr lang="en-US"/>
          </a:p>
        </p:txBody>
      </p:sp>
      <p:sp>
        <p:nvSpPr>
          <p:cNvPr id="5" name="TextBox 4"/>
          <p:cNvSpPr txBox="1"/>
          <p:nvPr/>
        </p:nvSpPr>
        <p:spPr>
          <a:xfrm>
            <a:off x="354842" y="1718321"/>
            <a:ext cx="11327642" cy="4154984"/>
          </a:xfrm>
          <a:prstGeom prst="rect">
            <a:avLst/>
          </a:prstGeom>
          <a:noFill/>
        </p:spPr>
        <p:txBody>
          <a:bodyPr wrap="square" rtlCol="0">
            <a:spAutoFit/>
          </a:bodyPr>
          <a:lstStyle/>
          <a:p>
            <a:pPr algn="just"/>
            <a:r>
              <a:rPr lang="en-US" sz="2400" dirty="0">
                <a:latin typeface="Bookman Old Style" panose="02050604050505020204" pitchFamily="18" charset="0"/>
              </a:rPr>
              <a:t>Director’s remuneration which are declared as </a:t>
            </a:r>
            <a:r>
              <a:rPr lang="en-US" sz="2400" i="1" dirty="0">
                <a:solidFill>
                  <a:schemeClr val="accent1">
                    <a:lumMod val="50000"/>
                  </a:schemeClr>
                </a:solidFill>
                <a:latin typeface="Bookman Old Style" panose="02050604050505020204" pitchFamily="18" charset="0"/>
              </a:rPr>
              <a:t>Salaries</a:t>
            </a:r>
            <a:r>
              <a:rPr lang="en-US" sz="2400" dirty="0">
                <a:solidFill>
                  <a:schemeClr val="accent1">
                    <a:lumMod val="50000"/>
                  </a:schemeClr>
                </a:solidFill>
                <a:latin typeface="Bookman Old Style" panose="02050604050505020204" pitchFamily="18" charset="0"/>
              </a:rPr>
              <a:t> </a:t>
            </a:r>
            <a:r>
              <a:rPr lang="en-US" sz="2400" dirty="0">
                <a:latin typeface="Bookman Old Style" panose="02050604050505020204" pitchFamily="18" charset="0"/>
              </a:rPr>
              <a:t>in the books of a company and </a:t>
            </a:r>
            <a:r>
              <a:rPr lang="en-US" sz="2400" dirty="0">
                <a:solidFill>
                  <a:schemeClr val="accent1">
                    <a:lumMod val="50000"/>
                  </a:schemeClr>
                </a:solidFill>
                <a:latin typeface="Bookman Old Style" panose="02050604050505020204" pitchFamily="18" charset="0"/>
              </a:rPr>
              <a:t>subjected to TDS under Section 192 of the IT Act</a:t>
            </a:r>
            <a:r>
              <a:rPr lang="en-US" sz="2400" dirty="0">
                <a:latin typeface="Bookman Old Style" panose="02050604050505020204" pitchFamily="18" charset="0"/>
              </a:rPr>
              <a:t>,  are not taxable in terms of Schedule III of the CGST Act, 2017.</a:t>
            </a: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Employee Director’s remuneration which is declared separately other than </a:t>
            </a:r>
            <a:r>
              <a:rPr lang="en-US" sz="2400" i="1" dirty="0">
                <a:solidFill>
                  <a:schemeClr val="accent1">
                    <a:lumMod val="50000"/>
                  </a:schemeClr>
                </a:solidFill>
                <a:latin typeface="Bookman Old Style" panose="02050604050505020204" pitchFamily="18" charset="0"/>
              </a:rPr>
              <a:t>“salaries” </a:t>
            </a:r>
            <a:r>
              <a:rPr lang="en-US" sz="2400" dirty="0">
                <a:latin typeface="Bookman Old Style" panose="02050604050505020204" pitchFamily="18" charset="0"/>
              </a:rPr>
              <a:t>in the Company’s accounts and subjected to TDS under Section 194J of the IT Act </a:t>
            </a:r>
            <a:r>
              <a:rPr lang="en-US" sz="2400" i="1" dirty="0">
                <a:solidFill>
                  <a:schemeClr val="accent1">
                    <a:lumMod val="50000"/>
                  </a:schemeClr>
                </a:solidFill>
                <a:latin typeface="Bookman Old Style" panose="02050604050505020204" pitchFamily="18" charset="0"/>
              </a:rPr>
              <a:t>as Fees for professional or Technical Services </a:t>
            </a:r>
            <a:r>
              <a:rPr lang="en-US" sz="2400" dirty="0">
                <a:latin typeface="Bookman Old Style" panose="02050604050505020204" pitchFamily="18" charset="0"/>
              </a:rPr>
              <a:t>shall be treated as consideration for providing services which are outside the scope of Schedule III of the CGST Act, and is therefore, </a:t>
            </a:r>
            <a:r>
              <a:rPr lang="en-US" sz="2400" b="1" dirty="0">
                <a:solidFill>
                  <a:schemeClr val="accent1">
                    <a:lumMod val="50000"/>
                  </a:schemeClr>
                </a:solidFill>
                <a:latin typeface="Bookman Old Style" panose="02050604050505020204" pitchFamily="18" charset="0"/>
              </a:rPr>
              <a:t>taxable. </a:t>
            </a:r>
          </a:p>
        </p:txBody>
      </p:sp>
    </p:spTree>
    <p:extLst>
      <p:ext uri="{BB962C8B-B14F-4D97-AF65-F5344CB8AC3E}">
        <p14:creationId xmlns:p14="http://schemas.microsoft.com/office/powerpoint/2010/main" val="2974169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7. Category Of Supply Of Services: </a:t>
            </a:r>
            <a:r>
              <a:rPr lang="en-US" sz="2800" dirty="0">
                <a:latin typeface="Bookman Old Style" panose="02050604050505020204" pitchFamily="18" charset="0"/>
              </a:rPr>
              <a:t>Insurance Agent Service</a:t>
            </a:r>
          </a:p>
        </p:txBody>
      </p:sp>
      <p:sp>
        <p:nvSpPr>
          <p:cNvPr id="3" name="TextBox 2"/>
          <p:cNvSpPr txBox="1"/>
          <p:nvPr/>
        </p:nvSpPr>
        <p:spPr>
          <a:xfrm>
            <a:off x="354843" y="782024"/>
            <a:ext cx="11505062" cy="830997"/>
          </a:xfrm>
          <a:prstGeom prst="rect">
            <a:avLst/>
          </a:prstGeom>
          <a:noFill/>
        </p:spPr>
        <p:txBody>
          <a:bodyPr wrap="square" rtlCol="0">
            <a:spAutoFit/>
          </a:bodyPr>
          <a:lstStyle/>
          <a:p>
            <a:pPr algn="just"/>
            <a:r>
              <a:rPr lang="en-US" sz="2400" dirty="0">
                <a:latin typeface="Bookman Old Style" panose="02050604050505020204" pitchFamily="18" charset="0"/>
              </a:rPr>
              <a:t>Services provided by </a:t>
            </a:r>
            <a:r>
              <a:rPr lang="en-US" sz="2400" i="1" u="sng" dirty="0">
                <a:latin typeface="Bookman Old Style" panose="02050604050505020204" pitchFamily="18" charset="0"/>
              </a:rPr>
              <a:t>an insurance agent </a:t>
            </a:r>
            <a:r>
              <a:rPr lang="en-US" sz="2400" dirty="0">
                <a:latin typeface="Bookman Old Style" panose="02050604050505020204" pitchFamily="18" charset="0"/>
              </a:rPr>
              <a:t>to person carrying on insurance business.</a:t>
            </a:r>
          </a:p>
        </p:txBody>
      </p:sp>
      <p:sp>
        <p:nvSpPr>
          <p:cNvPr id="8" name="TextBox 7"/>
          <p:cNvSpPr txBox="1"/>
          <p:nvPr/>
        </p:nvSpPr>
        <p:spPr>
          <a:xfrm>
            <a:off x="354842" y="1972830"/>
            <a:ext cx="6523630" cy="1231106"/>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Supplier of Service</a:t>
            </a:r>
          </a:p>
          <a:p>
            <a:endParaRPr lang="en-US" b="1" dirty="0"/>
          </a:p>
          <a:p>
            <a:r>
              <a:rPr lang="en-US" sz="2800" dirty="0">
                <a:latin typeface="Bookman Old Style" panose="02050604050505020204" pitchFamily="18" charset="0"/>
              </a:rPr>
              <a:t>An Insurance Agent</a:t>
            </a:r>
          </a:p>
        </p:txBody>
      </p:sp>
      <p:sp>
        <p:nvSpPr>
          <p:cNvPr id="10" name="TextBox 9"/>
          <p:cNvSpPr txBox="1"/>
          <p:nvPr/>
        </p:nvSpPr>
        <p:spPr>
          <a:xfrm>
            <a:off x="354841" y="3790257"/>
            <a:ext cx="7356143" cy="1661993"/>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Recipient of Service</a:t>
            </a:r>
          </a:p>
          <a:p>
            <a:endParaRPr lang="en-US" b="1" dirty="0"/>
          </a:p>
          <a:p>
            <a:r>
              <a:rPr lang="en-US" sz="2800" dirty="0">
                <a:latin typeface="Bookman Old Style" panose="02050604050505020204" pitchFamily="18" charset="0"/>
              </a:rPr>
              <a:t>Any person carrying on insurance business, located in the taxable territory.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984" y="1478351"/>
            <a:ext cx="3995572" cy="3740987"/>
          </a:xfrm>
          <a:prstGeom prst="rect">
            <a:avLst/>
          </a:prstGeom>
        </p:spPr>
      </p:pic>
      <p:sp>
        <p:nvSpPr>
          <p:cNvPr id="6" name="Slide Number Placeholder 5"/>
          <p:cNvSpPr>
            <a:spLocks noGrp="1"/>
          </p:cNvSpPr>
          <p:nvPr>
            <p:ph type="sldNum" sz="quarter" idx="12"/>
          </p:nvPr>
        </p:nvSpPr>
        <p:spPr/>
        <p:txBody>
          <a:bodyPr/>
          <a:lstStyle/>
          <a:p>
            <a:fld id="{A7E49D09-2DC1-45DB-B3DB-5FC58297575C}" type="slidenum">
              <a:rPr lang="en-US" smtClean="0"/>
              <a:t>35</a:t>
            </a:fld>
            <a:endParaRPr lang="en-US"/>
          </a:p>
        </p:txBody>
      </p:sp>
    </p:spTree>
    <p:extLst>
      <p:ext uri="{BB962C8B-B14F-4D97-AF65-F5344CB8AC3E}">
        <p14:creationId xmlns:p14="http://schemas.microsoft.com/office/powerpoint/2010/main" val="1152760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8. Category Of Supply Of Services: </a:t>
            </a:r>
            <a:r>
              <a:rPr lang="en-US" sz="2800" dirty="0">
                <a:latin typeface="Bookman Old Style" panose="02050604050505020204" pitchFamily="18" charset="0"/>
              </a:rPr>
              <a:t>Recovery Agent Service</a:t>
            </a:r>
          </a:p>
        </p:txBody>
      </p:sp>
      <p:sp>
        <p:nvSpPr>
          <p:cNvPr id="3" name="TextBox 2"/>
          <p:cNvSpPr txBox="1"/>
          <p:nvPr/>
        </p:nvSpPr>
        <p:spPr>
          <a:xfrm>
            <a:off x="354843" y="782024"/>
            <a:ext cx="11505062" cy="830997"/>
          </a:xfrm>
          <a:prstGeom prst="rect">
            <a:avLst/>
          </a:prstGeom>
          <a:noFill/>
        </p:spPr>
        <p:txBody>
          <a:bodyPr wrap="square" rtlCol="0">
            <a:spAutoFit/>
          </a:bodyPr>
          <a:lstStyle/>
          <a:p>
            <a:pPr algn="just"/>
            <a:r>
              <a:rPr lang="en-US" sz="2400" dirty="0">
                <a:latin typeface="Bookman Old Style" panose="02050604050505020204" pitchFamily="18" charset="0"/>
              </a:rPr>
              <a:t>Services provided by </a:t>
            </a:r>
            <a:r>
              <a:rPr lang="en-US" sz="2400" i="1" u="sng" dirty="0">
                <a:solidFill>
                  <a:schemeClr val="accent1">
                    <a:lumMod val="50000"/>
                  </a:schemeClr>
                </a:solidFill>
                <a:latin typeface="Bookman Old Style" panose="02050604050505020204" pitchFamily="18" charset="0"/>
              </a:rPr>
              <a:t>a recovery agent </a:t>
            </a:r>
            <a:r>
              <a:rPr lang="en-US" sz="2400" dirty="0">
                <a:latin typeface="Bookman Old Style" panose="02050604050505020204" pitchFamily="18" charset="0"/>
              </a:rPr>
              <a:t>to </a:t>
            </a:r>
            <a:r>
              <a:rPr lang="en-US" sz="2400" i="1" u="sng" dirty="0">
                <a:solidFill>
                  <a:schemeClr val="accent1">
                    <a:lumMod val="50000"/>
                  </a:schemeClr>
                </a:solidFill>
                <a:latin typeface="Bookman Old Style" panose="02050604050505020204" pitchFamily="18" charset="0"/>
              </a:rPr>
              <a:t>a banking company or a financial institution or a non-banking financial company.</a:t>
            </a:r>
          </a:p>
        </p:txBody>
      </p:sp>
      <p:sp>
        <p:nvSpPr>
          <p:cNvPr id="8" name="TextBox 7"/>
          <p:cNvSpPr txBox="1"/>
          <p:nvPr/>
        </p:nvSpPr>
        <p:spPr>
          <a:xfrm>
            <a:off x="354842" y="1972830"/>
            <a:ext cx="6523630" cy="1231106"/>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Supplier of Service</a:t>
            </a:r>
          </a:p>
          <a:p>
            <a:endParaRPr lang="en-US" b="1" dirty="0"/>
          </a:p>
          <a:p>
            <a:r>
              <a:rPr lang="en-US" sz="2800" dirty="0">
                <a:latin typeface="Bookman Old Style" panose="02050604050505020204" pitchFamily="18" charset="0"/>
              </a:rPr>
              <a:t>A Recovery Agent</a:t>
            </a:r>
          </a:p>
        </p:txBody>
      </p:sp>
      <p:sp>
        <p:nvSpPr>
          <p:cNvPr id="10" name="TextBox 9"/>
          <p:cNvSpPr txBox="1"/>
          <p:nvPr/>
        </p:nvSpPr>
        <p:spPr>
          <a:xfrm>
            <a:off x="354841" y="3790257"/>
            <a:ext cx="11163869" cy="1661993"/>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Recipient of Service</a:t>
            </a:r>
          </a:p>
          <a:p>
            <a:endParaRPr lang="en-US" b="1" dirty="0"/>
          </a:p>
          <a:p>
            <a:r>
              <a:rPr lang="en-US" sz="2800" dirty="0">
                <a:latin typeface="Bookman Old Style" panose="02050604050505020204" pitchFamily="18" charset="0"/>
              </a:rPr>
              <a:t>Banking company or financial institution or a non-banking financial company, located in the taxable territory.</a:t>
            </a:r>
          </a:p>
        </p:txBody>
      </p:sp>
      <p:sp>
        <p:nvSpPr>
          <p:cNvPr id="5" name="Slide Number Placeholder 4"/>
          <p:cNvSpPr>
            <a:spLocks noGrp="1"/>
          </p:cNvSpPr>
          <p:nvPr>
            <p:ph type="sldNum" sz="quarter" idx="12"/>
          </p:nvPr>
        </p:nvSpPr>
        <p:spPr/>
        <p:txBody>
          <a:bodyPr/>
          <a:lstStyle/>
          <a:p>
            <a:fld id="{A7E49D09-2DC1-45DB-B3DB-5FC58297575C}" type="slidenum">
              <a:rPr lang="en-US" smtClean="0"/>
              <a:t>36</a:t>
            </a:fld>
            <a:endParaRPr lang="en-US"/>
          </a:p>
        </p:txBody>
      </p:sp>
    </p:spTree>
    <p:extLst>
      <p:ext uri="{BB962C8B-B14F-4D97-AF65-F5344CB8AC3E}">
        <p14:creationId xmlns:p14="http://schemas.microsoft.com/office/powerpoint/2010/main" val="952457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9. Category Of Supply Of Services: </a:t>
            </a:r>
            <a:r>
              <a:rPr lang="en-US" sz="2800" dirty="0">
                <a:latin typeface="Bookman Old Style" panose="02050604050505020204" pitchFamily="18" charset="0"/>
              </a:rPr>
              <a:t>Copyright Service</a:t>
            </a:r>
          </a:p>
        </p:txBody>
      </p:sp>
      <p:sp>
        <p:nvSpPr>
          <p:cNvPr id="3" name="TextBox 2"/>
          <p:cNvSpPr txBox="1"/>
          <p:nvPr/>
        </p:nvSpPr>
        <p:spPr>
          <a:xfrm>
            <a:off x="354842" y="822969"/>
            <a:ext cx="7151428" cy="5016758"/>
          </a:xfrm>
          <a:prstGeom prst="rect">
            <a:avLst/>
          </a:prstGeom>
          <a:noFill/>
        </p:spPr>
        <p:txBody>
          <a:bodyPr wrap="square" rtlCol="0">
            <a:spAutoFit/>
          </a:bodyPr>
          <a:lstStyle/>
          <a:p>
            <a:pPr algn="just"/>
            <a:r>
              <a:rPr lang="en-US" sz="3200" dirty="0">
                <a:latin typeface="Bookman Old Style" panose="02050604050505020204" pitchFamily="18" charset="0"/>
              </a:rPr>
              <a:t>Supply of Services </a:t>
            </a:r>
            <a:r>
              <a:rPr lang="en-US" sz="3200" i="1" u="sng" dirty="0">
                <a:solidFill>
                  <a:schemeClr val="accent1">
                    <a:lumMod val="50000"/>
                  </a:schemeClr>
                </a:solidFill>
                <a:latin typeface="Bookman Old Style" panose="02050604050505020204" pitchFamily="18" charset="0"/>
              </a:rPr>
              <a:t>by a music composer, photographer, artist </a:t>
            </a:r>
            <a:r>
              <a:rPr lang="en-US" sz="3200" dirty="0">
                <a:latin typeface="Bookman Old Style" panose="02050604050505020204" pitchFamily="18" charset="0"/>
              </a:rPr>
              <a:t>or the like by way of transfer or permitting the use or enjoyment of a copyright covered under clause (a) of sub-section (1) of Section 13 of the Copyright Act, 1957 relating to </a:t>
            </a:r>
            <a:r>
              <a:rPr lang="en-US" sz="3200" i="1" u="sng" dirty="0">
                <a:solidFill>
                  <a:schemeClr val="accent1">
                    <a:lumMod val="50000"/>
                  </a:schemeClr>
                </a:solidFill>
                <a:latin typeface="Bookman Old Style" panose="02050604050505020204" pitchFamily="18" charset="0"/>
              </a:rPr>
              <a:t>original dramatic, musical or artistic works to a music company, producer </a:t>
            </a:r>
            <a:r>
              <a:rPr lang="en-US" sz="3200" dirty="0">
                <a:latin typeface="Bookman Old Style" panose="02050604050505020204" pitchFamily="18" charset="0"/>
              </a:rPr>
              <a:t>or the like.</a:t>
            </a:r>
            <a:endParaRPr lang="en-US" sz="3200" i="1" u="sng" dirty="0">
              <a:latin typeface="Bookman Old Style" panose="0205060405050502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580" y="1614539"/>
            <a:ext cx="4062651" cy="3046988"/>
          </a:xfrm>
          <a:prstGeom prst="rect">
            <a:avLst/>
          </a:prstGeom>
        </p:spPr>
      </p:pic>
      <p:sp>
        <p:nvSpPr>
          <p:cNvPr id="6" name="Slide Number Placeholder 5"/>
          <p:cNvSpPr>
            <a:spLocks noGrp="1"/>
          </p:cNvSpPr>
          <p:nvPr>
            <p:ph type="sldNum" sz="quarter" idx="12"/>
          </p:nvPr>
        </p:nvSpPr>
        <p:spPr/>
        <p:txBody>
          <a:bodyPr/>
          <a:lstStyle/>
          <a:p>
            <a:fld id="{A7E49D09-2DC1-45DB-B3DB-5FC58297575C}" type="slidenum">
              <a:rPr lang="en-US" smtClean="0"/>
              <a:t>37</a:t>
            </a:fld>
            <a:endParaRPr lang="en-US"/>
          </a:p>
        </p:txBody>
      </p:sp>
    </p:spTree>
    <p:extLst>
      <p:ext uri="{BB962C8B-B14F-4D97-AF65-F5344CB8AC3E}">
        <p14:creationId xmlns:p14="http://schemas.microsoft.com/office/powerpoint/2010/main" val="2806217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9. Category Of Supply Of Services: </a:t>
            </a:r>
            <a:r>
              <a:rPr lang="en-US" sz="2800" dirty="0">
                <a:latin typeface="Bookman Old Style" panose="02050604050505020204" pitchFamily="18" charset="0"/>
              </a:rPr>
              <a:t>Copyright Service</a:t>
            </a:r>
          </a:p>
        </p:txBody>
      </p:sp>
      <p:sp>
        <p:nvSpPr>
          <p:cNvPr id="4" name="TextBox 3"/>
          <p:cNvSpPr txBox="1"/>
          <p:nvPr/>
        </p:nvSpPr>
        <p:spPr>
          <a:xfrm>
            <a:off x="354840" y="1406366"/>
            <a:ext cx="8884693" cy="1231106"/>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Supplier of Service</a:t>
            </a:r>
          </a:p>
          <a:p>
            <a:endParaRPr lang="en-US" b="1" dirty="0"/>
          </a:p>
          <a:p>
            <a:r>
              <a:rPr lang="en-US" sz="2800" dirty="0">
                <a:latin typeface="Bookman Old Style" panose="02050604050505020204" pitchFamily="18" charset="0"/>
              </a:rPr>
              <a:t>Music composer, photographer, artist, or the like.</a:t>
            </a:r>
          </a:p>
        </p:txBody>
      </p:sp>
      <p:sp>
        <p:nvSpPr>
          <p:cNvPr id="5" name="TextBox 4"/>
          <p:cNvSpPr txBox="1"/>
          <p:nvPr/>
        </p:nvSpPr>
        <p:spPr>
          <a:xfrm>
            <a:off x="354842" y="3790257"/>
            <a:ext cx="7574508" cy="1661993"/>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Recipient of Service</a:t>
            </a:r>
          </a:p>
          <a:p>
            <a:endParaRPr lang="en-US" b="1" dirty="0"/>
          </a:p>
          <a:p>
            <a:r>
              <a:rPr lang="en-US" sz="2800" dirty="0">
                <a:latin typeface="Bookman Old Style" panose="02050604050505020204" pitchFamily="18" charset="0"/>
              </a:rPr>
              <a:t>The music company, producer or the</a:t>
            </a:r>
          </a:p>
          <a:p>
            <a:r>
              <a:rPr lang="en-US" sz="2800" dirty="0">
                <a:latin typeface="Bookman Old Style" panose="02050604050505020204" pitchFamily="18" charset="0"/>
              </a:rPr>
              <a:t>like, located in the taxable territory.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7856" y="3359370"/>
            <a:ext cx="3827378" cy="2870534"/>
          </a:xfrm>
          <a:prstGeom prst="rect">
            <a:avLst/>
          </a:prstGeom>
        </p:spPr>
      </p:pic>
      <p:sp>
        <p:nvSpPr>
          <p:cNvPr id="6" name="Slide Number Placeholder 5"/>
          <p:cNvSpPr>
            <a:spLocks noGrp="1"/>
          </p:cNvSpPr>
          <p:nvPr>
            <p:ph type="sldNum" sz="quarter" idx="12"/>
          </p:nvPr>
        </p:nvSpPr>
        <p:spPr/>
        <p:txBody>
          <a:bodyPr/>
          <a:lstStyle/>
          <a:p>
            <a:fld id="{A7E49D09-2DC1-45DB-B3DB-5FC58297575C}" type="slidenum">
              <a:rPr lang="en-US" smtClean="0"/>
              <a:t>38</a:t>
            </a:fld>
            <a:endParaRPr lang="en-US"/>
          </a:p>
        </p:txBody>
      </p:sp>
    </p:spTree>
    <p:extLst>
      <p:ext uri="{BB962C8B-B14F-4D97-AF65-F5344CB8AC3E}">
        <p14:creationId xmlns:p14="http://schemas.microsoft.com/office/powerpoint/2010/main" val="2967010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9 A. Category Of Supply Of Services: </a:t>
            </a:r>
            <a:r>
              <a:rPr lang="en-US" sz="2800" dirty="0">
                <a:latin typeface="Bookman Old Style" panose="02050604050505020204" pitchFamily="18" charset="0"/>
              </a:rPr>
              <a:t>Copyright Service</a:t>
            </a:r>
          </a:p>
        </p:txBody>
      </p:sp>
      <p:sp>
        <p:nvSpPr>
          <p:cNvPr id="5" name="TextBox 4"/>
          <p:cNvSpPr txBox="1"/>
          <p:nvPr/>
        </p:nvSpPr>
        <p:spPr>
          <a:xfrm>
            <a:off x="477671" y="4499940"/>
            <a:ext cx="7574508" cy="1477328"/>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Supplier of Service</a:t>
            </a:r>
          </a:p>
          <a:p>
            <a:endParaRPr lang="en-US" b="1" dirty="0"/>
          </a:p>
          <a:p>
            <a:r>
              <a:rPr lang="en-US" sz="3600" dirty="0">
                <a:latin typeface="Bookman Old Style" panose="02050604050505020204" pitchFamily="18" charset="0"/>
              </a:rPr>
              <a:t>Author</a:t>
            </a:r>
          </a:p>
        </p:txBody>
      </p:sp>
      <p:sp>
        <p:nvSpPr>
          <p:cNvPr id="3" name="TextBox 2"/>
          <p:cNvSpPr txBox="1"/>
          <p:nvPr/>
        </p:nvSpPr>
        <p:spPr>
          <a:xfrm>
            <a:off x="477671" y="899433"/>
            <a:ext cx="9717207" cy="3385542"/>
          </a:xfrm>
          <a:prstGeom prst="rect">
            <a:avLst/>
          </a:prstGeom>
          <a:noFill/>
        </p:spPr>
        <p:txBody>
          <a:bodyPr wrap="square" rtlCol="0">
            <a:spAutoFit/>
          </a:bodyPr>
          <a:lstStyle/>
          <a:p>
            <a:pPr algn="just"/>
            <a:r>
              <a:rPr lang="en-US" sz="2800" dirty="0">
                <a:latin typeface="Bookman Old Style" panose="02050604050505020204" pitchFamily="18" charset="0"/>
              </a:rPr>
              <a:t>Supply of services by an author by way of </a:t>
            </a:r>
            <a:r>
              <a:rPr lang="en-US" sz="2800" i="1" u="sng" dirty="0">
                <a:solidFill>
                  <a:schemeClr val="accent1">
                    <a:lumMod val="50000"/>
                  </a:schemeClr>
                </a:solidFill>
                <a:latin typeface="Bookman Old Style" panose="02050604050505020204" pitchFamily="18" charset="0"/>
              </a:rPr>
              <a:t>transfer or permitting the use or enjoyment of a copyright</a:t>
            </a:r>
            <a:r>
              <a:rPr lang="en-US" sz="2800" dirty="0">
                <a:latin typeface="Bookman Old Style" panose="02050604050505020204" pitchFamily="18" charset="0"/>
              </a:rPr>
              <a:t> covered under clause (a) of subsection (1) of section 13 of the Copyright Act, 1957 relating to original </a:t>
            </a:r>
            <a:r>
              <a:rPr lang="en-US" sz="2800" i="1" u="sng" dirty="0">
                <a:solidFill>
                  <a:schemeClr val="accent1">
                    <a:lumMod val="50000"/>
                  </a:schemeClr>
                </a:solidFill>
                <a:latin typeface="Bookman Old Style" panose="02050604050505020204" pitchFamily="18" charset="0"/>
              </a:rPr>
              <a:t>literary works to a publisher.</a:t>
            </a:r>
          </a:p>
          <a:p>
            <a:pPr algn="just"/>
            <a:endParaRPr lang="en-US" sz="2800" dirty="0">
              <a:latin typeface="Bookman Old Style" panose="02050604050505020204" pitchFamily="18" charset="0"/>
            </a:endParaRPr>
          </a:p>
          <a:p>
            <a:pPr algn="just"/>
            <a:r>
              <a:rPr lang="en-US" sz="2800" i="1" u="sng" dirty="0">
                <a:solidFill>
                  <a:schemeClr val="accent1">
                    <a:lumMod val="50000"/>
                  </a:schemeClr>
                </a:solidFill>
                <a:latin typeface="Bookman Old Style" panose="02050604050505020204" pitchFamily="18" charset="0"/>
              </a:rPr>
              <a:t>(with effect from 1st October,2019)</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481" y="2925852"/>
            <a:ext cx="3463546" cy="3148175"/>
          </a:xfrm>
          <a:prstGeom prst="rect">
            <a:avLst/>
          </a:prstGeom>
        </p:spPr>
      </p:pic>
      <p:sp>
        <p:nvSpPr>
          <p:cNvPr id="7" name="Slide Number Placeholder 6"/>
          <p:cNvSpPr>
            <a:spLocks noGrp="1"/>
          </p:cNvSpPr>
          <p:nvPr>
            <p:ph type="sldNum" sz="quarter" idx="12"/>
          </p:nvPr>
        </p:nvSpPr>
        <p:spPr/>
        <p:txBody>
          <a:bodyPr/>
          <a:lstStyle/>
          <a:p>
            <a:fld id="{A7E49D09-2DC1-45DB-B3DB-5FC58297575C}" type="slidenum">
              <a:rPr lang="en-US" smtClean="0"/>
              <a:t>39</a:t>
            </a:fld>
            <a:endParaRPr lang="en-US"/>
          </a:p>
        </p:txBody>
      </p:sp>
    </p:spTree>
    <p:extLst>
      <p:ext uri="{BB962C8B-B14F-4D97-AF65-F5344CB8AC3E}">
        <p14:creationId xmlns:p14="http://schemas.microsoft.com/office/powerpoint/2010/main" val="3742506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57866551"/>
              </p:ext>
            </p:extLst>
          </p:nvPr>
        </p:nvGraphicFramePr>
        <p:xfrm>
          <a:off x="723331" y="342421"/>
          <a:ext cx="10324142"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7917976" y="2166299"/>
            <a:ext cx="3193576" cy="19243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158772" y="2721640"/>
            <a:ext cx="2717193" cy="830997"/>
          </a:xfrm>
          <a:prstGeom prst="rect">
            <a:avLst/>
          </a:prstGeom>
          <a:noFill/>
        </p:spPr>
        <p:txBody>
          <a:bodyPr wrap="square" rtlCol="0">
            <a:spAutoFit/>
          </a:bodyPr>
          <a:lstStyle/>
          <a:p>
            <a:r>
              <a:rPr lang="en-US" sz="2400" dirty="0">
                <a:latin typeface="Bookman Old Style" panose="02050604050505020204" pitchFamily="18" charset="0"/>
              </a:rPr>
              <a:t>Supplier of </a:t>
            </a:r>
          </a:p>
          <a:p>
            <a:r>
              <a:rPr lang="en-US" sz="2400" dirty="0">
                <a:latin typeface="Bookman Old Style" panose="02050604050505020204" pitchFamily="18" charset="0"/>
              </a:rPr>
              <a:t>Goods/Services</a:t>
            </a:r>
          </a:p>
        </p:txBody>
      </p:sp>
      <p:sp>
        <p:nvSpPr>
          <p:cNvPr id="7" name="TextBox 6"/>
          <p:cNvSpPr txBox="1"/>
          <p:nvPr/>
        </p:nvSpPr>
        <p:spPr>
          <a:xfrm>
            <a:off x="8508989" y="2647764"/>
            <a:ext cx="2538484" cy="830997"/>
          </a:xfrm>
          <a:prstGeom prst="rect">
            <a:avLst/>
          </a:prstGeom>
          <a:noFill/>
        </p:spPr>
        <p:txBody>
          <a:bodyPr wrap="square" rtlCol="0">
            <a:spAutoFit/>
          </a:bodyPr>
          <a:lstStyle/>
          <a:p>
            <a:r>
              <a:rPr lang="en-US" sz="2400" dirty="0">
                <a:latin typeface="Bookman Old Style" panose="02050604050505020204" pitchFamily="18" charset="0"/>
              </a:rPr>
              <a:t>Receiver of Goods/Services</a:t>
            </a:r>
          </a:p>
        </p:txBody>
      </p:sp>
      <p:sp>
        <p:nvSpPr>
          <p:cNvPr id="8" name="Oval 7"/>
          <p:cNvSpPr/>
          <p:nvPr/>
        </p:nvSpPr>
        <p:spPr>
          <a:xfrm>
            <a:off x="825690" y="2174970"/>
            <a:ext cx="3193576" cy="19243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1248335" y="2647764"/>
            <a:ext cx="2527413" cy="830997"/>
          </a:xfrm>
          <a:prstGeom prst="rect">
            <a:avLst/>
          </a:prstGeom>
          <a:noFill/>
        </p:spPr>
        <p:txBody>
          <a:bodyPr wrap="square" rtlCol="0">
            <a:spAutoFit/>
          </a:bodyPr>
          <a:lstStyle/>
          <a:p>
            <a:r>
              <a:rPr lang="en-US" sz="2400" dirty="0">
                <a:latin typeface="Bookman Old Style" panose="02050604050505020204" pitchFamily="18" charset="0"/>
              </a:rPr>
              <a:t>Supplier of Goods/Services</a:t>
            </a:r>
          </a:p>
        </p:txBody>
      </p:sp>
      <p:cxnSp>
        <p:nvCxnSpPr>
          <p:cNvPr id="12" name="Straight Arrow Connector 11"/>
          <p:cNvCxnSpPr/>
          <p:nvPr/>
        </p:nvCxnSpPr>
        <p:spPr>
          <a:xfrm>
            <a:off x="4312693" y="3129604"/>
            <a:ext cx="327546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378657" y="2695396"/>
            <a:ext cx="3179928" cy="369332"/>
          </a:xfrm>
          <a:prstGeom prst="rect">
            <a:avLst/>
          </a:prstGeom>
          <a:noFill/>
        </p:spPr>
        <p:txBody>
          <a:bodyPr wrap="square" rtlCol="0">
            <a:spAutoFit/>
          </a:bodyPr>
          <a:lstStyle/>
          <a:p>
            <a:r>
              <a:rPr lang="en-US" dirty="0">
                <a:latin typeface="Bookman Old Style" panose="02050604050505020204" pitchFamily="18" charset="0"/>
              </a:rPr>
              <a:t>  Goods/Services are sold</a:t>
            </a:r>
          </a:p>
        </p:txBody>
      </p:sp>
      <p:cxnSp>
        <p:nvCxnSpPr>
          <p:cNvPr id="16" name="Straight Arrow Connector 15"/>
          <p:cNvCxnSpPr/>
          <p:nvPr/>
        </p:nvCxnSpPr>
        <p:spPr>
          <a:xfrm flipH="1">
            <a:off x="4360460" y="3383177"/>
            <a:ext cx="3179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4221138" y="3510226"/>
            <a:ext cx="3696838" cy="369332"/>
          </a:xfrm>
          <a:prstGeom prst="rect">
            <a:avLst/>
          </a:prstGeom>
          <a:noFill/>
        </p:spPr>
        <p:txBody>
          <a:bodyPr wrap="square" rtlCol="0">
            <a:spAutoFit/>
          </a:bodyPr>
          <a:lstStyle/>
          <a:p>
            <a:r>
              <a:rPr lang="en-US" dirty="0">
                <a:latin typeface="Bookman Old Style" panose="02050604050505020204" pitchFamily="18" charset="0"/>
              </a:rPr>
              <a:t>    Price of Goods/Services </a:t>
            </a:r>
            <a:endParaRPr lang="en-US" dirty="0">
              <a:solidFill>
                <a:srgbClr val="FF0000"/>
              </a:solidFill>
              <a:latin typeface="Bookman Old Style" panose="02050604050505020204" pitchFamily="18" charset="0"/>
            </a:endParaRP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5873" y="4368213"/>
            <a:ext cx="2509102" cy="1813993"/>
          </a:xfrm>
          <a:prstGeom prst="rect">
            <a:avLst/>
          </a:prstGeom>
        </p:spPr>
      </p:pic>
      <p:cxnSp>
        <p:nvCxnSpPr>
          <p:cNvPr id="22" name="Elbow Connector 21"/>
          <p:cNvCxnSpPr/>
          <p:nvPr/>
        </p:nvCxnSpPr>
        <p:spPr>
          <a:xfrm rot="10800000" flipV="1">
            <a:off x="7588157" y="4260178"/>
            <a:ext cx="2190074" cy="1271667"/>
          </a:xfrm>
          <a:prstGeom prst="bentConnector3">
            <a:avLst>
              <a:gd name="adj1" fmla="val 770"/>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9787721" y="4368213"/>
            <a:ext cx="2154070" cy="1200329"/>
          </a:xfrm>
          <a:prstGeom prst="rect">
            <a:avLst/>
          </a:prstGeom>
          <a:noFill/>
        </p:spPr>
        <p:txBody>
          <a:bodyPr wrap="square" rtlCol="0">
            <a:spAutoFit/>
          </a:bodyPr>
          <a:lstStyle/>
          <a:p>
            <a:pPr algn="just"/>
            <a:r>
              <a:rPr lang="en-US" dirty="0">
                <a:latin typeface="Bookman Old Style" panose="02050604050505020204" pitchFamily="18" charset="0"/>
              </a:rPr>
              <a:t>Deposits GST   with Government</a:t>
            </a:r>
          </a:p>
          <a:p>
            <a:pPr algn="just"/>
            <a:r>
              <a:rPr lang="en-US" dirty="0">
                <a:latin typeface="Bookman Old Style" panose="02050604050505020204" pitchFamily="18" charset="0"/>
              </a:rPr>
              <a:t>on behalf of supplier</a:t>
            </a:r>
          </a:p>
        </p:txBody>
      </p:sp>
      <p:sp>
        <p:nvSpPr>
          <p:cNvPr id="5" name="Slide Number Placeholder 4"/>
          <p:cNvSpPr>
            <a:spLocks noGrp="1"/>
          </p:cNvSpPr>
          <p:nvPr>
            <p:ph type="sldNum" sz="quarter" idx="12"/>
          </p:nvPr>
        </p:nvSpPr>
        <p:spPr/>
        <p:txBody>
          <a:bodyPr/>
          <a:lstStyle/>
          <a:p>
            <a:fld id="{A7E49D09-2DC1-45DB-B3DB-5FC58297575C}" type="slidenum">
              <a:rPr lang="en-US" smtClean="0"/>
              <a:t>4</a:t>
            </a:fld>
            <a:endParaRPr lang="en-US"/>
          </a:p>
        </p:txBody>
      </p:sp>
    </p:spTree>
    <p:extLst>
      <p:ext uri="{BB962C8B-B14F-4D97-AF65-F5344CB8AC3E}">
        <p14:creationId xmlns:p14="http://schemas.microsoft.com/office/powerpoint/2010/main" val="3396760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0"/>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9 A. Category Of Supply Of Services: </a:t>
            </a:r>
            <a:r>
              <a:rPr lang="en-US" sz="2800" dirty="0">
                <a:latin typeface="Bookman Old Style" panose="02050604050505020204" pitchFamily="18" charset="0"/>
              </a:rPr>
              <a:t>Copyright Service</a:t>
            </a:r>
          </a:p>
        </p:txBody>
      </p:sp>
      <p:sp>
        <p:nvSpPr>
          <p:cNvPr id="4" name="TextBox 3"/>
          <p:cNvSpPr txBox="1"/>
          <p:nvPr/>
        </p:nvSpPr>
        <p:spPr>
          <a:xfrm>
            <a:off x="354842" y="523220"/>
            <a:ext cx="10863618" cy="5878532"/>
          </a:xfrm>
          <a:prstGeom prst="rect">
            <a:avLst/>
          </a:prstGeom>
          <a:noFill/>
        </p:spPr>
        <p:txBody>
          <a:bodyPr wrap="square" rtlCol="0">
            <a:spAutoFit/>
          </a:bodyPr>
          <a:lstStyle/>
          <a:p>
            <a:r>
              <a:rPr lang="en-US" sz="2000" dirty="0">
                <a:latin typeface="Bookman Old Style" panose="02050604050505020204" pitchFamily="18" charset="0"/>
              </a:rPr>
              <a:t>Provided that nothing contained in this entry shall apply where</a:t>
            </a:r>
          </a:p>
          <a:p>
            <a:endParaRPr lang="en-US" sz="2000" dirty="0">
              <a:latin typeface="Bookman Old Style" panose="02050604050505020204" pitchFamily="18" charset="0"/>
            </a:endParaRPr>
          </a:p>
          <a:p>
            <a:pPr algn="just"/>
            <a:r>
              <a:rPr lang="en-US" sz="2000" dirty="0">
                <a:latin typeface="Bookman Old Style" panose="02050604050505020204" pitchFamily="18" charset="0"/>
              </a:rPr>
              <a:t>(i) the author has taken registration under the Central Goods and Services Tax Act,2017 (12 of 2017), and filed a declaration , in form at annexure I, within the time limit prescribed therein, with the jurisdictional CGST or SGST commissioner, as the case may be, that he exercises the option to pay central tax on the service specified in column (2), under forward charge in accordance with Section 9 (1) of the Central Goods and Service Tax Act, 2017 under forward charge, and to comply with all the provisions of Central Goods and Service Tax Act, 2017 (12 of 2017) as they apply to a person liable for paying the tax in relation to the supply of any goods or services or both and that he shall not withdraw the said option within a period of 1 year from the date of exercising such option;</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(ii) the author makes a declaration, as prescribed in Annexure II on the invoice issued by him in Form GST Inv-I to the publisher. </a:t>
            </a:r>
          </a:p>
          <a:p>
            <a:pPr algn="just"/>
            <a:endParaRPr lang="en-US" sz="2000" dirty="0">
              <a:latin typeface="Bookman Old Style" panose="02050604050505020204" pitchFamily="18" charset="0"/>
            </a:endParaRPr>
          </a:p>
          <a:p>
            <a:pPr algn="just"/>
            <a:r>
              <a:rPr lang="en-US" sz="3200" dirty="0">
                <a:solidFill>
                  <a:schemeClr val="accent1">
                    <a:lumMod val="50000"/>
                  </a:schemeClr>
                </a:solidFill>
                <a:latin typeface="Bookman Old Style" panose="02050604050505020204" pitchFamily="18" charset="0"/>
              </a:rPr>
              <a:t>Recipient of service</a:t>
            </a:r>
          </a:p>
          <a:p>
            <a:pPr algn="just"/>
            <a:r>
              <a:rPr lang="en-US" sz="2400" dirty="0">
                <a:latin typeface="Bookman Old Style" panose="02050604050505020204" pitchFamily="18" charset="0"/>
              </a:rPr>
              <a:t>Publisher located in the taxable territory</a:t>
            </a:r>
          </a:p>
        </p:txBody>
      </p:sp>
      <p:sp>
        <p:nvSpPr>
          <p:cNvPr id="5" name="Slide Number Placeholder 4"/>
          <p:cNvSpPr>
            <a:spLocks noGrp="1"/>
          </p:cNvSpPr>
          <p:nvPr>
            <p:ph type="sldNum" sz="quarter" idx="12"/>
          </p:nvPr>
        </p:nvSpPr>
        <p:spPr/>
        <p:txBody>
          <a:bodyPr/>
          <a:lstStyle/>
          <a:p>
            <a:fld id="{A7E49D09-2DC1-45DB-B3DB-5FC58297575C}" type="slidenum">
              <a:rPr lang="en-US" smtClean="0"/>
              <a:t>40</a:t>
            </a:fld>
            <a:endParaRPr lang="en-US"/>
          </a:p>
        </p:txBody>
      </p:sp>
    </p:spTree>
    <p:extLst>
      <p:ext uri="{BB962C8B-B14F-4D97-AF65-F5344CB8AC3E}">
        <p14:creationId xmlns:p14="http://schemas.microsoft.com/office/powerpoint/2010/main" val="311327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10. Category Of Supply Of Services: </a:t>
            </a:r>
            <a:r>
              <a:rPr lang="en-US" sz="2800" dirty="0">
                <a:latin typeface="Bookman Old Style" panose="02050604050505020204" pitchFamily="18" charset="0"/>
              </a:rPr>
              <a:t>Reserve Bank Services</a:t>
            </a:r>
          </a:p>
        </p:txBody>
      </p:sp>
      <p:sp>
        <p:nvSpPr>
          <p:cNvPr id="4" name="TextBox 3"/>
          <p:cNvSpPr txBox="1"/>
          <p:nvPr/>
        </p:nvSpPr>
        <p:spPr>
          <a:xfrm>
            <a:off x="354841" y="684468"/>
            <a:ext cx="11614246" cy="1569660"/>
          </a:xfrm>
          <a:prstGeom prst="rect">
            <a:avLst/>
          </a:prstGeom>
          <a:noFill/>
        </p:spPr>
        <p:txBody>
          <a:bodyPr wrap="square" rtlCol="0">
            <a:spAutoFit/>
          </a:bodyPr>
          <a:lstStyle/>
          <a:p>
            <a:pPr algn="just"/>
            <a:r>
              <a:rPr lang="en-US" sz="2400" dirty="0">
                <a:latin typeface="Bookman Old Style" panose="02050604050505020204" pitchFamily="18" charset="0"/>
              </a:rPr>
              <a:t>Supply of services by the members of Overseeing Committee to Reserve Bank of India </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(Effective from 13-10-2017)</a:t>
            </a:r>
            <a:endParaRPr lang="en-US" dirty="0">
              <a:latin typeface="Bookman Old Style" panose="0205060405050502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647" y="1678954"/>
            <a:ext cx="2696485" cy="2196787"/>
          </a:xfrm>
          <a:prstGeom prst="rect">
            <a:avLst/>
          </a:prstGeom>
          <a:ln>
            <a:noFill/>
          </a:ln>
          <a:effectLst>
            <a:outerShdw blurRad="190500" algn="tl" rotWithShape="0">
              <a:srgbClr val="000000">
                <a:alpha val="70000"/>
              </a:srgbClr>
            </a:outerShdw>
          </a:effectLst>
        </p:spPr>
      </p:pic>
      <p:sp>
        <p:nvSpPr>
          <p:cNvPr id="5" name="TextBox 4"/>
          <p:cNvSpPr txBox="1"/>
          <p:nvPr/>
        </p:nvSpPr>
        <p:spPr>
          <a:xfrm>
            <a:off x="354841" y="2428966"/>
            <a:ext cx="8529851" cy="1384995"/>
          </a:xfrm>
          <a:prstGeom prst="rect">
            <a:avLst/>
          </a:prstGeom>
          <a:noFill/>
        </p:spPr>
        <p:txBody>
          <a:bodyPr wrap="square" rtlCol="0">
            <a:spAutoFit/>
          </a:bodyPr>
          <a:lstStyle/>
          <a:p>
            <a:r>
              <a:rPr lang="en-US" sz="2800" b="1" dirty="0">
                <a:solidFill>
                  <a:schemeClr val="accent1">
                    <a:lumMod val="50000"/>
                  </a:schemeClr>
                </a:solidFill>
                <a:latin typeface="Bookman Old Style" panose="02050604050505020204" pitchFamily="18" charset="0"/>
              </a:rPr>
              <a:t>Supplier of Service</a:t>
            </a:r>
          </a:p>
          <a:p>
            <a:r>
              <a:rPr lang="en-US" sz="2800" dirty="0">
                <a:latin typeface="Bookman Old Style" panose="02050604050505020204" pitchFamily="18" charset="0"/>
              </a:rPr>
              <a:t>Members of Overseeing Committee constituted </a:t>
            </a:r>
          </a:p>
          <a:p>
            <a:r>
              <a:rPr lang="en-US" sz="2800" dirty="0">
                <a:latin typeface="Bookman Old Style" panose="02050604050505020204" pitchFamily="18" charset="0"/>
              </a:rPr>
              <a:t>by the Reserve Bank of India.</a:t>
            </a:r>
          </a:p>
        </p:txBody>
      </p:sp>
      <p:sp>
        <p:nvSpPr>
          <p:cNvPr id="6" name="TextBox 5"/>
          <p:cNvSpPr txBox="1"/>
          <p:nvPr/>
        </p:nvSpPr>
        <p:spPr>
          <a:xfrm>
            <a:off x="354841" y="4509768"/>
            <a:ext cx="7492621" cy="954107"/>
          </a:xfrm>
          <a:prstGeom prst="rect">
            <a:avLst/>
          </a:prstGeom>
          <a:noFill/>
        </p:spPr>
        <p:txBody>
          <a:bodyPr wrap="square" rtlCol="0">
            <a:spAutoFit/>
          </a:bodyPr>
          <a:lstStyle/>
          <a:p>
            <a:r>
              <a:rPr lang="en-US" sz="2800" b="1" dirty="0">
                <a:solidFill>
                  <a:schemeClr val="accent1">
                    <a:lumMod val="50000"/>
                  </a:schemeClr>
                </a:solidFill>
                <a:latin typeface="Bookman Old Style" panose="02050604050505020204" pitchFamily="18" charset="0"/>
              </a:rPr>
              <a:t>Recipient of service</a:t>
            </a:r>
          </a:p>
          <a:p>
            <a:r>
              <a:rPr lang="en-US" sz="2800" dirty="0">
                <a:latin typeface="Bookman Old Style" panose="02050604050505020204" pitchFamily="18" charset="0"/>
              </a:rPr>
              <a:t>Reserve Bank of India</a:t>
            </a:r>
          </a:p>
        </p:txBody>
      </p:sp>
      <p:sp>
        <p:nvSpPr>
          <p:cNvPr id="8" name="Slide Number Placeholder 7"/>
          <p:cNvSpPr>
            <a:spLocks noGrp="1"/>
          </p:cNvSpPr>
          <p:nvPr>
            <p:ph type="sldNum" sz="quarter" idx="12"/>
          </p:nvPr>
        </p:nvSpPr>
        <p:spPr/>
        <p:txBody>
          <a:bodyPr/>
          <a:lstStyle/>
          <a:p>
            <a:fld id="{A7E49D09-2DC1-45DB-B3DB-5FC58297575C}" type="slidenum">
              <a:rPr lang="en-US" smtClean="0"/>
              <a:t>41</a:t>
            </a:fld>
            <a:endParaRPr lang="en-US"/>
          </a:p>
        </p:txBody>
      </p:sp>
    </p:spTree>
    <p:extLst>
      <p:ext uri="{BB962C8B-B14F-4D97-AF65-F5344CB8AC3E}">
        <p14:creationId xmlns:p14="http://schemas.microsoft.com/office/powerpoint/2010/main" val="433087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52322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11. Category Of Supply Of Services: </a:t>
            </a:r>
            <a:r>
              <a:rPr lang="en-US" sz="2800" dirty="0">
                <a:latin typeface="Bookman Old Style" panose="02050604050505020204" pitchFamily="18" charset="0"/>
              </a:rPr>
              <a:t>Services by DSAs</a:t>
            </a:r>
          </a:p>
        </p:txBody>
      </p:sp>
      <p:sp>
        <p:nvSpPr>
          <p:cNvPr id="4" name="TextBox 3"/>
          <p:cNvSpPr txBox="1"/>
          <p:nvPr/>
        </p:nvSpPr>
        <p:spPr>
          <a:xfrm>
            <a:off x="354841" y="684468"/>
            <a:ext cx="11614246" cy="1200329"/>
          </a:xfrm>
          <a:prstGeom prst="rect">
            <a:avLst/>
          </a:prstGeom>
          <a:noFill/>
        </p:spPr>
        <p:txBody>
          <a:bodyPr wrap="square" rtlCol="0">
            <a:spAutoFit/>
          </a:bodyPr>
          <a:lstStyle/>
          <a:p>
            <a:pPr algn="just"/>
            <a:r>
              <a:rPr lang="en-US" sz="2400" dirty="0">
                <a:latin typeface="Bookman Old Style" panose="02050604050505020204" pitchFamily="18" charset="0"/>
              </a:rPr>
              <a:t>Services supplied by individual Direct Selling Agents (DSAs) other than a body corporate partnership or limited liability partnership firm to bank or non-banking financial company (NBFCs) </a:t>
            </a:r>
            <a:r>
              <a:rPr lang="en-US" sz="2400" i="1" u="sng" dirty="0">
                <a:solidFill>
                  <a:schemeClr val="accent1">
                    <a:lumMod val="50000"/>
                  </a:schemeClr>
                </a:solidFill>
                <a:latin typeface="Bookman Old Style" panose="02050604050505020204" pitchFamily="18" charset="0"/>
              </a:rPr>
              <a:t>(Effective from 27-7-2018)</a:t>
            </a:r>
            <a:r>
              <a:rPr lang="en-US" sz="2400" dirty="0">
                <a:latin typeface="Bookman Old Style" panose="02050604050505020204" pitchFamily="18" charset="0"/>
              </a:rPr>
              <a:t>.</a:t>
            </a:r>
            <a:endParaRPr lang="en-US" dirty="0">
              <a:latin typeface="Bookman Old Style" panose="02050604050505020204" pitchFamily="18" charset="0"/>
            </a:endParaRPr>
          </a:p>
        </p:txBody>
      </p:sp>
      <p:sp>
        <p:nvSpPr>
          <p:cNvPr id="5" name="TextBox 4"/>
          <p:cNvSpPr txBox="1"/>
          <p:nvPr/>
        </p:nvSpPr>
        <p:spPr>
          <a:xfrm>
            <a:off x="354841" y="2428966"/>
            <a:ext cx="10945505" cy="1384995"/>
          </a:xfrm>
          <a:prstGeom prst="rect">
            <a:avLst/>
          </a:prstGeom>
          <a:noFill/>
        </p:spPr>
        <p:txBody>
          <a:bodyPr wrap="square" rtlCol="0">
            <a:spAutoFit/>
          </a:bodyPr>
          <a:lstStyle/>
          <a:p>
            <a:r>
              <a:rPr lang="en-US" sz="2800" b="1" dirty="0">
                <a:solidFill>
                  <a:schemeClr val="accent1">
                    <a:lumMod val="50000"/>
                  </a:schemeClr>
                </a:solidFill>
                <a:latin typeface="Bookman Old Style" panose="02050604050505020204" pitchFamily="18" charset="0"/>
              </a:rPr>
              <a:t>Supplier of Service</a:t>
            </a:r>
          </a:p>
          <a:p>
            <a:r>
              <a:rPr lang="en-US" sz="2800" dirty="0">
                <a:latin typeface="Bookman Old Style" panose="02050604050505020204" pitchFamily="18" charset="0"/>
              </a:rPr>
              <a:t>Individual Direct Selling Agents (DSAs) other than a body corporate, partnership or limited liability partnership firm.</a:t>
            </a:r>
          </a:p>
        </p:txBody>
      </p:sp>
      <p:sp>
        <p:nvSpPr>
          <p:cNvPr id="6" name="TextBox 5"/>
          <p:cNvSpPr txBox="1"/>
          <p:nvPr/>
        </p:nvSpPr>
        <p:spPr>
          <a:xfrm>
            <a:off x="354841" y="4509768"/>
            <a:ext cx="10399595" cy="1384995"/>
          </a:xfrm>
          <a:prstGeom prst="rect">
            <a:avLst/>
          </a:prstGeom>
          <a:noFill/>
        </p:spPr>
        <p:txBody>
          <a:bodyPr wrap="square" rtlCol="0">
            <a:spAutoFit/>
          </a:bodyPr>
          <a:lstStyle/>
          <a:p>
            <a:r>
              <a:rPr lang="en-US" sz="2800" b="1" dirty="0">
                <a:solidFill>
                  <a:schemeClr val="accent1">
                    <a:lumMod val="50000"/>
                  </a:schemeClr>
                </a:solidFill>
                <a:latin typeface="Bookman Old Style" panose="02050604050505020204" pitchFamily="18" charset="0"/>
              </a:rPr>
              <a:t>Recipient of service</a:t>
            </a:r>
          </a:p>
          <a:p>
            <a:r>
              <a:rPr lang="en-US" sz="2800" dirty="0">
                <a:latin typeface="Bookman Old Style" panose="02050604050505020204" pitchFamily="18" charset="0"/>
              </a:rPr>
              <a:t>A banking company or a non-banking financial company, located in the taxable territory.</a:t>
            </a:r>
          </a:p>
        </p:txBody>
      </p:sp>
      <p:sp>
        <p:nvSpPr>
          <p:cNvPr id="7" name="Slide Number Placeholder 6"/>
          <p:cNvSpPr>
            <a:spLocks noGrp="1"/>
          </p:cNvSpPr>
          <p:nvPr>
            <p:ph type="sldNum" sz="quarter" idx="12"/>
          </p:nvPr>
        </p:nvSpPr>
        <p:spPr/>
        <p:txBody>
          <a:bodyPr/>
          <a:lstStyle/>
          <a:p>
            <a:fld id="{A7E49D09-2DC1-45DB-B3DB-5FC58297575C}" type="slidenum">
              <a:rPr lang="en-US" smtClean="0"/>
              <a:t>42</a:t>
            </a:fld>
            <a:endParaRPr lang="en-US"/>
          </a:p>
        </p:txBody>
      </p:sp>
    </p:spTree>
    <p:extLst>
      <p:ext uri="{BB962C8B-B14F-4D97-AF65-F5344CB8AC3E}">
        <p14:creationId xmlns:p14="http://schemas.microsoft.com/office/powerpoint/2010/main" val="3271160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646331"/>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12. Category Of Supply Of Services</a:t>
            </a:r>
            <a:endParaRPr lang="en-US" sz="3600" dirty="0">
              <a:latin typeface="Bookman Old Style" panose="02050604050505020204" pitchFamily="18" charset="0"/>
            </a:endParaRPr>
          </a:p>
        </p:txBody>
      </p:sp>
      <p:sp>
        <p:nvSpPr>
          <p:cNvPr id="4" name="TextBox 3"/>
          <p:cNvSpPr txBox="1"/>
          <p:nvPr/>
        </p:nvSpPr>
        <p:spPr>
          <a:xfrm>
            <a:off x="354841" y="933506"/>
            <a:ext cx="11614246" cy="1200329"/>
          </a:xfrm>
          <a:prstGeom prst="rect">
            <a:avLst/>
          </a:prstGeom>
          <a:noFill/>
        </p:spPr>
        <p:txBody>
          <a:bodyPr wrap="square" rtlCol="0">
            <a:spAutoFit/>
          </a:bodyPr>
          <a:lstStyle/>
          <a:p>
            <a:pPr algn="just"/>
            <a:r>
              <a:rPr lang="en-US" sz="3600" dirty="0">
                <a:latin typeface="Bookman Old Style" panose="02050604050505020204" pitchFamily="18" charset="0"/>
              </a:rPr>
              <a:t>Services provided by Business Facilitator (BF) to a banking company. </a:t>
            </a:r>
            <a:r>
              <a:rPr lang="en-US" sz="2400" b="1" dirty="0">
                <a:latin typeface="Bookman Old Style" panose="02050604050505020204" pitchFamily="18" charset="0"/>
              </a:rPr>
              <a:t>(w.e.f 01.01.2019)</a:t>
            </a:r>
          </a:p>
        </p:txBody>
      </p:sp>
      <p:sp>
        <p:nvSpPr>
          <p:cNvPr id="5" name="TextBox 4"/>
          <p:cNvSpPr txBox="1"/>
          <p:nvPr/>
        </p:nvSpPr>
        <p:spPr>
          <a:xfrm>
            <a:off x="354841" y="2339184"/>
            <a:ext cx="10945505" cy="1200329"/>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Supplier of Service</a:t>
            </a:r>
          </a:p>
          <a:p>
            <a:r>
              <a:rPr lang="en-US" sz="3600" dirty="0">
                <a:latin typeface="Bookman Old Style" panose="02050604050505020204" pitchFamily="18" charset="0"/>
              </a:rPr>
              <a:t>Business facilitator (BF)</a:t>
            </a:r>
          </a:p>
        </p:txBody>
      </p:sp>
      <p:sp>
        <p:nvSpPr>
          <p:cNvPr id="6" name="TextBox 5"/>
          <p:cNvSpPr txBox="1"/>
          <p:nvPr/>
        </p:nvSpPr>
        <p:spPr>
          <a:xfrm>
            <a:off x="354841" y="3950210"/>
            <a:ext cx="10304060" cy="1754326"/>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Recipient of service</a:t>
            </a:r>
          </a:p>
          <a:p>
            <a:r>
              <a:rPr lang="en-US" sz="3600" dirty="0">
                <a:latin typeface="Bookman Old Style" panose="02050604050505020204" pitchFamily="18" charset="0"/>
              </a:rPr>
              <a:t>A banking company, located in the taxable territory.</a:t>
            </a:r>
          </a:p>
        </p:txBody>
      </p:sp>
      <p:sp>
        <p:nvSpPr>
          <p:cNvPr id="7" name="Slide Number Placeholder 6"/>
          <p:cNvSpPr>
            <a:spLocks noGrp="1"/>
          </p:cNvSpPr>
          <p:nvPr>
            <p:ph type="sldNum" sz="quarter" idx="12"/>
          </p:nvPr>
        </p:nvSpPr>
        <p:spPr/>
        <p:txBody>
          <a:bodyPr/>
          <a:lstStyle/>
          <a:p>
            <a:fld id="{A7E49D09-2DC1-45DB-B3DB-5FC58297575C}" type="slidenum">
              <a:rPr lang="en-US" smtClean="0"/>
              <a:t>43</a:t>
            </a:fld>
            <a:endParaRPr lang="en-US"/>
          </a:p>
        </p:txBody>
      </p:sp>
    </p:spTree>
    <p:extLst>
      <p:ext uri="{BB962C8B-B14F-4D97-AF65-F5344CB8AC3E}">
        <p14:creationId xmlns:p14="http://schemas.microsoft.com/office/powerpoint/2010/main" val="753258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646331"/>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13. Category Of Supply Of Services</a:t>
            </a:r>
            <a:endParaRPr lang="en-US" sz="3600" dirty="0">
              <a:latin typeface="Bookman Old Style" panose="02050604050505020204" pitchFamily="18" charset="0"/>
            </a:endParaRPr>
          </a:p>
        </p:txBody>
      </p:sp>
      <p:sp>
        <p:nvSpPr>
          <p:cNvPr id="4" name="TextBox 3"/>
          <p:cNvSpPr txBox="1"/>
          <p:nvPr/>
        </p:nvSpPr>
        <p:spPr>
          <a:xfrm>
            <a:off x="354841" y="933506"/>
            <a:ext cx="11614246" cy="1754326"/>
          </a:xfrm>
          <a:prstGeom prst="rect">
            <a:avLst/>
          </a:prstGeom>
          <a:noFill/>
        </p:spPr>
        <p:txBody>
          <a:bodyPr wrap="square" rtlCol="0">
            <a:spAutoFit/>
          </a:bodyPr>
          <a:lstStyle/>
          <a:p>
            <a:pPr algn="just"/>
            <a:r>
              <a:rPr lang="en-US" sz="3600" dirty="0">
                <a:latin typeface="Bookman Old Style" panose="02050604050505020204" pitchFamily="18" charset="0"/>
              </a:rPr>
              <a:t>Services provided by an agent of Business Correspondent (BC) to Business Correspondent (BC). </a:t>
            </a:r>
            <a:r>
              <a:rPr lang="en-US" sz="2800" b="1" dirty="0">
                <a:latin typeface="Bookman Old Style" panose="02050604050505020204" pitchFamily="18" charset="0"/>
              </a:rPr>
              <a:t>(w.e.f. 01.01.2019)</a:t>
            </a:r>
          </a:p>
        </p:txBody>
      </p:sp>
      <p:sp>
        <p:nvSpPr>
          <p:cNvPr id="5" name="TextBox 4"/>
          <p:cNvSpPr txBox="1"/>
          <p:nvPr/>
        </p:nvSpPr>
        <p:spPr>
          <a:xfrm>
            <a:off x="354841" y="2813759"/>
            <a:ext cx="10945505" cy="1200329"/>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Supplier of Service</a:t>
            </a:r>
          </a:p>
          <a:p>
            <a:r>
              <a:rPr lang="en-US" sz="3600" dirty="0">
                <a:latin typeface="Bookman Old Style" panose="02050604050505020204" pitchFamily="18" charset="0"/>
              </a:rPr>
              <a:t>An agent of Business Correspondent (BC).</a:t>
            </a:r>
          </a:p>
        </p:txBody>
      </p:sp>
      <p:sp>
        <p:nvSpPr>
          <p:cNvPr id="6" name="TextBox 5"/>
          <p:cNvSpPr txBox="1"/>
          <p:nvPr/>
        </p:nvSpPr>
        <p:spPr>
          <a:xfrm>
            <a:off x="354841" y="4386939"/>
            <a:ext cx="11614246" cy="1754326"/>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Recipient of service</a:t>
            </a:r>
          </a:p>
          <a:p>
            <a:r>
              <a:rPr lang="en-US" sz="3600" dirty="0">
                <a:latin typeface="Bookman Old Style" panose="02050604050505020204" pitchFamily="18" charset="0"/>
              </a:rPr>
              <a:t>A business correspondent, located in the taxable territory.</a:t>
            </a:r>
          </a:p>
        </p:txBody>
      </p:sp>
      <p:sp>
        <p:nvSpPr>
          <p:cNvPr id="7" name="Slide Number Placeholder 6"/>
          <p:cNvSpPr>
            <a:spLocks noGrp="1"/>
          </p:cNvSpPr>
          <p:nvPr>
            <p:ph type="sldNum" sz="quarter" idx="12"/>
          </p:nvPr>
        </p:nvSpPr>
        <p:spPr/>
        <p:txBody>
          <a:bodyPr/>
          <a:lstStyle/>
          <a:p>
            <a:fld id="{A7E49D09-2DC1-45DB-B3DB-5FC58297575C}" type="slidenum">
              <a:rPr lang="en-US" smtClean="0"/>
              <a:t>44</a:t>
            </a:fld>
            <a:endParaRPr lang="en-US"/>
          </a:p>
        </p:txBody>
      </p:sp>
    </p:spTree>
    <p:extLst>
      <p:ext uri="{BB962C8B-B14F-4D97-AF65-F5344CB8AC3E}">
        <p14:creationId xmlns:p14="http://schemas.microsoft.com/office/powerpoint/2010/main" val="368954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61248"/>
            <a:ext cx="11750723" cy="646331"/>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14. Category Of Supply Of Services</a:t>
            </a:r>
            <a:endParaRPr lang="en-US" sz="3600" dirty="0">
              <a:latin typeface="Bookman Old Style" panose="02050604050505020204" pitchFamily="18" charset="0"/>
            </a:endParaRPr>
          </a:p>
        </p:txBody>
      </p:sp>
      <p:sp>
        <p:nvSpPr>
          <p:cNvPr id="4" name="TextBox 3"/>
          <p:cNvSpPr txBox="1"/>
          <p:nvPr/>
        </p:nvSpPr>
        <p:spPr>
          <a:xfrm>
            <a:off x="354841" y="933506"/>
            <a:ext cx="11614246" cy="830997"/>
          </a:xfrm>
          <a:prstGeom prst="rect">
            <a:avLst/>
          </a:prstGeom>
          <a:noFill/>
        </p:spPr>
        <p:txBody>
          <a:bodyPr wrap="square" rtlCol="0">
            <a:spAutoFit/>
          </a:bodyPr>
          <a:lstStyle/>
          <a:p>
            <a:pPr algn="just"/>
            <a:r>
              <a:rPr lang="en-US" sz="2400" dirty="0">
                <a:latin typeface="Bookman Old Style" panose="02050604050505020204" pitchFamily="18" charset="0"/>
              </a:rPr>
              <a:t>Security Services (services provided by way of supply of security personnel) provided to a registered person </a:t>
            </a:r>
            <a:r>
              <a:rPr lang="en-US" sz="2400" i="1" dirty="0">
                <a:latin typeface="Bookman Old Style" panose="02050604050505020204" pitchFamily="18" charset="0"/>
              </a:rPr>
              <a:t>(w.e.f. 01.01.2019):</a:t>
            </a:r>
          </a:p>
        </p:txBody>
      </p:sp>
      <p:sp>
        <p:nvSpPr>
          <p:cNvPr id="3" name="TextBox 2"/>
          <p:cNvSpPr txBox="1"/>
          <p:nvPr/>
        </p:nvSpPr>
        <p:spPr>
          <a:xfrm>
            <a:off x="354841" y="1785190"/>
            <a:ext cx="11491416" cy="4431983"/>
          </a:xfrm>
          <a:prstGeom prst="rect">
            <a:avLst/>
          </a:prstGeom>
          <a:noFill/>
        </p:spPr>
        <p:txBody>
          <a:bodyPr wrap="square" rtlCol="0">
            <a:spAutoFit/>
          </a:bodyPr>
          <a:lstStyle/>
          <a:p>
            <a:pPr algn="just"/>
            <a:r>
              <a:rPr lang="en-US" sz="2400" b="1" dirty="0">
                <a:solidFill>
                  <a:schemeClr val="accent1">
                    <a:lumMod val="50000"/>
                  </a:schemeClr>
                </a:solidFill>
                <a:latin typeface="Bookman Old Style" panose="02050604050505020204" pitchFamily="18" charset="0"/>
              </a:rPr>
              <a:t>Provided</a:t>
            </a:r>
            <a:r>
              <a:rPr lang="en-US" sz="2400" dirty="0">
                <a:latin typeface="Bookman Old Style" panose="02050604050505020204" pitchFamily="18" charset="0"/>
              </a:rPr>
              <a:t> that nothing contained in the entry shall apply to,</a:t>
            </a:r>
          </a:p>
          <a:p>
            <a:pPr algn="just"/>
            <a:r>
              <a:rPr lang="en-US" sz="2400" dirty="0">
                <a:latin typeface="Bookman Old Style" panose="02050604050505020204" pitchFamily="18" charset="0"/>
              </a:rPr>
              <a:t>        (i)  (a) a Department or Establishment of the Central Government </a:t>
            </a:r>
          </a:p>
          <a:p>
            <a:pPr algn="just"/>
            <a:r>
              <a:rPr lang="en-US" sz="2400" dirty="0">
                <a:latin typeface="Bookman Old Style" panose="02050604050505020204" pitchFamily="18" charset="0"/>
              </a:rPr>
              <a:t>                  or State Government or Union territory; or</a:t>
            </a:r>
          </a:p>
          <a:p>
            <a:pPr algn="just"/>
            <a:r>
              <a:rPr lang="en-US" sz="2400" dirty="0">
                <a:latin typeface="Bookman Old Style" panose="02050604050505020204" pitchFamily="18" charset="0"/>
              </a:rPr>
              <a:t>             (b) local authority; or</a:t>
            </a:r>
          </a:p>
          <a:p>
            <a:pPr algn="just"/>
            <a:r>
              <a:rPr lang="en-US" sz="2400" dirty="0">
                <a:latin typeface="Bookman Old Style" panose="02050604050505020204" pitchFamily="18" charset="0"/>
              </a:rPr>
              <a:t>             (c) Government agencies;</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which has taken registration under the Central Goods and Services Tax Act, 2017 (12 of 2017) only for the purpose of deducting tax under Section 51 of the said Act and not for making a taxable supply of goods or services; or </a:t>
            </a:r>
          </a:p>
          <a:p>
            <a:pPr algn="just"/>
            <a:r>
              <a:rPr lang="en-US" sz="2400" dirty="0">
                <a:latin typeface="Bookman Old Style" panose="02050604050505020204" pitchFamily="18" charset="0"/>
              </a:rPr>
              <a:t>(ii) a registered person paying tax under Section 10 of the said Act.</a:t>
            </a:r>
          </a:p>
          <a:p>
            <a:endParaRPr lang="en-US" dirty="0"/>
          </a:p>
        </p:txBody>
      </p:sp>
      <p:sp>
        <p:nvSpPr>
          <p:cNvPr id="6" name="Slide Number Placeholder 5"/>
          <p:cNvSpPr>
            <a:spLocks noGrp="1"/>
          </p:cNvSpPr>
          <p:nvPr>
            <p:ph type="sldNum" sz="quarter" idx="12"/>
          </p:nvPr>
        </p:nvSpPr>
        <p:spPr/>
        <p:txBody>
          <a:bodyPr/>
          <a:lstStyle/>
          <a:p>
            <a:fld id="{A7E49D09-2DC1-45DB-B3DB-5FC58297575C}" type="slidenum">
              <a:rPr lang="en-US" smtClean="0"/>
              <a:t>45</a:t>
            </a:fld>
            <a:endParaRPr lang="en-US"/>
          </a:p>
        </p:txBody>
      </p:sp>
    </p:spTree>
    <p:extLst>
      <p:ext uri="{BB962C8B-B14F-4D97-AF65-F5344CB8AC3E}">
        <p14:creationId xmlns:p14="http://schemas.microsoft.com/office/powerpoint/2010/main" val="1999566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33952"/>
            <a:ext cx="11750723" cy="646331"/>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14. Category Of Supply Of Services</a:t>
            </a:r>
            <a:endParaRPr lang="en-US" sz="3600" dirty="0">
              <a:latin typeface="Bookman Old Style" panose="02050604050505020204" pitchFamily="18" charset="0"/>
            </a:endParaRPr>
          </a:p>
        </p:txBody>
      </p:sp>
      <p:sp>
        <p:nvSpPr>
          <p:cNvPr id="5" name="TextBox 4"/>
          <p:cNvSpPr txBox="1"/>
          <p:nvPr/>
        </p:nvSpPr>
        <p:spPr>
          <a:xfrm>
            <a:off x="504967" y="1132764"/>
            <a:ext cx="7206018" cy="3785652"/>
          </a:xfrm>
          <a:prstGeom prst="rect">
            <a:avLst/>
          </a:prstGeom>
          <a:noFill/>
        </p:spPr>
        <p:txBody>
          <a:bodyPr wrap="square" rtlCol="0">
            <a:spAutoFit/>
          </a:bodyPr>
          <a:lstStyle/>
          <a:p>
            <a:r>
              <a:rPr lang="en-US" sz="2400" dirty="0">
                <a:solidFill>
                  <a:schemeClr val="accent1">
                    <a:lumMod val="50000"/>
                  </a:schemeClr>
                </a:solidFill>
                <a:latin typeface="Bookman Old Style" panose="02050604050505020204" pitchFamily="18" charset="0"/>
              </a:rPr>
              <a:t>Supplier of Service</a:t>
            </a:r>
          </a:p>
          <a:p>
            <a:endParaRPr lang="en-US" sz="2400" dirty="0">
              <a:latin typeface="Bookman Old Style" panose="02050604050505020204" pitchFamily="18" charset="0"/>
            </a:endParaRPr>
          </a:p>
          <a:p>
            <a:r>
              <a:rPr lang="en-US" sz="2400" dirty="0">
                <a:latin typeface="Bookman Old Style" panose="02050604050505020204" pitchFamily="18" charset="0"/>
              </a:rPr>
              <a:t>Any person other than a body corporate</a:t>
            </a:r>
          </a:p>
          <a:p>
            <a:endParaRPr lang="en-US" sz="2400" dirty="0">
              <a:latin typeface="Bookman Old Style" panose="02050604050505020204" pitchFamily="18" charset="0"/>
            </a:endParaRPr>
          </a:p>
          <a:p>
            <a:endParaRPr lang="en-US" sz="2400" dirty="0">
              <a:latin typeface="Bookman Old Style" panose="02050604050505020204" pitchFamily="18" charset="0"/>
            </a:endParaRPr>
          </a:p>
          <a:p>
            <a:r>
              <a:rPr lang="en-US" sz="2400" dirty="0">
                <a:solidFill>
                  <a:schemeClr val="accent1">
                    <a:lumMod val="50000"/>
                  </a:schemeClr>
                </a:solidFill>
                <a:latin typeface="Bookman Old Style" panose="02050604050505020204" pitchFamily="18" charset="0"/>
              </a:rPr>
              <a:t>Recipient of service</a:t>
            </a:r>
          </a:p>
          <a:p>
            <a:endParaRPr lang="en-US" sz="2400" dirty="0">
              <a:latin typeface="Bookman Old Style" panose="02050604050505020204" pitchFamily="18" charset="0"/>
            </a:endParaRPr>
          </a:p>
          <a:p>
            <a:r>
              <a:rPr lang="en-US" sz="2400" dirty="0">
                <a:latin typeface="Bookman Old Style" panose="02050604050505020204" pitchFamily="18" charset="0"/>
              </a:rPr>
              <a:t>A registered person, located </a:t>
            </a:r>
          </a:p>
          <a:p>
            <a:endParaRPr lang="en-US" sz="2400" dirty="0">
              <a:latin typeface="Bookman Old Style" panose="02050604050505020204" pitchFamily="18" charset="0"/>
            </a:endParaRPr>
          </a:p>
          <a:p>
            <a:r>
              <a:rPr lang="en-US" sz="2400" dirty="0">
                <a:latin typeface="Bookman Old Style" panose="02050604050505020204" pitchFamily="18" charset="0"/>
              </a:rPr>
              <a:t>in the </a:t>
            </a:r>
            <a:r>
              <a:rPr lang="en-US" sz="2400" i="1" u="sng" dirty="0">
                <a:solidFill>
                  <a:schemeClr val="accent1">
                    <a:lumMod val="50000"/>
                  </a:schemeClr>
                </a:solidFill>
                <a:latin typeface="Bookman Old Style" panose="02050604050505020204" pitchFamily="18" charset="0"/>
              </a:rPr>
              <a:t>taxable territory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587" y="1132764"/>
            <a:ext cx="3643953" cy="3665707"/>
          </a:xfrm>
          <a:prstGeom prst="rect">
            <a:avLst/>
          </a:prstGeom>
        </p:spPr>
      </p:pic>
      <p:sp>
        <p:nvSpPr>
          <p:cNvPr id="4" name="Slide Number Placeholder 3"/>
          <p:cNvSpPr>
            <a:spLocks noGrp="1"/>
          </p:cNvSpPr>
          <p:nvPr>
            <p:ph type="sldNum" sz="quarter" idx="12"/>
          </p:nvPr>
        </p:nvSpPr>
        <p:spPr/>
        <p:txBody>
          <a:bodyPr/>
          <a:lstStyle/>
          <a:p>
            <a:fld id="{A7E49D09-2DC1-45DB-B3DB-5FC58297575C}" type="slidenum">
              <a:rPr lang="en-US" smtClean="0"/>
              <a:t>46</a:t>
            </a:fld>
            <a:endParaRPr lang="en-US"/>
          </a:p>
        </p:txBody>
      </p:sp>
    </p:spTree>
    <p:extLst>
      <p:ext uri="{BB962C8B-B14F-4D97-AF65-F5344CB8AC3E}">
        <p14:creationId xmlns:p14="http://schemas.microsoft.com/office/powerpoint/2010/main" val="2748194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33952"/>
            <a:ext cx="11750723" cy="646331"/>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15. Category Of Supply Of Services</a:t>
            </a:r>
            <a:endParaRPr lang="en-US" sz="3600" dirty="0">
              <a:latin typeface="Bookman Old Style" panose="02050604050505020204" pitchFamily="18" charset="0"/>
            </a:endParaRPr>
          </a:p>
        </p:txBody>
      </p:sp>
      <p:sp>
        <p:nvSpPr>
          <p:cNvPr id="5" name="TextBox 4"/>
          <p:cNvSpPr txBox="1"/>
          <p:nvPr/>
        </p:nvSpPr>
        <p:spPr>
          <a:xfrm>
            <a:off x="354842" y="968991"/>
            <a:ext cx="11368585" cy="2308324"/>
          </a:xfrm>
          <a:prstGeom prst="rect">
            <a:avLst/>
          </a:prstGeom>
          <a:noFill/>
        </p:spPr>
        <p:txBody>
          <a:bodyPr wrap="square" rtlCol="0">
            <a:spAutoFit/>
          </a:bodyPr>
          <a:lstStyle/>
          <a:p>
            <a:pPr algn="just"/>
            <a:r>
              <a:rPr lang="en-US" sz="2400" dirty="0">
                <a:latin typeface="Bookman Old Style" panose="02050604050505020204" pitchFamily="18" charset="0"/>
              </a:rPr>
              <a:t>Services provided by way of renting of </a:t>
            </a:r>
            <a:r>
              <a:rPr lang="en-US" sz="2400" i="1" u="sng" dirty="0">
                <a:latin typeface="Bookman Old Style" panose="02050604050505020204" pitchFamily="18" charset="0"/>
              </a:rPr>
              <a:t>any motor vehicle designed to carry passengers</a:t>
            </a:r>
            <a:r>
              <a:rPr lang="en-US" sz="2400" dirty="0">
                <a:latin typeface="Bookman Old Style" panose="02050604050505020204" pitchFamily="18" charset="0"/>
              </a:rPr>
              <a:t> where the cost of fuel is included in the consideration charged from the service recipient, provided to a body corporate.</a:t>
            </a:r>
          </a:p>
          <a:p>
            <a:pPr algn="just"/>
            <a:endParaRPr lang="en-US" sz="2400" dirty="0">
              <a:latin typeface="Bookman Old Style" panose="02050604050505020204" pitchFamily="18" charset="0"/>
            </a:endParaRPr>
          </a:p>
          <a:p>
            <a:pPr algn="just"/>
            <a:r>
              <a:rPr lang="en-US" sz="2400" b="1" i="1" dirty="0">
                <a:latin typeface="Bookman Old Style" panose="02050604050505020204" pitchFamily="18" charset="0"/>
              </a:rPr>
              <a:t>(Notification No.29/2019-Central Tax (Rate), dated 31.12.2019)</a:t>
            </a:r>
            <a:endParaRPr lang="en-US" sz="2400" i="1" dirty="0">
              <a:latin typeface="Bookman Old Style" panose="02050604050505020204" pitchFamily="18" charset="0"/>
            </a:endParaRPr>
          </a:p>
          <a:p>
            <a:endParaRPr lang="en-US" sz="2400" i="1" u="sng" dirty="0">
              <a:solidFill>
                <a:schemeClr val="accent1">
                  <a:lumMod val="50000"/>
                </a:schemeClr>
              </a:solidFill>
              <a:latin typeface="Bookman Old Style" panose="0205060405050502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515" y="2909332"/>
            <a:ext cx="7014950" cy="3333029"/>
          </a:xfrm>
          <a:prstGeom prst="rect">
            <a:avLst/>
          </a:prstGeom>
        </p:spPr>
      </p:pic>
      <p:sp>
        <p:nvSpPr>
          <p:cNvPr id="6" name="Slide Number Placeholder 5"/>
          <p:cNvSpPr>
            <a:spLocks noGrp="1"/>
          </p:cNvSpPr>
          <p:nvPr>
            <p:ph type="sldNum" sz="quarter" idx="12"/>
          </p:nvPr>
        </p:nvSpPr>
        <p:spPr/>
        <p:txBody>
          <a:bodyPr/>
          <a:lstStyle/>
          <a:p>
            <a:fld id="{A7E49D09-2DC1-45DB-B3DB-5FC58297575C}" type="slidenum">
              <a:rPr lang="en-US" smtClean="0"/>
              <a:t>47</a:t>
            </a:fld>
            <a:endParaRPr lang="en-US"/>
          </a:p>
        </p:txBody>
      </p:sp>
    </p:spTree>
    <p:extLst>
      <p:ext uri="{BB962C8B-B14F-4D97-AF65-F5344CB8AC3E}">
        <p14:creationId xmlns:p14="http://schemas.microsoft.com/office/powerpoint/2010/main" val="2281865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33952"/>
            <a:ext cx="11750723" cy="646331"/>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15. Category Of Supply Of Services</a:t>
            </a:r>
            <a:endParaRPr lang="en-US" sz="3600" dirty="0">
              <a:latin typeface="Bookman Old Style" panose="02050604050505020204" pitchFamily="18" charset="0"/>
            </a:endParaRPr>
          </a:p>
        </p:txBody>
      </p:sp>
      <p:sp>
        <p:nvSpPr>
          <p:cNvPr id="5" name="TextBox 4"/>
          <p:cNvSpPr txBox="1"/>
          <p:nvPr/>
        </p:nvSpPr>
        <p:spPr>
          <a:xfrm>
            <a:off x="354842" y="1230714"/>
            <a:ext cx="11368585" cy="2492990"/>
          </a:xfrm>
          <a:prstGeom prst="rect">
            <a:avLst/>
          </a:prstGeom>
          <a:noFill/>
        </p:spPr>
        <p:txBody>
          <a:bodyPr wrap="square" rtlCol="0">
            <a:spAutoFit/>
          </a:bodyPr>
          <a:lstStyle/>
          <a:p>
            <a:pPr algn="just"/>
            <a:r>
              <a:rPr lang="en-US" sz="3600" dirty="0">
                <a:solidFill>
                  <a:schemeClr val="accent1">
                    <a:lumMod val="50000"/>
                  </a:schemeClr>
                </a:solidFill>
                <a:latin typeface="Bookman Old Style" panose="02050604050505020204" pitchFamily="18" charset="0"/>
              </a:rPr>
              <a:t>Supplier of Service</a:t>
            </a:r>
          </a:p>
          <a:p>
            <a:pPr algn="just"/>
            <a:endParaRPr lang="en-US" sz="2400" dirty="0">
              <a:solidFill>
                <a:schemeClr val="accent1">
                  <a:lumMod val="50000"/>
                </a:schemeClr>
              </a:solidFill>
              <a:latin typeface="Bookman Old Style" panose="02050604050505020204" pitchFamily="18" charset="0"/>
            </a:endParaRP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Any person, other than a body corporate who supplies the service to a body corporate and does not issue an invoice charging central tax at the rate of 6% to the service recipient.</a:t>
            </a:r>
          </a:p>
        </p:txBody>
      </p:sp>
      <p:sp>
        <p:nvSpPr>
          <p:cNvPr id="3" name="TextBox 2"/>
          <p:cNvSpPr txBox="1"/>
          <p:nvPr/>
        </p:nvSpPr>
        <p:spPr>
          <a:xfrm>
            <a:off x="354842" y="3989469"/>
            <a:ext cx="11027391" cy="2185214"/>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Recipient of service</a:t>
            </a:r>
          </a:p>
          <a:p>
            <a:endParaRPr lang="en-US" sz="3600" b="1" dirty="0">
              <a:solidFill>
                <a:schemeClr val="accent1">
                  <a:lumMod val="50000"/>
                </a:schemeClr>
              </a:solidFill>
              <a:latin typeface="Bookman Old Style" panose="02050604050505020204" pitchFamily="18" charset="0"/>
            </a:endParaRPr>
          </a:p>
          <a:p>
            <a:endParaRPr lang="en-US" sz="3600" dirty="0">
              <a:solidFill>
                <a:schemeClr val="accent1">
                  <a:lumMod val="50000"/>
                </a:schemeClr>
              </a:solidFill>
              <a:latin typeface="Bookman Old Style" panose="02050604050505020204" pitchFamily="18" charset="0"/>
            </a:endParaRPr>
          </a:p>
          <a:p>
            <a:r>
              <a:rPr lang="en-US" sz="2800" dirty="0">
                <a:latin typeface="Bookman Old Style" panose="02050604050505020204" pitchFamily="18" charset="0"/>
              </a:rPr>
              <a:t>Any body corporate located in the </a:t>
            </a:r>
            <a:r>
              <a:rPr lang="en-US" sz="2800" i="1" u="sng" dirty="0">
                <a:latin typeface="Bookman Old Style" panose="02050604050505020204" pitchFamily="18" charset="0"/>
              </a:rPr>
              <a:t>taxable territory</a:t>
            </a:r>
            <a:endParaRPr lang="en-US" sz="2800" dirty="0">
              <a:latin typeface="Bookman Old Style" panose="02050604050505020204" pitchFamily="18" charset="0"/>
            </a:endParaRPr>
          </a:p>
        </p:txBody>
      </p:sp>
      <p:sp>
        <p:nvSpPr>
          <p:cNvPr id="6" name="Slide Number Placeholder 5"/>
          <p:cNvSpPr>
            <a:spLocks noGrp="1"/>
          </p:cNvSpPr>
          <p:nvPr>
            <p:ph type="sldNum" sz="quarter" idx="12"/>
          </p:nvPr>
        </p:nvSpPr>
        <p:spPr/>
        <p:txBody>
          <a:bodyPr/>
          <a:lstStyle/>
          <a:p>
            <a:fld id="{A7E49D09-2DC1-45DB-B3DB-5FC58297575C}" type="slidenum">
              <a:rPr lang="en-US" smtClean="0"/>
              <a:t>48</a:t>
            </a:fld>
            <a:endParaRPr lang="en-US"/>
          </a:p>
        </p:txBody>
      </p:sp>
    </p:spTree>
    <p:extLst>
      <p:ext uri="{BB962C8B-B14F-4D97-AF65-F5344CB8AC3E}">
        <p14:creationId xmlns:p14="http://schemas.microsoft.com/office/powerpoint/2010/main" val="2183595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33952"/>
            <a:ext cx="11750723" cy="646331"/>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16. Category Of Supply Of Services</a:t>
            </a:r>
            <a:endParaRPr lang="en-US" sz="3600" dirty="0">
              <a:latin typeface="Bookman Old Style" panose="02050604050505020204" pitchFamily="18" charset="0"/>
            </a:endParaRPr>
          </a:p>
        </p:txBody>
      </p:sp>
      <p:sp>
        <p:nvSpPr>
          <p:cNvPr id="5" name="TextBox 4"/>
          <p:cNvSpPr txBox="1"/>
          <p:nvPr/>
        </p:nvSpPr>
        <p:spPr>
          <a:xfrm>
            <a:off x="354842" y="999882"/>
            <a:ext cx="11368585" cy="1569660"/>
          </a:xfrm>
          <a:prstGeom prst="rect">
            <a:avLst/>
          </a:prstGeom>
          <a:noFill/>
        </p:spPr>
        <p:txBody>
          <a:bodyPr wrap="square" rtlCol="0">
            <a:spAutoFit/>
          </a:bodyPr>
          <a:lstStyle/>
          <a:p>
            <a:pPr algn="just"/>
            <a:r>
              <a:rPr lang="en-US" sz="2400" dirty="0">
                <a:latin typeface="Bookman Old Style" panose="02050604050505020204" pitchFamily="18" charset="0"/>
              </a:rPr>
              <a:t>Services of lending securities of Securities under Lending scheme, 1997 (Scheme). Securities and Exchange Board of India (SEBI), as amended.</a:t>
            </a:r>
          </a:p>
          <a:p>
            <a:pPr algn="just"/>
            <a:endParaRPr lang="en-US" sz="2400" dirty="0">
              <a:latin typeface="Bookman Old Style" panose="02050604050505020204" pitchFamily="18" charset="0"/>
            </a:endParaRPr>
          </a:p>
          <a:p>
            <a:pPr algn="just"/>
            <a:r>
              <a:rPr lang="en-US" sz="2400" i="1" u="sng" dirty="0">
                <a:latin typeface="Bookman Old Style" panose="02050604050505020204" pitchFamily="18" charset="0"/>
              </a:rPr>
              <a:t>(with effect from 1st October, 2019)</a:t>
            </a:r>
          </a:p>
        </p:txBody>
      </p:sp>
      <p:sp>
        <p:nvSpPr>
          <p:cNvPr id="4" name="TextBox 3"/>
          <p:cNvSpPr txBox="1"/>
          <p:nvPr/>
        </p:nvSpPr>
        <p:spPr>
          <a:xfrm>
            <a:off x="354842" y="3480180"/>
            <a:ext cx="11559654" cy="2431435"/>
          </a:xfrm>
          <a:prstGeom prst="rect">
            <a:avLst/>
          </a:prstGeom>
          <a:noFill/>
        </p:spPr>
        <p:txBody>
          <a:bodyPr wrap="square" rtlCol="0">
            <a:spAutoFit/>
          </a:bodyPr>
          <a:lstStyle/>
          <a:p>
            <a:pPr algn="just"/>
            <a:r>
              <a:rPr lang="en-US" sz="3200" dirty="0">
                <a:solidFill>
                  <a:schemeClr val="accent1">
                    <a:lumMod val="50000"/>
                  </a:schemeClr>
                </a:solidFill>
                <a:latin typeface="Bookman Old Style" panose="02050604050505020204" pitchFamily="18" charset="0"/>
              </a:rPr>
              <a:t>Supplier of Service</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Lender i.e. a person who deposits the securities registered in his name or in the name of any other person duly authorized on his behalf with an approved intermediary for the purpose of lending under the scheme of SEBI.</a:t>
            </a:r>
          </a:p>
        </p:txBody>
      </p:sp>
      <p:sp>
        <p:nvSpPr>
          <p:cNvPr id="6" name="Slide Number Placeholder 5"/>
          <p:cNvSpPr>
            <a:spLocks noGrp="1"/>
          </p:cNvSpPr>
          <p:nvPr>
            <p:ph type="sldNum" sz="quarter" idx="12"/>
          </p:nvPr>
        </p:nvSpPr>
        <p:spPr/>
        <p:txBody>
          <a:bodyPr/>
          <a:lstStyle/>
          <a:p>
            <a:fld id="{A7E49D09-2DC1-45DB-B3DB-5FC58297575C}" type="slidenum">
              <a:rPr lang="en-US" smtClean="0"/>
              <a:t>49</a:t>
            </a:fld>
            <a:endParaRPr lang="en-US"/>
          </a:p>
        </p:txBody>
      </p:sp>
    </p:spTree>
    <p:extLst>
      <p:ext uri="{BB962C8B-B14F-4D97-AF65-F5344CB8AC3E}">
        <p14:creationId xmlns:p14="http://schemas.microsoft.com/office/powerpoint/2010/main" val="2865954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829" y="53826"/>
            <a:ext cx="10822675" cy="584775"/>
          </a:xfrm>
          <a:prstGeom prst="rect">
            <a:avLst/>
          </a:prstGeom>
          <a:noFill/>
        </p:spPr>
        <p:txBody>
          <a:bodyPr wrap="square" rtlCol="0">
            <a:spAutoFit/>
          </a:bodyPr>
          <a:lstStyle/>
          <a:p>
            <a:pPr algn="ctr"/>
            <a:r>
              <a:rPr lang="en-US" sz="3200" dirty="0">
                <a:solidFill>
                  <a:schemeClr val="accent1">
                    <a:lumMod val="75000"/>
                  </a:schemeClr>
                </a:solidFill>
                <a:latin typeface="Bookman Old Style" panose="02050604050505020204" pitchFamily="18" charset="0"/>
              </a:rPr>
              <a:t>Statutory Provision</a:t>
            </a:r>
            <a:r>
              <a:rPr lang="en-US" sz="2400" b="1" dirty="0"/>
              <a:t> </a:t>
            </a:r>
            <a:endParaRPr lang="en-US" sz="2400" dirty="0"/>
          </a:p>
        </p:txBody>
      </p:sp>
      <p:sp>
        <p:nvSpPr>
          <p:cNvPr id="4" name="TextBox 3"/>
          <p:cNvSpPr txBox="1"/>
          <p:nvPr/>
        </p:nvSpPr>
        <p:spPr>
          <a:xfrm>
            <a:off x="194930" y="879231"/>
            <a:ext cx="11805313" cy="5247590"/>
          </a:xfrm>
          <a:prstGeom prst="rect">
            <a:avLst/>
          </a:prstGeom>
          <a:noFill/>
        </p:spPr>
        <p:txBody>
          <a:bodyPr wrap="square" rtlCol="0">
            <a:spAutoFit/>
          </a:bodyPr>
          <a:lstStyle/>
          <a:p>
            <a:pPr marL="285750" indent="-285750" algn="just">
              <a:buFont typeface="Wingdings" panose="05000000000000000000" pitchFamily="2" charset="2"/>
              <a:buChar char="q"/>
            </a:pPr>
            <a:r>
              <a:rPr lang="en-US" sz="3200" dirty="0">
                <a:latin typeface="Bookman Old Style" panose="02050604050505020204" pitchFamily="18" charset="0"/>
              </a:rPr>
              <a:t>Section 2(98) of the </a:t>
            </a:r>
            <a:r>
              <a:rPr lang="en-US" sz="3200" dirty="0">
                <a:solidFill>
                  <a:schemeClr val="accent1">
                    <a:lumMod val="75000"/>
                  </a:schemeClr>
                </a:solidFill>
                <a:latin typeface="Bookman Old Style" panose="02050604050505020204" pitchFamily="18" charset="0"/>
              </a:rPr>
              <a:t>CGST Act, 2017</a:t>
            </a:r>
          </a:p>
          <a:p>
            <a:pPr algn="just"/>
            <a:endParaRPr lang="en-US" sz="1700" b="1" dirty="0">
              <a:latin typeface="Bookman Old Style" panose="02050604050505020204" pitchFamily="18" charset="0"/>
            </a:endParaRPr>
          </a:p>
          <a:p>
            <a:pPr marL="285750" indent="-285750" algn="just">
              <a:buFont typeface="Wingdings" panose="05000000000000000000" pitchFamily="2" charset="2"/>
              <a:buChar char="Ø"/>
            </a:pPr>
            <a:r>
              <a:rPr lang="en-US" sz="2000" dirty="0">
                <a:latin typeface="Bookman Old Style" panose="02050604050505020204" pitchFamily="18" charset="0"/>
              </a:rPr>
              <a:t>“reverse charge” means the liability to pay tax </a:t>
            </a:r>
            <a:r>
              <a:rPr lang="en-US" sz="2000" i="1" u="sng" dirty="0">
                <a:solidFill>
                  <a:schemeClr val="accent1">
                    <a:lumMod val="75000"/>
                  </a:schemeClr>
                </a:solidFill>
                <a:latin typeface="Bookman Old Style" panose="02050604050505020204" pitchFamily="18" charset="0"/>
              </a:rPr>
              <a:t>by the recipient of supply of goods or services </a:t>
            </a:r>
            <a:r>
              <a:rPr lang="en-US" sz="2000" dirty="0">
                <a:latin typeface="Bookman Old Style" panose="02050604050505020204" pitchFamily="18" charset="0"/>
              </a:rPr>
              <a:t>or both instead of the supplier of such goods or services or both under sub-section (3) or sub-section (4) of Section 9, or under sub-section (3) or sub-section (4) of Section 5 of the Integrated Goods and Services Tax Act.</a:t>
            </a:r>
          </a:p>
          <a:p>
            <a:pPr algn="just"/>
            <a:endParaRPr lang="en-US" sz="2000" dirty="0">
              <a:latin typeface="Bookman Old Style" panose="02050604050505020204" pitchFamily="18" charset="0"/>
            </a:endParaRPr>
          </a:p>
          <a:p>
            <a:pPr algn="just"/>
            <a:endParaRPr lang="en-US" sz="2000" dirty="0">
              <a:latin typeface="Bookman Old Style" panose="02050604050505020204" pitchFamily="18" charset="0"/>
            </a:endParaRPr>
          </a:p>
          <a:p>
            <a:pPr marL="285750" indent="-285750" algn="just">
              <a:buFont typeface="Wingdings" panose="05000000000000000000" pitchFamily="2" charset="2"/>
              <a:buChar char="q"/>
            </a:pPr>
            <a:r>
              <a:rPr lang="en-US" sz="3200" dirty="0">
                <a:latin typeface="Bookman Old Style" panose="02050604050505020204" pitchFamily="18" charset="0"/>
              </a:rPr>
              <a:t>Section 9(3) of the </a:t>
            </a:r>
            <a:r>
              <a:rPr lang="en-US" sz="3200" dirty="0">
                <a:solidFill>
                  <a:schemeClr val="accent1">
                    <a:lumMod val="75000"/>
                  </a:schemeClr>
                </a:solidFill>
                <a:latin typeface="Bookman Old Style" panose="02050604050505020204" pitchFamily="18" charset="0"/>
              </a:rPr>
              <a:t>CGST Act, 2017</a:t>
            </a:r>
          </a:p>
          <a:p>
            <a:pPr algn="just"/>
            <a:endParaRPr lang="en-US" sz="1700" dirty="0">
              <a:latin typeface="Bookman Old Style" panose="02050604050505020204" pitchFamily="18" charset="0"/>
            </a:endParaRPr>
          </a:p>
          <a:p>
            <a:pPr marL="285750" indent="-285750" algn="just">
              <a:buFont typeface="Wingdings" panose="05000000000000000000" pitchFamily="2" charset="2"/>
              <a:buChar char="Ø"/>
            </a:pPr>
            <a:r>
              <a:rPr lang="en-US" sz="2000" dirty="0">
                <a:latin typeface="Bookman Old Style" panose="02050604050505020204" pitchFamily="18" charset="0"/>
              </a:rPr>
              <a:t>The Government may, on the recommendations of the Council, by notification, specify categories of supply of goods or services or both, the tax on which shall be paid on reverse charge basis by the recipient of such goods or services or both and all the provisions of this Act shall apply to such recipient as if he is the person liable for paying the tax in relation to the supply of such goods or services or both.</a:t>
            </a:r>
          </a:p>
          <a:p>
            <a:pPr algn="just"/>
            <a:endParaRPr lang="en-US" sz="17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fld id="{A7E49D09-2DC1-45DB-B3DB-5FC58297575C}" type="slidenum">
              <a:rPr lang="en-US" smtClean="0"/>
              <a:t>5</a:t>
            </a:fld>
            <a:endParaRPr lang="en-US"/>
          </a:p>
        </p:txBody>
      </p:sp>
    </p:spTree>
    <p:extLst>
      <p:ext uri="{BB962C8B-B14F-4D97-AF65-F5344CB8AC3E}">
        <p14:creationId xmlns:p14="http://schemas.microsoft.com/office/powerpoint/2010/main" val="3495244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133952"/>
            <a:ext cx="11750723" cy="646331"/>
          </a:xfrm>
          <a:prstGeom prst="rect">
            <a:avLst/>
          </a:prstGeom>
          <a:noFill/>
        </p:spPr>
        <p:txBody>
          <a:bodyPr wrap="square" rtlCol="0">
            <a:spAutoFit/>
          </a:bodyPr>
          <a:lstStyle/>
          <a:p>
            <a:r>
              <a:rPr lang="en-US" sz="3600" dirty="0">
                <a:solidFill>
                  <a:schemeClr val="accent1">
                    <a:lumMod val="50000"/>
                  </a:schemeClr>
                </a:solidFill>
                <a:latin typeface="Bookman Old Style" panose="02050604050505020204" pitchFamily="18" charset="0"/>
              </a:rPr>
              <a:t>16. Category Of Supply Of Services</a:t>
            </a:r>
            <a:endParaRPr lang="en-US" sz="3600" dirty="0">
              <a:latin typeface="Bookman Old Style" panose="02050604050505020204" pitchFamily="18" charset="0"/>
            </a:endParaRPr>
          </a:p>
        </p:txBody>
      </p:sp>
      <p:sp>
        <p:nvSpPr>
          <p:cNvPr id="5" name="TextBox 4"/>
          <p:cNvSpPr txBox="1"/>
          <p:nvPr/>
        </p:nvSpPr>
        <p:spPr>
          <a:xfrm>
            <a:off x="354842" y="1504849"/>
            <a:ext cx="11368585" cy="3970318"/>
          </a:xfrm>
          <a:prstGeom prst="rect">
            <a:avLst/>
          </a:prstGeom>
          <a:noFill/>
        </p:spPr>
        <p:txBody>
          <a:bodyPr wrap="square" rtlCol="0">
            <a:spAutoFit/>
          </a:bodyPr>
          <a:lstStyle/>
          <a:p>
            <a:pPr algn="just"/>
            <a:r>
              <a:rPr lang="en-US" sz="4800" dirty="0">
                <a:solidFill>
                  <a:schemeClr val="accent1">
                    <a:lumMod val="50000"/>
                  </a:schemeClr>
                </a:solidFill>
                <a:latin typeface="Bookman Old Style" panose="02050604050505020204" pitchFamily="18" charset="0"/>
              </a:rPr>
              <a:t>Recipient of service</a:t>
            </a:r>
          </a:p>
          <a:p>
            <a:pPr algn="just"/>
            <a:endParaRPr lang="en-US" sz="2400" dirty="0">
              <a:latin typeface="Bookman Old Style" panose="02050604050505020204" pitchFamily="18" charset="0"/>
            </a:endParaRPr>
          </a:p>
          <a:p>
            <a:pPr algn="just"/>
            <a:r>
              <a:rPr lang="en-US" sz="3600" dirty="0">
                <a:latin typeface="Bookman Old Style" panose="02050604050505020204" pitchFamily="18" charset="0"/>
              </a:rPr>
              <a:t>Borrower i.e. </a:t>
            </a:r>
          </a:p>
          <a:p>
            <a:pPr algn="just"/>
            <a:endParaRPr lang="en-US" sz="3600" dirty="0">
              <a:latin typeface="Bookman Old Style" panose="02050604050505020204" pitchFamily="18" charset="0"/>
            </a:endParaRPr>
          </a:p>
          <a:p>
            <a:pPr algn="just"/>
            <a:r>
              <a:rPr lang="en-US" sz="3600" dirty="0">
                <a:latin typeface="Bookman Old Style" panose="02050604050505020204" pitchFamily="18" charset="0"/>
              </a:rPr>
              <a:t>a person who borrows the securities under the Scheme through an approved intermediary of SEBI.</a:t>
            </a:r>
            <a:endParaRPr lang="en-US" sz="3600" i="1" u="sng"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A7E49D09-2DC1-45DB-B3DB-5FC58297575C}" type="slidenum">
              <a:rPr lang="en-US" smtClean="0"/>
              <a:t>50</a:t>
            </a:fld>
            <a:endParaRPr lang="en-US"/>
          </a:p>
        </p:txBody>
      </p:sp>
    </p:spTree>
    <p:extLst>
      <p:ext uri="{BB962C8B-B14F-4D97-AF65-F5344CB8AC3E}">
        <p14:creationId xmlns:p14="http://schemas.microsoft.com/office/powerpoint/2010/main" val="4041461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421" y="286603"/>
            <a:ext cx="11778018" cy="1077218"/>
          </a:xfrm>
          <a:prstGeom prst="rect">
            <a:avLst/>
          </a:prstGeom>
          <a:noFill/>
        </p:spPr>
        <p:txBody>
          <a:bodyPr wrap="square" rtlCol="0">
            <a:spAutoFit/>
          </a:bodyPr>
          <a:lstStyle/>
          <a:p>
            <a:pPr algn="just"/>
            <a:r>
              <a:rPr lang="en-US" sz="3200" dirty="0">
                <a:latin typeface="Bookman Old Style" panose="02050604050505020204" pitchFamily="18" charset="0"/>
              </a:rPr>
              <a:t>Additional Services on which tax is payable by recipient under IGST Act, 2017 on Reverse charge basis under GST</a:t>
            </a:r>
            <a:endParaRPr lang="en-US" sz="3600" dirty="0">
              <a:latin typeface="Bookman Old Style" panose="02050604050505020204" pitchFamily="18" charset="0"/>
            </a:endParaRPr>
          </a:p>
        </p:txBody>
      </p:sp>
      <p:sp>
        <p:nvSpPr>
          <p:cNvPr id="4" name="TextBox 3"/>
          <p:cNvSpPr txBox="1"/>
          <p:nvPr/>
        </p:nvSpPr>
        <p:spPr>
          <a:xfrm>
            <a:off x="177421" y="2251881"/>
            <a:ext cx="11655188" cy="3416320"/>
          </a:xfrm>
          <a:prstGeom prst="rect">
            <a:avLst/>
          </a:prstGeom>
          <a:noFill/>
        </p:spPr>
        <p:txBody>
          <a:bodyPr wrap="square" rtlCol="0">
            <a:spAutoFit/>
          </a:bodyPr>
          <a:lstStyle/>
          <a:p>
            <a:pPr marL="571500" indent="-571500" algn="just">
              <a:buFont typeface="Wingdings" panose="05000000000000000000" pitchFamily="2" charset="2"/>
              <a:buChar char="v"/>
            </a:pPr>
            <a:r>
              <a:rPr lang="en-US" sz="3600" dirty="0">
                <a:latin typeface="Bookman Old Style" panose="02050604050505020204" pitchFamily="18" charset="0"/>
              </a:rPr>
              <a:t>Two additional services has been notified by the Central Government vide </a:t>
            </a:r>
            <a:r>
              <a:rPr lang="en-US" sz="3600" i="1" u="sng" dirty="0">
                <a:solidFill>
                  <a:schemeClr val="accent1">
                    <a:lumMod val="50000"/>
                  </a:schemeClr>
                </a:solidFill>
                <a:latin typeface="Bookman Old Style" panose="02050604050505020204" pitchFamily="18" charset="0"/>
              </a:rPr>
              <a:t>Notification No. 10/2017-Integrated Tax(Rate) Dated 28-06-2017</a:t>
            </a:r>
            <a:r>
              <a:rPr lang="en-US" sz="3600" dirty="0">
                <a:latin typeface="Bookman Old Style" panose="02050604050505020204" pitchFamily="18" charset="0"/>
              </a:rPr>
              <a:t> wherein whole of the tax shall be payable by the recipient on services under Section 5(3) of IGST Act,2017 on Reverse charge basis.</a:t>
            </a:r>
          </a:p>
        </p:txBody>
      </p:sp>
      <p:sp>
        <p:nvSpPr>
          <p:cNvPr id="5" name="Slide Number Placeholder 4"/>
          <p:cNvSpPr>
            <a:spLocks noGrp="1"/>
          </p:cNvSpPr>
          <p:nvPr>
            <p:ph type="sldNum" sz="quarter" idx="12"/>
          </p:nvPr>
        </p:nvSpPr>
        <p:spPr/>
        <p:txBody>
          <a:bodyPr/>
          <a:lstStyle/>
          <a:p>
            <a:fld id="{A7E49D09-2DC1-45DB-B3DB-5FC58297575C}" type="slidenum">
              <a:rPr lang="en-US" smtClean="0"/>
              <a:t>51</a:t>
            </a:fld>
            <a:endParaRPr lang="en-US"/>
          </a:p>
        </p:txBody>
      </p:sp>
    </p:spTree>
    <p:extLst>
      <p:ext uri="{BB962C8B-B14F-4D97-AF65-F5344CB8AC3E}">
        <p14:creationId xmlns:p14="http://schemas.microsoft.com/office/powerpoint/2010/main" val="3040454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32012"/>
            <a:ext cx="11191164" cy="707886"/>
          </a:xfrm>
          <a:prstGeom prst="rect">
            <a:avLst/>
          </a:prstGeom>
          <a:noFill/>
        </p:spPr>
        <p:txBody>
          <a:bodyPr wrap="square" rtlCol="0">
            <a:spAutoFit/>
          </a:bodyPr>
          <a:lstStyle/>
          <a:p>
            <a:r>
              <a:rPr lang="en-US" sz="4000" dirty="0">
                <a:solidFill>
                  <a:schemeClr val="accent1">
                    <a:lumMod val="50000"/>
                  </a:schemeClr>
                </a:solidFill>
                <a:latin typeface="Bookman Old Style" panose="02050604050505020204" pitchFamily="18" charset="0"/>
              </a:rPr>
              <a:t>1. Category of Supply of Services</a:t>
            </a:r>
          </a:p>
        </p:txBody>
      </p:sp>
      <p:sp>
        <p:nvSpPr>
          <p:cNvPr id="3" name="TextBox 2"/>
          <p:cNvSpPr txBox="1"/>
          <p:nvPr/>
        </p:nvSpPr>
        <p:spPr>
          <a:xfrm>
            <a:off x="320722" y="1228298"/>
            <a:ext cx="11041039" cy="1200329"/>
          </a:xfrm>
          <a:prstGeom prst="rect">
            <a:avLst/>
          </a:prstGeom>
          <a:noFill/>
        </p:spPr>
        <p:txBody>
          <a:bodyPr wrap="square" rtlCol="0">
            <a:spAutoFit/>
          </a:bodyPr>
          <a:lstStyle/>
          <a:p>
            <a:pPr algn="just"/>
            <a:r>
              <a:rPr lang="en-US" sz="2400" dirty="0">
                <a:latin typeface="Bookman Old Style" panose="02050604050505020204" pitchFamily="18" charset="0"/>
              </a:rPr>
              <a:t>Any service supplied by any person who is located in a non-taxable territory to </a:t>
            </a:r>
            <a:r>
              <a:rPr lang="en-US" sz="2400" i="1" u="sng" dirty="0">
                <a:solidFill>
                  <a:schemeClr val="accent1">
                    <a:lumMod val="50000"/>
                  </a:schemeClr>
                </a:solidFill>
                <a:latin typeface="Bookman Old Style" panose="02050604050505020204" pitchFamily="18" charset="0"/>
              </a:rPr>
              <a:t>any person other than non-taxable online recipient</a:t>
            </a:r>
            <a:r>
              <a:rPr lang="en-US" sz="2400" dirty="0">
                <a:latin typeface="Bookman Old Style" panose="02050604050505020204" pitchFamily="18" charset="0"/>
              </a:rPr>
              <a:t>.</a:t>
            </a:r>
          </a:p>
          <a:p>
            <a:pPr algn="just"/>
            <a:r>
              <a:rPr lang="en-US" sz="2400" i="1" u="sng" dirty="0">
                <a:solidFill>
                  <a:schemeClr val="accent1">
                    <a:lumMod val="50000"/>
                  </a:schemeClr>
                </a:solidFill>
                <a:latin typeface="Bookman Old Style" panose="02050604050505020204" pitchFamily="18" charset="0"/>
              </a:rPr>
              <a:t>(With effect from 01.07.2017)</a:t>
            </a:r>
          </a:p>
        </p:txBody>
      </p:sp>
      <p:sp>
        <p:nvSpPr>
          <p:cNvPr id="4" name="TextBox 3"/>
          <p:cNvSpPr txBox="1"/>
          <p:nvPr/>
        </p:nvSpPr>
        <p:spPr>
          <a:xfrm>
            <a:off x="245660" y="2717027"/>
            <a:ext cx="11395880" cy="3342579"/>
          </a:xfrm>
          <a:prstGeom prst="rect">
            <a:avLst/>
          </a:prstGeom>
          <a:noFill/>
        </p:spPr>
        <p:txBody>
          <a:bodyPr wrap="square" rtlCol="0">
            <a:spAutoFit/>
          </a:bodyPr>
          <a:lstStyle/>
          <a:p>
            <a:r>
              <a:rPr lang="en-US" sz="3200" dirty="0">
                <a:solidFill>
                  <a:schemeClr val="accent1">
                    <a:lumMod val="50000"/>
                  </a:schemeClr>
                </a:solidFill>
                <a:latin typeface="Bookman Old Style" panose="02050604050505020204" pitchFamily="18" charset="0"/>
              </a:rPr>
              <a:t>Supplier of Service</a:t>
            </a:r>
          </a:p>
          <a:p>
            <a:endParaRPr lang="en-US" sz="2400" dirty="0">
              <a:latin typeface="Bookman Old Style" panose="02050604050505020204" pitchFamily="18" charset="0"/>
            </a:endParaRPr>
          </a:p>
          <a:p>
            <a:r>
              <a:rPr lang="en-US" sz="2400" dirty="0">
                <a:latin typeface="Bookman Old Style" panose="02050604050505020204" pitchFamily="18" charset="0"/>
              </a:rPr>
              <a:t>Any person located in a non-taxable territory.</a:t>
            </a:r>
          </a:p>
          <a:p>
            <a:endParaRPr lang="en-US" sz="2400" dirty="0">
              <a:latin typeface="Bookman Old Style" panose="02050604050505020204" pitchFamily="18" charset="0"/>
            </a:endParaRPr>
          </a:p>
          <a:p>
            <a:r>
              <a:rPr lang="en-US" sz="3200" dirty="0">
                <a:solidFill>
                  <a:schemeClr val="accent1">
                    <a:lumMod val="50000"/>
                  </a:schemeClr>
                </a:solidFill>
                <a:latin typeface="Bookman Old Style" panose="02050604050505020204" pitchFamily="18" charset="0"/>
              </a:rPr>
              <a:t>Recipient of service</a:t>
            </a:r>
          </a:p>
          <a:p>
            <a:endParaRPr lang="en-US" sz="2400" dirty="0">
              <a:latin typeface="Bookman Old Style" panose="02050604050505020204" pitchFamily="18" charset="0"/>
            </a:endParaRPr>
          </a:p>
          <a:p>
            <a:r>
              <a:rPr lang="en-US" sz="2400" dirty="0">
                <a:latin typeface="Bookman Old Style" panose="02050604050505020204" pitchFamily="18" charset="0"/>
              </a:rPr>
              <a:t>Any person located in the taxable territory other than non-taxable online recipient.</a:t>
            </a:r>
          </a:p>
        </p:txBody>
      </p:sp>
      <p:sp>
        <p:nvSpPr>
          <p:cNvPr id="6" name="Slide Number Placeholder 5"/>
          <p:cNvSpPr>
            <a:spLocks noGrp="1"/>
          </p:cNvSpPr>
          <p:nvPr>
            <p:ph type="sldNum" sz="quarter" idx="12"/>
          </p:nvPr>
        </p:nvSpPr>
        <p:spPr/>
        <p:txBody>
          <a:bodyPr/>
          <a:lstStyle/>
          <a:p>
            <a:fld id="{A7E49D09-2DC1-45DB-B3DB-5FC58297575C}" type="slidenum">
              <a:rPr lang="en-US" smtClean="0"/>
              <a:t>52</a:t>
            </a:fld>
            <a:endParaRPr lang="en-US"/>
          </a:p>
        </p:txBody>
      </p:sp>
    </p:spTree>
    <p:extLst>
      <p:ext uri="{BB962C8B-B14F-4D97-AF65-F5344CB8AC3E}">
        <p14:creationId xmlns:p14="http://schemas.microsoft.com/office/powerpoint/2010/main" val="1462363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32012"/>
            <a:ext cx="11191164" cy="707886"/>
          </a:xfrm>
          <a:prstGeom prst="rect">
            <a:avLst/>
          </a:prstGeom>
          <a:noFill/>
        </p:spPr>
        <p:txBody>
          <a:bodyPr wrap="square" rtlCol="0">
            <a:spAutoFit/>
          </a:bodyPr>
          <a:lstStyle/>
          <a:p>
            <a:r>
              <a:rPr lang="en-US" sz="4000" dirty="0">
                <a:solidFill>
                  <a:schemeClr val="accent1">
                    <a:lumMod val="50000"/>
                  </a:schemeClr>
                </a:solidFill>
                <a:latin typeface="Bookman Old Style" panose="02050604050505020204" pitchFamily="18" charset="0"/>
              </a:rPr>
              <a:t>2. Category of Supply of Services</a:t>
            </a:r>
          </a:p>
        </p:txBody>
      </p:sp>
      <p:sp>
        <p:nvSpPr>
          <p:cNvPr id="3" name="TextBox 2"/>
          <p:cNvSpPr txBox="1"/>
          <p:nvPr/>
        </p:nvSpPr>
        <p:spPr>
          <a:xfrm>
            <a:off x="320722" y="1228298"/>
            <a:ext cx="11041039" cy="1200329"/>
          </a:xfrm>
          <a:prstGeom prst="rect">
            <a:avLst/>
          </a:prstGeom>
          <a:noFill/>
        </p:spPr>
        <p:txBody>
          <a:bodyPr wrap="square" rtlCol="0">
            <a:spAutoFit/>
          </a:bodyPr>
          <a:lstStyle/>
          <a:p>
            <a:pPr algn="just"/>
            <a:r>
              <a:rPr lang="en-US" sz="2400" dirty="0">
                <a:latin typeface="Bookman Old Style" panose="02050604050505020204" pitchFamily="18" charset="0"/>
              </a:rPr>
              <a:t>Services supplied by a person located in non-taxable territory by </a:t>
            </a:r>
            <a:r>
              <a:rPr lang="en-US" sz="2400" i="1" u="sng" dirty="0">
                <a:solidFill>
                  <a:schemeClr val="accent1">
                    <a:lumMod val="50000"/>
                  </a:schemeClr>
                </a:solidFill>
                <a:latin typeface="Bookman Old Style" panose="02050604050505020204" pitchFamily="18" charset="0"/>
              </a:rPr>
              <a:t>way of transportation of goods by a vessel </a:t>
            </a:r>
            <a:r>
              <a:rPr lang="en-US" sz="2400" dirty="0">
                <a:latin typeface="Bookman Old Style" panose="02050604050505020204" pitchFamily="18" charset="0"/>
              </a:rPr>
              <a:t>from a place outside India up to the Customs Station of clearance in India. </a:t>
            </a:r>
            <a:r>
              <a:rPr lang="en-US" sz="2400" i="1" u="sng" dirty="0">
                <a:solidFill>
                  <a:schemeClr val="accent1">
                    <a:lumMod val="50000"/>
                  </a:schemeClr>
                </a:solidFill>
                <a:latin typeface="Bookman Old Style" panose="02050604050505020204" pitchFamily="18" charset="0"/>
              </a:rPr>
              <a:t>W.e.f 01.07.2017</a:t>
            </a:r>
          </a:p>
        </p:txBody>
      </p:sp>
      <p:sp>
        <p:nvSpPr>
          <p:cNvPr id="5" name="TextBox 4"/>
          <p:cNvSpPr txBox="1"/>
          <p:nvPr/>
        </p:nvSpPr>
        <p:spPr>
          <a:xfrm>
            <a:off x="477672" y="2688609"/>
            <a:ext cx="8898340" cy="3539430"/>
          </a:xfrm>
          <a:prstGeom prst="rect">
            <a:avLst/>
          </a:prstGeom>
          <a:noFill/>
        </p:spPr>
        <p:txBody>
          <a:bodyPr wrap="square" rtlCol="0">
            <a:spAutoFit/>
          </a:bodyPr>
          <a:lstStyle/>
          <a:p>
            <a:r>
              <a:rPr lang="en-US" sz="2400" dirty="0">
                <a:solidFill>
                  <a:schemeClr val="accent1">
                    <a:lumMod val="50000"/>
                  </a:schemeClr>
                </a:solidFill>
                <a:latin typeface="Bookman Old Style" panose="02050604050505020204" pitchFamily="18" charset="0"/>
              </a:rPr>
              <a:t>Supplier of Service</a:t>
            </a:r>
          </a:p>
          <a:p>
            <a:endParaRPr lang="en-US" sz="2400" b="1" dirty="0">
              <a:latin typeface="Bookman Old Style" panose="02050604050505020204" pitchFamily="18" charset="0"/>
            </a:endParaRPr>
          </a:p>
          <a:p>
            <a:r>
              <a:rPr lang="en-US" sz="2400" dirty="0">
                <a:latin typeface="Bookman Old Style" panose="02050604050505020204" pitchFamily="18" charset="0"/>
              </a:rPr>
              <a:t>A person located in a non-taxable territory.</a:t>
            </a:r>
          </a:p>
          <a:p>
            <a:endParaRPr lang="en-US" sz="2400" dirty="0">
              <a:latin typeface="Bookman Old Style" panose="02050604050505020204" pitchFamily="18" charset="0"/>
            </a:endParaRPr>
          </a:p>
          <a:p>
            <a:endParaRPr lang="en-US" sz="2800" dirty="0">
              <a:solidFill>
                <a:schemeClr val="accent1">
                  <a:lumMod val="50000"/>
                </a:schemeClr>
              </a:solidFill>
              <a:latin typeface="Bookman Old Style" panose="02050604050505020204" pitchFamily="18" charset="0"/>
            </a:endParaRPr>
          </a:p>
          <a:p>
            <a:r>
              <a:rPr lang="en-US" sz="2800" dirty="0">
                <a:solidFill>
                  <a:schemeClr val="accent1">
                    <a:lumMod val="50000"/>
                  </a:schemeClr>
                </a:solidFill>
                <a:latin typeface="Bookman Old Style" panose="02050604050505020204" pitchFamily="18" charset="0"/>
              </a:rPr>
              <a:t>Recipient of service</a:t>
            </a:r>
          </a:p>
          <a:p>
            <a:endParaRPr lang="en-US" sz="2400" b="1" dirty="0">
              <a:latin typeface="Bookman Old Style" panose="02050604050505020204" pitchFamily="18" charset="0"/>
            </a:endParaRPr>
          </a:p>
          <a:p>
            <a:r>
              <a:rPr lang="en-US" sz="2400" dirty="0">
                <a:latin typeface="Bookman Old Style" panose="02050604050505020204" pitchFamily="18" charset="0"/>
              </a:rPr>
              <a:t>Importer, as defined in Sec 2(26) of the Customs Act,1962, located in the taxable territory.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486" y="3535893"/>
            <a:ext cx="2844137" cy="2181225"/>
          </a:xfrm>
          <a:prstGeom prst="rect">
            <a:avLst/>
          </a:prstGeom>
        </p:spPr>
      </p:pic>
      <p:sp>
        <p:nvSpPr>
          <p:cNvPr id="7" name="Slide Number Placeholder 6"/>
          <p:cNvSpPr>
            <a:spLocks noGrp="1"/>
          </p:cNvSpPr>
          <p:nvPr>
            <p:ph type="sldNum" sz="quarter" idx="12"/>
          </p:nvPr>
        </p:nvSpPr>
        <p:spPr/>
        <p:txBody>
          <a:bodyPr/>
          <a:lstStyle/>
          <a:p>
            <a:fld id="{A7E49D09-2DC1-45DB-B3DB-5FC58297575C}" type="slidenum">
              <a:rPr lang="en-US" smtClean="0"/>
              <a:t>53</a:t>
            </a:fld>
            <a:endParaRPr lang="en-US"/>
          </a:p>
        </p:txBody>
      </p:sp>
    </p:spTree>
    <p:extLst>
      <p:ext uri="{BB962C8B-B14F-4D97-AF65-F5344CB8AC3E}">
        <p14:creationId xmlns:p14="http://schemas.microsoft.com/office/powerpoint/2010/main" val="2974808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54</a:t>
            </a:fld>
            <a:endParaRPr lang="en-US"/>
          </a:p>
        </p:txBody>
      </p:sp>
      <p:sp>
        <p:nvSpPr>
          <p:cNvPr id="3" name="TextBox 2"/>
          <p:cNvSpPr txBox="1"/>
          <p:nvPr/>
        </p:nvSpPr>
        <p:spPr>
          <a:xfrm>
            <a:off x="136477" y="69130"/>
            <a:ext cx="11941791" cy="954107"/>
          </a:xfrm>
          <a:prstGeom prst="rect">
            <a:avLst/>
          </a:prstGeom>
          <a:noFill/>
        </p:spPr>
        <p:txBody>
          <a:bodyPr wrap="square" rtlCol="0">
            <a:spAutoFit/>
          </a:bodyPr>
          <a:lstStyle/>
          <a:p>
            <a:r>
              <a:rPr lang="en-US" sz="2800" b="1" dirty="0">
                <a:solidFill>
                  <a:schemeClr val="accent1">
                    <a:lumMod val="75000"/>
                  </a:schemeClr>
                </a:solidFill>
                <a:latin typeface="Bookman Old Style" panose="02050604050505020204" pitchFamily="18" charset="0"/>
              </a:rPr>
              <a:t>Supply of goods or services by an unregistered supplier to registered recipient under RCM </a:t>
            </a:r>
            <a:endParaRPr lang="en-US" sz="2800" dirty="0">
              <a:solidFill>
                <a:schemeClr val="accent1">
                  <a:lumMod val="75000"/>
                </a:schemeClr>
              </a:solidFill>
              <a:latin typeface="Bookman Old Style" panose="02050604050505020204" pitchFamily="18" charset="0"/>
            </a:endParaRPr>
          </a:p>
        </p:txBody>
      </p:sp>
      <p:sp>
        <p:nvSpPr>
          <p:cNvPr id="5" name="TextBox 4"/>
          <p:cNvSpPr txBox="1"/>
          <p:nvPr/>
        </p:nvSpPr>
        <p:spPr>
          <a:xfrm>
            <a:off x="245659" y="1843137"/>
            <a:ext cx="11532358" cy="4616648"/>
          </a:xfrm>
          <a:prstGeom prst="rect">
            <a:avLst/>
          </a:prstGeom>
          <a:noFill/>
        </p:spPr>
        <p:txBody>
          <a:bodyPr wrap="square" rtlCol="0">
            <a:spAutoFit/>
          </a:bodyPr>
          <a:lstStyle/>
          <a:p>
            <a:pPr marL="285750" indent="-285750" algn="just">
              <a:buFont typeface="Wingdings" panose="05000000000000000000" pitchFamily="2" charset="2"/>
              <a:buChar char="q"/>
            </a:pPr>
            <a:r>
              <a:rPr lang="en-US" sz="2400" dirty="0">
                <a:latin typeface="Bookman Old Style" panose="02050604050505020204" pitchFamily="18" charset="0"/>
              </a:rPr>
              <a:t>Section 9(4) of the </a:t>
            </a:r>
            <a:r>
              <a:rPr lang="en-US" sz="2400" dirty="0">
                <a:solidFill>
                  <a:schemeClr val="accent1">
                    <a:lumMod val="75000"/>
                  </a:schemeClr>
                </a:solidFill>
                <a:latin typeface="Bookman Old Style" panose="02050604050505020204" pitchFamily="18" charset="0"/>
              </a:rPr>
              <a:t>CGST Act, 2017</a:t>
            </a:r>
          </a:p>
          <a:p>
            <a:pPr marL="285750" indent="-285750" algn="just">
              <a:buFont typeface="Wingdings" panose="05000000000000000000" pitchFamily="2" charset="2"/>
              <a:buChar char="q"/>
            </a:pPr>
            <a:endParaRPr lang="en-US" sz="2400" dirty="0">
              <a:solidFill>
                <a:schemeClr val="accent1">
                  <a:lumMod val="75000"/>
                </a:schemeClr>
              </a:solidFill>
              <a:latin typeface="Bookman Old Style" panose="02050604050505020204" pitchFamily="18" charset="0"/>
            </a:endParaRPr>
          </a:p>
          <a:p>
            <a:pPr marL="285750" indent="-285750" algn="just">
              <a:buFont typeface="Wingdings" panose="05000000000000000000" pitchFamily="2" charset="2"/>
              <a:buChar char="Ø"/>
            </a:pPr>
            <a:r>
              <a:rPr lang="en-US" dirty="0">
                <a:latin typeface="Bookman Old Style" panose="02050604050505020204" pitchFamily="18" charset="0"/>
              </a:rPr>
              <a:t>The central tax in respect of the supply of taxable goods or services or both by a supplier, who is not registered, to a registered person shall be paid by such person on reverse charge basis as the recipient and all the provisions of this Act shall apply to such recipient as if he is the person liable for paying the tax in relation to the supply of such goods or services or both. </a:t>
            </a:r>
          </a:p>
          <a:p>
            <a:pPr marL="285750" indent="-285750" algn="just">
              <a:buFont typeface="Wingdings" panose="05000000000000000000" pitchFamily="2" charset="2"/>
              <a:buChar char="Ø"/>
            </a:pPr>
            <a:endParaRPr lang="en-US" dirty="0">
              <a:solidFill>
                <a:schemeClr val="accent1">
                  <a:lumMod val="75000"/>
                </a:schemeClr>
              </a:solidFill>
              <a:latin typeface="Bookman Old Style" panose="02050604050505020204" pitchFamily="18" charset="0"/>
            </a:endParaRPr>
          </a:p>
          <a:p>
            <a:pPr marL="285750" indent="-285750" algn="just">
              <a:buFont typeface="Wingdings" panose="05000000000000000000" pitchFamily="2" charset="2"/>
              <a:buChar char="Ø"/>
            </a:pPr>
            <a:endParaRPr lang="en-US" dirty="0">
              <a:solidFill>
                <a:schemeClr val="accent1">
                  <a:lumMod val="75000"/>
                </a:schemeClr>
              </a:solidFill>
              <a:latin typeface="Bookman Old Style" panose="02050604050505020204" pitchFamily="18" charset="0"/>
            </a:endParaRPr>
          </a:p>
          <a:p>
            <a:pPr marL="285750" indent="-285750" algn="just">
              <a:buFont typeface="Wingdings" panose="05000000000000000000" pitchFamily="2" charset="2"/>
              <a:buChar char="q"/>
            </a:pPr>
            <a:r>
              <a:rPr lang="en-US" sz="2400" dirty="0">
                <a:latin typeface="Bookman Old Style" panose="02050604050505020204" pitchFamily="18" charset="0"/>
              </a:rPr>
              <a:t>Section 5(4) of the </a:t>
            </a:r>
            <a:r>
              <a:rPr lang="en-US" sz="2400" dirty="0">
                <a:solidFill>
                  <a:schemeClr val="accent1">
                    <a:lumMod val="75000"/>
                  </a:schemeClr>
                </a:solidFill>
                <a:latin typeface="Bookman Old Style" panose="02050604050505020204" pitchFamily="18" charset="0"/>
              </a:rPr>
              <a:t>IGST Act, 2017</a:t>
            </a:r>
          </a:p>
          <a:p>
            <a:pPr marL="285750" indent="-285750" algn="just">
              <a:buFont typeface="Wingdings" panose="05000000000000000000" pitchFamily="2" charset="2"/>
              <a:buChar char="q"/>
            </a:pPr>
            <a:endParaRPr lang="en-US" sz="2400" dirty="0">
              <a:solidFill>
                <a:schemeClr val="accent1">
                  <a:lumMod val="75000"/>
                </a:schemeClr>
              </a:solidFill>
              <a:latin typeface="Bookman Old Style" panose="02050604050505020204" pitchFamily="18" charset="0"/>
            </a:endParaRPr>
          </a:p>
          <a:p>
            <a:pPr marL="285750" indent="-285750" algn="just">
              <a:buFont typeface="Wingdings" panose="05000000000000000000" pitchFamily="2" charset="2"/>
              <a:buChar char="Ø"/>
            </a:pPr>
            <a:r>
              <a:rPr lang="en-US" dirty="0">
                <a:latin typeface="Bookman Old Style" panose="02050604050505020204" pitchFamily="18" charset="0"/>
              </a:rPr>
              <a:t>The integrated tax in respect of the supply of taxable goods or services or both by a supplier, who is not registered, to a registered person shall be paid by such person on reverse charge basis as the recipient and all the provisions of this Act shall apply to such recipient as if he is the person liable for paying the tax in relation to the supply of such goods or services or both. </a:t>
            </a:r>
          </a:p>
          <a:p>
            <a:endParaRPr lang="en-US" dirty="0"/>
          </a:p>
        </p:txBody>
      </p:sp>
      <p:sp>
        <p:nvSpPr>
          <p:cNvPr id="6" name="TextBox 5"/>
          <p:cNvSpPr txBox="1"/>
          <p:nvPr/>
        </p:nvSpPr>
        <p:spPr>
          <a:xfrm>
            <a:off x="470847" y="1142550"/>
            <a:ext cx="11081982" cy="584775"/>
          </a:xfrm>
          <a:prstGeom prst="rect">
            <a:avLst/>
          </a:prstGeom>
          <a:noFill/>
        </p:spPr>
        <p:txBody>
          <a:bodyPr wrap="square" rtlCol="0">
            <a:spAutoFit/>
          </a:bodyPr>
          <a:lstStyle/>
          <a:p>
            <a:pPr algn="ctr"/>
            <a:r>
              <a:rPr lang="en-US" sz="3200" i="1" u="sng" dirty="0">
                <a:solidFill>
                  <a:schemeClr val="accent1">
                    <a:lumMod val="75000"/>
                  </a:schemeClr>
                </a:solidFill>
                <a:latin typeface="Bookman Old Style" panose="02050604050505020204" pitchFamily="18" charset="0"/>
              </a:rPr>
              <a:t>Applicable for the period 01.07.2017 to 31.01.2019</a:t>
            </a:r>
          </a:p>
        </p:txBody>
      </p:sp>
    </p:spTree>
    <p:extLst>
      <p:ext uri="{BB962C8B-B14F-4D97-AF65-F5344CB8AC3E}">
        <p14:creationId xmlns:p14="http://schemas.microsoft.com/office/powerpoint/2010/main" val="1038211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930" y="915600"/>
            <a:ext cx="11805313" cy="5262979"/>
          </a:xfrm>
          <a:prstGeom prst="rect">
            <a:avLst/>
          </a:prstGeom>
          <a:noFill/>
        </p:spPr>
        <p:txBody>
          <a:bodyPr wrap="square" rtlCol="0">
            <a:spAutoFit/>
          </a:bodyPr>
          <a:lstStyle/>
          <a:p>
            <a:pPr marL="285750" indent="-285750" algn="just">
              <a:buFont typeface="Wingdings" panose="05000000000000000000" pitchFamily="2" charset="2"/>
              <a:buChar char="q"/>
            </a:pPr>
            <a:r>
              <a:rPr lang="en-US" sz="2400" dirty="0">
                <a:latin typeface="Bookman Old Style" panose="02050604050505020204" pitchFamily="18" charset="0"/>
              </a:rPr>
              <a:t>Section 9(4) of the </a:t>
            </a:r>
            <a:r>
              <a:rPr lang="en-US" sz="2400" dirty="0">
                <a:solidFill>
                  <a:schemeClr val="accent1">
                    <a:lumMod val="75000"/>
                  </a:schemeClr>
                </a:solidFill>
                <a:latin typeface="Bookman Old Style" panose="02050604050505020204" pitchFamily="18" charset="0"/>
              </a:rPr>
              <a:t>CGST Act, 2017</a:t>
            </a:r>
          </a:p>
          <a:p>
            <a:pPr marL="285750" indent="-285750" algn="just">
              <a:buFont typeface="Wingdings" panose="05000000000000000000" pitchFamily="2" charset="2"/>
              <a:buChar char="q"/>
            </a:pPr>
            <a:endParaRPr lang="en-US" dirty="0">
              <a:solidFill>
                <a:schemeClr val="accent1">
                  <a:lumMod val="75000"/>
                </a:schemeClr>
              </a:solidFill>
              <a:latin typeface="Bookman Old Style" panose="02050604050505020204" pitchFamily="18" charset="0"/>
            </a:endParaRPr>
          </a:p>
          <a:p>
            <a:pPr marL="285750" indent="-285750" algn="just">
              <a:buFont typeface="Wingdings" panose="05000000000000000000" pitchFamily="2" charset="2"/>
              <a:buChar char="Ø"/>
            </a:pPr>
            <a:r>
              <a:rPr lang="en-US" dirty="0">
                <a:latin typeface="Bookman Old Style" panose="02050604050505020204" pitchFamily="18" charset="0"/>
              </a:rPr>
              <a:t>The Government may, on the recommendations of the Council, by notification, </a:t>
            </a:r>
            <a:r>
              <a:rPr lang="en-US" i="1" u="sng" dirty="0">
                <a:solidFill>
                  <a:schemeClr val="accent1">
                    <a:lumMod val="50000"/>
                  </a:schemeClr>
                </a:solidFill>
                <a:latin typeface="Bookman Old Style" panose="02050604050505020204" pitchFamily="18" charset="0"/>
              </a:rPr>
              <a:t>specify a class of registered persons</a:t>
            </a:r>
            <a:r>
              <a:rPr lang="en-US" dirty="0">
                <a:latin typeface="Bookman Old Style" panose="02050604050505020204" pitchFamily="18" charset="0"/>
              </a:rPr>
              <a:t> who shall, </a:t>
            </a:r>
            <a:r>
              <a:rPr lang="en-US" i="1" u="sng" dirty="0">
                <a:solidFill>
                  <a:schemeClr val="accent1">
                    <a:lumMod val="50000"/>
                  </a:schemeClr>
                </a:solidFill>
                <a:latin typeface="Bookman Old Style" panose="02050604050505020204" pitchFamily="18" charset="0"/>
              </a:rPr>
              <a:t>in respect of supply of specified categories of goods or services or both received </a:t>
            </a:r>
            <a:r>
              <a:rPr lang="en-US" dirty="0">
                <a:latin typeface="Bookman Old Style" panose="02050604050505020204" pitchFamily="18" charset="0"/>
              </a:rPr>
              <a:t>from an unregistered supplier, pay the tax on reverse charge basis as the recipient of such supply of goods or services or both, and all the provisions of this Act shall apply to such recipient as if he is the person liable for paying the tax in relation to such supply of goods or services or both.</a:t>
            </a:r>
          </a:p>
          <a:p>
            <a:pPr marL="285750" indent="-285750" algn="just">
              <a:buFont typeface="Wingdings" panose="05000000000000000000" pitchFamily="2" charset="2"/>
              <a:buChar char="Ø"/>
            </a:pPr>
            <a:endParaRPr lang="en-US" dirty="0">
              <a:solidFill>
                <a:schemeClr val="accent1">
                  <a:lumMod val="75000"/>
                </a:schemeClr>
              </a:solidFill>
              <a:latin typeface="Bookman Old Style" panose="02050604050505020204" pitchFamily="18" charset="0"/>
            </a:endParaRPr>
          </a:p>
          <a:p>
            <a:pPr marL="285750" indent="-285750" algn="just">
              <a:buFont typeface="Wingdings" panose="05000000000000000000" pitchFamily="2" charset="2"/>
              <a:buChar char="Ø"/>
            </a:pPr>
            <a:endParaRPr lang="en-US" dirty="0">
              <a:solidFill>
                <a:schemeClr val="accent1">
                  <a:lumMod val="75000"/>
                </a:schemeClr>
              </a:solidFill>
              <a:latin typeface="Bookman Old Style" panose="02050604050505020204" pitchFamily="18" charset="0"/>
            </a:endParaRPr>
          </a:p>
          <a:p>
            <a:pPr marL="285750" indent="-285750" algn="just">
              <a:buFont typeface="Wingdings" panose="05000000000000000000" pitchFamily="2" charset="2"/>
              <a:buChar char="Ø"/>
            </a:pPr>
            <a:endParaRPr lang="en-US" dirty="0">
              <a:solidFill>
                <a:schemeClr val="accent1">
                  <a:lumMod val="75000"/>
                </a:schemeClr>
              </a:solidFill>
              <a:latin typeface="Bookman Old Style" panose="02050604050505020204" pitchFamily="18" charset="0"/>
            </a:endParaRPr>
          </a:p>
          <a:p>
            <a:pPr marL="285750" indent="-285750" algn="just">
              <a:buFont typeface="Wingdings" panose="05000000000000000000" pitchFamily="2" charset="2"/>
              <a:buChar char="q"/>
            </a:pPr>
            <a:r>
              <a:rPr lang="en-US" sz="2400" dirty="0">
                <a:latin typeface="Bookman Old Style" panose="02050604050505020204" pitchFamily="18" charset="0"/>
              </a:rPr>
              <a:t>Section 5(4) of the </a:t>
            </a:r>
            <a:r>
              <a:rPr lang="en-US" sz="2400" dirty="0">
                <a:solidFill>
                  <a:schemeClr val="accent1">
                    <a:lumMod val="75000"/>
                  </a:schemeClr>
                </a:solidFill>
                <a:latin typeface="Bookman Old Style" panose="02050604050505020204" pitchFamily="18" charset="0"/>
              </a:rPr>
              <a:t>IGST Act, 2017</a:t>
            </a:r>
          </a:p>
          <a:p>
            <a:pPr marL="285750" indent="-285750" algn="just">
              <a:buFont typeface="Wingdings" panose="05000000000000000000" pitchFamily="2" charset="2"/>
              <a:buChar char="q"/>
            </a:pPr>
            <a:endParaRPr lang="en-US" dirty="0">
              <a:solidFill>
                <a:schemeClr val="accent1">
                  <a:lumMod val="75000"/>
                </a:schemeClr>
              </a:solidFill>
              <a:latin typeface="Bookman Old Style" panose="02050604050505020204" pitchFamily="18" charset="0"/>
            </a:endParaRPr>
          </a:p>
          <a:p>
            <a:pPr marL="285750" indent="-285750" algn="just">
              <a:buFont typeface="Wingdings" panose="05000000000000000000" pitchFamily="2" charset="2"/>
              <a:buChar char="Ø"/>
            </a:pPr>
            <a:r>
              <a:rPr lang="en-US" dirty="0">
                <a:latin typeface="Bookman Old Style" panose="02050604050505020204" pitchFamily="18" charset="0"/>
              </a:rPr>
              <a:t>The Government may, on the recommendations of the Council, by notification, </a:t>
            </a:r>
            <a:r>
              <a:rPr lang="en-US" i="1" u="sng" dirty="0">
                <a:solidFill>
                  <a:schemeClr val="accent1">
                    <a:lumMod val="50000"/>
                  </a:schemeClr>
                </a:solidFill>
                <a:latin typeface="Bookman Old Style" panose="02050604050505020204" pitchFamily="18" charset="0"/>
              </a:rPr>
              <a:t>specify a class of registered persons</a:t>
            </a:r>
            <a:r>
              <a:rPr lang="en-US" dirty="0">
                <a:latin typeface="Bookman Old Style" panose="02050604050505020204" pitchFamily="18" charset="0"/>
              </a:rPr>
              <a:t> who shall, </a:t>
            </a:r>
            <a:r>
              <a:rPr lang="en-US" i="1" u="sng" dirty="0">
                <a:solidFill>
                  <a:schemeClr val="accent1">
                    <a:lumMod val="50000"/>
                  </a:schemeClr>
                </a:solidFill>
                <a:latin typeface="Bookman Old Style" panose="02050604050505020204" pitchFamily="18" charset="0"/>
              </a:rPr>
              <a:t>in respect of supply of specified categories of goods or services or both received </a:t>
            </a:r>
            <a:r>
              <a:rPr lang="en-US" dirty="0">
                <a:latin typeface="Bookman Old Style" panose="02050604050505020204" pitchFamily="18" charset="0"/>
              </a:rPr>
              <a:t>from an unregistered supplier, pay the tax on reverse charge basis as the recipient of such supply of goods or services or both, and all the provisions of this Act shall apply to such recipient as if he is the person liable for paying the tax in relation to such supply of goods or services or both.</a:t>
            </a:r>
          </a:p>
          <a:p>
            <a:pPr algn="just"/>
            <a:endParaRPr lang="en-US" dirty="0">
              <a:solidFill>
                <a:schemeClr val="accent1">
                  <a:lumMod val="75000"/>
                </a:schemeClr>
              </a:solidFill>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fld id="{A7E49D09-2DC1-45DB-B3DB-5FC58297575C}" type="slidenum">
              <a:rPr lang="en-US" smtClean="0"/>
              <a:t>55</a:t>
            </a:fld>
            <a:endParaRPr lang="en-US"/>
          </a:p>
        </p:txBody>
      </p:sp>
      <p:sp>
        <p:nvSpPr>
          <p:cNvPr id="2" name="TextBox 1"/>
          <p:cNvSpPr txBox="1"/>
          <p:nvPr/>
        </p:nvSpPr>
        <p:spPr>
          <a:xfrm>
            <a:off x="491319" y="177421"/>
            <a:ext cx="11341290" cy="646331"/>
          </a:xfrm>
          <a:prstGeom prst="rect">
            <a:avLst/>
          </a:prstGeom>
          <a:noFill/>
        </p:spPr>
        <p:txBody>
          <a:bodyPr wrap="square" rtlCol="0">
            <a:spAutoFit/>
          </a:bodyPr>
          <a:lstStyle/>
          <a:p>
            <a:pPr algn="ctr"/>
            <a:r>
              <a:rPr lang="en-US" sz="3600" b="1" i="1" dirty="0">
                <a:solidFill>
                  <a:schemeClr val="accent1">
                    <a:lumMod val="75000"/>
                  </a:schemeClr>
                </a:solidFill>
                <a:latin typeface="Bookman Old Style" panose="02050604050505020204" pitchFamily="18" charset="0"/>
              </a:rPr>
              <a:t>Applicable with effect from 01.02.2019</a:t>
            </a:r>
          </a:p>
        </p:txBody>
      </p:sp>
    </p:spTree>
    <p:extLst>
      <p:ext uri="{BB962C8B-B14F-4D97-AF65-F5344CB8AC3E}">
        <p14:creationId xmlns:p14="http://schemas.microsoft.com/office/powerpoint/2010/main" val="1718429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56</a:t>
            </a:fld>
            <a:endParaRPr lang="en-US"/>
          </a:p>
        </p:txBody>
      </p:sp>
      <p:sp>
        <p:nvSpPr>
          <p:cNvPr id="3" name="TextBox 2"/>
          <p:cNvSpPr txBox="1"/>
          <p:nvPr/>
        </p:nvSpPr>
        <p:spPr>
          <a:xfrm>
            <a:off x="177421" y="191069"/>
            <a:ext cx="11887200" cy="830997"/>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Supply of Goods and Services subject to reverse charge under section 9(4) of CGST/ section 5(4) of the IGST Act  (w.e.f. 01.04.2019)</a:t>
            </a:r>
            <a:endParaRPr lang="en-US" sz="2400" dirty="0">
              <a:solidFill>
                <a:schemeClr val="accent1">
                  <a:lumMod val="50000"/>
                </a:schemeClr>
              </a:solidFill>
              <a:latin typeface="Bookman Old Style" panose="02050604050505020204" pitchFamily="18" charset="0"/>
            </a:endParaRPr>
          </a:p>
        </p:txBody>
      </p:sp>
      <p:sp>
        <p:nvSpPr>
          <p:cNvPr id="4" name="TextBox 3"/>
          <p:cNvSpPr txBox="1"/>
          <p:nvPr/>
        </p:nvSpPr>
        <p:spPr>
          <a:xfrm>
            <a:off x="272955" y="1282890"/>
            <a:ext cx="11614245" cy="461665"/>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1. Category of Supply of goods and services</a:t>
            </a:r>
          </a:p>
        </p:txBody>
      </p:sp>
      <p:sp>
        <p:nvSpPr>
          <p:cNvPr id="5" name="TextBox 4"/>
          <p:cNvSpPr txBox="1"/>
          <p:nvPr/>
        </p:nvSpPr>
        <p:spPr>
          <a:xfrm>
            <a:off x="232011" y="2005379"/>
            <a:ext cx="11696131" cy="4154984"/>
          </a:xfrm>
          <a:prstGeom prst="rect">
            <a:avLst/>
          </a:prstGeom>
          <a:noFill/>
        </p:spPr>
        <p:txBody>
          <a:bodyPr wrap="square" rtlCol="0">
            <a:spAutoFit/>
          </a:bodyPr>
          <a:lstStyle/>
          <a:p>
            <a:pPr algn="just"/>
            <a:r>
              <a:rPr lang="en-US" sz="2400" dirty="0">
                <a:latin typeface="Bookman Old Style" panose="02050604050505020204" pitchFamily="18" charset="0"/>
              </a:rPr>
              <a:t>Supply of such goods and services or both [other than services by way of grant of development rights, long term lease of land (against upfront payment in the form of premium, salami, development charges etc.) or FSI (including additional FSI)] which constitute the shortfall from the minimum value of goods or services or both required to be purchased by a promoter for construction of project, in a financial year (or part of the financial year till the date of issuance of completion certificate or first occupation, whichever is earlier) as </a:t>
            </a:r>
            <a:r>
              <a:rPr lang="en-US" sz="2400" i="1" dirty="0">
                <a:solidFill>
                  <a:schemeClr val="accent1">
                    <a:lumMod val="50000"/>
                  </a:schemeClr>
                </a:solidFill>
                <a:latin typeface="Bookman Old Style" panose="02050604050505020204" pitchFamily="18" charset="0"/>
              </a:rPr>
              <a:t>prescribed in notification No. 11/ 2017- Central Tax (Rate), dated 28th June, 2017, at items (i), (</a:t>
            </a:r>
            <a:r>
              <a:rPr lang="en-US" sz="2400" i="1" dirty="0" err="1">
                <a:solidFill>
                  <a:schemeClr val="accent1">
                    <a:lumMod val="50000"/>
                  </a:schemeClr>
                </a:solidFill>
                <a:latin typeface="Bookman Old Style" panose="02050604050505020204" pitchFamily="18" charset="0"/>
              </a:rPr>
              <a:t>ia</a:t>
            </a:r>
            <a:r>
              <a:rPr lang="en-US" sz="2400" i="1" dirty="0">
                <a:solidFill>
                  <a:schemeClr val="accent1">
                    <a:lumMod val="50000"/>
                  </a:schemeClr>
                </a:solidFill>
                <a:latin typeface="Bookman Old Style" panose="02050604050505020204" pitchFamily="18" charset="0"/>
              </a:rPr>
              <a:t>), (</a:t>
            </a:r>
            <a:r>
              <a:rPr lang="en-US" sz="2400" i="1" dirty="0" err="1">
                <a:solidFill>
                  <a:schemeClr val="accent1">
                    <a:lumMod val="50000"/>
                  </a:schemeClr>
                </a:solidFill>
                <a:latin typeface="Bookman Old Style" panose="02050604050505020204" pitchFamily="18" charset="0"/>
              </a:rPr>
              <a:t>ib</a:t>
            </a:r>
            <a:r>
              <a:rPr lang="en-US" sz="2400" i="1" dirty="0">
                <a:solidFill>
                  <a:schemeClr val="accent1">
                    <a:lumMod val="50000"/>
                  </a:schemeClr>
                </a:solidFill>
                <a:latin typeface="Bookman Old Style" panose="02050604050505020204" pitchFamily="18" charset="0"/>
              </a:rPr>
              <a:t>), (</a:t>
            </a:r>
            <a:r>
              <a:rPr lang="en-US" sz="2400" i="1" dirty="0" err="1">
                <a:solidFill>
                  <a:schemeClr val="accent1">
                    <a:lumMod val="50000"/>
                  </a:schemeClr>
                </a:solidFill>
                <a:latin typeface="Bookman Old Style" panose="02050604050505020204" pitchFamily="18" charset="0"/>
              </a:rPr>
              <a:t>ic</a:t>
            </a:r>
            <a:r>
              <a:rPr lang="en-US" sz="2400" i="1" dirty="0">
                <a:solidFill>
                  <a:schemeClr val="accent1">
                    <a:lumMod val="50000"/>
                  </a:schemeClr>
                </a:solidFill>
                <a:latin typeface="Bookman Old Style" panose="02050604050505020204" pitchFamily="18" charset="0"/>
              </a:rPr>
              <a:t>) and (id) against serial number 3 in the Table, published in Gazette of India vide G.S.R. No. 690, dated 28th June, 2017, as amended. </a:t>
            </a:r>
            <a:r>
              <a:rPr lang="en-US" dirty="0"/>
              <a:t>	</a:t>
            </a:r>
          </a:p>
        </p:txBody>
      </p:sp>
    </p:spTree>
    <p:extLst>
      <p:ext uri="{BB962C8B-B14F-4D97-AF65-F5344CB8AC3E}">
        <p14:creationId xmlns:p14="http://schemas.microsoft.com/office/powerpoint/2010/main" val="589336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57</a:t>
            </a:fld>
            <a:endParaRPr lang="en-US"/>
          </a:p>
        </p:txBody>
      </p:sp>
      <p:sp>
        <p:nvSpPr>
          <p:cNvPr id="3" name="TextBox 2"/>
          <p:cNvSpPr txBox="1"/>
          <p:nvPr/>
        </p:nvSpPr>
        <p:spPr>
          <a:xfrm>
            <a:off x="177421" y="191069"/>
            <a:ext cx="11887200" cy="830997"/>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Supply of Goods and Services subject to reverse charge under section 9(4) of CGST/ section 5(4) of the IGST Act  (w.e.f. 01.04.2019)</a:t>
            </a:r>
            <a:endParaRPr lang="en-US" sz="2400" dirty="0">
              <a:solidFill>
                <a:schemeClr val="accent1">
                  <a:lumMod val="50000"/>
                </a:schemeClr>
              </a:solidFill>
              <a:latin typeface="Bookman Old Style" panose="02050604050505020204" pitchFamily="18" charset="0"/>
            </a:endParaRPr>
          </a:p>
        </p:txBody>
      </p:sp>
      <p:sp>
        <p:nvSpPr>
          <p:cNvPr id="4" name="TextBox 3"/>
          <p:cNvSpPr txBox="1"/>
          <p:nvPr/>
        </p:nvSpPr>
        <p:spPr>
          <a:xfrm>
            <a:off x="313898" y="1530908"/>
            <a:ext cx="11614245" cy="461665"/>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Recipient of goods and services</a:t>
            </a:r>
          </a:p>
        </p:txBody>
      </p:sp>
      <p:sp>
        <p:nvSpPr>
          <p:cNvPr id="6" name="TextBox 5"/>
          <p:cNvSpPr txBox="1"/>
          <p:nvPr/>
        </p:nvSpPr>
        <p:spPr>
          <a:xfrm>
            <a:off x="313898" y="2286175"/>
            <a:ext cx="10939528" cy="646331"/>
          </a:xfrm>
          <a:prstGeom prst="rect">
            <a:avLst/>
          </a:prstGeom>
          <a:noFill/>
        </p:spPr>
        <p:txBody>
          <a:bodyPr wrap="square" rtlCol="0">
            <a:spAutoFit/>
          </a:bodyPr>
          <a:lstStyle/>
          <a:p>
            <a:r>
              <a:rPr lang="en-US" sz="3600" dirty="0">
                <a:latin typeface="Bookman Old Style" panose="02050604050505020204" pitchFamily="18" charset="0"/>
              </a:rPr>
              <a:t>Promoter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24" y="3065092"/>
            <a:ext cx="9463876" cy="2968505"/>
          </a:xfrm>
          <a:prstGeom prst="rect">
            <a:avLst/>
          </a:prstGeom>
        </p:spPr>
      </p:pic>
    </p:spTree>
    <p:extLst>
      <p:ext uri="{BB962C8B-B14F-4D97-AF65-F5344CB8AC3E}">
        <p14:creationId xmlns:p14="http://schemas.microsoft.com/office/powerpoint/2010/main" val="1359689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58</a:t>
            </a:fld>
            <a:endParaRPr lang="en-US"/>
          </a:p>
        </p:txBody>
      </p:sp>
      <p:sp>
        <p:nvSpPr>
          <p:cNvPr id="3" name="TextBox 2"/>
          <p:cNvSpPr txBox="1"/>
          <p:nvPr/>
        </p:nvSpPr>
        <p:spPr>
          <a:xfrm>
            <a:off x="177421" y="191069"/>
            <a:ext cx="11887200" cy="830997"/>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Supply of Goods and Services subject to reverse charge under section 9(4) of CGST/ section 5(4) of the IGST Act  (w.e.f. 01.04.2019)</a:t>
            </a:r>
            <a:endParaRPr lang="en-US" sz="2400" dirty="0">
              <a:solidFill>
                <a:schemeClr val="accent1">
                  <a:lumMod val="50000"/>
                </a:schemeClr>
              </a:solidFill>
              <a:latin typeface="Bookman Old Style" panose="02050604050505020204" pitchFamily="18" charset="0"/>
            </a:endParaRPr>
          </a:p>
        </p:txBody>
      </p:sp>
      <p:sp>
        <p:nvSpPr>
          <p:cNvPr id="4" name="TextBox 3"/>
          <p:cNvSpPr txBox="1"/>
          <p:nvPr/>
        </p:nvSpPr>
        <p:spPr>
          <a:xfrm>
            <a:off x="177421" y="1475619"/>
            <a:ext cx="11614245" cy="461665"/>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2. Category of Supply of goods and services</a:t>
            </a:r>
          </a:p>
        </p:txBody>
      </p:sp>
      <p:sp>
        <p:nvSpPr>
          <p:cNvPr id="5" name="TextBox 4"/>
          <p:cNvSpPr txBox="1"/>
          <p:nvPr/>
        </p:nvSpPr>
        <p:spPr>
          <a:xfrm>
            <a:off x="484496" y="2357307"/>
            <a:ext cx="11273050" cy="3724096"/>
          </a:xfrm>
          <a:prstGeom prst="rect">
            <a:avLst/>
          </a:prstGeom>
          <a:noFill/>
        </p:spPr>
        <p:txBody>
          <a:bodyPr wrap="square" rtlCol="0">
            <a:spAutoFit/>
          </a:bodyPr>
          <a:lstStyle/>
          <a:p>
            <a:pPr marL="342900" indent="-342900">
              <a:buFont typeface="Wingdings" panose="05000000000000000000" pitchFamily="2" charset="2"/>
              <a:buChar char="v"/>
            </a:pPr>
            <a:r>
              <a:rPr lang="en-US" sz="2000" dirty="0">
                <a:latin typeface="Bookman Old Style" panose="02050604050505020204" pitchFamily="18" charset="0"/>
              </a:rPr>
              <a:t>Cement falling in Chapter Heading 2523 in the First Schedule to the Customs Tariff Act,1975 (51 of 1975) </a:t>
            </a:r>
            <a:r>
              <a:rPr lang="en-US" sz="2000" i="1" u="sng" dirty="0">
                <a:latin typeface="Bookman Old Style" panose="02050604050505020204" pitchFamily="18" charset="0"/>
              </a:rPr>
              <a:t>(w.e.f.01.10.2019)</a:t>
            </a:r>
            <a:r>
              <a:rPr lang="en-US" dirty="0"/>
              <a:t>	</a:t>
            </a:r>
          </a:p>
          <a:p>
            <a:pPr marL="342900" indent="-342900">
              <a:buFont typeface="Wingdings" panose="05000000000000000000" pitchFamily="2" charset="2"/>
              <a:buChar char="v"/>
            </a:pPr>
            <a:endParaRPr lang="en-US" dirty="0"/>
          </a:p>
          <a:p>
            <a:pPr marL="342900" indent="-342900" algn="just">
              <a:buFont typeface="Wingdings" panose="05000000000000000000" pitchFamily="2" charset="2"/>
              <a:buChar char="v"/>
            </a:pPr>
            <a:r>
              <a:rPr lang="en-US" sz="2000" dirty="0">
                <a:latin typeface="Bookman Old Style" panose="02050604050505020204" pitchFamily="18" charset="0"/>
              </a:rPr>
              <a:t>Cement falling in Chapter Heading 2523 in the First Schedule to the Customs Tariff Act, 1975 (51 of 1975) which constitute the shortfall from the minimum value of goods or services or both required to be purchased by a promoter for construction of project, in a financial year (or part of the financial year till the date of issuance of completion certificate or first occupation, whichever is earlier) as prescribed in notification No. 11/2017-Central Tax (Rate), dated 28th June, 2017, at items (i), (</a:t>
            </a:r>
            <a:r>
              <a:rPr lang="en-US" sz="2000" dirty="0" err="1">
                <a:latin typeface="Bookman Old Style" panose="02050604050505020204" pitchFamily="18" charset="0"/>
              </a:rPr>
              <a:t>ia</a:t>
            </a:r>
            <a:r>
              <a:rPr lang="en-US" sz="2000" dirty="0">
                <a:latin typeface="Bookman Old Style" panose="02050604050505020204" pitchFamily="18" charset="0"/>
              </a:rPr>
              <a:t>), (</a:t>
            </a:r>
            <a:r>
              <a:rPr lang="en-US" sz="2000" dirty="0" err="1">
                <a:latin typeface="Bookman Old Style" panose="02050604050505020204" pitchFamily="18" charset="0"/>
              </a:rPr>
              <a:t>ib</a:t>
            </a:r>
            <a:r>
              <a:rPr lang="en-US" sz="2000" dirty="0">
                <a:latin typeface="Bookman Old Style" panose="02050604050505020204" pitchFamily="18" charset="0"/>
              </a:rPr>
              <a:t>), (</a:t>
            </a:r>
            <a:r>
              <a:rPr lang="en-US" sz="2000" dirty="0" err="1">
                <a:latin typeface="Bookman Old Style" panose="02050604050505020204" pitchFamily="18" charset="0"/>
              </a:rPr>
              <a:t>ic</a:t>
            </a:r>
            <a:r>
              <a:rPr lang="en-US" sz="2000" dirty="0">
                <a:latin typeface="Bookman Old Style" panose="02050604050505020204" pitchFamily="18" charset="0"/>
              </a:rPr>
              <a:t>) and (id) against serial number 3 in the Table, published in Gazette of India vide G.S.R. No. 690, dated 28th June, 2017, as amended. </a:t>
            </a:r>
          </a:p>
          <a:p>
            <a:endParaRPr lang="en-US" dirty="0"/>
          </a:p>
        </p:txBody>
      </p:sp>
    </p:spTree>
    <p:extLst>
      <p:ext uri="{BB962C8B-B14F-4D97-AF65-F5344CB8AC3E}">
        <p14:creationId xmlns:p14="http://schemas.microsoft.com/office/powerpoint/2010/main" val="4217740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59</a:t>
            </a:fld>
            <a:endParaRPr lang="en-US"/>
          </a:p>
        </p:txBody>
      </p:sp>
      <p:sp>
        <p:nvSpPr>
          <p:cNvPr id="3" name="TextBox 2"/>
          <p:cNvSpPr txBox="1"/>
          <p:nvPr/>
        </p:nvSpPr>
        <p:spPr>
          <a:xfrm>
            <a:off x="177421" y="191069"/>
            <a:ext cx="11887200" cy="830997"/>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Supply of Goods and Services subject to reverse charge under section 9(4) of CGST/ section 5(4) of the IGST Act  (w.e.f. 01.04.2019)</a:t>
            </a:r>
            <a:endParaRPr lang="en-US" sz="2400" dirty="0">
              <a:solidFill>
                <a:schemeClr val="accent1">
                  <a:lumMod val="50000"/>
                </a:schemeClr>
              </a:solidFill>
              <a:latin typeface="Bookman Old Style" panose="02050604050505020204" pitchFamily="18" charset="0"/>
            </a:endParaRPr>
          </a:p>
        </p:txBody>
      </p:sp>
      <p:sp>
        <p:nvSpPr>
          <p:cNvPr id="4" name="TextBox 3"/>
          <p:cNvSpPr txBox="1"/>
          <p:nvPr/>
        </p:nvSpPr>
        <p:spPr>
          <a:xfrm>
            <a:off x="313898" y="1363093"/>
            <a:ext cx="11614245" cy="461665"/>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Recipient of goods and services</a:t>
            </a:r>
          </a:p>
        </p:txBody>
      </p:sp>
      <p:sp>
        <p:nvSpPr>
          <p:cNvPr id="5" name="TextBox 4"/>
          <p:cNvSpPr txBox="1"/>
          <p:nvPr/>
        </p:nvSpPr>
        <p:spPr>
          <a:xfrm>
            <a:off x="313898" y="2002747"/>
            <a:ext cx="11273050" cy="646331"/>
          </a:xfrm>
          <a:prstGeom prst="rect">
            <a:avLst/>
          </a:prstGeom>
          <a:noFill/>
        </p:spPr>
        <p:txBody>
          <a:bodyPr wrap="square" rtlCol="0">
            <a:spAutoFit/>
          </a:bodyPr>
          <a:lstStyle/>
          <a:p>
            <a:r>
              <a:rPr lang="en-US" sz="3600" dirty="0">
                <a:latin typeface="Bookman Old Style" panose="02050604050505020204" pitchFamily="18" charset="0"/>
              </a:rPr>
              <a:t>Promoter</a:t>
            </a:r>
          </a:p>
        </p:txBody>
      </p:sp>
      <p:sp>
        <p:nvSpPr>
          <p:cNvPr id="6" name="TextBox 5"/>
          <p:cNvSpPr txBox="1"/>
          <p:nvPr/>
        </p:nvSpPr>
        <p:spPr>
          <a:xfrm>
            <a:off x="177421" y="2929892"/>
            <a:ext cx="11109277" cy="800219"/>
          </a:xfrm>
          <a:prstGeom prst="rect">
            <a:avLst/>
          </a:prstGeom>
          <a:noFill/>
        </p:spPr>
        <p:txBody>
          <a:bodyPr wrap="square" rtlCol="0">
            <a:spAutoFit/>
          </a:bodyPr>
          <a:lstStyle/>
          <a:p>
            <a:r>
              <a:rPr lang="en-US" sz="2800" b="1" dirty="0">
                <a:solidFill>
                  <a:schemeClr val="accent1">
                    <a:lumMod val="50000"/>
                  </a:schemeClr>
                </a:solidFill>
                <a:latin typeface="Bookman Old Style" panose="02050604050505020204" pitchFamily="18" charset="0"/>
              </a:rPr>
              <a:t>3. Category of Supply of goods and services</a:t>
            </a:r>
          </a:p>
          <a:p>
            <a:endParaRPr lang="en-US" dirty="0"/>
          </a:p>
        </p:txBody>
      </p:sp>
      <p:sp>
        <p:nvSpPr>
          <p:cNvPr id="7" name="TextBox 6"/>
          <p:cNvSpPr txBox="1"/>
          <p:nvPr/>
        </p:nvSpPr>
        <p:spPr>
          <a:xfrm>
            <a:off x="313897" y="3505130"/>
            <a:ext cx="11614245" cy="2677656"/>
          </a:xfrm>
          <a:prstGeom prst="rect">
            <a:avLst/>
          </a:prstGeom>
          <a:noFill/>
        </p:spPr>
        <p:txBody>
          <a:bodyPr wrap="square" rtlCol="0">
            <a:spAutoFit/>
          </a:bodyPr>
          <a:lstStyle/>
          <a:p>
            <a:pPr algn="just"/>
            <a:r>
              <a:rPr lang="en-US" sz="2400" dirty="0">
                <a:latin typeface="Bookman Old Style" panose="02050604050505020204" pitchFamily="18" charset="0"/>
              </a:rPr>
              <a:t>Capital goods falling under any Chapter in the First Schedule to the Customs Tariff Act, 1975 (51 of 1975) supplied to a promoter for construction of a project on which tax is payable or paid at the rate prescribed for items (i), (</a:t>
            </a:r>
            <a:r>
              <a:rPr lang="en-US" sz="2400" dirty="0" err="1">
                <a:latin typeface="Bookman Old Style" panose="02050604050505020204" pitchFamily="18" charset="0"/>
              </a:rPr>
              <a:t>ia</a:t>
            </a:r>
            <a:r>
              <a:rPr lang="en-US" sz="2400" dirty="0">
                <a:latin typeface="Bookman Old Style" panose="02050604050505020204" pitchFamily="18" charset="0"/>
              </a:rPr>
              <a:t>), (</a:t>
            </a:r>
            <a:r>
              <a:rPr lang="en-US" sz="2400" dirty="0" err="1">
                <a:latin typeface="Bookman Old Style" panose="02050604050505020204" pitchFamily="18" charset="0"/>
              </a:rPr>
              <a:t>ib</a:t>
            </a:r>
            <a:r>
              <a:rPr lang="en-US" sz="2400" dirty="0">
                <a:latin typeface="Bookman Old Style" panose="02050604050505020204" pitchFamily="18" charset="0"/>
              </a:rPr>
              <a:t>), (</a:t>
            </a:r>
            <a:r>
              <a:rPr lang="en-US" sz="2400" dirty="0" err="1">
                <a:latin typeface="Bookman Old Style" panose="02050604050505020204" pitchFamily="18" charset="0"/>
              </a:rPr>
              <a:t>ic</a:t>
            </a:r>
            <a:r>
              <a:rPr lang="en-US" sz="2400" dirty="0">
                <a:latin typeface="Bookman Old Style" panose="02050604050505020204" pitchFamily="18" charset="0"/>
              </a:rPr>
              <a:t>) and (id) against serial number 3 in the Table, in notification No. 11/ 2017- Central Tax (Rate), dated 28th June, 2017, published in Gazette of India vide G.S.R. No.690, dated 28th June, 2017, as amended.</a:t>
            </a:r>
          </a:p>
        </p:txBody>
      </p:sp>
    </p:spTree>
    <p:extLst>
      <p:ext uri="{BB962C8B-B14F-4D97-AF65-F5344CB8AC3E}">
        <p14:creationId xmlns:p14="http://schemas.microsoft.com/office/powerpoint/2010/main" val="2326608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829" y="53826"/>
            <a:ext cx="10822675" cy="830997"/>
          </a:xfrm>
          <a:prstGeom prst="rect">
            <a:avLst/>
          </a:prstGeom>
          <a:noFill/>
        </p:spPr>
        <p:txBody>
          <a:bodyPr wrap="square" rtlCol="0">
            <a:spAutoFit/>
          </a:bodyPr>
          <a:lstStyle/>
          <a:p>
            <a:pPr algn="ctr"/>
            <a:r>
              <a:rPr lang="en-US" sz="4800" dirty="0">
                <a:solidFill>
                  <a:schemeClr val="accent1">
                    <a:lumMod val="75000"/>
                  </a:schemeClr>
                </a:solidFill>
                <a:latin typeface="Bookman Old Style" panose="02050604050505020204" pitchFamily="18" charset="0"/>
              </a:rPr>
              <a:t>Statutory Provision</a:t>
            </a:r>
            <a:r>
              <a:rPr lang="en-US" sz="2400" b="1" dirty="0"/>
              <a:t> </a:t>
            </a:r>
            <a:endParaRPr lang="en-US" sz="2400" dirty="0"/>
          </a:p>
        </p:txBody>
      </p:sp>
      <p:sp>
        <p:nvSpPr>
          <p:cNvPr id="4" name="TextBox 3"/>
          <p:cNvSpPr txBox="1"/>
          <p:nvPr/>
        </p:nvSpPr>
        <p:spPr>
          <a:xfrm>
            <a:off x="208578" y="1638932"/>
            <a:ext cx="11805313" cy="2831544"/>
          </a:xfrm>
          <a:prstGeom prst="rect">
            <a:avLst/>
          </a:prstGeom>
          <a:noFill/>
        </p:spPr>
        <p:txBody>
          <a:bodyPr wrap="square" rtlCol="0">
            <a:spAutoFit/>
          </a:bodyPr>
          <a:lstStyle/>
          <a:p>
            <a:pPr marL="285750" indent="-285750" algn="just">
              <a:buFont typeface="Wingdings" panose="05000000000000000000" pitchFamily="2" charset="2"/>
              <a:buChar char="q"/>
            </a:pPr>
            <a:r>
              <a:rPr lang="en-US" sz="3200" dirty="0">
                <a:latin typeface="Bookman Old Style" panose="02050604050505020204" pitchFamily="18" charset="0"/>
              </a:rPr>
              <a:t>Section 5(3) of the </a:t>
            </a:r>
            <a:r>
              <a:rPr lang="en-US" sz="3200" dirty="0">
                <a:solidFill>
                  <a:schemeClr val="accent1">
                    <a:lumMod val="75000"/>
                  </a:schemeClr>
                </a:solidFill>
                <a:latin typeface="Bookman Old Style" panose="02050604050505020204" pitchFamily="18" charset="0"/>
              </a:rPr>
              <a:t>IGST Act, 2017</a:t>
            </a:r>
          </a:p>
          <a:p>
            <a:pPr algn="just"/>
            <a:endParaRPr lang="en-US" dirty="0">
              <a:solidFill>
                <a:schemeClr val="accent1">
                  <a:lumMod val="75000"/>
                </a:schemeClr>
              </a:solidFill>
              <a:latin typeface="Bookman Old Style" panose="02050604050505020204" pitchFamily="18" charset="0"/>
            </a:endParaRPr>
          </a:p>
          <a:p>
            <a:pPr marL="285750" indent="-285750" algn="just">
              <a:buFont typeface="Wingdings" panose="05000000000000000000" pitchFamily="2" charset="2"/>
              <a:buChar char="Ø"/>
            </a:pPr>
            <a:r>
              <a:rPr lang="en-US" sz="2200" dirty="0">
                <a:latin typeface="Bookman Old Style" panose="02050604050505020204" pitchFamily="18" charset="0"/>
              </a:rPr>
              <a:t>The Government may, on the recommendations of the Council, by notification, </a:t>
            </a:r>
            <a:r>
              <a:rPr lang="en-US" sz="2200" i="1" u="sng" dirty="0">
                <a:solidFill>
                  <a:schemeClr val="accent1">
                    <a:lumMod val="75000"/>
                  </a:schemeClr>
                </a:solidFill>
                <a:latin typeface="Bookman Old Style" panose="02050604050505020204" pitchFamily="18" charset="0"/>
              </a:rPr>
              <a:t>specify categories of supply of goods or services or both</a:t>
            </a:r>
            <a:r>
              <a:rPr lang="en-US" sz="2200" dirty="0">
                <a:latin typeface="Bookman Old Style" panose="02050604050505020204" pitchFamily="18" charset="0"/>
              </a:rPr>
              <a:t>, the tax on which shall be paid on reverse charge basis by the recipient of such goods or services or both and all the provisions of this Act shall apply to such recipient as if he is the person liable for paying the tax in relation to the supply of such goods or services or both.</a:t>
            </a:r>
          </a:p>
          <a:p>
            <a:pPr marL="285750" indent="-285750" algn="just">
              <a:buFont typeface="Wingdings" panose="05000000000000000000" pitchFamily="2" charset="2"/>
              <a:buChar char="Ø"/>
            </a:pPr>
            <a:endParaRPr lang="en-US"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fld id="{A7E49D09-2DC1-45DB-B3DB-5FC58297575C}" type="slidenum">
              <a:rPr lang="en-US" smtClean="0"/>
              <a:t>6</a:t>
            </a:fld>
            <a:endParaRPr lang="en-US"/>
          </a:p>
        </p:txBody>
      </p:sp>
    </p:spTree>
    <p:extLst>
      <p:ext uri="{BB962C8B-B14F-4D97-AF65-F5344CB8AC3E}">
        <p14:creationId xmlns:p14="http://schemas.microsoft.com/office/powerpoint/2010/main" val="2196860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60</a:t>
            </a:fld>
            <a:endParaRPr lang="en-US"/>
          </a:p>
        </p:txBody>
      </p:sp>
      <p:sp>
        <p:nvSpPr>
          <p:cNvPr id="3" name="TextBox 2"/>
          <p:cNvSpPr txBox="1"/>
          <p:nvPr/>
        </p:nvSpPr>
        <p:spPr>
          <a:xfrm>
            <a:off x="177421" y="191069"/>
            <a:ext cx="11887200" cy="830997"/>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Supply of Goods and Services subject to reverse charge under section 9(4) of CGST/ section 5(4) of the IGST Act  (w.e.f. 01.04.2019)</a:t>
            </a:r>
            <a:endParaRPr lang="en-US" sz="2400" dirty="0">
              <a:solidFill>
                <a:schemeClr val="accent1">
                  <a:lumMod val="50000"/>
                </a:schemeClr>
              </a:solidFill>
              <a:latin typeface="Bookman Old Style" panose="02050604050505020204" pitchFamily="18" charset="0"/>
            </a:endParaRPr>
          </a:p>
        </p:txBody>
      </p:sp>
      <p:sp>
        <p:nvSpPr>
          <p:cNvPr id="4" name="TextBox 3"/>
          <p:cNvSpPr txBox="1"/>
          <p:nvPr/>
        </p:nvSpPr>
        <p:spPr>
          <a:xfrm>
            <a:off x="313898" y="1363093"/>
            <a:ext cx="11614245" cy="461665"/>
          </a:xfrm>
          <a:prstGeom prst="rect">
            <a:avLst/>
          </a:prstGeom>
          <a:noFill/>
        </p:spPr>
        <p:txBody>
          <a:bodyPr wrap="square" rtlCol="0">
            <a:spAutoFit/>
          </a:bodyPr>
          <a:lstStyle/>
          <a:p>
            <a:r>
              <a:rPr lang="en-US" sz="2400" b="1" dirty="0">
                <a:solidFill>
                  <a:schemeClr val="accent1">
                    <a:lumMod val="50000"/>
                  </a:schemeClr>
                </a:solidFill>
                <a:latin typeface="Bookman Old Style" panose="02050604050505020204" pitchFamily="18" charset="0"/>
              </a:rPr>
              <a:t>Recipient of goods and services</a:t>
            </a:r>
          </a:p>
        </p:txBody>
      </p:sp>
      <p:sp>
        <p:nvSpPr>
          <p:cNvPr id="5" name="TextBox 4"/>
          <p:cNvSpPr txBox="1"/>
          <p:nvPr/>
        </p:nvSpPr>
        <p:spPr>
          <a:xfrm>
            <a:off x="313898" y="2002747"/>
            <a:ext cx="11273050" cy="646331"/>
          </a:xfrm>
          <a:prstGeom prst="rect">
            <a:avLst/>
          </a:prstGeom>
          <a:noFill/>
        </p:spPr>
        <p:txBody>
          <a:bodyPr wrap="square" rtlCol="0">
            <a:spAutoFit/>
          </a:bodyPr>
          <a:lstStyle/>
          <a:p>
            <a:r>
              <a:rPr lang="en-US" sz="3600" dirty="0">
                <a:latin typeface="Bookman Old Style" panose="02050604050505020204" pitchFamily="18" charset="0"/>
              </a:rPr>
              <a:t>Promoter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181" y="2827067"/>
            <a:ext cx="10158483" cy="3281710"/>
          </a:xfrm>
          <a:prstGeom prst="rect">
            <a:avLst/>
          </a:prstGeom>
        </p:spPr>
      </p:pic>
    </p:spTree>
    <p:extLst>
      <p:ext uri="{BB962C8B-B14F-4D97-AF65-F5344CB8AC3E}">
        <p14:creationId xmlns:p14="http://schemas.microsoft.com/office/powerpoint/2010/main" val="306416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61</a:t>
            </a:fld>
            <a:endParaRPr lang="en-US"/>
          </a:p>
        </p:txBody>
      </p:sp>
      <p:sp>
        <p:nvSpPr>
          <p:cNvPr id="3" name="TextBox 2"/>
          <p:cNvSpPr txBox="1"/>
          <p:nvPr/>
        </p:nvSpPr>
        <p:spPr>
          <a:xfrm>
            <a:off x="177420" y="218364"/>
            <a:ext cx="11136573" cy="646331"/>
          </a:xfrm>
          <a:prstGeom prst="rect">
            <a:avLst/>
          </a:prstGeom>
          <a:noFill/>
        </p:spPr>
        <p:txBody>
          <a:bodyPr wrap="square" rtlCol="0">
            <a:spAutoFit/>
          </a:bodyPr>
          <a:lstStyle/>
          <a:p>
            <a:r>
              <a:rPr lang="en-US" sz="3600" b="1" dirty="0">
                <a:solidFill>
                  <a:schemeClr val="accent1">
                    <a:lumMod val="50000"/>
                  </a:schemeClr>
                </a:solidFill>
                <a:latin typeface="Bookman Old Style" panose="02050604050505020204" pitchFamily="18" charset="0"/>
              </a:rPr>
              <a:t>REGISTRATION</a:t>
            </a:r>
          </a:p>
        </p:txBody>
      </p:sp>
      <p:sp>
        <p:nvSpPr>
          <p:cNvPr id="4" name="TextBox 3"/>
          <p:cNvSpPr txBox="1"/>
          <p:nvPr/>
        </p:nvSpPr>
        <p:spPr>
          <a:xfrm>
            <a:off x="177420" y="864695"/>
            <a:ext cx="9553434" cy="2369880"/>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Section 24(iii) of CGST Act, 2017</a:t>
            </a:r>
          </a:p>
          <a:p>
            <a:endParaRPr lang="en-US" sz="2800" dirty="0">
              <a:solidFill>
                <a:schemeClr val="accent1">
                  <a:lumMod val="50000"/>
                </a:schemeClr>
              </a:solidFill>
              <a:latin typeface="Bookman Old Style" panose="02050604050505020204" pitchFamily="18" charset="0"/>
            </a:endParaRPr>
          </a:p>
          <a:p>
            <a:endParaRPr lang="en-US" sz="2000" dirty="0">
              <a:solidFill>
                <a:schemeClr val="accent1">
                  <a:lumMod val="50000"/>
                </a:schemeClr>
              </a:solidFill>
              <a:latin typeface="Bookman Old Style" panose="02050604050505020204" pitchFamily="18" charset="0"/>
            </a:endParaRPr>
          </a:p>
          <a:p>
            <a:pPr algn="just"/>
            <a:r>
              <a:rPr lang="en-US" sz="2400" dirty="0">
                <a:latin typeface="Bookman Old Style" panose="02050604050505020204" pitchFamily="18" charset="0"/>
              </a:rPr>
              <a:t>Persons who are required to pay tax under reverse charge shall be required to be registered under GST. There is no threshold limit for registration for a recipient of RCM supplies</a:t>
            </a:r>
            <a:r>
              <a:rPr lang="en-US" sz="2400" i="1" dirty="0">
                <a:latin typeface="Bookman Old Style" panose="02050604050505020204" pitchFamily="18" charset="0"/>
              </a:rPr>
              <a:t>. </a:t>
            </a:r>
            <a:endParaRPr lang="en-US" sz="2400" dirty="0">
              <a:solidFill>
                <a:schemeClr val="accent1">
                  <a:lumMod val="50000"/>
                </a:schemeClr>
              </a:solidFill>
              <a:latin typeface="Bookman Old Style" panose="02050604050505020204" pitchFamily="18" charset="0"/>
            </a:endParaRPr>
          </a:p>
        </p:txBody>
      </p:sp>
      <p:sp>
        <p:nvSpPr>
          <p:cNvPr id="5" name="TextBox 4"/>
          <p:cNvSpPr txBox="1"/>
          <p:nvPr/>
        </p:nvSpPr>
        <p:spPr>
          <a:xfrm>
            <a:off x="177420" y="3450018"/>
            <a:ext cx="11368585" cy="2862322"/>
          </a:xfrm>
          <a:prstGeom prst="rect">
            <a:avLst/>
          </a:prstGeom>
          <a:noFill/>
        </p:spPr>
        <p:txBody>
          <a:bodyPr wrap="square" rtlCol="0">
            <a:spAutoFit/>
          </a:bodyPr>
          <a:lstStyle/>
          <a:p>
            <a:pPr algn="just"/>
            <a:r>
              <a:rPr lang="en-US" sz="2800" dirty="0">
                <a:solidFill>
                  <a:schemeClr val="accent1">
                    <a:lumMod val="50000"/>
                  </a:schemeClr>
                </a:solidFill>
                <a:latin typeface="Bookman Old Style" panose="02050604050505020204" pitchFamily="18" charset="0"/>
              </a:rPr>
              <a:t>Section 25(1) of CGST Act, 2017</a:t>
            </a:r>
          </a:p>
          <a:p>
            <a:pPr algn="just"/>
            <a:endParaRPr lang="en-US" sz="2800" dirty="0">
              <a:solidFill>
                <a:schemeClr val="accent1">
                  <a:lumMod val="50000"/>
                </a:schemeClr>
              </a:solidFill>
              <a:latin typeface="Bookman Old Style" panose="02050604050505020204" pitchFamily="18" charset="0"/>
            </a:endParaRPr>
          </a:p>
          <a:p>
            <a:pPr algn="just"/>
            <a:endParaRPr lang="en-US" sz="2800" dirty="0">
              <a:solidFill>
                <a:schemeClr val="accent1">
                  <a:lumMod val="50000"/>
                </a:schemeClr>
              </a:solidFill>
              <a:latin typeface="Bookman Old Style" panose="02050604050505020204" pitchFamily="18" charset="0"/>
            </a:endParaRPr>
          </a:p>
          <a:p>
            <a:pPr algn="just"/>
            <a:r>
              <a:rPr lang="en-US" sz="2400" dirty="0">
                <a:latin typeface="Bookman Old Style" panose="02050604050505020204" pitchFamily="18" charset="0"/>
              </a:rPr>
              <a:t>Every person who is liable to be registered under section 22 or section 24 shall apply for registration in every such State or Union territory in which he is so liable within thirty days from the date on which he becomes liable to registration.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3327" y="194088"/>
            <a:ext cx="2262930" cy="1855547"/>
          </a:xfrm>
          <a:prstGeom prst="rect">
            <a:avLst/>
          </a:prstGeom>
        </p:spPr>
      </p:pic>
    </p:spTree>
    <p:extLst>
      <p:ext uri="{BB962C8B-B14F-4D97-AF65-F5344CB8AC3E}">
        <p14:creationId xmlns:p14="http://schemas.microsoft.com/office/powerpoint/2010/main" val="2122371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62</a:t>
            </a:fld>
            <a:endParaRPr lang="en-US"/>
          </a:p>
        </p:txBody>
      </p:sp>
      <p:sp>
        <p:nvSpPr>
          <p:cNvPr id="3" name="TextBox 2"/>
          <p:cNvSpPr txBox="1"/>
          <p:nvPr/>
        </p:nvSpPr>
        <p:spPr>
          <a:xfrm>
            <a:off x="259307" y="163773"/>
            <a:ext cx="11300347" cy="600164"/>
          </a:xfrm>
          <a:prstGeom prst="rect">
            <a:avLst/>
          </a:prstGeom>
          <a:noFill/>
        </p:spPr>
        <p:txBody>
          <a:bodyPr wrap="square" rtlCol="0">
            <a:spAutoFit/>
          </a:bodyPr>
          <a:lstStyle/>
          <a:p>
            <a:pPr algn="ctr"/>
            <a:r>
              <a:rPr lang="en-US" sz="3300" b="1" dirty="0">
                <a:solidFill>
                  <a:schemeClr val="accent1">
                    <a:lumMod val="50000"/>
                  </a:schemeClr>
                </a:solidFill>
                <a:latin typeface="Bookman Old Style" panose="02050604050505020204" pitchFamily="18" charset="0"/>
              </a:rPr>
              <a:t>Time of Supply under Reverse Charge Mechanism </a:t>
            </a:r>
            <a:endParaRPr lang="en-US" sz="3300" dirty="0">
              <a:solidFill>
                <a:schemeClr val="accent1">
                  <a:lumMod val="50000"/>
                </a:schemeClr>
              </a:solidFill>
              <a:latin typeface="Bookman Old Style" panose="02050604050505020204" pitchFamily="18" charset="0"/>
            </a:endParaRPr>
          </a:p>
        </p:txBody>
      </p:sp>
      <p:sp>
        <p:nvSpPr>
          <p:cNvPr id="4" name="TextBox 3"/>
          <p:cNvSpPr txBox="1"/>
          <p:nvPr/>
        </p:nvSpPr>
        <p:spPr>
          <a:xfrm>
            <a:off x="464024" y="859809"/>
            <a:ext cx="11245755" cy="5693866"/>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In case of Goods:</a:t>
            </a:r>
          </a:p>
          <a:p>
            <a:endParaRPr lang="en-US" dirty="0"/>
          </a:p>
          <a:p>
            <a:pPr algn="just"/>
            <a:r>
              <a:rPr lang="en-US" sz="2000" i="1" dirty="0">
                <a:solidFill>
                  <a:schemeClr val="accent1">
                    <a:lumMod val="50000"/>
                  </a:schemeClr>
                </a:solidFill>
                <a:latin typeface="Bookman Old Style" panose="02050604050505020204" pitchFamily="18" charset="0"/>
              </a:rPr>
              <a:t>Section 12(3) of the CGST Act</a:t>
            </a:r>
            <a:r>
              <a:rPr lang="en-US" sz="2000" dirty="0">
                <a:solidFill>
                  <a:schemeClr val="accent1">
                    <a:lumMod val="50000"/>
                  </a:schemeClr>
                </a:solidFill>
                <a:latin typeface="Bookman Old Style" panose="02050604050505020204" pitchFamily="18" charset="0"/>
              </a:rPr>
              <a:t>, </a:t>
            </a:r>
            <a:r>
              <a:rPr lang="en-US" sz="2000" dirty="0">
                <a:latin typeface="Bookman Old Style" panose="02050604050505020204" pitchFamily="18" charset="0"/>
              </a:rPr>
              <a:t>in case of supplies in respect of which tax is paid or liable to be paid on reverse charge basis, the time of supply shall be the earliest of the following dates, namely</a:t>
            </a:r>
          </a:p>
          <a:p>
            <a:pPr algn="just"/>
            <a:r>
              <a:rPr lang="en-US" sz="2000" dirty="0">
                <a:latin typeface="Bookman Old Style" panose="02050604050505020204" pitchFamily="18" charset="0"/>
              </a:rPr>
              <a:t> </a:t>
            </a:r>
          </a:p>
          <a:p>
            <a:pPr marL="342900" indent="-342900" algn="just">
              <a:buAutoNum type="alphaLcParenBoth"/>
            </a:pPr>
            <a:r>
              <a:rPr lang="en-US" sz="2000" dirty="0">
                <a:latin typeface="Bookman Old Style" panose="02050604050505020204" pitchFamily="18" charset="0"/>
              </a:rPr>
              <a:t>the date of the receipt of goods; or </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(b) the date of payment as entered in the books of account of the recipient or the date on which the payment is debited in his bank account, whichever is earlier; or</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(c) the date immediately following thirty days from the date of issue of invoice or any other document, by whatever name called, </a:t>
            </a:r>
            <a:r>
              <a:rPr lang="en-US" sz="2000" i="1" dirty="0">
                <a:latin typeface="Bookman Old Style" panose="02050604050505020204" pitchFamily="18" charset="0"/>
              </a:rPr>
              <a:t>in lieu </a:t>
            </a:r>
            <a:r>
              <a:rPr lang="en-US" sz="2000" dirty="0">
                <a:latin typeface="Bookman Old Style" panose="02050604050505020204" pitchFamily="18" charset="0"/>
              </a:rPr>
              <a:t>thereof by the supplier: </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Provided that where it is not possible to determine the time of supply under clause (a) or clause (b) or clause (c), the time of supply shall be the date of entry in the books of account of the recipient of supply. </a:t>
            </a:r>
          </a:p>
          <a:p>
            <a:endParaRPr lang="en-US" dirty="0"/>
          </a:p>
        </p:txBody>
      </p:sp>
    </p:spTree>
    <p:extLst>
      <p:ext uri="{BB962C8B-B14F-4D97-AF65-F5344CB8AC3E}">
        <p14:creationId xmlns:p14="http://schemas.microsoft.com/office/powerpoint/2010/main" val="2091702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63</a:t>
            </a:fld>
            <a:endParaRPr lang="en-US"/>
          </a:p>
        </p:txBody>
      </p:sp>
      <p:sp>
        <p:nvSpPr>
          <p:cNvPr id="3" name="TextBox 2"/>
          <p:cNvSpPr txBox="1"/>
          <p:nvPr/>
        </p:nvSpPr>
        <p:spPr>
          <a:xfrm>
            <a:off x="286602" y="0"/>
            <a:ext cx="11300347" cy="600164"/>
          </a:xfrm>
          <a:prstGeom prst="rect">
            <a:avLst/>
          </a:prstGeom>
          <a:noFill/>
        </p:spPr>
        <p:txBody>
          <a:bodyPr wrap="square" rtlCol="0">
            <a:spAutoFit/>
          </a:bodyPr>
          <a:lstStyle/>
          <a:p>
            <a:pPr algn="ctr"/>
            <a:r>
              <a:rPr lang="en-US" sz="3300" b="1" dirty="0">
                <a:solidFill>
                  <a:schemeClr val="accent1">
                    <a:lumMod val="50000"/>
                  </a:schemeClr>
                </a:solidFill>
                <a:latin typeface="Bookman Old Style" panose="02050604050505020204" pitchFamily="18" charset="0"/>
              </a:rPr>
              <a:t>Time of Supply under Reverse Charge Mechanism </a:t>
            </a:r>
            <a:endParaRPr lang="en-US" sz="3300" dirty="0">
              <a:solidFill>
                <a:schemeClr val="accent1">
                  <a:lumMod val="50000"/>
                </a:schemeClr>
              </a:solidFill>
              <a:latin typeface="Bookman Old Style" panose="02050604050505020204" pitchFamily="18" charset="0"/>
            </a:endParaRPr>
          </a:p>
        </p:txBody>
      </p:sp>
      <p:sp>
        <p:nvSpPr>
          <p:cNvPr id="4" name="TextBox 3"/>
          <p:cNvSpPr txBox="1"/>
          <p:nvPr/>
        </p:nvSpPr>
        <p:spPr>
          <a:xfrm>
            <a:off x="109180" y="517803"/>
            <a:ext cx="12082820" cy="5724644"/>
          </a:xfrm>
          <a:prstGeom prst="rect">
            <a:avLst/>
          </a:prstGeom>
          <a:noFill/>
        </p:spPr>
        <p:txBody>
          <a:bodyPr wrap="square" rtlCol="0">
            <a:spAutoFit/>
          </a:bodyPr>
          <a:lstStyle/>
          <a:p>
            <a:r>
              <a:rPr lang="en-US" sz="2800" dirty="0">
                <a:solidFill>
                  <a:schemeClr val="accent1">
                    <a:lumMod val="50000"/>
                  </a:schemeClr>
                </a:solidFill>
                <a:latin typeface="Bookman Old Style" panose="02050604050505020204" pitchFamily="18" charset="0"/>
              </a:rPr>
              <a:t>In case of Services:</a:t>
            </a:r>
          </a:p>
          <a:p>
            <a:endParaRPr lang="en-US" dirty="0"/>
          </a:p>
          <a:p>
            <a:pPr algn="just"/>
            <a:r>
              <a:rPr lang="en-US" sz="2000" i="1" dirty="0">
                <a:solidFill>
                  <a:schemeClr val="accent1">
                    <a:lumMod val="50000"/>
                  </a:schemeClr>
                </a:solidFill>
                <a:latin typeface="Bookman Old Style" panose="02050604050505020204" pitchFamily="18" charset="0"/>
              </a:rPr>
              <a:t>Section 13(3) of the CGST Act</a:t>
            </a:r>
            <a:r>
              <a:rPr lang="en-US" sz="2000" dirty="0">
                <a:solidFill>
                  <a:schemeClr val="accent1">
                    <a:lumMod val="50000"/>
                  </a:schemeClr>
                </a:solidFill>
                <a:latin typeface="Bookman Old Style" panose="02050604050505020204" pitchFamily="18" charset="0"/>
              </a:rPr>
              <a:t>, </a:t>
            </a:r>
            <a:r>
              <a:rPr lang="en-US" sz="2000" dirty="0">
                <a:latin typeface="Bookman Old Style" panose="02050604050505020204" pitchFamily="18" charset="0"/>
              </a:rPr>
              <a:t>in case of supplies in respect of which tax is paid or liable to be paid on reverse charge basis, the time of supply shall be the earliest of the following dates, namely</a:t>
            </a:r>
          </a:p>
          <a:p>
            <a:pPr marL="457200" indent="-457200" algn="just">
              <a:buAutoNum type="alphaLcParenBoth"/>
            </a:pPr>
            <a:r>
              <a:rPr lang="en-US" sz="2000" dirty="0">
                <a:latin typeface="Bookman Old Style" panose="02050604050505020204" pitchFamily="18" charset="0"/>
              </a:rPr>
              <a:t>the date of payment as entered in the books of account of the recipient or the date on which the payment is debited in his bank account, whichever is earlier; or </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(b) the date immediately following sixty days from the date of issue of invoice or any other document, by whatever name called, in lieu thereof by the supplier.</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Provided that where it is not possible to determine the time of supply under clause (a) or clause (b), the time of supply shall be the date of entry in the books of account of the recipient of supply </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Provided further that in case of supply by associated enterprises, where the supplier of service is located outside India, the time of supply shall be the date of entry in the books of account of the recipient of supply or the date of payment, whichever is earlier. </a:t>
            </a:r>
          </a:p>
        </p:txBody>
      </p:sp>
    </p:spTree>
    <p:extLst>
      <p:ext uri="{BB962C8B-B14F-4D97-AF65-F5344CB8AC3E}">
        <p14:creationId xmlns:p14="http://schemas.microsoft.com/office/powerpoint/2010/main" val="70801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64</a:t>
            </a:fld>
            <a:endParaRPr lang="en-US"/>
          </a:p>
        </p:txBody>
      </p:sp>
      <p:sp>
        <p:nvSpPr>
          <p:cNvPr id="3" name="TextBox 2"/>
          <p:cNvSpPr txBox="1"/>
          <p:nvPr/>
        </p:nvSpPr>
        <p:spPr>
          <a:xfrm>
            <a:off x="245659" y="150125"/>
            <a:ext cx="11300347" cy="600164"/>
          </a:xfrm>
          <a:prstGeom prst="rect">
            <a:avLst/>
          </a:prstGeom>
          <a:noFill/>
        </p:spPr>
        <p:txBody>
          <a:bodyPr wrap="square" rtlCol="0">
            <a:spAutoFit/>
          </a:bodyPr>
          <a:lstStyle/>
          <a:p>
            <a:pPr algn="ctr"/>
            <a:r>
              <a:rPr lang="en-US" sz="3300" b="1" dirty="0">
                <a:solidFill>
                  <a:schemeClr val="accent1">
                    <a:lumMod val="50000"/>
                  </a:schemeClr>
                </a:solidFill>
                <a:latin typeface="Bookman Old Style" panose="02050604050505020204" pitchFamily="18" charset="0"/>
              </a:rPr>
              <a:t>Time of Supply under Reverse Charge Mechanism </a:t>
            </a:r>
            <a:endParaRPr lang="en-US" sz="3300" dirty="0">
              <a:solidFill>
                <a:schemeClr val="accent1">
                  <a:lumMod val="50000"/>
                </a:schemeClr>
              </a:solidFill>
              <a:latin typeface="Bookman Old Style" panose="02050604050505020204" pitchFamily="18" charset="0"/>
            </a:endParaRPr>
          </a:p>
        </p:txBody>
      </p:sp>
      <p:sp>
        <p:nvSpPr>
          <p:cNvPr id="6" name="Rounded Rectangle 5"/>
          <p:cNvSpPr/>
          <p:nvPr/>
        </p:nvSpPr>
        <p:spPr>
          <a:xfrm>
            <a:off x="245658" y="1064355"/>
            <a:ext cx="6255793" cy="2060812"/>
          </a:xfrm>
          <a:prstGeom prst="roundRect">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19164" y="996287"/>
            <a:ext cx="5169091" cy="2060812"/>
          </a:xfrm>
          <a:prstGeom prst="roundRect">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6849" y="3439233"/>
            <a:ext cx="1937983" cy="277049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70159" y="3439233"/>
            <a:ext cx="1937983" cy="277049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850272" y="3425785"/>
            <a:ext cx="1937983" cy="277049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10316" y="3439233"/>
            <a:ext cx="2547583" cy="277049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63469" y="3439235"/>
            <a:ext cx="1937983" cy="277049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07239" y="1303418"/>
            <a:ext cx="5663821" cy="1446550"/>
          </a:xfrm>
          <a:prstGeom prst="rect">
            <a:avLst/>
          </a:prstGeom>
          <a:noFill/>
        </p:spPr>
        <p:txBody>
          <a:bodyPr wrap="square" rtlCol="0">
            <a:spAutoFit/>
          </a:bodyPr>
          <a:lstStyle/>
          <a:p>
            <a:pPr algn="ctr"/>
            <a:r>
              <a:rPr lang="en-US" sz="4400" dirty="0">
                <a:solidFill>
                  <a:schemeClr val="bg1"/>
                </a:solidFill>
                <a:latin typeface="Bookman Old Style" panose="02050604050505020204" pitchFamily="18" charset="0"/>
              </a:rPr>
              <a:t>In case of Goods</a:t>
            </a:r>
          </a:p>
          <a:p>
            <a:pPr algn="ctr"/>
            <a:r>
              <a:rPr lang="en-US" sz="4400" dirty="0">
                <a:solidFill>
                  <a:schemeClr val="bg1"/>
                </a:solidFill>
                <a:latin typeface="Bookman Old Style" panose="02050604050505020204" pitchFamily="18" charset="0"/>
              </a:rPr>
              <a:t>Earlier of :</a:t>
            </a:r>
          </a:p>
        </p:txBody>
      </p:sp>
      <p:sp>
        <p:nvSpPr>
          <p:cNvPr id="14" name="TextBox 13"/>
          <p:cNvSpPr txBox="1"/>
          <p:nvPr/>
        </p:nvSpPr>
        <p:spPr>
          <a:xfrm>
            <a:off x="6763032" y="1364973"/>
            <a:ext cx="4782974" cy="1323439"/>
          </a:xfrm>
          <a:prstGeom prst="rect">
            <a:avLst/>
          </a:prstGeom>
          <a:noFill/>
        </p:spPr>
        <p:txBody>
          <a:bodyPr wrap="square" rtlCol="0">
            <a:spAutoFit/>
          </a:bodyPr>
          <a:lstStyle/>
          <a:p>
            <a:r>
              <a:rPr lang="en-US" sz="4000" dirty="0">
                <a:solidFill>
                  <a:schemeClr val="bg1"/>
                </a:solidFill>
                <a:latin typeface="Bookman Old Style" panose="02050604050505020204" pitchFamily="18" charset="0"/>
              </a:rPr>
              <a:t>In case of Services</a:t>
            </a:r>
          </a:p>
          <a:p>
            <a:pPr algn="ctr"/>
            <a:r>
              <a:rPr lang="en-US" sz="4000" dirty="0">
                <a:solidFill>
                  <a:schemeClr val="bg1"/>
                </a:solidFill>
                <a:latin typeface="Bookman Old Style" panose="02050604050505020204" pitchFamily="18" charset="0"/>
              </a:rPr>
              <a:t>Earlier of :</a:t>
            </a:r>
          </a:p>
        </p:txBody>
      </p:sp>
      <p:sp>
        <p:nvSpPr>
          <p:cNvPr id="15" name="TextBox 14"/>
          <p:cNvSpPr txBox="1"/>
          <p:nvPr/>
        </p:nvSpPr>
        <p:spPr>
          <a:xfrm>
            <a:off x="245658" y="3698543"/>
            <a:ext cx="1746915" cy="2062103"/>
          </a:xfrm>
          <a:prstGeom prst="rect">
            <a:avLst/>
          </a:prstGeom>
          <a:noFill/>
        </p:spPr>
        <p:txBody>
          <a:bodyPr wrap="square" rtlCol="0">
            <a:spAutoFit/>
          </a:bodyPr>
          <a:lstStyle/>
          <a:p>
            <a:pPr algn="ctr"/>
            <a:r>
              <a:rPr lang="en-US" sz="3200" b="1" dirty="0">
                <a:solidFill>
                  <a:schemeClr val="bg1"/>
                </a:solidFill>
                <a:latin typeface="Bookman Old Style" panose="02050604050505020204" pitchFamily="18" charset="0"/>
              </a:rPr>
              <a:t>Date of </a:t>
            </a:r>
          </a:p>
          <a:p>
            <a:pPr algn="ctr"/>
            <a:r>
              <a:rPr lang="en-US" sz="3200" b="1" dirty="0">
                <a:solidFill>
                  <a:schemeClr val="bg1"/>
                </a:solidFill>
                <a:latin typeface="Bookman Old Style" panose="02050604050505020204" pitchFamily="18" charset="0"/>
              </a:rPr>
              <a:t>receipt of</a:t>
            </a:r>
          </a:p>
          <a:p>
            <a:pPr algn="ctr"/>
            <a:r>
              <a:rPr lang="en-US" sz="3200" b="1" dirty="0">
                <a:solidFill>
                  <a:schemeClr val="bg1"/>
                </a:solidFill>
                <a:latin typeface="Bookman Old Style" panose="02050604050505020204" pitchFamily="18" charset="0"/>
              </a:rPr>
              <a:t>goods</a:t>
            </a:r>
          </a:p>
        </p:txBody>
      </p:sp>
      <p:sp>
        <p:nvSpPr>
          <p:cNvPr id="16" name="TextBox 15"/>
          <p:cNvSpPr txBox="1"/>
          <p:nvPr/>
        </p:nvSpPr>
        <p:spPr>
          <a:xfrm>
            <a:off x="2465691" y="3671245"/>
            <a:ext cx="1746915" cy="2246769"/>
          </a:xfrm>
          <a:prstGeom prst="rect">
            <a:avLst/>
          </a:prstGeom>
          <a:noFill/>
        </p:spPr>
        <p:txBody>
          <a:bodyPr wrap="square" rtlCol="0">
            <a:spAutoFit/>
          </a:bodyPr>
          <a:lstStyle/>
          <a:p>
            <a:r>
              <a:rPr lang="en-US" sz="2800" b="1" dirty="0">
                <a:solidFill>
                  <a:schemeClr val="bg1"/>
                </a:solidFill>
                <a:latin typeface="Bookman Old Style" panose="02050604050505020204" pitchFamily="18" charset="0"/>
              </a:rPr>
              <a:t>30 days from date of issue of invoice </a:t>
            </a:r>
          </a:p>
        </p:txBody>
      </p:sp>
      <p:sp>
        <p:nvSpPr>
          <p:cNvPr id="17" name="TextBox 16"/>
          <p:cNvSpPr txBox="1"/>
          <p:nvPr/>
        </p:nvSpPr>
        <p:spPr>
          <a:xfrm>
            <a:off x="4576545" y="4037096"/>
            <a:ext cx="1911829" cy="1384995"/>
          </a:xfrm>
          <a:prstGeom prst="rect">
            <a:avLst/>
          </a:prstGeom>
          <a:noFill/>
        </p:spPr>
        <p:txBody>
          <a:bodyPr wrap="square" rtlCol="0">
            <a:spAutoFit/>
          </a:bodyPr>
          <a:lstStyle/>
          <a:p>
            <a:pPr algn="ctr"/>
            <a:r>
              <a:rPr lang="en-US" sz="2800" b="1" dirty="0">
                <a:solidFill>
                  <a:schemeClr val="bg1"/>
                </a:solidFill>
                <a:latin typeface="Bookman Old Style" panose="02050604050505020204" pitchFamily="18" charset="0"/>
              </a:rPr>
              <a:t>Date </a:t>
            </a:r>
          </a:p>
          <a:p>
            <a:pPr algn="ctr"/>
            <a:r>
              <a:rPr lang="en-US" sz="2800" b="1" dirty="0">
                <a:solidFill>
                  <a:schemeClr val="bg1"/>
                </a:solidFill>
                <a:latin typeface="Bookman Old Style" panose="02050604050505020204" pitchFamily="18" charset="0"/>
              </a:rPr>
              <a:t>of </a:t>
            </a:r>
          </a:p>
          <a:p>
            <a:pPr algn="ctr"/>
            <a:r>
              <a:rPr lang="en-US" sz="2800" b="1" dirty="0">
                <a:solidFill>
                  <a:schemeClr val="bg1"/>
                </a:solidFill>
                <a:latin typeface="Bookman Old Style" panose="02050604050505020204" pitchFamily="18" charset="0"/>
              </a:rPr>
              <a:t>Payment</a:t>
            </a:r>
          </a:p>
        </p:txBody>
      </p:sp>
      <p:sp>
        <p:nvSpPr>
          <p:cNvPr id="18" name="TextBox 17"/>
          <p:cNvSpPr txBox="1"/>
          <p:nvPr/>
        </p:nvSpPr>
        <p:spPr>
          <a:xfrm>
            <a:off x="6998740" y="3671245"/>
            <a:ext cx="2437266" cy="2062103"/>
          </a:xfrm>
          <a:prstGeom prst="rect">
            <a:avLst/>
          </a:prstGeom>
          <a:noFill/>
        </p:spPr>
        <p:txBody>
          <a:bodyPr wrap="square" rtlCol="0">
            <a:spAutoFit/>
          </a:bodyPr>
          <a:lstStyle/>
          <a:p>
            <a:pPr algn="ctr"/>
            <a:r>
              <a:rPr lang="en-US" sz="3200" b="1" dirty="0">
                <a:solidFill>
                  <a:schemeClr val="bg1"/>
                </a:solidFill>
                <a:latin typeface="Bookman Old Style" panose="02050604050505020204" pitchFamily="18" charset="0"/>
              </a:rPr>
              <a:t>60 days from  date of issue of invoice</a:t>
            </a:r>
          </a:p>
        </p:txBody>
      </p:sp>
      <p:sp>
        <p:nvSpPr>
          <p:cNvPr id="20" name="TextBox 19"/>
          <p:cNvSpPr txBox="1"/>
          <p:nvPr/>
        </p:nvSpPr>
        <p:spPr>
          <a:xfrm>
            <a:off x="9863348" y="3962314"/>
            <a:ext cx="1911829" cy="1384995"/>
          </a:xfrm>
          <a:prstGeom prst="rect">
            <a:avLst/>
          </a:prstGeom>
          <a:noFill/>
        </p:spPr>
        <p:txBody>
          <a:bodyPr wrap="square" rtlCol="0">
            <a:spAutoFit/>
          </a:bodyPr>
          <a:lstStyle/>
          <a:p>
            <a:pPr algn="ctr"/>
            <a:r>
              <a:rPr lang="en-US" sz="2800" b="1" dirty="0">
                <a:solidFill>
                  <a:schemeClr val="bg1"/>
                </a:solidFill>
                <a:latin typeface="Bookman Old Style" panose="02050604050505020204" pitchFamily="18" charset="0"/>
              </a:rPr>
              <a:t>Date </a:t>
            </a:r>
          </a:p>
          <a:p>
            <a:pPr algn="ctr"/>
            <a:r>
              <a:rPr lang="en-US" sz="2800" b="1" dirty="0">
                <a:solidFill>
                  <a:schemeClr val="bg1"/>
                </a:solidFill>
                <a:latin typeface="Bookman Old Style" panose="02050604050505020204" pitchFamily="18" charset="0"/>
              </a:rPr>
              <a:t>of </a:t>
            </a:r>
          </a:p>
          <a:p>
            <a:pPr algn="ctr"/>
            <a:r>
              <a:rPr lang="en-US" sz="2800" b="1" dirty="0">
                <a:solidFill>
                  <a:schemeClr val="bg1"/>
                </a:solidFill>
                <a:latin typeface="Bookman Old Style" panose="02050604050505020204" pitchFamily="18" charset="0"/>
              </a:rPr>
              <a:t>Payment</a:t>
            </a:r>
          </a:p>
        </p:txBody>
      </p:sp>
    </p:spTree>
    <p:extLst>
      <p:ext uri="{BB962C8B-B14F-4D97-AF65-F5344CB8AC3E}">
        <p14:creationId xmlns:p14="http://schemas.microsoft.com/office/powerpoint/2010/main" val="301040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65</a:t>
            </a:fld>
            <a:endParaRPr lang="en-US"/>
          </a:p>
        </p:txBody>
      </p:sp>
      <p:sp>
        <p:nvSpPr>
          <p:cNvPr id="3" name="TextBox 2"/>
          <p:cNvSpPr txBox="1"/>
          <p:nvPr/>
        </p:nvSpPr>
        <p:spPr>
          <a:xfrm>
            <a:off x="300251" y="272955"/>
            <a:ext cx="11450471" cy="646331"/>
          </a:xfrm>
          <a:prstGeom prst="rect">
            <a:avLst/>
          </a:prstGeom>
          <a:noFill/>
        </p:spPr>
        <p:txBody>
          <a:bodyPr wrap="square" rtlCol="0">
            <a:spAutoFit/>
          </a:bodyPr>
          <a:lstStyle/>
          <a:p>
            <a:r>
              <a:rPr lang="en-US" sz="3600" b="1" dirty="0">
                <a:solidFill>
                  <a:schemeClr val="accent1">
                    <a:lumMod val="50000"/>
                  </a:schemeClr>
                </a:solidFill>
                <a:latin typeface="Bookman Old Style" panose="02050604050505020204" pitchFamily="18" charset="0"/>
              </a:rPr>
              <a:t>INVOICING</a:t>
            </a:r>
          </a:p>
        </p:txBody>
      </p:sp>
      <p:sp>
        <p:nvSpPr>
          <p:cNvPr id="4" name="TextBox 3"/>
          <p:cNvSpPr txBox="1"/>
          <p:nvPr/>
        </p:nvSpPr>
        <p:spPr>
          <a:xfrm>
            <a:off x="300251" y="1023583"/>
            <a:ext cx="11764370" cy="5386090"/>
          </a:xfrm>
          <a:prstGeom prst="rect">
            <a:avLst/>
          </a:prstGeom>
          <a:noFill/>
        </p:spPr>
        <p:txBody>
          <a:bodyPr wrap="square" rtlCol="0">
            <a:spAutoFit/>
          </a:bodyPr>
          <a:lstStyle/>
          <a:p>
            <a:r>
              <a:rPr lang="en-US" sz="2800" b="1" dirty="0">
                <a:solidFill>
                  <a:schemeClr val="accent1">
                    <a:lumMod val="50000"/>
                  </a:schemeClr>
                </a:solidFill>
                <a:latin typeface="Bookman Old Style" panose="02050604050505020204" pitchFamily="18" charset="0"/>
              </a:rPr>
              <a:t>For supplier of notified goods or services </a:t>
            </a:r>
            <a:endParaRPr lang="en-US" sz="2800" dirty="0">
              <a:solidFill>
                <a:schemeClr val="accent1">
                  <a:lumMod val="50000"/>
                </a:schemeClr>
              </a:solidFill>
              <a:latin typeface="Bookman Old Style" panose="02050604050505020204" pitchFamily="18" charset="0"/>
            </a:endParaRPr>
          </a:p>
          <a:p>
            <a:endParaRPr lang="en-US" sz="2800" dirty="0">
              <a:solidFill>
                <a:schemeClr val="accent1">
                  <a:lumMod val="50000"/>
                </a:schemeClr>
              </a:solidFill>
              <a:latin typeface="Bookman Old Style" panose="02050604050505020204" pitchFamily="18" charset="0"/>
            </a:endParaRPr>
          </a:p>
          <a:p>
            <a:pPr algn="just"/>
            <a:r>
              <a:rPr lang="en-US" sz="2400" dirty="0">
                <a:latin typeface="Bookman Old Style" panose="02050604050505020204" pitchFamily="18" charset="0"/>
              </a:rPr>
              <a:t>As per Section 31 of the CGST Act read with Rule 46(p) of the Central Goods and Services Tax Rules, 2017 (“</a:t>
            </a:r>
            <a:r>
              <a:rPr lang="en-US" sz="2400" b="1" dirty="0">
                <a:latin typeface="Bookman Old Style" panose="02050604050505020204" pitchFamily="18" charset="0"/>
              </a:rPr>
              <a:t>the CGST Rules</a:t>
            </a:r>
            <a:r>
              <a:rPr lang="en-US" sz="2400" dirty="0">
                <a:latin typeface="Bookman Old Style" panose="02050604050505020204" pitchFamily="18" charset="0"/>
              </a:rPr>
              <a:t>”), a registered person making supply of goods or services notified under Section 9(3) of the CGST Act / Section 5(3) of the IGST Act shall issue tax invoice containing the specified particulars including ‘</a:t>
            </a:r>
            <a:r>
              <a:rPr lang="en-US" sz="2400" i="1" u="sng" dirty="0">
                <a:solidFill>
                  <a:schemeClr val="accent1">
                    <a:lumMod val="50000"/>
                  </a:schemeClr>
                </a:solidFill>
                <a:latin typeface="Bookman Old Style" panose="02050604050505020204" pitchFamily="18" charset="0"/>
              </a:rPr>
              <a:t>whether the tax is payable on reverse charge basis</a:t>
            </a:r>
            <a:r>
              <a:rPr lang="en-US" sz="2400" dirty="0">
                <a:latin typeface="Bookman Old Style" panose="02050604050505020204" pitchFamily="18" charset="0"/>
              </a:rPr>
              <a:t>’ by the recipient. </a:t>
            </a: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Since an unregistered person does not come within the ambit of GST Law, he is not required to issue any document in respect of supply of goods or services notified under Section 9(3) or 9(4) of the CGST Act/ Section 5(3) or 5(4) of the IGST Act. </a:t>
            </a:r>
          </a:p>
        </p:txBody>
      </p:sp>
    </p:spTree>
    <p:extLst>
      <p:ext uri="{BB962C8B-B14F-4D97-AF65-F5344CB8AC3E}">
        <p14:creationId xmlns:p14="http://schemas.microsoft.com/office/powerpoint/2010/main" val="3928818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66</a:t>
            </a:fld>
            <a:endParaRPr lang="en-US"/>
          </a:p>
        </p:txBody>
      </p:sp>
      <p:sp>
        <p:nvSpPr>
          <p:cNvPr id="3" name="TextBox 2"/>
          <p:cNvSpPr txBox="1"/>
          <p:nvPr/>
        </p:nvSpPr>
        <p:spPr>
          <a:xfrm>
            <a:off x="300251" y="272955"/>
            <a:ext cx="11450471" cy="646331"/>
          </a:xfrm>
          <a:prstGeom prst="rect">
            <a:avLst/>
          </a:prstGeom>
          <a:noFill/>
        </p:spPr>
        <p:txBody>
          <a:bodyPr wrap="square" rtlCol="0">
            <a:spAutoFit/>
          </a:bodyPr>
          <a:lstStyle/>
          <a:p>
            <a:r>
              <a:rPr lang="en-US" sz="3600" b="1" dirty="0">
                <a:solidFill>
                  <a:schemeClr val="accent1">
                    <a:lumMod val="50000"/>
                  </a:schemeClr>
                </a:solidFill>
                <a:latin typeface="Bookman Old Style" panose="02050604050505020204" pitchFamily="18" charset="0"/>
              </a:rPr>
              <a:t>INVOICING</a:t>
            </a:r>
          </a:p>
        </p:txBody>
      </p:sp>
      <p:sp>
        <p:nvSpPr>
          <p:cNvPr id="4" name="TextBox 3"/>
          <p:cNvSpPr txBox="1"/>
          <p:nvPr/>
        </p:nvSpPr>
        <p:spPr>
          <a:xfrm>
            <a:off x="143301" y="1550488"/>
            <a:ext cx="11764370" cy="4278094"/>
          </a:xfrm>
          <a:prstGeom prst="rect">
            <a:avLst/>
          </a:prstGeom>
          <a:noFill/>
        </p:spPr>
        <p:txBody>
          <a:bodyPr wrap="square" rtlCol="0">
            <a:spAutoFit/>
          </a:bodyPr>
          <a:lstStyle/>
          <a:p>
            <a:r>
              <a:rPr lang="en-US" sz="2800" b="1" dirty="0">
                <a:solidFill>
                  <a:schemeClr val="accent1">
                    <a:lumMod val="50000"/>
                  </a:schemeClr>
                </a:solidFill>
                <a:latin typeface="Bookman Old Style" panose="02050604050505020204" pitchFamily="18" charset="0"/>
              </a:rPr>
              <a:t>For recipient of goods or services under RCM</a:t>
            </a:r>
          </a:p>
          <a:p>
            <a:endParaRPr lang="en-US" sz="2800" dirty="0">
              <a:solidFill>
                <a:schemeClr val="accent1">
                  <a:lumMod val="50000"/>
                </a:schemeClr>
              </a:solidFill>
              <a:latin typeface="Bookman Old Style" panose="02050604050505020204" pitchFamily="18" charset="0"/>
            </a:endParaRPr>
          </a:p>
          <a:p>
            <a:pPr algn="just"/>
            <a:r>
              <a:rPr lang="en-US" sz="2400" dirty="0">
                <a:latin typeface="Bookman Old Style" panose="02050604050505020204" pitchFamily="18" charset="0"/>
              </a:rPr>
              <a:t>As per section 31(3)(f) of the CGST Act, a registered person who is liable to pay tax under section 9(3) or section 9(4) shall issue an invoice in respect of goods or services or both received by him from the supplier who is not registered on the date of receipt of goods or services or both.</a:t>
            </a: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As per section 31(3) (g) of the CGST Act, a registered person who is liable to pay tax under section 9(3) or section 9(4) shall issue a payment voucher at the time of making payment to the supplier.</a:t>
            </a:r>
          </a:p>
        </p:txBody>
      </p:sp>
    </p:spTree>
    <p:extLst>
      <p:ext uri="{BB962C8B-B14F-4D97-AF65-F5344CB8AC3E}">
        <p14:creationId xmlns:p14="http://schemas.microsoft.com/office/powerpoint/2010/main" val="2286561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67</a:t>
            </a:fld>
            <a:endParaRPr lang="en-US"/>
          </a:p>
        </p:txBody>
      </p:sp>
      <p:sp>
        <p:nvSpPr>
          <p:cNvPr id="3" name="TextBox 2"/>
          <p:cNvSpPr txBox="1"/>
          <p:nvPr/>
        </p:nvSpPr>
        <p:spPr>
          <a:xfrm>
            <a:off x="300251" y="272955"/>
            <a:ext cx="11450471" cy="646331"/>
          </a:xfrm>
          <a:prstGeom prst="rect">
            <a:avLst/>
          </a:prstGeom>
          <a:noFill/>
        </p:spPr>
        <p:txBody>
          <a:bodyPr wrap="square" rtlCol="0">
            <a:spAutoFit/>
          </a:bodyPr>
          <a:lstStyle/>
          <a:p>
            <a:r>
              <a:rPr lang="en-US" sz="3600" b="1" dirty="0">
                <a:solidFill>
                  <a:schemeClr val="accent1">
                    <a:lumMod val="50000"/>
                  </a:schemeClr>
                </a:solidFill>
                <a:latin typeface="Bookman Old Style" panose="02050604050505020204" pitchFamily="18" charset="0"/>
              </a:rPr>
              <a:t>Accounts and Records</a:t>
            </a:r>
          </a:p>
        </p:txBody>
      </p:sp>
      <p:sp>
        <p:nvSpPr>
          <p:cNvPr id="4" name="TextBox 3"/>
          <p:cNvSpPr txBox="1"/>
          <p:nvPr/>
        </p:nvSpPr>
        <p:spPr>
          <a:xfrm>
            <a:off x="143301" y="1069411"/>
            <a:ext cx="11764370" cy="4893647"/>
          </a:xfrm>
          <a:prstGeom prst="rect">
            <a:avLst/>
          </a:prstGeom>
          <a:noFill/>
        </p:spPr>
        <p:txBody>
          <a:bodyPr wrap="square" rtlCol="0">
            <a:spAutoFit/>
          </a:bodyPr>
          <a:lstStyle/>
          <a:p>
            <a:pPr algn="just"/>
            <a:r>
              <a:rPr lang="en-US" sz="2400" b="1" dirty="0">
                <a:solidFill>
                  <a:schemeClr val="accent1">
                    <a:lumMod val="50000"/>
                  </a:schemeClr>
                </a:solidFill>
                <a:latin typeface="Bookman Old Style" panose="02050604050505020204" pitchFamily="18" charset="0"/>
              </a:rPr>
              <a:t>As per Rule 56(1) of the CGST Rules</a:t>
            </a:r>
            <a:r>
              <a:rPr lang="en-US" sz="2400" dirty="0">
                <a:latin typeface="Bookman Old Style" panose="02050604050505020204" pitchFamily="18" charset="0"/>
              </a:rPr>
              <a:t>, every registered person shall keep and maintain, in addition to the particulars mentioned in section 35(1), a true and correct account of the goods or services imported or exported or of supplies attracting payment of tax on reverse charge along with the relevant documents, including invoices, bills of supply, delivery challans, credit notes, debit notes, receipt vouchers, payment vouchers and refund vouchers.</a:t>
            </a: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Every registered person, </a:t>
            </a:r>
            <a:r>
              <a:rPr lang="en-US" sz="2400" i="1" dirty="0">
                <a:latin typeface="Bookman Old Style" panose="02050604050505020204" pitchFamily="18" charset="0"/>
              </a:rPr>
              <a:t>other than a person paying tax under section 10</a:t>
            </a:r>
            <a:r>
              <a:rPr lang="en-US" sz="2400" dirty="0">
                <a:latin typeface="Bookman Old Style" panose="02050604050505020204" pitchFamily="18" charset="0"/>
              </a:rPr>
              <a:t>, shall keep and maintain an account, containing the details of tax payable </a:t>
            </a:r>
            <a:r>
              <a:rPr lang="en-US" sz="2400" b="1" dirty="0">
                <a:latin typeface="Bookman Old Style" panose="02050604050505020204" pitchFamily="18" charset="0"/>
              </a:rPr>
              <a:t>(including tax payable in accordance with the provisions of section 9(3) and section 9(4))</a:t>
            </a:r>
            <a:r>
              <a:rPr lang="en-US" sz="2400" dirty="0">
                <a:latin typeface="Bookman Old Style" panose="02050604050505020204" pitchFamily="18" charset="0"/>
              </a:rPr>
              <a:t>, tax collected and paid, input tax, input tax credit claimed, together with a register of tax invoice, credit notes, debit notes, delivery challan issued or received during any tax period.</a:t>
            </a:r>
          </a:p>
        </p:txBody>
      </p:sp>
    </p:spTree>
    <p:extLst>
      <p:ext uri="{BB962C8B-B14F-4D97-AF65-F5344CB8AC3E}">
        <p14:creationId xmlns:p14="http://schemas.microsoft.com/office/powerpoint/2010/main" val="4185010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68</a:t>
            </a:fld>
            <a:endParaRPr lang="en-US"/>
          </a:p>
        </p:txBody>
      </p:sp>
      <p:sp>
        <p:nvSpPr>
          <p:cNvPr id="3" name="TextBox 2"/>
          <p:cNvSpPr txBox="1"/>
          <p:nvPr/>
        </p:nvSpPr>
        <p:spPr>
          <a:xfrm>
            <a:off x="143301" y="249518"/>
            <a:ext cx="11450471" cy="646331"/>
          </a:xfrm>
          <a:prstGeom prst="rect">
            <a:avLst/>
          </a:prstGeom>
          <a:noFill/>
        </p:spPr>
        <p:txBody>
          <a:bodyPr wrap="square" rtlCol="0">
            <a:spAutoFit/>
          </a:bodyPr>
          <a:lstStyle/>
          <a:p>
            <a:r>
              <a:rPr lang="en-US" sz="3600" b="1" dirty="0">
                <a:solidFill>
                  <a:schemeClr val="accent1">
                    <a:lumMod val="50000"/>
                  </a:schemeClr>
                </a:solidFill>
                <a:latin typeface="Bookman Old Style" panose="02050604050505020204" pitchFamily="18" charset="0"/>
              </a:rPr>
              <a:t>Payment of Tax under RCM</a:t>
            </a:r>
          </a:p>
        </p:txBody>
      </p:sp>
      <p:sp>
        <p:nvSpPr>
          <p:cNvPr id="4" name="TextBox 3"/>
          <p:cNvSpPr txBox="1"/>
          <p:nvPr/>
        </p:nvSpPr>
        <p:spPr>
          <a:xfrm>
            <a:off x="143301" y="1069411"/>
            <a:ext cx="11764370" cy="5016758"/>
          </a:xfrm>
          <a:prstGeom prst="rect">
            <a:avLst/>
          </a:prstGeom>
          <a:noFill/>
        </p:spPr>
        <p:txBody>
          <a:bodyPr wrap="square" rtlCol="0">
            <a:spAutoFit/>
          </a:bodyPr>
          <a:lstStyle/>
          <a:p>
            <a:pPr marL="571500" indent="-571500" algn="just">
              <a:buFont typeface="Wingdings" panose="05000000000000000000" pitchFamily="2" charset="2"/>
              <a:buChar char="v"/>
            </a:pPr>
            <a:r>
              <a:rPr lang="en-US" sz="3200" i="1" dirty="0">
                <a:latin typeface="Bookman Old Style" panose="02050604050505020204" pitchFamily="18" charset="0"/>
              </a:rPr>
              <a:t>Any liability of tax payable under reverse charge shall be discharged by debiting the electronic cash ledger. </a:t>
            </a:r>
          </a:p>
          <a:p>
            <a:pPr algn="just"/>
            <a:endParaRPr lang="en-US" sz="3200" i="1" dirty="0">
              <a:latin typeface="Bookman Old Style" panose="02050604050505020204" pitchFamily="18" charset="0"/>
            </a:endParaRPr>
          </a:p>
          <a:p>
            <a:pPr marL="571500" indent="-571500" algn="just">
              <a:buFont typeface="Wingdings" panose="05000000000000000000" pitchFamily="2" charset="2"/>
              <a:buChar char="v"/>
            </a:pPr>
            <a:r>
              <a:rPr lang="en-US" sz="3200" i="1" dirty="0">
                <a:latin typeface="Bookman Old Style" panose="02050604050505020204" pitchFamily="18" charset="0"/>
              </a:rPr>
              <a:t>In other words, reverse charge liability cannot be discharged by using input tax credit reflecting in electronic credit ledger. </a:t>
            </a:r>
          </a:p>
          <a:p>
            <a:pPr algn="just"/>
            <a:endParaRPr lang="en-US" sz="3200" i="1" dirty="0">
              <a:latin typeface="Bookman Old Style" panose="02050604050505020204" pitchFamily="18" charset="0"/>
            </a:endParaRPr>
          </a:p>
          <a:p>
            <a:pPr marL="571500" indent="-571500" algn="just">
              <a:buFont typeface="Wingdings" panose="05000000000000000000" pitchFamily="2" charset="2"/>
              <a:buChar char="v"/>
            </a:pPr>
            <a:r>
              <a:rPr lang="en-US" sz="3200" i="1" dirty="0">
                <a:latin typeface="Bookman Old Style" panose="02050604050505020204" pitchFamily="18" charset="0"/>
              </a:rPr>
              <a:t>However, after discharging reverse charge liability, the credit of the same can be claimed by the recipient in the same month itself, if he is otherwise eligible. </a:t>
            </a:r>
          </a:p>
        </p:txBody>
      </p:sp>
    </p:spTree>
    <p:extLst>
      <p:ext uri="{BB962C8B-B14F-4D97-AF65-F5344CB8AC3E}">
        <p14:creationId xmlns:p14="http://schemas.microsoft.com/office/powerpoint/2010/main" val="4085477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09-2DC1-45DB-B3DB-5FC58297575C}" type="slidenum">
              <a:rPr lang="en-US" smtClean="0"/>
              <a:t>69</a:t>
            </a:fld>
            <a:endParaRPr lang="en-US"/>
          </a:p>
        </p:txBody>
      </p:sp>
      <p:sp>
        <p:nvSpPr>
          <p:cNvPr id="3" name="TextBox 2"/>
          <p:cNvSpPr txBox="1"/>
          <p:nvPr/>
        </p:nvSpPr>
        <p:spPr>
          <a:xfrm>
            <a:off x="143301" y="0"/>
            <a:ext cx="11450471" cy="646331"/>
          </a:xfrm>
          <a:prstGeom prst="rect">
            <a:avLst/>
          </a:prstGeom>
          <a:noFill/>
        </p:spPr>
        <p:txBody>
          <a:bodyPr wrap="square" rtlCol="0">
            <a:spAutoFit/>
          </a:bodyPr>
          <a:lstStyle/>
          <a:p>
            <a:r>
              <a:rPr lang="en-US" sz="3600" b="1" dirty="0">
                <a:solidFill>
                  <a:schemeClr val="accent1">
                    <a:lumMod val="50000"/>
                  </a:schemeClr>
                </a:solidFill>
                <a:latin typeface="Bookman Old Style" panose="02050604050505020204" pitchFamily="18" charset="0"/>
              </a:rPr>
              <a:t>Input Tax Credit under RCM</a:t>
            </a:r>
          </a:p>
        </p:txBody>
      </p:sp>
      <p:sp>
        <p:nvSpPr>
          <p:cNvPr id="4" name="TextBox 3"/>
          <p:cNvSpPr txBox="1"/>
          <p:nvPr/>
        </p:nvSpPr>
        <p:spPr>
          <a:xfrm>
            <a:off x="143301" y="950585"/>
            <a:ext cx="11764370" cy="5016758"/>
          </a:xfrm>
          <a:prstGeom prst="rect">
            <a:avLst/>
          </a:prstGeom>
          <a:noFill/>
        </p:spPr>
        <p:txBody>
          <a:bodyPr wrap="square" rtlCol="0">
            <a:spAutoFit/>
          </a:bodyPr>
          <a:lstStyle/>
          <a:p>
            <a:pPr marL="571500" indent="-571500" algn="just">
              <a:buFont typeface="Wingdings" panose="05000000000000000000" pitchFamily="2" charset="2"/>
              <a:buChar char="v"/>
            </a:pPr>
            <a:r>
              <a:rPr lang="en-US" sz="3200" i="1" dirty="0">
                <a:latin typeface="Bookman Old Style" panose="02050604050505020204" pitchFamily="18" charset="0"/>
              </a:rPr>
              <a:t>In case the supplier is unregistered then the recipient is liable issue a tax invoice under reverse charge towards such receipts and claim ITC against such invoice. However, if the supplier is registered, then he shall issue a tax invoice specifying the supply taxable under reverse charge. </a:t>
            </a:r>
          </a:p>
          <a:p>
            <a:pPr marL="571500" indent="-571500" algn="just">
              <a:buFont typeface="Wingdings" panose="05000000000000000000" pitchFamily="2" charset="2"/>
              <a:buChar char="v"/>
            </a:pPr>
            <a:endParaRPr lang="en-US" sz="3200" i="1" dirty="0">
              <a:latin typeface="Bookman Old Style" panose="02050604050505020204" pitchFamily="18" charset="0"/>
            </a:endParaRPr>
          </a:p>
          <a:p>
            <a:pPr marL="571500" indent="-571500" algn="just">
              <a:buFont typeface="Wingdings" panose="05000000000000000000" pitchFamily="2" charset="2"/>
              <a:buChar char="v"/>
            </a:pPr>
            <a:r>
              <a:rPr lang="en-US" sz="3200" i="1" dirty="0">
                <a:latin typeface="Bookman Old Style" panose="02050604050505020204" pitchFamily="18" charset="0"/>
              </a:rPr>
              <a:t>Tax paid on RCM basis shall be available for input tax credit only if such goods and/or services are used, or will be used, in the course or furtherance of business. </a:t>
            </a:r>
          </a:p>
        </p:txBody>
      </p:sp>
    </p:spTree>
    <p:extLst>
      <p:ext uri="{BB962C8B-B14F-4D97-AF65-F5344CB8AC3E}">
        <p14:creationId xmlns:p14="http://schemas.microsoft.com/office/powerpoint/2010/main" val="1381126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162" y="211398"/>
            <a:ext cx="11900849" cy="584775"/>
          </a:xfrm>
          <a:prstGeom prst="rect">
            <a:avLst/>
          </a:prstGeom>
          <a:noFill/>
        </p:spPr>
        <p:txBody>
          <a:bodyPr wrap="square" rtlCol="0">
            <a:spAutoFit/>
          </a:bodyPr>
          <a:lstStyle/>
          <a:p>
            <a:r>
              <a:rPr lang="en-US" sz="3200" dirty="0">
                <a:solidFill>
                  <a:schemeClr val="accent1">
                    <a:lumMod val="50000"/>
                  </a:schemeClr>
                </a:solidFill>
                <a:latin typeface="Bookman Old Style" panose="02050604050505020204" pitchFamily="18" charset="0"/>
              </a:rPr>
              <a:t>Comprehend two types of reverse charge scenarios  in GST</a:t>
            </a:r>
          </a:p>
        </p:txBody>
      </p:sp>
      <p:sp>
        <p:nvSpPr>
          <p:cNvPr id="5" name="Folded Corner 4"/>
          <p:cNvSpPr/>
          <p:nvPr/>
        </p:nvSpPr>
        <p:spPr>
          <a:xfrm>
            <a:off x="6097586" y="1080206"/>
            <a:ext cx="5555029" cy="5033990"/>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olded Corner 7"/>
          <p:cNvSpPr/>
          <p:nvPr/>
        </p:nvSpPr>
        <p:spPr>
          <a:xfrm>
            <a:off x="381357" y="1080206"/>
            <a:ext cx="5555029" cy="5033990"/>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6097586" y="1149741"/>
            <a:ext cx="5393829" cy="4154984"/>
          </a:xfrm>
          <a:prstGeom prst="rect">
            <a:avLst/>
          </a:prstGeom>
          <a:noFill/>
        </p:spPr>
        <p:txBody>
          <a:bodyPr wrap="square" rtlCol="0">
            <a:spAutoFit/>
          </a:bodyPr>
          <a:lstStyle/>
          <a:p>
            <a:pPr marL="457200" indent="-457200" algn="just">
              <a:buFont typeface="Wingdings" panose="05000000000000000000" pitchFamily="2" charset="2"/>
              <a:buChar char="v"/>
            </a:pPr>
            <a:r>
              <a:rPr lang="en-US" sz="2400" dirty="0">
                <a:latin typeface="Bookman Old Style" panose="02050604050505020204" pitchFamily="18" charset="0"/>
              </a:rPr>
              <a:t>Section 9(4) of the CGST/SGST/UTGST Act and Section 5(4) of the IGST Act</a:t>
            </a:r>
          </a:p>
          <a:p>
            <a:pPr marL="457200" indent="-457200" algn="just">
              <a:buFont typeface="Wingdings" panose="05000000000000000000" pitchFamily="2" charset="2"/>
              <a:buChar char="v"/>
            </a:pPr>
            <a:endParaRPr lang="en-US" sz="2400" dirty="0">
              <a:latin typeface="Bookman Old Style" panose="02050604050505020204" pitchFamily="18" charset="0"/>
            </a:endParaRPr>
          </a:p>
          <a:p>
            <a:pPr marL="457200" indent="-457200" algn="just">
              <a:buFont typeface="Wingdings" panose="05000000000000000000" pitchFamily="2" charset="2"/>
              <a:buChar char="v"/>
            </a:pPr>
            <a:r>
              <a:rPr lang="en-US" sz="2400" dirty="0">
                <a:latin typeface="Bookman Old Style" panose="02050604050505020204" pitchFamily="18" charset="0"/>
              </a:rPr>
              <a:t>On the nature of supply</a:t>
            </a:r>
          </a:p>
          <a:p>
            <a:pPr marL="457200" indent="-457200" algn="just">
              <a:buFont typeface="Wingdings" panose="05000000000000000000" pitchFamily="2" charset="2"/>
              <a:buChar char="v"/>
            </a:pPr>
            <a:endParaRPr lang="en-US" sz="2400" dirty="0">
              <a:latin typeface="Bookman Old Style" panose="02050604050505020204" pitchFamily="18" charset="0"/>
            </a:endParaRPr>
          </a:p>
          <a:p>
            <a:pPr marL="457200" indent="-457200" algn="just">
              <a:buFont typeface="Wingdings" panose="05000000000000000000" pitchFamily="2" charset="2"/>
              <a:buChar char="v"/>
            </a:pPr>
            <a:r>
              <a:rPr lang="en-US" sz="2400" dirty="0">
                <a:latin typeface="Bookman Old Style" panose="02050604050505020204" pitchFamily="18" charset="0"/>
              </a:rPr>
              <a:t>Supply received by a class of registered persons</a:t>
            </a:r>
          </a:p>
          <a:p>
            <a:pPr marL="457200" indent="-457200" algn="just">
              <a:buFont typeface="Wingdings" panose="05000000000000000000" pitchFamily="2" charset="2"/>
              <a:buChar char="v"/>
            </a:pPr>
            <a:endParaRPr lang="en-US" sz="2400" dirty="0">
              <a:latin typeface="Bookman Old Style" panose="02050604050505020204" pitchFamily="18" charset="0"/>
            </a:endParaRPr>
          </a:p>
          <a:p>
            <a:pPr marL="457200" indent="-457200" algn="just">
              <a:buFont typeface="Wingdings" panose="05000000000000000000" pitchFamily="2" charset="2"/>
              <a:buChar char="v"/>
            </a:pPr>
            <a:r>
              <a:rPr lang="en-US" sz="2400" dirty="0">
                <a:latin typeface="Bookman Old Style" panose="02050604050505020204" pitchFamily="18" charset="0"/>
              </a:rPr>
              <a:t>Supply made by unregistered supplier</a:t>
            </a:r>
          </a:p>
        </p:txBody>
      </p:sp>
      <p:sp>
        <p:nvSpPr>
          <p:cNvPr id="10" name="TextBox 9"/>
          <p:cNvSpPr txBox="1"/>
          <p:nvPr/>
        </p:nvSpPr>
        <p:spPr>
          <a:xfrm>
            <a:off x="381357" y="1149740"/>
            <a:ext cx="5432589" cy="2308324"/>
          </a:xfrm>
          <a:prstGeom prst="rect">
            <a:avLst/>
          </a:prstGeom>
          <a:noFill/>
        </p:spPr>
        <p:txBody>
          <a:bodyPr wrap="square" rtlCol="0">
            <a:spAutoFit/>
          </a:bodyPr>
          <a:lstStyle/>
          <a:p>
            <a:pPr marL="457200" indent="-457200" algn="just">
              <a:buFont typeface="Wingdings" panose="05000000000000000000" pitchFamily="2" charset="2"/>
              <a:buChar char="v"/>
            </a:pPr>
            <a:r>
              <a:rPr lang="en-US" sz="2400" dirty="0">
                <a:latin typeface="Bookman Old Style" panose="02050604050505020204" pitchFamily="18" charset="0"/>
              </a:rPr>
              <a:t>Section 9(3) of the CGST/SGST/UTGST Act and Section 5(3) of the IGST Act</a:t>
            </a:r>
          </a:p>
          <a:p>
            <a:pPr marL="457200" indent="-457200" algn="just">
              <a:buFont typeface="Wingdings" panose="05000000000000000000" pitchFamily="2" charset="2"/>
              <a:buChar char="v"/>
            </a:pPr>
            <a:endParaRPr lang="en-US" sz="2400" dirty="0">
              <a:latin typeface="Bookman Old Style" panose="02050604050505020204" pitchFamily="18" charset="0"/>
            </a:endParaRPr>
          </a:p>
          <a:p>
            <a:pPr marL="457200" indent="-457200" algn="just">
              <a:buFont typeface="Wingdings" panose="05000000000000000000" pitchFamily="2" charset="2"/>
              <a:buChar char="v"/>
            </a:pPr>
            <a:r>
              <a:rPr lang="en-US" sz="2400" dirty="0">
                <a:latin typeface="Bookman Old Style" panose="02050604050505020204" pitchFamily="18" charset="0"/>
              </a:rPr>
              <a:t>On the nature of supply and/or nature of supplier</a:t>
            </a:r>
          </a:p>
        </p:txBody>
      </p:sp>
      <p:sp>
        <p:nvSpPr>
          <p:cNvPr id="4" name="Slide Number Placeholder 3"/>
          <p:cNvSpPr>
            <a:spLocks noGrp="1"/>
          </p:cNvSpPr>
          <p:nvPr>
            <p:ph type="sldNum" sz="quarter" idx="12"/>
          </p:nvPr>
        </p:nvSpPr>
        <p:spPr/>
        <p:txBody>
          <a:bodyPr/>
          <a:lstStyle/>
          <a:p>
            <a:fld id="{A7E49D09-2DC1-45DB-B3DB-5FC58297575C}" type="slidenum">
              <a:rPr lang="en-US" smtClean="0"/>
              <a:t>7</a:t>
            </a:fld>
            <a:endParaRPr lang="en-US"/>
          </a:p>
        </p:txBody>
      </p:sp>
    </p:spTree>
    <p:extLst>
      <p:ext uri="{BB962C8B-B14F-4D97-AF65-F5344CB8AC3E}">
        <p14:creationId xmlns:p14="http://schemas.microsoft.com/office/powerpoint/2010/main" val="2831405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2351" y="232012"/>
            <a:ext cx="11450471" cy="830997"/>
          </a:xfrm>
          <a:prstGeom prst="rect">
            <a:avLst/>
          </a:prstGeom>
          <a:noFill/>
        </p:spPr>
        <p:txBody>
          <a:bodyPr wrap="square" rtlCol="0">
            <a:spAutoFit/>
          </a:bodyPr>
          <a:lstStyle/>
          <a:p>
            <a:pPr algn="just"/>
            <a:r>
              <a:rPr lang="en-US" sz="2400" dirty="0">
                <a:solidFill>
                  <a:schemeClr val="accent1">
                    <a:lumMod val="50000"/>
                  </a:schemeClr>
                </a:solidFill>
                <a:latin typeface="Bookman Old Style" panose="02050604050505020204" pitchFamily="18" charset="0"/>
              </a:rPr>
              <a:t>Specified categories of supply of Goods under Reverse Charge i.e. 9(3) of CGST Act, 2017/5(3) of IGST Act, 2017</a:t>
            </a:r>
          </a:p>
        </p:txBody>
      </p:sp>
      <p:graphicFrame>
        <p:nvGraphicFramePr>
          <p:cNvPr id="7" name="Table 6"/>
          <p:cNvGraphicFramePr>
            <a:graphicFrameLocks noGrp="1"/>
          </p:cNvGraphicFramePr>
          <p:nvPr>
            <p:extLst>
              <p:ext uri="{D42A27DB-BD31-4B8C-83A1-F6EECF244321}">
                <p14:modId xmlns:p14="http://schemas.microsoft.com/office/powerpoint/2010/main" val="3372550453"/>
              </p:ext>
            </p:extLst>
          </p:nvPr>
        </p:nvGraphicFramePr>
        <p:xfrm>
          <a:off x="372348" y="1195231"/>
          <a:ext cx="11450472" cy="5073198"/>
        </p:xfrm>
        <a:graphic>
          <a:graphicData uri="http://schemas.openxmlformats.org/drawingml/2006/table">
            <a:tbl>
              <a:tblPr firstRow="1" bandRow="1">
                <a:tableStyleId>{7DF18680-E054-41AD-8BC1-D1AEF772440D}</a:tableStyleId>
              </a:tblPr>
              <a:tblGrid>
                <a:gridCol w="2862618">
                  <a:extLst>
                    <a:ext uri="{9D8B030D-6E8A-4147-A177-3AD203B41FA5}">
                      <a16:colId xmlns:a16="http://schemas.microsoft.com/office/drawing/2014/main" val="20000"/>
                    </a:ext>
                  </a:extLst>
                </a:gridCol>
                <a:gridCol w="2862618">
                  <a:extLst>
                    <a:ext uri="{9D8B030D-6E8A-4147-A177-3AD203B41FA5}">
                      <a16:colId xmlns:a16="http://schemas.microsoft.com/office/drawing/2014/main" val="20001"/>
                    </a:ext>
                  </a:extLst>
                </a:gridCol>
                <a:gridCol w="2862618">
                  <a:extLst>
                    <a:ext uri="{9D8B030D-6E8A-4147-A177-3AD203B41FA5}">
                      <a16:colId xmlns:a16="http://schemas.microsoft.com/office/drawing/2014/main" val="20002"/>
                    </a:ext>
                  </a:extLst>
                </a:gridCol>
                <a:gridCol w="2862618">
                  <a:extLst>
                    <a:ext uri="{9D8B030D-6E8A-4147-A177-3AD203B41FA5}">
                      <a16:colId xmlns:a16="http://schemas.microsoft.com/office/drawing/2014/main" val="20003"/>
                    </a:ext>
                  </a:extLst>
                </a:gridCol>
              </a:tblGrid>
              <a:tr h="1269925">
                <a:tc>
                  <a:txBody>
                    <a:bodyPr/>
                    <a:lstStyle/>
                    <a:p>
                      <a:pPr algn="ctr"/>
                      <a:r>
                        <a:rPr lang="en-US" sz="2000" kern="1200" dirty="0">
                          <a:effectLst/>
                          <a:latin typeface="Bookman Old Style" panose="02050604050505020204" pitchFamily="18" charset="0"/>
                        </a:rPr>
                        <a:t>Tariff item,</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sub-heading,</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heading or</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Chapter</a:t>
                      </a:r>
                      <a:endParaRPr lang="en-US" sz="2000" dirty="0">
                        <a:latin typeface="Bookman Old Style" panose="02050604050505020204" pitchFamily="18" charset="0"/>
                      </a:endParaRPr>
                    </a:p>
                  </a:txBody>
                  <a:tcPr/>
                </a:tc>
                <a:tc>
                  <a:txBody>
                    <a:bodyPr/>
                    <a:lstStyle/>
                    <a:p>
                      <a:pPr algn="ctr"/>
                      <a:r>
                        <a:rPr lang="en-US" sz="2000" kern="1200" dirty="0">
                          <a:effectLst/>
                          <a:latin typeface="Bookman Old Style" panose="02050604050505020204" pitchFamily="18" charset="0"/>
                        </a:rPr>
                        <a:t>Description of supply of Goods</a:t>
                      </a:r>
                      <a:endParaRPr lang="en-US" sz="2000" dirty="0">
                        <a:latin typeface="Bookman Old Style" panose="02050604050505020204" pitchFamily="18" charset="0"/>
                      </a:endParaRPr>
                    </a:p>
                  </a:txBody>
                  <a:tcPr/>
                </a:tc>
                <a:tc>
                  <a:txBody>
                    <a:bodyPr/>
                    <a:lstStyle/>
                    <a:p>
                      <a:pPr algn="ctr"/>
                      <a:r>
                        <a:rPr lang="en-US" sz="2000" kern="1200" dirty="0">
                          <a:effectLst/>
                          <a:latin typeface="Bookman Old Style" panose="02050604050505020204" pitchFamily="18" charset="0"/>
                        </a:rPr>
                        <a:t>Supplier of</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goods</a:t>
                      </a:r>
                      <a:endParaRPr lang="en-US" sz="2000" dirty="0">
                        <a:latin typeface="Bookman Old Style" panose="02050604050505020204" pitchFamily="18" charset="0"/>
                      </a:endParaRPr>
                    </a:p>
                  </a:txBody>
                  <a:tcPr/>
                </a:tc>
                <a:tc>
                  <a:txBody>
                    <a:bodyPr/>
                    <a:lstStyle/>
                    <a:p>
                      <a:pPr algn="ctr"/>
                      <a:r>
                        <a:rPr lang="en-US" sz="2000" kern="1200" dirty="0">
                          <a:effectLst/>
                          <a:latin typeface="Bookman Old Style" panose="02050604050505020204" pitchFamily="18" charset="0"/>
                        </a:rPr>
                        <a:t>Recipient of supply</a:t>
                      </a:r>
                      <a:endParaRPr lang="en-US" sz="2000" dirty="0">
                        <a:latin typeface="Bookman Old Style" panose="02050604050505020204" pitchFamily="18" charset="0"/>
                      </a:endParaRPr>
                    </a:p>
                  </a:txBody>
                  <a:tcPr/>
                </a:tc>
                <a:extLst>
                  <a:ext uri="{0D108BD9-81ED-4DB2-BD59-A6C34878D82A}">
                    <a16:rowId xmlns:a16="http://schemas.microsoft.com/office/drawing/2014/main" val="10000"/>
                  </a:ext>
                </a:extLst>
              </a:tr>
              <a:tr h="746186">
                <a:tc>
                  <a:txBody>
                    <a:bodyPr/>
                    <a:lstStyle/>
                    <a:p>
                      <a:pPr algn="ctr" fontAlgn="t"/>
                      <a:r>
                        <a:rPr lang="en-US" dirty="0">
                          <a:solidFill>
                            <a:srgbClr val="475055"/>
                          </a:solidFill>
                          <a:effectLst/>
                          <a:latin typeface="Bookman Old Style" panose="02050604050505020204" pitchFamily="18" charset="0"/>
                        </a:rPr>
                        <a:t>0801</a:t>
                      </a:r>
                    </a:p>
                  </a:txBody>
                  <a:tcPr marL="76200" marR="76200" marT="76200" marB="76200"/>
                </a:tc>
                <a:tc>
                  <a:txBody>
                    <a:bodyPr/>
                    <a:lstStyle/>
                    <a:p>
                      <a:pPr algn="l" fontAlgn="t"/>
                      <a:r>
                        <a:rPr lang="en-US" dirty="0">
                          <a:effectLst/>
                          <a:latin typeface="Bookman Old Style" panose="02050604050505020204" pitchFamily="18" charset="0"/>
                        </a:rPr>
                        <a:t>Cashew nuts, not shelled or peeled</a:t>
                      </a:r>
                    </a:p>
                  </a:txBody>
                  <a:tcPr marL="76200" marR="76200" marT="76200" marB="76200"/>
                </a:tc>
                <a:tc>
                  <a:txBody>
                    <a:bodyPr/>
                    <a:lstStyle/>
                    <a:p>
                      <a:pPr algn="l" fontAlgn="t"/>
                      <a:r>
                        <a:rPr lang="en-US">
                          <a:effectLst/>
                          <a:latin typeface="Bookman Old Style" panose="02050604050505020204" pitchFamily="18" charset="0"/>
                        </a:rPr>
                        <a:t>Agriculturist</a:t>
                      </a:r>
                    </a:p>
                  </a:txBody>
                  <a:tcPr marL="76200" marR="76200" marT="76200" marB="76200"/>
                </a:tc>
                <a:tc>
                  <a:txBody>
                    <a:bodyPr/>
                    <a:lstStyle/>
                    <a:p>
                      <a:pPr algn="l" fontAlgn="t"/>
                      <a:r>
                        <a:rPr lang="en-US" dirty="0">
                          <a:effectLst/>
                          <a:latin typeface="Bookman Old Style" panose="02050604050505020204" pitchFamily="18" charset="0"/>
                        </a:rPr>
                        <a:t>Any registered person</a:t>
                      </a:r>
                    </a:p>
                  </a:txBody>
                  <a:tcPr marL="76200" marR="76200" marT="76200" marB="76200"/>
                </a:tc>
                <a:extLst>
                  <a:ext uri="{0D108BD9-81ED-4DB2-BD59-A6C34878D82A}">
                    <a16:rowId xmlns:a16="http://schemas.microsoft.com/office/drawing/2014/main" val="10001"/>
                  </a:ext>
                </a:extLst>
              </a:tr>
              <a:tr h="746186">
                <a:tc>
                  <a:txBody>
                    <a:bodyPr/>
                    <a:lstStyle/>
                    <a:p>
                      <a:pPr algn="ctr" fontAlgn="t"/>
                      <a:r>
                        <a:rPr lang="en-US" dirty="0">
                          <a:effectLst/>
                          <a:latin typeface="Bookman Old Style" panose="02050604050505020204" pitchFamily="18" charset="0"/>
                        </a:rPr>
                        <a:t>1404 90 10</a:t>
                      </a:r>
                    </a:p>
                  </a:txBody>
                  <a:tcPr marL="76200" marR="76200" marT="76200" marB="76200"/>
                </a:tc>
                <a:tc>
                  <a:txBody>
                    <a:bodyPr/>
                    <a:lstStyle/>
                    <a:p>
                      <a:pPr algn="l" fontAlgn="t"/>
                      <a:r>
                        <a:rPr lang="en-US" dirty="0">
                          <a:effectLst/>
                          <a:latin typeface="Bookman Old Style" panose="02050604050505020204" pitchFamily="18" charset="0"/>
                        </a:rPr>
                        <a:t>Bidi                wrapper</a:t>
                      </a:r>
                      <a:br>
                        <a:rPr lang="en-US" dirty="0">
                          <a:effectLst/>
                          <a:latin typeface="Bookman Old Style" panose="02050604050505020204" pitchFamily="18" charset="0"/>
                        </a:rPr>
                      </a:br>
                      <a:r>
                        <a:rPr lang="en-US" dirty="0">
                          <a:effectLst/>
                          <a:latin typeface="Bookman Old Style" panose="02050604050505020204" pitchFamily="18" charset="0"/>
                        </a:rPr>
                        <a:t>leaves (tendu)</a:t>
                      </a:r>
                    </a:p>
                  </a:txBody>
                  <a:tcPr marL="76200" marR="76200" marT="76200" marB="76200"/>
                </a:tc>
                <a:tc>
                  <a:txBody>
                    <a:bodyPr/>
                    <a:lstStyle/>
                    <a:p>
                      <a:pPr algn="l" fontAlgn="t"/>
                      <a:r>
                        <a:rPr lang="en-US" dirty="0">
                          <a:effectLst/>
                          <a:latin typeface="Bookman Old Style" panose="02050604050505020204" pitchFamily="18" charset="0"/>
                        </a:rPr>
                        <a:t>Agriculturist</a:t>
                      </a:r>
                    </a:p>
                  </a:txBody>
                  <a:tcPr marL="76200" marR="76200" marT="76200" marB="76200"/>
                </a:tc>
                <a:tc>
                  <a:txBody>
                    <a:bodyPr/>
                    <a:lstStyle/>
                    <a:p>
                      <a:pPr algn="l" fontAlgn="t"/>
                      <a:r>
                        <a:rPr lang="en-US" dirty="0">
                          <a:effectLst/>
                          <a:latin typeface="Bookman Old Style" panose="02050604050505020204" pitchFamily="18" charset="0"/>
                        </a:rPr>
                        <a:t>Any registered person</a:t>
                      </a:r>
                    </a:p>
                  </a:txBody>
                  <a:tcPr marL="76200" marR="76200" marT="76200" marB="76200"/>
                </a:tc>
                <a:extLst>
                  <a:ext uri="{0D108BD9-81ED-4DB2-BD59-A6C34878D82A}">
                    <a16:rowId xmlns:a16="http://schemas.microsoft.com/office/drawing/2014/main" val="10002"/>
                  </a:ext>
                </a:extLst>
              </a:tr>
              <a:tr h="746186">
                <a:tc>
                  <a:txBody>
                    <a:bodyPr/>
                    <a:lstStyle/>
                    <a:p>
                      <a:pPr algn="ctr" fontAlgn="t"/>
                      <a:r>
                        <a:rPr lang="en-US" dirty="0">
                          <a:effectLst/>
                          <a:latin typeface="Bookman Old Style" panose="02050604050505020204" pitchFamily="18" charset="0"/>
                        </a:rPr>
                        <a:t>2401</a:t>
                      </a:r>
                    </a:p>
                  </a:txBody>
                  <a:tcPr marL="76200" marR="76200" marT="76200" marB="76200"/>
                </a:tc>
                <a:tc>
                  <a:txBody>
                    <a:bodyPr/>
                    <a:lstStyle/>
                    <a:p>
                      <a:pPr algn="l" fontAlgn="t"/>
                      <a:r>
                        <a:rPr lang="en-US" dirty="0">
                          <a:effectLst/>
                          <a:latin typeface="Bookman Old Style" panose="02050604050505020204" pitchFamily="18" charset="0"/>
                        </a:rPr>
                        <a:t>Tobacco leaves</a:t>
                      </a:r>
                    </a:p>
                  </a:txBody>
                  <a:tcPr marL="76200" marR="76200" marT="76200" marB="76200"/>
                </a:tc>
                <a:tc>
                  <a:txBody>
                    <a:bodyPr/>
                    <a:lstStyle/>
                    <a:p>
                      <a:pPr algn="l" fontAlgn="t"/>
                      <a:r>
                        <a:rPr lang="en-US" dirty="0">
                          <a:effectLst/>
                          <a:latin typeface="Bookman Old Style" panose="02050604050505020204" pitchFamily="18" charset="0"/>
                        </a:rPr>
                        <a:t>Agriculturist</a:t>
                      </a:r>
                    </a:p>
                  </a:txBody>
                  <a:tcPr marL="76200" marR="76200" marT="76200" marB="76200"/>
                </a:tc>
                <a:tc>
                  <a:txBody>
                    <a:bodyPr/>
                    <a:lstStyle/>
                    <a:p>
                      <a:pPr algn="l" fontAlgn="t"/>
                      <a:r>
                        <a:rPr lang="en-US" dirty="0">
                          <a:effectLst/>
                          <a:latin typeface="Bookman Old Style" panose="02050604050505020204" pitchFamily="18" charset="0"/>
                        </a:rPr>
                        <a:t>Any registered person</a:t>
                      </a:r>
                    </a:p>
                  </a:txBody>
                  <a:tcPr marL="76200" marR="76200" marT="76200" marB="76200"/>
                </a:tc>
                <a:extLst>
                  <a:ext uri="{0D108BD9-81ED-4DB2-BD59-A6C34878D82A}">
                    <a16:rowId xmlns:a16="http://schemas.microsoft.com/office/drawing/2014/main" val="10003"/>
                  </a:ext>
                </a:extLst>
              </a:tr>
              <a:tr h="746186">
                <a:tc>
                  <a:txBody>
                    <a:bodyPr/>
                    <a:lstStyle/>
                    <a:p>
                      <a:pPr algn="ctr" fontAlgn="t"/>
                      <a:r>
                        <a:rPr lang="en-US" dirty="0">
                          <a:effectLst/>
                          <a:latin typeface="Bookman Old Style" panose="02050604050505020204" pitchFamily="18" charset="0"/>
                        </a:rPr>
                        <a:t>5004 to 5006</a:t>
                      </a:r>
                    </a:p>
                  </a:txBody>
                  <a:tcPr marL="76200" marR="76200" marT="76200" marB="76200"/>
                </a:tc>
                <a:tc>
                  <a:txBody>
                    <a:bodyPr/>
                    <a:lstStyle/>
                    <a:p>
                      <a:pPr algn="l" fontAlgn="t"/>
                      <a:r>
                        <a:rPr lang="en-US" dirty="0">
                          <a:effectLst/>
                          <a:latin typeface="Bookman Old Style" panose="02050604050505020204" pitchFamily="18" charset="0"/>
                        </a:rPr>
                        <a:t>Silk yarn</a:t>
                      </a:r>
                    </a:p>
                  </a:txBody>
                  <a:tcPr marL="76200" marR="76200" marT="76200" marB="76200"/>
                </a:tc>
                <a:tc>
                  <a:txBody>
                    <a:bodyPr/>
                    <a:lstStyle/>
                    <a:p>
                      <a:pPr algn="l" fontAlgn="t"/>
                      <a:r>
                        <a:rPr lang="en-US" dirty="0">
                          <a:effectLst/>
                          <a:latin typeface="Bookman Old Style" panose="02050604050505020204" pitchFamily="18" charset="0"/>
                        </a:rPr>
                        <a:t>Any person</a:t>
                      </a:r>
                      <a:br>
                        <a:rPr lang="en-US" dirty="0">
                          <a:effectLst/>
                          <a:latin typeface="Bookman Old Style" panose="02050604050505020204" pitchFamily="18" charset="0"/>
                        </a:rPr>
                      </a:br>
                      <a:r>
                        <a:rPr lang="en-US" dirty="0">
                          <a:effectLst/>
                          <a:latin typeface="Bookman Old Style" panose="02050604050505020204" pitchFamily="18" charset="0"/>
                        </a:rPr>
                        <a:t>who manufactures silk yarn from raw silk or silk worm cocoons for supply of silk yarn</a:t>
                      </a:r>
                    </a:p>
                  </a:txBody>
                  <a:tcPr marL="76200" marR="76200" marT="76200" marB="76200"/>
                </a:tc>
                <a:tc>
                  <a:txBody>
                    <a:bodyPr/>
                    <a:lstStyle/>
                    <a:p>
                      <a:pPr algn="l" fontAlgn="t"/>
                      <a:r>
                        <a:rPr lang="en-US" dirty="0">
                          <a:effectLst/>
                          <a:latin typeface="Bookman Old Style" panose="02050604050505020204" pitchFamily="18" charset="0"/>
                        </a:rPr>
                        <a:t>Any registered person</a:t>
                      </a:r>
                    </a:p>
                  </a:txBody>
                  <a:tcPr marL="76200" marR="76200" marT="76200" marB="76200"/>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A7E49D09-2DC1-45DB-B3DB-5FC58297575C}" type="slidenum">
              <a:rPr lang="en-US" smtClean="0"/>
              <a:t>8</a:t>
            </a:fld>
            <a:endParaRPr lang="en-US"/>
          </a:p>
        </p:txBody>
      </p:sp>
    </p:spTree>
    <p:extLst>
      <p:ext uri="{BB962C8B-B14F-4D97-AF65-F5344CB8AC3E}">
        <p14:creationId xmlns:p14="http://schemas.microsoft.com/office/powerpoint/2010/main" val="2504177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3701929"/>
              </p:ext>
            </p:extLst>
          </p:nvPr>
        </p:nvGraphicFramePr>
        <p:xfrm>
          <a:off x="265097" y="372883"/>
          <a:ext cx="11731284" cy="5850495"/>
        </p:xfrm>
        <a:graphic>
          <a:graphicData uri="http://schemas.openxmlformats.org/drawingml/2006/table">
            <a:tbl>
              <a:tblPr firstRow="1" bandRow="1">
                <a:tableStyleId>{7DF18680-E054-41AD-8BC1-D1AEF772440D}</a:tableStyleId>
              </a:tblPr>
              <a:tblGrid>
                <a:gridCol w="2932821">
                  <a:extLst>
                    <a:ext uri="{9D8B030D-6E8A-4147-A177-3AD203B41FA5}">
                      <a16:colId xmlns:a16="http://schemas.microsoft.com/office/drawing/2014/main" val="20000"/>
                    </a:ext>
                  </a:extLst>
                </a:gridCol>
                <a:gridCol w="2932821">
                  <a:extLst>
                    <a:ext uri="{9D8B030D-6E8A-4147-A177-3AD203B41FA5}">
                      <a16:colId xmlns:a16="http://schemas.microsoft.com/office/drawing/2014/main" val="20001"/>
                    </a:ext>
                  </a:extLst>
                </a:gridCol>
                <a:gridCol w="2932821">
                  <a:extLst>
                    <a:ext uri="{9D8B030D-6E8A-4147-A177-3AD203B41FA5}">
                      <a16:colId xmlns:a16="http://schemas.microsoft.com/office/drawing/2014/main" val="20002"/>
                    </a:ext>
                  </a:extLst>
                </a:gridCol>
                <a:gridCol w="2932821">
                  <a:extLst>
                    <a:ext uri="{9D8B030D-6E8A-4147-A177-3AD203B41FA5}">
                      <a16:colId xmlns:a16="http://schemas.microsoft.com/office/drawing/2014/main" val="20003"/>
                    </a:ext>
                  </a:extLst>
                </a:gridCol>
              </a:tblGrid>
              <a:tr h="1397618">
                <a:tc>
                  <a:txBody>
                    <a:bodyPr/>
                    <a:lstStyle/>
                    <a:p>
                      <a:pPr algn="ctr"/>
                      <a:r>
                        <a:rPr lang="en-US" sz="2000" kern="1200" dirty="0">
                          <a:effectLst/>
                          <a:latin typeface="Bookman Old Style" panose="02050604050505020204" pitchFamily="18" charset="0"/>
                        </a:rPr>
                        <a:t>Tariff item,</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sub-heading,</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heading or</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Chapter</a:t>
                      </a:r>
                      <a:endParaRPr lang="en-US" sz="2000" dirty="0">
                        <a:latin typeface="Bookman Old Style" panose="02050604050505020204" pitchFamily="18" charset="0"/>
                      </a:endParaRPr>
                    </a:p>
                  </a:txBody>
                  <a:tcPr/>
                </a:tc>
                <a:tc>
                  <a:txBody>
                    <a:bodyPr/>
                    <a:lstStyle/>
                    <a:p>
                      <a:pPr algn="ctr"/>
                      <a:r>
                        <a:rPr lang="en-US" sz="2000" kern="1200" dirty="0">
                          <a:effectLst/>
                          <a:latin typeface="Bookman Old Style" panose="02050604050505020204" pitchFamily="18" charset="0"/>
                        </a:rPr>
                        <a:t>Description of supply of Goods</a:t>
                      </a:r>
                      <a:endParaRPr lang="en-US" sz="2000" dirty="0">
                        <a:latin typeface="Bookman Old Style" panose="02050604050505020204" pitchFamily="18" charset="0"/>
                      </a:endParaRPr>
                    </a:p>
                  </a:txBody>
                  <a:tcPr/>
                </a:tc>
                <a:tc>
                  <a:txBody>
                    <a:bodyPr/>
                    <a:lstStyle/>
                    <a:p>
                      <a:pPr algn="ctr"/>
                      <a:r>
                        <a:rPr lang="en-US" sz="2000" kern="1200" dirty="0">
                          <a:effectLst/>
                          <a:latin typeface="Bookman Old Style" panose="02050604050505020204" pitchFamily="18" charset="0"/>
                        </a:rPr>
                        <a:t>Supplier of</a:t>
                      </a:r>
                      <a:br>
                        <a:rPr lang="en-US" sz="2000" kern="1200" dirty="0">
                          <a:effectLst/>
                          <a:latin typeface="Bookman Old Style" panose="02050604050505020204" pitchFamily="18" charset="0"/>
                        </a:rPr>
                      </a:br>
                      <a:r>
                        <a:rPr lang="en-US" sz="2000" kern="1200" dirty="0">
                          <a:effectLst/>
                          <a:latin typeface="Bookman Old Style" panose="02050604050505020204" pitchFamily="18" charset="0"/>
                        </a:rPr>
                        <a:t>goods</a:t>
                      </a:r>
                      <a:endParaRPr lang="en-US" sz="2000" dirty="0">
                        <a:latin typeface="Bookman Old Style" panose="02050604050505020204" pitchFamily="18" charset="0"/>
                      </a:endParaRPr>
                    </a:p>
                  </a:txBody>
                  <a:tcPr/>
                </a:tc>
                <a:tc>
                  <a:txBody>
                    <a:bodyPr/>
                    <a:lstStyle/>
                    <a:p>
                      <a:pPr algn="ctr"/>
                      <a:r>
                        <a:rPr lang="en-US" sz="2000" kern="1200" dirty="0">
                          <a:effectLst/>
                          <a:latin typeface="Bookman Old Style" panose="02050604050505020204" pitchFamily="18" charset="0"/>
                        </a:rPr>
                        <a:t>Recipient of supply</a:t>
                      </a:r>
                      <a:endParaRPr lang="en-US" sz="2000" dirty="0">
                        <a:latin typeface="Bookman Old Style" panose="02050604050505020204" pitchFamily="18" charset="0"/>
                      </a:endParaRPr>
                    </a:p>
                  </a:txBody>
                  <a:tcPr/>
                </a:tc>
                <a:extLst>
                  <a:ext uri="{0D108BD9-81ED-4DB2-BD59-A6C34878D82A}">
                    <a16:rowId xmlns:a16="http://schemas.microsoft.com/office/drawing/2014/main" val="10000"/>
                  </a:ext>
                </a:extLst>
              </a:tr>
              <a:tr h="1040088">
                <a:tc>
                  <a:txBody>
                    <a:bodyPr/>
                    <a:lstStyle/>
                    <a:p>
                      <a:pPr algn="ctr" fontAlgn="t"/>
                      <a:r>
                        <a:rPr lang="en-US" dirty="0">
                          <a:solidFill>
                            <a:schemeClr val="tx1"/>
                          </a:solidFill>
                          <a:effectLst/>
                          <a:latin typeface="Bookman Old Style" panose="02050604050505020204" pitchFamily="18" charset="0"/>
                        </a:rPr>
                        <a:t>5201</a:t>
                      </a:r>
                    </a:p>
                    <a:p>
                      <a:pPr algn="ctr" fontAlgn="t"/>
                      <a:endParaRPr lang="en-US" dirty="0">
                        <a:solidFill>
                          <a:schemeClr val="tx1"/>
                        </a:solidFill>
                        <a:effectLst/>
                        <a:latin typeface="Bookman Old Style" panose="02050604050505020204" pitchFamily="18" charset="0"/>
                      </a:endParaRPr>
                    </a:p>
                  </a:txBody>
                  <a:tcPr marL="76200" marR="76200" marT="76200" marB="762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solidFill>
                            <a:schemeClr val="tx1"/>
                          </a:solidFill>
                          <a:effectLst/>
                          <a:latin typeface="Bookman Old Style" panose="02050604050505020204" pitchFamily="18" charset="0"/>
                        </a:rPr>
                        <a:t>Raw cotton </a:t>
                      </a:r>
                    </a:p>
                    <a:p>
                      <a:pPr marL="0" marR="0" lvl="0" indent="0" algn="l" defTabSz="914400" rtl="0" eaLnBrk="1" fontAlgn="t" latinLnBrk="0" hangingPunct="1">
                        <a:lnSpc>
                          <a:spcPct val="100000"/>
                        </a:lnSpc>
                        <a:spcBef>
                          <a:spcPts val="0"/>
                        </a:spcBef>
                        <a:spcAft>
                          <a:spcPts val="0"/>
                        </a:spcAft>
                        <a:buClrTx/>
                        <a:buSzTx/>
                        <a:buFontTx/>
                        <a:buNone/>
                        <a:tabLst/>
                        <a:defRPr/>
                      </a:pPr>
                      <a:r>
                        <a:rPr lang="en-US" dirty="0">
                          <a:solidFill>
                            <a:schemeClr val="tx1"/>
                          </a:solidFill>
                          <a:effectLst/>
                          <a:latin typeface="Bookman Old Style" panose="02050604050505020204" pitchFamily="18" charset="0"/>
                        </a:rPr>
                        <a:t>(Effective from 15-11-2017)</a:t>
                      </a:r>
                    </a:p>
                  </a:txBody>
                  <a:tcPr marL="76200" marR="76200" marT="76200" marB="76200"/>
                </a:tc>
                <a:tc>
                  <a:txBody>
                    <a:bodyPr/>
                    <a:lstStyle/>
                    <a:p>
                      <a:pPr algn="l" fontAlgn="t"/>
                      <a:r>
                        <a:rPr lang="en-US">
                          <a:solidFill>
                            <a:schemeClr val="tx1"/>
                          </a:solidFill>
                          <a:effectLst/>
                          <a:latin typeface="Bookman Old Style" panose="02050604050505020204" pitchFamily="18" charset="0"/>
                        </a:rPr>
                        <a:t>Agriculturist</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Any registered person</a:t>
                      </a:r>
                    </a:p>
                  </a:txBody>
                  <a:tcPr marL="76200" marR="76200" marT="76200" marB="76200"/>
                </a:tc>
                <a:extLst>
                  <a:ext uri="{0D108BD9-81ED-4DB2-BD59-A6C34878D82A}">
                    <a16:rowId xmlns:a16="http://schemas.microsoft.com/office/drawing/2014/main" val="10001"/>
                  </a:ext>
                </a:extLst>
              </a:tr>
              <a:tr h="1040088">
                <a:tc>
                  <a:txBody>
                    <a:bodyPr/>
                    <a:lstStyle/>
                    <a:p>
                      <a:pPr algn="ctr" fontAlgn="t"/>
                      <a:r>
                        <a:rPr lang="en-US" dirty="0">
                          <a:solidFill>
                            <a:schemeClr val="tx1"/>
                          </a:solidFill>
                          <a:effectLst/>
                          <a:latin typeface="Bookman Old Style" panose="02050604050505020204" pitchFamily="18" charset="0"/>
                        </a:rPr>
                        <a:t>-</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Supply of lottery</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State Government, Union Territory or any local authority</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Lottery distributor or selling agent.</a:t>
                      </a:r>
                    </a:p>
                  </a:txBody>
                  <a:tcPr marL="76200" marR="76200" marT="76200" marB="76200"/>
                </a:tc>
                <a:extLst>
                  <a:ext uri="{0D108BD9-81ED-4DB2-BD59-A6C34878D82A}">
                    <a16:rowId xmlns:a16="http://schemas.microsoft.com/office/drawing/2014/main" val="10002"/>
                  </a:ext>
                </a:extLst>
              </a:tr>
              <a:tr h="1332613">
                <a:tc>
                  <a:txBody>
                    <a:bodyPr/>
                    <a:lstStyle/>
                    <a:p>
                      <a:pPr algn="ctr" fontAlgn="t"/>
                      <a:r>
                        <a:rPr lang="en-US" dirty="0">
                          <a:solidFill>
                            <a:schemeClr val="tx1"/>
                          </a:solidFill>
                          <a:effectLst/>
                          <a:latin typeface="Bookman Old Style" panose="02050604050505020204" pitchFamily="18" charset="0"/>
                        </a:rPr>
                        <a:t>Any Chapter</a:t>
                      </a:r>
                    </a:p>
                    <a:p>
                      <a:pPr algn="ctr" fontAlgn="t"/>
                      <a:r>
                        <a:rPr lang="en-US" dirty="0">
                          <a:solidFill>
                            <a:schemeClr val="tx1"/>
                          </a:solidFill>
                          <a:effectLst/>
                          <a:latin typeface="Bookman Old Style" panose="02050604050505020204" pitchFamily="18" charset="0"/>
                        </a:rPr>
                        <a:t>(Effective from 13-10-2017)</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Used vehicles seized and confiscated goods, old and used goods, waste and scrap</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Central Government, State Government, Union territory or a Local authority.</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Any registered person</a:t>
                      </a:r>
                    </a:p>
                  </a:txBody>
                  <a:tcPr marL="76200" marR="76200" marT="76200" marB="76200"/>
                </a:tc>
                <a:extLst>
                  <a:ext uri="{0D108BD9-81ED-4DB2-BD59-A6C34878D82A}">
                    <a16:rowId xmlns:a16="http://schemas.microsoft.com/office/drawing/2014/main" val="10003"/>
                  </a:ext>
                </a:extLst>
              </a:tr>
              <a:tr h="1040088">
                <a:tc>
                  <a:txBody>
                    <a:bodyPr/>
                    <a:lstStyle/>
                    <a:p>
                      <a:pPr algn="ctr" fontAlgn="t"/>
                      <a:r>
                        <a:rPr lang="en-US" dirty="0">
                          <a:solidFill>
                            <a:schemeClr val="tx1"/>
                          </a:solidFill>
                          <a:effectLst/>
                          <a:latin typeface="Bookman Old Style" panose="02050604050505020204" pitchFamily="18" charset="0"/>
                        </a:rPr>
                        <a:t>Any Chapter</a:t>
                      </a:r>
                    </a:p>
                    <a:p>
                      <a:pPr algn="ctr" fontAlgn="t"/>
                      <a:r>
                        <a:rPr lang="en-US" dirty="0">
                          <a:solidFill>
                            <a:schemeClr val="tx1"/>
                          </a:solidFill>
                          <a:effectLst/>
                          <a:latin typeface="Bookman Old Style" panose="02050604050505020204" pitchFamily="18" charset="0"/>
                        </a:rPr>
                        <a:t>(Effective from 28-5-2018)</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Priority Sector Lending Certificate</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Any registered person</a:t>
                      </a:r>
                    </a:p>
                  </a:txBody>
                  <a:tcPr marL="76200" marR="76200" marT="76200" marB="76200"/>
                </a:tc>
                <a:tc>
                  <a:txBody>
                    <a:bodyPr/>
                    <a:lstStyle/>
                    <a:p>
                      <a:pPr algn="l" fontAlgn="t"/>
                      <a:r>
                        <a:rPr lang="en-US" dirty="0">
                          <a:solidFill>
                            <a:schemeClr val="tx1"/>
                          </a:solidFill>
                          <a:effectLst/>
                          <a:latin typeface="Bookman Old Style" panose="02050604050505020204" pitchFamily="18" charset="0"/>
                        </a:rPr>
                        <a:t>Any registered person</a:t>
                      </a:r>
                    </a:p>
                  </a:txBody>
                  <a:tcPr marL="76200" marR="76200" marT="76200" marB="76200"/>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A7E49D09-2DC1-45DB-B3DB-5FC58297575C}" type="slidenum">
              <a:rPr lang="en-US" smtClean="0"/>
              <a:t>9</a:t>
            </a:fld>
            <a:endParaRPr lang="en-US"/>
          </a:p>
        </p:txBody>
      </p:sp>
    </p:spTree>
    <p:extLst>
      <p:ext uri="{BB962C8B-B14F-4D97-AF65-F5344CB8AC3E}">
        <p14:creationId xmlns:p14="http://schemas.microsoft.com/office/powerpoint/2010/main" val="1452593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3725</TotalTime>
  <Words>7040</Words>
  <Application>Microsoft Office PowerPoint</Application>
  <PresentationFormat>Widescreen</PresentationFormat>
  <Paragraphs>656</Paragraphs>
  <Slides>69</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69</vt:i4>
      </vt:variant>
    </vt:vector>
  </HeadingPairs>
  <TitlesOfParts>
    <vt:vector size="77" baseType="lpstr">
      <vt:lpstr>Adobe Devanagari</vt:lpstr>
      <vt:lpstr>Arial</vt:lpstr>
      <vt:lpstr>Bookman Old Style</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dc:creator>
  <cp:lastModifiedBy>USER</cp:lastModifiedBy>
  <cp:revision>202</cp:revision>
  <dcterms:created xsi:type="dcterms:W3CDTF">2020-05-10T14:27:16Z</dcterms:created>
  <dcterms:modified xsi:type="dcterms:W3CDTF">2025-04-21T05:18:18Z</dcterms:modified>
</cp:coreProperties>
</file>