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72" r:id="rId3"/>
    <p:sldId id="259" r:id="rId4"/>
    <p:sldId id="264" r:id="rId5"/>
    <p:sldId id="265" r:id="rId6"/>
    <p:sldId id="266" r:id="rId7"/>
    <p:sldId id="267" r:id="rId8"/>
    <p:sldId id="269" r:id="rId9"/>
    <p:sldId id="268" r:id="rId10"/>
    <p:sldId id="270" r:id="rId11"/>
    <p:sldId id="271"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 id="293" r:id="rId33"/>
    <p:sldId id="294" r:id="rId34"/>
    <p:sldId id="295" r:id="rId35"/>
    <p:sldId id="263"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7/15/2018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hyperlink" Target="mailto:mvsaca2001@yahoo.com"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09801"/>
            <a:ext cx="7772400" cy="1828799"/>
          </a:xfrm>
        </p:spPr>
        <p:txBody>
          <a:bodyPr>
            <a:normAutofit/>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533400" y="4495800"/>
            <a:ext cx="8229600" cy="1524000"/>
          </a:xfrm>
        </p:spPr>
        <p:txBody>
          <a:bodyPr>
            <a:normAutofit fontScale="85000" lnSpcReduction="10000"/>
          </a:bodyPr>
          <a:lstStyle/>
          <a:p>
            <a:pPr algn="l"/>
            <a:r>
              <a:rPr lang="en-US" dirty="0" smtClean="0">
                <a:solidFill>
                  <a:srgbClr val="C00000"/>
                </a:solidFill>
              </a:rPr>
              <a:t>                                                              By</a:t>
            </a:r>
          </a:p>
          <a:p>
            <a:pPr algn="l"/>
            <a:r>
              <a:rPr lang="en-US" dirty="0" smtClean="0">
                <a:solidFill>
                  <a:srgbClr val="C00000"/>
                </a:solidFill>
              </a:rPr>
              <a:t>                                                              </a:t>
            </a:r>
            <a:r>
              <a:rPr lang="en-US" dirty="0" err="1" smtClean="0">
                <a:solidFill>
                  <a:srgbClr val="C00000"/>
                </a:solidFill>
              </a:rPr>
              <a:t>CA.M.V.SARMA</a:t>
            </a:r>
            <a:endParaRPr lang="en-US" dirty="0" smtClean="0">
              <a:solidFill>
                <a:srgbClr val="C00000"/>
              </a:solidFill>
            </a:endParaRPr>
          </a:p>
          <a:p>
            <a:pPr algn="l"/>
            <a:r>
              <a:rPr lang="en-US" dirty="0" smtClean="0">
                <a:solidFill>
                  <a:srgbClr val="C00000"/>
                </a:solidFill>
              </a:rPr>
              <a:t>                                                                     </a:t>
            </a:r>
            <a:r>
              <a:rPr lang="en-US" dirty="0" err="1" smtClean="0">
                <a:solidFill>
                  <a:srgbClr val="C00000"/>
                </a:solidFill>
              </a:rPr>
              <a:t>B.Com</a:t>
            </a:r>
            <a:r>
              <a:rPr lang="en-US" dirty="0" smtClean="0">
                <a:solidFill>
                  <a:srgbClr val="C00000"/>
                </a:solidFill>
              </a:rPr>
              <a:t>., </a:t>
            </a:r>
            <a:r>
              <a:rPr lang="en-US" dirty="0" err="1" smtClean="0">
                <a:solidFill>
                  <a:srgbClr val="C00000"/>
                </a:solidFill>
              </a:rPr>
              <a:t>F.C.A.</a:t>
            </a:r>
            <a:endParaRPr lang="en-IN" dirty="0">
              <a:solidFill>
                <a:srgbClr val="C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905000"/>
            <a:ext cx="8229600" cy="4267200"/>
          </a:xfrm>
        </p:spPr>
        <p:txBody>
          <a:bodyPr>
            <a:normAutofit lnSpcReduction="10000"/>
          </a:bodyPr>
          <a:lstStyle/>
          <a:p>
            <a:pPr algn="just">
              <a:buFont typeface="Arial" pitchFamily="34" charset="0"/>
              <a:buChar char="•"/>
            </a:pPr>
            <a:r>
              <a:rPr lang="en-IN" b="1" dirty="0" smtClean="0">
                <a:solidFill>
                  <a:schemeClr val="tx1"/>
                </a:solidFill>
              </a:rPr>
              <a:t>Another noticeable difference is that a sub-</a:t>
            </a:r>
            <a:r>
              <a:rPr lang="en-IN" b="1" dirty="0" smtClean="0">
                <a:solidFill>
                  <a:srgbClr val="C00000"/>
                </a:solidFill>
              </a:rPr>
              <a:t>section starts with a capital letter and ends with a full stop</a:t>
            </a:r>
            <a:r>
              <a:rPr lang="en-IN" b="1" dirty="0" smtClean="0">
                <a:solidFill>
                  <a:schemeClr val="tx1"/>
                </a:solidFill>
              </a:rPr>
              <a:t> </a:t>
            </a:r>
          </a:p>
          <a:p>
            <a:pPr algn="just">
              <a:buFont typeface="Arial" pitchFamily="34" charset="0"/>
              <a:buChar char="•"/>
            </a:pPr>
            <a:r>
              <a:rPr lang="en-IN" b="1" dirty="0" smtClean="0">
                <a:solidFill>
                  <a:schemeClr val="tx1"/>
                </a:solidFill>
              </a:rPr>
              <a:t>whereas a </a:t>
            </a:r>
            <a:r>
              <a:rPr lang="en-IN" b="1" dirty="0" smtClean="0">
                <a:solidFill>
                  <a:srgbClr val="C00000"/>
                </a:solidFill>
              </a:rPr>
              <a:t>clause starts with a small letter and ends with a semicolon.</a:t>
            </a:r>
            <a:r>
              <a:rPr lang="en-IN" dirty="0" smtClean="0">
                <a:solidFill>
                  <a:schemeClr val="tx1"/>
                </a:solidFill>
              </a:rPr>
              <a:t> But the last clause ends with a full stop. </a:t>
            </a:r>
          </a:p>
          <a:p>
            <a:pPr algn="just">
              <a:buFont typeface="Arial" pitchFamily="34" charset="0"/>
              <a:buChar char="•"/>
            </a:pPr>
            <a:r>
              <a:rPr lang="en-IN" b="1" dirty="0" smtClean="0">
                <a:solidFill>
                  <a:schemeClr val="tx1"/>
                </a:solidFill>
              </a:rPr>
              <a:t>This is because a sub-section is a complete sentence whereas a clause is a part of a sentence.</a:t>
            </a:r>
            <a:endParaRPr lang="en-IN"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905000"/>
            <a:ext cx="8229600" cy="4267200"/>
          </a:xfrm>
        </p:spPr>
        <p:txBody>
          <a:bodyPr>
            <a:normAutofit/>
          </a:bodyPr>
          <a:lstStyle/>
          <a:p>
            <a:pPr algn="just"/>
            <a:r>
              <a:rPr lang="en-IN" dirty="0" smtClean="0">
                <a:solidFill>
                  <a:schemeClr val="tx1"/>
                </a:solidFill>
              </a:rPr>
              <a:t>Keeping the above in mind for :</a:t>
            </a:r>
          </a:p>
          <a:p>
            <a:pPr algn="just"/>
            <a:r>
              <a:rPr lang="en-IN" b="1" dirty="0" smtClean="0">
                <a:solidFill>
                  <a:schemeClr val="tx1"/>
                </a:solidFill>
              </a:rPr>
              <a:t>‘sub-sections’ refer sections 1, 4, 5, </a:t>
            </a:r>
            <a:r>
              <a:rPr lang="en-IN" b="1" dirty="0" err="1" smtClean="0">
                <a:solidFill>
                  <a:schemeClr val="tx1"/>
                </a:solidFill>
              </a:rPr>
              <a:t>5A</a:t>
            </a:r>
            <a:r>
              <a:rPr lang="en-IN" b="1" dirty="0" smtClean="0">
                <a:solidFill>
                  <a:schemeClr val="tx1"/>
                </a:solidFill>
              </a:rPr>
              <a:t>, 9, 11, 12 and similar other sections and</a:t>
            </a:r>
          </a:p>
          <a:p>
            <a:pPr algn="just"/>
            <a:endParaRPr lang="en-IN" b="1" dirty="0" smtClean="0">
              <a:solidFill>
                <a:schemeClr val="tx1"/>
              </a:solidFill>
            </a:endParaRPr>
          </a:p>
          <a:p>
            <a:pPr algn="just"/>
            <a:r>
              <a:rPr lang="en-IN" b="1" dirty="0" smtClean="0">
                <a:solidFill>
                  <a:schemeClr val="tx1"/>
                </a:solidFill>
              </a:rPr>
              <a:t> for ‘clauses’ refer sections 2, 6, 7, 8, 10, 16, 17, 24, 27, 28 and so on.</a:t>
            </a:r>
            <a:endParaRPr lang="en-IN" dirty="0" smtClean="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905000"/>
            <a:ext cx="8229600" cy="4267200"/>
          </a:xfrm>
        </p:spPr>
        <p:txBody>
          <a:bodyPr>
            <a:normAutofit fontScale="85000" lnSpcReduction="20000"/>
          </a:bodyPr>
          <a:lstStyle/>
          <a:p>
            <a:pPr lvl="0"/>
            <a:r>
              <a:rPr lang="en-IN" b="1" u="sng" dirty="0" smtClean="0">
                <a:solidFill>
                  <a:srgbClr val="C00000"/>
                </a:solidFill>
              </a:rPr>
              <a:t>How to know the NUMBER of a Proviso?</a:t>
            </a:r>
            <a:endParaRPr lang="en-IN" u="sng" dirty="0" smtClean="0">
              <a:solidFill>
                <a:srgbClr val="C00000"/>
              </a:solidFill>
            </a:endParaRPr>
          </a:p>
          <a:p>
            <a:pPr algn="just"/>
            <a:r>
              <a:rPr lang="en-IN" dirty="0" smtClean="0">
                <a:solidFill>
                  <a:schemeClr val="tx1"/>
                </a:solidFill>
              </a:rPr>
              <a:t>First proviso begins with the phrase ‘Provided that’, second proviso with ‘Provided further that”, and subsequent provisos with ‘Provided also that’</a:t>
            </a:r>
            <a:r>
              <a:rPr lang="en-IN" b="1" dirty="0" smtClean="0">
                <a:solidFill>
                  <a:schemeClr val="tx1"/>
                </a:solidFill>
              </a:rPr>
              <a:t>. </a:t>
            </a:r>
          </a:p>
          <a:p>
            <a:pPr algn="just"/>
            <a:endParaRPr lang="en-IN" b="1" dirty="0" smtClean="0">
              <a:solidFill>
                <a:schemeClr val="tx1"/>
              </a:solidFill>
            </a:endParaRPr>
          </a:p>
          <a:p>
            <a:pPr algn="just"/>
            <a:r>
              <a:rPr lang="en-IN" b="1" dirty="0" smtClean="0">
                <a:solidFill>
                  <a:schemeClr val="tx1"/>
                </a:solidFill>
              </a:rPr>
              <a:t>If the proviso starts with ‘Provided also that’</a:t>
            </a:r>
            <a:r>
              <a:rPr lang="en-IN" dirty="0" smtClean="0">
                <a:solidFill>
                  <a:schemeClr val="tx1"/>
                </a:solidFill>
              </a:rPr>
              <a:t> it has to be manually counted to know whether it is third proviso, fourth proviso, and so on. </a:t>
            </a:r>
          </a:p>
          <a:p>
            <a:pPr algn="just"/>
            <a:endParaRPr lang="en-IN" dirty="0" smtClean="0">
              <a:solidFill>
                <a:schemeClr val="tx1"/>
              </a:solidFill>
            </a:endParaRPr>
          </a:p>
          <a:p>
            <a:pPr algn="just"/>
            <a:r>
              <a:rPr lang="en-IN" dirty="0" smtClean="0">
                <a:solidFill>
                  <a:schemeClr val="tx1"/>
                </a:solidFill>
              </a:rPr>
              <a:t>Reference may be made to section </a:t>
            </a:r>
            <a:r>
              <a:rPr lang="en-IN" b="1" dirty="0" smtClean="0">
                <a:solidFill>
                  <a:schemeClr val="tx1"/>
                </a:solidFill>
              </a:rPr>
              <a:t>10(</a:t>
            </a:r>
            <a:r>
              <a:rPr lang="en-IN" b="1" dirty="0" err="1" smtClean="0">
                <a:solidFill>
                  <a:schemeClr val="tx1"/>
                </a:solidFill>
              </a:rPr>
              <a:t>23C</a:t>
            </a:r>
            <a:r>
              <a:rPr lang="en-IN" b="1" dirty="0" smtClean="0">
                <a:solidFill>
                  <a:schemeClr val="tx1"/>
                </a:solidFill>
              </a:rPr>
              <a:t>) as it has eighteen provisos</a:t>
            </a:r>
            <a:endParaRPr lang="en-IN" dirty="0" smtClean="0">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524000"/>
            <a:ext cx="8229600" cy="4648200"/>
          </a:xfrm>
        </p:spPr>
        <p:txBody>
          <a:bodyPr>
            <a:normAutofit fontScale="77500" lnSpcReduction="20000"/>
          </a:bodyPr>
          <a:lstStyle/>
          <a:p>
            <a:pPr lvl="0" algn="just"/>
            <a:r>
              <a:rPr lang="en-IN" b="1" u="sng" dirty="0" smtClean="0">
                <a:solidFill>
                  <a:srgbClr val="C00000"/>
                </a:solidFill>
              </a:rPr>
              <a:t>How to locate the provisions for the IT Rules?</a:t>
            </a:r>
            <a:endParaRPr lang="en-IN" u="sng" dirty="0" smtClean="0">
              <a:solidFill>
                <a:srgbClr val="C00000"/>
              </a:solidFill>
            </a:endParaRPr>
          </a:p>
          <a:p>
            <a:pPr algn="just"/>
            <a:r>
              <a:rPr lang="en-IN" b="1" dirty="0" smtClean="0">
                <a:solidFill>
                  <a:schemeClr val="tx1"/>
                </a:solidFill>
              </a:rPr>
              <a:t>In section 2(33) of the Income Tax Act, 1961, the word 'prescribed' is defined as follows:-"prescribed" means prescribed by rules made under this Act ;</a:t>
            </a:r>
          </a:p>
          <a:p>
            <a:pPr algn="just"/>
            <a:endParaRPr lang="en-IN" dirty="0" smtClean="0">
              <a:solidFill>
                <a:schemeClr val="tx1"/>
              </a:solidFill>
            </a:endParaRPr>
          </a:p>
          <a:p>
            <a:pPr algn="just"/>
            <a:r>
              <a:rPr lang="en-IN" dirty="0" smtClean="0">
                <a:solidFill>
                  <a:schemeClr val="tx1"/>
                </a:solidFill>
              </a:rPr>
              <a:t>Whenever in any provisions of the Income Tax Act, 1961, the word ‘prescribed’ or group of words ‘as may be prescribed’  or 'prescribed form verified in the prescribed manner' is found, it suggests that there shall be some provisions in a rule or Form in the Income Tax Rules, 1962. </a:t>
            </a:r>
          </a:p>
          <a:p>
            <a:pPr algn="just"/>
            <a:endParaRPr lang="en-IN" dirty="0" smtClean="0">
              <a:solidFill>
                <a:schemeClr val="tx1"/>
              </a:solidFill>
            </a:endParaRPr>
          </a:p>
          <a:p>
            <a:pPr algn="just"/>
            <a:r>
              <a:rPr lang="en-IN" dirty="0" smtClean="0">
                <a:solidFill>
                  <a:schemeClr val="tx1"/>
                </a:solidFill>
              </a:rPr>
              <a:t>Reference may be made to section 10(5) to find Rule </a:t>
            </a:r>
            <a:r>
              <a:rPr lang="en-IN" dirty="0" err="1" smtClean="0">
                <a:solidFill>
                  <a:schemeClr val="tx1"/>
                </a:solidFill>
              </a:rPr>
              <a:t>2B</a:t>
            </a:r>
            <a:r>
              <a:rPr lang="en-IN" dirty="0" smtClean="0">
                <a:solidFill>
                  <a:schemeClr val="tx1"/>
                </a:solidFill>
              </a:rPr>
              <a:t>, section 10(</a:t>
            </a:r>
            <a:r>
              <a:rPr lang="en-IN" dirty="0" err="1" smtClean="0">
                <a:solidFill>
                  <a:schemeClr val="tx1"/>
                </a:solidFill>
              </a:rPr>
              <a:t>13A</a:t>
            </a:r>
            <a:r>
              <a:rPr lang="en-IN" dirty="0" smtClean="0">
                <a:solidFill>
                  <a:schemeClr val="tx1"/>
                </a:solidFill>
              </a:rPr>
              <a:t>) to find Rule </a:t>
            </a:r>
            <a:r>
              <a:rPr lang="en-IN" dirty="0" err="1" smtClean="0">
                <a:solidFill>
                  <a:schemeClr val="tx1"/>
                </a:solidFill>
              </a:rPr>
              <a:t>2A</a:t>
            </a:r>
            <a:r>
              <a:rPr lang="en-IN" dirty="0" smtClean="0">
                <a:solidFill>
                  <a:schemeClr val="tx1"/>
                </a:solidFill>
              </a:rPr>
              <a:t>, and so on.</a:t>
            </a:r>
            <a:endParaRPr lang="en-IN" dirty="0">
              <a:solidFill>
                <a:schemeClr val="tx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524000"/>
            <a:ext cx="8229600" cy="4648200"/>
          </a:xfrm>
        </p:spPr>
        <p:txBody>
          <a:bodyPr>
            <a:noAutofit/>
          </a:bodyPr>
          <a:lstStyle/>
          <a:p>
            <a:pPr lvl="0" algn="just"/>
            <a:r>
              <a:rPr lang="en-IN" b="1" u="sng" dirty="0" smtClean="0">
                <a:solidFill>
                  <a:srgbClr val="C00000"/>
                </a:solidFill>
              </a:rPr>
              <a:t>What is a proviso?</a:t>
            </a:r>
          </a:p>
          <a:p>
            <a:pPr algn="just"/>
            <a:r>
              <a:rPr lang="en-IN" b="1" dirty="0" smtClean="0">
                <a:solidFill>
                  <a:schemeClr val="tx1"/>
                </a:solidFill>
              </a:rPr>
              <a:t>A proviso defeats the operation or conditionality of a ‘rule’ (section/sub-section/clause/sub-clause etc.) below which it is placed. </a:t>
            </a:r>
          </a:p>
          <a:p>
            <a:pPr algn="just"/>
            <a:r>
              <a:rPr lang="en-IN" dirty="0" smtClean="0">
                <a:solidFill>
                  <a:schemeClr val="tx1"/>
                </a:solidFill>
              </a:rPr>
              <a:t>The subject matter of ‘rule’ and the proviso thereof should relate to each other. </a:t>
            </a:r>
          </a:p>
          <a:p>
            <a:pPr algn="just"/>
            <a:endParaRPr lang="en-IN" dirty="0" smtClean="0">
              <a:solidFill>
                <a:schemeClr val="tx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524000"/>
            <a:ext cx="8229600" cy="4648200"/>
          </a:xfrm>
        </p:spPr>
        <p:txBody>
          <a:bodyPr>
            <a:normAutofit fontScale="62500" lnSpcReduction="20000"/>
          </a:bodyPr>
          <a:lstStyle/>
          <a:p>
            <a:pPr lvl="0" algn="just"/>
            <a:r>
              <a:rPr lang="en-IN" b="1" dirty="0" smtClean="0">
                <a:solidFill>
                  <a:schemeClr val="tx1"/>
                </a:solidFill>
              </a:rPr>
              <a:t> </a:t>
            </a:r>
            <a:endParaRPr lang="en-IN" dirty="0" smtClean="0">
              <a:solidFill>
                <a:schemeClr val="tx1"/>
              </a:solidFill>
            </a:endParaRPr>
          </a:p>
          <a:p>
            <a:pPr algn="just"/>
            <a:r>
              <a:rPr lang="en-IN" dirty="0" smtClean="0">
                <a:solidFill>
                  <a:schemeClr val="tx1"/>
                </a:solidFill>
              </a:rPr>
              <a:t>Let us say rule relates to ‘fruit’ then the proviso should also relate to ‘fruit’. </a:t>
            </a:r>
          </a:p>
          <a:p>
            <a:pPr algn="just"/>
            <a:r>
              <a:rPr lang="en-IN" dirty="0" smtClean="0">
                <a:solidFill>
                  <a:schemeClr val="tx1"/>
                </a:solidFill>
              </a:rPr>
              <a:t>Say the rule is, ‘In breakfast one should eat sufficient fruits’ the proviso then may be, ‘Provided that more than one banana should not be eaten’ but it cannot be, ‘Provided that more than one piece of bread should not be eaten’. Here ‘banana’ is related with ‘fruit’, whereas ‘bread’ is not. </a:t>
            </a:r>
          </a:p>
          <a:p>
            <a:pPr algn="just"/>
            <a:endParaRPr lang="en-IN" dirty="0" smtClean="0">
              <a:solidFill>
                <a:schemeClr val="tx1"/>
              </a:solidFill>
            </a:endParaRPr>
          </a:p>
          <a:p>
            <a:pPr algn="just"/>
            <a:r>
              <a:rPr lang="en-IN" dirty="0" smtClean="0">
                <a:solidFill>
                  <a:schemeClr val="tx1"/>
                </a:solidFill>
              </a:rPr>
              <a:t>In the above example if the rule is modified as, ‘In breakfast one should eat sufficient food’ then both the provisos are possible as both ‘banana’ and ‘bread’ relate to food. </a:t>
            </a:r>
          </a:p>
          <a:p>
            <a:pPr algn="just"/>
            <a:endParaRPr lang="en-IN" dirty="0" smtClean="0">
              <a:solidFill>
                <a:schemeClr val="tx1"/>
              </a:solidFill>
            </a:endParaRPr>
          </a:p>
          <a:p>
            <a:pPr algn="just"/>
            <a:r>
              <a:rPr lang="en-IN" dirty="0" smtClean="0">
                <a:solidFill>
                  <a:schemeClr val="tx1"/>
                </a:solidFill>
              </a:rPr>
              <a:t>Keeping the above example in mind please read second proviso to section </a:t>
            </a:r>
            <a:r>
              <a:rPr lang="en-IN" dirty="0" err="1" smtClean="0">
                <a:solidFill>
                  <a:schemeClr val="tx1"/>
                </a:solidFill>
              </a:rPr>
              <a:t>44AB</a:t>
            </a:r>
            <a:r>
              <a:rPr lang="en-IN" dirty="0" smtClean="0">
                <a:solidFill>
                  <a:schemeClr val="tx1"/>
                </a:solidFill>
              </a:rPr>
              <a:t> and see the meaning of ‘such person’ used twice in the second proviso. Therefore a company having turnover less than one </a:t>
            </a:r>
            <a:r>
              <a:rPr lang="en-IN" dirty="0" err="1" smtClean="0">
                <a:solidFill>
                  <a:schemeClr val="tx1"/>
                </a:solidFill>
              </a:rPr>
              <a:t>crore</a:t>
            </a:r>
            <a:r>
              <a:rPr lang="en-IN" dirty="0" smtClean="0">
                <a:solidFill>
                  <a:schemeClr val="tx1"/>
                </a:solidFill>
              </a:rPr>
              <a:t> rupees is not required to audit under section </a:t>
            </a:r>
            <a:r>
              <a:rPr lang="en-IN" dirty="0" err="1" smtClean="0">
                <a:solidFill>
                  <a:schemeClr val="tx1"/>
                </a:solidFill>
              </a:rPr>
              <a:t>44AB</a:t>
            </a:r>
            <a:r>
              <a:rPr lang="en-IN" dirty="0" smtClean="0">
                <a:solidFill>
                  <a:schemeClr val="tx1"/>
                </a:solidFill>
              </a:rPr>
              <a:t> though it may be required to audit under the Companies Act.</a:t>
            </a:r>
            <a:endParaRPr lang="en-IN" dirty="0">
              <a:solidFill>
                <a:schemeClr val="tx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524000"/>
            <a:ext cx="8229600" cy="4648200"/>
          </a:xfrm>
        </p:spPr>
        <p:txBody>
          <a:bodyPr>
            <a:normAutofit fontScale="77500" lnSpcReduction="20000"/>
          </a:bodyPr>
          <a:lstStyle/>
          <a:p>
            <a:pPr lvl="0" algn="just"/>
            <a:r>
              <a:rPr lang="en-IN" b="1" dirty="0" smtClean="0">
                <a:solidFill>
                  <a:schemeClr val="tx1"/>
                </a:solidFill>
              </a:rPr>
              <a:t> </a:t>
            </a:r>
            <a:endParaRPr lang="en-IN" dirty="0" smtClean="0">
              <a:solidFill>
                <a:schemeClr val="tx1"/>
              </a:solidFill>
            </a:endParaRPr>
          </a:p>
          <a:p>
            <a:pPr algn="just"/>
            <a:r>
              <a:rPr lang="en-IN" b="1" u="sng" dirty="0" smtClean="0">
                <a:solidFill>
                  <a:srgbClr val="C00000"/>
                </a:solidFill>
              </a:rPr>
              <a:t>“EXPLANATION” AND “PROVISO”</a:t>
            </a:r>
          </a:p>
          <a:p>
            <a:pPr algn="just"/>
            <a:endParaRPr lang="en-IN" b="1" dirty="0" smtClean="0">
              <a:solidFill>
                <a:schemeClr val="tx1"/>
              </a:solidFill>
            </a:endParaRPr>
          </a:p>
          <a:p>
            <a:pPr algn="just"/>
            <a:r>
              <a:rPr lang="en-IN" dirty="0" smtClean="0">
                <a:solidFill>
                  <a:schemeClr val="tx1"/>
                </a:solidFill>
              </a:rPr>
              <a:t>Ordinarily, an Explanation is introduced by the Legislature for clarifying some  doubts or removing confusion which may possibly arise from the existing provisions.</a:t>
            </a:r>
          </a:p>
          <a:p>
            <a:pPr algn="just"/>
            <a:endParaRPr lang="en-IN" dirty="0" smtClean="0">
              <a:solidFill>
                <a:schemeClr val="tx1"/>
              </a:solidFill>
            </a:endParaRPr>
          </a:p>
          <a:p>
            <a:pPr algn="just"/>
            <a:r>
              <a:rPr lang="en-IN" dirty="0" smtClean="0">
                <a:solidFill>
                  <a:schemeClr val="tx1"/>
                </a:solidFill>
              </a:rPr>
              <a:t>Normally, therefore, an Explanation would not expand the scope of the main provision and the purpose of the Explanation would be to fill a gap left in the statute, to suppress a mischief, to clear a doubt or as is often said to make explicit what was  implicit as held in </a:t>
            </a:r>
            <a:r>
              <a:rPr lang="en-IN" dirty="0" err="1" smtClean="0">
                <a:solidFill>
                  <a:schemeClr val="tx1"/>
                </a:solidFill>
              </a:rPr>
              <a:t>Katira</a:t>
            </a:r>
            <a:r>
              <a:rPr lang="en-IN" dirty="0" smtClean="0">
                <a:solidFill>
                  <a:schemeClr val="tx1"/>
                </a:solidFill>
              </a:rPr>
              <a:t> Construction Ltd. vs. Union of India (2013) 352-</a:t>
            </a:r>
            <a:r>
              <a:rPr lang="en-IN" dirty="0" err="1" smtClean="0">
                <a:solidFill>
                  <a:schemeClr val="tx1"/>
                </a:solidFill>
              </a:rPr>
              <a:t>ITR</a:t>
            </a:r>
            <a:r>
              <a:rPr lang="en-IN" dirty="0" smtClean="0">
                <a:solidFill>
                  <a:schemeClr val="tx1"/>
                </a:solidFill>
              </a:rPr>
              <a:t>-513 (Gujarat).</a:t>
            </a:r>
            <a:endParaRPr lang="en-IN"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524000"/>
            <a:ext cx="8229600" cy="4648200"/>
          </a:xfrm>
        </p:spPr>
        <p:txBody>
          <a:bodyPr>
            <a:noAutofit/>
          </a:bodyPr>
          <a:lstStyle/>
          <a:p>
            <a:pPr lvl="0" algn="just"/>
            <a:r>
              <a:rPr lang="en-IN" sz="2000" b="1" dirty="0" smtClean="0">
                <a:solidFill>
                  <a:schemeClr val="tx1"/>
                </a:solidFill>
              </a:rPr>
              <a:t> </a:t>
            </a:r>
            <a:r>
              <a:rPr lang="en-IN" sz="2000" b="1" u="sng" dirty="0" smtClean="0">
                <a:solidFill>
                  <a:srgbClr val="C00000"/>
                </a:solidFill>
              </a:rPr>
              <a:t>“EXPLANATION” AND “PROVISO”</a:t>
            </a:r>
          </a:p>
          <a:p>
            <a:pPr algn="just"/>
            <a:endParaRPr lang="en-IN" sz="2000" b="1" dirty="0" smtClean="0">
              <a:solidFill>
                <a:schemeClr val="tx1"/>
              </a:solidFill>
            </a:endParaRPr>
          </a:p>
          <a:p>
            <a:pPr algn="just"/>
            <a:r>
              <a:rPr lang="en-IN" sz="2000" dirty="0" smtClean="0">
                <a:solidFill>
                  <a:schemeClr val="tx1"/>
                </a:solidFill>
              </a:rPr>
              <a:t>The normal principle in construing an Explanation is to understand it as explaining  the meaning of the provision to which it is added.</a:t>
            </a:r>
          </a:p>
          <a:p>
            <a:pPr algn="just"/>
            <a:r>
              <a:rPr lang="en-IN" sz="2000" dirty="0" smtClean="0">
                <a:solidFill>
                  <a:schemeClr val="tx1"/>
                </a:solidFill>
              </a:rPr>
              <a:t> The Explanation does not enlarge  or limit the provision, unless the Explanation purports to be a definition or a deeming clause.</a:t>
            </a:r>
          </a:p>
          <a:p>
            <a:pPr algn="just"/>
            <a:endParaRPr lang="en-IN" sz="2000" dirty="0" smtClean="0">
              <a:solidFill>
                <a:schemeClr val="tx1"/>
              </a:solidFill>
            </a:endParaRPr>
          </a:p>
          <a:p>
            <a:pPr algn="just"/>
            <a:r>
              <a:rPr lang="en-IN" sz="2000" dirty="0" smtClean="0">
                <a:solidFill>
                  <a:schemeClr val="tx1"/>
                </a:solidFill>
              </a:rPr>
              <a:t> If the intention of the Legislature is not fully conveyed earlier or there has  been a misconception about the scope of a provision, the Legislature steps in to explain the purport of the provision; such an Explanation has to be given effect to, as pointing out the real meaning of the provision all along. If there is conflict in opinion on the construction of a provision, the Legislature steps in by inserting the Explanation, to clarify its intent. Explanation is normally </a:t>
            </a:r>
            <a:r>
              <a:rPr lang="en-IN" sz="2000" dirty="0" err="1" smtClean="0">
                <a:solidFill>
                  <a:schemeClr val="tx1"/>
                </a:solidFill>
              </a:rPr>
              <a:t>clarificatory</a:t>
            </a:r>
            <a:r>
              <a:rPr lang="en-IN" sz="2000" dirty="0" smtClean="0">
                <a:solidFill>
                  <a:schemeClr val="tx1"/>
                </a:solidFill>
              </a:rPr>
              <a:t> and retrospective in operation.</a:t>
            </a:r>
            <a:endParaRPr lang="en-IN" sz="2000" dirty="0">
              <a:solidFill>
                <a:schemeClr val="tx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295400"/>
            <a:ext cx="8229600" cy="4648200"/>
          </a:xfrm>
        </p:spPr>
        <p:txBody>
          <a:bodyPr>
            <a:noAutofit/>
          </a:bodyPr>
          <a:lstStyle/>
          <a:p>
            <a:pPr lvl="0" algn="just"/>
            <a:r>
              <a:rPr lang="en-IN" sz="2000" b="1" dirty="0" smtClean="0">
                <a:solidFill>
                  <a:schemeClr val="tx1"/>
                </a:solidFill>
              </a:rPr>
              <a:t> </a:t>
            </a:r>
            <a:r>
              <a:rPr lang="en-IN" sz="2000" b="1" u="sng" dirty="0" smtClean="0">
                <a:solidFill>
                  <a:srgbClr val="C00000"/>
                </a:solidFill>
              </a:rPr>
              <a:t>“EXPLANATION” AND “PROVISO”</a:t>
            </a:r>
          </a:p>
          <a:p>
            <a:pPr algn="just"/>
            <a:r>
              <a:rPr lang="en-IN" sz="2000" dirty="0" smtClean="0">
                <a:solidFill>
                  <a:schemeClr val="tx1"/>
                </a:solidFill>
              </a:rPr>
              <a:t>The orthodox function of an Explanation is to explain the meaning and effect of  the main provision. It is different in nature from a proviso, as the latter excepts, excludes or restricts, while the former explains or clarifies and does not restrict the operation of the main provision. </a:t>
            </a:r>
          </a:p>
          <a:p>
            <a:pPr algn="just"/>
            <a:endParaRPr lang="en-IN" sz="2000" dirty="0" smtClean="0">
              <a:solidFill>
                <a:schemeClr val="tx1"/>
              </a:solidFill>
            </a:endParaRPr>
          </a:p>
          <a:p>
            <a:pPr algn="just"/>
            <a:r>
              <a:rPr lang="en-IN" sz="2000" dirty="0" smtClean="0">
                <a:solidFill>
                  <a:schemeClr val="tx1"/>
                </a:solidFill>
              </a:rPr>
              <a:t>An Explanation is also different from rules framed under an Act. Rules are for effective implementation of the Act whereas an Explanation only explains the provisions of the section. Rules cannot go beyond or against the provisions of the Act as they are framed under the Act and if there is any contradiction, the Act will prevail over the Rules. This is not the position vis-à-vis the section and its Explanation. The latter, by its very name, is intended to explain the provisions of the section; hence, there can be no contradiction. A section has to be understood and read hand in hand with the Explanation, which is only to support the main provision, like an example does not explain any situation, held in </a:t>
            </a:r>
            <a:r>
              <a:rPr lang="en-IN" sz="2000" dirty="0" err="1" smtClean="0">
                <a:solidFill>
                  <a:schemeClr val="tx1"/>
                </a:solidFill>
              </a:rPr>
              <a:t>N.Govindaraju</a:t>
            </a:r>
            <a:r>
              <a:rPr lang="en-IN" sz="2000" dirty="0" smtClean="0">
                <a:solidFill>
                  <a:schemeClr val="tx1"/>
                </a:solidFill>
              </a:rPr>
              <a:t> vs. </a:t>
            </a:r>
            <a:r>
              <a:rPr lang="en-IN" sz="2000" dirty="0" err="1" smtClean="0">
                <a:solidFill>
                  <a:schemeClr val="tx1"/>
                </a:solidFill>
              </a:rPr>
              <a:t>I.T.O.</a:t>
            </a:r>
            <a:r>
              <a:rPr lang="en-IN" sz="2000" dirty="0" smtClean="0">
                <a:solidFill>
                  <a:schemeClr val="tx1"/>
                </a:solidFill>
              </a:rPr>
              <a:t> (2015) 377-</a:t>
            </a:r>
            <a:r>
              <a:rPr lang="en-IN" sz="2000" dirty="0" err="1" smtClean="0">
                <a:solidFill>
                  <a:schemeClr val="tx1"/>
                </a:solidFill>
              </a:rPr>
              <a:t>ITR</a:t>
            </a:r>
            <a:r>
              <a:rPr lang="en-IN" sz="2000" dirty="0" smtClean="0">
                <a:solidFill>
                  <a:schemeClr val="tx1"/>
                </a:solidFill>
              </a:rPr>
              <a:t>-243 (Karnataka).</a:t>
            </a:r>
            <a:endParaRPr lang="en-IN" sz="2000" dirty="0">
              <a:solidFill>
                <a:schemeClr val="tx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295400"/>
            <a:ext cx="8229600" cy="5029200"/>
          </a:xfrm>
        </p:spPr>
        <p:txBody>
          <a:bodyPr>
            <a:noAutofit/>
          </a:bodyPr>
          <a:lstStyle/>
          <a:p>
            <a:pPr algn="just"/>
            <a:r>
              <a:rPr lang="en-IN" sz="2800" b="1" u="sng" dirty="0" smtClean="0">
                <a:solidFill>
                  <a:srgbClr val="C00000"/>
                </a:solidFill>
              </a:rPr>
              <a:t>Proviso</a:t>
            </a:r>
            <a:r>
              <a:rPr lang="en-IN" sz="2800" b="1" dirty="0" smtClean="0">
                <a:solidFill>
                  <a:schemeClr val="tx1"/>
                </a:solidFill>
              </a:rPr>
              <a:t>:</a:t>
            </a:r>
          </a:p>
          <a:p>
            <a:pPr algn="just"/>
            <a:r>
              <a:rPr lang="en-IN" sz="2000" dirty="0" smtClean="0">
                <a:solidFill>
                  <a:schemeClr val="tx1"/>
                </a:solidFill>
              </a:rPr>
              <a:t>A proviso qualifies the generality of the main enactment by providing an exception and taking out from the main provision, a portion, which, but for the proviso would be part of the main provision. A proviso, must, therefore, be considered in relation to the principal matter to which it stands as a proviso. A proviso should not be read as if providing by way of an addition to the main provision which is foreign to the principal provision itself. </a:t>
            </a:r>
          </a:p>
          <a:p>
            <a:pPr algn="just"/>
            <a:endParaRPr lang="en-IN" sz="2000" dirty="0" smtClean="0">
              <a:solidFill>
                <a:schemeClr val="tx1"/>
              </a:solidFill>
            </a:endParaRPr>
          </a:p>
          <a:p>
            <a:pPr algn="just"/>
            <a:r>
              <a:rPr lang="en-IN" sz="2000" dirty="0" smtClean="0">
                <a:solidFill>
                  <a:schemeClr val="tx1"/>
                </a:solidFill>
              </a:rPr>
              <a:t>Indeed, in some cases, a proviso may be an exception to the main provision though it cannot be inconsistent with what is expressed therein and, if it is, it would be ultra </a:t>
            </a:r>
            <a:r>
              <a:rPr lang="en-IN" sz="2000" dirty="0" err="1" smtClean="0">
                <a:solidFill>
                  <a:schemeClr val="tx1"/>
                </a:solidFill>
              </a:rPr>
              <a:t>vires</a:t>
            </a:r>
            <a:r>
              <a:rPr lang="en-IN" sz="2000" dirty="0" smtClean="0">
                <a:solidFill>
                  <a:schemeClr val="tx1"/>
                </a:solidFill>
              </a:rPr>
              <a:t> the main provision and liable to be struck down. As a general rule, in construing an enactment containing a proviso, it is proper to construe the provisions together without making either of them redundant or otiose. Even where the enacting part is clear, it is desirable to make an effort to give meaning to the proviso with a view to justifying its necessity.</a:t>
            </a:r>
            <a:endParaRPr lang="en-IN" sz="20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9905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533400" y="1752600"/>
            <a:ext cx="8229600" cy="4267200"/>
          </a:xfrm>
        </p:spPr>
        <p:txBody>
          <a:bodyPr>
            <a:normAutofit fontScale="85000" lnSpcReduction="10000"/>
          </a:bodyPr>
          <a:lstStyle/>
          <a:p>
            <a:pPr lvl="0" algn="just"/>
            <a:r>
              <a:rPr lang="en-IN" b="1" u="sng" dirty="0" smtClean="0">
                <a:solidFill>
                  <a:srgbClr val="C00000"/>
                </a:solidFill>
              </a:rPr>
              <a:t>How to identify whether the provision is a sub-section or a clause</a:t>
            </a:r>
            <a:r>
              <a:rPr lang="en-IN" b="1" dirty="0" smtClean="0">
                <a:solidFill>
                  <a:schemeClr val="tx1"/>
                </a:solidFill>
              </a:rPr>
              <a:t>?</a:t>
            </a:r>
            <a:endParaRPr lang="en-IN" dirty="0" smtClean="0">
              <a:solidFill>
                <a:schemeClr val="tx1"/>
              </a:solidFill>
            </a:endParaRPr>
          </a:p>
          <a:p>
            <a:pPr algn="just"/>
            <a:r>
              <a:rPr lang="en-IN" dirty="0" smtClean="0">
                <a:solidFill>
                  <a:schemeClr val="tx1"/>
                </a:solidFill>
              </a:rPr>
              <a:t>A sub-section is a part of a section, whereas a clause may be a part of either a section or a sub-section. </a:t>
            </a:r>
          </a:p>
          <a:p>
            <a:pPr algn="just"/>
            <a:endParaRPr lang="en-IN" dirty="0" smtClean="0">
              <a:solidFill>
                <a:schemeClr val="tx1"/>
              </a:solidFill>
            </a:endParaRPr>
          </a:p>
          <a:p>
            <a:pPr algn="just"/>
            <a:r>
              <a:rPr lang="en-IN" dirty="0" smtClean="0">
                <a:solidFill>
                  <a:schemeClr val="tx1"/>
                </a:solidFill>
              </a:rPr>
              <a:t>If a section doesn’t have any sub-sections within it but has clauses instead, it gets difficult to distinguish between a sub-section and a clause. Let’s understand how we can make this distinction without any confusion. </a:t>
            </a:r>
          </a:p>
          <a:p>
            <a:pPr algn="just"/>
            <a:endParaRPr lang="en-IN"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2438400"/>
            <a:ext cx="8229600" cy="1524000"/>
          </a:xfrm>
        </p:spPr>
        <p:txBody>
          <a:bodyPr>
            <a:noAutofit/>
          </a:bodyPr>
          <a:lstStyle/>
          <a:p>
            <a:r>
              <a:rPr lang="en-IN" sz="4000" b="1" dirty="0" smtClean="0">
                <a:solidFill>
                  <a:schemeClr val="tx1"/>
                </a:solidFill>
              </a:rPr>
              <a:t>Definition of words and phrases under the Income Tax Act, 1961</a:t>
            </a:r>
            <a:endParaRPr lang="en-IN" sz="4000"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371600"/>
            <a:ext cx="8229600" cy="4953000"/>
          </a:xfrm>
        </p:spPr>
        <p:txBody>
          <a:bodyPr>
            <a:noAutofit/>
          </a:bodyPr>
          <a:lstStyle/>
          <a:p>
            <a:pPr algn="just"/>
            <a:r>
              <a:rPr lang="en-IN" sz="2400" dirty="0" smtClean="0">
                <a:solidFill>
                  <a:schemeClr val="tx1"/>
                </a:solidFill>
              </a:rPr>
              <a:t>In the Income Tax Act, 1961 (the Act), ‘definitions’ can be found in section 2 of the Act, which applies to the whole Act unless the context otherwise requires. </a:t>
            </a:r>
          </a:p>
          <a:p>
            <a:pPr algn="just"/>
            <a:endParaRPr lang="en-IN" sz="2400" dirty="0" smtClean="0">
              <a:solidFill>
                <a:schemeClr val="tx1"/>
              </a:solidFill>
            </a:endParaRPr>
          </a:p>
          <a:p>
            <a:pPr algn="just"/>
            <a:r>
              <a:rPr lang="en-IN" sz="2400" dirty="0" smtClean="0">
                <a:solidFill>
                  <a:schemeClr val="tx1"/>
                </a:solidFill>
              </a:rPr>
              <a:t>Definitions are also found in sections 3, 17, 27, 43, 55, among several other sections of the Act. It has to be carefully noted whether a particular definition applies to the whole Act, or a Chapter, or a section, or group of sections or a sub-section. </a:t>
            </a:r>
          </a:p>
          <a:p>
            <a:pPr algn="just"/>
            <a:endParaRPr lang="en-IN" sz="2400" dirty="0" smtClean="0">
              <a:solidFill>
                <a:schemeClr val="tx1"/>
              </a:solidFill>
            </a:endParaRPr>
          </a:p>
          <a:p>
            <a:pPr algn="just"/>
            <a:r>
              <a:rPr lang="en-IN" sz="2400" dirty="0" smtClean="0">
                <a:solidFill>
                  <a:schemeClr val="tx1"/>
                </a:solidFill>
              </a:rPr>
              <a:t>If a particular definition applies to a specific Chapter, its meaning cannot be used in another Chapter unless it is stated otherwise. This is also true for sections, groups of sections, and so on. </a:t>
            </a:r>
            <a:endParaRPr lang="en-IN" sz="2400" dirty="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1066800"/>
            <a:ext cx="8229600" cy="5257800"/>
          </a:xfrm>
        </p:spPr>
        <p:txBody>
          <a:bodyPr>
            <a:noAutofit/>
          </a:bodyPr>
          <a:lstStyle/>
          <a:p>
            <a:pPr algn="just"/>
            <a:r>
              <a:rPr lang="en-IN" sz="2000" dirty="0" smtClean="0">
                <a:solidFill>
                  <a:schemeClr val="tx1"/>
                </a:solidFill>
              </a:rPr>
              <a:t> </a:t>
            </a:r>
            <a:r>
              <a:rPr lang="en-IN" sz="2800" b="1" u="sng" dirty="0" smtClean="0">
                <a:solidFill>
                  <a:srgbClr val="C00000"/>
                </a:solidFill>
              </a:rPr>
              <a:t>Generally definitions can be categorized in five types</a:t>
            </a:r>
            <a:r>
              <a:rPr lang="en-IN" sz="2800" b="1" u="sng" dirty="0" smtClean="0">
                <a:solidFill>
                  <a:schemeClr val="tx1"/>
                </a:solidFill>
              </a:rPr>
              <a:t> :</a:t>
            </a:r>
            <a:endParaRPr lang="en-IN" sz="2800" dirty="0" smtClean="0">
              <a:solidFill>
                <a:schemeClr val="tx1"/>
              </a:solidFill>
            </a:endParaRPr>
          </a:p>
          <a:p>
            <a:pPr algn="just"/>
            <a:r>
              <a:rPr lang="en-IN" sz="2800" dirty="0" smtClean="0">
                <a:solidFill>
                  <a:schemeClr val="tx1"/>
                </a:solidFill>
              </a:rPr>
              <a:t> </a:t>
            </a:r>
            <a:r>
              <a:rPr lang="en-IN" sz="2800" dirty="0" err="1" smtClean="0">
                <a:solidFill>
                  <a:schemeClr val="tx1"/>
                </a:solidFill>
              </a:rPr>
              <a:t>i</a:t>
            </a:r>
            <a:r>
              <a:rPr lang="en-IN" sz="2800" dirty="0" smtClean="0">
                <a:solidFill>
                  <a:schemeClr val="tx1"/>
                </a:solidFill>
              </a:rPr>
              <a:t>) ‘inclusive definitions’, </a:t>
            </a:r>
          </a:p>
          <a:p>
            <a:pPr algn="just"/>
            <a:r>
              <a:rPr lang="en-IN" sz="2800" dirty="0" smtClean="0">
                <a:solidFill>
                  <a:schemeClr val="tx1"/>
                </a:solidFill>
              </a:rPr>
              <a:t>ii) ‘exhaustive definitions’, </a:t>
            </a:r>
          </a:p>
          <a:p>
            <a:pPr algn="just"/>
            <a:r>
              <a:rPr lang="en-IN" sz="2800" dirty="0" smtClean="0">
                <a:solidFill>
                  <a:schemeClr val="tx1"/>
                </a:solidFill>
              </a:rPr>
              <a:t>iii) ‘adoptive definition’, </a:t>
            </a:r>
          </a:p>
          <a:p>
            <a:pPr algn="just"/>
            <a:r>
              <a:rPr lang="en-IN" sz="2800" dirty="0" smtClean="0">
                <a:solidFill>
                  <a:schemeClr val="tx1"/>
                </a:solidFill>
              </a:rPr>
              <a:t>iv) ‘exclusive definitions’ and </a:t>
            </a:r>
          </a:p>
          <a:p>
            <a:pPr algn="just"/>
            <a:r>
              <a:rPr lang="en-IN" sz="2800" dirty="0" smtClean="0">
                <a:solidFill>
                  <a:schemeClr val="tx1"/>
                </a:solidFill>
              </a:rPr>
              <a:t>v) ‘combined definitions’ (a combination of two or more of the earlier types). </a:t>
            </a:r>
          </a:p>
          <a:p>
            <a:pPr algn="just"/>
            <a:r>
              <a:rPr lang="en-IN" sz="2800" dirty="0" smtClean="0">
                <a:solidFill>
                  <a:schemeClr val="tx1"/>
                </a:solidFill>
              </a:rPr>
              <a:t>Let us try to understand each of these categories with reference to the Act.</a:t>
            </a:r>
            <a:endParaRPr lang="en-IN" sz="2800" dirty="0">
              <a:solidFill>
                <a:schemeClr val="tx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914400"/>
            <a:ext cx="8229600" cy="5257800"/>
          </a:xfrm>
        </p:spPr>
        <p:txBody>
          <a:bodyPr>
            <a:noAutofit/>
          </a:bodyPr>
          <a:lstStyle/>
          <a:p>
            <a:pPr algn="just"/>
            <a:r>
              <a:rPr lang="en-IN" sz="2400" dirty="0" smtClean="0">
                <a:solidFill>
                  <a:schemeClr val="tx1"/>
                </a:solidFill>
              </a:rPr>
              <a:t> </a:t>
            </a:r>
            <a:r>
              <a:rPr lang="en-IN" sz="2400" dirty="0" err="1" smtClean="0">
                <a:solidFill>
                  <a:schemeClr val="tx1"/>
                </a:solidFill>
              </a:rPr>
              <a:t>i</a:t>
            </a:r>
            <a:r>
              <a:rPr lang="en-IN" sz="2400" dirty="0" smtClean="0">
                <a:solidFill>
                  <a:schemeClr val="tx1"/>
                </a:solidFill>
              </a:rPr>
              <a:t>) </a:t>
            </a:r>
            <a:r>
              <a:rPr lang="en-IN" sz="2400" b="1" u="sng" dirty="0" smtClean="0">
                <a:solidFill>
                  <a:srgbClr val="C00000"/>
                </a:solidFill>
              </a:rPr>
              <a:t>‘Inclusive definitions</a:t>
            </a:r>
            <a:r>
              <a:rPr lang="en-IN" sz="2400" b="1" dirty="0" smtClean="0">
                <a:solidFill>
                  <a:schemeClr val="tx1"/>
                </a:solidFill>
              </a:rPr>
              <a:t>’</a:t>
            </a:r>
            <a:r>
              <a:rPr lang="en-IN" sz="2400" dirty="0" smtClean="0">
                <a:solidFill>
                  <a:schemeClr val="tx1"/>
                </a:solidFill>
              </a:rPr>
              <a:t> can be identified by the presence of the word ‘includes’ in the definition. An inclusive definition allows including, within its ambit, anything which is similar to the term defined. </a:t>
            </a:r>
          </a:p>
          <a:p>
            <a:pPr algn="just"/>
            <a:r>
              <a:rPr lang="en-IN" sz="2400" dirty="0" smtClean="0">
                <a:solidFill>
                  <a:schemeClr val="tx1"/>
                </a:solidFill>
              </a:rPr>
              <a:t>Examples of this category are sections 2(8) "assessment" includes reassessment. Therefore ‘protective assessment’ is also an assessment. </a:t>
            </a:r>
          </a:p>
          <a:p>
            <a:pPr algn="just"/>
            <a:r>
              <a:rPr lang="en-IN" sz="2400" dirty="0" smtClean="0">
                <a:solidFill>
                  <a:schemeClr val="tx1"/>
                </a:solidFill>
              </a:rPr>
              <a:t>2(12A) "books or books of account" includes ledgers, day-books, cash books…”, </a:t>
            </a:r>
          </a:p>
          <a:p>
            <a:pPr algn="just"/>
            <a:r>
              <a:rPr lang="en-IN" sz="2400" dirty="0" smtClean="0">
                <a:solidFill>
                  <a:schemeClr val="tx1"/>
                </a:solidFill>
              </a:rPr>
              <a:t>2(13) "business" includes any trade, commerce or manufacture…”, </a:t>
            </a:r>
          </a:p>
          <a:p>
            <a:pPr algn="just"/>
            <a:r>
              <a:rPr lang="en-IN" sz="2400" dirty="0" smtClean="0">
                <a:solidFill>
                  <a:schemeClr val="tx1"/>
                </a:solidFill>
              </a:rPr>
              <a:t>2(15) "charitable purpose" includes relief of the poor, education, medical relief…”, 2(24) "income" includes—(</a:t>
            </a:r>
            <a:r>
              <a:rPr lang="en-IN" sz="2400" dirty="0" err="1" smtClean="0">
                <a:solidFill>
                  <a:schemeClr val="tx1"/>
                </a:solidFill>
              </a:rPr>
              <a:t>i</a:t>
            </a:r>
            <a:r>
              <a:rPr lang="en-IN" sz="2400" dirty="0" smtClean="0">
                <a:solidFill>
                  <a:schemeClr val="tx1"/>
                </a:solidFill>
              </a:rPr>
              <a:t>) profits and gains; (ii) dividend..” </a:t>
            </a:r>
            <a:endParaRPr lang="en-IN" sz="2400" dirty="0">
              <a:solidFill>
                <a:schemeClr val="tx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914400"/>
            <a:ext cx="8229600" cy="5257800"/>
          </a:xfrm>
        </p:spPr>
        <p:txBody>
          <a:bodyPr>
            <a:noAutofit/>
          </a:bodyPr>
          <a:lstStyle/>
          <a:p>
            <a:pPr algn="just"/>
            <a:r>
              <a:rPr lang="en-IN" sz="2400" dirty="0" smtClean="0">
                <a:solidFill>
                  <a:schemeClr val="tx1"/>
                </a:solidFill>
              </a:rPr>
              <a:t> ii) </a:t>
            </a:r>
            <a:r>
              <a:rPr lang="en-IN" sz="2400" b="1" u="sng" dirty="0" smtClean="0">
                <a:solidFill>
                  <a:srgbClr val="C00000"/>
                </a:solidFill>
              </a:rPr>
              <a:t>‘Exhaustive definitions</a:t>
            </a:r>
            <a:r>
              <a:rPr lang="en-IN" sz="2400" b="1" dirty="0" smtClean="0">
                <a:solidFill>
                  <a:schemeClr val="tx1"/>
                </a:solidFill>
              </a:rPr>
              <a:t>’</a:t>
            </a:r>
            <a:r>
              <a:rPr lang="en-IN" sz="2400" dirty="0" smtClean="0">
                <a:solidFill>
                  <a:schemeClr val="tx1"/>
                </a:solidFill>
              </a:rPr>
              <a:t> can be identified by the presence of the word ‘means’ in the definition. An exhaustive definition does not allow including anything from outside to the scope of the definition. </a:t>
            </a:r>
            <a:r>
              <a:rPr lang="en-IN" sz="2400" dirty="0" smtClean="0">
                <a:solidFill>
                  <a:srgbClr val="C00000"/>
                </a:solidFill>
              </a:rPr>
              <a:t>It restricts the meaning therefore it may also be called restrictive definitions. </a:t>
            </a:r>
            <a:r>
              <a:rPr lang="en-IN" sz="2400" dirty="0" smtClean="0"/>
              <a:t>. </a:t>
            </a:r>
          </a:p>
          <a:p>
            <a:pPr algn="just"/>
            <a:r>
              <a:rPr lang="en-IN" sz="2400" dirty="0" smtClean="0">
                <a:solidFill>
                  <a:schemeClr val="tx1"/>
                </a:solidFill>
              </a:rPr>
              <a:t>Examples are sections 2(1) "advance tax" means the advance tax payable in accordance with the provisions of Chapter XVII-C.” Therefore anything which is not stated in Chapter XVII-C cannot be interpreted as advance tax. </a:t>
            </a:r>
          </a:p>
          <a:p>
            <a:pPr algn="just"/>
            <a:r>
              <a:rPr lang="en-IN" sz="2400" dirty="0" smtClean="0">
                <a:solidFill>
                  <a:schemeClr val="tx1"/>
                </a:solidFill>
              </a:rPr>
              <a:t>2(33) "prescribed" means prescribed by rules made under this Act, </a:t>
            </a:r>
          </a:p>
          <a:p>
            <a:pPr algn="just"/>
            <a:r>
              <a:rPr lang="en-IN" sz="2400" dirty="0" smtClean="0">
                <a:solidFill>
                  <a:schemeClr val="tx1"/>
                </a:solidFill>
              </a:rPr>
              <a:t>2(42B) "short-term capital gain" means capital gain arising from the transfer of a short-term capital asset. In this category of definitions anything beyond the scope of definitions is not permitted. </a:t>
            </a:r>
            <a:endParaRPr lang="en-IN" sz="2400" dirty="0">
              <a:solidFill>
                <a:schemeClr val="tx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914400"/>
            <a:ext cx="8229600" cy="5257800"/>
          </a:xfrm>
        </p:spPr>
        <p:txBody>
          <a:bodyPr>
            <a:noAutofit/>
          </a:bodyPr>
          <a:lstStyle/>
          <a:p>
            <a:pPr algn="just"/>
            <a:r>
              <a:rPr lang="en-IN" sz="2400" dirty="0" smtClean="0">
                <a:solidFill>
                  <a:schemeClr val="tx1"/>
                </a:solidFill>
              </a:rPr>
              <a:t>Let us understand the two categories mentioned above with the following example: </a:t>
            </a:r>
          </a:p>
          <a:p>
            <a:pPr algn="just"/>
            <a:r>
              <a:rPr lang="en-IN" sz="2400" dirty="0" smtClean="0">
                <a:solidFill>
                  <a:schemeClr val="tx1"/>
                </a:solidFill>
              </a:rPr>
              <a:t>If the definition is “Colour includes Violet, Indigo, Blue, Green, Yellow, Orange, Red.” then even Magenta (a mixture of Red and Blue), Cyan (a mixture of Blue and Green) and even Black can also be interpreted as colour. </a:t>
            </a:r>
          </a:p>
          <a:p>
            <a:pPr algn="just"/>
            <a:r>
              <a:rPr lang="en-IN" sz="2400" b="1" dirty="0" smtClean="0">
                <a:solidFill>
                  <a:schemeClr val="tx1"/>
                </a:solidFill>
              </a:rPr>
              <a:t>Argument that technically Black is absence of all colours hence it cannot be interpreted as a colour is not acceptable as ordinarily Black is understood to be a colour. </a:t>
            </a:r>
            <a:r>
              <a:rPr lang="en-IN" sz="2400" dirty="0" smtClean="0">
                <a:solidFill>
                  <a:schemeClr val="tx1"/>
                </a:solidFill>
              </a:rPr>
              <a:t>Ordinary and commonly understood meaning has to be assigned to the term. But if the definition is “Colour means Violet, Indigo, Blue, Green, Yellow, Orange, Red” then Magenta or Cyan or Black cannot be interpreted as a colour</a:t>
            </a:r>
            <a:endParaRPr lang="en-IN" sz="2400" dirty="0">
              <a:solidFill>
                <a:schemeClr val="tx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1066800"/>
            <a:ext cx="8229600" cy="5257800"/>
          </a:xfrm>
        </p:spPr>
        <p:txBody>
          <a:bodyPr>
            <a:noAutofit/>
          </a:bodyPr>
          <a:lstStyle/>
          <a:p>
            <a:pPr algn="just"/>
            <a:r>
              <a:rPr lang="en-IN" sz="2400" dirty="0" smtClean="0">
                <a:solidFill>
                  <a:schemeClr val="tx1"/>
                </a:solidFill>
              </a:rPr>
              <a:t>iii) </a:t>
            </a:r>
            <a:r>
              <a:rPr lang="en-IN" sz="2400" b="1" u="sng" dirty="0" smtClean="0">
                <a:solidFill>
                  <a:srgbClr val="C00000"/>
                </a:solidFill>
              </a:rPr>
              <a:t>‘Adoptive definition</a:t>
            </a:r>
            <a:r>
              <a:rPr lang="en-IN" sz="2400" b="1" dirty="0" smtClean="0">
                <a:solidFill>
                  <a:schemeClr val="tx1"/>
                </a:solidFill>
              </a:rPr>
              <a:t>’</a:t>
            </a:r>
            <a:r>
              <a:rPr lang="en-IN" sz="2400" dirty="0" smtClean="0">
                <a:solidFill>
                  <a:schemeClr val="tx1"/>
                </a:solidFill>
              </a:rPr>
              <a:t> can be identified by the presence of a reference of other Acts in the definition. </a:t>
            </a:r>
          </a:p>
          <a:p>
            <a:pPr algn="just"/>
            <a:r>
              <a:rPr lang="en-IN" sz="2400" dirty="0" smtClean="0">
                <a:solidFill>
                  <a:schemeClr val="tx1"/>
                </a:solidFill>
              </a:rPr>
              <a:t>In this category instead of defining the term afresh, for the purpose of the Act, the definitions from other Acts are adopted in the Act. </a:t>
            </a:r>
          </a:p>
          <a:p>
            <a:pPr algn="just"/>
            <a:r>
              <a:rPr lang="en-IN" sz="2400" dirty="0" smtClean="0">
                <a:solidFill>
                  <a:schemeClr val="tx1"/>
                </a:solidFill>
              </a:rPr>
              <a:t>Examples of this category are section 2(20)"director", "manager" and "managing agent", in relation to a company, have the meanings respectively assigned to them in the Companies Act, 1956 (1 of 1956)”, section 2(29D) "National Tax Tribunal" means the National Tax Tribunal established under section 3 of the National Tax Tribunal Act, 2005”; section 2(37)"public servant" has the same meaning as in section 21 of the Indian Penal Code (45 of 1860)”.</a:t>
            </a:r>
            <a:endParaRPr lang="en-IN" sz="2400" dirty="0">
              <a:solidFill>
                <a:schemeClr val="tx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838200"/>
            <a:ext cx="8229600" cy="5257800"/>
          </a:xfrm>
        </p:spPr>
        <p:txBody>
          <a:bodyPr>
            <a:noAutofit/>
          </a:bodyPr>
          <a:lstStyle/>
          <a:p>
            <a:pPr algn="just"/>
            <a:endParaRPr lang="en-IN" sz="2400" dirty="0" smtClean="0">
              <a:solidFill>
                <a:schemeClr val="tx1"/>
              </a:solidFill>
            </a:endParaRPr>
          </a:p>
          <a:p>
            <a:pPr algn="just"/>
            <a:r>
              <a:rPr lang="en-IN" sz="2400" dirty="0" smtClean="0">
                <a:solidFill>
                  <a:schemeClr val="tx1"/>
                </a:solidFill>
              </a:rPr>
              <a:t>iv) </a:t>
            </a:r>
            <a:r>
              <a:rPr lang="en-IN" sz="2400" b="1" dirty="0" smtClean="0">
                <a:solidFill>
                  <a:schemeClr val="tx1"/>
                </a:solidFill>
              </a:rPr>
              <a:t>‘</a:t>
            </a:r>
            <a:r>
              <a:rPr lang="en-IN" sz="2400" b="1" u="sng" dirty="0" smtClean="0">
                <a:solidFill>
                  <a:srgbClr val="C00000"/>
                </a:solidFill>
              </a:rPr>
              <a:t>Exclusive definitions</a:t>
            </a:r>
            <a:r>
              <a:rPr lang="en-IN" sz="2400" b="1" dirty="0" smtClean="0">
                <a:solidFill>
                  <a:schemeClr val="tx1"/>
                </a:solidFill>
              </a:rPr>
              <a:t>’</a:t>
            </a:r>
            <a:r>
              <a:rPr lang="en-IN" sz="2400" dirty="0" smtClean="0">
                <a:solidFill>
                  <a:schemeClr val="tx1"/>
                </a:solidFill>
              </a:rPr>
              <a:t> can be identified by the presence of the phrase ‘does not include’. In this category something is expressly excluded from the definition. Examples of this category is section 2(14)"capital asset" means property of any kind held by an </a:t>
            </a:r>
            <a:r>
              <a:rPr lang="en-IN" sz="2400" dirty="0" err="1" smtClean="0">
                <a:solidFill>
                  <a:schemeClr val="tx1"/>
                </a:solidFill>
              </a:rPr>
              <a:t>assessee</a:t>
            </a:r>
            <a:r>
              <a:rPr lang="en-IN" sz="2400" dirty="0" smtClean="0">
                <a:solidFill>
                  <a:schemeClr val="tx1"/>
                </a:solidFill>
              </a:rPr>
              <a:t>, whether or not connected with his business or profession, but does not include — (</a:t>
            </a:r>
            <a:r>
              <a:rPr lang="en-IN" sz="2400" dirty="0" err="1" smtClean="0">
                <a:solidFill>
                  <a:schemeClr val="tx1"/>
                </a:solidFill>
              </a:rPr>
              <a:t>i</a:t>
            </a:r>
            <a:r>
              <a:rPr lang="en-IN" sz="2400" dirty="0" smtClean="0">
                <a:solidFill>
                  <a:schemeClr val="tx1"/>
                </a:solidFill>
              </a:rPr>
              <a:t>) any stock-in-trade, consumable stores or raw materials held for the purposes of his business or profession…” </a:t>
            </a:r>
            <a:endParaRPr lang="en-IN" sz="2400" dirty="0">
              <a:solidFill>
                <a:schemeClr val="tx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838200"/>
            <a:ext cx="8229600" cy="5257800"/>
          </a:xfrm>
        </p:spPr>
        <p:txBody>
          <a:bodyPr>
            <a:noAutofit/>
          </a:bodyPr>
          <a:lstStyle/>
          <a:p>
            <a:pPr algn="just"/>
            <a:endParaRPr lang="en-IN" sz="2400" dirty="0" smtClean="0">
              <a:solidFill>
                <a:schemeClr val="tx1"/>
              </a:solidFill>
            </a:endParaRPr>
          </a:p>
          <a:p>
            <a:pPr algn="just"/>
            <a:r>
              <a:rPr lang="en-IN" sz="2400" dirty="0" smtClean="0">
                <a:solidFill>
                  <a:schemeClr val="tx1"/>
                </a:solidFill>
              </a:rPr>
              <a:t>v) </a:t>
            </a:r>
            <a:r>
              <a:rPr lang="en-IN" sz="2400" u="sng" dirty="0" smtClean="0">
                <a:solidFill>
                  <a:srgbClr val="C00000"/>
                </a:solidFill>
              </a:rPr>
              <a:t>‘Combined definitions’ </a:t>
            </a:r>
            <a:r>
              <a:rPr lang="en-IN" sz="2400" dirty="0" smtClean="0">
                <a:solidFill>
                  <a:schemeClr val="tx1"/>
                </a:solidFill>
              </a:rPr>
              <a:t>can be identified by </a:t>
            </a:r>
            <a:r>
              <a:rPr lang="en-IN" sz="2400" dirty="0" smtClean="0">
                <a:solidFill>
                  <a:srgbClr val="C00000"/>
                </a:solidFill>
              </a:rPr>
              <a:t>the presence of both the words ‘means’ and ‘includes’ in the definition</a:t>
            </a:r>
            <a:r>
              <a:rPr lang="en-IN" sz="2400" dirty="0" smtClean="0">
                <a:solidFill>
                  <a:schemeClr val="tx1"/>
                </a:solidFill>
              </a:rPr>
              <a:t>. </a:t>
            </a:r>
          </a:p>
          <a:p>
            <a:pPr algn="just"/>
            <a:r>
              <a:rPr lang="en-IN" sz="2400" dirty="0" smtClean="0">
                <a:solidFill>
                  <a:srgbClr val="C00000"/>
                </a:solidFill>
              </a:rPr>
              <a:t>In this category, on one hand it restricts inclusion, and on the other, it allows inclusion</a:t>
            </a:r>
            <a:r>
              <a:rPr lang="en-IN" sz="2400" dirty="0" smtClean="0">
                <a:solidFill>
                  <a:schemeClr val="tx1"/>
                </a:solidFill>
              </a:rPr>
              <a:t>. </a:t>
            </a:r>
          </a:p>
          <a:p>
            <a:pPr algn="just"/>
            <a:r>
              <a:rPr lang="en-IN" sz="2400" dirty="0" smtClean="0">
                <a:solidFill>
                  <a:schemeClr val="tx1"/>
                </a:solidFill>
              </a:rPr>
              <a:t>Examples of this category are section 2(7) "</a:t>
            </a:r>
            <a:r>
              <a:rPr lang="en-IN" sz="2400" dirty="0" err="1" smtClean="0">
                <a:solidFill>
                  <a:schemeClr val="tx1"/>
                </a:solidFill>
              </a:rPr>
              <a:t>assessee</a:t>
            </a:r>
            <a:r>
              <a:rPr lang="en-IN" sz="2400" dirty="0" smtClean="0">
                <a:solidFill>
                  <a:schemeClr val="tx1"/>
                </a:solidFill>
              </a:rPr>
              <a:t>" means a person by whom any tax or any other sum of money is payable under this Act, and includes — (a) every person in respect of whom any proceeding under this Act has been taken…</a:t>
            </a:r>
            <a:endParaRPr lang="en-IN" sz="2400" dirty="0">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838200"/>
            <a:ext cx="8229600" cy="5257800"/>
          </a:xfrm>
        </p:spPr>
        <p:txBody>
          <a:bodyPr>
            <a:noAutofit/>
          </a:bodyPr>
          <a:lstStyle/>
          <a:p>
            <a:pPr algn="just"/>
            <a:endParaRPr lang="en-US" sz="2400" dirty="0" smtClean="0">
              <a:solidFill>
                <a:schemeClr val="tx1"/>
              </a:solidFill>
            </a:endParaRPr>
          </a:p>
          <a:p>
            <a:pPr algn="just"/>
            <a:endParaRPr lang="en-IN" sz="2400" dirty="0" smtClean="0">
              <a:solidFill>
                <a:schemeClr val="tx1"/>
              </a:solidFill>
            </a:endParaRPr>
          </a:p>
          <a:p>
            <a:pPr algn="just"/>
            <a:r>
              <a:rPr lang="en-IN" sz="2800" dirty="0" smtClean="0">
                <a:solidFill>
                  <a:schemeClr val="tx1"/>
                </a:solidFill>
              </a:rPr>
              <a:t>Let us try to understand the significance of a </a:t>
            </a:r>
            <a:r>
              <a:rPr lang="en-IN" sz="2800" dirty="0" smtClean="0">
                <a:solidFill>
                  <a:srgbClr val="C00000"/>
                </a:solidFill>
              </a:rPr>
              <a:t>few phrases used generally at the beginning of some of the provisions</a:t>
            </a:r>
            <a:r>
              <a:rPr lang="en-IN" sz="2800" dirty="0" smtClean="0">
                <a:solidFill>
                  <a:schemeClr val="tx1"/>
                </a:solidFill>
              </a:rPr>
              <a:t> to indicate a special meaning assigned to them.</a:t>
            </a:r>
            <a:endParaRPr lang="en-IN" sz="280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2209800"/>
            <a:ext cx="8229600" cy="4038600"/>
          </a:xfrm>
        </p:spPr>
        <p:txBody>
          <a:bodyPr>
            <a:normAutofit/>
          </a:bodyPr>
          <a:lstStyle/>
          <a:p>
            <a:pPr algn="just"/>
            <a:r>
              <a:rPr lang="en-IN" b="1" u="sng" dirty="0" smtClean="0">
                <a:solidFill>
                  <a:srgbClr val="C00000"/>
                </a:solidFill>
              </a:rPr>
              <a:t>Sub-section</a:t>
            </a:r>
            <a:r>
              <a:rPr lang="en-IN" dirty="0" smtClean="0">
                <a:solidFill>
                  <a:srgbClr val="C00000"/>
                </a:solidFill>
              </a:rPr>
              <a:t>:</a:t>
            </a:r>
            <a:r>
              <a:rPr lang="en-IN" dirty="0" smtClean="0">
                <a:solidFill>
                  <a:schemeClr val="tx1"/>
                </a:solidFill>
              </a:rPr>
              <a:t> When parts of a section are interrelated, or when one whole provision emerges out by putting all the parts of the section together, then those parts are referred to as sub-sections. </a:t>
            </a:r>
            <a:endParaRPr lang="en-IN" dirty="0">
              <a:solidFill>
                <a:schemeClr val="tx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838200"/>
            <a:ext cx="8229600" cy="5257800"/>
          </a:xfrm>
        </p:spPr>
        <p:txBody>
          <a:bodyPr>
            <a:noAutofit/>
          </a:bodyPr>
          <a:lstStyle/>
          <a:p>
            <a:pPr algn="just"/>
            <a:endParaRPr lang="en-US" sz="2400" dirty="0" smtClean="0">
              <a:solidFill>
                <a:schemeClr val="tx1"/>
              </a:solidFill>
            </a:endParaRPr>
          </a:p>
          <a:p>
            <a:pPr algn="just"/>
            <a:r>
              <a:rPr lang="en-IN" sz="2400" u="sng" dirty="0" smtClean="0">
                <a:solidFill>
                  <a:srgbClr val="C00000"/>
                </a:solidFill>
              </a:rPr>
              <a:t>a)</a:t>
            </a:r>
            <a:r>
              <a:rPr lang="en-IN" sz="2400" b="1" u="sng" dirty="0" smtClean="0">
                <a:solidFill>
                  <a:srgbClr val="C00000"/>
                </a:solidFill>
              </a:rPr>
              <a:t> “Notwithstanding anything contained in…</a:t>
            </a:r>
            <a:endParaRPr lang="en-IN" sz="2400" u="sng" dirty="0" smtClean="0">
              <a:solidFill>
                <a:srgbClr val="C00000"/>
              </a:solidFill>
            </a:endParaRPr>
          </a:p>
          <a:p>
            <a:pPr algn="just"/>
            <a:r>
              <a:rPr lang="en-IN" sz="2400" b="1" dirty="0" smtClean="0">
                <a:solidFill>
                  <a:schemeClr val="tx1"/>
                </a:solidFill>
              </a:rPr>
              <a:t> ” </a:t>
            </a:r>
            <a:r>
              <a:rPr lang="en-IN" sz="2400" dirty="0" smtClean="0">
                <a:solidFill>
                  <a:schemeClr val="tx1"/>
                </a:solidFill>
              </a:rPr>
              <a:t>It is a </a:t>
            </a:r>
            <a:r>
              <a:rPr lang="en-IN" sz="2400" i="1" dirty="0" smtClean="0">
                <a:solidFill>
                  <a:schemeClr val="tx1"/>
                </a:solidFill>
              </a:rPr>
              <a:t>‘non obstante</a:t>
            </a:r>
            <a:r>
              <a:rPr lang="en-IN" sz="2400" dirty="0" smtClean="0">
                <a:solidFill>
                  <a:schemeClr val="tx1"/>
                </a:solidFill>
              </a:rPr>
              <a:t>’ (Notwithstanding) clause, and it means ‘in spite of’/ ‘even if’ / ‘although’. The provision containing the word ‘notwithstanding’ shall have an overriding effect on any other provision, even if something contrary is stated in the other provision. The contrary provision may be contained in – sub-section/section/clause/any other provisions of this Act/the foregoing provisions of this Act/to the contrary in sections XX to YY. [Refer sections 9(2), 12(3), 13(4), 10A (6), 10A (8), 40 respectively]. </a:t>
            </a:r>
            <a:endParaRPr lang="en-IN" sz="2400" dirty="0">
              <a:solidFill>
                <a:schemeClr val="tx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838200"/>
            <a:ext cx="8229600" cy="5257800"/>
          </a:xfrm>
        </p:spPr>
        <p:txBody>
          <a:bodyPr>
            <a:noAutofit/>
          </a:bodyPr>
          <a:lstStyle/>
          <a:p>
            <a:pPr algn="just"/>
            <a:endParaRPr lang="en-US" sz="2400" dirty="0" smtClean="0">
              <a:solidFill>
                <a:schemeClr val="tx1"/>
              </a:solidFill>
            </a:endParaRPr>
          </a:p>
          <a:p>
            <a:pPr algn="l"/>
            <a:r>
              <a:rPr lang="en-IN" sz="2400" u="sng" dirty="0" smtClean="0">
                <a:solidFill>
                  <a:srgbClr val="C00000"/>
                </a:solidFill>
              </a:rPr>
              <a:t>b) </a:t>
            </a:r>
            <a:r>
              <a:rPr lang="en-IN" sz="2400" b="1" u="sng" dirty="0" smtClean="0">
                <a:solidFill>
                  <a:srgbClr val="C00000"/>
                </a:solidFill>
              </a:rPr>
              <a:t>“Subject to the provisions of…”</a:t>
            </a:r>
            <a:endParaRPr lang="en-IN" sz="2400" u="sng" dirty="0" smtClean="0">
              <a:solidFill>
                <a:srgbClr val="C00000"/>
              </a:solidFill>
            </a:endParaRPr>
          </a:p>
          <a:p>
            <a:pPr algn="just"/>
            <a:r>
              <a:rPr lang="en-IN" sz="2400" dirty="0" smtClean="0">
                <a:solidFill>
                  <a:schemeClr val="tx1"/>
                </a:solidFill>
              </a:rPr>
              <a:t>When any provision contains this phrase, it attaches a condition that the provisions of the specified section are also to be complied with. That is, while complying with the provision where this phrase occurs, other provision mentioned therein must also be complied with. Those provisions may be this Act/sub-section/clause/this section/other provisions of this section/sections XX to YY. [Refer sections 5(1)/10(2)/xx/10A (1)/32AB (1)/11 (1) respectively]</a:t>
            </a:r>
            <a:endParaRPr lang="en-IN" sz="2400" dirty="0">
              <a:solidFill>
                <a:schemeClr val="tx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838200"/>
            <a:ext cx="8229600" cy="5257800"/>
          </a:xfrm>
        </p:spPr>
        <p:txBody>
          <a:bodyPr>
            <a:noAutofit/>
          </a:bodyPr>
          <a:lstStyle/>
          <a:p>
            <a:pPr algn="just"/>
            <a:endParaRPr lang="en-US" sz="2400" dirty="0" smtClean="0">
              <a:solidFill>
                <a:schemeClr val="tx1"/>
              </a:solidFill>
            </a:endParaRPr>
          </a:p>
          <a:p>
            <a:pPr algn="just"/>
            <a:r>
              <a:rPr lang="en-IN" sz="2400" dirty="0" smtClean="0">
                <a:solidFill>
                  <a:schemeClr val="tx1"/>
                </a:solidFill>
              </a:rPr>
              <a:t>c) </a:t>
            </a:r>
            <a:r>
              <a:rPr lang="en-IN" sz="2400" b="1" u="sng" dirty="0" smtClean="0">
                <a:solidFill>
                  <a:srgbClr val="C00000"/>
                </a:solidFill>
              </a:rPr>
              <a:t>“Save as otherwise provided in this Act…”</a:t>
            </a:r>
            <a:endParaRPr lang="en-IN" sz="2400" u="sng" dirty="0" smtClean="0">
              <a:solidFill>
                <a:srgbClr val="C00000"/>
              </a:solidFill>
            </a:endParaRPr>
          </a:p>
          <a:p>
            <a:pPr algn="just"/>
            <a:r>
              <a:rPr lang="en-IN" sz="2400" dirty="0" smtClean="0">
                <a:solidFill>
                  <a:schemeClr val="tx1"/>
                </a:solidFill>
              </a:rPr>
              <a:t>When any provision contains this phrase it implies that the provision of this section has to be applied without affecting any provisions in which something else has been stated. [Refer sections 1(3) and 14]</a:t>
            </a:r>
            <a:endParaRPr lang="en-IN" sz="2400" dirty="0">
              <a:solidFill>
                <a:schemeClr val="tx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838200"/>
            <a:ext cx="8229600" cy="5257800"/>
          </a:xfrm>
        </p:spPr>
        <p:txBody>
          <a:bodyPr>
            <a:noAutofit/>
          </a:bodyPr>
          <a:lstStyle/>
          <a:p>
            <a:pPr algn="just"/>
            <a:endParaRPr lang="en-US" sz="2400" dirty="0" smtClean="0">
              <a:solidFill>
                <a:schemeClr val="tx1"/>
              </a:solidFill>
            </a:endParaRPr>
          </a:p>
          <a:p>
            <a:pPr algn="just"/>
            <a:r>
              <a:rPr lang="en-IN" sz="2400" u="sng" dirty="0" smtClean="0">
                <a:solidFill>
                  <a:srgbClr val="C00000"/>
                </a:solidFill>
              </a:rPr>
              <a:t>d) </a:t>
            </a:r>
            <a:r>
              <a:rPr lang="en-IN" sz="2400" b="1" u="sng" dirty="0" smtClean="0">
                <a:solidFill>
                  <a:srgbClr val="C00000"/>
                </a:solidFill>
              </a:rPr>
              <a:t>“Without prejudice to…”</a:t>
            </a:r>
            <a:endParaRPr lang="en-IN" sz="2400" u="sng" dirty="0" smtClean="0">
              <a:solidFill>
                <a:srgbClr val="C00000"/>
              </a:solidFill>
            </a:endParaRPr>
          </a:p>
          <a:p>
            <a:pPr algn="just"/>
            <a:r>
              <a:rPr lang="en-IN" sz="2400" dirty="0" smtClean="0">
                <a:solidFill>
                  <a:schemeClr val="tx1"/>
                </a:solidFill>
              </a:rPr>
              <a:t>When any provision contains this phrase it implies that the provision has to be applied without affecting other provision of the Act which may deal with same subject matter. Other provisions may be – the provisions of sub-section/the generality of the provisions of. [Refer sections 12AA (4)/13(2) respectively</a:t>
            </a:r>
            <a:r>
              <a:rPr lang="en-IN" sz="2400" dirty="0" smtClean="0"/>
              <a:t>] </a:t>
            </a:r>
            <a:endParaRPr lang="en-IN" sz="24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
            <a:ext cx="7772400" cy="762000"/>
          </a:xfrm>
        </p:spPr>
        <p:txBody>
          <a:bodyPr>
            <a:normAutofit/>
          </a:bodyPr>
          <a:lstStyle/>
          <a:p>
            <a:r>
              <a:rPr lang="en-US" sz="3200" dirty="0" smtClean="0"/>
              <a:t>Basics of Understanding of Income Tax Act</a:t>
            </a:r>
            <a:endParaRPr lang="en-IN" sz="3200" dirty="0"/>
          </a:p>
        </p:txBody>
      </p:sp>
      <p:sp>
        <p:nvSpPr>
          <p:cNvPr id="3" name="Subtitle 2"/>
          <p:cNvSpPr>
            <a:spLocks noGrp="1"/>
          </p:cNvSpPr>
          <p:nvPr>
            <p:ph type="subTitle" idx="1"/>
          </p:nvPr>
        </p:nvSpPr>
        <p:spPr>
          <a:xfrm>
            <a:off x="457200" y="838200"/>
            <a:ext cx="8229600" cy="5257800"/>
          </a:xfrm>
        </p:spPr>
        <p:txBody>
          <a:bodyPr>
            <a:noAutofit/>
          </a:bodyPr>
          <a:lstStyle/>
          <a:p>
            <a:pPr algn="just"/>
            <a:endParaRPr lang="en-US" sz="2400" dirty="0" smtClean="0">
              <a:solidFill>
                <a:schemeClr val="tx1"/>
              </a:solidFill>
            </a:endParaRPr>
          </a:p>
          <a:p>
            <a:pPr algn="just"/>
            <a:r>
              <a:rPr lang="en-IN" sz="2400" dirty="0" smtClean="0">
                <a:solidFill>
                  <a:schemeClr val="tx1"/>
                </a:solidFill>
              </a:rPr>
              <a:t>e)</a:t>
            </a:r>
            <a:r>
              <a:rPr lang="en-IN" sz="2400" b="1" dirty="0" smtClean="0">
                <a:solidFill>
                  <a:schemeClr val="tx1"/>
                </a:solidFill>
              </a:rPr>
              <a:t> </a:t>
            </a:r>
            <a:r>
              <a:rPr lang="en-IN" sz="2400" b="1" dirty="0" smtClean="0">
                <a:solidFill>
                  <a:srgbClr val="C00000"/>
                </a:solidFill>
              </a:rPr>
              <a:t>“Nothing contained in section XX or section YY shall operate so as to exclude from…”</a:t>
            </a:r>
            <a:endParaRPr lang="en-IN" sz="2400" dirty="0" smtClean="0">
              <a:solidFill>
                <a:srgbClr val="C00000"/>
              </a:solidFill>
            </a:endParaRPr>
          </a:p>
          <a:p>
            <a:pPr algn="just"/>
            <a:r>
              <a:rPr lang="en-IN" sz="2400" dirty="0" smtClean="0">
                <a:solidFill>
                  <a:schemeClr val="tx1"/>
                </a:solidFill>
              </a:rPr>
              <a:t>When any provision contains this phrase it implies that referred sections are excluded from the applicability of the whole section. [Refer section 13(1), 13 (7), 13 (8)]</a:t>
            </a:r>
          </a:p>
          <a:p>
            <a:pPr algn="just"/>
            <a:r>
              <a:rPr lang="en-IN" sz="2400" dirty="0" smtClean="0">
                <a:solidFill>
                  <a:schemeClr val="tx1"/>
                </a:solidFill>
              </a:rPr>
              <a:t>] </a:t>
            </a:r>
            <a:endParaRPr lang="en-IN" sz="2400" dirty="0">
              <a:solidFill>
                <a:schemeClr val="tx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THANK </a:t>
            </a:r>
            <a:r>
              <a:rPr lang="en-US" dirty="0" smtClean="0"/>
              <a:t>YOU</a:t>
            </a:r>
            <a:br>
              <a:rPr lang="en-US" dirty="0" smtClean="0"/>
            </a:br>
            <a:r>
              <a:rPr lang="en-US" dirty="0" smtClean="0">
                <a:hlinkClick r:id="rId2"/>
              </a:rPr>
              <a:t>mvsaca2001@yahoo.com</a:t>
            </a:r>
            <a:r>
              <a:rPr lang="en-US" dirty="0" smtClean="0"/>
              <a:t/>
            </a:r>
            <a:br>
              <a:rPr lang="en-US" dirty="0" smtClean="0"/>
            </a:br>
            <a:r>
              <a:rPr lang="en-US" dirty="0" smtClean="0"/>
              <a:t>mob: 9440156782</a:t>
            </a:r>
            <a:br>
              <a:rPr lang="en-US" dirty="0" smtClean="0"/>
            </a:br>
            <a:r>
              <a:rPr lang="en-US" dirty="0" smtClean="0"/>
              <a:t>Visakhapatnam</a:t>
            </a: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2286000"/>
            <a:ext cx="8229600" cy="4038600"/>
          </a:xfrm>
        </p:spPr>
        <p:txBody>
          <a:bodyPr>
            <a:normAutofit/>
          </a:bodyPr>
          <a:lstStyle/>
          <a:p>
            <a:pPr algn="just"/>
            <a:r>
              <a:rPr lang="en-IN" b="1" u="sng" dirty="0" smtClean="0">
                <a:solidFill>
                  <a:srgbClr val="C00000"/>
                </a:solidFill>
              </a:rPr>
              <a:t>Clauses</a:t>
            </a:r>
            <a:r>
              <a:rPr lang="en-IN" dirty="0" smtClean="0">
                <a:solidFill>
                  <a:srgbClr val="C00000"/>
                </a:solidFill>
              </a:rPr>
              <a:t>:</a:t>
            </a:r>
            <a:r>
              <a:rPr lang="en-IN" dirty="0" smtClean="0">
                <a:solidFill>
                  <a:schemeClr val="tx1"/>
                </a:solidFill>
              </a:rPr>
              <a:t> Whereas, when these parts are independent of each other and are not interrelated then these are referred to as clauses.</a:t>
            </a:r>
          </a:p>
          <a:p>
            <a:pPr algn="just"/>
            <a:endParaRPr lang="en-IN"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752600"/>
            <a:ext cx="8229600" cy="4876800"/>
          </a:xfrm>
        </p:spPr>
        <p:txBody>
          <a:bodyPr>
            <a:normAutofit fontScale="85000" lnSpcReduction="20000"/>
          </a:bodyPr>
          <a:lstStyle/>
          <a:p>
            <a:pPr algn="just"/>
            <a:r>
              <a:rPr lang="en-IN" dirty="0" smtClean="0">
                <a:solidFill>
                  <a:schemeClr val="tx1"/>
                </a:solidFill>
              </a:rPr>
              <a:t>For example, </a:t>
            </a:r>
            <a:r>
              <a:rPr lang="en-IN" b="1" dirty="0" smtClean="0">
                <a:solidFill>
                  <a:schemeClr val="tx1"/>
                </a:solidFill>
              </a:rPr>
              <a:t>Section 2</a:t>
            </a:r>
            <a:r>
              <a:rPr lang="en-IN" dirty="0" smtClean="0">
                <a:solidFill>
                  <a:schemeClr val="tx1"/>
                </a:solidFill>
              </a:rPr>
              <a:t> of the Income Tax Act, 1961 (which deals with definitions for purposes of the Act) has all </a:t>
            </a:r>
            <a:r>
              <a:rPr lang="en-IN" b="1" dirty="0" smtClean="0">
                <a:solidFill>
                  <a:schemeClr val="tx1"/>
                </a:solidFill>
              </a:rPr>
              <a:t>‘clauses’ </a:t>
            </a:r>
            <a:r>
              <a:rPr lang="en-IN" dirty="0" smtClean="0">
                <a:solidFill>
                  <a:schemeClr val="tx1"/>
                </a:solidFill>
              </a:rPr>
              <a:t>and these parts </a:t>
            </a:r>
            <a:r>
              <a:rPr lang="en-IN" b="1" dirty="0" smtClean="0">
                <a:solidFill>
                  <a:schemeClr val="tx1"/>
                </a:solidFill>
              </a:rPr>
              <a:t>are not </a:t>
            </a:r>
            <a:r>
              <a:rPr lang="en-IN" dirty="0" smtClean="0">
                <a:solidFill>
                  <a:schemeClr val="tx1"/>
                </a:solidFill>
              </a:rPr>
              <a:t>‘</a:t>
            </a:r>
            <a:r>
              <a:rPr lang="en-IN" b="1" dirty="0" smtClean="0">
                <a:solidFill>
                  <a:schemeClr val="tx1"/>
                </a:solidFill>
              </a:rPr>
              <a:t>sub-section’</a:t>
            </a:r>
            <a:r>
              <a:rPr lang="en-IN" dirty="0" smtClean="0">
                <a:solidFill>
                  <a:schemeClr val="tx1"/>
                </a:solidFill>
              </a:rPr>
              <a:t> as these parts are independent of each other and not co-related. </a:t>
            </a:r>
          </a:p>
          <a:p>
            <a:pPr algn="just"/>
            <a:endParaRPr lang="en-IN" dirty="0" smtClean="0">
              <a:solidFill>
                <a:schemeClr val="tx1"/>
              </a:solidFill>
            </a:endParaRPr>
          </a:p>
          <a:p>
            <a:pPr algn="just"/>
            <a:r>
              <a:rPr lang="en-IN" dirty="0" smtClean="0">
                <a:solidFill>
                  <a:schemeClr val="tx1"/>
                </a:solidFill>
              </a:rPr>
              <a:t>See section 2(1) - defines “advance tax”, section 2(</a:t>
            </a:r>
            <a:r>
              <a:rPr lang="en-IN" dirty="0" err="1" smtClean="0">
                <a:solidFill>
                  <a:schemeClr val="tx1"/>
                </a:solidFill>
              </a:rPr>
              <a:t>1A</a:t>
            </a:r>
            <a:r>
              <a:rPr lang="en-IN" dirty="0" smtClean="0">
                <a:solidFill>
                  <a:schemeClr val="tx1"/>
                </a:solidFill>
              </a:rPr>
              <a:t>) - defines “agricultural income”, section 2(31) - “persons” and so on and these parts are not co-related to project a whole provision. Similarly section 10(1) - agricultural income, section 10(</a:t>
            </a:r>
            <a:r>
              <a:rPr lang="en-IN" dirty="0" err="1" smtClean="0">
                <a:solidFill>
                  <a:schemeClr val="tx1"/>
                </a:solidFill>
              </a:rPr>
              <a:t>2A</a:t>
            </a:r>
            <a:r>
              <a:rPr lang="en-IN" dirty="0" smtClean="0">
                <a:solidFill>
                  <a:schemeClr val="tx1"/>
                </a:solidFill>
              </a:rPr>
              <a:t>) - share of total income of the firm, section 10(5)-travel concession or assistance and so on are all ‘clauses’. As they are not interrelated (1), (</a:t>
            </a:r>
            <a:r>
              <a:rPr lang="en-IN" dirty="0" err="1" smtClean="0">
                <a:solidFill>
                  <a:schemeClr val="tx1"/>
                </a:solidFill>
              </a:rPr>
              <a:t>2A</a:t>
            </a:r>
            <a:r>
              <a:rPr lang="en-IN" dirty="0" smtClean="0">
                <a:solidFill>
                  <a:schemeClr val="tx1"/>
                </a:solidFill>
              </a:rPr>
              <a:t>), (5) and so on are ‘clause’ of section 10. </a:t>
            </a:r>
            <a:r>
              <a:rPr lang="en-IN" b="1" dirty="0" smtClean="0">
                <a:solidFill>
                  <a:schemeClr val="tx1"/>
                </a:solidFill>
              </a:rPr>
              <a:t>Similar is the case with sections 6, 43, 47 and so on</a:t>
            </a:r>
            <a:endParaRPr lang="en-IN" dirty="0" smtClean="0">
              <a:solidFill>
                <a:schemeClr val="tx1"/>
              </a:solidFill>
            </a:endParaRPr>
          </a:p>
          <a:p>
            <a:pPr algn="just"/>
            <a:endParaRPr lang="en-IN"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905000"/>
            <a:ext cx="8229600" cy="4267200"/>
          </a:xfrm>
        </p:spPr>
        <p:txBody>
          <a:bodyPr>
            <a:normAutofit/>
          </a:bodyPr>
          <a:lstStyle/>
          <a:p>
            <a:pPr algn="just"/>
            <a:r>
              <a:rPr lang="en-IN" dirty="0" smtClean="0">
                <a:solidFill>
                  <a:schemeClr val="tx1"/>
                </a:solidFill>
              </a:rPr>
              <a:t>Again examples of parts being sub-sections may be seen in sections 1, </a:t>
            </a:r>
            <a:r>
              <a:rPr lang="en-IN" dirty="0" err="1" smtClean="0">
                <a:solidFill>
                  <a:schemeClr val="tx1"/>
                </a:solidFill>
              </a:rPr>
              <a:t>44AD</a:t>
            </a:r>
            <a:r>
              <a:rPr lang="en-IN" dirty="0" smtClean="0">
                <a:solidFill>
                  <a:schemeClr val="tx1"/>
                </a:solidFill>
              </a:rPr>
              <a:t>, 139 and so on as parts of these sections like section </a:t>
            </a:r>
            <a:r>
              <a:rPr lang="en-IN" b="1" dirty="0" smtClean="0">
                <a:solidFill>
                  <a:schemeClr val="tx1"/>
                </a:solidFill>
              </a:rPr>
              <a:t>1(1), 1(2), 1(3) and </a:t>
            </a:r>
            <a:r>
              <a:rPr lang="en-IN" b="1" dirty="0" err="1" smtClean="0">
                <a:solidFill>
                  <a:schemeClr val="tx1"/>
                </a:solidFill>
              </a:rPr>
              <a:t>44AD</a:t>
            </a:r>
            <a:r>
              <a:rPr lang="en-IN" b="1" dirty="0" smtClean="0">
                <a:solidFill>
                  <a:schemeClr val="tx1"/>
                </a:solidFill>
              </a:rPr>
              <a:t> (1), </a:t>
            </a:r>
            <a:r>
              <a:rPr lang="en-IN" b="1" dirty="0" err="1" smtClean="0">
                <a:solidFill>
                  <a:schemeClr val="tx1"/>
                </a:solidFill>
              </a:rPr>
              <a:t>44AD</a:t>
            </a:r>
            <a:r>
              <a:rPr lang="en-IN" b="1" dirty="0" smtClean="0">
                <a:solidFill>
                  <a:schemeClr val="tx1"/>
                </a:solidFill>
              </a:rPr>
              <a:t> (2), </a:t>
            </a:r>
            <a:r>
              <a:rPr lang="en-IN" b="1" dirty="0" err="1" smtClean="0">
                <a:solidFill>
                  <a:schemeClr val="tx1"/>
                </a:solidFill>
              </a:rPr>
              <a:t>44AD</a:t>
            </a:r>
            <a:r>
              <a:rPr lang="en-IN" b="1" dirty="0" smtClean="0">
                <a:solidFill>
                  <a:schemeClr val="tx1"/>
                </a:solidFill>
              </a:rPr>
              <a:t> (6), 139 (4) and 139 (9</a:t>
            </a:r>
            <a:r>
              <a:rPr lang="en-IN" dirty="0" smtClean="0">
                <a:solidFill>
                  <a:schemeClr val="tx1"/>
                </a:solidFill>
              </a:rPr>
              <a:t>) </a:t>
            </a:r>
            <a:r>
              <a:rPr lang="en-IN" b="1" dirty="0" smtClean="0">
                <a:solidFill>
                  <a:schemeClr val="tx1"/>
                </a:solidFill>
              </a:rPr>
              <a:t>are interrelated and one whole provision of the respective section emerges out by putting together all the parts of these sections.</a:t>
            </a:r>
            <a:endParaRPr lang="en-IN" dirty="0" smtClean="0">
              <a:solidFill>
                <a:schemeClr val="tx1"/>
              </a:solidFill>
            </a:endParaRPr>
          </a:p>
          <a:p>
            <a:pPr algn="just"/>
            <a:endParaRPr lang="en-IN"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752600"/>
            <a:ext cx="8229600" cy="4419600"/>
          </a:xfrm>
        </p:spPr>
        <p:txBody>
          <a:bodyPr>
            <a:noAutofit/>
          </a:bodyPr>
          <a:lstStyle/>
          <a:p>
            <a:pPr algn="just">
              <a:lnSpc>
                <a:spcPct val="170000"/>
              </a:lnSpc>
            </a:pPr>
            <a:r>
              <a:rPr lang="en-IN" sz="2400" b="1" dirty="0" smtClean="0">
                <a:solidFill>
                  <a:schemeClr val="tx1"/>
                </a:solidFill>
              </a:rPr>
              <a:t>There is one clue to locate a ‘clause’ in a section</a:t>
            </a:r>
            <a:r>
              <a:rPr lang="en-IN" sz="2400" dirty="0" smtClean="0">
                <a:solidFill>
                  <a:schemeClr val="tx1"/>
                </a:solidFill>
              </a:rPr>
              <a:t>. Where soon after the reference of section </a:t>
            </a:r>
            <a:r>
              <a:rPr lang="en-IN" sz="2400" b="1" dirty="0" smtClean="0">
                <a:solidFill>
                  <a:schemeClr val="tx1"/>
                </a:solidFill>
              </a:rPr>
              <a:t>something is stated and thereafter</a:t>
            </a:r>
            <a:r>
              <a:rPr lang="en-IN" sz="2400" dirty="0" smtClean="0">
                <a:solidFill>
                  <a:schemeClr val="tx1"/>
                </a:solidFill>
              </a:rPr>
              <a:t> a reference is made like (1) then that (1) is a ‘clause’ and where soon after the reference of section </a:t>
            </a:r>
            <a:r>
              <a:rPr lang="en-IN" sz="2400" b="1" dirty="0" smtClean="0">
                <a:solidFill>
                  <a:schemeClr val="tx1"/>
                </a:solidFill>
              </a:rPr>
              <a:t>without stating anything</a:t>
            </a:r>
            <a:r>
              <a:rPr lang="en-IN" sz="2400" dirty="0" smtClean="0">
                <a:solidFill>
                  <a:schemeClr val="tx1"/>
                </a:solidFill>
              </a:rPr>
              <a:t> a reference is made like (1) then that (1) is a sub-section.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752600"/>
            <a:ext cx="8229600" cy="4419600"/>
          </a:xfrm>
        </p:spPr>
        <p:txBody>
          <a:bodyPr>
            <a:noAutofit/>
          </a:bodyPr>
          <a:lstStyle/>
          <a:p>
            <a:pPr algn="just">
              <a:lnSpc>
                <a:spcPct val="170000"/>
              </a:lnSpc>
            </a:pPr>
            <a:r>
              <a:rPr lang="en-IN" sz="2000" dirty="0" smtClean="0">
                <a:solidFill>
                  <a:schemeClr val="tx1"/>
                </a:solidFill>
              </a:rPr>
              <a:t>Refer section 2 in which after 2 it is stated as </a:t>
            </a:r>
            <a:r>
              <a:rPr lang="en-IN" sz="2000" b="1" dirty="0" smtClean="0">
                <a:solidFill>
                  <a:schemeClr val="tx1"/>
                </a:solidFill>
              </a:rPr>
              <a:t>“In this Act, unless the context otherwise requires,”</a:t>
            </a:r>
            <a:r>
              <a:rPr lang="en-IN" sz="2000" dirty="0" smtClean="0">
                <a:solidFill>
                  <a:schemeClr val="tx1"/>
                </a:solidFill>
              </a:rPr>
              <a:t> then (1) is stated. Therefore (1) is a ‘clause’ of section 2. Similarly all other such references like (</a:t>
            </a:r>
            <a:r>
              <a:rPr lang="en-IN" sz="2000" dirty="0" err="1" smtClean="0">
                <a:solidFill>
                  <a:schemeClr val="tx1"/>
                </a:solidFill>
              </a:rPr>
              <a:t>1A</a:t>
            </a:r>
            <a:r>
              <a:rPr lang="en-IN" sz="2000" dirty="0" smtClean="0">
                <a:solidFill>
                  <a:schemeClr val="tx1"/>
                </a:solidFill>
              </a:rPr>
              <a:t>), (7), (24) of section 2 are ‘clauses’. Again see section 10 in which after 10 it is stated “In computing the total income of a previous year of any person, any income falling within any of the following </a:t>
            </a:r>
            <a:r>
              <a:rPr lang="en-IN" sz="2000" b="1" dirty="0" smtClean="0">
                <a:solidFill>
                  <a:schemeClr val="tx1"/>
                </a:solidFill>
              </a:rPr>
              <a:t>clauses</a:t>
            </a:r>
            <a:r>
              <a:rPr lang="en-IN" sz="2000" dirty="0" smtClean="0">
                <a:solidFill>
                  <a:schemeClr val="tx1"/>
                </a:solidFill>
              </a:rPr>
              <a:t> shall not be included” then (1) is stated. Therefore (1) is a ‘clause’ of section 10. </a:t>
            </a:r>
            <a:endParaRPr lang="en-IN" sz="2000"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399"/>
          </a:xfrm>
        </p:spPr>
        <p:txBody>
          <a:bodyPr>
            <a:normAutofit fontScale="90000"/>
          </a:bodyPr>
          <a:lstStyle/>
          <a:p>
            <a:r>
              <a:rPr lang="en-US" dirty="0" smtClean="0"/>
              <a:t>Basics of Understanding of Income Tax Act</a:t>
            </a:r>
            <a:endParaRPr lang="en-IN" dirty="0"/>
          </a:p>
        </p:txBody>
      </p:sp>
      <p:sp>
        <p:nvSpPr>
          <p:cNvPr id="3" name="Subtitle 2"/>
          <p:cNvSpPr>
            <a:spLocks noGrp="1"/>
          </p:cNvSpPr>
          <p:nvPr>
            <p:ph type="subTitle" idx="1"/>
          </p:nvPr>
        </p:nvSpPr>
        <p:spPr>
          <a:xfrm>
            <a:off x="457200" y="1905000"/>
            <a:ext cx="8229600" cy="4267200"/>
          </a:xfrm>
        </p:spPr>
        <p:txBody>
          <a:bodyPr>
            <a:normAutofit/>
          </a:bodyPr>
          <a:lstStyle/>
          <a:p>
            <a:pPr algn="just"/>
            <a:r>
              <a:rPr lang="en-IN" dirty="0" smtClean="0">
                <a:solidFill>
                  <a:schemeClr val="tx1"/>
                </a:solidFill>
              </a:rPr>
              <a:t>Now refer section 1, </a:t>
            </a:r>
            <a:r>
              <a:rPr lang="en-IN" b="1" dirty="0" smtClean="0">
                <a:solidFill>
                  <a:schemeClr val="tx1"/>
                </a:solidFill>
              </a:rPr>
              <a:t>without stating anything</a:t>
            </a:r>
            <a:r>
              <a:rPr lang="en-IN" dirty="0" smtClean="0">
                <a:solidFill>
                  <a:schemeClr val="tx1"/>
                </a:solidFill>
              </a:rPr>
              <a:t> a reference of (1) is made therefore this (1) is a sub-section of section 1. Similarly refer section 4, here also without stating anything a reference of (1) is made therefore this (1) is a sub-section of section 4.</a:t>
            </a:r>
            <a:endParaRPr lang="en-IN" dirty="0">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96</TotalTime>
  <Words>1450</Words>
  <Application>Microsoft Office PowerPoint</Application>
  <PresentationFormat>On-screen Show (4:3)</PresentationFormat>
  <Paragraphs>153</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Basics of Understanding of Income Tax Act</vt:lpstr>
      <vt:lpstr>THANK YOU mvsaca2001@yahoo.com mob: 9440156782 Visakhapatnam</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LENOVO</dc:creator>
  <cp:lastModifiedBy>LENOVO</cp:lastModifiedBy>
  <cp:revision>41</cp:revision>
  <dcterms:created xsi:type="dcterms:W3CDTF">2006-08-16T00:00:00Z</dcterms:created>
  <dcterms:modified xsi:type="dcterms:W3CDTF">2018-07-15T01:07:01Z</dcterms:modified>
</cp:coreProperties>
</file>