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4"/>
  </p:sldMasterIdLst>
  <p:notesMasterIdLst>
    <p:notesMasterId r:id="rId19"/>
  </p:notesMasterIdLst>
  <p:sldIdLst>
    <p:sldId id="256" r:id="rId5"/>
    <p:sldId id="265" r:id="rId6"/>
    <p:sldId id="264" r:id="rId7"/>
    <p:sldId id="257" r:id="rId8"/>
    <p:sldId id="258" r:id="rId9"/>
    <p:sldId id="259" r:id="rId10"/>
    <p:sldId id="260" r:id="rId11"/>
    <p:sldId id="263" r:id="rId12"/>
    <p:sldId id="261" r:id="rId13"/>
    <p:sldId id="262" r:id="rId14"/>
    <p:sldId id="268" r:id="rId15"/>
    <p:sldId id="269" r:id="rId16"/>
    <p:sldId id="267" r:id="rId17"/>
    <p:sldId id="270" r:id="rId18"/>
  </p:sldIdLst>
  <p:sldSz cx="9144000" cy="6858000" type="screen4x3"/>
  <p:notesSz cx="6997700" cy="92837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61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autoAdjust="0"/>
    <p:restoredTop sz="76403" autoAdjust="0"/>
  </p:normalViewPr>
  <p:slideViewPr>
    <p:cSldViewPr>
      <p:cViewPr varScale="1">
        <p:scale>
          <a:sx n="85" d="100"/>
          <a:sy n="85" d="100"/>
        </p:scale>
        <p:origin x="-1632"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0969F2-035E-4BA8-AA29-3E49885B4711}" type="doc">
      <dgm:prSet loTypeId="urn:microsoft.com/office/officeart/2005/8/layout/chevron2" loCatId="list" qsTypeId="urn:microsoft.com/office/officeart/2005/8/quickstyle/simple1" qsCatId="simple" csTypeId="urn:microsoft.com/office/officeart/2005/8/colors/colorful3" csCatId="colorful" phldr="1"/>
      <dgm:spPr/>
      <dgm:t>
        <a:bodyPr/>
        <a:lstStyle/>
        <a:p>
          <a:endParaRPr lang="en-US"/>
        </a:p>
      </dgm:t>
    </dgm:pt>
    <dgm:pt modelId="{3E2FEDAB-F607-406E-8E81-EA7FB043B904}">
      <dgm:prSet phldrT="[Text]" custT="1"/>
      <dgm:spPr/>
      <dgm:t>
        <a:bodyPr/>
        <a:lstStyle/>
        <a:p>
          <a:r>
            <a:rPr lang="en-US" sz="1900" dirty="0" smtClean="0"/>
            <a:t>Education</a:t>
          </a:r>
          <a:endParaRPr lang="en-US" sz="1900" dirty="0"/>
        </a:p>
      </dgm:t>
    </dgm:pt>
    <dgm:pt modelId="{9FE13E31-32FE-4A3F-AE02-5D94D9C1F860}" type="parTrans" cxnId="{7413CB9F-28FE-44CF-8CD5-7F613F034B65}">
      <dgm:prSet/>
      <dgm:spPr/>
      <dgm:t>
        <a:bodyPr/>
        <a:lstStyle/>
        <a:p>
          <a:endParaRPr lang="en-US"/>
        </a:p>
      </dgm:t>
    </dgm:pt>
    <dgm:pt modelId="{28346347-D6C0-42A3-A9DB-3EA1C08722DE}" type="sibTrans" cxnId="{7413CB9F-28FE-44CF-8CD5-7F613F034B65}">
      <dgm:prSet/>
      <dgm:spPr/>
      <dgm:t>
        <a:bodyPr/>
        <a:lstStyle/>
        <a:p>
          <a:endParaRPr lang="en-US"/>
        </a:p>
      </dgm:t>
    </dgm:pt>
    <dgm:pt modelId="{3EC4C1FD-0E6F-41AF-AED4-C78FF3E454F7}">
      <dgm:prSet phldrT="[Text]"/>
      <dgm:spPr/>
      <dgm:t>
        <a:bodyPr/>
        <a:lstStyle/>
        <a:p>
          <a:r>
            <a:rPr lang="en-US" dirty="0" smtClean="0"/>
            <a:t>Accounting degree</a:t>
          </a:r>
          <a:endParaRPr lang="en-US" dirty="0"/>
        </a:p>
      </dgm:t>
    </dgm:pt>
    <dgm:pt modelId="{43F53C0E-5599-4011-B472-09F095CDB761}" type="parTrans" cxnId="{4FAD64F8-A05A-418E-A4D7-C3E552DB79D3}">
      <dgm:prSet/>
      <dgm:spPr/>
      <dgm:t>
        <a:bodyPr/>
        <a:lstStyle/>
        <a:p>
          <a:endParaRPr lang="en-US"/>
        </a:p>
      </dgm:t>
    </dgm:pt>
    <dgm:pt modelId="{1CBCEA5B-5971-4D52-942E-F4A4703627B7}" type="sibTrans" cxnId="{4FAD64F8-A05A-418E-A4D7-C3E552DB79D3}">
      <dgm:prSet/>
      <dgm:spPr/>
      <dgm:t>
        <a:bodyPr/>
        <a:lstStyle/>
        <a:p>
          <a:endParaRPr lang="en-US"/>
        </a:p>
      </dgm:t>
    </dgm:pt>
    <dgm:pt modelId="{85B342A8-F11D-470C-95FC-1E59164A0DE3}">
      <dgm:prSet phldrT="[Text]"/>
      <dgm:spPr/>
      <dgm:t>
        <a:bodyPr/>
        <a:lstStyle/>
        <a:p>
          <a:r>
            <a:rPr lang="en-US" dirty="0" smtClean="0"/>
            <a:t>150 semester hours</a:t>
          </a:r>
          <a:endParaRPr lang="en-US" dirty="0"/>
        </a:p>
      </dgm:t>
    </dgm:pt>
    <dgm:pt modelId="{AE5E17AE-F334-414F-9249-F64AE6BB1175}" type="parTrans" cxnId="{8DD00318-0121-4C0D-9F52-2A9E14E9F432}">
      <dgm:prSet/>
      <dgm:spPr/>
      <dgm:t>
        <a:bodyPr/>
        <a:lstStyle/>
        <a:p>
          <a:endParaRPr lang="en-US"/>
        </a:p>
      </dgm:t>
    </dgm:pt>
    <dgm:pt modelId="{8CBBF524-22D8-4D4A-9BAF-4B2C471D6413}" type="sibTrans" cxnId="{8DD00318-0121-4C0D-9F52-2A9E14E9F432}">
      <dgm:prSet/>
      <dgm:spPr/>
      <dgm:t>
        <a:bodyPr/>
        <a:lstStyle/>
        <a:p>
          <a:endParaRPr lang="en-US"/>
        </a:p>
      </dgm:t>
    </dgm:pt>
    <dgm:pt modelId="{0AB6CB72-3484-4134-B689-A92BFDB222DA}">
      <dgm:prSet phldrT="[Text]" custT="1"/>
      <dgm:spPr/>
      <dgm:t>
        <a:bodyPr/>
        <a:lstStyle/>
        <a:p>
          <a:r>
            <a:rPr lang="en-US" sz="2000" dirty="0" smtClean="0"/>
            <a:t>Exam</a:t>
          </a:r>
          <a:endParaRPr lang="en-US" sz="2000" dirty="0"/>
        </a:p>
      </dgm:t>
    </dgm:pt>
    <dgm:pt modelId="{0208C28A-23B3-4661-9F31-EFACDD8DF04A}" type="parTrans" cxnId="{2B59111F-AB33-466C-9FAF-56F743C370D6}">
      <dgm:prSet/>
      <dgm:spPr/>
      <dgm:t>
        <a:bodyPr/>
        <a:lstStyle/>
        <a:p>
          <a:endParaRPr lang="en-US"/>
        </a:p>
      </dgm:t>
    </dgm:pt>
    <dgm:pt modelId="{D2F5DEDA-7E95-4420-8E59-4E86910652E1}" type="sibTrans" cxnId="{2B59111F-AB33-466C-9FAF-56F743C370D6}">
      <dgm:prSet/>
      <dgm:spPr/>
      <dgm:t>
        <a:bodyPr/>
        <a:lstStyle/>
        <a:p>
          <a:endParaRPr lang="en-US"/>
        </a:p>
      </dgm:t>
    </dgm:pt>
    <dgm:pt modelId="{D477D730-0C01-446A-9FFE-94DDF8D4B17F}">
      <dgm:prSet phldrT="[Text]"/>
      <dgm:spPr/>
      <dgm:t>
        <a:bodyPr/>
        <a:lstStyle/>
        <a:p>
          <a:r>
            <a:rPr lang="en-US" dirty="0" smtClean="0"/>
            <a:t>Apply to sit based on state requirements</a:t>
          </a:r>
          <a:endParaRPr lang="en-US" dirty="0"/>
        </a:p>
      </dgm:t>
    </dgm:pt>
    <dgm:pt modelId="{7FFF3E67-F680-4998-981B-0197CF279ACF}" type="parTrans" cxnId="{375F70F2-66E7-4584-946C-295DF9F37431}">
      <dgm:prSet/>
      <dgm:spPr/>
      <dgm:t>
        <a:bodyPr/>
        <a:lstStyle/>
        <a:p>
          <a:endParaRPr lang="en-US"/>
        </a:p>
      </dgm:t>
    </dgm:pt>
    <dgm:pt modelId="{CCEB1493-BFBF-4E12-8683-D79F4BE1CF5D}" type="sibTrans" cxnId="{375F70F2-66E7-4584-946C-295DF9F37431}">
      <dgm:prSet/>
      <dgm:spPr/>
      <dgm:t>
        <a:bodyPr/>
        <a:lstStyle/>
        <a:p>
          <a:endParaRPr lang="en-US"/>
        </a:p>
      </dgm:t>
    </dgm:pt>
    <dgm:pt modelId="{AD9B1A22-F292-4112-9C0B-4A7841B781F2}">
      <dgm:prSet phldrT="[Text]"/>
      <dgm:spPr/>
      <dgm:t>
        <a:bodyPr/>
        <a:lstStyle/>
        <a:p>
          <a:r>
            <a:rPr lang="en-US" dirty="0" smtClean="0"/>
            <a:t>Pass all 4 parts with a 75% or higher</a:t>
          </a:r>
          <a:endParaRPr lang="en-US" dirty="0"/>
        </a:p>
      </dgm:t>
    </dgm:pt>
    <dgm:pt modelId="{779BAF9E-175C-4DAB-9ACF-30E6B0DE60F0}" type="parTrans" cxnId="{183CE069-E4B2-465A-92DF-3607D705538E}">
      <dgm:prSet/>
      <dgm:spPr/>
      <dgm:t>
        <a:bodyPr/>
        <a:lstStyle/>
        <a:p>
          <a:endParaRPr lang="en-US"/>
        </a:p>
      </dgm:t>
    </dgm:pt>
    <dgm:pt modelId="{13F88335-1BAB-489C-9570-779DD7E4A9A1}" type="sibTrans" cxnId="{183CE069-E4B2-465A-92DF-3607D705538E}">
      <dgm:prSet/>
      <dgm:spPr/>
      <dgm:t>
        <a:bodyPr/>
        <a:lstStyle/>
        <a:p>
          <a:endParaRPr lang="en-US"/>
        </a:p>
      </dgm:t>
    </dgm:pt>
    <dgm:pt modelId="{EAE3C1EE-56A9-4FCF-BA9C-D2B820981AB5}">
      <dgm:prSet phldrT="[Text]" custT="1"/>
      <dgm:spPr/>
      <dgm:t>
        <a:bodyPr/>
        <a:lstStyle/>
        <a:p>
          <a:r>
            <a:rPr lang="en-US" sz="1800" dirty="0" smtClean="0"/>
            <a:t>Experience</a:t>
          </a:r>
          <a:endParaRPr lang="en-US" sz="1800" dirty="0"/>
        </a:p>
      </dgm:t>
    </dgm:pt>
    <dgm:pt modelId="{432A9ED6-E54E-42DB-9B01-A7651140C7AA}" type="parTrans" cxnId="{05968EAB-2AFA-4B2E-9162-6EF4425CC16C}">
      <dgm:prSet/>
      <dgm:spPr/>
      <dgm:t>
        <a:bodyPr/>
        <a:lstStyle/>
        <a:p>
          <a:endParaRPr lang="en-US"/>
        </a:p>
      </dgm:t>
    </dgm:pt>
    <dgm:pt modelId="{2A2FCEA6-E855-4F7C-9C4B-E9F3DB9E47AE}" type="sibTrans" cxnId="{05968EAB-2AFA-4B2E-9162-6EF4425CC16C}">
      <dgm:prSet/>
      <dgm:spPr/>
      <dgm:t>
        <a:bodyPr/>
        <a:lstStyle/>
        <a:p>
          <a:endParaRPr lang="en-US"/>
        </a:p>
      </dgm:t>
    </dgm:pt>
    <dgm:pt modelId="{3B4E9871-A7FA-4798-A303-6B4686412EF9}">
      <dgm:prSet phldrT="[Text]"/>
      <dgm:spPr/>
      <dgm:t>
        <a:bodyPr/>
        <a:lstStyle/>
        <a:p>
          <a:r>
            <a:rPr lang="en-US" dirty="0" smtClean="0"/>
            <a:t>1-2 years in accounting</a:t>
          </a:r>
          <a:endParaRPr lang="en-US" dirty="0"/>
        </a:p>
      </dgm:t>
    </dgm:pt>
    <dgm:pt modelId="{FB0A5FDC-BF98-4C66-8C55-11F8362F9AA3}" type="parTrans" cxnId="{4170B677-B324-45F9-8BB2-06D3710E628C}">
      <dgm:prSet/>
      <dgm:spPr/>
      <dgm:t>
        <a:bodyPr/>
        <a:lstStyle/>
        <a:p>
          <a:endParaRPr lang="en-US"/>
        </a:p>
      </dgm:t>
    </dgm:pt>
    <dgm:pt modelId="{FFCACDF7-0A34-44AF-A0B7-25CCE66A0A63}" type="sibTrans" cxnId="{4170B677-B324-45F9-8BB2-06D3710E628C}">
      <dgm:prSet/>
      <dgm:spPr/>
      <dgm:t>
        <a:bodyPr/>
        <a:lstStyle/>
        <a:p>
          <a:endParaRPr lang="en-US"/>
        </a:p>
      </dgm:t>
    </dgm:pt>
    <dgm:pt modelId="{F5E2C61C-EB82-4101-BB5F-C983676DDB1F}">
      <dgm:prSet phldrT="[Text]"/>
      <dgm:spPr/>
      <dgm:t>
        <a:bodyPr/>
        <a:lstStyle/>
        <a:p>
          <a:r>
            <a:rPr lang="en-US" dirty="0" smtClean="0"/>
            <a:t>Under a CPA</a:t>
          </a:r>
          <a:endParaRPr lang="en-US" dirty="0"/>
        </a:p>
      </dgm:t>
    </dgm:pt>
    <dgm:pt modelId="{27BD3E21-CA47-4840-94D0-A5EAADE14F39}" type="parTrans" cxnId="{970632AE-3E16-4DD7-8D5C-5E508A9729CB}">
      <dgm:prSet/>
      <dgm:spPr/>
      <dgm:t>
        <a:bodyPr/>
        <a:lstStyle/>
        <a:p>
          <a:endParaRPr lang="en-US"/>
        </a:p>
      </dgm:t>
    </dgm:pt>
    <dgm:pt modelId="{5F58C47E-0258-457B-BE96-50D6DF59ECE3}" type="sibTrans" cxnId="{970632AE-3E16-4DD7-8D5C-5E508A9729CB}">
      <dgm:prSet/>
      <dgm:spPr/>
      <dgm:t>
        <a:bodyPr/>
        <a:lstStyle/>
        <a:p>
          <a:endParaRPr lang="en-US"/>
        </a:p>
      </dgm:t>
    </dgm:pt>
    <dgm:pt modelId="{A5178702-08E6-4A28-ACDC-54E5C048491A}" type="pres">
      <dgm:prSet presAssocID="{120969F2-035E-4BA8-AA29-3E49885B4711}" presName="linearFlow" presStyleCnt="0">
        <dgm:presLayoutVars>
          <dgm:dir/>
          <dgm:animLvl val="lvl"/>
          <dgm:resizeHandles val="exact"/>
        </dgm:presLayoutVars>
      </dgm:prSet>
      <dgm:spPr/>
      <dgm:t>
        <a:bodyPr/>
        <a:lstStyle/>
        <a:p>
          <a:endParaRPr lang="en-US"/>
        </a:p>
      </dgm:t>
    </dgm:pt>
    <dgm:pt modelId="{016A1286-0208-4556-8AB9-B1FA9A94D97E}" type="pres">
      <dgm:prSet presAssocID="{3E2FEDAB-F607-406E-8E81-EA7FB043B904}" presName="composite" presStyleCnt="0"/>
      <dgm:spPr/>
    </dgm:pt>
    <dgm:pt modelId="{EA3527E4-3545-4416-9399-9BD777C1AC7A}" type="pres">
      <dgm:prSet presAssocID="{3E2FEDAB-F607-406E-8E81-EA7FB043B904}" presName="parentText" presStyleLbl="alignNode1" presStyleIdx="0" presStyleCnt="3">
        <dgm:presLayoutVars>
          <dgm:chMax val="1"/>
          <dgm:bulletEnabled val="1"/>
        </dgm:presLayoutVars>
      </dgm:prSet>
      <dgm:spPr/>
      <dgm:t>
        <a:bodyPr/>
        <a:lstStyle/>
        <a:p>
          <a:endParaRPr lang="en-US"/>
        </a:p>
      </dgm:t>
    </dgm:pt>
    <dgm:pt modelId="{76B80184-449F-44EC-92DF-9D023E27E293}" type="pres">
      <dgm:prSet presAssocID="{3E2FEDAB-F607-406E-8E81-EA7FB043B904}" presName="descendantText" presStyleLbl="alignAcc1" presStyleIdx="0" presStyleCnt="3">
        <dgm:presLayoutVars>
          <dgm:bulletEnabled val="1"/>
        </dgm:presLayoutVars>
      </dgm:prSet>
      <dgm:spPr/>
      <dgm:t>
        <a:bodyPr/>
        <a:lstStyle/>
        <a:p>
          <a:endParaRPr lang="en-US"/>
        </a:p>
      </dgm:t>
    </dgm:pt>
    <dgm:pt modelId="{CDC1F31C-49DC-42C8-8A7C-2C76AF8251EB}" type="pres">
      <dgm:prSet presAssocID="{28346347-D6C0-42A3-A9DB-3EA1C08722DE}" presName="sp" presStyleCnt="0"/>
      <dgm:spPr/>
    </dgm:pt>
    <dgm:pt modelId="{D56B1E3C-BCD1-4D62-958D-EC514C9116EC}" type="pres">
      <dgm:prSet presAssocID="{0AB6CB72-3484-4134-B689-A92BFDB222DA}" presName="composite" presStyleCnt="0"/>
      <dgm:spPr/>
    </dgm:pt>
    <dgm:pt modelId="{93C7A74F-4D3C-40FF-A71F-DF5CC2727453}" type="pres">
      <dgm:prSet presAssocID="{0AB6CB72-3484-4134-B689-A92BFDB222DA}" presName="parentText" presStyleLbl="alignNode1" presStyleIdx="1" presStyleCnt="3">
        <dgm:presLayoutVars>
          <dgm:chMax val="1"/>
          <dgm:bulletEnabled val="1"/>
        </dgm:presLayoutVars>
      </dgm:prSet>
      <dgm:spPr/>
      <dgm:t>
        <a:bodyPr/>
        <a:lstStyle/>
        <a:p>
          <a:endParaRPr lang="en-US"/>
        </a:p>
      </dgm:t>
    </dgm:pt>
    <dgm:pt modelId="{96202AE5-6C77-497F-A222-322EC4E47323}" type="pres">
      <dgm:prSet presAssocID="{0AB6CB72-3484-4134-B689-A92BFDB222DA}" presName="descendantText" presStyleLbl="alignAcc1" presStyleIdx="1" presStyleCnt="3">
        <dgm:presLayoutVars>
          <dgm:bulletEnabled val="1"/>
        </dgm:presLayoutVars>
      </dgm:prSet>
      <dgm:spPr/>
      <dgm:t>
        <a:bodyPr/>
        <a:lstStyle/>
        <a:p>
          <a:endParaRPr lang="en-US"/>
        </a:p>
      </dgm:t>
    </dgm:pt>
    <dgm:pt modelId="{C364F5F0-27ED-4239-8C97-03BD72F0E38C}" type="pres">
      <dgm:prSet presAssocID="{D2F5DEDA-7E95-4420-8E59-4E86910652E1}" presName="sp" presStyleCnt="0"/>
      <dgm:spPr/>
    </dgm:pt>
    <dgm:pt modelId="{DE0FCF04-6E69-4E84-8DC5-95E5F7CFF7D4}" type="pres">
      <dgm:prSet presAssocID="{EAE3C1EE-56A9-4FCF-BA9C-D2B820981AB5}" presName="composite" presStyleCnt="0"/>
      <dgm:spPr/>
    </dgm:pt>
    <dgm:pt modelId="{A3A8B57B-78B7-40CF-B79F-9EE779A386E6}" type="pres">
      <dgm:prSet presAssocID="{EAE3C1EE-56A9-4FCF-BA9C-D2B820981AB5}" presName="parentText" presStyleLbl="alignNode1" presStyleIdx="2" presStyleCnt="3">
        <dgm:presLayoutVars>
          <dgm:chMax val="1"/>
          <dgm:bulletEnabled val="1"/>
        </dgm:presLayoutVars>
      </dgm:prSet>
      <dgm:spPr/>
      <dgm:t>
        <a:bodyPr/>
        <a:lstStyle/>
        <a:p>
          <a:endParaRPr lang="en-US"/>
        </a:p>
      </dgm:t>
    </dgm:pt>
    <dgm:pt modelId="{C2AEE806-A2D1-420C-9F4D-36FE3E03937B}" type="pres">
      <dgm:prSet presAssocID="{EAE3C1EE-56A9-4FCF-BA9C-D2B820981AB5}" presName="descendantText" presStyleLbl="alignAcc1" presStyleIdx="2" presStyleCnt="3">
        <dgm:presLayoutVars>
          <dgm:bulletEnabled val="1"/>
        </dgm:presLayoutVars>
      </dgm:prSet>
      <dgm:spPr/>
      <dgm:t>
        <a:bodyPr/>
        <a:lstStyle/>
        <a:p>
          <a:endParaRPr lang="en-US"/>
        </a:p>
      </dgm:t>
    </dgm:pt>
  </dgm:ptLst>
  <dgm:cxnLst>
    <dgm:cxn modelId="{7BBDA5D7-45EF-4004-AC0D-3323E2227853}" type="presOf" srcId="{0AB6CB72-3484-4134-B689-A92BFDB222DA}" destId="{93C7A74F-4D3C-40FF-A71F-DF5CC2727453}" srcOrd="0" destOrd="0" presId="urn:microsoft.com/office/officeart/2005/8/layout/chevron2"/>
    <dgm:cxn modelId="{375F70F2-66E7-4584-946C-295DF9F37431}" srcId="{0AB6CB72-3484-4134-B689-A92BFDB222DA}" destId="{D477D730-0C01-446A-9FFE-94DDF8D4B17F}" srcOrd="0" destOrd="0" parTransId="{7FFF3E67-F680-4998-981B-0197CF279ACF}" sibTransId="{CCEB1493-BFBF-4E12-8683-D79F4BE1CF5D}"/>
    <dgm:cxn modelId="{3F7A0AD3-91EC-4B9A-9B6E-B8BFE06D23AE}" type="presOf" srcId="{3E2FEDAB-F607-406E-8E81-EA7FB043B904}" destId="{EA3527E4-3545-4416-9399-9BD777C1AC7A}" srcOrd="0" destOrd="0" presId="urn:microsoft.com/office/officeart/2005/8/layout/chevron2"/>
    <dgm:cxn modelId="{C7F1495B-7071-4E26-A4EC-041474118B79}" type="presOf" srcId="{AD9B1A22-F292-4112-9C0B-4A7841B781F2}" destId="{96202AE5-6C77-497F-A222-322EC4E47323}" srcOrd="0" destOrd="1" presId="urn:microsoft.com/office/officeart/2005/8/layout/chevron2"/>
    <dgm:cxn modelId="{183CE069-E4B2-465A-92DF-3607D705538E}" srcId="{0AB6CB72-3484-4134-B689-A92BFDB222DA}" destId="{AD9B1A22-F292-4112-9C0B-4A7841B781F2}" srcOrd="1" destOrd="0" parTransId="{779BAF9E-175C-4DAB-9ACF-30E6B0DE60F0}" sibTransId="{13F88335-1BAB-489C-9570-779DD7E4A9A1}"/>
    <dgm:cxn modelId="{970632AE-3E16-4DD7-8D5C-5E508A9729CB}" srcId="{EAE3C1EE-56A9-4FCF-BA9C-D2B820981AB5}" destId="{F5E2C61C-EB82-4101-BB5F-C983676DDB1F}" srcOrd="1" destOrd="0" parTransId="{27BD3E21-CA47-4840-94D0-A5EAADE14F39}" sibTransId="{5F58C47E-0258-457B-BE96-50D6DF59ECE3}"/>
    <dgm:cxn modelId="{2B59111F-AB33-466C-9FAF-56F743C370D6}" srcId="{120969F2-035E-4BA8-AA29-3E49885B4711}" destId="{0AB6CB72-3484-4134-B689-A92BFDB222DA}" srcOrd="1" destOrd="0" parTransId="{0208C28A-23B3-4661-9F31-EFACDD8DF04A}" sibTransId="{D2F5DEDA-7E95-4420-8E59-4E86910652E1}"/>
    <dgm:cxn modelId="{B9C7B84B-FBEA-47C6-972F-76C805E3773A}" type="presOf" srcId="{3B4E9871-A7FA-4798-A303-6B4686412EF9}" destId="{C2AEE806-A2D1-420C-9F4D-36FE3E03937B}" srcOrd="0" destOrd="0" presId="urn:microsoft.com/office/officeart/2005/8/layout/chevron2"/>
    <dgm:cxn modelId="{22287814-5437-450F-8D4C-5D3FCA5E2A2E}" type="presOf" srcId="{120969F2-035E-4BA8-AA29-3E49885B4711}" destId="{A5178702-08E6-4A28-ACDC-54E5C048491A}" srcOrd="0" destOrd="0" presId="urn:microsoft.com/office/officeart/2005/8/layout/chevron2"/>
    <dgm:cxn modelId="{05968EAB-2AFA-4B2E-9162-6EF4425CC16C}" srcId="{120969F2-035E-4BA8-AA29-3E49885B4711}" destId="{EAE3C1EE-56A9-4FCF-BA9C-D2B820981AB5}" srcOrd="2" destOrd="0" parTransId="{432A9ED6-E54E-42DB-9B01-A7651140C7AA}" sibTransId="{2A2FCEA6-E855-4F7C-9C4B-E9F3DB9E47AE}"/>
    <dgm:cxn modelId="{7413CB9F-28FE-44CF-8CD5-7F613F034B65}" srcId="{120969F2-035E-4BA8-AA29-3E49885B4711}" destId="{3E2FEDAB-F607-406E-8E81-EA7FB043B904}" srcOrd="0" destOrd="0" parTransId="{9FE13E31-32FE-4A3F-AE02-5D94D9C1F860}" sibTransId="{28346347-D6C0-42A3-A9DB-3EA1C08722DE}"/>
    <dgm:cxn modelId="{CA15B6EF-EDA8-413A-B09E-56673EF2AD9A}" type="presOf" srcId="{D477D730-0C01-446A-9FFE-94DDF8D4B17F}" destId="{96202AE5-6C77-497F-A222-322EC4E47323}" srcOrd="0" destOrd="0" presId="urn:microsoft.com/office/officeart/2005/8/layout/chevron2"/>
    <dgm:cxn modelId="{4FAD64F8-A05A-418E-A4D7-C3E552DB79D3}" srcId="{3E2FEDAB-F607-406E-8E81-EA7FB043B904}" destId="{3EC4C1FD-0E6F-41AF-AED4-C78FF3E454F7}" srcOrd="0" destOrd="0" parTransId="{43F53C0E-5599-4011-B472-09F095CDB761}" sibTransId="{1CBCEA5B-5971-4D52-942E-F4A4703627B7}"/>
    <dgm:cxn modelId="{8DD00318-0121-4C0D-9F52-2A9E14E9F432}" srcId="{3E2FEDAB-F607-406E-8E81-EA7FB043B904}" destId="{85B342A8-F11D-470C-95FC-1E59164A0DE3}" srcOrd="1" destOrd="0" parTransId="{AE5E17AE-F334-414F-9249-F64AE6BB1175}" sibTransId="{8CBBF524-22D8-4D4A-9BAF-4B2C471D6413}"/>
    <dgm:cxn modelId="{12E4E4B9-C130-402A-865D-AE145D1DDFD7}" type="presOf" srcId="{85B342A8-F11D-470C-95FC-1E59164A0DE3}" destId="{76B80184-449F-44EC-92DF-9D023E27E293}" srcOrd="0" destOrd="1" presId="urn:microsoft.com/office/officeart/2005/8/layout/chevron2"/>
    <dgm:cxn modelId="{4170B677-B324-45F9-8BB2-06D3710E628C}" srcId="{EAE3C1EE-56A9-4FCF-BA9C-D2B820981AB5}" destId="{3B4E9871-A7FA-4798-A303-6B4686412EF9}" srcOrd="0" destOrd="0" parTransId="{FB0A5FDC-BF98-4C66-8C55-11F8362F9AA3}" sibTransId="{FFCACDF7-0A34-44AF-A0B7-25CCE66A0A63}"/>
    <dgm:cxn modelId="{08ED1FF2-0A27-4633-96A8-08CEB2642390}" type="presOf" srcId="{EAE3C1EE-56A9-4FCF-BA9C-D2B820981AB5}" destId="{A3A8B57B-78B7-40CF-B79F-9EE779A386E6}" srcOrd="0" destOrd="0" presId="urn:microsoft.com/office/officeart/2005/8/layout/chevron2"/>
    <dgm:cxn modelId="{5A57D40B-076F-4427-9C8F-FECB892C7ABB}" type="presOf" srcId="{3EC4C1FD-0E6F-41AF-AED4-C78FF3E454F7}" destId="{76B80184-449F-44EC-92DF-9D023E27E293}" srcOrd="0" destOrd="0" presId="urn:microsoft.com/office/officeart/2005/8/layout/chevron2"/>
    <dgm:cxn modelId="{E5B112CD-E357-4CFA-8F9B-9F070627BEF0}" type="presOf" srcId="{F5E2C61C-EB82-4101-BB5F-C983676DDB1F}" destId="{C2AEE806-A2D1-420C-9F4D-36FE3E03937B}" srcOrd="0" destOrd="1" presId="urn:microsoft.com/office/officeart/2005/8/layout/chevron2"/>
    <dgm:cxn modelId="{4629A4B1-460E-4CC1-965F-9BF341645702}" type="presParOf" srcId="{A5178702-08E6-4A28-ACDC-54E5C048491A}" destId="{016A1286-0208-4556-8AB9-B1FA9A94D97E}" srcOrd="0" destOrd="0" presId="urn:microsoft.com/office/officeart/2005/8/layout/chevron2"/>
    <dgm:cxn modelId="{8F0D0C83-9D7F-49AE-B5CE-A50158662B06}" type="presParOf" srcId="{016A1286-0208-4556-8AB9-B1FA9A94D97E}" destId="{EA3527E4-3545-4416-9399-9BD777C1AC7A}" srcOrd="0" destOrd="0" presId="urn:microsoft.com/office/officeart/2005/8/layout/chevron2"/>
    <dgm:cxn modelId="{D3418754-9BF4-484B-A545-9C73A084130C}" type="presParOf" srcId="{016A1286-0208-4556-8AB9-B1FA9A94D97E}" destId="{76B80184-449F-44EC-92DF-9D023E27E293}" srcOrd="1" destOrd="0" presId="urn:microsoft.com/office/officeart/2005/8/layout/chevron2"/>
    <dgm:cxn modelId="{D4AD7153-C513-494E-AA71-058090C13AEE}" type="presParOf" srcId="{A5178702-08E6-4A28-ACDC-54E5C048491A}" destId="{CDC1F31C-49DC-42C8-8A7C-2C76AF8251EB}" srcOrd="1" destOrd="0" presId="urn:microsoft.com/office/officeart/2005/8/layout/chevron2"/>
    <dgm:cxn modelId="{39F4CADD-0042-4650-98C8-76A6BF883519}" type="presParOf" srcId="{A5178702-08E6-4A28-ACDC-54E5C048491A}" destId="{D56B1E3C-BCD1-4D62-958D-EC514C9116EC}" srcOrd="2" destOrd="0" presId="urn:microsoft.com/office/officeart/2005/8/layout/chevron2"/>
    <dgm:cxn modelId="{0253C37C-7225-4F78-9D27-550DC07B9D1D}" type="presParOf" srcId="{D56B1E3C-BCD1-4D62-958D-EC514C9116EC}" destId="{93C7A74F-4D3C-40FF-A71F-DF5CC2727453}" srcOrd="0" destOrd="0" presId="urn:microsoft.com/office/officeart/2005/8/layout/chevron2"/>
    <dgm:cxn modelId="{6B3CFF6E-C8D7-42C3-83A2-D12125AD682E}" type="presParOf" srcId="{D56B1E3C-BCD1-4D62-958D-EC514C9116EC}" destId="{96202AE5-6C77-497F-A222-322EC4E47323}" srcOrd="1" destOrd="0" presId="urn:microsoft.com/office/officeart/2005/8/layout/chevron2"/>
    <dgm:cxn modelId="{E09C61AE-5284-4B80-96F2-5E5CD6C5A317}" type="presParOf" srcId="{A5178702-08E6-4A28-ACDC-54E5C048491A}" destId="{C364F5F0-27ED-4239-8C97-03BD72F0E38C}" srcOrd="3" destOrd="0" presId="urn:microsoft.com/office/officeart/2005/8/layout/chevron2"/>
    <dgm:cxn modelId="{33A57096-A89D-4BB5-931B-B7F3FC911C8F}" type="presParOf" srcId="{A5178702-08E6-4A28-ACDC-54E5C048491A}" destId="{DE0FCF04-6E69-4E84-8DC5-95E5F7CFF7D4}" srcOrd="4" destOrd="0" presId="urn:microsoft.com/office/officeart/2005/8/layout/chevron2"/>
    <dgm:cxn modelId="{A761EF82-531C-4DCC-8BAB-CDBF41B1AA56}" type="presParOf" srcId="{DE0FCF04-6E69-4E84-8DC5-95E5F7CFF7D4}" destId="{A3A8B57B-78B7-40CF-B79F-9EE779A386E6}" srcOrd="0" destOrd="0" presId="urn:microsoft.com/office/officeart/2005/8/layout/chevron2"/>
    <dgm:cxn modelId="{813C9EF4-01F6-4BB2-89C5-ECDA2C9CE58D}" type="presParOf" srcId="{DE0FCF04-6E69-4E84-8DC5-95E5F7CFF7D4}" destId="{C2AEE806-A2D1-420C-9F4D-36FE3E03937B}"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20969F2-035E-4BA8-AA29-3E49885B4711}" type="doc">
      <dgm:prSet loTypeId="urn:microsoft.com/office/officeart/2005/8/layout/chevron2" loCatId="list" qsTypeId="urn:microsoft.com/office/officeart/2005/8/quickstyle/simple1" qsCatId="simple" csTypeId="urn:microsoft.com/office/officeart/2005/8/colors/colorful2" csCatId="colorful" phldr="1"/>
      <dgm:spPr/>
      <dgm:t>
        <a:bodyPr/>
        <a:lstStyle/>
        <a:p>
          <a:endParaRPr lang="en-US"/>
        </a:p>
      </dgm:t>
    </dgm:pt>
    <dgm:pt modelId="{3E2FEDAB-F607-406E-8E81-EA7FB043B904}">
      <dgm:prSet phldrT="[Text]" custT="1"/>
      <dgm:spPr/>
      <dgm:t>
        <a:bodyPr/>
        <a:lstStyle/>
        <a:p>
          <a:r>
            <a:rPr lang="en-US" sz="2400" dirty="0" smtClean="0"/>
            <a:t>License</a:t>
          </a:r>
          <a:endParaRPr lang="en-US" sz="2000" dirty="0"/>
        </a:p>
      </dgm:t>
    </dgm:pt>
    <dgm:pt modelId="{9FE13E31-32FE-4A3F-AE02-5D94D9C1F860}" type="parTrans" cxnId="{7413CB9F-28FE-44CF-8CD5-7F613F034B65}">
      <dgm:prSet/>
      <dgm:spPr/>
      <dgm:t>
        <a:bodyPr/>
        <a:lstStyle/>
        <a:p>
          <a:endParaRPr lang="en-US" sz="1600"/>
        </a:p>
      </dgm:t>
    </dgm:pt>
    <dgm:pt modelId="{28346347-D6C0-42A3-A9DB-3EA1C08722DE}" type="sibTrans" cxnId="{7413CB9F-28FE-44CF-8CD5-7F613F034B65}">
      <dgm:prSet/>
      <dgm:spPr/>
      <dgm:t>
        <a:bodyPr/>
        <a:lstStyle/>
        <a:p>
          <a:endParaRPr lang="en-US" sz="1600"/>
        </a:p>
      </dgm:t>
    </dgm:pt>
    <dgm:pt modelId="{3EC4C1FD-0E6F-41AF-AED4-C78FF3E454F7}">
      <dgm:prSet phldrT="[Text]" custT="1"/>
      <dgm:spPr/>
      <dgm:t>
        <a:bodyPr/>
        <a:lstStyle/>
        <a:p>
          <a:r>
            <a:rPr lang="en-US" sz="2800" dirty="0" smtClean="0"/>
            <a:t>Meet state/jurisdiction 3 E’s requirements</a:t>
          </a:r>
          <a:endParaRPr lang="en-US" sz="2800" dirty="0"/>
        </a:p>
      </dgm:t>
    </dgm:pt>
    <dgm:pt modelId="{43F53C0E-5599-4011-B472-09F095CDB761}" type="parTrans" cxnId="{4FAD64F8-A05A-418E-A4D7-C3E552DB79D3}">
      <dgm:prSet/>
      <dgm:spPr/>
      <dgm:t>
        <a:bodyPr/>
        <a:lstStyle/>
        <a:p>
          <a:endParaRPr lang="en-US" sz="1600"/>
        </a:p>
      </dgm:t>
    </dgm:pt>
    <dgm:pt modelId="{1CBCEA5B-5971-4D52-942E-F4A4703627B7}" type="sibTrans" cxnId="{4FAD64F8-A05A-418E-A4D7-C3E552DB79D3}">
      <dgm:prSet/>
      <dgm:spPr/>
      <dgm:t>
        <a:bodyPr/>
        <a:lstStyle/>
        <a:p>
          <a:endParaRPr lang="en-US" sz="1600"/>
        </a:p>
      </dgm:t>
    </dgm:pt>
    <dgm:pt modelId="{85B342A8-F11D-470C-95FC-1E59164A0DE3}">
      <dgm:prSet phldrT="[Text]" custT="1"/>
      <dgm:spPr/>
      <dgm:t>
        <a:bodyPr/>
        <a:lstStyle/>
        <a:p>
          <a:r>
            <a:rPr lang="en-US" sz="2800" dirty="0" smtClean="0"/>
            <a:t>Other requirements (e.g. ethics exam)</a:t>
          </a:r>
          <a:endParaRPr lang="en-US" sz="2800" dirty="0"/>
        </a:p>
      </dgm:t>
    </dgm:pt>
    <dgm:pt modelId="{AE5E17AE-F334-414F-9249-F64AE6BB1175}" type="parTrans" cxnId="{8DD00318-0121-4C0D-9F52-2A9E14E9F432}">
      <dgm:prSet/>
      <dgm:spPr/>
      <dgm:t>
        <a:bodyPr/>
        <a:lstStyle/>
        <a:p>
          <a:endParaRPr lang="en-US" sz="1600"/>
        </a:p>
      </dgm:t>
    </dgm:pt>
    <dgm:pt modelId="{8CBBF524-22D8-4D4A-9BAF-4B2C471D6413}" type="sibTrans" cxnId="{8DD00318-0121-4C0D-9F52-2A9E14E9F432}">
      <dgm:prSet/>
      <dgm:spPr/>
      <dgm:t>
        <a:bodyPr/>
        <a:lstStyle/>
        <a:p>
          <a:endParaRPr lang="en-US" sz="1600"/>
        </a:p>
      </dgm:t>
    </dgm:pt>
    <dgm:pt modelId="{0AB6CB72-3484-4134-B689-A92BFDB222DA}">
      <dgm:prSet phldrT="[Text]" custT="1"/>
      <dgm:spPr/>
      <dgm:t>
        <a:bodyPr/>
        <a:lstStyle/>
        <a:p>
          <a:r>
            <a:rPr lang="en-US" sz="1400" dirty="0" smtClean="0"/>
            <a:t>Continuing Professional Education</a:t>
          </a:r>
          <a:endParaRPr lang="en-US" sz="1400" dirty="0"/>
        </a:p>
      </dgm:t>
    </dgm:pt>
    <dgm:pt modelId="{0208C28A-23B3-4661-9F31-EFACDD8DF04A}" type="parTrans" cxnId="{2B59111F-AB33-466C-9FAF-56F743C370D6}">
      <dgm:prSet/>
      <dgm:spPr/>
      <dgm:t>
        <a:bodyPr/>
        <a:lstStyle/>
        <a:p>
          <a:endParaRPr lang="en-US" sz="1600"/>
        </a:p>
      </dgm:t>
    </dgm:pt>
    <dgm:pt modelId="{D2F5DEDA-7E95-4420-8E59-4E86910652E1}" type="sibTrans" cxnId="{2B59111F-AB33-466C-9FAF-56F743C370D6}">
      <dgm:prSet/>
      <dgm:spPr/>
      <dgm:t>
        <a:bodyPr/>
        <a:lstStyle/>
        <a:p>
          <a:endParaRPr lang="en-US" sz="1600"/>
        </a:p>
      </dgm:t>
    </dgm:pt>
    <dgm:pt modelId="{D477D730-0C01-446A-9FFE-94DDF8D4B17F}">
      <dgm:prSet phldrT="[Text]" custT="1"/>
      <dgm:spPr/>
      <dgm:t>
        <a:bodyPr/>
        <a:lstStyle/>
        <a:p>
          <a:r>
            <a:rPr lang="en-US" sz="2800" dirty="0" smtClean="0"/>
            <a:t>40 hours of CPE per year</a:t>
          </a:r>
          <a:endParaRPr lang="en-US" sz="2800" dirty="0"/>
        </a:p>
      </dgm:t>
    </dgm:pt>
    <dgm:pt modelId="{7FFF3E67-F680-4998-981B-0197CF279ACF}" type="parTrans" cxnId="{375F70F2-66E7-4584-946C-295DF9F37431}">
      <dgm:prSet/>
      <dgm:spPr/>
      <dgm:t>
        <a:bodyPr/>
        <a:lstStyle/>
        <a:p>
          <a:endParaRPr lang="en-US" sz="1600"/>
        </a:p>
      </dgm:t>
    </dgm:pt>
    <dgm:pt modelId="{CCEB1493-BFBF-4E12-8683-D79F4BE1CF5D}" type="sibTrans" cxnId="{375F70F2-66E7-4584-946C-295DF9F37431}">
      <dgm:prSet/>
      <dgm:spPr/>
      <dgm:t>
        <a:bodyPr/>
        <a:lstStyle/>
        <a:p>
          <a:endParaRPr lang="en-US" sz="1600"/>
        </a:p>
      </dgm:t>
    </dgm:pt>
    <dgm:pt modelId="{AD9B1A22-F292-4112-9C0B-4A7841B781F2}">
      <dgm:prSet phldrT="[Text]" custT="1"/>
      <dgm:spPr/>
      <dgm:t>
        <a:bodyPr/>
        <a:lstStyle/>
        <a:p>
          <a:r>
            <a:rPr lang="en-US" sz="2800" dirty="0" smtClean="0"/>
            <a:t>Renew license every 1, 2 or 3 years</a:t>
          </a:r>
          <a:endParaRPr lang="en-US" sz="2800" dirty="0"/>
        </a:p>
      </dgm:t>
    </dgm:pt>
    <dgm:pt modelId="{779BAF9E-175C-4DAB-9ACF-30E6B0DE60F0}" type="parTrans" cxnId="{183CE069-E4B2-465A-92DF-3607D705538E}">
      <dgm:prSet/>
      <dgm:spPr/>
      <dgm:t>
        <a:bodyPr/>
        <a:lstStyle/>
        <a:p>
          <a:endParaRPr lang="en-US" sz="1600"/>
        </a:p>
      </dgm:t>
    </dgm:pt>
    <dgm:pt modelId="{13F88335-1BAB-489C-9570-779DD7E4A9A1}" type="sibTrans" cxnId="{183CE069-E4B2-465A-92DF-3607D705538E}">
      <dgm:prSet/>
      <dgm:spPr/>
      <dgm:t>
        <a:bodyPr/>
        <a:lstStyle/>
        <a:p>
          <a:endParaRPr lang="en-US" sz="1600"/>
        </a:p>
      </dgm:t>
    </dgm:pt>
    <dgm:pt modelId="{EAE3C1EE-56A9-4FCF-BA9C-D2B820981AB5}">
      <dgm:prSet phldrT="[Text]" custT="1"/>
      <dgm:spPr/>
      <dgm:t>
        <a:bodyPr/>
        <a:lstStyle/>
        <a:p>
          <a:r>
            <a:rPr lang="en-US" sz="2400" dirty="0" smtClean="0"/>
            <a:t>Beyond</a:t>
          </a:r>
          <a:endParaRPr lang="en-US" sz="2400" dirty="0"/>
        </a:p>
      </dgm:t>
    </dgm:pt>
    <dgm:pt modelId="{432A9ED6-E54E-42DB-9B01-A7651140C7AA}" type="parTrans" cxnId="{05968EAB-2AFA-4B2E-9162-6EF4425CC16C}">
      <dgm:prSet/>
      <dgm:spPr/>
      <dgm:t>
        <a:bodyPr/>
        <a:lstStyle/>
        <a:p>
          <a:endParaRPr lang="en-US" sz="1600"/>
        </a:p>
      </dgm:t>
    </dgm:pt>
    <dgm:pt modelId="{2A2FCEA6-E855-4F7C-9C4B-E9F3DB9E47AE}" type="sibTrans" cxnId="{05968EAB-2AFA-4B2E-9162-6EF4425CC16C}">
      <dgm:prSet/>
      <dgm:spPr/>
      <dgm:t>
        <a:bodyPr/>
        <a:lstStyle/>
        <a:p>
          <a:endParaRPr lang="en-US" sz="1600"/>
        </a:p>
      </dgm:t>
    </dgm:pt>
    <dgm:pt modelId="{3B4E9871-A7FA-4798-A303-6B4686412EF9}">
      <dgm:prSet phldrT="[Text]" custT="1"/>
      <dgm:spPr/>
      <dgm:t>
        <a:bodyPr/>
        <a:lstStyle/>
        <a:p>
          <a:r>
            <a:rPr lang="en-US" sz="2800" dirty="0" smtClean="0"/>
            <a:t>Join state society, AICPA and volunteer</a:t>
          </a:r>
          <a:endParaRPr lang="en-US" sz="2800" dirty="0"/>
        </a:p>
      </dgm:t>
    </dgm:pt>
    <dgm:pt modelId="{FB0A5FDC-BF98-4C66-8C55-11F8362F9AA3}" type="parTrans" cxnId="{4170B677-B324-45F9-8BB2-06D3710E628C}">
      <dgm:prSet/>
      <dgm:spPr/>
      <dgm:t>
        <a:bodyPr/>
        <a:lstStyle/>
        <a:p>
          <a:endParaRPr lang="en-US" sz="1600"/>
        </a:p>
      </dgm:t>
    </dgm:pt>
    <dgm:pt modelId="{FFCACDF7-0A34-44AF-A0B7-25CCE66A0A63}" type="sibTrans" cxnId="{4170B677-B324-45F9-8BB2-06D3710E628C}">
      <dgm:prSet/>
      <dgm:spPr/>
      <dgm:t>
        <a:bodyPr/>
        <a:lstStyle/>
        <a:p>
          <a:endParaRPr lang="en-US" sz="1600"/>
        </a:p>
      </dgm:t>
    </dgm:pt>
    <dgm:pt modelId="{F5E2C61C-EB82-4101-BB5F-C983676DDB1F}">
      <dgm:prSet phldrT="[Text]" custT="1"/>
      <dgm:spPr/>
      <dgm:t>
        <a:bodyPr/>
        <a:lstStyle/>
        <a:p>
          <a:r>
            <a:rPr lang="en-US" sz="2800" dirty="0" smtClean="0"/>
            <a:t>Specialize in one or more areas (e.g. CFF)</a:t>
          </a:r>
          <a:endParaRPr lang="en-US" sz="2800" dirty="0"/>
        </a:p>
      </dgm:t>
    </dgm:pt>
    <dgm:pt modelId="{27BD3E21-CA47-4840-94D0-A5EAADE14F39}" type="parTrans" cxnId="{970632AE-3E16-4DD7-8D5C-5E508A9729CB}">
      <dgm:prSet/>
      <dgm:spPr/>
      <dgm:t>
        <a:bodyPr/>
        <a:lstStyle/>
        <a:p>
          <a:endParaRPr lang="en-US" sz="1600"/>
        </a:p>
      </dgm:t>
    </dgm:pt>
    <dgm:pt modelId="{5F58C47E-0258-457B-BE96-50D6DF59ECE3}" type="sibTrans" cxnId="{970632AE-3E16-4DD7-8D5C-5E508A9729CB}">
      <dgm:prSet/>
      <dgm:spPr/>
      <dgm:t>
        <a:bodyPr/>
        <a:lstStyle/>
        <a:p>
          <a:endParaRPr lang="en-US" sz="1600"/>
        </a:p>
      </dgm:t>
    </dgm:pt>
    <dgm:pt modelId="{A5178702-08E6-4A28-ACDC-54E5C048491A}" type="pres">
      <dgm:prSet presAssocID="{120969F2-035E-4BA8-AA29-3E49885B4711}" presName="linearFlow" presStyleCnt="0">
        <dgm:presLayoutVars>
          <dgm:dir/>
          <dgm:animLvl val="lvl"/>
          <dgm:resizeHandles val="exact"/>
        </dgm:presLayoutVars>
      </dgm:prSet>
      <dgm:spPr/>
      <dgm:t>
        <a:bodyPr/>
        <a:lstStyle/>
        <a:p>
          <a:endParaRPr lang="en-US"/>
        </a:p>
      </dgm:t>
    </dgm:pt>
    <dgm:pt modelId="{016A1286-0208-4556-8AB9-B1FA9A94D97E}" type="pres">
      <dgm:prSet presAssocID="{3E2FEDAB-F607-406E-8E81-EA7FB043B904}" presName="composite" presStyleCnt="0"/>
      <dgm:spPr/>
      <dgm:t>
        <a:bodyPr/>
        <a:lstStyle/>
        <a:p>
          <a:endParaRPr lang="en-US"/>
        </a:p>
      </dgm:t>
    </dgm:pt>
    <dgm:pt modelId="{EA3527E4-3545-4416-9399-9BD777C1AC7A}" type="pres">
      <dgm:prSet presAssocID="{3E2FEDAB-F607-406E-8E81-EA7FB043B904}" presName="parentText" presStyleLbl="alignNode1" presStyleIdx="0" presStyleCnt="3">
        <dgm:presLayoutVars>
          <dgm:chMax val="1"/>
          <dgm:bulletEnabled val="1"/>
        </dgm:presLayoutVars>
      </dgm:prSet>
      <dgm:spPr/>
      <dgm:t>
        <a:bodyPr/>
        <a:lstStyle/>
        <a:p>
          <a:endParaRPr lang="en-US"/>
        </a:p>
      </dgm:t>
    </dgm:pt>
    <dgm:pt modelId="{76B80184-449F-44EC-92DF-9D023E27E293}" type="pres">
      <dgm:prSet presAssocID="{3E2FEDAB-F607-406E-8E81-EA7FB043B904}" presName="descendantText" presStyleLbl="alignAcc1" presStyleIdx="0" presStyleCnt="3">
        <dgm:presLayoutVars>
          <dgm:bulletEnabled val="1"/>
        </dgm:presLayoutVars>
      </dgm:prSet>
      <dgm:spPr/>
      <dgm:t>
        <a:bodyPr/>
        <a:lstStyle/>
        <a:p>
          <a:endParaRPr lang="en-US"/>
        </a:p>
      </dgm:t>
    </dgm:pt>
    <dgm:pt modelId="{CDC1F31C-49DC-42C8-8A7C-2C76AF8251EB}" type="pres">
      <dgm:prSet presAssocID="{28346347-D6C0-42A3-A9DB-3EA1C08722DE}" presName="sp" presStyleCnt="0"/>
      <dgm:spPr/>
      <dgm:t>
        <a:bodyPr/>
        <a:lstStyle/>
        <a:p>
          <a:endParaRPr lang="en-US"/>
        </a:p>
      </dgm:t>
    </dgm:pt>
    <dgm:pt modelId="{D56B1E3C-BCD1-4D62-958D-EC514C9116EC}" type="pres">
      <dgm:prSet presAssocID="{0AB6CB72-3484-4134-B689-A92BFDB222DA}" presName="composite" presStyleCnt="0"/>
      <dgm:spPr/>
      <dgm:t>
        <a:bodyPr/>
        <a:lstStyle/>
        <a:p>
          <a:endParaRPr lang="en-US"/>
        </a:p>
      </dgm:t>
    </dgm:pt>
    <dgm:pt modelId="{93C7A74F-4D3C-40FF-A71F-DF5CC2727453}" type="pres">
      <dgm:prSet presAssocID="{0AB6CB72-3484-4134-B689-A92BFDB222DA}" presName="parentText" presStyleLbl="alignNode1" presStyleIdx="1" presStyleCnt="3">
        <dgm:presLayoutVars>
          <dgm:chMax val="1"/>
          <dgm:bulletEnabled val="1"/>
        </dgm:presLayoutVars>
      </dgm:prSet>
      <dgm:spPr/>
      <dgm:t>
        <a:bodyPr/>
        <a:lstStyle/>
        <a:p>
          <a:endParaRPr lang="en-US"/>
        </a:p>
      </dgm:t>
    </dgm:pt>
    <dgm:pt modelId="{96202AE5-6C77-497F-A222-322EC4E47323}" type="pres">
      <dgm:prSet presAssocID="{0AB6CB72-3484-4134-B689-A92BFDB222DA}" presName="descendantText" presStyleLbl="alignAcc1" presStyleIdx="1" presStyleCnt="3">
        <dgm:presLayoutVars>
          <dgm:bulletEnabled val="1"/>
        </dgm:presLayoutVars>
      </dgm:prSet>
      <dgm:spPr/>
      <dgm:t>
        <a:bodyPr/>
        <a:lstStyle/>
        <a:p>
          <a:endParaRPr lang="en-US"/>
        </a:p>
      </dgm:t>
    </dgm:pt>
    <dgm:pt modelId="{C364F5F0-27ED-4239-8C97-03BD72F0E38C}" type="pres">
      <dgm:prSet presAssocID="{D2F5DEDA-7E95-4420-8E59-4E86910652E1}" presName="sp" presStyleCnt="0"/>
      <dgm:spPr/>
      <dgm:t>
        <a:bodyPr/>
        <a:lstStyle/>
        <a:p>
          <a:endParaRPr lang="en-US"/>
        </a:p>
      </dgm:t>
    </dgm:pt>
    <dgm:pt modelId="{DE0FCF04-6E69-4E84-8DC5-95E5F7CFF7D4}" type="pres">
      <dgm:prSet presAssocID="{EAE3C1EE-56A9-4FCF-BA9C-D2B820981AB5}" presName="composite" presStyleCnt="0"/>
      <dgm:spPr/>
      <dgm:t>
        <a:bodyPr/>
        <a:lstStyle/>
        <a:p>
          <a:endParaRPr lang="en-US"/>
        </a:p>
      </dgm:t>
    </dgm:pt>
    <dgm:pt modelId="{A3A8B57B-78B7-40CF-B79F-9EE779A386E6}" type="pres">
      <dgm:prSet presAssocID="{EAE3C1EE-56A9-4FCF-BA9C-D2B820981AB5}" presName="parentText" presStyleLbl="alignNode1" presStyleIdx="2" presStyleCnt="3">
        <dgm:presLayoutVars>
          <dgm:chMax val="1"/>
          <dgm:bulletEnabled val="1"/>
        </dgm:presLayoutVars>
      </dgm:prSet>
      <dgm:spPr/>
      <dgm:t>
        <a:bodyPr/>
        <a:lstStyle/>
        <a:p>
          <a:endParaRPr lang="en-US"/>
        </a:p>
      </dgm:t>
    </dgm:pt>
    <dgm:pt modelId="{C2AEE806-A2D1-420C-9F4D-36FE3E03937B}" type="pres">
      <dgm:prSet presAssocID="{EAE3C1EE-56A9-4FCF-BA9C-D2B820981AB5}" presName="descendantText" presStyleLbl="alignAcc1" presStyleIdx="2" presStyleCnt="3">
        <dgm:presLayoutVars>
          <dgm:bulletEnabled val="1"/>
        </dgm:presLayoutVars>
      </dgm:prSet>
      <dgm:spPr/>
      <dgm:t>
        <a:bodyPr/>
        <a:lstStyle/>
        <a:p>
          <a:endParaRPr lang="en-US"/>
        </a:p>
      </dgm:t>
    </dgm:pt>
  </dgm:ptLst>
  <dgm:cxnLst>
    <dgm:cxn modelId="{375F70F2-66E7-4584-946C-295DF9F37431}" srcId="{0AB6CB72-3484-4134-B689-A92BFDB222DA}" destId="{D477D730-0C01-446A-9FFE-94DDF8D4B17F}" srcOrd="0" destOrd="0" parTransId="{7FFF3E67-F680-4998-981B-0197CF279ACF}" sibTransId="{CCEB1493-BFBF-4E12-8683-D79F4BE1CF5D}"/>
    <dgm:cxn modelId="{5D0D2CB5-E676-48BE-ACF4-781AF2C5F01C}" type="presOf" srcId="{0AB6CB72-3484-4134-B689-A92BFDB222DA}" destId="{93C7A74F-4D3C-40FF-A71F-DF5CC2727453}" srcOrd="0" destOrd="0" presId="urn:microsoft.com/office/officeart/2005/8/layout/chevron2"/>
    <dgm:cxn modelId="{1C04386D-AF78-410C-BC16-B977EDF5E953}" type="presOf" srcId="{85B342A8-F11D-470C-95FC-1E59164A0DE3}" destId="{76B80184-449F-44EC-92DF-9D023E27E293}" srcOrd="0" destOrd="1" presId="urn:microsoft.com/office/officeart/2005/8/layout/chevron2"/>
    <dgm:cxn modelId="{183CE069-E4B2-465A-92DF-3607D705538E}" srcId="{0AB6CB72-3484-4134-B689-A92BFDB222DA}" destId="{AD9B1A22-F292-4112-9C0B-4A7841B781F2}" srcOrd="1" destOrd="0" parTransId="{779BAF9E-175C-4DAB-9ACF-30E6B0DE60F0}" sibTransId="{13F88335-1BAB-489C-9570-779DD7E4A9A1}"/>
    <dgm:cxn modelId="{04443EEB-DCFF-4243-897B-C86739102325}" type="presOf" srcId="{EAE3C1EE-56A9-4FCF-BA9C-D2B820981AB5}" destId="{A3A8B57B-78B7-40CF-B79F-9EE779A386E6}" srcOrd="0" destOrd="0" presId="urn:microsoft.com/office/officeart/2005/8/layout/chevron2"/>
    <dgm:cxn modelId="{0D3B4712-23D7-421F-852F-DBDAF1B5BA99}" type="presOf" srcId="{3EC4C1FD-0E6F-41AF-AED4-C78FF3E454F7}" destId="{76B80184-449F-44EC-92DF-9D023E27E293}" srcOrd="0" destOrd="0" presId="urn:microsoft.com/office/officeart/2005/8/layout/chevron2"/>
    <dgm:cxn modelId="{970632AE-3E16-4DD7-8D5C-5E508A9729CB}" srcId="{EAE3C1EE-56A9-4FCF-BA9C-D2B820981AB5}" destId="{F5E2C61C-EB82-4101-BB5F-C983676DDB1F}" srcOrd="1" destOrd="0" parTransId="{27BD3E21-CA47-4840-94D0-A5EAADE14F39}" sibTransId="{5F58C47E-0258-457B-BE96-50D6DF59ECE3}"/>
    <dgm:cxn modelId="{2B59111F-AB33-466C-9FAF-56F743C370D6}" srcId="{120969F2-035E-4BA8-AA29-3E49885B4711}" destId="{0AB6CB72-3484-4134-B689-A92BFDB222DA}" srcOrd="1" destOrd="0" parTransId="{0208C28A-23B3-4661-9F31-EFACDD8DF04A}" sibTransId="{D2F5DEDA-7E95-4420-8E59-4E86910652E1}"/>
    <dgm:cxn modelId="{05968EAB-2AFA-4B2E-9162-6EF4425CC16C}" srcId="{120969F2-035E-4BA8-AA29-3E49885B4711}" destId="{EAE3C1EE-56A9-4FCF-BA9C-D2B820981AB5}" srcOrd="2" destOrd="0" parTransId="{432A9ED6-E54E-42DB-9B01-A7651140C7AA}" sibTransId="{2A2FCEA6-E855-4F7C-9C4B-E9F3DB9E47AE}"/>
    <dgm:cxn modelId="{7413CB9F-28FE-44CF-8CD5-7F613F034B65}" srcId="{120969F2-035E-4BA8-AA29-3E49885B4711}" destId="{3E2FEDAB-F607-406E-8E81-EA7FB043B904}" srcOrd="0" destOrd="0" parTransId="{9FE13E31-32FE-4A3F-AE02-5D94D9C1F860}" sibTransId="{28346347-D6C0-42A3-A9DB-3EA1C08722DE}"/>
    <dgm:cxn modelId="{4FAD64F8-A05A-418E-A4D7-C3E552DB79D3}" srcId="{3E2FEDAB-F607-406E-8E81-EA7FB043B904}" destId="{3EC4C1FD-0E6F-41AF-AED4-C78FF3E454F7}" srcOrd="0" destOrd="0" parTransId="{43F53C0E-5599-4011-B472-09F095CDB761}" sibTransId="{1CBCEA5B-5971-4D52-942E-F4A4703627B7}"/>
    <dgm:cxn modelId="{FA52F87F-49DA-4BF0-B151-F26C9BD5A0A2}" type="presOf" srcId="{120969F2-035E-4BA8-AA29-3E49885B4711}" destId="{A5178702-08E6-4A28-ACDC-54E5C048491A}" srcOrd="0" destOrd="0" presId="urn:microsoft.com/office/officeart/2005/8/layout/chevron2"/>
    <dgm:cxn modelId="{8DD00318-0121-4C0D-9F52-2A9E14E9F432}" srcId="{3E2FEDAB-F607-406E-8E81-EA7FB043B904}" destId="{85B342A8-F11D-470C-95FC-1E59164A0DE3}" srcOrd="1" destOrd="0" parTransId="{AE5E17AE-F334-414F-9249-F64AE6BB1175}" sibTransId="{8CBBF524-22D8-4D4A-9BAF-4B2C471D6413}"/>
    <dgm:cxn modelId="{57D6A33D-B9B0-4D91-BD46-9CD4B8352ABF}" type="presOf" srcId="{AD9B1A22-F292-4112-9C0B-4A7841B781F2}" destId="{96202AE5-6C77-497F-A222-322EC4E47323}" srcOrd="0" destOrd="1" presId="urn:microsoft.com/office/officeart/2005/8/layout/chevron2"/>
    <dgm:cxn modelId="{CF0B412E-D51C-44CE-A0A9-4FA8B193981B}" type="presOf" srcId="{D477D730-0C01-446A-9FFE-94DDF8D4B17F}" destId="{96202AE5-6C77-497F-A222-322EC4E47323}" srcOrd="0" destOrd="0" presId="urn:microsoft.com/office/officeart/2005/8/layout/chevron2"/>
    <dgm:cxn modelId="{4170B677-B324-45F9-8BB2-06D3710E628C}" srcId="{EAE3C1EE-56A9-4FCF-BA9C-D2B820981AB5}" destId="{3B4E9871-A7FA-4798-A303-6B4686412EF9}" srcOrd="0" destOrd="0" parTransId="{FB0A5FDC-BF98-4C66-8C55-11F8362F9AA3}" sibTransId="{FFCACDF7-0A34-44AF-A0B7-25CCE66A0A63}"/>
    <dgm:cxn modelId="{7D2E5DA9-CA8C-46F6-AB52-8343F7A9BDE5}" type="presOf" srcId="{F5E2C61C-EB82-4101-BB5F-C983676DDB1F}" destId="{C2AEE806-A2D1-420C-9F4D-36FE3E03937B}" srcOrd="0" destOrd="1" presId="urn:microsoft.com/office/officeart/2005/8/layout/chevron2"/>
    <dgm:cxn modelId="{5275E31E-60E3-433A-B723-8D6C6D801FE5}" type="presOf" srcId="{3E2FEDAB-F607-406E-8E81-EA7FB043B904}" destId="{EA3527E4-3545-4416-9399-9BD777C1AC7A}" srcOrd="0" destOrd="0" presId="urn:microsoft.com/office/officeart/2005/8/layout/chevron2"/>
    <dgm:cxn modelId="{CF8076FE-9DC3-4F89-A629-8B8DB3AAEB7C}" type="presOf" srcId="{3B4E9871-A7FA-4798-A303-6B4686412EF9}" destId="{C2AEE806-A2D1-420C-9F4D-36FE3E03937B}" srcOrd="0" destOrd="0" presId="urn:microsoft.com/office/officeart/2005/8/layout/chevron2"/>
    <dgm:cxn modelId="{7AE74B25-6B17-4E21-AC45-51D53159CBAB}" type="presParOf" srcId="{A5178702-08E6-4A28-ACDC-54E5C048491A}" destId="{016A1286-0208-4556-8AB9-B1FA9A94D97E}" srcOrd="0" destOrd="0" presId="urn:microsoft.com/office/officeart/2005/8/layout/chevron2"/>
    <dgm:cxn modelId="{50124D0F-C0DF-44D9-A2D8-13D84DE78F44}" type="presParOf" srcId="{016A1286-0208-4556-8AB9-B1FA9A94D97E}" destId="{EA3527E4-3545-4416-9399-9BD777C1AC7A}" srcOrd="0" destOrd="0" presId="urn:microsoft.com/office/officeart/2005/8/layout/chevron2"/>
    <dgm:cxn modelId="{2FD11595-BC49-45F9-A122-4B7676E9AEAA}" type="presParOf" srcId="{016A1286-0208-4556-8AB9-B1FA9A94D97E}" destId="{76B80184-449F-44EC-92DF-9D023E27E293}" srcOrd="1" destOrd="0" presId="urn:microsoft.com/office/officeart/2005/8/layout/chevron2"/>
    <dgm:cxn modelId="{956528EB-5D60-471A-8093-8604A48C99C7}" type="presParOf" srcId="{A5178702-08E6-4A28-ACDC-54E5C048491A}" destId="{CDC1F31C-49DC-42C8-8A7C-2C76AF8251EB}" srcOrd="1" destOrd="0" presId="urn:microsoft.com/office/officeart/2005/8/layout/chevron2"/>
    <dgm:cxn modelId="{9943105C-475B-4869-825D-37F7FA7F1EAF}" type="presParOf" srcId="{A5178702-08E6-4A28-ACDC-54E5C048491A}" destId="{D56B1E3C-BCD1-4D62-958D-EC514C9116EC}" srcOrd="2" destOrd="0" presId="urn:microsoft.com/office/officeart/2005/8/layout/chevron2"/>
    <dgm:cxn modelId="{A107E493-F3BB-4571-A378-9CE978AF57CD}" type="presParOf" srcId="{D56B1E3C-BCD1-4D62-958D-EC514C9116EC}" destId="{93C7A74F-4D3C-40FF-A71F-DF5CC2727453}" srcOrd="0" destOrd="0" presId="urn:microsoft.com/office/officeart/2005/8/layout/chevron2"/>
    <dgm:cxn modelId="{134A3840-DF02-4E84-852F-0F6A39979252}" type="presParOf" srcId="{D56B1E3C-BCD1-4D62-958D-EC514C9116EC}" destId="{96202AE5-6C77-497F-A222-322EC4E47323}" srcOrd="1" destOrd="0" presId="urn:microsoft.com/office/officeart/2005/8/layout/chevron2"/>
    <dgm:cxn modelId="{BDFF6014-E3C2-49F2-AD94-44644801B382}" type="presParOf" srcId="{A5178702-08E6-4A28-ACDC-54E5C048491A}" destId="{C364F5F0-27ED-4239-8C97-03BD72F0E38C}" srcOrd="3" destOrd="0" presId="urn:microsoft.com/office/officeart/2005/8/layout/chevron2"/>
    <dgm:cxn modelId="{B58BD87A-7639-4C91-B802-7BBF27C501B2}" type="presParOf" srcId="{A5178702-08E6-4A28-ACDC-54E5C048491A}" destId="{DE0FCF04-6E69-4E84-8DC5-95E5F7CFF7D4}" srcOrd="4" destOrd="0" presId="urn:microsoft.com/office/officeart/2005/8/layout/chevron2"/>
    <dgm:cxn modelId="{E2C82180-BCA5-40AC-ACA7-D6BB39050E35}" type="presParOf" srcId="{DE0FCF04-6E69-4E84-8DC5-95E5F7CFF7D4}" destId="{A3A8B57B-78B7-40CF-B79F-9EE779A386E6}" srcOrd="0" destOrd="0" presId="urn:microsoft.com/office/officeart/2005/8/layout/chevron2"/>
    <dgm:cxn modelId="{DC2F40A2-55E1-4DF2-A918-9F209ED6BDED}" type="presParOf" srcId="{DE0FCF04-6E69-4E84-8DC5-95E5F7CFF7D4}" destId="{C2AEE806-A2D1-420C-9F4D-36FE3E03937B}"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2125" cy="463550"/>
          </a:xfrm>
          <a:prstGeom prst="rect">
            <a:avLst/>
          </a:prstGeom>
        </p:spPr>
        <p:txBody>
          <a:bodyPr vert="horz" lIns="93031" tIns="46516" rIns="93031" bIns="46516"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63988" y="0"/>
            <a:ext cx="3032125" cy="463550"/>
          </a:xfrm>
          <a:prstGeom prst="rect">
            <a:avLst/>
          </a:prstGeom>
        </p:spPr>
        <p:txBody>
          <a:bodyPr vert="horz" lIns="93031" tIns="46516" rIns="93031" bIns="46516" rtlCol="0"/>
          <a:lstStyle>
            <a:lvl1pPr algn="r" fontAlgn="auto">
              <a:spcBef>
                <a:spcPts val="0"/>
              </a:spcBef>
              <a:spcAft>
                <a:spcPts val="0"/>
              </a:spcAft>
              <a:defRPr sz="1200">
                <a:latin typeface="+mn-lt"/>
              </a:defRPr>
            </a:lvl1pPr>
          </a:lstStyle>
          <a:p>
            <a:pPr>
              <a:defRPr/>
            </a:pPr>
            <a:fld id="{FFCB203A-4111-4231-A213-8B7BBA5DA4F3}" type="datetimeFigureOut">
              <a:rPr lang="en-US"/>
              <a:pPr>
                <a:defRPr/>
              </a:pPr>
              <a:t>10/14/2010</a:t>
            </a:fld>
            <a:endParaRPr lang="en-US" dirty="0"/>
          </a:p>
        </p:txBody>
      </p:sp>
      <p:sp>
        <p:nvSpPr>
          <p:cNvPr id="4" name="Slide Image Placeholder 3"/>
          <p:cNvSpPr>
            <a:spLocks noGrp="1" noRot="1" noChangeAspect="1"/>
          </p:cNvSpPr>
          <p:nvPr>
            <p:ph type="sldImg" idx="2"/>
          </p:nvPr>
        </p:nvSpPr>
        <p:spPr>
          <a:xfrm>
            <a:off x="1177925" y="696913"/>
            <a:ext cx="4641850" cy="3481387"/>
          </a:xfrm>
          <a:prstGeom prst="rect">
            <a:avLst/>
          </a:prstGeom>
          <a:noFill/>
          <a:ln w="12700">
            <a:solidFill>
              <a:prstClr val="black"/>
            </a:solidFill>
          </a:ln>
        </p:spPr>
        <p:txBody>
          <a:bodyPr vert="horz" lIns="93031" tIns="46516" rIns="93031" bIns="46516" rtlCol="0" anchor="ctr"/>
          <a:lstStyle/>
          <a:p>
            <a:pPr lvl="0"/>
            <a:endParaRPr lang="en-US" noProof="0" dirty="0"/>
          </a:p>
        </p:txBody>
      </p:sp>
      <p:sp>
        <p:nvSpPr>
          <p:cNvPr id="5" name="Notes Placeholder 4"/>
          <p:cNvSpPr>
            <a:spLocks noGrp="1"/>
          </p:cNvSpPr>
          <p:nvPr>
            <p:ph type="body" sz="quarter" idx="3"/>
          </p:nvPr>
        </p:nvSpPr>
        <p:spPr>
          <a:xfrm>
            <a:off x="700088" y="4410075"/>
            <a:ext cx="5597525" cy="4176713"/>
          </a:xfrm>
          <a:prstGeom prst="rect">
            <a:avLst/>
          </a:prstGeom>
        </p:spPr>
        <p:txBody>
          <a:bodyPr vert="horz" lIns="93031" tIns="46516" rIns="93031" bIns="46516"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18563"/>
            <a:ext cx="3032125" cy="463550"/>
          </a:xfrm>
          <a:prstGeom prst="rect">
            <a:avLst/>
          </a:prstGeom>
        </p:spPr>
        <p:txBody>
          <a:bodyPr vert="horz" lIns="93031" tIns="46516" rIns="93031" bIns="46516"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63988" y="8818563"/>
            <a:ext cx="3032125" cy="463550"/>
          </a:xfrm>
          <a:prstGeom prst="rect">
            <a:avLst/>
          </a:prstGeom>
        </p:spPr>
        <p:txBody>
          <a:bodyPr vert="horz" lIns="93031" tIns="46516" rIns="93031" bIns="46516" rtlCol="0" anchor="b"/>
          <a:lstStyle>
            <a:lvl1pPr algn="r" fontAlgn="auto">
              <a:spcBef>
                <a:spcPts val="0"/>
              </a:spcBef>
              <a:spcAft>
                <a:spcPts val="0"/>
              </a:spcAft>
              <a:defRPr sz="1200">
                <a:latin typeface="+mn-lt"/>
              </a:defRPr>
            </a:lvl1pPr>
          </a:lstStyle>
          <a:p>
            <a:pPr>
              <a:defRPr/>
            </a:pPr>
            <a:fld id="{5205C989-B98B-46D1-AD1E-48075B0E48F6}" type="slidenum">
              <a:rPr lang="en-US"/>
              <a:pPr>
                <a:defRPr/>
              </a:pPr>
              <a:t>‹#›</a:t>
            </a:fld>
            <a:endParaRPr lang="en-US" dirty="0"/>
          </a:p>
        </p:txBody>
      </p:sp>
    </p:spTree>
    <p:extLst>
      <p:ext uri="{BB962C8B-B14F-4D97-AF65-F5344CB8AC3E}">
        <p14:creationId xmlns:p14="http://schemas.microsoft.com/office/powerpoint/2010/main" val="25561634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As of July 2008, </a:t>
            </a:r>
            <a:r>
              <a:rPr lang="en-US" b="1" i="1" smtClean="0"/>
              <a:t>Currently six jurisdictions do NOT have the 150 hour</a:t>
            </a:r>
          </a:p>
          <a:p>
            <a:pPr eaLnBrk="1" hangingPunct="1">
              <a:spcBef>
                <a:spcPct val="0"/>
              </a:spcBef>
            </a:pPr>
            <a:r>
              <a:rPr lang="en-US" b="1" i="1" smtClean="0"/>
              <a:t>requirement in place: California, Colorado, Delaware,</a:t>
            </a:r>
          </a:p>
          <a:p>
            <a:pPr eaLnBrk="1" hangingPunct="1">
              <a:spcBef>
                <a:spcPct val="0"/>
              </a:spcBef>
            </a:pPr>
            <a:r>
              <a:rPr lang="en-US" b="1" i="1" smtClean="0"/>
              <a:t>New Hampshire, Vermont and the Virgin Islands.</a:t>
            </a:r>
          </a:p>
          <a:p>
            <a:pPr eaLnBrk="1" hangingPunct="1">
              <a:spcBef>
                <a:spcPct val="0"/>
              </a:spcBef>
            </a:pPr>
            <a:r>
              <a:rPr lang="en-US" smtClean="0"/>
              <a:t>http://www.aicpa.org/download/states/150_Hour_Education_Requirement.pdf</a:t>
            </a:r>
          </a:p>
        </p:txBody>
      </p:sp>
      <p:sp>
        <p:nvSpPr>
          <p:cNvPr id="276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D1246A4-F0DF-4F77-856C-2C01BA26F005}" type="slidenum">
              <a:rPr lang="en-US"/>
              <a:pPr fontAlgn="base">
                <a:spcBef>
                  <a:spcPct val="0"/>
                </a:spcBef>
                <a:spcAft>
                  <a:spcPct val="0"/>
                </a:spcAft>
                <a:defRPr/>
              </a:pPr>
              <a:t>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According to the CPA Examination Mission Statement, the purpose of the Exam is "To admit individuals into the accounting profession only after they have demonstrated the entry-level knowledge and skills necessary to protect the public interest in a rapidly changing business and financial environment.“</a:t>
            </a:r>
          </a:p>
          <a:p>
            <a:pPr eaLnBrk="1" hangingPunct="1">
              <a:spcBef>
                <a:spcPct val="0"/>
              </a:spcBef>
            </a:pPr>
            <a:r>
              <a:rPr lang="en-US" b="1" smtClean="0"/>
              <a:t>Auditing and Attestation (AUD)</a:t>
            </a:r>
            <a:r>
              <a:rPr lang="en-US" smtClean="0"/>
              <a:t>. This section covers knowledge of auditing procedures, generally accepted auditing standards and other standards related to attest engagements, and the skills needed to apply that knowledge.</a:t>
            </a:r>
            <a:br>
              <a:rPr lang="en-US" smtClean="0"/>
            </a:br>
            <a:r>
              <a:rPr lang="en-US" b="1" smtClean="0"/>
              <a:t>Business Environment and Concepts (BEC)</a:t>
            </a:r>
            <a:r>
              <a:rPr lang="en-US" smtClean="0"/>
              <a:t>. This section covers knowledge of general business environment and business concepts that candidates need to know in order to understand the underlying business reasons for and accounting implications of business transactions, and the skills needed to apply that knowledge.</a:t>
            </a:r>
            <a:br>
              <a:rPr lang="en-US" smtClean="0"/>
            </a:br>
            <a:r>
              <a:rPr lang="en-US" b="1" smtClean="0"/>
              <a:t>Financial Accounting and Reporting (FAR)</a:t>
            </a:r>
            <a:r>
              <a:rPr lang="en-US" smtClean="0"/>
              <a:t>. This section covers knowledge of generally accepted accounting principles for business enterprises, not-for-profit organizations, and governmental entities, and the skills needed to apply that knowledge.</a:t>
            </a:r>
            <a:br>
              <a:rPr lang="en-US" smtClean="0"/>
            </a:br>
            <a:r>
              <a:rPr lang="en-US" b="1" smtClean="0"/>
              <a:t>Regulation (REG)</a:t>
            </a:r>
            <a:r>
              <a:rPr lang="en-US" smtClean="0"/>
              <a:t>. This section covers knowledge of federal taxation, ethics, professional and legal responsibilities, and business law, and the skills needed to apply that knowledge.</a:t>
            </a:r>
          </a:p>
          <a:p>
            <a:pPr eaLnBrk="1" hangingPunct="1">
              <a:spcBef>
                <a:spcPct val="0"/>
              </a:spcBef>
            </a:pPr>
            <a:endParaRPr lang="en-US" b="1" i="1" smtClean="0"/>
          </a:p>
          <a:p>
            <a:pPr eaLnBrk="1" hangingPunct="1">
              <a:spcBef>
                <a:spcPct val="0"/>
              </a:spcBef>
            </a:pPr>
            <a:r>
              <a:rPr lang="en-US" b="1" i="1" smtClean="0"/>
              <a:t>(22 states allow candidates to sit at 120 hrs, but require</a:t>
            </a:r>
          </a:p>
          <a:p>
            <a:pPr eaLnBrk="1" hangingPunct="1">
              <a:spcBef>
                <a:spcPct val="0"/>
              </a:spcBef>
            </a:pPr>
            <a:r>
              <a:rPr lang="en-US" b="1" i="1" smtClean="0"/>
              <a:t>150 for certification. They are: AK, AZ, CT, FL, GA, HI,</a:t>
            </a:r>
          </a:p>
          <a:p>
            <a:pPr eaLnBrk="1" hangingPunct="1">
              <a:spcBef>
                <a:spcPct val="0"/>
              </a:spcBef>
            </a:pPr>
            <a:r>
              <a:rPr lang="it-IT" b="1" i="1" smtClean="0"/>
              <a:t>ID, IA, KY, MA, ME, MI, MN, MO, NC, ND, NJ, PA*, RI,</a:t>
            </a:r>
          </a:p>
          <a:p>
            <a:pPr eaLnBrk="1" hangingPunct="1">
              <a:spcBef>
                <a:spcPct val="0"/>
              </a:spcBef>
            </a:pPr>
            <a:r>
              <a:rPr lang="en-US" b="1" i="1" smtClean="0"/>
              <a:t>SC, VA, WA)</a:t>
            </a:r>
            <a:endParaRPr lang="en-US" smtClean="0"/>
          </a:p>
        </p:txBody>
      </p:sp>
      <p:sp>
        <p:nvSpPr>
          <p:cNvPr id="286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33C06E5-1FA4-4F66-8B0D-3A6079D5D5FA}" type="slidenum">
              <a:rPr lang="en-US"/>
              <a:pPr fontAlgn="base">
                <a:spcBef>
                  <a:spcPct val="0"/>
                </a:spcBef>
                <a:spcAft>
                  <a:spcPct val="0"/>
                </a:spcAft>
                <a:defRPr/>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z="800" smtClean="0"/>
          </a:p>
        </p:txBody>
      </p:sp>
      <p:sp>
        <p:nvSpPr>
          <p:cNvPr id="297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236A9EA-7A12-46D3-BDB4-D29BF9F7E6E1}" type="slidenum">
              <a:rPr lang="en-US"/>
              <a:pPr fontAlgn="base">
                <a:spcBef>
                  <a:spcPct val="0"/>
                </a:spcBef>
                <a:spcAft>
                  <a:spcPct val="0"/>
                </a:spcAft>
                <a:defRPr/>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p:spPr>
      </p:sp>
      <p:sp>
        <p:nvSpPr>
          <p:cNvPr id="307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307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391B87F-CC53-4177-9AEF-AF26F0F249C6}" type="slidenum">
              <a:rPr lang="en-US"/>
              <a:pPr fontAlgn="base">
                <a:spcBef>
                  <a:spcPct val="0"/>
                </a:spcBef>
                <a:spcAft>
                  <a:spcPct val="0"/>
                </a:spcAft>
                <a:defRPr/>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p:spPr>
      </p:sp>
      <p:sp>
        <p:nvSpPr>
          <p:cNvPr id="317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317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2E1A09F-7802-48CC-AA41-741A23C5CE88}" type="slidenum">
              <a:rPr lang="en-US"/>
              <a:pPr fontAlgn="base">
                <a:spcBef>
                  <a:spcPct val="0"/>
                </a:spcBef>
                <a:spcAft>
                  <a:spcPct val="0"/>
                </a:spcAft>
                <a:defRPr/>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There are exceptions and variations to every bullet on this slide depending on the state/jurisdiction.  This depicts a summary only.</a:t>
            </a:r>
          </a:p>
        </p:txBody>
      </p:sp>
      <p:sp>
        <p:nvSpPr>
          <p:cNvPr id="327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A55DB7C-4210-4A15-A43B-B78D03EBE41D}" type="slidenum">
              <a:rPr lang="en-US"/>
              <a:pPr fontAlgn="base">
                <a:spcBef>
                  <a:spcPct val="0"/>
                </a:spcBef>
                <a:spcAft>
                  <a:spcPct val="0"/>
                </a:spcAft>
                <a:defRPr/>
              </a:pPr>
              <a:t>11</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p:spPr>
      </p:sp>
      <p:sp>
        <p:nvSpPr>
          <p:cNvPr id="337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There are exceptions and variations to every bullet on this slide depending on the state/jurisdiction.  This depicts a summary only.</a:t>
            </a:r>
          </a:p>
        </p:txBody>
      </p:sp>
      <p:sp>
        <p:nvSpPr>
          <p:cNvPr id="337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09B6A26-ADF4-406B-B216-D8D230A811D4}" type="slidenum">
              <a:rPr lang="en-US"/>
              <a:pPr fontAlgn="base">
                <a:spcBef>
                  <a:spcPct val="0"/>
                </a:spcBef>
                <a:spcAft>
                  <a:spcPct val="0"/>
                </a:spcAft>
                <a:defRPr/>
              </a:pPr>
              <a:t>12</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The are many details included in this presentation.  These are not meant to confuse you but rather to help you understand the differences among each jurisdiction.  Remember to keep it simple for yourself by concentrating on the 3 E’s for your state.  Typically, 150 hours of qualifying education, passing the CPA Exam and gaining 1-2 years of public accounting experience will get you to the CPA credential.</a:t>
            </a:r>
          </a:p>
        </p:txBody>
      </p:sp>
      <p:sp>
        <p:nvSpPr>
          <p:cNvPr id="348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A81B235-ABCD-455B-BAF4-5CBC19785877}" type="slidenum">
              <a:rPr lang="en-US"/>
              <a:pPr fontAlgn="base">
                <a:spcBef>
                  <a:spcPct val="0"/>
                </a:spcBef>
                <a:spcAft>
                  <a:spcPct val="0"/>
                </a:spcAft>
                <a:defRPr/>
              </a:pPr>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gradFill rotWithShape="1">
          <a:gsLst>
            <a:gs pos="0">
              <a:schemeClr val="bg2">
                <a:tint val="80000"/>
                <a:satMod val="400000"/>
              </a:schemeClr>
            </a:gs>
            <a:gs pos="25000">
              <a:schemeClr val="tx1"/>
            </a:gs>
            <a:gs pos="100000">
              <a:schemeClr val="tx1"/>
            </a:gs>
          </a:gsLst>
          <a:path path="circle">
            <a:fillToRect l="10000" t="110000" r="10000" b="100000"/>
          </a:path>
        </a:grad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dirty="0" smtClean="0"/>
              <a:t>Click to edit Master title style</a:t>
            </a:r>
            <a:endParaRPr lang="en-US"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4" name="Date Placeholder 29"/>
          <p:cNvSpPr>
            <a:spLocks noGrp="1"/>
          </p:cNvSpPr>
          <p:nvPr>
            <p:ph type="dt" sz="half" idx="10"/>
          </p:nvPr>
        </p:nvSpPr>
        <p:spPr/>
        <p:txBody>
          <a:bodyPr/>
          <a:lstStyle>
            <a:lvl1pPr>
              <a:defRPr smtClean="0"/>
            </a:lvl1pPr>
          </a:lstStyle>
          <a:p>
            <a:pPr>
              <a:defRPr/>
            </a:pPr>
            <a:fld id="{14E133D0-1264-4DA9-BABE-10AE76C7692A}" type="datetimeFigureOut">
              <a:rPr lang="en-US"/>
              <a:pPr>
                <a:defRPr/>
              </a:pPr>
              <a:t>10/14/2010</a:t>
            </a:fld>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smtClean="0"/>
            </a:lvl1pPr>
          </a:lstStyle>
          <a:p>
            <a:pPr>
              <a:defRPr/>
            </a:pPr>
            <a:fld id="{8FBDAEBE-CE78-48E7-A697-F974463A1051}"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smtClean="0"/>
            </a:lvl1pPr>
          </a:lstStyle>
          <a:p>
            <a:pPr>
              <a:defRPr/>
            </a:pPr>
            <a:fld id="{5E234B61-6385-42CC-9375-79E9507AC1D3}" type="datetimeFigureOut">
              <a:rPr lang="en-US"/>
              <a:pPr>
                <a:defRPr/>
              </a:pPr>
              <a:t>10/14/2010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C675E8F3-5FAF-4DE4-BA71-989BBE73AA42}"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smtClean="0"/>
            </a:lvl1pPr>
          </a:lstStyle>
          <a:p>
            <a:pPr>
              <a:defRPr/>
            </a:pPr>
            <a:fld id="{13E8C3FC-E308-4BF1-875B-81DF67F88FF5}" type="datetimeFigureOut">
              <a:rPr lang="en-US"/>
              <a:pPr>
                <a:defRPr/>
              </a:pPr>
              <a:t>10/14/2010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40C66BCB-7420-49A0-8CC4-88F381AD2B4C}"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gradFill rotWithShape="1">
          <a:gsLst>
            <a:gs pos="1000">
              <a:schemeClr val="bg2">
                <a:tint val="80000"/>
                <a:satMod val="400000"/>
              </a:schemeClr>
            </a:gs>
            <a:gs pos="25000">
              <a:schemeClr val="tx1"/>
            </a:gs>
            <a:gs pos="100000">
              <a:schemeClr val="tx1"/>
            </a:gs>
          </a:gsLst>
          <a:path path="circle">
            <a:fillToRect l="10000" t="110000" r="1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smtClean="0"/>
            </a:lvl1pPr>
          </a:lstStyle>
          <a:p>
            <a:pPr>
              <a:defRPr/>
            </a:pPr>
            <a:fld id="{C40C42A3-BACC-4184-90AB-A89DCD9061EB}" type="datetimeFigureOut">
              <a:rPr lang="en-US"/>
              <a:pPr>
                <a:defRPr/>
              </a:pPr>
              <a:t>10/14/2010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14019029-7024-41EB-B566-AB2B10FC2F6C}"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smtClean="0"/>
            </a:lvl1pPr>
          </a:lstStyle>
          <a:p>
            <a:pPr>
              <a:defRPr/>
            </a:pPr>
            <a:fld id="{33BB36F4-82A1-43B9-A650-6230F4735C77}" type="datetimeFigureOut">
              <a:rPr lang="en-US"/>
              <a:pPr>
                <a:defRPr/>
              </a:pPr>
              <a:t>10/14/2010</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smtClean="0"/>
            </a:lvl1pPr>
          </a:lstStyle>
          <a:p>
            <a:pPr>
              <a:defRPr/>
            </a:pPr>
            <a:fld id="{D537BC54-2FD6-44F9-A199-630B32A0F410}"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smtClean="0"/>
            </a:lvl1pPr>
          </a:lstStyle>
          <a:p>
            <a:pPr>
              <a:defRPr/>
            </a:pPr>
            <a:fld id="{F038D6C2-F754-48E6-8BA6-86EAD4F0F787}" type="datetimeFigureOut">
              <a:rPr lang="en-US"/>
              <a:pPr>
                <a:defRPr/>
              </a:pPr>
              <a:t>10/14/2010</a:t>
            </a:fld>
            <a:endParaRPr lang="en-US"/>
          </a:p>
        </p:txBody>
      </p:sp>
      <p:sp>
        <p:nvSpPr>
          <p:cNvPr id="8" name="Footer Placeholder 7"/>
          <p:cNvSpPr>
            <a:spLocks noGrp="1"/>
          </p:cNvSpPr>
          <p:nvPr>
            <p:ph type="ftr" sz="quarter" idx="11"/>
          </p:nvPr>
        </p:nvSpPr>
        <p:spPr/>
        <p:txBody>
          <a:bodyPr/>
          <a:lstStyle>
            <a:lvl1pPr>
              <a:defRPr/>
            </a:lvl1pPr>
          </a:lstStyle>
          <a:p>
            <a:pPr>
              <a:defRPr/>
            </a:pPr>
            <a:endParaRPr lang="en-US"/>
          </a:p>
        </p:txBody>
      </p:sp>
      <p:sp>
        <p:nvSpPr>
          <p:cNvPr id="9" name="Slide Number Placeholder 8"/>
          <p:cNvSpPr>
            <a:spLocks noGrp="1"/>
          </p:cNvSpPr>
          <p:nvPr>
            <p:ph type="sldNum" sz="quarter" idx="12"/>
          </p:nvPr>
        </p:nvSpPr>
        <p:spPr/>
        <p:txBody>
          <a:bodyPr/>
          <a:lstStyle>
            <a:lvl1pPr>
              <a:defRPr smtClean="0"/>
            </a:lvl1pPr>
          </a:lstStyle>
          <a:p>
            <a:pPr>
              <a:defRPr/>
            </a:pPr>
            <a:fld id="{2889F58C-70DC-4389-AAF9-8ED876FA99C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smtClean="0"/>
            </a:lvl1pPr>
          </a:lstStyle>
          <a:p>
            <a:pPr>
              <a:defRPr/>
            </a:pPr>
            <a:fld id="{D4F8D3AF-6C9C-47A5-BC76-9189608A3BB4}" type="datetimeFigureOut">
              <a:rPr lang="en-US"/>
              <a:pPr>
                <a:defRPr/>
              </a:pPr>
              <a:t>10/14/2010</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smtClean="0"/>
            </a:lvl1pPr>
          </a:lstStyle>
          <a:p>
            <a:pPr>
              <a:defRPr/>
            </a:pPr>
            <a:fld id="{9881F1F3-F5D4-4E1F-BE51-D3785BC0AB73}"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smtClean="0"/>
            </a:lvl1pPr>
          </a:lstStyle>
          <a:p>
            <a:pPr>
              <a:defRPr/>
            </a:pPr>
            <a:fld id="{A5F285C6-6E79-42F1-90F9-64C58C810E23}" type="datetimeFigureOut">
              <a:rPr lang="en-US"/>
              <a:pPr>
                <a:defRPr/>
              </a:pPr>
              <a:t>10/14/2010</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smtClean="0"/>
            </a:lvl1pPr>
          </a:lstStyle>
          <a:p>
            <a:pPr>
              <a:defRPr/>
            </a:pPr>
            <a:fld id="{C7C55E91-2973-458D-9F67-DA62022304DD}"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smtClean="0"/>
            </a:lvl1pPr>
          </a:lstStyle>
          <a:p>
            <a:pPr>
              <a:defRPr/>
            </a:pPr>
            <a:fld id="{983AB887-7B5E-4954-BD7B-3CF615045D25}" type="datetimeFigureOut">
              <a:rPr lang="en-US"/>
              <a:pPr>
                <a:defRPr/>
              </a:pPr>
              <a:t>10/14/2010</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smtClean="0"/>
            </a:lvl1pPr>
          </a:lstStyle>
          <a:p>
            <a:pPr>
              <a:defRPr/>
            </a:pPr>
            <a:fld id="{BF562AE8-BEA3-4205-871D-FABB5E4F23AD}"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smtClean="0"/>
            </a:lvl1pPr>
          </a:lstStyle>
          <a:p>
            <a:pPr>
              <a:defRPr/>
            </a:pPr>
            <a:fld id="{2BF6F9AF-BFC3-4B09-99E5-42D2FB480594}" type="datetimeFigureOut">
              <a:rPr lang="en-US"/>
              <a:pPr>
                <a:defRPr/>
              </a:pPr>
              <a:t>10/14/2010</a:t>
            </a:fld>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smtClean="0"/>
            </a:lvl1pPr>
          </a:lstStyle>
          <a:p>
            <a:pPr>
              <a:defRPr/>
            </a:pPr>
            <a:fld id="{DD0FE7B5-644D-4E96-AE41-3EE85862CF06}"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6" name="Picture 15" descr="dollar sign1.jpg"/>
          <p:cNvPicPr>
            <a:picLocks noChangeAspect="1"/>
          </p:cNvPicPr>
          <p:nvPr userDrawn="1"/>
        </p:nvPicPr>
        <p:blipFill>
          <a:blip r:embed="rId14" cstate="print">
            <a:lum contrast="2000"/>
          </a:blip>
          <a:stretch>
            <a:fillRect/>
          </a:stretch>
        </p:blipFill>
        <p:spPr>
          <a:xfrm>
            <a:off x="1176338" y="609600"/>
            <a:ext cx="6791325" cy="5334000"/>
          </a:xfrm>
          <a:prstGeom prst="rect">
            <a:avLst/>
          </a:prstGeom>
          <a:effectLst>
            <a:outerShdw sx="1000" sy="1000" algn="ctr" rotWithShape="0">
              <a:srgbClr val="000000"/>
            </a:outerShdw>
          </a:effectLst>
        </p:spPr>
      </p:pic>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1029"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30"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endParaRPr lang="en-US"/>
          </a:p>
        </p:txBody>
      </p:sp>
      <p:grpSp>
        <p:nvGrpSpPr>
          <p:cNvPr id="1034"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pic>
        <p:nvPicPr>
          <p:cNvPr id="1035" name="Picture 6" descr="AICPA-Logo.jpg"/>
          <p:cNvPicPr>
            <a:picLocks noChangeAspect="1"/>
          </p:cNvPicPr>
          <p:nvPr userDrawn="1"/>
        </p:nvPicPr>
        <p:blipFill>
          <a:blip r:embed="rId15" cstate="print"/>
          <a:srcRect/>
          <a:stretch>
            <a:fillRect/>
          </a:stretch>
        </p:blipFill>
        <p:spPr bwMode="auto">
          <a:xfrm>
            <a:off x="7467600" y="6248400"/>
            <a:ext cx="1482725" cy="4572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05" r:id="rId1"/>
    <p:sldLayoutId id="2147483703"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04" r:id="rId12"/>
  </p:sldLayoutIdLst>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itchFamily="34" charset="0"/>
        </a:defRPr>
      </a:lvl2pPr>
      <a:lvl3pPr algn="l" rtl="0" fontAlgn="base">
        <a:spcBef>
          <a:spcPct val="0"/>
        </a:spcBef>
        <a:spcAft>
          <a:spcPct val="0"/>
        </a:spcAft>
        <a:defRPr sz="5000">
          <a:solidFill>
            <a:schemeClr val="tx2"/>
          </a:solidFill>
          <a:latin typeface="Calibri" pitchFamily="34" charset="0"/>
        </a:defRPr>
      </a:lvl3pPr>
      <a:lvl4pPr algn="l" rtl="0" fontAlgn="base">
        <a:spcBef>
          <a:spcPct val="0"/>
        </a:spcBef>
        <a:spcAft>
          <a:spcPct val="0"/>
        </a:spcAft>
        <a:defRPr sz="5000">
          <a:solidFill>
            <a:schemeClr val="tx2"/>
          </a:solidFill>
          <a:latin typeface="Calibri" pitchFamily="34" charset="0"/>
        </a:defRPr>
      </a:lvl4pPr>
      <a:lvl5pPr algn="l" rtl="0" fontAlgn="base">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fontAlgn="base">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ctrTitle"/>
          </p:nvPr>
        </p:nvSpPr>
        <p:spPr/>
        <p:txBody>
          <a:bodyPr/>
          <a:lstStyle/>
          <a:p>
            <a:pPr fontAlgn="auto">
              <a:spcAft>
                <a:spcPts val="0"/>
              </a:spcAft>
              <a:defRPr/>
            </a:pPr>
            <a:r>
              <a:rPr lang="en-US" dirty="0" smtClean="0"/>
              <a:t>What Does It Take to Become a CPA?</a:t>
            </a:r>
          </a:p>
        </p:txBody>
      </p:sp>
      <p:sp>
        <p:nvSpPr>
          <p:cNvPr id="12291" name="Subtitle 2"/>
          <p:cNvSpPr>
            <a:spLocks noGrp="1"/>
          </p:cNvSpPr>
          <p:nvPr>
            <p:ph type="subTitle" idx="1"/>
          </p:nvPr>
        </p:nvSpPr>
        <p:spPr>
          <a:xfrm>
            <a:off x="533400" y="3228975"/>
            <a:ext cx="7854950" cy="1752600"/>
          </a:xfrm>
        </p:spPr>
        <p:txBody>
          <a:bodyPr/>
          <a:lstStyle/>
          <a:p>
            <a:pPr marR="0">
              <a:buFont typeface="Arial" charset="0"/>
              <a:buNone/>
            </a:pPr>
            <a:r>
              <a:rPr lang="en-US" smtClean="0">
                <a:solidFill>
                  <a:srgbClr val="04617B"/>
                </a:solidFill>
              </a:rPr>
              <a:t>Steps to Achieving a Remarkable Professional Credential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smtClean="0"/>
              <a:t>State Society Membership</a:t>
            </a:r>
          </a:p>
        </p:txBody>
      </p:sp>
      <p:sp>
        <p:nvSpPr>
          <p:cNvPr id="21507" name="Content Placeholder 2"/>
          <p:cNvSpPr>
            <a:spLocks noGrp="1"/>
          </p:cNvSpPr>
          <p:nvPr>
            <p:ph idx="1"/>
          </p:nvPr>
        </p:nvSpPr>
        <p:spPr/>
        <p:txBody>
          <a:bodyPr/>
          <a:lstStyle/>
          <a:p>
            <a:r>
              <a:rPr lang="en-US" sz="3200" smtClean="0"/>
              <a:t>State CPA Society vs. State Board of Accountancy</a:t>
            </a:r>
          </a:p>
          <a:p>
            <a:pPr lvl="1"/>
            <a:r>
              <a:rPr lang="en-US" sz="3200" smtClean="0"/>
              <a:t>Society is a membership organization</a:t>
            </a:r>
          </a:p>
          <a:p>
            <a:pPr lvl="1"/>
            <a:r>
              <a:rPr lang="en-US" sz="3200" smtClean="0"/>
              <a:t>Board sets policy </a:t>
            </a:r>
          </a:p>
          <a:p>
            <a:r>
              <a:rPr lang="en-US" sz="3200" smtClean="0"/>
              <a:t>How do Society and AICPA differ?</a:t>
            </a:r>
          </a:p>
          <a:p>
            <a:pPr lvl="1"/>
            <a:r>
              <a:rPr lang="en-US" sz="3200" smtClean="0"/>
              <a:t>National vs. state/jurisdiction</a:t>
            </a:r>
          </a:p>
          <a:p>
            <a:pPr lvl="1"/>
            <a:r>
              <a:rPr lang="en-US" sz="3200" smtClean="0"/>
              <a:t>Work closely together in many cases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533400" y="381000"/>
            <a:ext cx="8229600" cy="792163"/>
          </a:xfrm>
        </p:spPr>
        <p:txBody>
          <a:bodyPr>
            <a:normAutofit fontScale="90000"/>
          </a:bodyPr>
          <a:lstStyle/>
          <a:p>
            <a:pPr fontAlgn="auto">
              <a:spcAft>
                <a:spcPts val="0"/>
              </a:spcAft>
              <a:defRPr/>
            </a:pPr>
            <a:r>
              <a:rPr lang="en-US" dirty="0" smtClean="0"/>
              <a:t>Let’s Review</a:t>
            </a:r>
            <a:endParaRPr lang="en-US" sz="2700" dirty="0" smtClean="0"/>
          </a:p>
        </p:txBody>
      </p:sp>
      <p:graphicFrame>
        <p:nvGraphicFramePr>
          <p:cNvPr id="4" name="Content Placeholder 3"/>
          <p:cNvGraphicFramePr>
            <a:graphicFrameLocks noGrp="1"/>
          </p:cNvGraphicFramePr>
          <p:nvPr>
            <p:ph idx="1"/>
          </p:nvPr>
        </p:nvGraphicFramePr>
        <p:xfrm>
          <a:off x="457200" y="20574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1"/>
          <p:cNvSpPr txBox="1">
            <a:spLocks/>
          </p:cNvSpPr>
          <p:nvPr/>
        </p:nvSpPr>
        <p:spPr>
          <a:xfrm>
            <a:off x="0" y="990600"/>
            <a:ext cx="9144000" cy="1066800"/>
          </a:xfrm>
          <a:prstGeom prst="rect">
            <a:avLst/>
          </a:prstGeom>
        </p:spPr>
        <p:txBody>
          <a:bodyPr anchor="ctr">
            <a:normAutofit fontScale="97500"/>
          </a:bodyPr>
          <a:lstStyle/>
          <a:p>
            <a:pPr algn="ctr" fontAlgn="auto">
              <a:spcAft>
                <a:spcPts val="0"/>
              </a:spcAft>
              <a:defRPr/>
            </a:pPr>
            <a:r>
              <a:rPr lang="en-US" sz="2200" dirty="0">
                <a:latin typeface="+mj-lt"/>
                <a:ea typeface="+mj-ea"/>
                <a:cs typeface="+mj-cs"/>
              </a:rPr>
              <a:t>Most requirements are determined by the state/jurisdiction in which you hope to practice.  In general, this is a summary of the steps to CPA licensure.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533400" y="381000"/>
            <a:ext cx="8229600" cy="792163"/>
          </a:xfrm>
        </p:spPr>
        <p:txBody>
          <a:bodyPr>
            <a:normAutofit fontScale="90000"/>
          </a:bodyPr>
          <a:lstStyle/>
          <a:p>
            <a:pPr fontAlgn="auto">
              <a:spcAft>
                <a:spcPts val="0"/>
              </a:spcAft>
              <a:defRPr/>
            </a:pPr>
            <a:r>
              <a:rPr lang="en-US" dirty="0" smtClean="0"/>
              <a:t>Review Continued</a:t>
            </a:r>
            <a:endParaRPr lang="en-US" sz="2700" dirty="0" smtClean="0"/>
          </a:p>
        </p:txBody>
      </p:sp>
      <p:graphicFrame>
        <p:nvGraphicFramePr>
          <p:cNvPr id="4" name="Content Placeholder 3"/>
          <p:cNvGraphicFramePr>
            <a:graphicFrameLocks noGrp="1"/>
          </p:cNvGraphicFramePr>
          <p:nvPr>
            <p:ph idx="1"/>
          </p:nvPr>
        </p:nvGraphicFramePr>
        <p:xfrm>
          <a:off x="457200" y="20574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1"/>
          <p:cNvSpPr txBox="1">
            <a:spLocks/>
          </p:cNvSpPr>
          <p:nvPr/>
        </p:nvSpPr>
        <p:spPr>
          <a:xfrm>
            <a:off x="0" y="990600"/>
            <a:ext cx="9448800" cy="1066800"/>
          </a:xfrm>
          <a:prstGeom prst="rect">
            <a:avLst/>
          </a:prstGeom>
        </p:spPr>
        <p:txBody>
          <a:bodyPr anchor="ctr">
            <a:normAutofit fontScale="97500"/>
          </a:bodyPr>
          <a:lstStyle/>
          <a:p>
            <a:pPr algn="ctr" fontAlgn="auto">
              <a:spcAft>
                <a:spcPts val="0"/>
              </a:spcAft>
              <a:defRPr/>
            </a:pPr>
            <a:r>
              <a:rPr lang="en-US" sz="2400" dirty="0">
                <a:latin typeface="+mj-lt"/>
                <a:ea typeface="+mj-ea"/>
                <a:cs typeface="+mj-cs"/>
              </a:rPr>
              <a:t>Again, this is a summary of the steps to maintaining a CPA license.  Requirements do vary by state/jurisdiction.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smtClean="0"/>
              <a:t>Tips</a:t>
            </a:r>
          </a:p>
        </p:txBody>
      </p:sp>
      <p:sp>
        <p:nvSpPr>
          <p:cNvPr id="24579" name="Content Placeholder 2"/>
          <p:cNvSpPr>
            <a:spLocks noGrp="1"/>
          </p:cNvSpPr>
          <p:nvPr>
            <p:ph idx="1"/>
          </p:nvPr>
        </p:nvSpPr>
        <p:spPr/>
        <p:txBody>
          <a:bodyPr/>
          <a:lstStyle/>
          <a:p>
            <a:r>
              <a:rPr lang="en-US" sz="3200" smtClean="0"/>
              <a:t>Take it one step at a time!</a:t>
            </a:r>
          </a:p>
          <a:p>
            <a:r>
              <a:rPr lang="en-US" sz="3200" smtClean="0"/>
              <a:t>Focus on the education requirement first</a:t>
            </a:r>
          </a:p>
          <a:p>
            <a:r>
              <a:rPr lang="en-US" sz="3200" smtClean="0"/>
              <a:t>Become eligible to sit for the Uniform CPA Examination</a:t>
            </a:r>
          </a:p>
          <a:p>
            <a:r>
              <a:rPr lang="en-US" sz="3200" smtClean="0"/>
              <a:t>Study for the CPA Exam</a:t>
            </a:r>
          </a:p>
          <a:p>
            <a:r>
              <a:rPr lang="en-US" sz="3200" smtClean="0"/>
              <a:t>Understand your state/jurisdiction’s requirements</a:t>
            </a:r>
          </a:p>
          <a:p>
            <a:r>
              <a:rPr lang="en-US" sz="3200" smtClean="0"/>
              <a:t>Gain the required experience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smtClean="0"/>
              <a:t>Resources</a:t>
            </a:r>
          </a:p>
        </p:txBody>
      </p:sp>
      <p:sp>
        <p:nvSpPr>
          <p:cNvPr id="3" name="Content Placeholder 2"/>
          <p:cNvSpPr>
            <a:spLocks noGrp="1"/>
          </p:cNvSpPr>
          <p:nvPr>
            <p:ph idx="1"/>
          </p:nvPr>
        </p:nvSpPr>
        <p:spPr/>
        <p:txBody>
          <a:bodyPr rtlCol="0">
            <a:normAutofit/>
          </a:bodyPr>
          <a:lstStyle/>
          <a:p>
            <a:pPr marL="274320" indent="-274320" fontAlgn="auto">
              <a:spcAft>
                <a:spcPts val="0"/>
              </a:spcAft>
              <a:buClr>
                <a:schemeClr val="accent3"/>
              </a:buClr>
              <a:buFont typeface="Arial" pitchFamily="34" charset="0"/>
              <a:buChar char="•"/>
              <a:defRPr/>
            </a:pPr>
            <a:r>
              <a:rPr lang="en-US" sz="3200" dirty="0" smtClean="0"/>
              <a:t>NASBA web site at </a:t>
            </a:r>
            <a:r>
              <a:rPr lang="en-US" sz="3200" dirty="0" smtClean="0">
                <a:solidFill>
                  <a:schemeClr val="tx2">
                    <a:lumMod val="60000"/>
                    <a:lumOff val="40000"/>
                  </a:schemeClr>
                </a:solidFill>
              </a:rPr>
              <a:t>http://www.nasba.org/ </a:t>
            </a:r>
          </a:p>
          <a:p>
            <a:pPr marL="274320" indent="-274320" fontAlgn="auto">
              <a:spcAft>
                <a:spcPts val="0"/>
              </a:spcAft>
              <a:buClr>
                <a:schemeClr val="accent3"/>
              </a:buClr>
              <a:buFont typeface="Arial" pitchFamily="34" charset="0"/>
              <a:buChar char="•"/>
              <a:defRPr/>
            </a:pPr>
            <a:r>
              <a:rPr lang="en-US" sz="3200" dirty="0" smtClean="0"/>
              <a:t>AICPA web site for CPA candidates at </a:t>
            </a:r>
            <a:r>
              <a:rPr lang="en-US" sz="3200" dirty="0" smtClean="0">
                <a:solidFill>
                  <a:schemeClr val="tx2">
                    <a:lumMod val="60000"/>
                    <a:lumOff val="40000"/>
                  </a:schemeClr>
                </a:solidFill>
              </a:rPr>
              <a:t>http://www.aicpa.org/Becoming+a+CPA/CPA+Candidates+and+Students/</a:t>
            </a:r>
          </a:p>
          <a:p>
            <a:pPr marL="274320" indent="-274320" fontAlgn="auto">
              <a:spcAft>
                <a:spcPts val="0"/>
              </a:spcAft>
              <a:buClr>
                <a:schemeClr val="accent3"/>
              </a:buClr>
              <a:buFont typeface="Arial" pitchFamily="34" charset="0"/>
              <a:buChar char="•"/>
              <a:defRPr/>
            </a:pPr>
            <a:r>
              <a:rPr lang="en-US" sz="3200" dirty="0" smtClean="0"/>
              <a:t>Start Here Go Places web site at </a:t>
            </a:r>
            <a:r>
              <a:rPr lang="en-US" sz="3200" dirty="0" smtClean="0">
                <a:solidFill>
                  <a:schemeClr val="tx2">
                    <a:lumMod val="60000"/>
                    <a:lumOff val="40000"/>
                  </a:schemeClr>
                </a:solidFill>
              </a:rPr>
              <a:t>http://www.startheregoplaces.com/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smtClean="0"/>
              <a:t>What Is a CPA?</a:t>
            </a:r>
          </a:p>
        </p:txBody>
      </p:sp>
      <p:sp>
        <p:nvSpPr>
          <p:cNvPr id="13315" name="Content Placeholder 2"/>
          <p:cNvSpPr>
            <a:spLocks noGrp="1"/>
          </p:cNvSpPr>
          <p:nvPr>
            <p:ph idx="1"/>
          </p:nvPr>
        </p:nvSpPr>
        <p:spPr>
          <a:xfrm>
            <a:off x="457200" y="1828800"/>
            <a:ext cx="8229600" cy="5257800"/>
          </a:xfrm>
        </p:spPr>
        <p:txBody>
          <a:bodyPr/>
          <a:lstStyle/>
          <a:p>
            <a:r>
              <a:rPr lang="en-US" sz="3200" smtClean="0"/>
              <a:t>Stands for Certified Public Accountant</a:t>
            </a:r>
          </a:p>
          <a:p>
            <a:r>
              <a:rPr lang="en-US" sz="3200" smtClean="0"/>
              <a:t>Trusted financial advisor who helps individuals, businesses, and other organizations plan and reach their financial goals</a:t>
            </a:r>
          </a:p>
          <a:p>
            <a:r>
              <a:rPr lang="en-US" sz="3200" smtClean="0"/>
              <a:t>All CPAs are accountants, but not all accountants are CPAs</a:t>
            </a:r>
          </a:p>
          <a:p>
            <a:r>
              <a:rPr lang="en-US" sz="3200" smtClean="0"/>
              <a:t>The CPA credential is a symbol of trust and professionalism in the world of business </a:t>
            </a:r>
          </a:p>
          <a:p>
            <a:endParaRPr lang="en-US" sz="320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609600"/>
            <a:ext cx="8229600" cy="1143000"/>
          </a:xfrm>
        </p:spPr>
        <p:txBody>
          <a:bodyPr/>
          <a:lstStyle/>
          <a:p>
            <a:r>
              <a:rPr lang="en-US" smtClean="0"/>
              <a:t>To Become a CPA</a:t>
            </a:r>
          </a:p>
        </p:txBody>
      </p:sp>
      <p:sp>
        <p:nvSpPr>
          <p:cNvPr id="3" name="Content Placeholder 2"/>
          <p:cNvSpPr>
            <a:spLocks noGrp="1"/>
          </p:cNvSpPr>
          <p:nvPr>
            <p:ph idx="1"/>
          </p:nvPr>
        </p:nvSpPr>
        <p:spPr>
          <a:xfrm>
            <a:off x="457200" y="1676400"/>
            <a:ext cx="8229600" cy="5181600"/>
          </a:xfrm>
        </p:spPr>
        <p:txBody>
          <a:bodyPr rtlCol="0">
            <a:noAutofit/>
          </a:bodyPr>
          <a:lstStyle/>
          <a:p>
            <a:pPr marL="274320" indent="-274320" fontAlgn="auto">
              <a:spcAft>
                <a:spcPts val="0"/>
              </a:spcAft>
              <a:buClr>
                <a:schemeClr val="accent3"/>
              </a:buClr>
              <a:buFont typeface="Arial" pitchFamily="34" charset="0"/>
              <a:buChar char="•"/>
              <a:defRPr/>
            </a:pPr>
            <a:r>
              <a:rPr lang="en-US" sz="3000" dirty="0" smtClean="0"/>
              <a:t>3 E’s are required for licensure:</a:t>
            </a:r>
          </a:p>
          <a:p>
            <a:pPr marL="640080" lvl="1" indent="-246888" fontAlgn="auto">
              <a:spcAft>
                <a:spcPts val="0"/>
              </a:spcAft>
              <a:buFont typeface="Arial" pitchFamily="34" charset="0"/>
              <a:buChar char="–"/>
              <a:defRPr/>
            </a:pPr>
            <a:r>
              <a:rPr lang="en-US" sz="3000" dirty="0" smtClean="0"/>
              <a:t>Education</a:t>
            </a:r>
          </a:p>
          <a:p>
            <a:pPr marL="640080" lvl="1" indent="-246888" fontAlgn="auto">
              <a:spcAft>
                <a:spcPts val="0"/>
              </a:spcAft>
              <a:buFont typeface="Arial" pitchFamily="34" charset="0"/>
              <a:buChar char="–"/>
              <a:defRPr/>
            </a:pPr>
            <a:r>
              <a:rPr lang="en-US" sz="3000" dirty="0" smtClean="0"/>
              <a:t>Exam or Uniform CPA Examination</a:t>
            </a:r>
          </a:p>
          <a:p>
            <a:pPr marL="640080" lvl="1" indent="-246888" fontAlgn="auto">
              <a:spcAft>
                <a:spcPts val="0"/>
              </a:spcAft>
              <a:buFont typeface="Arial" pitchFamily="34" charset="0"/>
              <a:buChar char="–"/>
              <a:defRPr/>
            </a:pPr>
            <a:r>
              <a:rPr lang="en-US" sz="3000" dirty="0" smtClean="0"/>
              <a:t>Experience</a:t>
            </a:r>
          </a:p>
          <a:p>
            <a:pPr marL="274320" indent="-274320" fontAlgn="auto">
              <a:spcAft>
                <a:spcPts val="0"/>
              </a:spcAft>
              <a:buClr>
                <a:schemeClr val="accent3"/>
              </a:buClr>
              <a:buFont typeface="Arial" pitchFamily="34" charset="0"/>
              <a:buChar char="•"/>
              <a:defRPr/>
            </a:pPr>
            <a:r>
              <a:rPr lang="en-US" sz="3000" dirty="0" smtClean="0"/>
              <a:t>State Boards of Accountancy determine the laws and rules for each state/jurisdiction</a:t>
            </a:r>
          </a:p>
          <a:p>
            <a:pPr marL="274320" indent="-274320" fontAlgn="auto">
              <a:spcAft>
                <a:spcPts val="0"/>
              </a:spcAft>
              <a:buClr>
                <a:schemeClr val="accent3"/>
              </a:buClr>
              <a:buFont typeface="Arial" pitchFamily="34" charset="0"/>
              <a:buChar char="•"/>
              <a:defRPr/>
            </a:pPr>
            <a:r>
              <a:rPr lang="en-US" sz="3000" dirty="0" smtClean="0"/>
              <a:t>Visit NASBA (National Association of State Boards of Accountancy) for each state’s requirements</a:t>
            </a:r>
          </a:p>
          <a:p>
            <a:pPr marL="640080" lvl="1" indent="-246888" fontAlgn="auto">
              <a:spcAft>
                <a:spcPts val="0"/>
              </a:spcAft>
              <a:buFont typeface="Arial" pitchFamily="34" charset="0"/>
              <a:buNone/>
              <a:defRPr/>
            </a:pPr>
            <a:r>
              <a:rPr lang="en-US" sz="3200" dirty="0" smtClean="0">
                <a:solidFill>
                  <a:schemeClr val="tx2">
                    <a:lumMod val="60000"/>
                    <a:lumOff val="40000"/>
                  </a:schemeClr>
                </a:solidFill>
              </a:rPr>
              <a:t>http://www.nasba.org/ </a:t>
            </a:r>
            <a:endParaRPr lang="en-US" sz="3200" dirty="0">
              <a:solidFill>
                <a:schemeClr val="tx2">
                  <a:lumMod val="60000"/>
                  <a:lumOff val="40000"/>
                </a:scheme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57200" y="609600"/>
            <a:ext cx="8229600" cy="1143000"/>
          </a:xfrm>
        </p:spPr>
        <p:txBody>
          <a:bodyPr/>
          <a:lstStyle/>
          <a:p>
            <a:r>
              <a:rPr lang="en-US" smtClean="0"/>
              <a:t>Education</a:t>
            </a:r>
          </a:p>
        </p:txBody>
      </p:sp>
      <p:sp>
        <p:nvSpPr>
          <p:cNvPr id="15363" name="Content Placeholder 2"/>
          <p:cNvSpPr>
            <a:spLocks noGrp="1"/>
          </p:cNvSpPr>
          <p:nvPr>
            <p:ph idx="1"/>
          </p:nvPr>
        </p:nvSpPr>
        <p:spPr>
          <a:xfrm>
            <a:off x="457200" y="1752600"/>
            <a:ext cx="8229600" cy="4800600"/>
          </a:xfrm>
        </p:spPr>
        <p:txBody>
          <a:bodyPr/>
          <a:lstStyle/>
          <a:p>
            <a:r>
              <a:rPr lang="en-US" sz="3200" smtClean="0"/>
              <a:t>Requirements vary by state/jurisdiction</a:t>
            </a:r>
          </a:p>
          <a:p>
            <a:r>
              <a:rPr lang="en-US" sz="3200" smtClean="0"/>
              <a:t>Most states now require 150 semester hours</a:t>
            </a:r>
          </a:p>
          <a:p>
            <a:r>
              <a:rPr lang="en-US" sz="3200" smtClean="0"/>
              <a:t>Number of accounting hours (in the 150 total) is dependent on state requirements</a:t>
            </a:r>
          </a:p>
          <a:p>
            <a:endParaRPr lang="en-US" sz="320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533400"/>
            <a:ext cx="8229600" cy="1143000"/>
          </a:xfrm>
        </p:spPr>
        <p:txBody>
          <a:bodyPr/>
          <a:lstStyle/>
          <a:p>
            <a:r>
              <a:rPr lang="en-US" smtClean="0"/>
              <a:t>Uniform CPA Examination</a:t>
            </a:r>
          </a:p>
        </p:txBody>
      </p:sp>
      <p:sp>
        <p:nvSpPr>
          <p:cNvPr id="16387" name="Content Placeholder 2"/>
          <p:cNvSpPr>
            <a:spLocks noGrp="1"/>
          </p:cNvSpPr>
          <p:nvPr>
            <p:ph idx="1"/>
          </p:nvPr>
        </p:nvSpPr>
        <p:spPr>
          <a:xfrm>
            <a:off x="457200" y="1600200"/>
            <a:ext cx="8229600" cy="5257800"/>
          </a:xfrm>
        </p:spPr>
        <p:txBody>
          <a:bodyPr/>
          <a:lstStyle/>
          <a:p>
            <a:pPr>
              <a:buFont typeface="Arial" charset="0"/>
              <a:buChar char="•"/>
            </a:pPr>
            <a:r>
              <a:rPr lang="en-US" dirty="0" smtClean="0"/>
              <a:t>Computer-based format</a:t>
            </a:r>
          </a:p>
          <a:p>
            <a:pPr>
              <a:buFont typeface="Arial" charset="0"/>
              <a:buChar char="•"/>
            </a:pPr>
            <a:r>
              <a:rPr lang="en-US" dirty="0" smtClean="0"/>
              <a:t>Consists of 4 sections</a:t>
            </a:r>
          </a:p>
          <a:p>
            <a:pPr lvl="1">
              <a:buFont typeface="Arial" charset="0"/>
              <a:buChar char="–"/>
            </a:pPr>
            <a:r>
              <a:rPr lang="en-US" dirty="0" smtClean="0"/>
              <a:t>Auditing and Attestation</a:t>
            </a:r>
          </a:p>
          <a:p>
            <a:pPr lvl="1">
              <a:buFont typeface="Arial" charset="0"/>
              <a:buChar char="–"/>
            </a:pPr>
            <a:r>
              <a:rPr lang="en-US" dirty="0" smtClean="0"/>
              <a:t>Business Environment and Concepts</a:t>
            </a:r>
          </a:p>
          <a:p>
            <a:pPr lvl="1">
              <a:buFont typeface="Arial" charset="0"/>
              <a:buChar char="–"/>
            </a:pPr>
            <a:r>
              <a:rPr lang="en-US" smtClean="0"/>
              <a:t>Financial </a:t>
            </a:r>
            <a:r>
              <a:rPr lang="en-US" smtClean="0"/>
              <a:t>Accounting and </a:t>
            </a:r>
            <a:r>
              <a:rPr lang="en-US" dirty="0" smtClean="0"/>
              <a:t>Reporting</a:t>
            </a:r>
          </a:p>
          <a:p>
            <a:pPr lvl="1">
              <a:buFont typeface="Arial" charset="0"/>
              <a:buChar char="–"/>
            </a:pPr>
            <a:r>
              <a:rPr lang="en-US" dirty="0" smtClean="0"/>
              <a:t>Regulation</a:t>
            </a:r>
          </a:p>
          <a:p>
            <a:pPr>
              <a:buFont typeface="Arial" charset="0"/>
              <a:buChar char="•"/>
            </a:pPr>
            <a:r>
              <a:rPr lang="en-US" dirty="0" smtClean="0"/>
              <a:t>Same test no matter where it is taken</a:t>
            </a:r>
          </a:p>
          <a:p>
            <a:pPr>
              <a:buFont typeface="Arial" charset="0"/>
              <a:buChar char="•"/>
            </a:pPr>
            <a:r>
              <a:rPr lang="en-US" dirty="0" smtClean="0"/>
              <a:t>Passing score is 75 on a 0-99 scale</a:t>
            </a:r>
          </a:p>
          <a:p>
            <a:pPr>
              <a:buFont typeface="Arial" charset="0"/>
              <a:buChar char="•"/>
            </a:pPr>
            <a:r>
              <a:rPr lang="en-US" dirty="0" smtClean="0"/>
              <a:t>Question types include multiple choice, simulation and written communication</a:t>
            </a:r>
          </a:p>
          <a:p>
            <a:pPr>
              <a:buFont typeface="Arial" charset="0"/>
              <a:buChar char="•"/>
            </a:pPr>
            <a:r>
              <a:rPr lang="en-US" dirty="0" smtClean="0"/>
              <a:t>Eligibility to sit for exam depends on state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smtClean="0"/>
              <a:t>Experience</a:t>
            </a:r>
          </a:p>
        </p:txBody>
      </p:sp>
      <p:sp>
        <p:nvSpPr>
          <p:cNvPr id="17411" name="Content Placeholder 2"/>
          <p:cNvSpPr>
            <a:spLocks noGrp="1"/>
          </p:cNvSpPr>
          <p:nvPr>
            <p:ph idx="1"/>
          </p:nvPr>
        </p:nvSpPr>
        <p:spPr>
          <a:xfrm>
            <a:off x="457200" y="1905000"/>
            <a:ext cx="8382000" cy="5257800"/>
          </a:xfrm>
        </p:spPr>
        <p:txBody>
          <a:bodyPr/>
          <a:lstStyle/>
          <a:p>
            <a:r>
              <a:rPr lang="en-US" sz="2800" smtClean="0"/>
              <a:t>A candidate is an applicant for a CPA license</a:t>
            </a:r>
          </a:p>
          <a:p>
            <a:r>
              <a:rPr lang="en-US" sz="2800" smtClean="0"/>
              <a:t>Many states require the candidate to have 1 – 2 years experience under a CPA</a:t>
            </a:r>
          </a:p>
          <a:p>
            <a:r>
              <a:rPr lang="en-US" sz="2800" smtClean="0"/>
              <a:t>Additional requirements vary by the candidate’s: </a:t>
            </a:r>
          </a:p>
          <a:p>
            <a:pPr lvl="1"/>
            <a:r>
              <a:rPr lang="en-US" sz="2800" smtClean="0"/>
              <a:t>Education – e.g. Graduate degree vs. 150 hours of undergraduate </a:t>
            </a:r>
          </a:p>
          <a:p>
            <a:pPr lvl="1"/>
            <a:r>
              <a:rPr lang="en-US" sz="2800" smtClean="0"/>
              <a:t>Employer(s) – e.g. Public accounting firm vs. industry</a:t>
            </a:r>
          </a:p>
          <a:p>
            <a:pPr lvl="1"/>
            <a:r>
              <a:rPr lang="en-US" sz="2800" smtClean="0"/>
              <a:t>Type of work – e.g. Tax professional vs. auditor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smtClean="0"/>
              <a:t>Licensure</a:t>
            </a:r>
          </a:p>
        </p:txBody>
      </p:sp>
      <p:sp>
        <p:nvSpPr>
          <p:cNvPr id="18435" name="Content Placeholder 2"/>
          <p:cNvSpPr>
            <a:spLocks noGrp="1"/>
          </p:cNvSpPr>
          <p:nvPr>
            <p:ph idx="1"/>
          </p:nvPr>
        </p:nvSpPr>
        <p:spPr/>
        <p:txBody>
          <a:bodyPr/>
          <a:lstStyle/>
          <a:p>
            <a:r>
              <a:rPr lang="en-US" sz="3200" smtClean="0"/>
              <a:t>Licenses gives the right to practice public accounting</a:t>
            </a:r>
          </a:p>
          <a:p>
            <a:r>
              <a:rPr lang="en-US" sz="3200" smtClean="0"/>
              <a:t>Some states require Ethics exam</a:t>
            </a:r>
          </a:p>
          <a:p>
            <a:r>
              <a:rPr lang="en-US" sz="3200" smtClean="0"/>
              <a:t>Must comply with rules of professional conduct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smtClean="0"/>
              <a:t>Maintaining the License</a:t>
            </a:r>
          </a:p>
        </p:txBody>
      </p:sp>
      <p:sp>
        <p:nvSpPr>
          <p:cNvPr id="19459" name="Content Placeholder 2"/>
          <p:cNvSpPr>
            <a:spLocks noGrp="1"/>
          </p:cNvSpPr>
          <p:nvPr>
            <p:ph idx="1"/>
          </p:nvPr>
        </p:nvSpPr>
        <p:spPr/>
        <p:txBody>
          <a:bodyPr/>
          <a:lstStyle/>
          <a:p>
            <a:r>
              <a:rPr lang="en-US" sz="2800" smtClean="0"/>
              <a:t>Continuing Professional Education (CPE)</a:t>
            </a:r>
          </a:p>
          <a:p>
            <a:pPr lvl="1"/>
            <a:r>
              <a:rPr lang="en-US" sz="2800" smtClean="0"/>
              <a:t>Typically 40 hours per year</a:t>
            </a:r>
          </a:p>
          <a:p>
            <a:pPr lvl="1"/>
            <a:r>
              <a:rPr lang="en-US" sz="2800" smtClean="0"/>
              <a:t>Types (e.g. computer-based vs. group/classroom learning) of CPE vary by jurisdiction </a:t>
            </a:r>
          </a:p>
          <a:p>
            <a:pPr lvl="1"/>
            <a:r>
              <a:rPr lang="en-US" sz="2800" smtClean="0"/>
              <a:t>May need Ethics training and compliance</a:t>
            </a:r>
          </a:p>
          <a:p>
            <a:pPr lvl="1"/>
            <a:r>
              <a:rPr lang="en-US" sz="2800" smtClean="0"/>
              <a:t>Subjects vary depending to type of license and area of employment</a:t>
            </a:r>
          </a:p>
          <a:p>
            <a:r>
              <a:rPr lang="en-US" sz="2800" smtClean="0"/>
              <a:t>Renewal every period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smtClean="0"/>
              <a:t>AICPA Membership</a:t>
            </a:r>
          </a:p>
        </p:txBody>
      </p:sp>
      <p:sp>
        <p:nvSpPr>
          <p:cNvPr id="20483" name="Content Placeholder 2"/>
          <p:cNvSpPr>
            <a:spLocks noGrp="1"/>
          </p:cNvSpPr>
          <p:nvPr>
            <p:ph idx="1"/>
          </p:nvPr>
        </p:nvSpPr>
        <p:spPr/>
        <p:txBody>
          <a:bodyPr/>
          <a:lstStyle/>
          <a:p>
            <a:pPr>
              <a:buFont typeface="Arial" charset="0"/>
              <a:buChar char="•"/>
            </a:pPr>
            <a:r>
              <a:rPr lang="en-US" sz="2800" smtClean="0"/>
              <a:t>National membership organization for the profession</a:t>
            </a:r>
          </a:p>
          <a:p>
            <a:pPr>
              <a:buFont typeface="Arial" charset="0"/>
              <a:buChar char="•"/>
            </a:pPr>
            <a:r>
              <a:rPr lang="en-US" sz="2800" smtClean="0"/>
              <a:t>Support for the diverse membership and efforts to build the future of the profession </a:t>
            </a:r>
          </a:p>
          <a:p>
            <a:pPr>
              <a:buFont typeface="Arial" charset="0"/>
              <a:buChar char="•"/>
            </a:pPr>
            <a:r>
              <a:rPr lang="en-US" sz="2800" smtClean="0"/>
              <a:t>Advocacy with standard setters and state boards </a:t>
            </a:r>
          </a:p>
          <a:p>
            <a:pPr>
              <a:buFont typeface="Arial" charset="0"/>
              <a:buChar char="•"/>
            </a:pPr>
            <a:r>
              <a:rPr lang="en-US" sz="2800" smtClean="0"/>
              <a:t>Professional excellence in terms of professional ethics, training, peer review</a:t>
            </a:r>
          </a:p>
          <a:p>
            <a:pPr>
              <a:buFont typeface="Arial" charset="0"/>
              <a:buChar char="•"/>
            </a:pPr>
            <a:r>
              <a:rPr lang="en-US" sz="2800" smtClean="0"/>
              <a:t>Discounts and affinity programs</a:t>
            </a:r>
          </a:p>
          <a:p>
            <a:pPr>
              <a:buFont typeface="Arial" charset="0"/>
              <a:buChar char="•"/>
            </a:pPr>
            <a:r>
              <a:rPr lang="en-US" sz="2800" smtClean="0"/>
              <a:t>Specialty areas and credentials</a:t>
            </a:r>
          </a:p>
          <a:p>
            <a:pPr>
              <a:buFont typeface="Arial" charset="0"/>
              <a:buChar char="•"/>
            </a:pPr>
            <a:endParaRPr lang="en-US" sz="2800"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_Source xmlns="http://schemas.microsoft.com/sharepoint/v3/fields" xsi:nil="true"/>
    <CoremetricsPageID xmlns="BBCB9236-2543-4315-AD92-26B52F15F249" xsi:nil="true"/>
    <PublishingRollupImage xmlns="http://schemas.microsoft.com/sharepoint/v3" xsi:nil="true"/>
    <PublishingContactEmail xmlns="http://schemas.microsoft.com/sharepoint/v3" xsi:nil="true"/>
    <PublishingVariationRelationshipLinkFieldID xmlns="http://schemas.microsoft.com/sharepoint/v3">
      <Url xsi:nil="true"/>
      <Description xsi:nil="true"/>
    </PublishingVariationRelationshipLinkFieldID>
    <PublishingVariationGroupID xmlns="http://schemas.microsoft.com/sharepoint/v3" xsi:nil="true"/>
    <Committee xmlns="bbcb9236-2543-4315-ad92-26b52f15f249" xsi:nil="true"/>
    <ArticleStartDate xmlns="http://schemas.microsoft.com/sharepoint/v3" xsi:nil="true"/>
    <Subtitle xmlns="BBCB9236-2543-4315-AD92-26B52F15F249" xsi:nil="true"/>
    <Audience xmlns="http://schemas.microsoft.com/sharepoint/v3" xsi:nil="true"/>
    <PracticeArea xmlns="http://schemas.microsoft.com/sharepoint/v3/fields"/>
    <CopyrightInfo xmlns="bbcb9236-2543-4315-ad92-26b52f15f249">true</CopyrightInfo>
    <PublishingExpirationDate xmlns="http://schemas.microsoft.com/sharepoint/v3" xsi:nil="true"/>
    <PublishingContactPicture xmlns="http://schemas.microsoft.com/sharepoint/v3">
      <Url xsi:nil="true"/>
      <Description xsi:nil="true"/>
    </PublishingContactPicture>
    <PublishingStartDate xmlns="http://schemas.microsoft.com/sharepoint/v3" xsi:nil="true"/>
    <Abstract xmlns="BBCB9236-2543-4315-AD92-26B52F15F249" xsi:nil="true"/>
    <Topic xmlns="BBCB9236-2543-4315-AD92-26B52F15F249" xsi:nil="true"/>
    <FooterCopyrightInfo xmlns="bbcb9236-2543-4315-ad92-26b52f15f249">true</FooterCopyrightInfo>
    <PublishingContact xmlns="http://schemas.microsoft.com/sharepoint/v3">
      <UserInfo>
        <DisplayName/>
        <AccountId xsi:nil="true"/>
        <AccountType/>
      </UserInfo>
    </PublishingContact>
    <PublishingContactName xmlns="http://schemas.microsoft.com/sharepoint/v3" xsi:nil="true"/>
    <AICPAPageContent xmlns="bbcb9236-2543-4315-ad92-26b52f15f249" xsi:nil="true"/>
    <Roles xmlns="BBCB9236-2543-4315-AD92-26B52F15F249">;#AICPA.RLUNV0001;#</Roles>
    <Comments xmlns="http://schemas.microsoft.com/sharepoint/v3">&lt;div&gt;&lt;/div&gt;</Comments>
    <DocumentType xmlns="BBCB9236-2543-4315-AD92-26B52F15F249" xsi:nil="true"/>
    <CoremetricsCategoryID xmlns="BBCB9236-2543-4315-AD92-26B52F15F249" xsi:nil="true"/>
    <RSS xmlns="bbcb9236-2543-4315-ad92-26b52f15f249">;#False;#;#</RSS>
    <CSCAccessLevel xmlns="BBCB9236-2543-4315-AD92-26B52F15F249" xsi:nil="true"/>
    <LegacyUrl xmlns="BBCB9236-2543-4315-AD92-26B52F15F249">
      <Url xsi:nil="true"/>
      <Description xsi:nil="true"/>
    </LegacyUrl>
    <OrigArticleDate xmlns="BBCB9236-2543-4315-AD92-26B52F15F24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wnloadable Document" ma:contentTypeID="0x010100C568DB52D9D0A14D9B2FDCC96666E9F2007948130EC3DB064584E219954237AF3900C091C3940B5C43A680422C1A537FF75A020700D0DF2E9E425B984290764F8BA7E13486" ma:contentTypeVersion="39" ma:contentTypeDescription="Create a downloadable document in this library" ma:contentTypeScope="" ma:versionID="43b48e40186c180655a85af9c6d07e63">
  <xsd:schema xmlns:xsd="http://www.w3.org/2001/XMLSchema" xmlns:p="http://schemas.microsoft.com/office/2006/metadata/properties" xmlns:ns1="http://schemas.microsoft.com/sharepoint/v3" xmlns:ns2="BBCB9236-2543-4315-AD92-26B52F15F249" xmlns:ns3="http://schemas.microsoft.com/sharepoint/v3/fields" xmlns:ns4="bbcb9236-2543-4315-ad92-26b52f15f249" targetNamespace="http://schemas.microsoft.com/office/2006/metadata/properties" ma:root="true" ma:fieldsID="1214f57d471b6b0531376ea4d6518d41" ns1:_="" ns2:_="" ns3:_="" ns4:_="">
    <xsd:import namespace="http://schemas.microsoft.com/sharepoint/v3"/>
    <xsd:import namespace="BBCB9236-2543-4315-AD92-26B52F15F249"/>
    <xsd:import namespace="http://schemas.microsoft.com/sharepoint/v3/fields"/>
    <xsd:import namespace="bbcb9236-2543-4315-ad92-26b52f15f249"/>
    <xsd:element name="properties">
      <xsd:complexType>
        <xsd:sequence>
          <xsd:element name="documentManagement">
            <xsd:complexType>
              <xsd:all>
                <xsd:element ref="ns1:Comments" minOccurs="0"/>
                <xsd:element ref="ns1:PublishingContact" minOccurs="0"/>
                <xsd:element ref="ns1:PublishingContactEmail" minOccurs="0"/>
                <xsd:element ref="ns1:PublishingContactName" minOccurs="0"/>
                <xsd:element ref="ns1:PublishingContactPicture" minOccurs="0"/>
                <xsd:element ref="ns1:PublishingRollupImage" minOccurs="0"/>
                <xsd:element ref="ns2:Subtitle" minOccurs="0"/>
                <xsd:element ref="ns2:Abstract" minOccurs="0"/>
                <xsd:element ref="ns2:Topic" minOccurs="0"/>
                <xsd:element ref="ns2:DocumentType" minOccurs="0"/>
                <xsd:element ref="ns1:PublishingStartDate" minOccurs="0"/>
                <xsd:element ref="ns1:PublishingExpirationDate" minOccurs="0"/>
                <xsd:element ref="ns2:CSCAccessLevel" minOccurs="0"/>
                <xsd:element ref="ns2:OrigArticleDate" minOccurs="0"/>
                <xsd:element ref="ns2:LegacyUrl" minOccurs="0"/>
                <xsd:element ref="ns2:Roles" minOccurs="0"/>
                <xsd:element ref="ns2:CoremetricsCategoryID" minOccurs="0"/>
                <xsd:element ref="ns2:CoremetricsPageID" minOccurs="0"/>
                <xsd:element ref="ns1:PublishingPageLayout" minOccurs="0"/>
                <xsd:element ref="ns1:PublishingVariationGroupID" minOccurs="0"/>
                <xsd:element ref="ns1:PublishingVariationRelationshipLinkFieldID" minOccurs="0"/>
                <xsd:element ref="ns1:Audience" minOccurs="0"/>
                <xsd:element ref="ns4:CopyrightInfo" minOccurs="0"/>
                <xsd:element ref="ns4:FooterCopyrightInfo" minOccurs="0"/>
                <xsd:element ref="ns3:_Source" minOccurs="0"/>
                <xsd:element ref="ns4:AICPAPageContent" minOccurs="0"/>
                <xsd:element ref="ns4:Committee" minOccurs="0"/>
                <xsd:element ref="ns3:PracticeArea" minOccurs="0"/>
                <xsd:element ref="ns1:ArticleStartDate" minOccurs="0"/>
                <xsd:element ref="ns4:RSS" minOccurs="0"/>
              </xsd:all>
            </xsd:complexType>
          </xsd:element>
        </xsd:sequence>
      </xsd:complexType>
    </xsd:element>
  </xsd:schema>
  <xsd:schema xmlns:xsd="http://www.w3.org/2001/XMLSchema" xmlns:dms="http://schemas.microsoft.com/office/2006/documentManagement/types" targetNamespace="http://schemas.microsoft.com/sharepoint/v3" elementFormDefault="qualified">
    <xsd:import namespace="http://schemas.microsoft.com/office/2006/documentManagement/types"/>
    <xsd:element name="Comments" ma:index="8" nillable="true" ma:displayName="Description" ma:internalName="Comments">
      <xsd:simpleType>
        <xsd:restriction base="dms:Note"/>
      </xsd:simpleType>
    </xsd:element>
    <xsd:element name="PublishingContact" ma:index="9" nillable="true" ma:displayName="Contact" ma:list="UserInfo" ma:internalName="PublishingContact">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PublishingContactEmail" ma:index="10" nillable="true" ma:displayName="Contact E-Mail Address" ma:internalName="PublishingContactEmail">
      <xsd:simpleType>
        <xsd:restriction base="dms:Text">
          <xsd:maxLength value="255"/>
        </xsd:restriction>
      </xsd:simpleType>
    </xsd:element>
    <xsd:element name="PublishingContactName" ma:index="11" nillable="true" ma:displayName="Contact Name" ma:internalName="PublishingContactName">
      <xsd:simpleType>
        <xsd:restriction base="dms:Text">
          <xsd:maxLength value="255"/>
        </xsd:restriction>
      </xsd:simpleType>
    </xsd:element>
    <xsd:element name="PublishingContactPicture" ma:index="12" nillable="true" ma:displayName="Contact Picture" ma:format="Image" ma:internalName="PublishingContactPicture">
      <xsd:complexType>
        <xsd:complexContent>
          <xsd:extension base="dms:URL">
            <xsd:sequence>
              <xsd:element name="Url" type="dms:ValidUrl" minOccurs="0" nillable="true"/>
              <xsd:element name="Description" type="xsd:string" nillable="true"/>
            </xsd:sequence>
          </xsd:extension>
        </xsd:complexContent>
      </xsd:complexType>
    </xsd:element>
    <xsd:element name="PublishingRollupImage" ma:index="13" nillable="true" ma:displayName="Rollup Image" ma:internalName="PublishingRollupImage">
      <xsd:simpleType>
        <xsd:restriction base="dms:Unknown"/>
      </xsd:simpleType>
    </xsd:element>
    <xsd:element name="PublishingStartDate" ma:index="19" nillable="true" ma:displayName="Scheduling Start Date" ma:internalName="PublishingStartDate">
      <xsd:simpleType>
        <xsd:restriction base="dms:Unknown"/>
      </xsd:simpleType>
    </xsd:element>
    <xsd:element name="PublishingExpirationDate" ma:index="20" nillable="true" ma:displayName="Scheduling End Date" ma:internalName="PublishingExpirationDate">
      <xsd:simpleType>
        <xsd:restriction base="dms:Unknown"/>
      </xsd:simpleType>
    </xsd:element>
    <xsd:element name="PublishingPageLayout" ma:index="28" nillable="true" ma:displayName="Page Layout" ma:internalName="PublishingPageLayout"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PublishingVariationGroupID" ma:index="29" nillable="true" ma:displayName="Variation Group ID" ma:hidden="true" ma:internalName="PublishingVariationGroupID">
      <xsd:simpleType>
        <xsd:restriction base="dms:Text">
          <xsd:maxLength value="255"/>
        </xsd:restriction>
      </xsd:simpleType>
    </xsd:element>
    <xsd:element name="PublishingVariationRelationshipLinkFieldID" ma:index="30" nillable="true" ma:displayName="Variation Relationship Link" ma:hidden="true" ma:internalName="PublishingVariationRelationshipLinkFieldID">
      <xsd:complexType>
        <xsd:complexContent>
          <xsd:extension base="dms:URL">
            <xsd:sequence>
              <xsd:element name="Url" type="dms:ValidUrl" minOccurs="0" nillable="true"/>
              <xsd:element name="Description" type="xsd:string" nillable="true"/>
            </xsd:sequence>
          </xsd:extension>
        </xsd:complexContent>
      </xsd:complexType>
    </xsd:element>
    <xsd:element name="Audience" ma:index="31" nillable="true" ma:displayName="Target Audiences" ma:description="" ma:internalName="Audience">
      <xsd:simpleType>
        <xsd:restriction base="dms:Unknown"/>
      </xsd:simpleType>
    </xsd:element>
    <xsd:element name="ArticleStartDate" ma:index="38" nillable="true" ma:displayName="Article Date" ma:format="DateOnly" ma:internalName="ArticleStartDate">
      <xsd:simpleType>
        <xsd:restriction base="dms:DateTime"/>
      </xsd:simpleType>
    </xsd:element>
  </xsd:schema>
  <xsd:schema xmlns:xsd="http://www.w3.org/2001/XMLSchema" xmlns:dms="http://schemas.microsoft.com/office/2006/documentManagement/types" targetNamespace="BBCB9236-2543-4315-AD92-26B52F15F249" elementFormDefault="qualified">
    <xsd:import namespace="http://schemas.microsoft.com/office/2006/documentManagement/types"/>
    <xsd:element name="Subtitle" ma:index="14" nillable="true" ma:displayName="Subtitle" ma:description="" ma:internalName="Subtitle">
      <xsd:simpleType>
        <xsd:restriction base="dms:Text">
          <xsd:maxLength value="255"/>
        </xsd:restriction>
      </xsd:simpleType>
    </xsd:element>
    <xsd:element name="Abstract" ma:index="15" nillable="true" ma:displayName="Abstract" ma:description="" ma:internalName="Abstract">
      <xsd:simpleType>
        <xsd:restriction base="dms:Unknown"/>
      </xsd:simpleType>
    </xsd:element>
    <xsd:element name="Topic" ma:index="16" nillable="true" ma:displayName="Topic" ma:description="Contains comma delimited guids" ma:internalName="Topic">
      <xsd:simpleType>
        <xsd:restriction base="dms:Unknown"/>
      </xsd:simpleType>
    </xsd:element>
    <xsd:element name="DocumentType" ma:index="17" nillable="true" ma:displayName="Document Type" ma:description="Contains comma delimited guids" ma:internalName="DocumentType">
      <xsd:simpleType>
        <xsd:restriction base="dms:Unknown"/>
      </xsd:simpleType>
    </xsd:element>
    <xsd:element name="CSCAccessLevel" ma:index="21" nillable="true" ma:displayName="Legacy CSC Access Level" ma:decimals="0" ma:description="Legacy CSC site access level" ma:internalName="CSCAccessLevel" ma:readOnly="true">
      <xsd:simpleType>
        <xsd:restriction base="dms:Number">
          <xsd:maxInclusive value="4"/>
          <xsd:minInclusive value="1"/>
        </xsd:restriction>
      </xsd:simpleType>
    </xsd:element>
    <xsd:element name="OrigArticleDate" ma:index="22" nillable="true" ma:displayName="Original Article Date" ma:description="" ma:internalName="OrigArticleDate" ma:readOnly="true">
      <xsd:simpleType>
        <xsd:restriction base="dms:DateTime"/>
      </xsd:simpleType>
    </xsd:element>
    <xsd:element name="LegacyUrl" ma:index="23" nillable="true" ma:displayName="Legacy Article Url" ma:description="" ma:internalName="Legacy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Roles" ma:index="24" nillable="true" ma:displayName="Roles" ma:description="" ma:internalName="Roles">
      <xsd:simpleType>
        <xsd:restriction base="dms:Unknown"/>
      </xsd:simpleType>
    </xsd:element>
    <xsd:element name="CoremetricsCategoryID" ma:index="26" nillable="true" ma:displayName="Coremetrics Category ID" ma:description="" ma:internalName="CoremetricsCategoryID">
      <xsd:simpleType>
        <xsd:restriction base="dms:Text">
          <xsd:maxLength value="50"/>
        </xsd:restriction>
      </xsd:simpleType>
    </xsd:element>
    <xsd:element name="CoremetricsPageID" ma:index="27" nillable="true" ma:displayName="Coremetrics Page ID" ma:description="" ma:internalName="CoremetricsPageID">
      <xsd:simpleType>
        <xsd:restriction base="dms:Text">
          <xsd:maxLength value="50"/>
        </xsd:restriction>
      </xsd:simpleType>
    </xsd:element>
  </xsd:schema>
  <xsd:schema xmlns:xsd="http://www.w3.org/2001/XMLSchema" xmlns:dms="http://schemas.microsoft.com/office/2006/documentManagement/types" targetNamespace="http://schemas.microsoft.com/sharepoint/v3/fields" elementFormDefault="qualified">
    <xsd:import namespace="http://schemas.microsoft.com/office/2006/documentManagement/types"/>
    <xsd:element name="_Source" ma:index="34" nillable="true" ma:displayName="Source" ma:internalName="_Source">
      <xsd:simpleType>
        <xsd:restriction base="dms:Note"/>
      </xsd:simpleType>
    </xsd:element>
    <xsd:element name="PracticeArea" ma:index="37" nillable="true" ma:displayName="PracticeArea" ma:description="" ma:list="00ae9e9f-b187-4549-a137-3970cfd0c2af" ma:internalName="PracticeArea" ma:readOnly="false" ma:showField="Title" ma:web="e1927741-d4ef-4e34-a580-c3e12e9be2d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dms="http://schemas.microsoft.com/office/2006/documentManagement/types" targetNamespace="bbcb9236-2543-4315-ad92-26b52f15f249" elementFormDefault="qualified">
    <xsd:import namespace="http://schemas.microsoft.com/office/2006/documentManagement/types"/>
    <xsd:element name="CopyrightInfo" ma:index="32" nillable="true" ma:displayName="Include Copyright Info" ma:description="" ma:internalName="CopyrightInfo">
      <xsd:simpleType>
        <xsd:restriction base="dms:Boolean"/>
      </xsd:simpleType>
    </xsd:element>
    <xsd:element name="FooterCopyrightInfo" ma:index="33" nillable="true" ma:displayName="Include Footer Copyright Info" ma:description="" ma:internalName="FooterCopyrightInfo">
      <xsd:simpleType>
        <xsd:restriction base="dms:Boolean"/>
      </xsd:simpleType>
    </xsd:element>
    <xsd:element name="AICPAPageContent" ma:index="35" nillable="true" ma:displayName="AICPAPageContent" ma:description="" ma:internalName="AICPAPageContent" ma:readOnly="false">
      <xsd:simpleType>
        <xsd:restriction base="dms:Unknown"/>
      </xsd:simpleType>
    </xsd:element>
    <xsd:element name="Committee" ma:index="36" nillable="true" ma:displayName="Committee" ma:description="" ma:internalName="Committee" ma:readOnly="false">
      <xsd:simpleType>
        <xsd:restriction base="dms:Text">
          <xsd:maxLength value="50"/>
        </xsd:restriction>
      </xsd:simpleType>
    </xsd:element>
    <xsd:element name="RSS" ma:index="39" nillable="true" ma:displayName="RSS" ma:description="Contains comma delemited feed locations" ma:internalName="RSS">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5" ma:displayName="Author"/>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ma:index="18"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2E87266A-BCCA-4FD4-8259-C5DD74A0A783}"/>
</file>

<file path=customXml/itemProps2.xml><?xml version="1.0" encoding="utf-8"?>
<ds:datastoreItem xmlns:ds="http://schemas.openxmlformats.org/officeDocument/2006/customXml" ds:itemID="{B4D87D3F-C9D7-49A4-945D-11DEFD42B1AD}"/>
</file>

<file path=customXml/itemProps3.xml><?xml version="1.0" encoding="utf-8"?>
<ds:datastoreItem xmlns:ds="http://schemas.openxmlformats.org/officeDocument/2006/customXml" ds:itemID="{9BCB8EE7-A1A0-446D-A97B-0B23F43EE9AA}"/>
</file>

<file path=docProps/app.xml><?xml version="1.0" encoding="utf-8"?>
<Properties xmlns="http://schemas.openxmlformats.org/officeDocument/2006/extended-properties" xmlns:vt="http://schemas.openxmlformats.org/officeDocument/2006/docPropsVTypes">
  <Template>Flow</Template>
  <TotalTime>2075</TotalTime>
  <Words>870</Words>
  <Application>Microsoft Office PowerPoint</Application>
  <PresentationFormat>On-screen Show (4:3)</PresentationFormat>
  <Paragraphs>117</Paragraphs>
  <Slides>14</Slides>
  <Notes>8</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Flow</vt:lpstr>
      <vt:lpstr>What Does It Take to Become a CPA?</vt:lpstr>
      <vt:lpstr>What Is a CPA?</vt:lpstr>
      <vt:lpstr>To Become a CPA</vt:lpstr>
      <vt:lpstr>Education</vt:lpstr>
      <vt:lpstr>Uniform CPA Examination</vt:lpstr>
      <vt:lpstr>Experience</vt:lpstr>
      <vt:lpstr>Licensure</vt:lpstr>
      <vt:lpstr>Maintaining the License</vt:lpstr>
      <vt:lpstr>AICPA Membership</vt:lpstr>
      <vt:lpstr>State Society Membership</vt:lpstr>
      <vt:lpstr>Let’s Review</vt:lpstr>
      <vt:lpstr>Review Continued</vt:lpstr>
      <vt:lpstr>Tips</vt:lpstr>
      <vt:lpstr>Resources</vt:lpstr>
    </vt:vector>
  </TitlesOfParts>
  <Company>AICPA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Steps to Becoming a CPA</dc:title>
  <dc:creator>hbrundage</dc:creator>
  <cp:keywords/>
  <cp:lastModifiedBy>Moore, Abdul</cp:lastModifiedBy>
  <cp:revision>148</cp:revision>
  <dcterms:created xsi:type="dcterms:W3CDTF">2009-03-23T12:51:14Z</dcterms:created>
  <dcterms:modified xsi:type="dcterms:W3CDTF">2010-10-14T18:41:40Z</dcterms:modified>
  <cp:contentType>Downloadable Document</cp:contentTyp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0x010100C568DB52D9D0A14D9B2FDCC96666E9F2007948130EC3DB064584E219954237AF3900C091C3940B5C43A680422C1A537FF75A020700D0DF2E9E425B984290764F8BA7E13486</vt:lpwstr>
  </property>
</Properties>
</file>