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9" r:id="rId2"/>
    <p:sldId id="257" r:id="rId3"/>
    <p:sldId id="268"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3885566-34B4-41DE-BD4D-07AAD42B25FE}" type="datetimeFigureOut">
              <a:rPr lang="en-US" smtClean="0"/>
              <a:pPr/>
              <a:t>8/6/2013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6952E2A9-CB1F-4F2C-BBE5-6E99E5DEC259}"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3885566-34B4-41DE-BD4D-07AAD42B25FE}" type="datetimeFigureOut">
              <a:rPr lang="en-US" smtClean="0"/>
              <a:pPr/>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3885566-34B4-41DE-BD4D-07AAD42B25FE}" type="datetimeFigureOut">
              <a:rPr lang="en-US" smtClean="0"/>
              <a:pPr/>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3885566-34B4-41DE-BD4D-07AAD42B25FE}" type="datetimeFigureOut">
              <a:rPr lang="en-US" smtClean="0"/>
              <a:pPr/>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3885566-34B4-41DE-BD4D-07AAD42B25FE}" type="datetimeFigureOut">
              <a:rPr lang="en-US" smtClean="0"/>
              <a:pPr/>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6952E2A9-CB1F-4F2C-BBE5-6E99E5DEC25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3885566-34B4-41DE-BD4D-07AAD42B25FE}" type="datetimeFigureOut">
              <a:rPr lang="en-US" smtClean="0"/>
              <a:pPr/>
              <a:t>8/6/2013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3885566-34B4-41DE-BD4D-07AAD42B25FE}" type="datetimeFigureOut">
              <a:rPr lang="en-US" smtClean="0"/>
              <a:pPr/>
              <a:t>8/6/2013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3885566-34B4-41DE-BD4D-07AAD42B25FE}" type="datetimeFigureOut">
              <a:rPr lang="en-US" smtClean="0"/>
              <a:pPr/>
              <a:t>8/6/2013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885566-34B4-41DE-BD4D-07AAD42B25FE}" type="datetimeFigureOut">
              <a:rPr lang="en-US" smtClean="0"/>
              <a:pPr/>
              <a:t>8/6/2013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3885566-34B4-41DE-BD4D-07AAD42B25FE}" type="datetimeFigureOut">
              <a:rPr lang="en-US" smtClean="0"/>
              <a:pPr/>
              <a:t>8/6/2013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3885566-34B4-41DE-BD4D-07AAD42B25FE}" type="datetimeFigureOut">
              <a:rPr lang="en-US" smtClean="0"/>
              <a:pPr/>
              <a:t>8/6/2013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E2A9-CB1F-4F2C-BBE5-6E99E5DEC25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3885566-34B4-41DE-BD4D-07AAD42B25FE}" type="datetimeFigureOut">
              <a:rPr lang="en-US" smtClean="0"/>
              <a:pPr/>
              <a:t>8/6/2013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952E2A9-CB1F-4F2C-BBE5-6E99E5DEC25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
            </a:r>
            <a:br>
              <a:rPr lang="en-US" sz="4400" dirty="0" smtClean="0"/>
            </a:br>
            <a:r>
              <a:rPr lang="en-US" sz="4000" dirty="0" smtClean="0"/>
              <a:t> NON BANKING FINANCING COMPANY</a:t>
            </a:r>
            <a:endParaRPr lang="en-US" dirty="0"/>
          </a:p>
        </p:txBody>
      </p:sp>
      <p:pic>
        <p:nvPicPr>
          <p:cNvPr id="4" name="Content Placeholder 3" descr="images.jpeg"/>
          <p:cNvPicPr>
            <a:picLocks noGrp="1" noChangeAspect="1"/>
          </p:cNvPicPr>
          <p:nvPr>
            <p:ph idx="1"/>
          </p:nvPr>
        </p:nvPicPr>
        <p:blipFill>
          <a:blip r:embed="rId2"/>
          <a:stretch>
            <a:fillRect/>
          </a:stretch>
        </p:blipFill>
        <p:spPr>
          <a:xfrm>
            <a:off x="152400" y="2743200"/>
            <a:ext cx="5562600" cy="3905250"/>
          </a:xfrm>
        </p:spPr>
      </p:pic>
      <p:sp>
        <p:nvSpPr>
          <p:cNvPr id="5" name="TextBox 4"/>
          <p:cNvSpPr txBox="1"/>
          <p:nvPr/>
        </p:nvSpPr>
        <p:spPr>
          <a:xfrm>
            <a:off x="6324600" y="4114800"/>
            <a:ext cx="2133600" cy="646331"/>
          </a:xfrm>
          <a:prstGeom prst="rect">
            <a:avLst/>
          </a:prstGeom>
          <a:noFill/>
        </p:spPr>
        <p:txBody>
          <a:bodyPr wrap="square" rtlCol="0">
            <a:spAutoFit/>
          </a:bodyPr>
          <a:lstStyle/>
          <a:p>
            <a:r>
              <a:rPr lang="en-US" b="1" dirty="0" err="1" smtClean="0"/>
              <a:t>Ashish</a:t>
            </a:r>
            <a:r>
              <a:rPr lang="en-US" b="1" dirty="0" smtClean="0"/>
              <a:t> Sharma</a:t>
            </a:r>
          </a:p>
          <a:p>
            <a:r>
              <a:rPr lang="en-US" b="1" dirty="0" err="1" smtClean="0"/>
              <a:t>B.Com</a:t>
            </a:r>
            <a:r>
              <a:rPr lang="en-US" b="1" dirty="0" smtClean="0"/>
              <a:t>, CS Final</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 Deposit by NBFC(Cont…)</a:t>
            </a:r>
            <a:endParaRPr lang="en-US" dirty="0"/>
          </a:p>
        </p:txBody>
      </p:sp>
      <p:sp>
        <p:nvSpPr>
          <p:cNvPr id="3" name="Content Placeholder 2"/>
          <p:cNvSpPr>
            <a:spLocks noGrp="1"/>
          </p:cNvSpPr>
          <p:nvPr>
            <p:ph idx="1"/>
          </p:nvPr>
        </p:nvSpPr>
        <p:spPr/>
        <p:txBody>
          <a:bodyPr>
            <a:normAutofit fontScale="47500" lnSpcReduction="20000"/>
          </a:bodyPr>
          <a:lstStyle/>
          <a:p>
            <a:r>
              <a:rPr lang="en-US" b="1" u="sng" dirty="0" smtClean="0">
                <a:solidFill>
                  <a:schemeClr val="bg1"/>
                </a:solidFill>
              </a:rPr>
              <a:t>Other Points:</a:t>
            </a:r>
          </a:p>
          <a:p>
            <a:pPr algn="just"/>
            <a:r>
              <a:rPr lang="en-US" sz="3300" dirty="0" smtClean="0"/>
              <a:t>Presently, the maximum rate of interest a NBFC can offer is 11%</a:t>
            </a:r>
          </a:p>
          <a:p>
            <a:pPr algn="just"/>
            <a:r>
              <a:rPr lang="en-US" sz="3300" dirty="0" smtClean="0"/>
              <a:t>The interest may be paid or compounded at rests not shorter than monthly rests.</a:t>
            </a:r>
          </a:p>
          <a:p>
            <a:pPr algn="just"/>
            <a:r>
              <a:rPr lang="en-US" sz="3300" dirty="0" smtClean="0"/>
              <a:t>The NBFCs are allowed to accept/renew public deposits for a minimum period of 12 months and maximum period of 60 months.</a:t>
            </a:r>
          </a:p>
          <a:p>
            <a:pPr algn="just"/>
            <a:r>
              <a:rPr lang="en-US" sz="3300" dirty="0" smtClean="0"/>
              <a:t>They cannot accept deposits repayable on demand</a:t>
            </a:r>
          </a:p>
          <a:p>
            <a:pPr algn="just"/>
            <a:r>
              <a:rPr lang="en-US" sz="3300" dirty="0" smtClean="0"/>
              <a:t>NBFCs cannot offer gifts/incentives or any other additional benefit to the depositors</a:t>
            </a:r>
          </a:p>
          <a:p>
            <a:pPr algn="just"/>
            <a:r>
              <a:rPr lang="en-US" sz="3300" dirty="0" smtClean="0"/>
              <a:t>NBFCs (except certain AFCs) should have minimum investment grade credit rating</a:t>
            </a:r>
          </a:p>
          <a:p>
            <a:pPr algn="just"/>
            <a:r>
              <a:rPr lang="en-US" sz="3300" dirty="0" smtClean="0"/>
              <a:t>The deposits with NBFCs are not insured</a:t>
            </a:r>
          </a:p>
          <a:p>
            <a:pPr algn="just"/>
            <a:r>
              <a:rPr lang="en-US" sz="3300" dirty="0" smtClean="0"/>
              <a:t>The repayment of deposits by NBFCs is not guaranteed by RBI</a:t>
            </a:r>
          </a:p>
          <a:p>
            <a:pPr algn="just"/>
            <a:r>
              <a:rPr lang="en-US" sz="3300" dirty="0" smtClean="0"/>
              <a:t>There are certain mandatory disclosures about the company in the Application Form issued by the company soliciting deposits</a:t>
            </a:r>
          </a:p>
          <a:p>
            <a:r>
              <a:rPr lang="en-US" sz="3300" dirty="0" smtClean="0"/>
              <a:t>Effective from April 24, 2004, NBFCs cannot accept deposits from NRI except deposits by debit to NRO account of NRI provided such amount do not represent inward remittance or transfer from NRE/FCNR (B) account.</a:t>
            </a:r>
          </a:p>
          <a:p>
            <a:r>
              <a:rPr lang="en-US" sz="3300" dirty="0" smtClean="0"/>
              <a:t>However, the existing NRI deposits can be renewed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Deposit Vs Public Deposit</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The term 'deposit' is defined under Section 45 I(bb) of the RBI Act, 1934. 'Deposit' includes and shall be deemed always to have included any receipt of money by way of deposit or loan or in any other form </a:t>
            </a:r>
            <a:r>
              <a:rPr lang="en-US" b="1" u="sng" dirty="0" smtClean="0">
                <a:solidFill>
                  <a:schemeClr val="bg1"/>
                </a:solidFill>
              </a:rPr>
              <a:t>but does not include</a:t>
            </a:r>
            <a:r>
              <a:rPr lang="en-US" dirty="0" smtClean="0"/>
              <a:t>:</a:t>
            </a:r>
          </a:p>
          <a:p>
            <a:pPr algn="just"/>
            <a:r>
              <a:rPr lang="en-US" dirty="0" smtClean="0"/>
              <a:t>amount raised by way of share capital, or contributed as capital by partners of a firm</a:t>
            </a:r>
          </a:p>
          <a:p>
            <a:pPr lvl="0" algn="just"/>
            <a:r>
              <a:rPr lang="en-US" dirty="0" smtClean="0"/>
              <a:t>amount received from scheduled bank, co-operative bank, a banking company, State Financial Corporation, IDBI or any other institution specified by RBI;</a:t>
            </a:r>
          </a:p>
          <a:p>
            <a:pPr lvl="0" algn="just"/>
            <a:r>
              <a:rPr lang="en-US" dirty="0" smtClean="0"/>
              <a:t>amount received in ordinary course of business by way of security deposit, dealership deposit, earnest money, advance against orders for goods, properties or services;</a:t>
            </a:r>
          </a:p>
          <a:p>
            <a:pPr algn="just"/>
            <a:r>
              <a:rPr lang="en-US" dirty="0" smtClean="0"/>
              <a:t>amount received by a registered money lender other than a body corporate</a:t>
            </a:r>
          </a:p>
          <a:p>
            <a:pPr lvl="0" algn="just"/>
            <a:r>
              <a:rPr lang="en-US" dirty="0" smtClean="0"/>
              <a:t>amount received by way of subscriptions in respect of a 'Chit'.</a:t>
            </a:r>
          </a:p>
          <a:p>
            <a:pPr lvl="0" algn="just"/>
            <a:r>
              <a:rPr lang="en-US" dirty="0" smtClean="0"/>
              <a:t>any amount received from financial institutions</a:t>
            </a:r>
          </a:p>
          <a:p>
            <a:pPr algn="just"/>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Deposit Vs Public Deposit(Cont..)</a:t>
            </a:r>
            <a:endParaRPr lang="en-US" dirty="0"/>
          </a:p>
        </p:txBody>
      </p:sp>
      <p:sp>
        <p:nvSpPr>
          <p:cNvPr id="3" name="Content Placeholder 2"/>
          <p:cNvSpPr>
            <a:spLocks noGrp="1"/>
          </p:cNvSpPr>
          <p:nvPr>
            <p:ph idx="1"/>
          </p:nvPr>
        </p:nvSpPr>
        <p:spPr/>
        <p:txBody>
          <a:bodyPr>
            <a:normAutofit fontScale="62500" lnSpcReduction="20000"/>
          </a:bodyPr>
          <a:lstStyle/>
          <a:p>
            <a:pPr lvl="0" algn="just"/>
            <a:r>
              <a:rPr lang="en-US" dirty="0" smtClean="0"/>
              <a:t>Paragraph 2(1)(xii) of the Non-Banking Financial Companies Acceptance of Public Deposits ( Reserve Bank) Directions, 1998 defines a ' public deposit' as a 'deposit' as defined under Section 45 I(bb) of the RBI Act, 1934 and further excludes the following: amount received from the Central/State Government or any other source where repayment is guaranteed by Central/State Government or any amount received from local authority or foreign government or any foreign citizen/authority/person;</a:t>
            </a:r>
          </a:p>
          <a:p>
            <a:pPr lvl="0" algn="just"/>
            <a:r>
              <a:rPr lang="en-US" dirty="0" smtClean="0"/>
              <a:t>any amount received from other company as inter-corporate deposit</a:t>
            </a:r>
          </a:p>
          <a:p>
            <a:pPr lvl="0" algn="just"/>
            <a:r>
              <a:rPr lang="en-US" dirty="0" smtClean="0"/>
              <a:t>amount received by way of subscriptions to shares, stock, bonds or debentures pending allotment or by way of calls in advance if such amount is not repayable to the members under the articles of association of the company</a:t>
            </a:r>
          </a:p>
          <a:p>
            <a:pPr lvl="0" algn="just"/>
            <a:r>
              <a:rPr lang="en-US" dirty="0" smtClean="0"/>
              <a:t>amount received from shareholders by private company</a:t>
            </a:r>
          </a:p>
          <a:p>
            <a:pPr lvl="0" algn="just"/>
            <a:r>
              <a:rPr lang="en-US" dirty="0" smtClean="0"/>
              <a:t>amount received from directors or relative of the director of a NBFC</a:t>
            </a:r>
          </a:p>
          <a:p>
            <a:pPr lvl="0"/>
            <a:r>
              <a:rPr lang="en-US" dirty="0" smtClean="0"/>
              <a:t>amount raised by issue of bonds or debentures secured by mortgage of any immovable property or other asset of the company subject to conditions;</a:t>
            </a:r>
          </a:p>
          <a:p>
            <a:pPr lvl="0"/>
            <a:r>
              <a:rPr lang="en-US" dirty="0" smtClean="0"/>
              <a:t>the amount brought in by the promoters by way of unsecured loan;</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Deposit Vs Public Deposit(Cont..)</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amount received from a mutual fund</a:t>
            </a:r>
          </a:p>
          <a:p>
            <a:pPr algn="just"/>
            <a:r>
              <a:rPr lang="en-US" dirty="0" smtClean="0"/>
              <a:t>any amount received as hybrid debt or subordinated debt</a:t>
            </a:r>
          </a:p>
          <a:p>
            <a:pPr algn="just"/>
            <a:r>
              <a:rPr lang="en-US" dirty="0" smtClean="0"/>
              <a:t>any amount received by issuance of Commercial Paper</a:t>
            </a:r>
          </a:p>
          <a:p>
            <a:pPr algn="just"/>
            <a:r>
              <a:rPr lang="en-US" b="1" u="sng" dirty="0" smtClean="0">
                <a:solidFill>
                  <a:schemeClr val="bg1"/>
                </a:solidFill>
              </a:rPr>
              <a:t>Thus, the directions have sought to exclude from the definition of public deposit amount raised from certain set of informed lenders who can make independent decision</a:t>
            </a:r>
          </a:p>
          <a:p>
            <a:pPr algn="just"/>
            <a:r>
              <a:rPr lang="en-US" b="1" u="sng" dirty="0" smtClean="0">
                <a:solidFill>
                  <a:schemeClr val="bg1"/>
                </a:solidFill>
              </a:rPr>
              <a:t>Debentures secured by the mortgage of any immovable property or other asset of the company if the amount raised if exceed the market value of the said immovable property or other asset are includes in the definition of 'public deposit' in terms of Non-Banking Financial Companies Acceptance of Public Deposits (Reserve Bank) Directions, 1998</a:t>
            </a:r>
          </a:p>
          <a:p>
            <a:pPr algn="just"/>
            <a:endParaRPr lang="en-US" b="1" u="sng"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	</a:t>
            </a:r>
            <a:endParaRPr lang="en-US" dirty="0"/>
          </a:p>
        </p:txBody>
      </p:sp>
      <p:sp>
        <p:nvSpPr>
          <p:cNvPr id="10" name="Content Placeholder 9"/>
          <p:cNvSpPr>
            <a:spLocks noGrp="1"/>
          </p:cNvSpPr>
          <p:nvPr>
            <p:ph idx="1"/>
          </p:nvPr>
        </p:nvSpPr>
        <p:spPr/>
        <p:txBody>
          <a:bodyPr>
            <a:normAutofit fontScale="70000" lnSpcReduction="20000"/>
          </a:bodyPr>
          <a:lstStyle/>
          <a:p>
            <a:r>
              <a:rPr lang="en-US" dirty="0" smtClean="0"/>
              <a:t>Meaning </a:t>
            </a:r>
          </a:p>
          <a:p>
            <a:pPr algn="just"/>
            <a:r>
              <a:rPr lang="en-US" dirty="0" smtClean="0"/>
              <a:t>A non-banking financial company (NBFC) is a company registered under the Companies Act, 1956 and is engaged in the </a:t>
            </a:r>
            <a:r>
              <a:rPr lang="en-US" b="1" u="sng" dirty="0" smtClean="0">
                <a:solidFill>
                  <a:schemeClr val="bg1"/>
                </a:solidFill>
              </a:rPr>
              <a:t>business of</a:t>
            </a:r>
            <a:r>
              <a:rPr lang="en-US" dirty="0" smtClean="0">
                <a:solidFill>
                  <a:schemeClr val="bg1"/>
                </a:solidFill>
              </a:rPr>
              <a:t> </a:t>
            </a:r>
          </a:p>
          <a:p>
            <a:pPr algn="just"/>
            <a:r>
              <a:rPr lang="en-US" dirty="0" smtClean="0"/>
              <a:t>loans and advances, </a:t>
            </a:r>
          </a:p>
          <a:p>
            <a:pPr algn="just"/>
            <a:r>
              <a:rPr lang="en-US" dirty="0" smtClean="0"/>
              <a:t>acquisition of shares/stock/bonds/debentures/securities issued by government local authority or other securities of like marketable nature</a:t>
            </a:r>
          </a:p>
          <a:p>
            <a:r>
              <a:rPr lang="en-US" dirty="0" smtClean="0"/>
              <a:t>Leasing, hire-purchase</a:t>
            </a:r>
          </a:p>
          <a:p>
            <a:r>
              <a:rPr lang="en-US" dirty="0" smtClean="0"/>
              <a:t>Insurance business</a:t>
            </a:r>
          </a:p>
          <a:p>
            <a:r>
              <a:rPr lang="en-US" dirty="0" smtClean="0"/>
              <a:t>Chit Fund business</a:t>
            </a:r>
          </a:p>
          <a:p>
            <a:pPr algn="just"/>
            <a:r>
              <a:rPr lang="en-US" b="1" smtClean="0">
                <a:solidFill>
                  <a:schemeClr val="bg1"/>
                </a:solidFill>
              </a:rPr>
              <a:t>But does not include </a:t>
            </a:r>
            <a:r>
              <a:rPr lang="en-US" smtClean="0"/>
              <a:t>any </a:t>
            </a:r>
            <a:r>
              <a:rPr lang="en-US" dirty="0" smtClean="0"/>
              <a:t>institution whose principal business is that of </a:t>
            </a:r>
          </a:p>
          <a:p>
            <a:pPr algn="just"/>
            <a:r>
              <a:rPr lang="en-US" dirty="0" smtClean="0"/>
              <a:t>agriculture activity</a:t>
            </a:r>
          </a:p>
          <a:p>
            <a:pPr algn="just"/>
            <a:r>
              <a:rPr lang="en-US" dirty="0" smtClean="0"/>
              <a:t>Industrial activity</a:t>
            </a:r>
          </a:p>
          <a:p>
            <a:pPr algn="just"/>
            <a:r>
              <a:rPr lang="en-US" dirty="0" smtClean="0"/>
              <a:t> sale/purchase/construction of immovable property</a:t>
            </a:r>
          </a:p>
        </p:txBody>
      </p:sp>
      <p:sp>
        <p:nvSpPr>
          <p:cNvPr id="4" name="Horizontal Scroll 3"/>
          <p:cNvSpPr/>
          <p:nvPr/>
        </p:nvSpPr>
        <p:spPr>
          <a:xfrm>
            <a:off x="381000" y="0"/>
            <a:ext cx="8153400" cy="171907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NON BANKING FINANCING COMPANY</a:t>
            </a:r>
            <a:endParaRPr lang="en-US"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Owned Fund and Net Owned Fund</a:t>
            </a:r>
            <a:endParaRPr lang="en-US" sz="3600" dirty="0"/>
          </a:p>
        </p:txBody>
      </p:sp>
      <p:sp>
        <p:nvSpPr>
          <p:cNvPr id="3" name="Content Placeholder 2"/>
          <p:cNvSpPr>
            <a:spLocks noGrp="1"/>
          </p:cNvSpPr>
          <p:nvPr>
            <p:ph idx="1"/>
          </p:nvPr>
        </p:nvSpPr>
        <p:spPr/>
        <p:txBody>
          <a:bodyPr>
            <a:normAutofit fontScale="85000" lnSpcReduction="10000"/>
          </a:bodyPr>
          <a:lstStyle/>
          <a:p>
            <a:pPr algn="just"/>
            <a:r>
              <a:rPr lang="en-US" b="1" u="sng" dirty="0" smtClean="0">
                <a:solidFill>
                  <a:schemeClr val="bg1"/>
                </a:solidFill>
              </a:rPr>
              <a:t>Owen Fund is </a:t>
            </a:r>
            <a:r>
              <a:rPr lang="en-US" dirty="0" smtClean="0"/>
              <a:t>aggregate </a:t>
            </a:r>
            <a:r>
              <a:rPr lang="en-US" dirty="0" smtClean="0"/>
              <a:t>of the paid-up equity capital and free </a:t>
            </a:r>
            <a:r>
              <a:rPr lang="en-US" dirty="0" smtClean="0"/>
              <a:t>reserves </a:t>
            </a:r>
            <a:r>
              <a:rPr lang="en-US" dirty="0" smtClean="0"/>
              <a:t>as disclosed in the latest balance sheet of the company after deducting there from accumulated balance of loss, deferred revenue expenditure and other intangible assets.</a:t>
            </a:r>
          </a:p>
          <a:p>
            <a:pPr algn="just"/>
            <a:r>
              <a:rPr lang="en-US" dirty="0" smtClean="0"/>
              <a:t>The amount of investments of such company in shares of its subsidiaries, companies in the same group and all other NBFCs and the book value of debentures, bonds, outstanding loans and advances made to and deposits with subsidiaries and companies in the same group is arrived at. </a:t>
            </a:r>
            <a:r>
              <a:rPr lang="en-US" b="1" u="sng" dirty="0" smtClean="0">
                <a:solidFill>
                  <a:schemeClr val="bg1"/>
                </a:solidFill>
              </a:rPr>
              <a:t>The amount thus calculated, to the extent it exceeds 10% of the owned fund, is reduced from the amount of owned fund to arrive at 'Net Owned Fund</a:t>
            </a:r>
            <a:r>
              <a:rPr lang="en-US" dirty="0" smtClean="0"/>
              <a:t>'.</a:t>
            </a:r>
          </a:p>
          <a:p>
            <a:pPr algn="just"/>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6004560"/>
          </a:xfrm>
        </p:spPr>
        <p:txBody>
          <a:bodyPr/>
          <a:lstStyle/>
          <a:p>
            <a:pPr>
              <a:buNone/>
            </a:pPr>
            <a:r>
              <a:rPr lang="en-US" dirty="0" smtClean="0"/>
              <a:t>Meaning cont…</a:t>
            </a:r>
          </a:p>
          <a:p>
            <a:r>
              <a:rPr lang="en-US" dirty="0" smtClean="0"/>
              <a:t>Non-Banking Institution </a:t>
            </a:r>
          </a:p>
          <a:p>
            <a:pPr algn="just"/>
            <a:r>
              <a:rPr lang="en-US" dirty="0" smtClean="0"/>
              <a:t> Non-Banking Institution  is a company and which has its </a:t>
            </a:r>
            <a:r>
              <a:rPr lang="en-US" b="1" u="sng" dirty="0" smtClean="0">
                <a:solidFill>
                  <a:schemeClr val="bg1"/>
                </a:solidFill>
              </a:rPr>
              <a:t>principal business </a:t>
            </a:r>
            <a:r>
              <a:rPr lang="en-US" dirty="0" smtClean="0"/>
              <a:t>of </a:t>
            </a:r>
          </a:p>
          <a:p>
            <a:pPr algn="just"/>
            <a:r>
              <a:rPr lang="en-US" dirty="0" smtClean="0"/>
              <a:t>receiving deposits under any scheme or </a:t>
            </a:r>
          </a:p>
          <a:p>
            <a:pPr algn="just"/>
            <a:r>
              <a:rPr lang="en-US" dirty="0" smtClean="0"/>
              <a:t>arrangement or any other manner, or</a:t>
            </a:r>
          </a:p>
          <a:p>
            <a:pPr algn="just"/>
            <a:r>
              <a:rPr lang="en-US" dirty="0" smtClean="0"/>
              <a:t>lending in any manner regulated by RBI</a:t>
            </a:r>
          </a:p>
          <a:p>
            <a:pPr algn="just"/>
            <a:r>
              <a:rPr lang="en-US" dirty="0" smtClean="0"/>
              <a:t>It is also a non-banking financial company (residuary non-banking company).</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in Bank and NBFC</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NBFCs are doing functions akin to that of banks, however there are a few differences</a:t>
            </a:r>
          </a:p>
          <a:p>
            <a:pPr lvl="0" algn="just"/>
            <a:r>
              <a:rPr lang="en-US" dirty="0" smtClean="0"/>
              <a:t>a NBFC cannot accept demand deposits (demand deposits are funds deposited at a depository institution that are payable on demand -- immediately or within a very short period -- like your current or savings accounts.)</a:t>
            </a:r>
          </a:p>
          <a:p>
            <a:pPr lvl="0" algn="just"/>
            <a:r>
              <a:rPr lang="en-US" dirty="0" smtClean="0"/>
              <a:t> It is not a part of the payment and settlement system and as such cannot issue </a:t>
            </a:r>
            <a:r>
              <a:rPr lang="en-US" dirty="0" err="1" smtClean="0"/>
              <a:t>cheques</a:t>
            </a:r>
            <a:r>
              <a:rPr lang="en-US" dirty="0" smtClean="0"/>
              <a:t> to its customers</a:t>
            </a:r>
          </a:p>
          <a:p>
            <a:pPr lvl="0" algn="just"/>
            <a:r>
              <a:rPr lang="en-US" dirty="0" smtClean="0"/>
              <a:t>Deposit insurance facility of DICGC is not available for NBFC depositors unlike in case of banks.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a:t>
            </a:r>
            <a:endParaRPr lang="en-US" dirty="0"/>
          </a:p>
        </p:txBody>
      </p:sp>
      <p:sp>
        <p:nvSpPr>
          <p:cNvPr id="3" name="Content Placeholder 2"/>
          <p:cNvSpPr>
            <a:spLocks noGrp="1"/>
          </p:cNvSpPr>
          <p:nvPr>
            <p:ph idx="1"/>
          </p:nvPr>
        </p:nvSpPr>
        <p:spPr>
          <a:xfrm>
            <a:off x="228600" y="1295400"/>
            <a:ext cx="8458200" cy="5257800"/>
          </a:xfrm>
        </p:spPr>
        <p:txBody>
          <a:bodyPr>
            <a:normAutofit fontScale="70000" lnSpcReduction="20000"/>
          </a:bodyPr>
          <a:lstStyle/>
          <a:p>
            <a:pPr algn="just"/>
            <a:r>
              <a:rPr lang="en-US" dirty="0" smtClean="0"/>
              <a:t>In terms of Section 45-IA of the RBI Act, 1934, it is mandatory that every NBFC should be registered with RBI to commence or carry on any business of non-banking financial institution as defined in clause (a) of Section 45 I of the RBI Act, 1934.</a:t>
            </a:r>
          </a:p>
          <a:p>
            <a:pPr algn="just"/>
            <a:r>
              <a:rPr lang="en-US" b="1" u="sng" dirty="0" smtClean="0">
                <a:solidFill>
                  <a:schemeClr val="bg1"/>
                </a:solidFill>
              </a:rPr>
              <a:t>However</a:t>
            </a:r>
            <a:r>
              <a:rPr lang="en-US" dirty="0" smtClean="0"/>
              <a:t>, to obviate dual regulation, certain category of NBFCs which are regulated by other regulators are </a:t>
            </a:r>
            <a:r>
              <a:rPr lang="en-US" b="1" u="sng" dirty="0" smtClean="0">
                <a:solidFill>
                  <a:schemeClr val="bg1"/>
                </a:solidFill>
              </a:rPr>
              <a:t>exempted</a:t>
            </a:r>
            <a:r>
              <a:rPr lang="en-US" dirty="0" smtClean="0"/>
              <a:t> from the requirement of registration with RBI viz. </a:t>
            </a:r>
          </a:p>
          <a:p>
            <a:pPr algn="just"/>
            <a:endParaRPr lang="en-US" dirty="0" smtClean="0"/>
          </a:p>
          <a:p>
            <a:pPr algn="just"/>
            <a:r>
              <a:rPr lang="en-US" dirty="0" smtClean="0"/>
              <a:t>venture capital fund/merchant banking companies/stock broking companies registered with SEBI,</a:t>
            </a:r>
          </a:p>
          <a:p>
            <a:pPr algn="just"/>
            <a:r>
              <a:rPr lang="en-US" dirty="0" smtClean="0"/>
              <a:t>Insurance company holding a valid certificate of registration issued by IRDA, </a:t>
            </a:r>
          </a:p>
          <a:p>
            <a:pPr algn="just"/>
            <a:r>
              <a:rPr lang="en-US" dirty="0" err="1" smtClean="0"/>
              <a:t>Nidhi</a:t>
            </a:r>
            <a:r>
              <a:rPr lang="en-US" dirty="0" smtClean="0"/>
              <a:t> companies as notified under Section 620A of the Companies Act, 1956,</a:t>
            </a:r>
          </a:p>
          <a:p>
            <a:pPr algn="just"/>
            <a:r>
              <a:rPr lang="en-US" dirty="0" smtClean="0"/>
              <a:t>Chit companies as defined in clause (b) of Section 2 of the Chit Funds Act, 1982 </a:t>
            </a:r>
          </a:p>
          <a:p>
            <a:pPr algn="just"/>
            <a:r>
              <a:rPr lang="en-US" dirty="0" smtClean="0"/>
              <a:t>Housing finance companies regulated by National Housing Bank.</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NBFCs Registered with RBI</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NBFCs that are registered with RBI are:</a:t>
            </a:r>
          </a:p>
          <a:p>
            <a:pPr lvl="0"/>
            <a:r>
              <a:rPr lang="en-US" dirty="0" smtClean="0"/>
              <a:t>(</a:t>
            </a:r>
            <a:r>
              <a:rPr lang="en-US" dirty="0" err="1" smtClean="0"/>
              <a:t>i</a:t>
            </a:r>
            <a:r>
              <a:rPr lang="en-US" dirty="0" smtClean="0"/>
              <a:t>) equipment leasing company;</a:t>
            </a:r>
          </a:p>
          <a:p>
            <a:pPr lvl="0"/>
            <a:r>
              <a:rPr lang="en-US" dirty="0" smtClean="0"/>
              <a:t>(ii) hire-purchase company;</a:t>
            </a:r>
          </a:p>
          <a:p>
            <a:pPr lvl="0"/>
            <a:r>
              <a:rPr lang="en-US" dirty="0" smtClean="0"/>
              <a:t>(iii) loan company;</a:t>
            </a:r>
          </a:p>
          <a:p>
            <a:pPr lvl="0"/>
            <a:r>
              <a:rPr lang="en-US" dirty="0" smtClean="0"/>
              <a:t>(iv) investment company.</a:t>
            </a:r>
          </a:p>
          <a:p>
            <a:r>
              <a:rPr lang="en-US" dirty="0" smtClean="0"/>
              <a:t>With effect from December 6, 2006 the above NBFCs registered with RBI have been reclassified as</a:t>
            </a:r>
          </a:p>
          <a:p>
            <a:pPr lvl="0"/>
            <a:r>
              <a:rPr lang="en-US" dirty="0" smtClean="0"/>
              <a:t>(</a:t>
            </a:r>
            <a:r>
              <a:rPr lang="en-US" dirty="0" err="1" smtClean="0"/>
              <a:t>i</a:t>
            </a:r>
            <a:r>
              <a:rPr lang="en-US" dirty="0" smtClean="0"/>
              <a:t>) Asset Finance Company (AFC)</a:t>
            </a:r>
          </a:p>
          <a:p>
            <a:pPr lvl="0"/>
            <a:r>
              <a:rPr lang="en-US" dirty="0" smtClean="0"/>
              <a:t>(ii) Investment Company (IC)</a:t>
            </a:r>
          </a:p>
          <a:p>
            <a:pPr lvl="0"/>
            <a:r>
              <a:rPr lang="en-US" dirty="0" smtClean="0"/>
              <a:t>(iii) Loan Company (LC)</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Deposit by NBFC	</a:t>
            </a:r>
            <a:endParaRPr lang="en-US" dirty="0"/>
          </a:p>
        </p:txBody>
      </p:sp>
      <p:sp>
        <p:nvSpPr>
          <p:cNvPr id="3" name="Content Placeholder 2"/>
          <p:cNvSpPr>
            <a:spLocks noGrp="1"/>
          </p:cNvSpPr>
          <p:nvPr>
            <p:ph idx="1"/>
          </p:nvPr>
        </p:nvSpPr>
        <p:spPr/>
        <p:txBody>
          <a:bodyPr/>
          <a:lstStyle/>
          <a:p>
            <a:pPr algn="just"/>
            <a:r>
              <a:rPr lang="en-US" dirty="0" smtClean="0"/>
              <a:t>All NBFCs are not entitled to accept public deposits. Only those NBFCs holding a valid certificate of registration with authorization to accept public deposits can accept/hold public deposits. The NBFCs accepting public deposits should have minimum stipulated net owned fund and comply with the directions issued by the bank.</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 Deposit by NBFC(Cont…)</a:t>
            </a:r>
            <a:endParaRPr lang="en-US" dirty="0"/>
          </a:p>
        </p:txBody>
      </p:sp>
      <p:sp>
        <p:nvSpPr>
          <p:cNvPr id="3" name="Content Placeholder 2"/>
          <p:cNvSpPr>
            <a:spLocks noGrp="1"/>
          </p:cNvSpPr>
          <p:nvPr>
            <p:ph idx="1"/>
          </p:nvPr>
        </p:nvSpPr>
        <p:spPr/>
        <p:txBody>
          <a:bodyPr>
            <a:normAutofit fontScale="70000" lnSpcReduction="20000"/>
          </a:bodyPr>
          <a:lstStyle/>
          <a:p>
            <a:r>
              <a:rPr lang="en-US" u="sng" dirty="0" smtClean="0">
                <a:solidFill>
                  <a:schemeClr val="bg1"/>
                </a:solidFill>
              </a:rPr>
              <a:t>Ceiling on acceptance of public deposits</a:t>
            </a:r>
          </a:p>
          <a:p>
            <a:pPr>
              <a:buNone/>
            </a:pPr>
            <a:endParaRPr lang="en-US" u="sng" dirty="0" smtClean="0">
              <a:solidFill>
                <a:schemeClr val="bg1"/>
              </a:solidFill>
            </a:endParaRPr>
          </a:p>
          <a:p>
            <a:pPr algn="just"/>
            <a:r>
              <a:rPr lang="en-US" dirty="0" smtClean="0"/>
              <a:t>There is ceiling on acceptance of public deposits. An NBFC maintaining required NOF(Net Owned Fund/CRAR(Capital to Risk Asset Ratio) and complying with the prudential norms can accept public deposits as follows:</a:t>
            </a:r>
          </a:p>
          <a:p>
            <a:pPr lvl="0" algn="just"/>
            <a:r>
              <a:rPr lang="en-US" dirty="0" smtClean="0"/>
              <a:t>Category of NBFC</a:t>
            </a:r>
          </a:p>
          <a:p>
            <a:pPr lvl="0" algn="just"/>
            <a:r>
              <a:rPr lang="en-US" dirty="0" smtClean="0"/>
              <a:t>Ceiling on public deposits</a:t>
            </a:r>
          </a:p>
          <a:p>
            <a:pPr lvl="0" algn="just"/>
            <a:r>
              <a:rPr lang="en-US" dirty="0" smtClean="0"/>
              <a:t>AFCs maintaining CRAR of 15% without credit rating</a:t>
            </a:r>
          </a:p>
          <a:p>
            <a:pPr lvl="0" algn="just"/>
            <a:r>
              <a:rPr lang="en-US" dirty="0" smtClean="0"/>
              <a:t>AFCs with CRAR of 12% and having minimum investment grade credit rating 1.5 times of NOF or Rs 10 </a:t>
            </a:r>
            <a:r>
              <a:rPr lang="en-US" dirty="0" err="1" smtClean="0"/>
              <a:t>crore</a:t>
            </a:r>
            <a:r>
              <a:rPr lang="en-US" dirty="0" smtClean="0"/>
              <a:t> whichever is less</a:t>
            </a:r>
          </a:p>
          <a:p>
            <a:pPr lvl="0" algn="just"/>
            <a:r>
              <a:rPr lang="en-US" dirty="0" smtClean="0"/>
              <a:t>4 times of NOF	</a:t>
            </a:r>
          </a:p>
          <a:p>
            <a:pPr lvl="0" algn="just"/>
            <a:r>
              <a:rPr lang="en-US" dirty="0" smtClean="0"/>
              <a:t>LC/IC with CRAR of 15% and having minimum investment grade credit rating 1.5 times of NOF</a:t>
            </a:r>
          </a:p>
          <a:p>
            <a:pPr algn="just"/>
            <a:endParaRPr lang="en-US" u="sng" dirty="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80</TotalTime>
  <Words>1364</Words>
  <Application>Microsoft Office PowerPoint</Application>
  <PresentationFormat>On-screen Show (4:3)</PresentationFormat>
  <Paragraphs>97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Apex</vt:lpstr>
      <vt:lpstr>  NON BANKING FINANCING COMPANY</vt:lpstr>
      <vt:lpstr> </vt:lpstr>
      <vt:lpstr>Owned Fund and Net Owned Fund</vt:lpstr>
      <vt:lpstr>Slide 4</vt:lpstr>
      <vt:lpstr>Difference in Bank and NBFC</vt:lpstr>
      <vt:lpstr>Registration </vt:lpstr>
      <vt:lpstr>NBFCs Registered with RBI</vt:lpstr>
      <vt:lpstr>Public Deposit by NBFC </vt:lpstr>
      <vt:lpstr>Public Deposit by NBFC(Cont…)</vt:lpstr>
      <vt:lpstr>Public Deposit by NBFC(Cont…)</vt:lpstr>
      <vt:lpstr>Deposit Vs Public Deposit</vt:lpstr>
      <vt:lpstr>Deposit Vs Public Deposit(Cont..)</vt:lpstr>
      <vt:lpstr>Deposit Vs Public Deposit(Cont..)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Ashu</dc:creator>
  <cp:lastModifiedBy>Ashu</cp:lastModifiedBy>
  <cp:revision>17</cp:revision>
  <dcterms:created xsi:type="dcterms:W3CDTF">2013-08-03T05:05:38Z</dcterms:created>
  <dcterms:modified xsi:type="dcterms:W3CDTF">2013-08-06T02:41:54Z</dcterms:modified>
</cp:coreProperties>
</file>