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6"/>
  </p:notesMasterIdLst>
  <p:handoutMasterIdLst>
    <p:handoutMasterId r:id="rId37"/>
  </p:handoutMasterIdLst>
  <p:sldIdLst>
    <p:sldId id="256" r:id="rId2"/>
    <p:sldId id="257" r:id="rId3"/>
    <p:sldId id="258" r:id="rId4"/>
    <p:sldId id="259" r:id="rId5"/>
    <p:sldId id="260" r:id="rId6"/>
    <p:sldId id="301" r:id="rId7"/>
    <p:sldId id="262" r:id="rId8"/>
    <p:sldId id="269" r:id="rId9"/>
    <p:sldId id="263" r:id="rId10"/>
    <p:sldId id="264" r:id="rId11"/>
    <p:sldId id="265" r:id="rId12"/>
    <p:sldId id="266" r:id="rId13"/>
    <p:sldId id="267" r:id="rId14"/>
    <p:sldId id="268" r:id="rId15"/>
    <p:sldId id="270" r:id="rId16"/>
    <p:sldId id="274" r:id="rId17"/>
    <p:sldId id="271" r:id="rId18"/>
    <p:sldId id="272" r:id="rId19"/>
    <p:sldId id="273" r:id="rId20"/>
    <p:sldId id="275" r:id="rId21"/>
    <p:sldId id="276" r:id="rId22"/>
    <p:sldId id="284" r:id="rId23"/>
    <p:sldId id="279" r:id="rId24"/>
    <p:sldId id="280" r:id="rId25"/>
    <p:sldId id="281" r:id="rId26"/>
    <p:sldId id="282" r:id="rId27"/>
    <p:sldId id="283" r:id="rId28"/>
    <p:sldId id="285" r:id="rId29"/>
    <p:sldId id="286" r:id="rId30"/>
    <p:sldId id="287" r:id="rId31"/>
    <p:sldId id="291" r:id="rId32"/>
    <p:sldId id="294" r:id="rId33"/>
    <p:sldId id="302" r:id="rId34"/>
    <p:sldId id="30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86738" autoAdjust="0"/>
  </p:normalViewPr>
  <p:slideViewPr>
    <p:cSldViewPr>
      <p:cViewPr>
        <p:scale>
          <a:sx n="70" d="100"/>
          <a:sy n="70" d="100"/>
        </p:scale>
        <p:origin x="-1386" y="-168"/>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B69752-1701-473C-9383-F7F2A2EBC766}" type="doc">
      <dgm:prSet loTypeId="urn:microsoft.com/office/officeart/2005/8/layout/hierarchy2" loCatId="hierarchy" qsTypeId="urn:microsoft.com/office/officeart/2005/8/quickstyle/3d3" qsCatId="3D" csTypeId="urn:microsoft.com/office/officeart/2005/8/colors/colorful4" csCatId="colorful" phldr="1"/>
      <dgm:spPr/>
      <dgm:t>
        <a:bodyPr/>
        <a:lstStyle/>
        <a:p>
          <a:endParaRPr lang="en-US"/>
        </a:p>
      </dgm:t>
    </dgm:pt>
    <dgm:pt modelId="{C74AB2A8-9874-458E-86B0-D769DCE0A2F6}">
      <dgm:prSet phldrT="[Text]" custT="1"/>
      <dgm:spPr/>
      <dgm:t>
        <a:bodyPr/>
        <a:lstStyle/>
        <a:p>
          <a:r>
            <a:rPr lang="en-US" sz="1800" dirty="0" smtClean="0"/>
            <a:t>Types of Service</a:t>
          </a:r>
          <a:endParaRPr lang="en-US" sz="1800" dirty="0"/>
        </a:p>
      </dgm:t>
    </dgm:pt>
    <dgm:pt modelId="{02053DA1-C213-4963-9BAC-2D123F6E6880}" type="parTrans" cxnId="{C5BDFD58-EE05-42A7-A7A1-D38EE11DAB22}">
      <dgm:prSet/>
      <dgm:spPr/>
      <dgm:t>
        <a:bodyPr/>
        <a:lstStyle/>
        <a:p>
          <a:endParaRPr lang="en-US" sz="1800"/>
        </a:p>
      </dgm:t>
    </dgm:pt>
    <dgm:pt modelId="{C2BB4246-D58C-4C85-9AD4-FB1088AB9FCD}" type="sibTrans" cxnId="{C5BDFD58-EE05-42A7-A7A1-D38EE11DAB22}">
      <dgm:prSet/>
      <dgm:spPr/>
      <dgm:t>
        <a:bodyPr/>
        <a:lstStyle/>
        <a:p>
          <a:endParaRPr lang="en-US" sz="1800"/>
        </a:p>
      </dgm:t>
    </dgm:pt>
    <dgm:pt modelId="{E23CF174-DC1D-4047-ACF1-A8C448BD64BA}">
      <dgm:prSet phldrT="[Text]" custT="1"/>
      <dgm:spPr/>
      <dgm:t>
        <a:bodyPr/>
        <a:lstStyle/>
        <a:p>
          <a:endParaRPr lang="en-US" sz="1800" dirty="0" smtClean="0"/>
        </a:p>
        <a:p>
          <a:r>
            <a:rPr lang="en-US" sz="1800" dirty="0" smtClean="0"/>
            <a:t>Works Contract Service i.e. </a:t>
          </a:r>
          <a:r>
            <a:rPr lang="en-US" sz="1800" dirty="0" err="1" smtClean="0"/>
            <a:t>Labour</a:t>
          </a:r>
          <a:r>
            <a:rPr lang="en-US" sz="1800" dirty="0" smtClean="0"/>
            <a:t> + Material</a:t>
          </a:r>
        </a:p>
        <a:p>
          <a:endParaRPr lang="en-US" sz="1800" dirty="0"/>
        </a:p>
      </dgm:t>
    </dgm:pt>
    <dgm:pt modelId="{0D7F694E-EFEB-48C9-A5F7-D9CD51982AB7}" type="parTrans" cxnId="{5435C37E-EA72-431C-AC4E-7507C1D46851}">
      <dgm:prSet/>
      <dgm:spPr/>
      <dgm:t>
        <a:bodyPr/>
        <a:lstStyle/>
        <a:p>
          <a:endParaRPr lang="en-US" sz="1800" dirty="0"/>
        </a:p>
      </dgm:t>
    </dgm:pt>
    <dgm:pt modelId="{064F4672-E83C-40A0-8E1E-CEC1E729560D}" type="sibTrans" cxnId="{5435C37E-EA72-431C-AC4E-7507C1D46851}">
      <dgm:prSet/>
      <dgm:spPr/>
      <dgm:t>
        <a:bodyPr/>
        <a:lstStyle/>
        <a:p>
          <a:endParaRPr lang="en-US" sz="1800"/>
        </a:p>
      </dgm:t>
    </dgm:pt>
    <dgm:pt modelId="{C20FBAD6-66A0-4E52-BBC2-970F0B66C2D1}">
      <dgm:prSet phldrT="[Text]" custT="1"/>
      <dgm:spPr/>
      <dgm:t>
        <a:bodyPr/>
        <a:lstStyle/>
        <a:p>
          <a:r>
            <a:rPr lang="en-US" sz="1800" smtClean="0"/>
            <a:t>Regular </a:t>
          </a:r>
        </a:p>
        <a:p>
          <a:r>
            <a:rPr lang="en-US" sz="1800" smtClean="0"/>
            <a:t>Scheme</a:t>
          </a:r>
          <a:endParaRPr lang="en-US" sz="1800" dirty="0"/>
        </a:p>
      </dgm:t>
    </dgm:pt>
    <dgm:pt modelId="{014F1FCE-18BE-4CEC-8488-A8FE0C7F30B5}" type="parTrans" cxnId="{5C3F6798-1B8F-43A1-A4CA-4B336625FD76}">
      <dgm:prSet/>
      <dgm:spPr/>
      <dgm:t>
        <a:bodyPr/>
        <a:lstStyle/>
        <a:p>
          <a:endParaRPr lang="en-US" sz="1800" dirty="0"/>
        </a:p>
      </dgm:t>
    </dgm:pt>
    <dgm:pt modelId="{F4F3E6DA-8CEF-4B76-AE1B-1B8DD92D21DC}" type="sibTrans" cxnId="{5C3F6798-1B8F-43A1-A4CA-4B336625FD76}">
      <dgm:prSet/>
      <dgm:spPr/>
      <dgm:t>
        <a:bodyPr/>
        <a:lstStyle/>
        <a:p>
          <a:endParaRPr lang="en-US" sz="1800"/>
        </a:p>
      </dgm:t>
    </dgm:pt>
    <dgm:pt modelId="{4FABBF3A-A9C7-4832-A910-95E4CA32A055}">
      <dgm:prSet phldrT="[Text]" custT="1"/>
      <dgm:spPr/>
      <dgm:t>
        <a:bodyPr/>
        <a:lstStyle/>
        <a:p>
          <a:r>
            <a:rPr lang="en-US" sz="1800" dirty="0" smtClean="0"/>
            <a:t>Standard deduction Scheme</a:t>
          </a:r>
          <a:endParaRPr lang="en-US" sz="1800" dirty="0"/>
        </a:p>
      </dgm:t>
    </dgm:pt>
    <dgm:pt modelId="{9290FAD8-4DC6-4A0F-95A5-C1B4CD3CE28E}" type="parTrans" cxnId="{8B1BB8D1-E607-48E6-8591-153BC428B70A}">
      <dgm:prSet/>
      <dgm:spPr/>
      <dgm:t>
        <a:bodyPr/>
        <a:lstStyle/>
        <a:p>
          <a:endParaRPr lang="en-US" sz="1800" dirty="0"/>
        </a:p>
      </dgm:t>
    </dgm:pt>
    <dgm:pt modelId="{33C59CBC-E188-4A60-ADF2-F4A806B2CCE3}" type="sibTrans" cxnId="{8B1BB8D1-E607-48E6-8591-153BC428B70A}">
      <dgm:prSet/>
      <dgm:spPr/>
      <dgm:t>
        <a:bodyPr/>
        <a:lstStyle/>
        <a:p>
          <a:endParaRPr lang="en-US" sz="1800"/>
        </a:p>
      </dgm:t>
    </dgm:pt>
    <dgm:pt modelId="{461FFDC6-64AD-4913-9924-CBAB5C4B46FB}">
      <dgm:prSet phldrT="[Text]" custT="1"/>
      <dgm:spPr/>
      <dgm:t>
        <a:bodyPr/>
        <a:lstStyle/>
        <a:p>
          <a:r>
            <a:rPr lang="en-US" sz="1800" dirty="0" smtClean="0"/>
            <a:t>Construction Service</a:t>
          </a:r>
          <a:endParaRPr lang="en-US" sz="1800" dirty="0"/>
        </a:p>
      </dgm:t>
    </dgm:pt>
    <dgm:pt modelId="{F528874D-C49C-40FD-94BB-DBD96E62A8D9}" type="parTrans" cxnId="{A040F030-186D-493B-9E26-FAA0E94BF66D}">
      <dgm:prSet/>
      <dgm:spPr/>
      <dgm:t>
        <a:bodyPr/>
        <a:lstStyle/>
        <a:p>
          <a:endParaRPr lang="en-US" sz="1800" dirty="0"/>
        </a:p>
      </dgm:t>
    </dgm:pt>
    <dgm:pt modelId="{56F5B5D8-A0F1-474F-8115-A476960C1346}" type="sibTrans" cxnId="{A040F030-186D-493B-9E26-FAA0E94BF66D}">
      <dgm:prSet/>
      <dgm:spPr/>
      <dgm:t>
        <a:bodyPr/>
        <a:lstStyle/>
        <a:p>
          <a:endParaRPr lang="en-US" sz="1800"/>
        </a:p>
      </dgm:t>
    </dgm:pt>
    <dgm:pt modelId="{A126A437-9B26-439B-AB5A-6D0407BE8E8B}">
      <dgm:prSet phldrT="[Text]" custT="1"/>
      <dgm:spPr/>
      <dgm:t>
        <a:bodyPr/>
        <a:lstStyle/>
        <a:p>
          <a:r>
            <a:rPr lang="en-US" sz="1800" dirty="0" smtClean="0"/>
            <a:t>70% </a:t>
          </a:r>
        </a:p>
        <a:p>
          <a:r>
            <a:rPr lang="en-US" sz="1800" dirty="0" smtClean="0"/>
            <a:t>Abatement</a:t>
          </a:r>
          <a:endParaRPr lang="en-US" sz="1800" dirty="0"/>
        </a:p>
      </dgm:t>
    </dgm:pt>
    <dgm:pt modelId="{9D369A52-50A7-43C4-872A-2132A840F17D}" type="parTrans" cxnId="{9E5D97A1-4008-4961-B051-3F3F6D217AE4}">
      <dgm:prSet/>
      <dgm:spPr/>
      <dgm:t>
        <a:bodyPr/>
        <a:lstStyle/>
        <a:p>
          <a:endParaRPr lang="en-US" sz="1800" dirty="0"/>
        </a:p>
      </dgm:t>
    </dgm:pt>
    <dgm:pt modelId="{21050438-7534-411B-95DB-69D6F786E98D}" type="sibTrans" cxnId="{9E5D97A1-4008-4961-B051-3F3F6D217AE4}">
      <dgm:prSet/>
      <dgm:spPr/>
      <dgm:t>
        <a:bodyPr/>
        <a:lstStyle/>
        <a:p>
          <a:endParaRPr lang="en-US" sz="1800"/>
        </a:p>
      </dgm:t>
    </dgm:pt>
    <dgm:pt modelId="{DD66267D-D011-45D0-8F62-E4DA25465901}">
      <dgm:prSet custT="1"/>
      <dgm:spPr/>
      <dgm:t>
        <a:bodyPr/>
        <a:lstStyle/>
        <a:p>
          <a:r>
            <a:rPr lang="en-US" sz="1800" dirty="0" smtClean="0"/>
            <a:t>75% </a:t>
          </a:r>
        </a:p>
        <a:p>
          <a:r>
            <a:rPr lang="en-US" sz="1800" dirty="0" smtClean="0"/>
            <a:t>Abatement</a:t>
          </a:r>
          <a:endParaRPr lang="en-US" sz="1800" dirty="0"/>
        </a:p>
      </dgm:t>
    </dgm:pt>
    <dgm:pt modelId="{281CFBCD-6A46-4B26-93B9-B58A01B5C754}" type="parTrans" cxnId="{2522B169-58CF-4757-8864-18E223B8FF45}">
      <dgm:prSet/>
      <dgm:spPr/>
      <dgm:t>
        <a:bodyPr/>
        <a:lstStyle/>
        <a:p>
          <a:endParaRPr lang="en-US" sz="1800" dirty="0"/>
        </a:p>
      </dgm:t>
    </dgm:pt>
    <dgm:pt modelId="{5C27EFF2-0F5C-4A02-8FA9-09313D2E7B46}" type="sibTrans" cxnId="{2522B169-58CF-4757-8864-18E223B8FF45}">
      <dgm:prSet/>
      <dgm:spPr/>
      <dgm:t>
        <a:bodyPr/>
        <a:lstStyle/>
        <a:p>
          <a:endParaRPr lang="en-US" sz="1800"/>
        </a:p>
      </dgm:t>
    </dgm:pt>
    <dgm:pt modelId="{F590035D-95CA-4466-A505-46690BCB65B7}" type="pres">
      <dgm:prSet presAssocID="{86B69752-1701-473C-9383-F7F2A2EBC766}" presName="diagram" presStyleCnt="0">
        <dgm:presLayoutVars>
          <dgm:chPref val="1"/>
          <dgm:dir/>
          <dgm:animOne val="branch"/>
          <dgm:animLvl val="lvl"/>
          <dgm:resizeHandles val="exact"/>
        </dgm:presLayoutVars>
      </dgm:prSet>
      <dgm:spPr/>
      <dgm:t>
        <a:bodyPr/>
        <a:lstStyle/>
        <a:p>
          <a:endParaRPr lang="en-US"/>
        </a:p>
      </dgm:t>
    </dgm:pt>
    <dgm:pt modelId="{5B6B2C15-A70E-41B4-BA27-AC23BBB36AE8}" type="pres">
      <dgm:prSet presAssocID="{C74AB2A8-9874-458E-86B0-D769DCE0A2F6}" presName="root1" presStyleCnt="0"/>
      <dgm:spPr/>
    </dgm:pt>
    <dgm:pt modelId="{AE454A50-4C8C-47E3-AFC7-F82E07B88149}" type="pres">
      <dgm:prSet presAssocID="{C74AB2A8-9874-458E-86B0-D769DCE0A2F6}" presName="LevelOneTextNode" presStyleLbl="node0" presStyleIdx="0" presStyleCnt="1">
        <dgm:presLayoutVars>
          <dgm:chPref val="3"/>
        </dgm:presLayoutVars>
      </dgm:prSet>
      <dgm:spPr/>
      <dgm:t>
        <a:bodyPr/>
        <a:lstStyle/>
        <a:p>
          <a:endParaRPr lang="en-US"/>
        </a:p>
      </dgm:t>
    </dgm:pt>
    <dgm:pt modelId="{DBF6A70A-64D6-4ACE-84CA-E5BA313011E2}" type="pres">
      <dgm:prSet presAssocID="{C74AB2A8-9874-458E-86B0-D769DCE0A2F6}" presName="level2hierChild" presStyleCnt="0"/>
      <dgm:spPr/>
    </dgm:pt>
    <dgm:pt modelId="{94A44654-1B59-49A3-86B0-7E1A5C640A30}" type="pres">
      <dgm:prSet presAssocID="{0D7F694E-EFEB-48C9-A5F7-D9CD51982AB7}" presName="conn2-1" presStyleLbl="parChTrans1D2" presStyleIdx="0" presStyleCnt="2"/>
      <dgm:spPr/>
      <dgm:t>
        <a:bodyPr/>
        <a:lstStyle/>
        <a:p>
          <a:endParaRPr lang="en-US"/>
        </a:p>
      </dgm:t>
    </dgm:pt>
    <dgm:pt modelId="{9F797A32-CE79-4D31-AD94-99501A6F3E16}" type="pres">
      <dgm:prSet presAssocID="{0D7F694E-EFEB-48C9-A5F7-D9CD51982AB7}" presName="connTx" presStyleLbl="parChTrans1D2" presStyleIdx="0" presStyleCnt="2"/>
      <dgm:spPr/>
      <dgm:t>
        <a:bodyPr/>
        <a:lstStyle/>
        <a:p>
          <a:endParaRPr lang="en-US"/>
        </a:p>
      </dgm:t>
    </dgm:pt>
    <dgm:pt modelId="{028317E9-809F-4BC1-A0CF-A171F18DFAD4}" type="pres">
      <dgm:prSet presAssocID="{E23CF174-DC1D-4047-ACF1-A8C448BD64BA}" presName="root2" presStyleCnt="0"/>
      <dgm:spPr/>
    </dgm:pt>
    <dgm:pt modelId="{A1A28441-EBE8-4879-9583-7251B9FE0436}" type="pres">
      <dgm:prSet presAssocID="{E23CF174-DC1D-4047-ACF1-A8C448BD64BA}" presName="LevelTwoTextNode" presStyleLbl="node2" presStyleIdx="0" presStyleCnt="2">
        <dgm:presLayoutVars>
          <dgm:chPref val="3"/>
        </dgm:presLayoutVars>
      </dgm:prSet>
      <dgm:spPr/>
      <dgm:t>
        <a:bodyPr/>
        <a:lstStyle/>
        <a:p>
          <a:endParaRPr lang="en-US"/>
        </a:p>
      </dgm:t>
    </dgm:pt>
    <dgm:pt modelId="{88264E2B-0F6D-40D7-9241-A5C522D79D46}" type="pres">
      <dgm:prSet presAssocID="{E23CF174-DC1D-4047-ACF1-A8C448BD64BA}" presName="level3hierChild" presStyleCnt="0"/>
      <dgm:spPr/>
    </dgm:pt>
    <dgm:pt modelId="{1C91F75A-CF67-4C5A-B99C-F1F3BA48B719}" type="pres">
      <dgm:prSet presAssocID="{014F1FCE-18BE-4CEC-8488-A8FE0C7F30B5}" presName="conn2-1" presStyleLbl="parChTrans1D3" presStyleIdx="0" presStyleCnt="4"/>
      <dgm:spPr/>
      <dgm:t>
        <a:bodyPr/>
        <a:lstStyle/>
        <a:p>
          <a:endParaRPr lang="en-US"/>
        </a:p>
      </dgm:t>
    </dgm:pt>
    <dgm:pt modelId="{D141EE50-F8B0-493A-B7DD-5850B08FDF72}" type="pres">
      <dgm:prSet presAssocID="{014F1FCE-18BE-4CEC-8488-A8FE0C7F30B5}" presName="connTx" presStyleLbl="parChTrans1D3" presStyleIdx="0" presStyleCnt="4"/>
      <dgm:spPr/>
      <dgm:t>
        <a:bodyPr/>
        <a:lstStyle/>
        <a:p>
          <a:endParaRPr lang="en-US"/>
        </a:p>
      </dgm:t>
    </dgm:pt>
    <dgm:pt modelId="{632D3495-C70C-47A3-BF15-78F38473C7FA}" type="pres">
      <dgm:prSet presAssocID="{C20FBAD6-66A0-4E52-BBC2-970F0B66C2D1}" presName="root2" presStyleCnt="0"/>
      <dgm:spPr/>
    </dgm:pt>
    <dgm:pt modelId="{52454C21-7275-42B2-ACC7-A29083AD4BFC}" type="pres">
      <dgm:prSet presAssocID="{C20FBAD6-66A0-4E52-BBC2-970F0B66C2D1}" presName="LevelTwoTextNode" presStyleLbl="node3" presStyleIdx="0" presStyleCnt="4">
        <dgm:presLayoutVars>
          <dgm:chPref val="3"/>
        </dgm:presLayoutVars>
      </dgm:prSet>
      <dgm:spPr/>
      <dgm:t>
        <a:bodyPr/>
        <a:lstStyle/>
        <a:p>
          <a:endParaRPr lang="en-US"/>
        </a:p>
      </dgm:t>
    </dgm:pt>
    <dgm:pt modelId="{34CB9A0E-EE87-433A-BEDA-7B488C725710}" type="pres">
      <dgm:prSet presAssocID="{C20FBAD6-66A0-4E52-BBC2-970F0B66C2D1}" presName="level3hierChild" presStyleCnt="0"/>
      <dgm:spPr/>
    </dgm:pt>
    <dgm:pt modelId="{67F69DA7-4441-4562-91B0-A6680FAF9F28}" type="pres">
      <dgm:prSet presAssocID="{9290FAD8-4DC6-4A0F-95A5-C1B4CD3CE28E}" presName="conn2-1" presStyleLbl="parChTrans1D3" presStyleIdx="1" presStyleCnt="4"/>
      <dgm:spPr/>
      <dgm:t>
        <a:bodyPr/>
        <a:lstStyle/>
        <a:p>
          <a:endParaRPr lang="en-US"/>
        </a:p>
      </dgm:t>
    </dgm:pt>
    <dgm:pt modelId="{D7EAD9C5-0EFB-436C-A1D5-0C589F1ED946}" type="pres">
      <dgm:prSet presAssocID="{9290FAD8-4DC6-4A0F-95A5-C1B4CD3CE28E}" presName="connTx" presStyleLbl="parChTrans1D3" presStyleIdx="1" presStyleCnt="4"/>
      <dgm:spPr/>
      <dgm:t>
        <a:bodyPr/>
        <a:lstStyle/>
        <a:p>
          <a:endParaRPr lang="en-US"/>
        </a:p>
      </dgm:t>
    </dgm:pt>
    <dgm:pt modelId="{99011871-E6D5-4CA2-B62C-0AAAD452A799}" type="pres">
      <dgm:prSet presAssocID="{4FABBF3A-A9C7-4832-A910-95E4CA32A055}" presName="root2" presStyleCnt="0"/>
      <dgm:spPr/>
    </dgm:pt>
    <dgm:pt modelId="{58A5C81A-8C70-4DAE-8079-7BC2CE078CA5}" type="pres">
      <dgm:prSet presAssocID="{4FABBF3A-A9C7-4832-A910-95E4CA32A055}" presName="LevelTwoTextNode" presStyleLbl="node3" presStyleIdx="1" presStyleCnt="4">
        <dgm:presLayoutVars>
          <dgm:chPref val="3"/>
        </dgm:presLayoutVars>
      </dgm:prSet>
      <dgm:spPr/>
      <dgm:t>
        <a:bodyPr/>
        <a:lstStyle/>
        <a:p>
          <a:endParaRPr lang="en-US"/>
        </a:p>
      </dgm:t>
    </dgm:pt>
    <dgm:pt modelId="{057EA1C5-FF71-4284-A208-CCE4A76D4D02}" type="pres">
      <dgm:prSet presAssocID="{4FABBF3A-A9C7-4832-A910-95E4CA32A055}" presName="level3hierChild" presStyleCnt="0"/>
      <dgm:spPr/>
    </dgm:pt>
    <dgm:pt modelId="{7AA20AE9-1565-4E3A-A901-BABF0E5559D8}" type="pres">
      <dgm:prSet presAssocID="{F528874D-C49C-40FD-94BB-DBD96E62A8D9}" presName="conn2-1" presStyleLbl="parChTrans1D2" presStyleIdx="1" presStyleCnt="2"/>
      <dgm:spPr/>
      <dgm:t>
        <a:bodyPr/>
        <a:lstStyle/>
        <a:p>
          <a:endParaRPr lang="en-US"/>
        </a:p>
      </dgm:t>
    </dgm:pt>
    <dgm:pt modelId="{99287F95-DD16-4AAD-BC6E-1383906749D3}" type="pres">
      <dgm:prSet presAssocID="{F528874D-C49C-40FD-94BB-DBD96E62A8D9}" presName="connTx" presStyleLbl="parChTrans1D2" presStyleIdx="1" presStyleCnt="2"/>
      <dgm:spPr/>
      <dgm:t>
        <a:bodyPr/>
        <a:lstStyle/>
        <a:p>
          <a:endParaRPr lang="en-US"/>
        </a:p>
      </dgm:t>
    </dgm:pt>
    <dgm:pt modelId="{8CA3DA2A-D21E-43E1-8D27-9C43C5E1B21C}" type="pres">
      <dgm:prSet presAssocID="{461FFDC6-64AD-4913-9924-CBAB5C4B46FB}" presName="root2" presStyleCnt="0"/>
      <dgm:spPr/>
    </dgm:pt>
    <dgm:pt modelId="{BA6F82B5-FA2B-4EAB-BB13-9F89BC6805B2}" type="pres">
      <dgm:prSet presAssocID="{461FFDC6-64AD-4913-9924-CBAB5C4B46FB}" presName="LevelTwoTextNode" presStyleLbl="node2" presStyleIdx="1" presStyleCnt="2">
        <dgm:presLayoutVars>
          <dgm:chPref val="3"/>
        </dgm:presLayoutVars>
      </dgm:prSet>
      <dgm:spPr/>
      <dgm:t>
        <a:bodyPr/>
        <a:lstStyle/>
        <a:p>
          <a:endParaRPr lang="en-US"/>
        </a:p>
      </dgm:t>
    </dgm:pt>
    <dgm:pt modelId="{C11104FA-64C0-4227-92AB-9E14F54D3850}" type="pres">
      <dgm:prSet presAssocID="{461FFDC6-64AD-4913-9924-CBAB5C4B46FB}" presName="level3hierChild" presStyleCnt="0"/>
      <dgm:spPr/>
    </dgm:pt>
    <dgm:pt modelId="{5EDADDB1-42A4-4CCA-B531-1EEA14AED8EF}" type="pres">
      <dgm:prSet presAssocID="{9D369A52-50A7-43C4-872A-2132A840F17D}" presName="conn2-1" presStyleLbl="parChTrans1D3" presStyleIdx="2" presStyleCnt="4"/>
      <dgm:spPr/>
      <dgm:t>
        <a:bodyPr/>
        <a:lstStyle/>
        <a:p>
          <a:endParaRPr lang="en-US"/>
        </a:p>
      </dgm:t>
    </dgm:pt>
    <dgm:pt modelId="{DD50768B-54B6-4CF5-A53D-25F3F017E6A5}" type="pres">
      <dgm:prSet presAssocID="{9D369A52-50A7-43C4-872A-2132A840F17D}" presName="connTx" presStyleLbl="parChTrans1D3" presStyleIdx="2" presStyleCnt="4"/>
      <dgm:spPr/>
      <dgm:t>
        <a:bodyPr/>
        <a:lstStyle/>
        <a:p>
          <a:endParaRPr lang="en-US"/>
        </a:p>
      </dgm:t>
    </dgm:pt>
    <dgm:pt modelId="{1E4DEF55-0CE6-4192-AC2F-9AB3F0130F6A}" type="pres">
      <dgm:prSet presAssocID="{A126A437-9B26-439B-AB5A-6D0407BE8E8B}" presName="root2" presStyleCnt="0"/>
      <dgm:spPr/>
    </dgm:pt>
    <dgm:pt modelId="{216DD157-242C-47BA-BF24-A4C3E530E998}" type="pres">
      <dgm:prSet presAssocID="{A126A437-9B26-439B-AB5A-6D0407BE8E8B}" presName="LevelTwoTextNode" presStyleLbl="node3" presStyleIdx="2" presStyleCnt="4">
        <dgm:presLayoutVars>
          <dgm:chPref val="3"/>
        </dgm:presLayoutVars>
      </dgm:prSet>
      <dgm:spPr/>
      <dgm:t>
        <a:bodyPr/>
        <a:lstStyle/>
        <a:p>
          <a:endParaRPr lang="en-US"/>
        </a:p>
      </dgm:t>
    </dgm:pt>
    <dgm:pt modelId="{6ED3881A-82CE-4760-9841-8636E4C77B1D}" type="pres">
      <dgm:prSet presAssocID="{A126A437-9B26-439B-AB5A-6D0407BE8E8B}" presName="level3hierChild" presStyleCnt="0"/>
      <dgm:spPr/>
    </dgm:pt>
    <dgm:pt modelId="{39544881-E6D0-4D1B-823E-52DE55643859}" type="pres">
      <dgm:prSet presAssocID="{281CFBCD-6A46-4B26-93B9-B58A01B5C754}" presName="conn2-1" presStyleLbl="parChTrans1D3" presStyleIdx="3" presStyleCnt="4"/>
      <dgm:spPr/>
      <dgm:t>
        <a:bodyPr/>
        <a:lstStyle/>
        <a:p>
          <a:endParaRPr lang="en-US"/>
        </a:p>
      </dgm:t>
    </dgm:pt>
    <dgm:pt modelId="{C0ED79C5-22FB-4507-A139-CEA7BE8C6438}" type="pres">
      <dgm:prSet presAssocID="{281CFBCD-6A46-4B26-93B9-B58A01B5C754}" presName="connTx" presStyleLbl="parChTrans1D3" presStyleIdx="3" presStyleCnt="4"/>
      <dgm:spPr/>
      <dgm:t>
        <a:bodyPr/>
        <a:lstStyle/>
        <a:p>
          <a:endParaRPr lang="en-US"/>
        </a:p>
      </dgm:t>
    </dgm:pt>
    <dgm:pt modelId="{DF082352-45A1-491A-BE04-F96CA7124EDE}" type="pres">
      <dgm:prSet presAssocID="{DD66267D-D011-45D0-8F62-E4DA25465901}" presName="root2" presStyleCnt="0"/>
      <dgm:spPr/>
    </dgm:pt>
    <dgm:pt modelId="{4FAB24E0-4C69-4E57-8CD1-4130CBD39ACD}" type="pres">
      <dgm:prSet presAssocID="{DD66267D-D011-45D0-8F62-E4DA25465901}" presName="LevelTwoTextNode" presStyleLbl="node3" presStyleIdx="3" presStyleCnt="4">
        <dgm:presLayoutVars>
          <dgm:chPref val="3"/>
        </dgm:presLayoutVars>
      </dgm:prSet>
      <dgm:spPr/>
      <dgm:t>
        <a:bodyPr/>
        <a:lstStyle/>
        <a:p>
          <a:endParaRPr lang="en-US"/>
        </a:p>
      </dgm:t>
    </dgm:pt>
    <dgm:pt modelId="{D1B05C0C-5D72-4047-806C-670682F387E4}" type="pres">
      <dgm:prSet presAssocID="{DD66267D-D011-45D0-8F62-E4DA25465901}" presName="level3hierChild" presStyleCnt="0"/>
      <dgm:spPr/>
    </dgm:pt>
  </dgm:ptLst>
  <dgm:cxnLst>
    <dgm:cxn modelId="{8C570730-3720-4A10-9766-206243043336}" type="presOf" srcId="{C20FBAD6-66A0-4E52-BBC2-970F0B66C2D1}" destId="{52454C21-7275-42B2-ACC7-A29083AD4BFC}" srcOrd="0" destOrd="0" presId="urn:microsoft.com/office/officeart/2005/8/layout/hierarchy2"/>
    <dgm:cxn modelId="{1C533F19-F819-4ED0-AB70-569E4A839A51}" type="presOf" srcId="{4FABBF3A-A9C7-4832-A910-95E4CA32A055}" destId="{58A5C81A-8C70-4DAE-8079-7BC2CE078CA5}" srcOrd="0" destOrd="0" presId="urn:microsoft.com/office/officeart/2005/8/layout/hierarchy2"/>
    <dgm:cxn modelId="{9E5D97A1-4008-4961-B051-3F3F6D217AE4}" srcId="{461FFDC6-64AD-4913-9924-CBAB5C4B46FB}" destId="{A126A437-9B26-439B-AB5A-6D0407BE8E8B}" srcOrd="0" destOrd="0" parTransId="{9D369A52-50A7-43C4-872A-2132A840F17D}" sibTransId="{21050438-7534-411B-95DB-69D6F786E98D}"/>
    <dgm:cxn modelId="{5C3F6798-1B8F-43A1-A4CA-4B336625FD76}" srcId="{E23CF174-DC1D-4047-ACF1-A8C448BD64BA}" destId="{C20FBAD6-66A0-4E52-BBC2-970F0B66C2D1}" srcOrd="0" destOrd="0" parTransId="{014F1FCE-18BE-4CEC-8488-A8FE0C7F30B5}" sibTransId="{F4F3E6DA-8CEF-4B76-AE1B-1B8DD92D21DC}"/>
    <dgm:cxn modelId="{2522B169-58CF-4757-8864-18E223B8FF45}" srcId="{461FFDC6-64AD-4913-9924-CBAB5C4B46FB}" destId="{DD66267D-D011-45D0-8F62-E4DA25465901}" srcOrd="1" destOrd="0" parTransId="{281CFBCD-6A46-4B26-93B9-B58A01B5C754}" sibTransId="{5C27EFF2-0F5C-4A02-8FA9-09313D2E7B46}"/>
    <dgm:cxn modelId="{C289500F-FDF1-43BB-BBBC-A9280F0392B8}" type="presOf" srcId="{F528874D-C49C-40FD-94BB-DBD96E62A8D9}" destId="{99287F95-DD16-4AAD-BC6E-1383906749D3}" srcOrd="1" destOrd="0" presId="urn:microsoft.com/office/officeart/2005/8/layout/hierarchy2"/>
    <dgm:cxn modelId="{F4C2B187-B81C-43EA-ACBC-3EDCD9BA435D}" type="presOf" srcId="{281CFBCD-6A46-4B26-93B9-B58A01B5C754}" destId="{39544881-E6D0-4D1B-823E-52DE55643859}" srcOrd="0" destOrd="0" presId="urn:microsoft.com/office/officeart/2005/8/layout/hierarchy2"/>
    <dgm:cxn modelId="{3FE36C52-5D81-4001-BBEC-8192AB167E46}" type="presOf" srcId="{DD66267D-D011-45D0-8F62-E4DA25465901}" destId="{4FAB24E0-4C69-4E57-8CD1-4130CBD39ACD}" srcOrd="0" destOrd="0" presId="urn:microsoft.com/office/officeart/2005/8/layout/hierarchy2"/>
    <dgm:cxn modelId="{84D29480-A231-42B9-BCC5-71EBC1D260A2}" type="presOf" srcId="{0D7F694E-EFEB-48C9-A5F7-D9CD51982AB7}" destId="{94A44654-1B59-49A3-86B0-7E1A5C640A30}" srcOrd="0" destOrd="0" presId="urn:microsoft.com/office/officeart/2005/8/layout/hierarchy2"/>
    <dgm:cxn modelId="{5435C37E-EA72-431C-AC4E-7507C1D46851}" srcId="{C74AB2A8-9874-458E-86B0-D769DCE0A2F6}" destId="{E23CF174-DC1D-4047-ACF1-A8C448BD64BA}" srcOrd="0" destOrd="0" parTransId="{0D7F694E-EFEB-48C9-A5F7-D9CD51982AB7}" sibTransId="{064F4672-E83C-40A0-8E1E-CEC1E729560D}"/>
    <dgm:cxn modelId="{8B1BB8D1-E607-48E6-8591-153BC428B70A}" srcId="{E23CF174-DC1D-4047-ACF1-A8C448BD64BA}" destId="{4FABBF3A-A9C7-4832-A910-95E4CA32A055}" srcOrd="1" destOrd="0" parTransId="{9290FAD8-4DC6-4A0F-95A5-C1B4CD3CE28E}" sibTransId="{33C59CBC-E188-4A60-ADF2-F4A806B2CCE3}"/>
    <dgm:cxn modelId="{E1DB03BC-688A-4E75-BE51-C6D3CA41EF24}" type="presOf" srcId="{014F1FCE-18BE-4CEC-8488-A8FE0C7F30B5}" destId="{1C91F75A-CF67-4C5A-B99C-F1F3BA48B719}" srcOrd="0" destOrd="0" presId="urn:microsoft.com/office/officeart/2005/8/layout/hierarchy2"/>
    <dgm:cxn modelId="{5EE467B1-277B-4629-95CD-1212ECAD453C}" type="presOf" srcId="{F528874D-C49C-40FD-94BB-DBD96E62A8D9}" destId="{7AA20AE9-1565-4E3A-A901-BABF0E5559D8}" srcOrd="0" destOrd="0" presId="urn:microsoft.com/office/officeart/2005/8/layout/hierarchy2"/>
    <dgm:cxn modelId="{C5BDFD58-EE05-42A7-A7A1-D38EE11DAB22}" srcId="{86B69752-1701-473C-9383-F7F2A2EBC766}" destId="{C74AB2A8-9874-458E-86B0-D769DCE0A2F6}" srcOrd="0" destOrd="0" parTransId="{02053DA1-C213-4963-9BAC-2D123F6E6880}" sibTransId="{C2BB4246-D58C-4C85-9AD4-FB1088AB9FCD}"/>
    <dgm:cxn modelId="{706B35DB-C167-4AE1-B689-0552BAAFA84C}" type="presOf" srcId="{461FFDC6-64AD-4913-9924-CBAB5C4B46FB}" destId="{BA6F82B5-FA2B-4EAB-BB13-9F89BC6805B2}" srcOrd="0" destOrd="0" presId="urn:microsoft.com/office/officeart/2005/8/layout/hierarchy2"/>
    <dgm:cxn modelId="{3EC7BA22-7208-4A79-8BF1-7848946EDDDB}" type="presOf" srcId="{9D369A52-50A7-43C4-872A-2132A840F17D}" destId="{DD50768B-54B6-4CF5-A53D-25F3F017E6A5}" srcOrd="1" destOrd="0" presId="urn:microsoft.com/office/officeart/2005/8/layout/hierarchy2"/>
    <dgm:cxn modelId="{A327D84E-BB97-4182-8B64-53F0CD847A02}" type="presOf" srcId="{9290FAD8-4DC6-4A0F-95A5-C1B4CD3CE28E}" destId="{D7EAD9C5-0EFB-436C-A1D5-0C589F1ED946}" srcOrd="1" destOrd="0" presId="urn:microsoft.com/office/officeart/2005/8/layout/hierarchy2"/>
    <dgm:cxn modelId="{F4C3EA24-49AA-445D-B4D6-C37581E9B579}" type="presOf" srcId="{281CFBCD-6A46-4B26-93B9-B58A01B5C754}" destId="{C0ED79C5-22FB-4507-A139-CEA7BE8C6438}" srcOrd="1" destOrd="0" presId="urn:microsoft.com/office/officeart/2005/8/layout/hierarchy2"/>
    <dgm:cxn modelId="{81FBFE8E-D37C-4F86-8064-DE1523F9A411}" type="presOf" srcId="{9290FAD8-4DC6-4A0F-95A5-C1B4CD3CE28E}" destId="{67F69DA7-4441-4562-91B0-A6680FAF9F28}" srcOrd="0" destOrd="0" presId="urn:microsoft.com/office/officeart/2005/8/layout/hierarchy2"/>
    <dgm:cxn modelId="{9A59A206-BFAE-4632-98E5-56BD016EAC10}" type="presOf" srcId="{014F1FCE-18BE-4CEC-8488-A8FE0C7F30B5}" destId="{D141EE50-F8B0-493A-B7DD-5850B08FDF72}" srcOrd="1" destOrd="0" presId="urn:microsoft.com/office/officeart/2005/8/layout/hierarchy2"/>
    <dgm:cxn modelId="{D39CB014-97BA-4802-BE64-669ED113095A}" type="presOf" srcId="{C74AB2A8-9874-458E-86B0-D769DCE0A2F6}" destId="{AE454A50-4C8C-47E3-AFC7-F82E07B88149}" srcOrd="0" destOrd="0" presId="urn:microsoft.com/office/officeart/2005/8/layout/hierarchy2"/>
    <dgm:cxn modelId="{E36AA172-C6B3-4011-8FD7-EFD4AD71CE36}" type="presOf" srcId="{0D7F694E-EFEB-48C9-A5F7-D9CD51982AB7}" destId="{9F797A32-CE79-4D31-AD94-99501A6F3E16}" srcOrd="1" destOrd="0" presId="urn:microsoft.com/office/officeart/2005/8/layout/hierarchy2"/>
    <dgm:cxn modelId="{59FCB75B-EBE3-4A4F-9C46-1545D5BF7D39}" type="presOf" srcId="{A126A437-9B26-439B-AB5A-6D0407BE8E8B}" destId="{216DD157-242C-47BA-BF24-A4C3E530E998}" srcOrd="0" destOrd="0" presId="urn:microsoft.com/office/officeart/2005/8/layout/hierarchy2"/>
    <dgm:cxn modelId="{7F0C64FC-4E70-43C1-B163-AC53F2C3BB8A}" type="presOf" srcId="{9D369A52-50A7-43C4-872A-2132A840F17D}" destId="{5EDADDB1-42A4-4CCA-B531-1EEA14AED8EF}" srcOrd="0" destOrd="0" presId="urn:microsoft.com/office/officeart/2005/8/layout/hierarchy2"/>
    <dgm:cxn modelId="{38182A29-3C4B-4811-897B-953E2902D1D3}" type="presOf" srcId="{E23CF174-DC1D-4047-ACF1-A8C448BD64BA}" destId="{A1A28441-EBE8-4879-9583-7251B9FE0436}" srcOrd="0" destOrd="0" presId="urn:microsoft.com/office/officeart/2005/8/layout/hierarchy2"/>
    <dgm:cxn modelId="{725C5D03-9AA9-454E-ADC4-4C9678D629D1}" type="presOf" srcId="{86B69752-1701-473C-9383-F7F2A2EBC766}" destId="{F590035D-95CA-4466-A505-46690BCB65B7}" srcOrd="0" destOrd="0" presId="urn:microsoft.com/office/officeart/2005/8/layout/hierarchy2"/>
    <dgm:cxn modelId="{A040F030-186D-493B-9E26-FAA0E94BF66D}" srcId="{C74AB2A8-9874-458E-86B0-D769DCE0A2F6}" destId="{461FFDC6-64AD-4913-9924-CBAB5C4B46FB}" srcOrd="1" destOrd="0" parTransId="{F528874D-C49C-40FD-94BB-DBD96E62A8D9}" sibTransId="{56F5B5D8-A0F1-474F-8115-A476960C1346}"/>
    <dgm:cxn modelId="{513015FD-5047-4B8D-B5D8-46A15B0C6C58}" type="presParOf" srcId="{F590035D-95CA-4466-A505-46690BCB65B7}" destId="{5B6B2C15-A70E-41B4-BA27-AC23BBB36AE8}" srcOrd="0" destOrd="0" presId="urn:microsoft.com/office/officeart/2005/8/layout/hierarchy2"/>
    <dgm:cxn modelId="{2E1B7A6A-88E3-4942-A0C3-56005E13344F}" type="presParOf" srcId="{5B6B2C15-A70E-41B4-BA27-AC23BBB36AE8}" destId="{AE454A50-4C8C-47E3-AFC7-F82E07B88149}" srcOrd="0" destOrd="0" presId="urn:microsoft.com/office/officeart/2005/8/layout/hierarchy2"/>
    <dgm:cxn modelId="{CCC0D772-8968-4DA7-B410-0990DE182B4D}" type="presParOf" srcId="{5B6B2C15-A70E-41B4-BA27-AC23BBB36AE8}" destId="{DBF6A70A-64D6-4ACE-84CA-E5BA313011E2}" srcOrd="1" destOrd="0" presId="urn:microsoft.com/office/officeart/2005/8/layout/hierarchy2"/>
    <dgm:cxn modelId="{0796EFAB-BECB-4243-B13E-4C5A06FBBD44}" type="presParOf" srcId="{DBF6A70A-64D6-4ACE-84CA-E5BA313011E2}" destId="{94A44654-1B59-49A3-86B0-7E1A5C640A30}" srcOrd="0" destOrd="0" presId="urn:microsoft.com/office/officeart/2005/8/layout/hierarchy2"/>
    <dgm:cxn modelId="{5C75388B-75AF-4B22-9D38-07BADC6F0DF9}" type="presParOf" srcId="{94A44654-1B59-49A3-86B0-7E1A5C640A30}" destId="{9F797A32-CE79-4D31-AD94-99501A6F3E16}" srcOrd="0" destOrd="0" presId="urn:microsoft.com/office/officeart/2005/8/layout/hierarchy2"/>
    <dgm:cxn modelId="{C2B8D642-B9D4-4399-AD76-A73493162154}" type="presParOf" srcId="{DBF6A70A-64D6-4ACE-84CA-E5BA313011E2}" destId="{028317E9-809F-4BC1-A0CF-A171F18DFAD4}" srcOrd="1" destOrd="0" presId="urn:microsoft.com/office/officeart/2005/8/layout/hierarchy2"/>
    <dgm:cxn modelId="{6FD2C83C-31F7-4360-8542-2FA9C2A47F65}" type="presParOf" srcId="{028317E9-809F-4BC1-A0CF-A171F18DFAD4}" destId="{A1A28441-EBE8-4879-9583-7251B9FE0436}" srcOrd="0" destOrd="0" presId="urn:microsoft.com/office/officeart/2005/8/layout/hierarchy2"/>
    <dgm:cxn modelId="{7AB2303C-EEC6-45E1-8164-5C883B0D7918}" type="presParOf" srcId="{028317E9-809F-4BC1-A0CF-A171F18DFAD4}" destId="{88264E2B-0F6D-40D7-9241-A5C522D79D46}" srcOrd="1" destOrd="0" presId="urn:microsoft.com/office/officeart/2005/8/layout/hierarchy2"/>
    <dgm:cxn modelId="{22100B18-EEFA-4884-9035-223CAAC7E3A5}" type="presParOf" srcId="{88264E2B-0F6D-40D7-9241-A5C522D79D46}" destId="{1C91F75A-CF67-4C5A-B99C-F1F3BA48B719}" srcOrd="0" destOrd="0" presId="urn:microsoft.com/office/officeart/2005/8/layout/hierarchy2"/>
    <dgm:cxn modelId="{A14CE523-1983-4E33-A09E-0AF0E4565287}" type="presParOf" srcId="{1C91F75A-CF67-4C5A-B99C-F1F3BA48B719}" destId="{D141EE50-F8B0-493A-B7DD-5850B08FDF72}" srcOrd="0" destOrd="0" presId="urn:microsoft.com/office/officeart/2005/8/layout/hierarchy2"/>
    <dgm:cxn modelId="{A9352E9D-341C-4B0B-B147-EC01F45BD19A}" type="presParOf" srcId="{88264E2B-0F6D-40D7-9241-A5C522D79D46}" destId="{632D3495-C70C-47A3-BF15-78F38473C7FA}" srcOrd="1" destOrd="0" presId="urn:microsoft.com/office/officeart/2005/8/layout/hierarchy2"/>
    <dgm:cxn modelId="{FC198742-0C7B-4E0A-B8C7-B98ADE8EA258}" type="presParOf" srcId="{632D3495-C70C-47A3-BF15-78F38473C7FA}" destId="{52454C21-7275-42B2-ACC7-A29083AD4BFC}" srcOrd="0" destOrd="0" presId="urn:microsoft.com/office/officeart/2005/8/layout/hierarchy2"/>
    <dgm:cxn modelId="{9626CB66-DFB3-413F-8800-91BD2036260C}" type="presParOf" srcId="{632D3495-C70C-47A3-BF15-78F38473C7FA}" destId="{34CB9A0E-EE87-433A-BEDA-7B488C725710}" srcOrd="1" destOrd="0" presId="urn:microsoft.com/office/officeart/2005/8/layout/hierarchy2"/>
    <dgm:cxn modelId="{9970B890-B692-433A-9A2C-FFC5C3386043}" type="presParOf" srcId="{88264E2B-0F6D-40D7-9241-A5C522D79D46}" destId="{67F69DA7-4441-4562-91B0-A6680FAF9F28}" srcOrd="2" destOrd="0" presId="urn:microsoft.com/office/officeart/2005/8/layout/hierarchy2"/>
    <dgm:cxn modelId="{92496E5A-1567-466B-832D-D1008B3D8EA7}" type="presParOf" srcId="{67F69DA7-4441-4562-91B0-A6680FAF9F28}" destId="{D7EAD9C5-0EFB-436C-A1D5-0C589F1ED946}" srcOrd="0" destOrd="0" presId="urn:microsoft.com/office/officeart/2005/8/layout/hierarchy2"/>
    <dgm:cxn modelId="{7655B540-9A6B-4BB5-A3D3-A516926B2C97}" type="presParOf" srcId="{88264E2B-0F6D-40D7-9241-A5C522D79D46}" destId="{99011871-E6D5-4CA2-B62C-0AAAD452A799}" srcOrd="3" destOrd="0" presId="urn:microsoft.com/office/officeart/2005/8/layout/hierarchy2"/>
    <dgm:cxn modelId="{3CC7EF5C-E1BC-4861-8B4C-7C057B2A2FD3}" type="presParOf" srcId="{99011871-E6D5-4CA2-B62C-0AAAD452A799}" destId="{58A5C81A-8C70-4DAE-8079-7BC2CE078CA5}" srcOrd="0" destOrd="0" presId="urn:microsoft.com/office/officeart/2005/8/layout/hierarchy2"/>
    <dgm:cxn modelId="{08216C91-13CF-4597-BF13-10F3A1092992}" type="presParOf" srcId="{99011871-E6D5-4CA2-B62C-0AAAD452A799}" destId="{057EA1C5-FF71-4284-A208-CCE4A76D4D02}" srcOrd="1" destOrd="0" presId="urn:microsoft.com/office/officeart/2005/8/layout/hierarchy2"/>
    <dgm:cxn modelId="{E277F736-292F-4080-88E8-143C1F5B47E6}" type="presParOf" srcId="{DBF6A70A-64D6-4ACE-84CA-E5BA313011E2}" destId="{7AA20AE9-1565-4E3A-A901-BABF0E5559D8}" srcOrd="2" destOrd="0" presId="urn:microsoft.com/office/officeart/2005/8/layout/hierarchy2"/>
    <dgm:cxn modelId="{0465D340-9D01-4EDA-813E-25327AE10A56}" type="presParOf" srcId="{7AA20AE9-1565-4E3A-A901-BABF0E5559D8}" destId="{99287F95-DD16-4AAD-BC6E-1383906749D3}" srcOrd="0" destOrd="0" presId="urn:microsoft.com/office/officeart/2005/8/layout/hierarchy2"/>
    <dgm:cxn modelId="{BE976C53-3E80-4EA3-8102-B211A45BB04C}" type="presParOf" srcId="{DBF6A70A-64D6-4ACE-84CA-E5BA313011E2}" destId="{8CA3DA2A-D21E-43E1-8D27-9C43C5E1B21C}" srcOrd="3" destOrd="0" presId="urn:microsoft.com/office/officeart/2005/8/layout/hierarchy2"/>
    <dgm:cxn modelId="{DB7D6A69-1A3F-4F6F-B8D3-6A6C47744FF7}" type="presParOf" srcId="{8CA3DA2A-D21E-43E1-8D27-9C43C5E1B21C}" destId="{BA6F82B5-FA2B-4EAB-BB13-9F89BC6805B2}" srcOrd="0" destOrd="0" presId="urn:microsoft.com/office/officeart/2005/8/layout/hierarchy2"/>
    <dgm:cxn modelId="{FC0DED66-2EE7-4E51-9FCF-B5A5ECE8B6F2}" type="presParOf" srcId="{8CA3DA2A-D21E-43E1-8D27-9C43C5E1B21C}" destId="{C11104FA-64C0-4227-92AB-9E14F54D3850}" srcOrd="1" destOrd="0" presId="urn:microsoft.com/office/officeart/2005/8/layout/hierarchy2"/>
    <dgm:cxn modelId="{DB0E2DFF-1C7C-4B0E-A765-524CE5B817B4}" type="presParOf" srcId="{C11104FA-64C0-4227-92AB-9E14F54D3850}" destId="{5EDADDB1-42A4-4CCA-B531-1EEA14AED8EF}" srcOrd="0" destOrd="0" presId="urn:microsoft.com/office/officeart/2005/8/layout/hierarchy2"/>
    <dgm:cxn modelId="{94320917-2C6E-4096-839A-D53B2A989D77}" type="presParOf" srcId="{5EDADDB1-42A4-4CCA-B531-1EEA14AED8EF}" destId="{DD50768B-54B6-4CF5-A53D-25F3F017E6A5}" srcOrd="0" destOrd="0" presId="urn:microsoft.com/office/officeart/2005/8/layout/hierarchy2"/>
    <dgm:cxn modelId="{4142F79A-20C2-4303-BAF9-10D17A08110F}" type="presParOf" srcId="{C11104FA-64C0-4227-92AB-9E14F54D3850}" destId="{1E4DEF55-0CE6-4192-AC2F-9AB3F0130F6A}" srcOrd="1" destOrd="0" presId="urn:microsoft.com/office/officeart/2005/8/layout/hierarchy2"/>
    <dgm:cxn modelId="{6A8AD19E-44D7-4A46-8CE1-F88CF38A41E3}" type="presParOf" srcId="{1E4DEF55-0CE6-4192-AC2F-9AB3F0130F6A}" destId="{216DD157-242C-47BA-BF24-A4C3E530E998}" srcOrd="0" destOrd="0" presId="urn:microsoft.com/office/officeart/2005/8/layout/hierarchy2"/>
    <dgm:cxn modelId="{1592597C-CF01-419D-841C-B3B89C4B3FFC}" type="presParOf" srcId="{1E4DEF55-0CE6-4192-AC2F-9AB3F0130F6A}" destId="{6ED3881A-82CE-4760-9841-8636E4C77B1D}" srcOrd="1" destOrd="0" presId="urn:microsoft.com/office/officeart/2005/8/layout/hierarchy2"/>
    <dgm:cxn modelId="{476A8B01-32B8-4F0B-BCFB-AD2EE83612EA}" type="presParOf" srcId="{C11104FA-64C0-4227-92AB-9E14F54D3850}" destId="{39544881-E6D0-4D1B-823E-52DE55643859}" srcOrd="2" destOrd="0" presId="urn:microsoft.com/office/officeart/2005/8/layout/hierarchy2"/>
    <dgm:cxn modelId="{67AE4765-2821-4AE8-8D6A-73D67F5DB5F3}" type="presParOf" srcId="{39544881-E6D0-4D1B-823E-52DE55643859}" destId="{C0ED79C5-22FB-4507-A139-CEA7BE8C6438}" srcOrd="0" destOrd="0" presId="urn:microsoft.com/office/officeart/2005/8/layout/hierarchy2"/>
    <dgm:cxn modelId="{077F2D14-F5BA-4C70-ACB8-E7AC8D7F7EF3}" type="presParOf" srcId="{C11104FA-64C0-4227-92AB-9E14F54D3850}" destId="{DF082352-45A1-491A-BE04-F96CA7124EDE}" srcOrd="3" destOrd="0" presId="urn:microsoft.com/office/officeart/2005/8/layout/hierarchy2"/>
    <dgm:cxn modelId="{1D73A4E6-3BDF-4CB3-AF69-09A9E1252482}" type="presParOf" srcId="{DF082352-45A1-491A-BE04-F96CA7124EDE}" destId="{4FAB24E0-4C69-4E57-8CD1-4130CBD39ACD}" srcOrd="0" destOrd="0" presId="urn:microsoft.com/office/officeart/2005/8/layout/hierarchy2"/>
    <dgm:cxn modelId="{397390DE-687E-4A4B-B5E6-2E7BA3000695}" type="presParOf" srcId="{DF082352-45A1-491A-BE04-F96CA7124EDE}" destId="{D1B05C0C-5D72-4047-806C-670682F387E4}" srcOrd="1" destOrd="0" presId="urn:microsoft.com/office/officeart/2005/8/layout/hierarchy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16868E0-B6E4-4816-84EA-941033A0BC14}" type="datetimeFigureOut">
              <a:rPr lang="en-US" smtClean="0"/>
              <a:pPr/>
              <a:t>02/06/2016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4D8D855-2070-4EA1-833D-28794193C07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A3B15D-EBA9-45D0-BEAF-E71211E3A3EF}" type="datetimeFigureOut">
              <a:rPr lang="en-US" smtClean="0"/>
              <a:pPr/>
              <a:t>02/06/2016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E46BCB-0B0A-413F-9014-69C972A49384}" type="slidenum">
              <a:rPr lang="en-US" smtClean="0"/>
              <a:pPr/>
              <a:t>‹#›</a:t>
            </a:fld>
            <a:endParaRPr lang="en-US"/>
          </a:p>
        </p:txBody>
      </p:sp>
    </p:spTree>
    <p:extLst>
      <p:ext uri="{BB962C8B-B14F-4D97-AF65-F5344CB8AC3E}">
        <p14:creationId xmlns:p14="http://schemas.microsoft.com/office/powerpoint/2010/main" xmlns="" val="3268689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E46BCB-0B0A-413F-9014-69C972A49384}"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DE46BCB-0B0A-413F-9014-69C972A49384}"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E46BCB-0B0A-413F-9014-69C972A49384}"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E46BCB-0B0A-413F-9014-69C972A49384}"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02/06/2016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02/06/2016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microsoft.com/office/2007/relationships/diagramDrawing" Target="NUL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8534400" cy="3124200"/>
          </a:xfrm>
          <a:ln>
            <a:noFill/>
          </a:ln>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cap="all" smtClean="0">
                <a:ln w="11430"/>
                <a:solidFill>
                  <a:srgbClr val="7030A0"/>
                </a:solidFill>
                <a:effectLst>
                  <a:outerShdw blurRad="50800" dist="39000" dir="5460000" algn="tl">
                    <a:srgbClr val="000000">
                      <a:alpha val="38000"/>
                    </a:srgbClr>
                  </a:outerShdw>
                </a:effectLst>
                <a:latin typeface="Arial Black" pitchFamily="34" charset="0"/>
                <a:cs typeface="Angsana New" pitchFamily="18" charset="-34"/>
              </a:rPr>
              <a:t>Major Tax compliances</a:t>
            </a:r>
            <a:r>
              <a:rPr lang="en-US" sz="4000" smtClean="0">
                <a:ln w="11430"/>
                <a:solidFill>
                  <a:srgbClr val="7030A0"/>
                </a:solidFill>
                <a:effectLst>
                  <a:outerShdw blurRad="50800" dist="39000" dir="5460000" algn="tl">
                    <a:srgbClr val="000000">
                      <a:alpha val="38000"/>
                    </a:srgbClr>
                  </a:outerShdw>
                </a:effectLst>
                <a:latin typeface="Arial Black" pitchFamily="34" charset="0"/>
                <a:cs typeface="Angsana New" pitchFamily="18" charset="-34"/>
              </a:rPr>
              <a:t> by </a:t>
            </a:r>
            <a:r>
              <a:rPr lang="en-US" sz="4000" dirty="0" smtClean="0">
                <a:ln w="11430"/>
                <a:solidFill>
                  <a:srgbClr val="7030A0"/>
                </a:solidFill>
                <a:effectLst>
                  <a:outerShdw blurRad="50800" dist="39000" dir="5460000" algn="tl">
                    <a:srgbClr val="000000">
                      <a:alpha val="38000"/>
                    </a:srgbClr>
                  </a:outerShdw>
                </a:effectLst>
                <a:latin typeface="Arial Black" pitchFamily="34" charset="0"/>
                <a:cs typeface="Angsana New" pitchFamily="18" charset="-34"/>
              </a:rPr>
              <a:t>BUILDERS &amp; DEVELOPERS</a:t>
            </a:r>
            <a:endParaRPr lang="en-US" sz="4000" dirty="0">
              <a:ln w="11430"/>
              <a:solidFill>
                <a:srgbClr val="7030A0"/>
              </a:solidFill>
              <a:effectLst>
                <a:outerShdw blurRad="50800" dist="39000" dir="5460000" algn="tl">
                  <a:srgbClr val="000000">
                    <a:alpha val="38000"/>
                  </a:srgbClr>
                </a:outerShdw>
              </a:effectLst>
              <a:latin typeface="Arial Black" pitchFamily="34" charset="0"/>
              <a:cs typeface="Angsana New" pitchFamily="18" charset="-34"/>
            </a:endParaRPr>
          </a:p>
        </p:txBody>
      </p:sp>
      <p:sp>
        <p:nvSpPr>
          <p:cNvPr id="3" name="Subtitle 2"/>
          <p:cNvSpPr>
            <a:spLocks noGrp="1"/>
          </p:cNvSpPr>
          <p:nvPr>
            <p:ph type="subTitle" idx="1"/>
          </p:nvPr>
        </p:nvSpPr>
        <p:spPr>
          <a:xfrm>
            <a:off x="2133600" y="4038600"/>
            <a:ext cx="6400800" cy="1752600"/>
          </a:xfrm>
        </p:spPr>
        <p:txBody>
          <a:bodyPr/>
          <a:lstStyle/>
          <a:p>
            <a:r>
              <a:rPr lang="en-US" b="1" cap="all" dirty="0" smtClean="0">
                <a:ln w="9000" cmpd="sng">
                  <a:solidFill>
                    <a:schemeClr val="accent4">
                      <a:shade val="50000"/>
                      <a:satMod val="120000"/>
                    </a:schemeClr>
                  </a:solidFill>
                  <a:prstDash val="solid"/>
                </a:ln>
                <a:effectLst>
                  <a:reflection blurRad="12700" stA="28000" endPos="45000" dist="1000" dir="5400000" sy="-100000" algn="bl" rotWithShape="0"/>
                </a:effectLst>
                <a:latin typeface="Monotype Corsiva" pitchFamily="66" charset="0"/>
              </a:rPr>
              <a:t>     - Mr. </a:t>
            </a:r>
            <a:r>
              <a:rPr lang="en-US" b="1" cap="all" dirty="0" err="1" smtClean="0">
                <a:ln w="9000" cmpd="sng">
                  <a:solidFill>
                    <a:schemeClr val="accent4">
                      <a:shade val="50000"/>
                      <a:satMod val="120000"/>
                    </a:schemeClr>
                  </a:solidFill>
                  <a:prstDash val="solid"/>
                </a:ln>
                <a:effectLst>
                  <a:reflection blurRad="12700" stA="28000" endPos="45000" dist="1000" dir="5400000" sy="-100000" algn="bl" rotWithShape="0"/>
                </a:effectLst>
                <a:latin typeface="Monotype Corsiva" pitchFamily="66" charset="0"/>
              </a:rPr>
              <a:t>rakesh</a:t>
            </a:r>
            <a:r>
              <a:rPr lang="en-US" b="1" cap="all" dirty="0" smtClean="0">
                <a:ln w="9000" cmpd="sng">
                  <a:solidFill>
                    <a:schemeClr val="accent4">
                      <a:shade val="50000"/>
                      <a:satMod val="120000"/>
                    </a:schemeClr>
                  </a:solidFill>
                  <a:prstDash val="solid"/>
                </a:ln>
                <a:effectLst>
                  <a:reflection blurRad="12700" stA="28000" endPos="45000" dist="1000" dir="5400000" sy="-100000" algn="bl" rotWithShape="0"/>
                </a:effectLst>
                <a:latin typeface="Monotype Corsiva" pitchFamily="66" charset="0"/>
              </a:rPr>
              <a:t>  n. </a:t>
            </a:r>
            <a:r>
              <a:rPr lang="en-US" b="1" cap="all" dirty="0" err="1" smtClean="0">
                <a:ln w="9000" cmpd="sng">
                  <a:solidFill>
                    <a:schemeClr val="accent4">
                      <a:shade val="50000"/>
                      <a:satMod val="120000"/>
                    </a:schemeClr>
                  </a:solidFill>
                  <a:prstDash val="solid"/>
                </a:ln>
                <a:effectLst>
                  <a:reflection blurRad="12700" stA="28000" endPos="45000" dist="1000" dir="5400000" sy="-100000" algn="bl" rotWithShape="0"/>
                </a:effectLst>
                <a:latin typeface="Monotype Corsiva" pitchFamily="66" charset="0"/>
              </a:rPr>
              <a:t>jeswani</a:t>
            </a:r>
            <a:endParaRPr lang="en-US" b="1" cap="all" dirty="0">
              <a:ln w="9000" cmpd="sng">
                <a:solidFill>
                  <a:schemeClr val="accent4">
                    <a:shade val="50000"/>
                    <a:satMod val="120000"/>
                  </a:schemeClr>
                </a:solidFill>
                <a:prstDash val="solid"/>
              </a:ln>
              <a:effectLst>
                <a:reflection blurRad="12700" stA="28000" endPos="45000" dist="1000" dir="5400000" sy="-100000" algn="bl" rotWithShape="0"/>
              </a:effectLst>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Conditions</a:t>
            </a:r>
          </a:p>
        </p:txBody>
      </p:sp>
      <p:sp>
        <p:nvSpPr>
          <p:cNvPr id="3" name="Content Placeholder 2"/>
          <p:cNvSpPr>
            <a:spLocks noGrp="1"/>
          </p:cNvSpPr>
          <p:nvPr>
            <p:ph idx="1"/>
          </p:nvPr>
        </p:nvSpPr>
        <p:spPr/>
        <p:txBody>
          <a:bodyPr>
            <a:normAutofit/>
          </a:bodyPr>
          <a:lstStyle/>
          <a:p>
            <a:r>
              <a:rPr lang="en-US" dirty="0" smtClean="0"/>
              <a:t>Agreement must be registered</a:t>
            </a:r>
          </a:p>
          <a:p>
            <a:r>
              <a:rPr lang="en-US" dirty="0" smtClean="0"/>
              <a:t>Dealer should include the agreement value in turnover of sale in the period in which agreement is registered</a:t>
            </a:r>
          </a:p>
          <a:p>
            <a:r>
              <a:rPr lang="en-US" dirty="0" smtClean="0"/>
              <a:t>Payment of VAT should be made electronically</a:t>
            </a:r>
          </a:p>
          <a:p>
            <a:r>
              <a:rPr lang="en-US" dirty="0" smtClean="0"/>
              <a:t>In relation to the contracts against which he is paying tax under composition scheme, he must not use goods purchased against C – Form</a:t>
            </a:r>
          </a:p>
          <a:p>
            <a:r>
              <a:rPr lang="en-US" dirty="0" smtClean="0"/>
              <a:t>Dealer should not issue Tax Invoice </a:t>
            </a:r>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Works Contract Tax-TDS</a:t>
            </a:r>
          </a:p>
        </p:txBody>
      </p:sp>
      <p:sp>
        <p:nvSpPr>
          <p:cNvPr id="3" name="Content Placeholder 2"/>
          <p:cNvSpPr>
            <a:spLocks noGrp="1"/>
          </p:cNvSpPr>
          <p:nvPr>
            <p:ph idx="1"/>
          </p:nvPr>
        </p:nvSpPr>
        <p:spPr>
          <a:xfrm>
            <a:off x="457200" y="1219200"/>
            <a:ext cx="8229600" cy="5029200"/>
          </a:xfrm>
        </p:spPr>
        <p:txBody>
          <a:bodyPr>
            <a:normAutofit/>
          </a:bodyPr>
          <a:lstStyle/>
          <a:p>
            <a:r>
              <a:rPr lang="en-US" u="sng" dirty="0" smtClean="0"/>
              <a:t>Applicability</a:t>
            </a:r>
          </a:p>
          <a:p>
            <a:pPr lvl="1"/>
            <a:r>
              <a:rPr lang="en-US" dirty="0" smtClean="0"/>
              <a:t>Applicable for Works Contract Transaction</a:t>
            </a:r>
          </a:p>
          <a:p>
            <a:pPr lvl="1"/>
            <a:r>
              <a:rPr lang="en-US" dirty="0" smtClean="0"/>
              <a:t>Employer employing Contractor for Work Contract </a:t>
            </a:r>
          </a:p>
          <a:p>
            <a:pPr lvl="1"/>
            <a:r>
              <a:rPr lang="en-US" dirty="0" smtClean="0"/>
              <a:t>Payments are exceeding Rs. 5 </a:t>
            </a:r>
            <a:r>
              <a:rPr lang="en-US" dirty="0" err="1" smtClean="0"/>
              <a:t>lacs</a:t>
            </a:r>
            <a:r>
              <a:rPr lang="en-US" dirty="0" smtClean="0"/>
              <a:t> in a financial year.</a:t>
            </a:r>
          </a:p>
          <a:p>
            <a:r>
              <a:rPr lang="en-US" u="sng" dirty="0" smtClean="0"/>
              <a:t>Rate of WCT</a:t>
            </a:r>
          </a:p>
          <a:p>
            <a:pPr lvl="1"/>
            <a:r>
              <a:rPr lang="en-US" dirty="0" smtClean="0"/>
              <a:t>2% in case of Registered Dealer</a:t>
            </a:r>
          </a:p>
          <a:p>
            <a:pPr lvl="1"/>
            <a:r>
              <a:rPr lang="en-US" dirty="0" smtClean="0"/>
              <a:t>5% in case of unregistered dealer</a:t>
            </a:r>
          </a:p>
          <a:p>
            <a:r>
              <a:rPr lang="en-US" u="sng" dirty="0" smtClean="0"/>
              <a:t>Non Applicability</a:t>
            </a:r>
          </a:p>
          <a:p>
            <a:pPr lvl="1"/>
            <a:r>
              <a:rPr lang="en-US" dirty="0" smtClean="0"/>
              <a:t>In case of Inter state trade </a:t>
            </a:r>
          </a:p>
          <a:p>
            <a:pPr lvl="1"/>
            <a:r>
              <a:rPr lang="en-US" dirty="0" smtClean="0"/>
              <a:t>Payment made to Sub-Contractor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Procedural compliance under WCT-TDS:</a:t>
            </a:r>
          </a:p>
        </p:txBody>
      </p:sp>
      <p:sp>
        <p:nvSpPr>
          <p:cNvPr id="3" name="Content Placeholder 2"/>
          <p:cNvSpPr>
            <a:spLocks noGrp="1"/>
          </p:cNvSpPr>
          <p:nvPr>
            <p:ph idx="1"/>
          </p:nvPr>
        </p:nvSpPr>
        <p:spPr>
          <a:xfrm>
            <a:off x="457200" y="1219200"/>
            <a:ext cx="8229600" cy="5334000"/>
          </a:xfrm>
        </p:spPr>
        <p:txBody>
          <a:bodyPr>
            <a:normAutofit/>
          </a:bodyPr>
          <a:lstStyle/>
          <a:p>
            <a:r>
              <a:rPr lang="en-US" dirty="0" smtClean="0"/>
              <a:t>Employer to obtain registration / Tax deduction number in Form No 401 within 3 months from the day he become liable to deduct the tax.</a:t>
            </a:r>
          </a:p>
          <a:p>
            <a:pPr>
              <a:buNone/>
            </a:pPr>
            <a:endParaRPr lang="en-US" dirty="0" smtClean="0"/>
          </a:p>
          <a:p>
            <a:r>
              <a:rPr lang="en-US" dirty="0" smtClean="0"/>
              <a:t>Remittance of tax to Government Treasure in within 21 days from the expiry of the month.</a:t>
            </a:r>
          </a:p>
          <a:p>
            <a:pPr>
              <a:buNone/>
            </a:pPr>
            <a:endParaRPr lang="en-US" dirty="0" smtClean="0"/>
          </a:p>
          <a:p>
            <a:r>
              <a:rPr lang="en-US" dirty="0" smtClean="0"/>
              <a:t>Employer shall maintain the record of amount of tax deduction in form 404.</a:t>
            </a:r>
          </a:p>
          <a:p>
            <a:pPr>
              <a:buNone/>
            </a:pPr>
            <a:endParaRPr lang="en-US" dirty="0" smtClean="0"/>
          </a:p>
          <a:p>
            <a:r>
              <a:rPr lang="en-US" dirty="0" smtClean="0"/>
              <a:t>Employer is required to issue certificate to contractor in form 402 and file annual TDS return in form 424.</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l"/>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FAQs:</a:t>
            </a:r>
          </a:p>
        </p:txBody>
      </p:sp>
      <p:sp>
        <p:nvSpPr>
          <p:cNvPr id="3" name="Content Placeholder 2"/>
          <p:cNvSpPr>
            <a:spLocks noGrp="1"/>
          </p:cNvSpPr>
          <p:nvPr>
            <p:ph idx="1"/>
          </p:nvPr>
        </p:nvSpPr>
        <p:spPr>
          <a:xfrm>
            <a:off x="457200" y="990600"/>
            <a:ext cx="8229600" cy="5486400"/>
          </a:xfrm>
        </p:spPr>
        <p:txBody>
          <a:bodyPr>
            <a:noAutofit/>
          </a:bodyPr>
          <a:lstStyle/>
          <a:p>
            <a:pPr>
              <a:buNone/>
            </a:pPr>
            <a:r>
              <a:rPr lang="en-US" sz="1600" dirty="0" smtClean="0"/>
              <a:t>Q. 1) Many times mere advances are received and agreement is executed much later. What will be the point of liability?</a:t>
            </a:r>
          </a:p>
          <a:p>
            <a:pPr>
              <a:buNone/>
            </a:pPr>
            <a:r>
              <a:rPr lang="en-US" sz="1600" dirty="0" smtClean="0"/>
              <a:t>A - Tax will be levied from the date of the agreement. The amount of advance, as and when it is adjusted towards the agreement amount, will be taxed.</a:t>
            </a:r>
          </a:p>
          <a:p>
            <a:pPr>
              <a:buNone/>
            </a:pPr>
            <a:endParaRPr lang="en-US" sz="1600" dirty="0" smtClean="0"/>
          </a:p>
          <a:p>
            <a:pPr>
              <a:buNone/>
            </a:pPr>
            <a:r>
              <a:rPr lang="en-US" sz="1600" dirty="0" smtClean="0"/>
              <a:t>Q. 2) The builders receive non-refundable deposits and other charges under the agreement such as electricity deposit, water charges, etc. Whether such receipts will also form part of sale price for VAT?</a:t>
            </a:r>
          </a:p>
          <a:p>
            <a:pPr>
              <a:buNone/>
            </a:pPr>
            <a:r>
              <a:rPr lang="en-US" sz="1600" dirty="0" smtClean="0"/>
              <a:t>A - The amounts which are received as deposits will be a deduction to the extent such amounts are actually paid to other authorities.</a:t>
            </a:r>
          </a:p>
          <a:p>
            <a:pPr>
              <a:buNone/>
            </a:pPr>
            <a:endParaRPr lang="en-US" sz="1600" dirty="0" smtClean="0"/>
          </a:p>
          <a:p>
            <a:pPr>
              <a:buNone/>
            </a:pPr>
            <a:r>
              <a:rPr lang="en-US" sz="1600" dirty="0" smtClean="0"/>
              <a:t>Q. 3) Can the VAT applicable in above cases be collected by raising a debit note or the same should be mentioned in the agreement itself? Whether VAT should be collected on each installment or at one go upon execution of the agreement?</a:t>
            </a:r>
          </a:p>
          <a:p>
            <a:pPr>
              <a:buNone/>
            </a:pPr>
            <a:r>
              <a:rPr lang="en-US" sz="1600" dirty="0" smtClean="0"/>
              <a:t>A - Yes. It can be collected by raising a debit note. Specific mention in the agreement is a choice of the contracting parties. It will be payable on the installments received. </a:t>
            </a:r>
          </a:p>
          <a:p>
            <a:pPr>
              <a:buNone/>
            </a:pPr>
            <a:endParaRPr lang="en-US" sz="1600" dirty="0" smtClean="0"/>
          </a:p>
          <a:p>
            <a:pPr>
              <a:buNone/>
            </a:pPr>
            <a:r>
              <a:rPr lang="en-US" sz="1600" dirty="0" smtClean="0"/>
              <a:t>Q. 4) What will be the VAT implications where mere advances are received from buyers and agreement for sell is not executed with the buyer?</a:t>
            </a:r>
          </a:p>
          <a:p>
            <a:pPr>
              <a:buNone/>
            </a:pPr>
            <a:r>
              <a:rPr lang="en-US" sz="1600" dirty="0" smtClean="0"/>
              <a:t>A - There is no tax liability.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257800"/>
          </a:xfrm>
        </p:spPr>
        <p:txBody>
          <a:bodyPr>
            <a:normAutofit/>
          </a:bodyPr>
          <a:lstStyle/>
          <a:p>
            <a:pPr>
              <a:buNone/>
            </a:pPr>
            <a:r>
              <a:rPr lang="en-US" sz="1800" dirty="0" smtClean="0"/>
              <a:t>Q. 5)In the event where an agreement entered into is cancelled and said flat is sold to someone else and the agreement is again entered. What would be the VAT implication for the first sale and the second one?</a:t>
            </a:r>
          </a:p>
          <a:p>
            <a:pPr>
              <a:buNone/>
            </a:pPr>
            <a:r>
              <a:rPr lang="en-US" sz="1800" dirty="0" smtClean="0"/>
              <a:t>A - If the first sale of flat is cancelled then the subsequent sale of the same flat by the developer is taxable. The tax paid on first sale can be adjusted towards subsequent sale.</a:t>
            </a:r>
          </a:p>
          <a:p>
            <a:pPr>
              <a:buNone/>
            </a:pPr>
            <a:endParaRPr lang="en-US" sz="1800" dirty="0" smtClean="0"/>
          </a:p>
          <a:p>
            <a:pPr>
              <a:buNone/>
            </a:pPr>
            <a:r>
              <a:rPr lang="en-US" sz="1800" dirty="0" smtClean="0"/>
              <a:t>Q. 6) If builder constructs the flat on the land which is owned by land owner and out of the constructed flats some flats are given to land owner and other flats are sold by builder to prospective buyer. Land owner sales the flat afterwards to buyers. In such instance what will be the point of taxation? Whether land owner is liable to pay the VAT on sales of flats which were handed over to him by builder?</a:t>
            </a:r>
          </a:p>
          <a:p>
            <a:pPr>
              <a:buNone/>
            </a:pPr>
            <a:r>
              <a:rPr lang="en-US" sz="1800" dirty="0" smtClean="0"/>
              <a:t>A - Builder is liable to pay tax only in respect of sale of flats to prospective buyers. The flats which are given to land owners will not be taxable. The land owner when subsequently sales the flat will not liable to pay any tax as he is not a dealer.</a:t>
            </a:r>
          </a:p>
          <a:p>
            <a:pPr>
              <a:buNone/>
            </a:pPr>
            <a:endParaRPr lang="en-US" sz="18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5800" y="762000"/>
            <a:ext cx="8458200" cy="5638800"/>
          </a:xfrm>
        </p:spPr>
        <p:txBody>
          <a:bodyPr>
            <a:normAutofit/>
          </a:bodyPr>
          <a:lstStyle/>
          <a:p>
            <a:r>
              <a:rPr lang="en-US" dirty="0" smtClean="0"/>
              <a:t>Service tax levy on the service portion provided by the contractor to purchaser or dealer.</a:t>
            </a:r>
          </a:p>
          <a:p>
            <a:pPr>
              <a:buNone/>
            </a:pPr>
            <a:endParaRPr lang="en-US" dirty="0" smtClean="0"/>
          </a:p>
          <a:p>
            <a:r>
              <a:rPr lang="en-US" dirty="0" smtClean="0"/>
              <a:t>After the negative list regime the construction of a complex, building, civil structure or a part thereof, including a complex or building intended for sale to a buyer, wholly or partly has been declared to be a service liable to service tax. However, if the entire consideration from the prospective buyer is received after issuance of completion certificate by competent authority then it is outside the purview of declared service.</a:t>
            </a:r>
          </a:p>
          <a:p>
            <a:pPr>
              <a:buNone/>
            </a:pPr>
            <a:endParaRPr lang="en-US" dirty="0" smtClean="0"/>
          </a:p>
          <a:p>
            <a:pPr>
              <a:buNone/>
            </a:pPr>
            <a:endParaRPr lang="en-US" dirty="0"/>
          </a:p>
        </p:txBody>
      </p:sp>
      <p:sp>
        <p:nvSpPr>
          <p:cNvPr id="5" name="Title 1"/>
          <p:cNvSpPr txBox="1">
            <a:spLocks/>
          </p:cNvSpPr>
          <p:nvPr/>
        </p:nvSpPr>
        <p:spPr>
          <a:xfrm>
            <a:off x="457200" y="0"/>
            <a:ext cx="8229600" cy="914400"/>
          </a:xfrm>
          <a:prstGeom prst="rect">
            <a:avLst/>
          </a:prstGeo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a typeface="+mj-ea"/>
                <a:cs typeface="+mj-cs"/>
              </a:rPr>
              <a:t>SERVI CE TAX</a:t>
            </a:r>
            <a:endParaRPr kumimoji="0" lang="en-US" sz="42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uLnTx/>
              <a:uFillTx/>
              <a:latin typeface="High Tower Text" pitchFamily="18" charset="0"/>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vert="horz" lIns="91440" tIns="45720" rIns="91440" bIns="45720" rtlCol="0" anchor="ct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How to Value</a:t>
            </a:r>
            <a:endParaRPr lang="en-US" sz="5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graphicFrame>
        <p:nvGraphicFramePr>
          <p:cNvPr id="4" name="Diagram 3"/>
          <p:cNvGraphicFramePr/>
          <p:nvPr>
            <p:extLst>
              <p:ext uri="{D42A27DB-BD31-4B8C-83A1-F6EECF244321}">
                <p14:modId xmlns:p14="http://schemas.microsoft.com/office/powerpoint/2010/main" xmlns="" val="154541236"/>
              </p:ext>
            </p:extLst>
          </p:nvPr>
        </p:nvGraphicFramePr>
        <p:xfrm>
          <a:off x="381000" y="838200"/>
          <a:ext cx="85344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438637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vert="horz" lIns="91440" tIns="45720" rIns="91440" bIns="45720" rtlCol="0" anchor="ct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Works contract- Regular scheme</a:t>
            </a:r>
          </a:p>
        </p:txBody>
      </p:sp>
      <p:sp>
        <p:nvSpPr>
          <p:cNvPr id="3" name="Content Placeholder 2"/>
          <p:cNvSpPr>
            <a:spLocks noGrp="1"/>
          </p:cNvSpPr>
          <p:nvPr>
            <p:ph idx="1"/>
          </p:nvPr>
        </p:nvSpPr>
        <p:spPr>
          <a:xfrm>
            <a:off x="457200" y="1219200"/>
            <a:ext cx="8229600" cy="5410200"/>
          </a:xfrm>
        </p:spPr>
        <p:txBody>
          <a:bodyPr>
            <a:normAutofit lnSpcReduction="10000"/>
          </a:bodyPr>
          <a:lstStyle/>
          <a:p>
            <a:r>
              <a:rPr lang="en-US" sz="2500" dirty="0" smtClean="0"/>
              <a:t>Applicable where the VAT has been paid or payable on actual value and not under composition scheme.</a:t>
            </a:r>
          </a:p>
          <a:p>
            <a:pPr marL="0" indent="0">
              <a:buNone/>
            </a:pPr>
            <a:endParaRPr lang="en-US" sz="25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buNone/>
            </a:pPr>
            <a:r>
              <a:rPr lang="en-US" sz="2500" dirty="0" smtClean="0"/>
              <a:t>1. Value of Service Portion in Execution of a Works Contract:</a:t>
            </a:r>
          </a:p>
          <a:p>
            <a:pPr marL="457200" indent="-457200">
              <a:buNone/>
            </a:pPr>
            <a:r>
              <a:rPr lang="en-US" sz="2500" dirty="0" smtClean="0"/>
              <a:t>	</a:t>
            </a:r>
            <a:r>
              <a:rPr lang="en-US" sz="2200" dirty="0" smtClean="0"/>
              <a:t>Gross Amount Charged 				XXX</a:t>
            </a:r>
          </a:p>
          <a:p>
            <a:pPr>
              <a:buNone/>
            </a:pPr>
            <a:r>
              <a:rPr lang="en-US" sz="2200" dirty="0" smtClean="0"/>
              <a:t> 	  Less:- Value of Property in goods transferred	XXX</a:t>
            </a:r>
          </a:p>
          <a:p>
            <a:pPr>
              <a:buNone/>
            </a:pPr>
            <a:r>
              <a:rPr lang="en-US" sz="2200" dirty="0" smtClean="0"/>
              <a:t>		 in the Execution of the Contract	            ______</a:t>
            </a:r>
          </a:p>
          <a:p>
            <a:pPr>
              <a:buNone/>
            </a:pPr>
            <a:endParaRPr lang="en-US" sz="1900" dirty="0" smtClean="0"/>
          </a:p>
          <a:p>
            <a:pPr>
              <a:buNone/>
            </a:pPr>
            <a:r>
              <a:rPr lang="en-US" sz="2500" dirty="0" smtClean="0"/>
              <a:t>2. Gross amount charged shall not include Value Added Tax.</a:t>
            </a:r>
          </a:p>
          <a:p>
            <a:pPr>
              <a:buNone/>
            </a:pPr>
            <a:endParaRPr lang="en-US" sz="2500" dirty="0" smtClean="0"/>
          </a:p>
          <a:p>
            <a:pPr>
              <a:buNone/>
            </a:pPr>
            <a:r>
              <a:rPr lang="en-US" sz="2500" dirty="0" smtClean="0"/>
              <a:t>3. CENVAT Credit of Inputs shall not be allowed but Credit of Input Service and of Capital Goods shall be allowed.</a:t>
            </a:r>
          </a:p>
          <a:p>
            <a:pPr>
              <a:buNone/>
            </a:pPr>
            <a:endParaRPr lang="en-US" sz="2100" dirty="0" smtClean="0"/>
          </a:p>
          <a:p>
            <a:pPr lvl="2">
              <a:buNone/>
            </a:pPr>
            <a:endParaRPr lang="en-US" sz="17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Contd</a:t>
            </a:r>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t>
            </a:r>
            <a:endPar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sp>
        <p:nvSpPr>
          <p:cNvPr id="3" name="Content Placeholder 2"/>
          <p:cNvSpPr>
            <a:spLocks noGrp="1"/>
          </p:cNvSpPr>
          <p:nvPr>
            <p:ph idx="1"/>
          </p:nvPr>
        </p:nvSpPr>
        <p:spPr/>
        <p:txBody>
          <a:bodyPr>
            <a:normAutofit lnSpcReduction="10000"/>
          </a:bodyPr>
          <a:lstStyle/>
          <a:p>
            <a:pPr>
              <a:buNone/>
            </a:pPr>
            <a:r>
              <a:rPr lang="en-US" sz="2500" dirty="0" smtClean="0"/>
              <a:t>4. Works </a:t>
            </a:r>
            <a:r>
              <a:rPr lang="en-US" sz="2500" dirty="0"/>
              <a:t>Contract Service Shall include:- </a:t>
            </a:r>
          </a:p>
          <a:p>
            <a:pPr lvl="1"/>
            <a:r>
              <a:rPr lang="en-US" sz="2400" dirty="0" err="1"/>
              <a:t>labour</a:t>
            </a:r>
            <a:r>
              <a:rPr lang="en-US" sz="2400" dirty="0"/>
              <a:t> charges for execution of the works;</a:t>
            </a:r>
          </a:p>
          <a:p>
            <a:pPr lvl="1"/>
            <a:r>
              <a:rPr lang="en-US" sz="2400" dirty="0"/>
              <a:t>amount paid to a sub-contractor for </a:t>
            </a:r>
            <a:r>
              <a:rPr lang="en-US" sz="2400" dirty="0" err="1"/>
              <a:t>labour</a:t>
            </a:r>
            <a:r>
              <a:rPr lang="en-US" sz="2400" dirty="0"/>
              <a:t> and services;</a:t>
            </a:r>
          </a:p>
          <a:p>
            <a:pPr lvl="1"/>
            <a:r>
              <a:rPr lang="en-US" sz="2400" dirty="0"/>
              <a:t>charges for planning, designing and architect's fees;</a:t>
            </a:r>
          </a:p>
          <a:p>
            <a:pPr lvl="1"/>
            <a:r>
              <a:rPr lang="en-US" sz="2400" dirty="0"/>
              <a:t>charges for obtaining on hire or otherwise, machinery and tools used for the execution of the works contract</a:t>
            </a:r>
            <a:r>
              <a:rPr lang="en-US" sz="2400" dirty="0" smtClean="0"/>
              <a:t>;</a:t>
            </a:r>
            <a:endParaRPr lang="en-US" dirty="0" smtClean="0"/>
          </a:p>
          <a:p>
            <a:pPr lvl="1"/>
            <a:r>
              <a:rPr lang="en-US" sz="2400" dirty="0"/>
              <a:t>cost of consumables such as water, </a:t>
            </a:r>
            <a:r>
              <a:rPr lang="en-US" sz="2400" dirty="0" smtClean="0"/>
              <a:t>electricity, </a:t>
            </a:r>
            <a:r>
              <a:rPr lang="en-US" sz="2400" dirty="0" err="1" smtClean="0"/>
              <a:t>etc</a:t>
            </a:r>
            <a:r>
              <a:rPr lang="en-US" sz="2400" dirty="0" smtClean="0"/>
              <a:t>;</a:t>
            </a:r>
          </a:p>
          <a:p>
            <a:pPr lvl="1"/>
            <a:r>
              <a:rPr lang="en-US" sz="2400" dirty="0"/>
              <a:t>cost of establishment of the contractor relatable to supply of </a:t>
            </a:r>
            <a:r>
              <a:rPr lang="en-US" sz="2400" dirty="0" err="1"/>
              <a:t>labour</a:t>
            </a:r>
            <a:r>
              <a:rPr lang="en-US" sz="2400" dirty="0"/>
              <a:t> and services;</a:t>
            </a:r>
          </a:p>
          <a:p>
            <a:pPr lvl="1"/>
            <a:r>
              <a:rPr lang="en-US" sz="2400" dirty="0"/>
              <a:t>other similar </a:t>
            </a:r>
            <a:r>
              <a:rPr lang="en-US" sz="2400" dirty="0" smtClean="0"/>
              <a:t>expenses for Supply of </a:t>
            </a:r>
            <a:r>
              <a:rPr lang="en-US" sz="2400" dirty="0" err="1" smtClean="0"/>
              <a:t>Labour</a:t>
            </a:r>
            <a:r>
              <a:rPr lang="en-US" sz="2400" dirty="0" smtClean="0"/>
              <a:t> and Services</a:t>
            </a:r>
          </a:p>
          <a:p>
            <a:pPr lvl="1"/>
            <a:r>
              <a:rPr lang="en-US" sz="2400" dirty="0"/>
              <a:t>profit </a:t>
            </a:r>
            <a:r>
              <a:rPr lang="en-US" sz="2400" dirty="0" smtClean="0"/>
              <a:t>earned on Supply </a:t>
            </a:r>
            <a:r>
              <a:rPr lang="en-US" sz="2400" dirty="0"/>
              <a:t>of </a:t>
            </a:r>
            <a:r>
              <a:rPr lang="en-US" sz="2400" dirty="0" err="1"/>
              <a:t>Labour</a:t>
            </a:r>
            <a:r>
              <a:rPr lang="en-US" sz="2400" dirty="0"/>
              <a:t> and Services</a:t>
            </a:r>
          </a:p>
        </p:txBody>
      </p:sp>
    </p:spTree>
    <p:extLst>
      <p:ext uri="{BB962C8B-B14F-4D97-AF65-F5344CB8AC3E}">
        <p14:creationId xmlns:p14="http://schemas.microsoft.com/office/powerpoint/2010/main" xmlns="" val="1002361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vert="horz" lIns="91440" tIns="45720" rIns="91440" bIns="45720" rtlCol="0" anchor="ct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Works contract- Standard deduction scheme</a:t>
            </a:r>
            <a:endPar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sp>
        <p:nvSpPr>
          <p:cNvPr id="3" name="Content Placeholder 2"/>
          <p:cNvSpPr>
            <a:spLocks noGrp="1"/>
          </p:cNvSpPr>
          <p:nvPr>
            <p:ph idx="1"/>
          </p:nvPr>
        </p:nvSpPr>
        <p:spPr>
          <a:xfrm>
            <a:off x="457200" y="1447800"/>
            <a:ext cx="8229600" cy="4678363"/>
          </a:xfrm>
        </p:spPr>
        <p:txBody>
          <a:bodyPr>
            <a:normAutofit/>
          </a:bodyPr>
          <a:lstStyle/>
          <a:p>
            <a:endParaRPr lang="en-US" sz="2500" dirty="0" smtClean="0"/>
          </a:p>
          <a:p>
            <a:r>
              <a:rPr lang="en-US" sz="2500" dirty="0" smtClean="0"/>
              <a:t>Applicable where </a:t>
            </a:r>
            <a:r>
              <a:rPr lang="en-US" sz="2500" dirty="0"/>
              <a:t>the VAT </a:t>
            </a:r>
            <a:r>
              <a:rPr lang="en-US" sz="2500" dirty="0" smtClean="0"/>
              <a:t>is </a:t>
            </a:r>
            <a:r>
              <a:rPr lang="en-US" sz="2500" dirty="0"/>
              <a:t>paid under composition </a:t>
            </a:r>
            <a:r>
              <a:rPr lang="en-US" sz="2500" dirty="0" smtClean="0"/>
              <a:t>scheme:- Standard Deduction Scheme</a:t>
            </a:r>
            <a:endParaRPr lang="en-US" sz="2500" dirty="0"/>
          </a:p>
        </p:txBody>
      </p:sp>
      <p:graphicFrame>
        <p:nvGraphicFramePr>
          <p:cNvPr id="4" name="Table 3"/>
          <p:cNvGraphicFramePr>
            <a:graphicFrameLocks noGrp="1"/>
          </p:cNvGraphicFramePr>
          <p:nvPr>
            <p:extLst>
              <p:ext uri="{D42A27DB-BD31-4B8C-83A1-F6EECF244321}">
                <p14:modId xmlns:p14="http://schemas.microsoft.com/office/powerpoint/2010/main" xmlns="" val="1318120360"/>
              </p:ext>
            </p:extLst>
          </p:nvPr>
        </p:nvGraphicFramePr>
        <p:xfrm>
          <a:off x="533400" y="2895600"/>
          <a:ext cx="7772400" cy="3017520"/>
        </p:xfrm>
        <a:graphic>
          <a:graphicData uri="http://schemas.openxmlformats.org/drawingml/2006/table">
            <a:tbl>
              <a:tblPr firstRow="1" bandRow="1">
                <a:tableStyleId>{17292A2E-F333-43FB-9621-5CBBE7FDCDCB}</a:tableStyleId>
              </a:tblPr>
              <a:tblGrid>
                <a:gridCol w="838200"/>
                <a:gridCol w="4343400"/>
                <a:gridCol w="2590800"/>
              </a:tblGrid>
              <a:tr h="857250">
                <a:tc>
                  <a:txBody>
                    <a:bodyPr/>
                    <a:lstStyle/>
                    <a:p>
                      <a:pPr algn="ctr"/>
                      <a:r>
                        <a:rPr lang="en-US" dirty="0" smtClean="0"/>
                        <a:t>Sr. No.</a:t>
                      </a:r>
                      <a:endParaRPr lang="en-US" dirty="0"/>
                    </a:p>
                  </a:txBody>
                  <a:tcPr>
                    <a:lnR w="12700" cap="flat" cmpd="sng" algn="ctr">
                      <a:solidFill>
                        <a:schemeClr val="tx1"/>
                      </a:solidFill>
                      <a:prstDash val="solid"/>
                      <a:round/>
                      <a:headEnd type="none" w="med" len="med"/>
                      <a:tailEnd type="none" w="med" len="med"/>
                    </a:lnR>
                    <a:solidFill>
                      <a:srgbClr val="7030A0"/>
                    </a:solidFill>
                  </a:tcPr>
                </a:tc>
                <a:tc>
                  <a:txBody>
                    <a:bodyPr/>
                    <a:lstStyle/>
                    <a:p>
                      <a:pPr algn="ctr"/>
                      <a:r>
                        <a:rPr lang="en-US" dirty="0" smtClean="0"/>
                        <a:t>Situation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7030A0"/>
                    </a:solidFill>
                  </a:tcPr>
                </a:tc>
                <a:tc>
                  <a:txBody>
                    <a:bodyPr/>
                    <a:lstStyle/>
                    <a:p>
                      <a:pPr marL="0" algn="ctr" defTabSz="914400" rtl="0" eaLnBrk="1" latinLnBrk="0" hangingPunct="1"/>
                      <a:r>
                        <a:rPr lang="en-US" sz="1800" kern="1200" dirty="0" smtClean="0"/>
                        <a:t>Value of Service in</a:t>
                      </a:r>
                    </a:p>
                    <a:p>
                      <a:pPr marL="0" algn="ctr" defTabSz="914400" rtl="0" eaLnBrk="1" latinLnBrk="0" hangingPunct="1"/>
                      <a:r>
                        <a:rPr lang="en-US" sz="1800" kern="1200" dirty="0" smtClean="0"/>
                        <a:t>execution of works</a:t>
                      </a:r>
                    </a:p>
                    <a:p>
                      <a:pPr marL="0" algn="ctr" defTabSz="914400" rtl="0" eaLnBrk="1" latinLnBrk="0" hangingPunct="1"/>
                      <a:r>
                        <a:rPr lang="en-US" sz="1800" kern="1200" dirty="0" smtClean="0"/>
                        <a:t>contract</a:t>
                      </a:r>
                      <a:endParaRPr lang="en-US" sz="1800" b="1" kern="120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solidFill>
                      <a:srgbClr val="7030A0"/>
                    </a:solidFill>
                  </a:tcPr>
                </a:tc>
              </a:tr>
              <a:tr h="857250">
                <a:tc>
                  <a:txBody>
                    <a:bodyPr/>
                    <a:lstStyle/>
                    <a:p>
                      <a:r>
                        <a:rPr lang="en-US" dirty="0" smtClean="0"/>
                        <a:t>A</a:t>
                      </a:r>
                      <a:endParaRPr lang="en-US" dirty="0"/>
                    </a:p>
                  </a:txBody>
                  <a:tcPr>
                    <a:lnR w="12700" cap="flat" cmpd="sng" algn="ctr">
                      <a:solidFill>
                        <a:schemeClr val="tx1"/>
                      </a:solidFill>
                      <a:prstDash val="solid"/>
                      <a:round/>
                      <a:headEnd type="none" w="med" len="med"/>
                      <a:tailEnd type="none" w="med" len="med"/>
                    </a:lnR>
                  </a:tcPr>
                </a:tc>
                <a:tc>
                  <a:txBody>
                    <a:bodyPr/>
                    <a:lstStyle/>
                    <a:p>
                      <a:r>
                        <a:rPr lang="en-US" sz="1800" u="none" strike="noStrike" kern="1200" baseline="0" dirty="0" smtClean="0"/>
                        <a:t>In case of original works contract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800" u="none" strike="noStrike" kern="1200" baseline="0" dirty="0" smtClean="0"/>
                        <a:t>40% of the total</a:t>
                      </a:r>
                    </a:p>
                    <a:p>
                      <a:r>
                        <a:rPr lang="en-US" sz="1800" u="none" strike="noStrike" kern="1200" baseline="0" dirty="0" smtClean="0"/>
                        <a:t>amount charged</a:t>
                      </a:r>
                    </a:p>
                    <a:p>
                      <a:r>
                        <a:rPr lang="en-US" sz="1800" u="none" strike="noStrike" kern="1200" baseline="0" dirty="0" smtClean="0"/>
                        <a:t>for works contract</a:t>
                      </a:r>
                      <a:endParaRPr lang="en-US" dirty="0"/>
                    </a:p>
                  </a:txBody>
                  <a:tcPr>
                    <a:lnL w="12700" cap="flat" cmpd="sng" algn="ctr">
                      <a:solidFill>
                        <a:schemeClr val="tx1"/>
                      </a:solidFill>
                      <a:prstDash val="solid"/>
                      <a:round/>
                      <a:headEnd type="none" w="med" len="med"/>
                      <a:tailEnd type="none" w="med" len="med"/>
                    </a:lnL>
                  </a:tcPr>
                </a:tc>
              </a:tr>
              <a:tr h="857250">
                <a:tc>
                  <a:txBody>
                    <a:bodyPr/>
                    <a:lstStyle/>
                    <a:p>
                      <a:r>
                        <a:rPr lang="en-US" dirty="0" smtClean="0"/>
                        <a:t>B</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In case</a:t>
                      </a:r>
                      <a:r>
                        <a:rPr lang="en-US" baseline="0" dirty="0" smtClean="0"/>
                        <a:t> of works contract entered into for maintenance or repairs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800" kern="1200" baseline="0" dirty="0" smtClean="0"/>
                        <a:t>70% of the total</a:t>
                      </a:r>
                    </a:p>
                    <a:p>
                      <a:r>
                        <a:rPr lang="en-US" sz="1800" kern="1200" baseline="0" dirty="0" smtClean="0"/>
                        <a:t>amount charged</a:t>
                      </a:r>
                    </a:p>
                    <a:p>
                      <a:r>
                        <a:rPr lang="en-US" sz="1800" kern="1200" baseline="0" dirty="0" smtClean="0"/>
                        <a:t>for the works</a:t>
                      </a:r>
                    </a:p>
                    <a:p>
                      <a:r>
                        <a:rPr lang="en-US" sz="1800" kern="1200" baseline="0" dirty="0" smtClean="0"/>
                        <a:t>contract</a:t>
                      </a:r>
                      <a:endParaRPr lang="en-US" dirty="0"/>
                    </a:p>
                  </a:txBody>
                  <a:tcPr>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xmlns="" val="1463326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Major Taxes to Builders &amp; Developers</a:t>
            </a:r>
            <a:endParaRPr lang="en-US" sz="4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t>Maharashtra Value </a:t>
            </a:r>
            <a:r>
              <a:rPr lang="en-US" dirty="0" smtClean="0"/>
              <a:t>Added Tax</a:t>
            </a:r>
          </a:p>
          <a:p>
            <a:endParaRPr lang="en-US" dirty="0" smtClean="0"/>
          </a:p>
          <a:p>
            <a:r>
              <a:rPr lang="en-US" dirty="0" smtClean="0"/>
              <a:t>WCT-TDS</a:t>
            </a:r>
          </a:p>
          <a:p>
            <a:endParaRPr lang="en-US" dirty="0" smtClean="0"/>
          </a:p>
          <a:p>
            <a:r>
              <a:rPr lang="en-US" dirty="0" smtClean="0"/>
              <a:t>Service Tax</a:t>
            </a:r>
          </a:p>
          <a:p>
            <a:endParaRPr lang="en-US" dirty="0" smtClean="0"/>
          </a:p>
          <a:p>
            <a:r>
              <a:rPr lang="en-US" dirty="0" smtClean="0"/>
              <a:t>Reverse charge mechanism</a:t>
            </a:r>
          </a:p>
          <a:p>
            <a:endParaRPr lang="en-US" dirty="0" smtClean="0"/>
          </a:p>
          <a:p>
            <a:r>
              <a:rPr lang="en-US" dirty="0" smtClean="0"/>
              <a:t>Income Tax</a:t>
            </a:r>
          </a:p>
          <a:p>
            <a:endParaRPr lang="en-US" dirty="0" smtClean="0"/>
          </a:p>
          <a:p>
            <a:r>
              <a:rPr lang="en-US" dirty="0" smtClean="0"/>
              <a:t>Income tax-TDS</a:t>
            </a:r>
          </a:p>
          <a:p>
            <a:pPr>
              <a:buNone/>
            </a:pPr>
            <a:endParaRPr lang="en-US" dirty="0" smtClean="0"/>
          </a:p>
        </p:txBody>
      </p:sp>
      <p:sp>
        <p:nvSpPr>
          <p:cNvPr id="17412" name="AutoShape 4" descr="data:image/jpeg;base64,/9j/4AAQSkZJRgABAQAAAQABAAD/2wCEAAkGBw8QDxQQEBAQEhAQEA8UEBUQDRAQEhAQFBQXFhQVFBQYHCggGR0lHRYUIT0hJSkrMC4uFx8zOTMsNygtLisBCgoKDg0OGhAQGiwkHyQsLC4sLCwsLCwsLCwsLCwsLCwsLCwsLCwsLCwsLCwsLCwsLCwsLCwsLCwsLCwsLCwsLP/AABEIALkBEAMBEQACEQEDEQH/xAAcAAEAAQUBAQAAAAAAAAAAAAAABAECAwYHBQj/xABBEAABAwIBBQ4EBAYCAwEAAAABAAIDBBEFBxIhMUEGExUzUVNhcXOBkZOy0RQiMqFCUnKxI2KCkqLBJENjg/EI/8QAGgEBAAIDAQAAAAAAAAAAAAAAAAEEAgMFBv/EADIRAQACAgAFAwIEBgEFAAAAAAABAgMRBAUSITEyQWETUSKRsdEUI1JxgaEzNEJDYvD/2gAMAwEAAhEDEQA/AOu4bQQGCImGIkxR64mflHQgk8HwczF5TPZA4Pg5mLymeyBwfBzMXlM9kDg+DmYvKZ7IHB8HMxeUz2QUNBTj/ph8pnsg8HCN0WDVTs2J9Nn3IzXxsjcSPyhw+buWuuWs9olby8Dnxx1TWdfHd7ww+n5mLymey2KivB8HMxeUz2QOD4OZi8pnsgcHwczF5TPZA4Pg5mLymeyBwfBzMXlM9kDg+DmYvKZ7IHB8HMxeUz2QOD4OZi8pnsgcHwczF5TPZA4Pg5mLymeyBwfBzMXlM9kDg+DmYvKZ7IHB8HMxeUz2QOD4OZi8pnsgcHwczF5TPZA4Pg5mLymeyBwfBzMXlM9kDg+DmYvKZ7IHB8HMxeUz2QOD4OZi8pnsgcHwczF5TPZA4Pg5mLymeyBwfBzMXlM9kDg+DmYvKZ7II2JUEAglIhiBEUlrRM/KehBJwziIuyi9IQSUBAQEBBq+UnGPhMMmeDaSQb1F+qTQSOpuce5a8tumu1vgcP1c9a+3l83rnPZ+Gx4Hu2xGjsIqhxYPwS/xGHosdI7iFnXJaviVXNwWHN66/wCY7S6FgeWKJ1m1kBYdr4fnb1lh0juJVivE/wBUOTm5LPnFb/E/u3/B90VFVi9PURyfyg5rx1sNiPBb65K28S5Obhc2H/krMfp+b1FmriAgICAgICAgICAgICAgICAgICAgII2J8RL2UvpKBhnERdlF6QgkoCAgICDiuXHGN8qYqNp+WBm+SdpJ9Pg31KpxFu+noeTYdVnJPv2cxVV3RBVBfHK5pDmktcDcFpsQeghDXs23A8pGJ01gZd/jH4Zxnnuf9X3W2ua9fdRzct4fL36dT947f68OhYHlbopbNqWPp3Hbxkd+saR4LfXiaz57ORm5Llr3xzFo/KW94fiMFQzPgljkadrHh3jbUrEWifDlZMV8c6vEwlKWsQEBAQEBAQEBAQEBAQEBAQEBBGxPiJeyl9JQMM4iLsovSEElAQEBAQfLuVEVFPjNSJySZHiSNw1OhcBmWHQBm/0laL4omdurwvHWx1iv2a7FXNK0WwzDrYuY0t5SmSNOorVNZhepmpfxK9YtogBBVQySKOtlheHxSPjeNTo3lh8QpideGNq1tGrRuG74HlWr4LNnDKlg/P8AJJ/eP9grdXiLx57uZn5Pgyen8M/Hj8nQcDyn4bUWbI51O87JrZl+iQaPGysV4ik+ezk5uUcRj71/FHx5/JuUE7HtDmOa5p1Frg4EdBC3RO3LtWazq0aZFKBAQEBAQEBAQEBAQEBAQEEbE+Il7KX0lAwziIuyi9IQSUBAQEBByzL5uZ+Iom1sbby0X12Gl1O4/N/abO6s5GVZ0+drrFt3C9k5GoqJpEs68RaviXrYa9zm5x7lUzRFZ1D0PLcl8lOuyYtDpiJVUJEBBVB07JRVx0VHWYhO4iJpZHG2/wBcgBcQ0bXG7B3HkVrBqtZtLg82i2fNTDTysoMsFW2QmeCKSIuJDWEsexpOoO0g2HKFEcTbfeG2/I8U11W0xP5x+TfMDyjYZU2Bl3iQ2+WcZmk7A/6T4rfXPS3w5WflXEYu8R1R94/ZtjJA4BzSCDqIIII6CFuc6YmJ1K5ECAgICAgICAgICAgII2J8RL2UvpKBhnERdlF6QgkoCAgICDHUQMkY6N7Q5j2ua8HU5rhYg9yDkePZB6V93UVTLCSbhkwE0Y6ARZwHXdDbmu6HJXi9EHPdTiaJoJMlO8SANG0t0OHgiYiZnUPOp481oHIFzbzu23tuGxfTxVr9oZFg3iCjzYE8gUxG5Rkt00mUaGuada22wzChh5jS/lIbI06itU1mF6mWlvEr1i2J1Rikj6eKn+mKEyODQfqkebue7lNrAcgHSVstbtFVbDg6b2yz5n/UIV1rWi6D1cG3SVtGf+PUSMH5c7OYethuPssq3tXxLTm4bFm/5KxP/wB9/LuOTTdNNiNK+ScM3yKXMJY3NDhmggkX16Vew3m9e7yvMuFpw+WIp4mG3EgaToHStznK3QEBAQEBAQEBAQEEbE+Il7KX0lAwziIuyi9IQSUBAQEBAQEGmZWsV+HwuRoNn1JELf0u0v8A8Q7xWrNbVV3l+L6mePju+e1z3sYEAII2JSWjPToW3DG7KHMsvRgn57PEurzzG4XtqCNRWM0iWynE2p4l7FAXubnO0DYOXpVTL0xOoei5fbLkp137R7fKUtDpCAiREOo5Gsahpoa11RI2OKMQSFzjYD62m3KdDdAVvhp8uBzukzNJj5ahlFykzYk4ww50NEDoZez5v5pbbP5dXXs3WnbnYcUU7z5Ytze7nEaVo3qoe5g/BL/FZ1WdpHcQqs3tSe0u7TheH4jHE2r3+8dpdHwTLDE6zaundGdr4Tnt6y06R3XW2vE/1QoZuST/AOK3+J/dv+EboKOrF6eojk6A6zx1sOkeCsVvW3iXIzcLlwz+Osx+j01k0CAgICAgICCNifES9lL6SgYZxEXZRekIJKAgICAgICDh+XDFt8rY6YH5aaMudp0b5LY6eprW+JVPiLd9PRcmxarN/u5uqztqokQbjkn3PQ1+IP8AiImS09PTuc9j2hzTJIc1lx1B57lc4avbbzvOcu7RT7N3x7Ijhk93Uz5aV5vYNO+x3/Q7T4EKy4m3I91m4CXDKhsU08ErXgubvZcH5o1F7CPlub7TqK05snRHby6PLuD/AIi+7emPP7IioPWxGo1AoSFSTMRG5Uabi6SxpPVG1VDJFxK+96z9Qvyait+D1ObzSP5UT9peVdWXC6noYdJsWjNX3dfl2X/tlPVZ2F0cjmnOaS1w1FpsQegqUT37PpjcRinxeH08xN3mINkP/kZ8rvuF0sduqsS8VxmL6We1fbfb+0vcWaqtbI0kgEEt1gEEjrGxE6mI3K5ECAgICCNifES9lL6SgYZxEXZRekIJKAgICAgILJpWsaXuNmtBc4nYALkoR3nT5Yx3EnVVVNUu1zSveL7Gk/KO4WHcube2529rwuL6WOK/ZBWCwICG9O4ZC8L3vDn1JFnVcz3C4/6o/kZ3XDj3ro466rp43jcv1M02bdut3QxYfSunksTqiZexlkOpo/cnYAVN7xWNy18Nw9s+SKV/y+bsWxKWqmfPM7OklcS46h0ADYALADoXOtabTuXtMOGuGkUr4RFi2iJQcTqc0Zo1u/ZWMGPc7lx+acX9Ov06+ZTIvpC028unh9ELli2peG4Z8W804+uSOYxdqyNz2DvLbd624fW5/Mv+nt8aamCrjzkSz0r7OCwvG4WuFydGSJeyCqWnponcbEHRcnm7+HDqOWGdsjyJQ+BrAPmzhZwLjoaAWg/1KzizRWJiXH5hy+2fLW1Z127oWP5Tq+ruyJwpojsiJzyOQya/CywyZ7y38JyvBSdz+Kfnx+TUYMRmjk32KWRkgN89r3BxJNzcjXdaY3Hd0csVvHTMdvs3XA8rFfBZs4ZUsH5vkk/vGjxBW+ue0ee7lZuU4L967rPx4/J0LA8p+G1Fg95p3nZMLN8waPGy31z1nz2cnNynPj9MdUfH7N0ika9oc1wc1wBaWkEOB1EEawt7mzExOpXIgQRsT4iXspfSUDDOIi7KL0hBJQEBAQEBBp2VjF/hsLlANn1BEDOX57l/+ActeW2qrvAYfqZ4+O754XPevgUJEFsjXEZrBd7yGsA1lzjYAd5WeON2iFbjMv08NrPqTDKeHDsPjje4MipKdge4nQAxvzE9Zv4rozOo7vGxWbW1HlwHdzupkxKqMhu2Fl2wMP4Wcp/mO3uGxUMuTrl67gODjh8f/tPn9murUvihLPRUj5pWQxi8kr2sYCQBnONhcnUFlWNzpqzZYxUm0tWq3OMjs7WHEHosbLpVr011DxebLOXLN5e9B9I6lzr+Xs+Hn+XDIsG97G5Cp3rEKWTY2oiv1FwB/dZ451aFTjadWC8fEvLyjYJ8DilRABZm+GSLspPmaB1XI/pV+XlMc7hrjSsW6svZpJLtVPJGpek4TJ144ZVgsrZGkiw16FlWdNeWs2rqF2oWHf0rHz3bI/DHTCiIVQb/AJM9wZrniqqWkUbCM1p0fEuGz9A2nbq5VZw4t95cTmXMOj+Xj8+8u7sYGgAAAAWAAsABqACuPOqoCCNifES9lL6SgYZxEXZRekIJKAgICAgIOI5ccX3yripWn5aePPeNm+SavBoH9yqcRbvp6Dk+LVZyT7uaqs7ooBBsmTXDfisYpmEAshLqiS/5Yx8v+bmK1w9fdw+c5tVrjj+7Y8rG7T4qQ0dO7/jxO/iuB0TSg6v0t+56goz5d/hhlyvgeiPq3jv7Ocqs7YgIlc1xGrQoTEzDFLTxv+pgJ5RoPiFnXJaviVfLwmDL66RPz4n/AEva0AWGpYzO22lIpHTCqhmvglLHteNbHNcOsG/+lMTqWN69VZh0j/8AQWD58dLiLBs3mUgbHDPiPrHeF0rPE4p1M1cUWCxD0MOk2LRmr7uty7JqZqnqu7AgogIhueTvcQ/Epd8lDm0cZ/iO0gzOH/Ww/udnWt+LF1d58OTzDj4wx0U9X6PoCmp2RsbHG0MYxoaxrRZrWgWAAV55mZmZ3LKiBAQRsT4iXspfSUDDOIi7KL0hBJQEBAQEBB8ubvJ52YlUGsifFJJK9zQ8aDHezC1w0OGaBpCqZMVpnb0HB8wwUpFPGnjMna7UQtE0mPLrY+Ix39MsixbhQl6m5zHTSw1RhuKipLYA8aN6p26ZM0/mc4gaNWaehWZt0U6Y8y4teH/iuKtkt6a9v76eYqztCJEBDaqAoBBRSCJdo3aYtSO3MxtqH/xKmkgEDdb3Tsa0hwHIHDSV0ItHREy8bbBb+ItWPaZcAhprmwWu19QvYeF67ah6kMLWCwGnaVVtebT3d7DgphjVY7+8r7rFsUQEGz7hNyEuJz20spo3Df5OQa8xnK4/YaeS+7Fj6pc3j+OjBXpr6pfRGHUMVPEyGFgZFG0NY1o0Af7PSr0Rrw8ta02ncpKliICAgjYnxEvZS+koGGcRF2UXpCCSgICAgICDzcdwGkro96q4GTMBu3PGlp5Wu1tPUg5zi+QqgkuaWoqKZ2wOtOy/UbO/yRMWmPDTcVyO4zT3MD4apo/K/e3n+h+j7la5xVlbx8dnp4s0/E6KupLirpJ4RqznxODbnkdbNPitU8PHsv4+cW1q8fkiQV8Vrauta7Yb+V3BzLh9RWOyW2Rp1EeK0zWY8ulTLS/plesWxVrSSGtBc5xAaALkuOgADlupiNzphkvFKzaTE9zOJxyS2p5X7y4Nl3hpmEbiLgOLL6dfVYhX64oiupeTzcfktlm9Z1DxmYk9ps4atBvoIPUsLcPE+FnFzfLX1d0uLE2HXoWm3D2jw6OLm2G3a3ZLZIHaQbrTNZjy6WPLTJG6yuUMxBFrp5ZZGtc5zsxoYy5uGMGkAcg0nxVms6puXGzY5txE0rHlIijDBYa9pVe1uqXVxYow16Y8+8qqGYgKQREu+ZGsQZLhgjaGtdTySNfmi2dnHPa48pINr/yq9gtuunlea4ppnm3tPdvi3OaICAgII2J8RL2UvpKBhnERdlF6QgkoCAgICAgICAgo9oIsQCDrBFwe5BrmM7gsJq779RQlxtd0bd6f/cyxQaLi+Qikdc0dXPAdjZWtmYOjRmn7lRMRLKt7V8S0zFMk+OU2mJsVUwc1IA7+19j4XWucNZXcXMs9PfbZ8nO4Cvic6tq4Gslhje6kie9pL6jNOY6QD6QDbXtI5FjTDFbbbOJ5nfNi6Na+73tym6OGkw2pcA51ZG2onex4s6eRo06toI0jXrW9zFu4gsxmKZuK0tNO+PenNl+HbHffQ45gI03aANPI4IORbvcDhpJ6tkTM2KOsEdOM4uzWZgc4Bx0nXtRlp5GG/QFQzep6vlnbDCWtLoiAABp2nWp37IiIiZmPMqKAQWyPDRc6gsq13Ooa8mSuOs2t4I33F0tGp0jFk66xZcoZt/yL4xvOIGBx+SqYW/8AsZdzftnDvW/BbVtfdyubYevD1/0/o7yrrzIgICAgjYnxEvZS+koK4ZxEXZRekIJKAgIFkBAQUQEBAQEBAQEHKd2ODsbiTmWAiqoxNa2gSXzH267A9bigiUu5p0swp4XlrnjOLi5xZExtgXZoOk/SEGsZQsn+MCYiKF9TSMOdG6Pes8uLRnF0YOde99hUSziYhoIe6n/hzRyxv5JI3MPgVWyYbWnbtcHzHFipFbbSY6pjtTgq847R5h18fGYcnpszBYrMTtRQkRA4gC51KYjfhja0VjcvGq6rPNh9I1dKu48fTHy8zxfFzxF9R6YTsPku23ItGWO7rcvydWPUpS0ugkYdWOgmjmZofFIx7dNtLSD/AKUxOp2wyUi9ZrPvGn1RhlayohjnYbsmjY9vU4ArpRO428VkpNLTWfZJUsBAQEEbE+Il7KX0lBXDOIi7KL0hBJQEBAQEBAQEBBSyAgICAg0bdvEZK2AN1shkzupzhm+koM25MBlY9pPzOgv06Hj3QbmgjV+HQVDcyeGKZh1tliZI09zgg0vGckODVFy2B1O87aeQsA/oN2/ZBpOK5DKmO7qKuY/kZUsdGf723H2CwmlZ9m/HxOXH6bS1apyf49C7NNC6UD8UUkbwerTdap4es+HQxc4y19UbQJsExCPRLQVjOU/DSOA72ghap4e0eHQx83w29XZP3R7iaqDCWYhLdmfMwGIizmQuBzXv5CXW0chG3QtuLF0xufKhxvHfWt0U9LQgFtUYjSbQPs63KtGWNw6nAZOm+vu9JVXcFI7xkVxjfsPNO4/PSvIGnTvT7ub984dyuYLbrp5nmuHpzdce/wCroS3uWICAgjYnxEvZS+koGGH+BF2UXpCCRdEKFylCwvKG1pmPIhtb8UENqisbyona4VTUNrhUN5VBteJAdoRO110BAQEFCg0Osa+qks2+dVykNdzcDLgPHU0X6ygh4BRvoql1PPK108REkcrzmmoisbON9v1NIQdHY64BGogEdRQVQEBAQEHmbpcFjr6OWklJDJmWzgASxwIc1wvtBAPco0mJ1O3EcZyGV8emlqIKgcjw6B9v8gfFR0tv1vhpOJbkcTo3XnoalrR+NsRljt+tlx91jakzDfi4mtbRKFHXxnRe3Wqs4bQ7mPmWC3bekhrwdRB71rmJjyu0yUv6Zbxkhxf4fE2MJsypaYncmd9TD4i39S24baso80w/UwTMeY7voRXXlxAQEEbE+Il7KX0lAwziIuyi9IQSrILSERpaWIjSx0akYXxIMD4OhBHfT9Y70GB7HjU496DGZZRyH7IKDEZG6w790SysxojWT3hBIjxwdCgSY8YjOtDbRMpO66qZJHR0Mb5HygF29glziSfkJ/CLWJPSiW07lMOmYBNVGITGJrGxxOzmxN0FwztpuBpHIg1nG4/jcUzCbiOVkTbHU1ti/V051+pB0pAQEBBRAQEBAQeLiu5LDao3qKOnkd+YxNDv7hYoNarsj2CyXzIpYCdsNQ8W6g64+yjUT5ZVvaviXjSZFmRuElLiE7Hsc1zN+ijls5puDdubtCwnFWVunH56xqZ3Hy6tHewzrZ1he2onbZbFJcgICCNifES9lL6SgrhnERdlF6QgkoCAgIKWRGlpjCk0sdAFCNMTqa6DC+jUjBJRII0lB0InaJLhvQhtElw47C4dRQ28s4VKyQyxyEPIIOc0G4P/AMCCQ2tqma2h36TZB5uBVTop3zSMc14kmLS4aTvjr519t7nVquoG4QbpAdZHfoUj0IcbjOv91BtLjxCI/i8USkNkadRB70FyAgIFkFEBAQEBAQEBBGxPiJeyl9JQVwziIuyi9IQSUBAQEBAQEBAQULQiNLTGDsQ0sdThDTE6jClGmCTDxyII0uGDkQRZcJHIiUWTCehBgfhdtQt1GyCz4WRupzh90FWy1DdoP2QSYcZmbrafG6CbDukH4h4hB6EGNQu22UCbHUMdqcPFEsqAgICAgogICCNifES9lL6SgrhnERdlF6QgkoCAgICAgICAgICAgICAgpmhBY6Fp2IjTG6laURphfQBSaYX4d0II78O6ENo78N6PshtHkwscn2Q2x/Aub9LnDqJRLPFUVDNT7jpCCfDjEg+tgPSCgnQ4ix3KOtQbSmvB1FE7XICAgIIuKcRL2UvpKCuGcRF2UXpCCSgICAgICAgICAgICAgICAgICAgIFkFpYORDS0wNRGmM0rURpjdRDkQ0xOoApNMZo7ILmRObqQZ45nDWhtIbKCoTteCiVUEbFOIl7KX0lAwviIuyi9IQSUBAQEBAQEBAQEBAQEBAQEBAQEBAQEBAQEBAsgoWojS3eghpTekNKhilGlwuoZI+KcRL2UvpKDnFN9Df0N/YIMiAgICAgICAgICAgICAgICAgICAgICAgICAgICAgICAgx1XFu/S79ig//Z"/>
          <p:cNvSpPr>
            <a:spLocks noChangeAspect="1" noChangeArrowheads="1"/>
          </p:cNvSpPr>
          <p:nvPr/>
        </p:nvSpPr>
        <p:spPr bwMode="auto">
          <a:xfrm>
            <a:off x="155575" y="-1447800"/>
            <a:ext cx="4457700" cy="30289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066800"/>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Contd</a:t>
            </a:r>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t>
            </a:r>
            <a:endPar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sp>
        <p:nvSpPr>
          <p:cNvPr id="3" name="Content Placeholder 2"/>
          <p:cNvSpPr>
            <a:spLocks noGrp="1"/>
          </p:cNvSpPr>
          <p:nvPr>
            <p:ph idx="1"/>
          </p:nvPr>
        </p:nvSpPr>
        <p:spPr>
          <a:xfrm>
            <a:off x="457200" y="1143000"/>
            <a:ext cx="8229600" cy="5334000"/>
          </a:xfrm>
        </p:spPr>
        <p:txBody>
          <a:bodyPr>
            <a:normAutofit/>
          </a:bodyPr>
          <a:lstStyle/>
          <a:p>
            <a:r>
              <a:rPr lang="en-US" sz="3000" dirty="0" smtClean="0">
                <a:latin typeface="+mj-lt"/>
              </a:rPr>
              <a:t>The term ‘original works’</a:t>
            </a:r>
            <a:r>
              <a:rPr lang="en-US" sz="3000" dirty="0" smtClean="0">
                <a:solidFill>
                  <a:srgbClr val="7030A0"/>
                </a:solidFill>
                <a:latin typeface="+mj-lt"/>
              </a:rPr>
              <a:t> </a:t>
            </a:r>
            <a:r>
              <a:rPr lang="en-US" sz="3000" dirty="0" smtClean="0">
                <a:latin typeface="+mj-lt"/>
              </a:rPr>
              <a:t>means:</a:t>
            </a:r>
          </a:p>
          <a:p>
            <a:pPr>
              <a:buNone/>
            </a:pPr>
            <a:r>
              <a:rPr lang="en-US" sz="3000" dirty="0" err="1" smtClean="0">
                <a:latin typeface="+mj-lt"/>
              </a:rPr>
              <a:t>i</a:t>
            </a:r>
            <a:r>
              <a:rPr lang="en-US" sz="3000" dirty="0" smtClean="0">
                <a:latin typeface="+mj-lt"/>
              </a:rPr>
              <a:t>. All new constructions;</a:t>
            </a:r>
          </a:p>
          <a:p>
            <a:pPr>
              <a:buNone/>
            </a:pPr>
            <a:r>
              <a:rPr lang="en-US" sz="3000" dirty="0" smtClean="0">
                <a:latin typeface="+mj-lt"/>
              </a:rPr>
              <a:t>ii. All types of additions and alterations to abandoned or damaged structures on land that are required to make them workable;</a:t>
            </a:r>
          </a:p>
          <a:p>
            <a:pPr>
              <a:buNone/>
            </a:pPr>
            <a:r>
              <a:rPr lang="en-US" sz="3000" dirty="0" smtClean="0">
                <a:latin typeface="+mj-lt"/>
              </a:rPr>
              <a:t>iii. Erection, commissioning or installation of plant, machinery or equipment or structures, whether prefabricated or otherwise;</a:t>
            </a:r>
          </a:p>
          <a:p>
            <a:pPr>
              <a:buNone/>
            </a:pPr>
            <a:endParaRPr lang="en-US" sz="3000" dirty="0" smtClean="0">
              <a:latin typeface="+mj-lt"/>
            </a:endParaRPr>
          </a:p>
          <a:p>
            <a:pPr>
              <a:buNone/>
            </a:pPr>
            <a:endParaRPr lang="en-US" sz="3000" dirty="0" smtClean="0">
              <a:latin typeface="+mj-lt"/>
            </a:endParaRPr>
          </a:p>
          <a:p>
            <a:pPr>
              <a:buNone/>
            </a:pPr>
            <a:endParaRPr lang="en-US" sz="3000" dirty="0">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68362"/>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Construction service methods</a:t>
            </a:r>
            <a:endParaRPr lang="en-U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graphicFrame>
        <p:nvGraphicFramePr>
          <p:cNvPr id="6" name="Table 5"/>
          <p:cNvGraphicFramePr>
            <a:graphicFrameLocks noGrp="1"/>
          </p:cNvGraphicFramePr>
          <p:nvPr/>
        </p:nvGraphicFramePr>
        <p:xfrm>
          <a:off x="304800" y="1285281"/>
          <a:ext cx="8610600" cy="4959434"/>
        </p:xfrm>
        <a:graphic>
          <a:graphicData uri="http://schemas.openxmlformats.org/drawingml/2006/table">
            <a:tbl>
              <a:tblPr firstRow="1" bandRow="1">
                <a:tableStyleId>{17292A2E-F333-43FB-9621-5CBBE7FDCDCB}</a:tableStyleId>
              </a:tblPr>
              <a:tblGrid>
                <a:gridCol w="3657600"/>
                <a:gridCol w="1524000"/>
                <a:gridCol w="1276350"/>
                <a:gridCol w="2152650"/>
              </a:tblGrid>
              <a:tr h="1047793">
                <a:tc>
                  <a:txBody>
                    <a:bodyPr/>
                    <a:lstStyle/>
                    <a:p>
                      <a:r>
                        <a:rPr lang="en-US" dirty="0" smtClean="0"/>
                        <a:t>Description</a:t>
                      </a:r>
                      <a:endParaRPr lang="en-US" dirty="0"/>
                    </a:p>
                  </a:txBody>
                  <a:tcPr anchor="ctr">
                    <a:lnR w="12700" cap="flat" cmpd="sng" algn="ctr">
                      <a:solidFill>
                        <a:schemeClr val="tx1"/>
                      </a:solidFill>
                      <a:prstDash val="solid"/>
                      <a:round/>
                      <a:headEnd type="none" w="med" len="med"/>
                      <a:tailEnd type="none" w="med" len="med"/>
                    </a:lnR>
                    <a:solidFill>
                      <a:srgbClr val="7030A0"/>
                    </a:solidFill>
                  </a:tcPr>
                </a:tc>
                <a:tc>
                  <a:txBody>
                    <a:bodyPr/>
                    <a:lstStyle/>
                    <a:p>
                      <a:r>
                        <a:rPr lang="en-US" dirty="0" smtClean="0"/>
                        <a:t>Abatement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7030A0"/>
                    </a:solidFill>
                  </a:tcPr>
                </a:tc>
                <a:tc>
                  <a:txBody>
                    <a:bodyPr/>
                    <a:lstStyle/>
                    <a:p>
                      <a:r>
                        <a:rPr lang="en-US" dirty="0" smtClean="0"/>
                        <a:t>Taxable</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7030A0"/>
                    </a:solidFill>
                  </a:tcPr>
                </a:tc>
                <a:tc>
                  <a:txBody>
                    <a:bodyPr/>
                    <a:lstStyle/>
                    <a:p>
                      <a:r>
                        <a:rPr lang="en-US" dirty="0" smtClean="0"/>
                        <a:t>CENVAT availability</a:t>
                      </a:r>
                      <a:endParaRPr lang="en-US" dirty="0"/>
                    </a:p>
                  </a:txBody>
                  <a:tcPr anchor="ctr">
                    <a:lnL w="12700" cap="flat" cmpd="sng" algn="ctr">
                      <a:solidFill>
                        <a:schemeClr val="tx1"/>
                      </a:solidFill>
                      <a:prstDash val="solid"/>
                      <a:round/>
                      <a:headEnd type="none" w="med" len="med"/>
                      <a:tailEnd type="none" w="med" len="med"/>
                    </a:lnL>
                    <a:solidFill>
                      <a:srgbClr val="7030A0"/>
                    </a:solidFill>
                  </a:tcPr>
                </a:tc>
              </a:tr>
              <a:tr h="638726">
                <a:tc>
                  <a:txBody>
                    <a:bodyPr/>
                    <a:lstStyle/>
                    <a:p>
                      <a:r>
                        <a:rPr lang="en-US" dirty="0" smtClean="0"/>
                        <a:t>Construction of compl</a:t>
                      </a:r>
                      <a:r>
                        <a:rPr lang="en-US" baseline="0" dirty="0" smtClean="0"/>
                        <a:t>ex or building-</a:t>
                      </a:r>
                    </a:p>
                  </a:txBody>
                  <a:tcPr anchor="ctr">
                    <a:lnR w="12700" cap="flat" cmpd="sng" algn="ctr">
                      <a:solidFill>
                        <a:schemeClr val="tx1"/>
                      </a:solidFill>
                      <a:prstDash val="solid"/>
                      <a:round/>
                      <a:headEnd type="none" w="med" len="med"/>
                      <a:tailEnd type="none" w="med" len="med"/>
                    </a:ln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a:p>
                  </a:txBody>
                  <a:tcPr anchor="ctr">
                    <a:lnL w="12700" cap="flat" cmpd="sng" algn="ctr">
                      <a:solidFill>
                        <a:schemeClr val="tx1"/>
                      </a:solidFill>
                      <a:prstDash val="solid"/>
                      <a:round/>
                      <a:headEnd type="none" w="med" len="med"/>
                      <a:tailEnd type="none" w="med" len="med"/>
                    </a:lnL>
                  </a:tcPr>
                </a:tc>
              </a:tr>
              <a:tr h="1808521">
                <a:tc>
                  <a:txBody>
                    <a:bodyPr/>
                    <a:lstStyle/>
                    <a:p>
                      <a:pPr marL="342900" indent="-342900">
                        <a:buAutoNum type="arabicParenR"/>
                      </a:pPr>
                      <a:r>
                        <a:rPr lang="en-US" dirty="0" smtClean="0"/>
                        <a:t>For Residential Unit </a:t>
                      </a:r>
                    </a:p>
                    <a:p>
                      <a:pPr marL="342900" indent="-342900">
                        <a:buNone/>
                      </a:pPr>
                      <a:r>
                        <a:rPr lang="en-US" dirty="0" smtClean="0"/>
                        <a:t>     a) having carpet area less than             2000</a:t>
                      </a:r>
                      <a:r>
                        <a:rPr lang="en-US" baseline="0" dirty="0" smtClean="0"/>
                        <a:t> Sq. Ft. AND</a:t>
                      </a:r>
                    </a:p>
                    <a:p>
                      <a:pPr marL="342900" indent="-342900">
                        <a:buNone/>
                      </a:pPr>
                      <a:endParaRPr lang="en-US" baseline="0" dirty="0" smtClean="0"/>
                    </a:p>
                    <a:p>
                      <a:pPr marL="342900" indent="-342900">
                        <a:buNone/>
                      </a:pPr>
                      <a:r>
                        <a:rPr lang="en-US" baseline="0" dirty="0" smtClean="0"/>
                        <a:t>     b) Amount charged is less than Rs. 1 </a:t>
                      </a:r>
                      <a:r>
                        <a:rPr lang="en-US" baseline="0" dirty="0" err="1" smtClean="0"/>
                        <a:t>crore</a:t>
                      </a:r>
                      <a:endParaRPr lang="en-US" dirty="0"/>
                    </a:p>
                  </a:txBody>
                  <a:tcPr anchor="ctr">
                    <a:lnR w="12700" cap="flat" cmpd="sng" algn="ctr">
                      <a:solidFill>
                        <a:schemeClr val="tx1"/>
                      </a:solidFill>
                      <a:prstDash val="solid"/>
                      <a:round/>
                      <a:headEnd type="none" w="med" len="med"/>
                      <a:tailEnd type="none" w="med" len="med"/>
                    </a:lnR>
                  </a:tcPr>
                </a:tc>
                <a:tc>
                  <a:txBody>
                    <a:bodyPr/>
                    <a:lstStyle/>
                    <a:p>
                      <a:r>
                        <a:rPr lang="en-US" dirty="0" smtClean="0"/>
                        <a:t>75%</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25%</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Credit allowed</a:t>
                      </a:r>
                      <a:r>
                        <a:rPr lang="en-US" baseline="0" dirty="0" smtClean="0"/>
                        <a:t> only on :-</a:t>
                      </a:r>
                    </a:p>
                    <a:p>
                      <a:r>
                        <a:rPr lang="en-US" baseline="0" dirty="0" smtClean="0"/>
                        <a:t>     - Capital Goods</a:t>
                      </a:r>
                    </a:p>
                    <a:p>
                      <a:r>
                        <a:rPr lang="en-US" baseline="0" dirty="0" smtClean="0"/>
                        <a:t>     - Input Service</a:t>
                      </a:r>
                      <a:endParaRPr lang="en-US" dirty="0"/>
                    </a:p>
                  </a:txBody>
                  <a:tcPr anchor="ctr">
                    <a:lnL w="12700" cap="flat" cmpd="sng" algn="ctr">
                      <a:solidFill>
                        <a:schemeClr val="tx1"/>
                      </a:solidFill>
                      <a:prstDash val="solid"/>
                      <a:round/>
                      <a:headEnd type="none" w="med" len="med"/>
                      <a:tailEnd type="none" w="med" len="med"/>
                    </a:lnL>
                  </a:tcPr>
                </a:tc>
              </a:tr>
              <a:tr h="1351321">
                <a:tc>
                  <a:txBody>
                    <a:bodyPr/>
                    <a:lstStyle/>
                    <a:p>
                      <a:pPr marL="342900" indent="-342900">
                        <a:buNone/>
                      </a:pPr>
                      <a:r>
                        <a:rPr lang="en-US" dirty="0" smtClean="0"/>
                        <a:t>2) For other than the (1) above</a:t>
                      </a:r>
                      <a:endParaRPr lang="en-US" dirty="0"/>
                    </a:p>
                  </a:txBody>
                  <a:tcPr anchor="ctr">
                    <a:lnR w="12700" cap="flat" cmpd="sng" algn="ctr">
                      <a:solidFill>
                        <a:schemeClr val="tx1"/>
                      </a:solidFill>
                      <a:prstDash val="solid"/>
                      <a:round/>
                      <a:headEnd type="none" w="med" len="med"/>
                      <a:tailEnd type="none" w="med" len="med"/>
                    </a:lnR>
                  </a:tcPr>
                </a:tc>
                <a:tc>
                  <a:txBody>
                    <a:bodyPr/>
                    <a:lstStyle/>
                    <a:p>
                      <a:r>
                        <a:rPr lang="en-US" dirty="0" smtClean="0"/>
                        <a:t>70%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30%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Credit allowed</a:t>
                      </a:r>
                      <a:r>
                        <a:rPr lang="en-US" baseline="0" dirty="0" smtClean="0"/>
                        <a:t> only on :-</a:t>
                      </a:r>
                    </a:p>
                    <a:p>
                      <a:r>
                        <a:rPr lang="en-US" baseline="0" dirty="0" smtClean="0"/>
                        <a:t>     - Capital Goods</a:t>
                      </a:r>
                    </a:p>
                    <a:p>
                      <a:r>
                        <a:rPr lang="en-US" baseline="0" dirty="0" smtClean="0"/>
                        <a:t>     - Input Service</a:t>
                      </a:r>
                      <a:endParaRPr lang="en-US" dirty="0" smtClean="0"/>
                    </a:p>
                    <a:p>
                      <a:endParaRPr lang="en-US" dirty="0"/>
                    </a:p>
                  </a:txBody>
                  <a:tcPr anchor="ctr">
                    <a:lnL w="12700" cap="flat" cmpd="sng" algn="ctr">
                      <a:solidFill>
                        <a:schemeClr val="tx1"/>
                      </a:solidFill>
                      <a:prstDash val="solid"/>
                      <a:round/>
                      <a:headEnd type="none" w="med" len="med"/>
                      <a:tailEnd type="none" w="med" len="med"/>
                    </a:ln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265238"/>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l"/>
            <a:r>
              <a:rPr lang="en-US" sz="5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Exempt construction services</a:t>
            </a:r>
          </a:p>
        </p:txBody>
      </p:sp>
      <p:sp>
        <p:nvSpPr>
          <p:cNvPr id="4" name="Content Placeholder 3"/>
          <p:cNvSpPr>
            <a:spLocks noGrp="1"/>
          </p:cNvSpPr>
          <p:nvPr>
            <p:ph sz="quarter" idx="2"/>
          </p:nvPr>
        </p:nvSpPr>
        <p:spPr>
          <a:xfrm>
            <a:off x="457200" y="1219200"/>
            <a:ext cx="8382000" cy="5638800"/>
          </a:xfrm>
        </p:spPr>
        <p:txBody>
          <a:bodyPr>
            <a:normAutofit/>
          </a:bodyPr>
          <a:lstStyle/>
          <a:p>
            <a:pPr>
              <a:buNone/>
            </a:pPr>
            <a:r>
              <a:rPr lang="en-US" sz="1600" b="1" dirty="0" smtClean="0">
                <a:ln w="1905"/>
                <a:effectLst>
                  <a:innerShdw blurRad="69850" dist="43180" dir="5400000">
                    <a:srgbClr val="000000">
                      <a:alpha val="65000"/>
                    </a:srgbClr>
                  </a:innerShdw>
                </a:effectLst>
              </a:rPr>
              <a:t>Services provided to Government/  Local  Authority/ Governmental Authority:</a:t>
            </a:r>
            <a:endParaRPr lang="en-US" sz="1600" b="1" dirty="0" smtClean="0"/>
          </a:p>
          <a:p>
            <a:r>
              <a:rPr lang="en-US" sz="1600" dirty="0" smtClean="0"/>
              <a:t>Services by way of Construction, Completion, Fitting out, repair, maintenance, renovation, alteration in respect of:</a:t>
            </a:r>
          </a:p>
          <a:p>
            <a:pPr>
              <a:buFont typeface="Wingdings" pitchFamily="2" charset="2"/>
              <a:buChar char="ü"/>
            </a:pPr>
            <a:r>
              <a:rPr lang="en-US" sz="1600" dirty="0" smtClean="0"/>
              <a:t>Civil Structure for Non‐Commercial Purpose</a:t>
            </a:r>
          </a:p>
          <a:p>
            <a:pPr>
              <a:buFont typeface="Wingdings" pitchFamily="2" charset="2"/>
              <a:buChar char="ü"/>
            </a:pPr>
            <a:r>
              <a:rPr lang="en-US" sz="1600" dirty="0" smtClean="0"/>
              <a:t>Historical Monument etc.</a:t>
            </a:r>
          </a:p>
          <a:p>
            <a:pPr>
              <a:buFont typeface="Wingdings" pitchFamily="2" charset="2"/>
              <a:buChar char="ü"/>
            </a:pPr>
            <a:r>
              <a:rPr lang="en-US" sz="1600" dirty="0" smtClean="0"/>
              <a:t>Structure for use as clinical, educational, or  cultural establishment</a:t>
            </a:r>
          </a:p>
          <a:p>
            <a:pPr>
              <a:buFont typeface="Wingdings" pitchFamily="2" charset="2"/>
              <a:buChar char="ü"/>
            </a:pPr>
            <a:r>
              <a:rPr lang="en-US" sz="1600" dirty="0" smtClean="0"/>
              <a:t>Canal, Dam Etc</a:t>
            </a:r>
          </a:p>
          <a:p>
            <a:pPr>
              <a:buFont typeface="Wingdings" pitchFamily="2" charset="2"/>
              <a:buChar char="ü"/>
            </a:pPr>
            <a:r>
              <a:rPr lang="en-US" sz="1600" dirty="0" smtClean="0"/>
              <a:t>Pipeline, Conduit Etc.</a:t>
            </a:r>
          </a:p>
          <a:p>
            <a:pPr>
              <a:buFont typeface="Wingdings" pitchFamily="2" charset="2"/>
              <a:buChar char="ü"/>
            </a:pPr>
            <a:r>
              <a:rPr lang="en-US" sz="1600" dirty="0" smtClean="0"/>
              <a:t>Residential Complex for self of employees of  above</a:t>
            </a:r>
          </a:p>
          <a:p>
            <a:pPr>
              <a:buNone/>
            </a:pPr>
            <a:endParaRPr lang="en-US" sz="1600" dirty="0" smtClean="0">
              <a:ln w="1905"/>
              <a:effectLst>
                <a:innerShdw blurRad="69850" dist="43180" dir="5400000">
                  <a:srgbClr val="000000">
                    <a:alpha val="65000"/>
                  </a:srgbClr>
                </a:innerShdw>
              </a:effectLst>
            </a:endParaRPr>
          </a:p>
          <a:p>
            <a:pPr>
              <a:buNone/>
            </a:pPr>
            <a:r>
              <a:rPr lang="en-US" sz="1600" b="1" dirty="0" smtClean="0">
                <a:ln w="1905"/>
                <a:effectLst>
                  <a:innerShdw blurRad="69850" dist="43180" dir="5400000">
                    <a:srgbClr val="000000">
                      <a:alpha val="65000"/>
                    </a:srgbClr>
                  </a:innerShdw>
                </a:effectLst>
              </a:rPr>
              <a:t>Services provided to any Person</a:t>
            </a:r>
          </a:p>
          <a:p>
            <a:pPr>
              <a:lnSpc>
                <a:spcPct val="110000"/>
              </a:lnSpc>
            </a:pPr>
            <a:r>
              <a:rPr lang="en-US" sz="1600" dirty="0" smtClean="0"/>
              <a:t>Services by way of Construction, Completion, Fitting out, repair, maintenance, renovation, alteration in respect of:</a:t>
            </a:r>
          </a:p>
          <a:p>
            <a:pPr>
              <a:lnSpc>
                <a:spcPct val="110000"/>
              </a:lnSpc>
              <a:buFont typeface="Wingdings" pitchFamily="2" charset="2"/>
              <a:buChar char="ü"/>
            </a:pPr>
            <a:r>
              <a:rPr lang="en-US" sz="1600" dirty="0" smtClean="0"/>
              <a:t>A road, bridge, tunnel, etc.</a:t>
            </a:r>
          </a:p>
          <a:p>
            <a:pPr>
              <a:lnSpc>
                <a:spcPct val="110000"/>
              </a:lnSpc>
              <a:buFont typeface="Wingdings" pitchFamily="2" charset="2"/>
              <a:buChar char="ü"/>
            </a:pPr>
            <a:r>
              <a:rPr lang="en-US" sz="1600" dirty="0" smtClean="0"/>
              <a:t>Civil Structure under Jawaharlal Nehru  National   Urban Mission or Rajiv </a:t>
            </a:r>
            <a:r>
              <a:rPr lang="en-US" sz="1600" dirty="0" err="1" smtClean="0"/>
              <a:t>Awaas</a:t>
            </a:r>
            <a:r>
              <a:rPr lang="en-US" sz="1600" dirty="0" smtClean="0"/>
              <a:t> </a:t>
            </a:r>
            <a:r>
              <a:rPr lang="en-US" sz="1600" dirty="0" err="1" smtClean="0"/>
              <a:t>Yojana</a:t>
            </a:r>
            <a:endParaRPr lang="en-US" sz="1600" dirty="0" smtClean="0"/>
          </a:p>
          <a:p>
            <a:pPr>
              <a:lnSpc>
                <a:spcPct val="110000"/>
              </a:lnSpc>
              <a:buFont typeface="Wingdings" pitchFamily="2" charset="2"/>
              <a:buChar char="ü"/>
            </a:pPr>
            <a:r>
              <a:rPr lang="en-US" sz="1600" dirty="0" smtClean="0"/>
              <a:t>A building owned by entity registered under Section 12AA of Income Tax, 1961</a:t>
            </a:r>
          </a:p>
          <a:p>
            <a:pPr>
              <a:lnSpc>
                <a:spcPct val="110000"/>
              </a:lnSpc>
              <a:buFont typeface="Wingdings" pitchFamily="2" charset="2"/>
              <a:buChar char="ü"/>
            </a:pPr>
            <a:r>
              <a:rPr lang="en-US" sz="1600" dirty="0" smtClean="0"/>
              <a:t>A pollution Control plant</a:t>
            </a:r>
          </a:p>
          <a:p>
            <a:pPr>
              <a:lnSpc>
                <a:spcPct val="110000"/>
              </a:lnSpc>
              <a:buFont typeface="Wingdings" pitchFamily="2" charset="2"/>
              <a:buChar char="ü"/>
            </a:pPr>
            <a:r>
              <a:rPr lang="en-US" sz="1600" dirty="0" smtClean="0"/>
              <a:t>Structure for burial, funeral etc.</a:t>
            </a:r>
          </a:p>
          <a:p>
            <a:pPr>
              <a:buFont typeface="Wingdings" pitchFamily="2" charset="2"/>
              <a:buChar char="ü"/>
            </a:pPr>
            <a:endParaRPr lang="en-US" sz="16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Contd</a:t>
            </a:r>
            <a:r>
              <a:rPr lang="en-US" sz="5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t>
            </a:r>
          </a:p>
        </p:txBody>
      </p:sp>
      <p:sp>
        <p:nvSpPr>
          <p:cNvPr id="3" name="Content Placeholder 2"/>
          <p:cNvSpPr>
            <a:spLocks noGrp="1"/>
          </p:cNvSpPr>
          <p:nvPr>
            <p:ph idx="1"/>
          </p:nvPr>
        </p:nvSpPr>
        <p:spPr>
          <a:xfrm>
            <a:off x="457200" y="1143000"/>
            <a:ext cx="8229600" cy="5334000"/>
          </a:xfrm>
        </p:spPr>
        <p:txBody>
          <a:bodyPr>
            <a:normAutofit/>
          </a:bodyPr>
          <a:lstStyle/>
          <a:p>
            <a:pPr>
              <a:buNone/>
            </a:pPr>
            <a:r>
              <a:rPr lang="en-US" sz="1800" b="1" dirty="0" smtClean="0"/>
              <a:t>Services by way of construction, erection, commissioning, or installation of original works pertaining to:</a:t>
            </a:r>
          </a:p>
          <a:p>
            <a:pPr>
              <a:buFont typeface="Wingdings" pitchFamily="2" charset="2"/>
              <a:buChar char="ü"/>
            </a:pPr>
            <a:r>
              <a:rPr lang="en-US" sz="1800" dirty="0" smtClean="0"/>
              <a:t>an airport, port or railways (including monorail or metro)</a:t>
            </a:r>
          </a:p>
          <a:p>
            <a:pPr>
              <a:buFont typeface="Wingdings" pitchFamily="2" charset="2"/>
              <a:buChar char="ü"/>
            </a:pPr>
            <a:r>
              <a:rPr lang="en-US" sz="1800" dirty="0" smtClean="0"/>
              <a:t>single residential unit otherwise than as a part of a residential complex;</a:t>
            </a:r>
          </a:p>
          <a:p>
            <a:pPr>
              <a:buFont typeface="Wingdings" pitchFamily="2" charset="2"/>
              <a:buChar char="ü"/>
            </a:pPr>
            <a:r>
              <a:rPr lang="en-US" sz="1800" dirty="0" smtClean="0"/>
              <a:t>low- cost houses up to a carpet area of 60 square meters</a:t>
            </a:r>
          </a:p>
          <a:p>
            <a:pPr>
              <a:buFont typeface="Wingdings" pitchFamily="2" charset="2"/>
              <a:buChar char="ü"/>
            </a:pPr>
            <a:r>
              <a:rPr lang="en-US" sz="1800" dirty="0" smtClean="0"/>
              <a:t>post- harvest storage infrastructure for agricultural produce</a:t>
            </a:r>
          </a:p>
          <a:p>
            <a:pPr>
              <a:buFont typeface="Wingdings" pitchFamily="2" charset="2"/>
              <a:buChar char="ü"/>
            </a:pPr>
            <a:r>
              <a:rPr lang="en-US" sz="1800" dirty="0" smtClean="0"/>
              <a:t>mechanized food grain handling system, machinery or equipment for units processing agricultural produce</a:t>
            </a:r>
          </a:p>
          <a:p>
            <a:pPr>
              <a:buNone/>
            </a:pPr>
            <a:endParaRPr lang="en-US" sz="1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Reverse Charge Mechanism</a:t>
            </a:r>
          </a:p>
        </p:txBody>
      </p:sp>
      <p:graphicFrame>
        <p:nvGraphicFramePr>
          <p:cNvPr id="3" name="Table 2"/>
          <p:cNvGraphicFramePr>
            <a:graphicFrameLocks noGrp="1"/>
          </p:cNvGraphicFramePr>
          <p:nvPr/>
        </p:nvGraphicFramePr>
        <p:xfrm>
          <a:off x="304800" y="1981200"/>
          <a:ext cx="8382000" cy="3667433"/>
        </p:xfrm>
        <a:graphic>
          <a:graphicData uri="http://schemas.openxmlformats.org/drawingml/2006/table">
            <a:tbl>
              <a:tblPr firstRow="1" bandRow="1">
                <a:tableStyleId>{17292A2E-F333-43FB-9621-5CBBE7FDCDCB}</a:tableStyleId>
              </a:tblPr>
              <a:tblGrid>
                <a:gridCol w="2057400"/>
                <a:gridCol w="1981200"/>
                <a:gridCol w="1752600"/>
                <a:gridCol w="1295400"/>
                <a:gridCol w="1295400"/>
              </a:tblGrid>
              <a:tr h="802968">
                <a:tc rowSpan="2">
                  <a:txBody>
                    <a:bodyPr/>
                    <a:lstStyle/>
                    <a:p>
                      <a:r>
                        <a:rPr lang="en-US" dirty="0" smtClean="0"/>
                        <a:t>Nature Of Service</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r>
                        <a:rPr lang="en-US" dirty="0" smtClean="0"/>
                        <a:t>Service Provider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r>
                        <a:rPr lang="en-US" dirty="0" smtClean="0"/>
                        <a:t>Service</a:t>
                      </a:r>
                      <a:r>
                        <a:rPr lang="en-US" baseline="0" dirty="0" smtClean="0"/>
                        <a:t> Receiver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2">
                  <a:txBody>
                    <a:bodyPr/>
                    <a:lstStyle/>
                    <a:p>
                      <a:r>
                        <a:rPr lang="en-US" dirty="0" smtClean="0"/>
                        <a:t>Percentage of Service Tax which is to be born by </a:t>
                      </a:r>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dirty="0"/>
                    </a:p>
                  </a:txBody>
                  <a:tcPr/>
                </a:tc>
              </a:tr>
              <a:tr h="80296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Service Provider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Service</a:t>
                      </a:r>
                      <a:r>
                        <a:rPr lang="en-US" baseline="0" dirty="0" smtClean="0"/>
                        <a:t> Receiver</a:t>
                      </a:r>
                      <a:endParaRPr lang="en-US" dirty="0" smtClean="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147097">
                <a:tc>
                  <a:txBody>
                    <a:bodyPr/>
                    <a:lstStyle/>
                    <a:p>
                      <a:r>
                        <a:rPr lang="en-US" sz="1800" kern="1200" baseline="0" dirty="0" smtClean="0"/>
                        <a:t>Works Contract</a:t>
                      </a:r>
                    </a:p>
                    <a:p>
                      <a:r>
                        <a:rPr lang="en-US" sz="1800" kern="1200" baseline="0" dirty="0" smtClean="0"/>
                        <a:t>Service</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kern="1200" baseline="0" dirty="0" smtClean="0"/>
                        <a:t>Individual / HUF/ Partnership</a:t>
                      </a:r>
                    </a:p>
                    <a:p>
                      <a:r>
                        <a:rPr lang="en-US" sz="1800" kern="1200" baseline="0" dirty="0" smtClean="0"/>
                        <a:t>Firm</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r>
                        <a:rPr lang="en-US" sz="1800" kern="1200" baseline="0" dirty="0" smtClean="0"/>
                        <a:t>Body</a:t>
                      </a:r>
                    </a:p>
                    <a:p>
                      <a:pPr marL="0" algn="l" defTabSz="914400" rtl="0" eaLnBrk="1" latinLnBrk="0" hangingPunct="1"/>
                      <a:r>
                        <a:rPr lang="en-US" sz="1800" kern="1200" baseline="0" dirty="0" smtClean="0"/>
                        <a:t>Corporate</a:t>
                      </a:r>
                      <a:endParaRPr lang="en-US" sz="180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50%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50%</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2968">
                <a:tc>
                  <a:txBody>
                    <a:bodyPr/>
                    <a:lstStyle/>
                    <a:p>
                      <a:r>
                        <a:rPr lang="en-US" sz="1800" kern="1200" baseline="0" dirty="0" smtClean="0"/>
                        <a:t>Works Contract</a:t>
                      </a:r>
                    </a:p>
                    <a:p>
                      <a:r>
                        <a:rPr lang="en-US" sz="1800" kern="1200" baseline="0" dirty="0" smtClean="0"/>
                        <a:t>Service</a:t>
                      </a:r>
                      <a:endParaRPr lang="en-US" dirty="0" smtClean="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800" kern="1200" baseline="0" dirty="0" smtClean="0"/>
                        <a:t>Body</a:t>
                      </a:r>
                    </a:p>
                    <a:p>
                      <a:r>
                        <a:rPr lang="en-US" sz="1800" kern="1200" baseline="0" dirty="0" smtClean="0"/>
                        <a:t>Corporate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l" defTabSz="914400" rtl="0" eaLnBrk="1" latinLnBrk="0" hangingPunct="1"/>
                      <a:r>
                        <a:rPr lang="en-US" sz="1800" kern="1200" baseline="0" dirty="0" smtClean="0"/>
                        <a:t>Body</a:t>
                      </a:r>
                    </a:p>
                    <a:p>
                      <a:pPr marL="0" algn="l" defTabSz="914400" rtl="0" eaLnBrk="1" latinLnBrk="0" hangingPunct="1"/>
                      <a:r>
                        <a:rPr lang="en-US" sz="1800" kern="1200" baseline="0" dirty="0" smtClean="0"/>
                        <a:t>Corporate</a:t>
                      </a:r>
                      <a:endParaRPr lang="en-US" sz="1800"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100%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Nil</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Point of Taxation</a:t>
            </a:r>
          </a:p>
        </p:txBody>
      </p:sp>
      <p:sp>
        <p:nvSpPr>
          <p:cNvPr id="3" name="Content Placeholder 2"/>
          <p:cNvSpPr>
            <a:spLocks noGrp="1"/>
          </p:cNvSpPr>
          <p:nvPr>
            <p:ph idx="1"/>
          </p:nvPr>
        </p:nvSpPr>
        <p:spPr>
          <a:xfrm>
            <a:off x="457200" y="1371600"/>
            <a:ext cx="8229600" cy="5029200"/>
          </a:xfrm>
        </p:spPr>
        <p:txBody>
          <a:bodyPr>
            <a:normAutofit/>
          </a:bodyPr>
          <a:lstStyle/>
          <a:p>
            <a:pPr>
              <a:buNone/>
            </a:pPr>
            <a:r>
              <a:rPr lang="en-US" dirty="0" smtClean="0"/>
              <a:t>Taxability will arise on:</a:t>
            </a:r>
          </a:p>
          <a:p>
            <a:pPr lvl="1">
              <a:buFont typeface="Wingdings" pitchFamily="2" charset="2"/>
              <a:buChar char="ü"/>
            </a:pPr>
            <a:r>
              <a:rPr lang="en-US" dirty="0" smtClean="0"/>
              <a:t>Date when invoice is issued for services provided or to be provided; (invoice is required to be issued within 30 days, otherwise, the point of taxation will be the date of provision of service)</a:t>
            </a:r>
          </a:p>
          <a:p>
            <a:pPr lvl="1">
              <a:buFont typeface="Wingdings" pitchFamily="2" charset="2"/>
              <a:buChar char="ü"/>
            </a:pPr>
            <a:endParaRPr lang="en-US" dirty="0" smtClean="0"/>
          </a:p>
          <a:p>
            <a:pPr lvl="1">
              <a:buFont typeface="Wingdings" pitchFamily="2" charset="2"/>
              <a:buChar char="ü"/>
            </a:pPr>
            <a:r>
              <a:rPr lang="en-US" dirty="0" smtClean="0"/>
              <a:t>Date when the payment is received for services provided or to be provided; </a:t>
            </a:r>
          </a:p>
          <a:p>
            <a:pPr lvl="1">
              <a:buNone/>
            </a:pPr>
            <a:r>
              <a:rPr lang="en-US" b="1" dirty="0" smtClean="0"/>
              <a:t>	whichever is earlier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6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Contd</a:t>
            </a:r>
            <a:r>
              <a:rPr lang="en-US" sz="6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t>
            </a:r>
          </a:p>
        </p:txBody>
      </p:sp>
      <p:sp>
        <p:nvSpPr>
          <p:cNvPr id="3" name="Content Placeholder 2"/>
          <p:cNvSpPr>
            <a:spLocks noGrp="1"/>
          </p:cNvSpPr>
          <p:nvPr>
            <p:ph idx="1"/>
          </p:nvPr>
        </p:nvSpPr>
        <p:spPr>
          <a:xfrm>
            <a:off x="457200" y="1447800"/>
            <a:ext cx="8229600" cy="4724400"/>
          </a:xfrm>
        </p:spPr>
        <p:txBody>
          <a:bodyPr>
            <a:normAutofit/>
          </a:bodyPr>
          <a:lstStyle/>
          <a:p>
            <a:r>
              <a:rPr lang="en-US" sz="2400" b="1" i="1" dirty="0" smtClean="0"/>
              <a:t>If contract </a:t>
            </a:r>
            <a:r>
              <a:rPr lang="en-US" sz="2400" dirty="0" smtClean="0"/>
              <a:t>is covered under continuous Supply of Service  where the provision of the whole or part of the service is determined periodically on the completion of an </a:t>
            </a:r>
            <a:r>
              <a:rPr lang="en-US" sz="2400" i="1" u="sng" dirty="0" smtClean="0"/>
              <a:t>event</a:t>
            </a:r>
            <a:r>
              <a:rPr lang="en-US" sz="2400" dirty="0" smtClean="0"/>
              <a:t> in terms of a contract, which requires the receiver of service to make any payment to service provider, then the date of completion of each such event as specified in the contract shall be deemed to be the date of completion of provision of service.</a:t>
            </a: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FAQs</a:t>
            </a:r>
          </a:p>
        </p:txBody>
      </p:sp>
      <p:sp>
        <p:nvSpPr>
          <p:cNvPr id="3" name="Content Placeholder 2"/>
          <p:cNvSpPr>
            <a:spLocks noGrp="1"/>
          </p:cNvSpPr>
          <p:nvPr>
            <p:ph idx="1"/>
          </p:nvPr>
        </p:nvSpPr>
        <p:spPr>
          <a:xfrm>
            <a:off x="457200" y="1219200"/>
            <a:ext cx="8229600" cy="5181600"/>
          </a:xfrm>
        </p:spPr>
        <p:txBody>
          <a:bodyPr>
            <a:normAutofit/>
          </a:bodyPr>
          <a:lstStyle/>
          <a:p>
            <a:pPr>
              <a:buNone/>
            </a:pPr>
            <a:r>
              <a:rPr lang="en-US" sz="1800" dirty="0" smtClean="0"/>
              <a:t>Q. 1) We have received land from the land owner and we have agreed to give him some flats in lieu of the land. Is service tax payable?</a:t>
            </a:r>
          </a:p>
          <a:p>
            <a:pPr>
              <a:buNone/>
            </a:pPr>
            <a:endParaRPr lang="en-US" sz="1800" dirty="0" smtClean="0"/>
          </a:p>
          <a:p>
            <a:pPr marL="0" indent="0">
              <a:spcBef>
                <a:spcPts val="0"/>
              </a:spcBef>
              <a:buClrTx/>
              <a:buSzTx/>
              <a:buNone/>
              <a:defRPr/>
            </a:pPr>
            <a:r>
              <a:rPr lang="en-US" sz="1800" dirty="0" smtClean="0"/>
              <a:t>A - Service tax will indeed by payable. In fact, as soon as you get possession of land from land owner, it is ‘advance received’ and service tax will become payable next month.</a:t>
            </a:r>
          </a:p>
          <a:p>
            <a:pPr>
              <a:buNone/>
            </a:pPr>
            <a:endParaRPr lang="en-US" sz="1800" dirty="0" smtClean="0"/>
          </a:p>
          <a:p>
            <a:pPr>
              <a:buNone/>
            </a:pPr>
            <a:r>
              <a:rPr lang="en-US" sz="1800" dirty="0" smtClean="0"/>
              <a:t>Q. 2) Service tax has been charged to customer and deposited with department. Later, customer surrenders the booking and refund is made to him. What are the implications in service tax?</a:t>
            </a:r>
          </a:p>
          <a:p>
            <a:pPr>
              <a:buNone/>
            </a:pPr>
            <a:endParaRPr lang="en-US" sz="1800" dirty="0" smtClean="0"/>
          </a:p>
          <a:p>
            <a:pPr>
              <a:buNone/>
            </a:pPr>
            <a:r>
              <a:rPr lang="en-US" sz="1800" dirty="0" smtClean="0"/>
              <a:t>A - If you refund the entire amount along with service tax to customer, then you can adjust the service tax in your subsequent payments of service tax. </a:t>
            </a:r>
          </a:p>
          <a:p>
            <a:pPr>
              <a:buNone/>
            </a:pPr>
            <a:endParaRPr lang="en-US" sz="1800" dirty="0" smtClean="0"/>
          </a:p>
          <a:p>
            <a:pPr>
              <a:buNone/>
            </a:pPr>
            <a:r>
              <a:rPr lang="en-US" sz="1800" dirty="0" smtClean="0"/>
              <a:t>Q. 3) Can we adopt different valuation methods for different contracts?	</a:t>
            </a:r>
          </a:p>
          <a:p>
            <a:pPr>
              <a:buNone/>
            </a:pPr>
            <a:r>
              <a:rPr lang="en-US" sz="1800" dirty="0" smtClean="0"/>
              <a:t>A - Each contract can be treated as separate contract and valued differently.</a:t>
            </a:r>
          </a:p>
          <a:p>
            <a:pPr>
              <a:buNone/>
            </a:pPr>
            <a:endParaRPr lang="en-US" sz="1800" dirty="0" smtClean="0"/>
          </a:p>
          <a:p>
            <a:pPr>
              <a:buNone/>
            </a:pPr>
            <a:endParaRPr lang="en-US" sz="1800" dirty="0" smtClean="0"/>
          </a:p>
          <a:p>
            <a:pPr>
              <a:buNone/>
            </a:pPr>
            <a:endParaRPr lang="en-US" sz="1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5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Income Tax</a:t>
            </a:r>
          </a:p>
        </p:txBody>
      </p:sp>
      <p:sp>
        <p:nvSpPr>
          <p:cNvPr id="3" name="Content Placeholder 2"/>
          <p:cNvSpPr>
            <a:spLocks noGrp="1"/>
          </p:cNvSpPr>
          <p:nvPr>
            <p:ph idx="1"/>
          </p:nvPr>
        </p:nvSpPr>
        <p:spPr>
          <a:xfrm>
            <a:off x="457200" y="1600200"/>
            <a:ext cx="8229600" cy="4876800"/>
          </a:xfrm>
        </p:spPr>
        <p:txBody>
          <a:bodyPr/>
          <a:lstStyle/>
          <a:p>
            <a:r>
              <a:rPr lang="en-US" dirty="0" smtClean="0"/>
              <a:t>From Financial Year 2013-14, section 43CA levy the tax on transfer of immovable property (land or building or both) held in stock. </a:t>
            </a:r>
          </a:p>
          <a:p>
            <a:r>
              <a:rPr lang="en-US" dirty="0" smtClean="0"/>
              <a:t>And the section 50C is applicable for immovable property held in the nature of “capital asset” under section 50C of the Act.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856488"/>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Stamp duty value compliance</a:t>
            </a:r>
          </a:p>
        </p:txBody>
      </p:sp>
      <p:sp>
        <p:nvSpPr>
          <p:cNvPr id="3" name="Content Placeholder 2"/>
          <p:cNvSpPr>
            <a:spLocks noGrp="1"/>
          </p:cNvSpPr>
          <p:nvPr>
            <p:ph idx="1"/>
          </p:nvPr>
        </p:nvSpPr>
        <p:spPr>
          <a:xfrm>
            <a:off x="457200" y="1524000"/>
            <a:ext cx="8229600" cy="4602163"/>
          </a:xfrm>
        </p:spPr>
        <p:txBody>
          <a:bodyPr>
            <a:normAutofit fontScale="92500"/>
          </a:bodyPr>
          <a:lstStyle/>
          <a:p>
            <a:r>
              <a:rPr lang="en-US" dirty="0" smtClean="0"/>
              <a:t>Therefore the provision of section 43CA shall be applicable, for the real estate developers and builders who are dealing in real estate properties.</a:t>
            </a:r>
          </a:p>
          <a:p>
            <a:r>
              <a:rPr lang="en-US" dirty="0" smtClean="0"/>
              <a:t> Both section requires that in case land or building or both, is transferred by a trader/ a real estate developer for a value less than stamp duty value notified by the stamp duty authority, stamp duty value in such a case shall be deemed to be the full value of the sale consideration to such person and he shall be required to compute his taxable business income (43CA)/capital gain (50C) by substituting the actual sale consideration with the above mentioned deemed sale consideration.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Maharashtra Value </a:t>
            </a:r>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Added Tax</a:t>
            </a:r>
            <a:endParaRPr lang="en-US" sz="4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endParaRPr>
          </a:p>
        </p:txBody>
      </p:sp>
      <p:sp>
        <p:nvSpPr>
          <p:cNvPr id="3" name="Content Placeholder 2"/>
          <p:cNvSpPr>
            <a:spLocks noGrp="1"/>
          </p:cNvSpPr>
          <p:nvPr>
            <p:ph idx="1"/>
          </p:nvPr>
        </p:nvSpPr>
        <p:spPr>
          <a:xfrm>
            <a:off x="152400" y="1524000"/>
            <a:ext cx="8229600" cy="4525963"/>
          </a:xfrm>
        </p:spPr>
        <p:txBody>
          <a:bodyPr/>
          <a:lstStyle/>
          <a:p>
            <a:r>
              <a:rPr lang="en-US" dirty="0" smtClean="0"/>
              <a:t>Composition Scheme U/Sec. 42(3)</a:t>
            </a:r>
          </a:p>
          <a:p>
            <a:pPr>
              <a:buNone/>
            </a:pPr>
            <a:r>
              <a:rPr lang="en-US" dirty="0" smtClean="0"/>
              <a:t>	</a:t>
            </a:r>
          </a:p>
          <a:p>
            <a:r>
              <a:rPr lang="en-US" dirty="0" smtClean="0"/>
              <a:t>Actual Expense Method u/r 58</a:t>
            </a:r>
          </a:p>
          <a:p>
            <a:pPr>
              <a:buNone/>
            </a:pPr>
            <a:endParaRPr lang="en-US" dirty="0" smtClean="0"/>
          </a:p>
          <a:p>
            <a:r>
              <a:rPr lang="en-US" dirty="0" smtClean="0"/>
              <a:t>Standard Deduction Method u/r 58</a:t>
            </a:r>
          </a:p>
          <a:p>
            <a:pPr>
              <a:buNone/>
            </a:pPr>
            <a:endParaRPr lang="en-US" dirty="0" smtClean="0"/>
          </a:p>
          <a:p>
            <a:r>
              <a:rPr lang="en-US" dirty="0" smtClean="0"/>
              <a:t>Composition Scheme u/s 42(3A)</a:t>
            </a:r>
          </a:p>
          <a:p>
            <a:pPr>
              <a:buNone/>
            </a:pPr>
            <a:r>
              <a:rPr lang="en-US" dirty="0" smtClean="0"/>
              <a:t>   (</a:t>
            </a:r>
            <a:r>
              <a:rPr lang="en-US" dirty="0" err="1" smtClean="0"/>
              <a:t>wef</a:t>
            </a:r>
            <a:r>
              <a:rPr lang="en-US" dirty="0" smtClean="0"/>
              <a:t>. 01/04/2010)</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Section 43CA</a:t>
            </a:r>
          </a:p>
        </p:txBody>
      </p:sp>
      <p:sp>
        <p:nvSpPr>
          <p:cNvPr id="3" name="Content Placeholder 2"/>
          <p:cNvSpPr>
            <a:spLocks noGrp="1"/>
          </p:cNvSpPr>
          <p:nvPr>
            <p:ph idx="1"/>
          </p:nvPr>
        </p:nvSpPr>
        <p:spPr>
          <a:xfrm>
            <a:off x="457200" y="1295400"/>
            <a:ext cx="8229600" cy="5257800"/>
          </a:xfrm>
        </p:spPr>
        <p:txBody>
          <a:bodyPr>
            <a:normAutofit/>
          </a:bodyPr>
          <a:lstStyle/>
          <a:p>
            <a:r>
              <a:rPr lang="en-US" dirty="0" smtClean="0"/>
              <a:t>Provision of Section 43CA is applicable to </a:t>
            </a:r>
          </a:p>
          <a:p>
            <a:pPr lvl="1"/>
            <a:r>
              <a:rPr lang="en-US" dirty="0" smtClean="0"/>
              <a:t>Assesses who deal in immovable property being land or building or both. </a:t>
            </a:r>
          </a:p>
          <a:p>
            <a:pPr lvl="1"/>
            <a:r>
              <a:rPr lang="en-US" dirty="0" smtClean="0"/>
              <a:t>held Land or Building or both as stock in trade. </a:t>
            </a:r>
          </a:p>
          <a:p>
            <a:pPr lvl="1"/>
            <a:r>
              <a:rPr lang="en-US" dirty="0" smtClean="0"/>
              <a:t>transfer of ownership by any mode.</a:t>
            </a:r>
            <a:endParaRPr lang="en-US" dirty="0"/>
          </a:p>
          <a:p>
            <a:r>
              <a:rPr lang="en-US" dirty="0" smtClean="0"/>
              <a:t> Stamp Duty valuation is to be taken on the date of entering into Sale Agreement instead of value on the date of transfer of Property.</a:t>
            </a:r>
          </a:p>
          <a:p>
            <a:r>
              <a:rPr lang="en-US" dirty="0" smtClean="0"/>
              <a:t>If fair Value assessed by Valuation officer is also less than Stamp Duty then such Fair Value  shall apply.</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l"/>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Income Tax-TDS u/s 194IA</a:t>
            </a:r>
          </a:p>
        </p:txBody>
      </p:sp>
      <p:sp>
        <p:nvSpPr>
          <p:cNvPr id="3" name="Content Placeholder 2"/>
          <p:cNvSpPr>
            <a:spLocks noGrp="1"/>
          </p:cNvSpPr>
          <p:nvPr>
            <p:ph idx="1"/>
          </p:nvPr>
        </p:nvSpPr>
        <p:spPr>
          <a:xfrm>
            <a:off x="457200" y="1600200"/>
            <a:ext cx="8229600" cy="5257800"/>
          </a:xfrm>
        </p:spPr>
        <p:txBody>
          <a:bodyPr>
            <a:normAutofit/>
          </a:bodyPr>
          <a:lstStyle/>
          <a:p>
            <a:pPr lvl="1"/>
            <a:r>
              <a:rPr lang="en-US" dirty="0" smtClean="0"/>
              <a:t>Transferee is required to deduct Tax on transfer of Immovable Property</a:t>
            </a:r>
          </a:p>
          <a:p>
            <a:pPr lvl="2"/>
            <a:r>
              <a:rPr lang="en-US" sz="2400" dirty="0" smtClean="0"/>
              <a:t>at the time of Payment or </a:t>
            </a:r>
          </a:p>
          <a:p>
            <a:pPr lvl="2"/>
            <a:r>
              <a:rPr lang="en-US" sz="2400" dirty="0" smtClean="0"/>
              <a:t>at the time of Credit of such sum to his account 	</a:t>
            </a:r>
          </a:p>
          <a:p>
            <a:pPr lvl="2">
              <a:buNone/>
            </a:pPr>
            <a:r>
              <a:rPr lang="en-US" sz="2400" dirty="0" smtClean="0">
                <a:solidFill>
                  <a:srgbClr val="C00000"/>
                </a:solidFill>
              </a:rPr>
              <a:t>	</a:t>
            </a:r>
            <a:r>
              <a:rPr lang="en-US" sz="2400" dirty="0" smtClean="0"/>
              <a:t>whichever is </a:t>
            </a:r>
            <a:r>
              <a:rPr lang="en-US" sz="2400" b="1" dirty="0" smtClean="0"/>
              <a:t>earlier</a:t>
            </a:r>
          </a:p>
          <a:p>
            <a:pPr lvl="1"/>
            <a:r>
              <a:rPr lang="en-US" sz="2200" dirty="0" smtClean="0"/>
              <a:t>Not applicable if</a:t>
            </a:r>
          </a:p>
          <a:p>
            <a:pPr lvl="1">
              <a:buNone/>
            </a:pPr>
            <a:r>
              <a:rPr lang="en-US" dirty="0" smtClean="0"/>
              <a:t>	No tax to be deducted where the sale consideration is less than 50 </a:t>
            </a:r>
            <a:r>
              <a:rPr lang="en-US" dirty="0" err="1" smtClean="0"/>
              <a:t>Lacs</a:t>
            </a:r>
            <a:r>
              <a:rPr lang="en-US" dirty="0" smtClean="0"/>
              <a:t> or Land is rural agricultural land.</a:t>
            </a:r>
          </a:p>
          <a:p>
            <a:pPr lvl="1"/>
            <a:r>
              <a:rPr lang="en-US" sz="2400" dirty="0" smtClean="0"/>
              <a:t>TDS to be deducted @ 1%</a:t>
            </a:r>
          </a:p>
          <a:p>
            <a:pPr lvl="1"/>
            <a:r>
              <a:rPr lang="en-US" dirty="0" smtClean="0"/>
              <a:t>TDS to be deducted on any amount paid or credited to payee being resident of India.</a:t>
            </a:r>
            <a:endParaRPr lang="en-U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0668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Contd</a:t>
            </a:r>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t>
            </a:r>
          </a:p>
        </p:txBody>
      </p:sp>
      <p:sp>
        <p:nvSpPr>
          <p:cNvPr id="3" name="Content Placeholder 2"/>
          <p:cNvSpPr>
            <a:spLocks noGrp="1"/>
          </p:cNvSpPr>
          <p:nvPr>
            <p:ph idx="1"/>
          </p:nvPr>
        </p:nvSpPr>
        <p:spPr>
          <a:xfrm>
            <a:off x="457200" y="1143000"/>
            <a:ext cx="8382000" cy="4983163"/>
          </a:xfrm>
        </p:spPr>
        <p:txBody>
          <a:bodyPr>
            <a:normAutofit/>
          </a:bodyPr>
          <a:lstStyle/>
          <a:p>
            <a:pPr lvl="1"/>
            <a:r>
              <a:rPr lang="en-US" dirty="0" smtClean="0"/>
              <a:t>If  </a:t>
            </a:r>
            <a:r>
              <a:rPr lang="en-US" dirty="0" err="1" smtClean="0"/>
              <a:t>deductee</a:t>
            </a:r>
            <a:r>
              <a:rPr lang="en-US" dirty="0" smtClean="0"/>
              <a:t> does not furnish PAN then </a:t>
            </a:r>
            <a:r>
              <a:rPr lang="en-US" dirty="0" err="1" smtClean="0"/>
              <a:t>deductor</a:t>
            </a:r>
            <a:r>
              <a:rPr lang="en-US" dirty="0" smtClean="0"/>
              <a:t> will Deduct tax at source at higher of the following rates:</a:t>
            </a:r>
          </a:p>
          <a:p>
            <a:pPr lvl="1">
              <a:buFont typeface="Wingdings" pitchFamily="2" charset="2"/>
              <a:buChar char="Ø"/>
            </a:pPr>
            <a:r>
              <a:rPr lang="en-US" dirty="0" smtClean="0"/>
              <a:t> The rate prescribed in the Act;</a:t>
            </a:r>
          </a:p>
          <a:p>
            <a:pPr lvl="1">
              <a:buFont typeface="Wingdings" pitchFamily="2" charset="2"/>
              <a:buChar char="Ø"/>
            </a:pPr>
            <a:r>
              <a:rPr lang="en-US" dirty="0" smtClean="0"/>
              <a:t>At the rate in force i.e. the rate mentioned in the Finance Act;</a:t>
            </a:r>
          </a:p>
          <a:p>
            <a:pPr lvl="1">
              <a:buFont typeface="Wingdings" pitchFamily="2" charset="2"/>
              <a:buChar char="Ø"/>
            </a:pPr>
            <a:r>
              <a:rPr lang="en-US" dirty="0" smtClean="0"/>
              <a:t>At the rate of 20%</a:t>
            </a:r>
          </a:p>
          <a:p>
            <a:pPr lvl="1">
              <a:buFont typeface="Wingdings" pitchFamily="2" charset="2"/>
              <a:buChar char="Ø"/>
            </a:pPr>
            <a:endParaRPr lang="en-US" dirty="0" smtClean="0">
              <a:solidFill>
                <a:srgbClr val="7030A0"/>
              </a:solidFill>
            </a:endParaRPr>
          </a:p>
          <a:p>
            <a:pPr lvl="1"/>
            <a:r>
              <a:rPr lang="en-US" dirty="0" smtClean="0"/>
              <a:t>And the TDS deducted under Section 194IA shall be paid to the credit of CG within 7 Days form the end of the month in which deduction was made.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Disclaimer:</a:t>
            </a:r>
            <a:endParaRPr lang="en-US" dirty="0"/>
          </a:p>
        </p:txBody>
      </p:sp>
      <p:sp>
        <p:nvSpPr>
          <p:cNvPr id="3" name="Content Placeholder 2"/>
          <p:cNvSpPr>
            <a:spLocks noGrp="1"/>
          </p:cNvSpPr>
          <p:nvPr>
            <p:ph idx="1"/>
          </p:nvPr>
        </p:nvSpPr>
        <p:spPr/>
        <p:txBody>
          <a:bodyPr>
            <a:normAutofit lnSpcReduction="10000"/>
          </a:bodyPr>
          <a:lstStyle/>
          <a:p>
            <a:r>
              <a:rPr lang="en-US" dirty="0" smtClean="0"/>
              <a:t>The material in this presentation on every aspect is not an exhaustive or comprehensively considered, hence only for academic purpose.</a:t>
            </a:r>
          </a:p>
          <a:p>
            <a:r>
              <a:rPr lang="en-US" dirty="0" smtClean="0"/>
              <a:t>It is advisable to consult professional before any sort of application/decision.</a:t>
            </a:r>
          </a:p>
          <a:p>
            <a:r>
              <a:rPr lang="en-US" dirty="0" smtClean="0"/>
              <a:t>Neither the author nor the publisher will be responsible for the interpretation and/or use of the information contained herein and/or for the result of any action taken on the basis of this work, whether directly or indirectly for any error, omission or inaccuracy or otherwise, to any person.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6" name="AutoShape 6" descr="data:image/jpeg;base64,/9j/4AAQSkZJRgABAQAAAQABAAD/2wCEAAkGBxQTEhUUEhMWFhQXGBoZGBgYGBwYHxwYIBwdHCIcIB4YHCkgHyIoHCAcIjEjJSktLi4yHB8zODMsNygtLi0BCgoKDg0OGxAQGzQlICY0Lyw0NDQ2LCw0NDQsLCwsLDQ0NCwsLCw0LCwsLy8sLDQsLCwsLCwsLSwsLCwsLCwsLP/AABEIAOAA4QMBEQACEQEDEQH/xAAcAAEAAwEBAQEBAAAAAAAAAAAABQYHBAMCAQj/xABBEAACAQIEAwYEBAMHBAEFAAABAgMAEQQFEiEGMUEHEyJRYXEUMoGRI0KhsVJywWKCkqLR4fAVJDNDUxZUc7LC/8QAGwEBAAIDAQEAAAAAAAAAAAAAAAQFAgMGAQf/xAA4EQABAwIEAwUHBAEFAQEAAAABAAIDBBEFEiExE0FRImFxgfAUMpGhscHRI0Lh8SQGQ1JichU0/9oADAMBAAIRAxEAPwDcaIlESiJREoiURKIlESiJREoiURfjG25ogF1C5jxVhYdnlUnyG9So6KaTZqnQ4dUS6taosdouEvbx+9v96kf/ACp1L/8Ah1NuSsmV5lHiIxJCwZTt7EdD5GoMsTonZXDVVc0D4X5HixXXWtakoiURKIlESiJREoiURKIlESiJREoiURKIlESiJREoiURKIlESiLkzPMI4IzJI1gP1rZFE6R2Vq3QQPmfkYNVl+Oz7GZnOYMINKDdiTZVX+Jj+wG5q3LIaJva1cr4x0+HNu4Znqdy7sugAviZpZn6gN3a/5fF92qFJiE79jbwVdLi1TJsbDuUg/Ztlx5QuPUTzf1kNafa5/wDkVoFfU/8AMqdyLJYcJF3UClUuWN2LEseZJYknp9q0ve55u43UaSR0jszjcqRrFYJREoiURQeccV4bD7PIC3ku9S4aKWXUDRTqfDp59WjRfOQ8W4fFPojYh7EhWFrgeX+lKiilhGZ2y9qsNmpm5njRT1RFASiJREoiURKIlESiJREoiURKIlESiJREoiUReOLxKxozubKouayYwvcGhZxsdI4NbuVjudZlPmmKWCDa5Om/yqg5u1ug/U2q+syhiv8AuK6i0eGQX3eVqfDeQxYOERQj1dj8zv1Zj5/sLCqKR7nuzO3XMSyulcXONypWsFrSiJREoiURKIs+444ufWMJhAWlc6fDzJ8h/U1aU1OyNnGm25BXdHSRxR+0VG3IdV68OdnMagSY+08x3Kkkxr6Afn92+wqPUVskp0Nh0UWqxKWY2Bs3oFBrlKxZ5FFhRZVbvCByRAni+hY6bf2rVNknJogHbn8qwlqicNAfudPmtYqmXPJREoiURKIlESiJREoiURKIlESiJREoiURcs+YxJ88qD3YVsbE92wW1kEj/AHWlZr2i8UCX8GBgyDckHmfKrzDqMxjiPGq6bCMPMQ4sg15Kzdm+Qx4fDCQMryzANI67j0QHyXce96qauR75Tn0VDXzSyTkyCx6dFbqiqElESiJREoiURVnjziEYTDmx/EYWUdfKplHAJHZne6N1YYfTCV+d/ut1K4+z3hcwIcTOL4qYXN//AFod9A9eRb19qxqqgzP7hssK6rNQ/wD6jYK1ZgJO7budPeW8Ou+m/rbeo7ct+1sorC0OGbZRnDXD64YMzN3mIlN5ZSLaj0A8lHQfXmazllMhuVnPO6V1zsNh0U3WpaUoiURKIlESiJREoiURKIlESiL4llCi7EAeZNq9AJ0C9a0uNgFXM144wsOwfW3koqdFh00mtrBWcGEVEutrBVDNe02Tfu0VB5tvU9uFxMF5HK1ZgkMYzTOUX8XmuL3jixDg+giX7yFRXvGoovdF177ThsHui64824exkMYkxQVQTYKZNbfZfD+tSaWtZM/K1tlLosRjqJCxjbLo4T4OlxyNIJBFCG0htOouRzK7gWB29wajVeJGN5YwKJiGMOhkMcQvbmta4cyVMHAsEbMwW5LMdyxNydthv0FUckjpHFzt1zM0rpXl7typOsFrSiJREoiURfE0oVSzGwAJJ9BXrQSbBZNaXEALN8jhOZ5i2IffD4YjSOjS28I/ujxe+mrGpIhjEDd9yretcKaEUzdzqVpdVqpkoiURKIlESiJREoiURKIlESiJRF8SyhQSxAA5k16ASbBetaXGwVJ4g7Q447rANbD83QVa0+Fud2pNArykwR7xmlNgqTHicfmbHug7rf5r6Ix6auvsL1LdPS0os0XKnvqaKiGVguVNydnPc4eSbETl5FQkLGNKBum58Tb+3tUaPEZZZmgaC6hxYvPNUMaNBfZRXZxghLmKXFxEjybi4vsg+viv9KkYs+0Yb1UzHpLRNZ1K2mufXJrIuOsa+NxseFhPNhGvpzLN9FBP0q8gApaYyHcrpqYCiojKfeK1PKsvTDwxwxCyRqFA9up9SdyepJqkJJNyuac4uNyuqvF4lESiL4eUCwJAvsLm1z6V6ATsvQ0nYJJIFF2IA9TagBOyBpOwXDm2dQ4dBJK9lPIje/qLc62xU8krsrRqt8FLLO7Iwaqr9pWfaIBFEbtKL7H8vT71Ow6nJcXkbKzwikLnmRw936rlwWf4bK8JFACJJjuwTctK3PluTfYDyAFa/Z3yuMkmg71qNJLO8yynKO9eEzZxixqWNcPHzAkfQbewBP3tWbJaWM2DS5bI56GE2DC7vXf2Y5tiJTiI5iWWIqAx3s5vqS/Ww0n0v615iTYg8cMW01WOMMgbI3hCxtr9le6rVTpREoiURKIlESiJREoiURRueZ3FhU1yNv0Xqa3wU75nWapVLSSVD8rAskzziXE46URRKzFvliTy8z5DzJ2FXrY4KJl3brpmQ02HMzO1crTwz2aItpMcRK/MQr/419+rn3sPQ86qqnEJJtBoFR1mKy1Gg0atBiiVQFUBVAsABYAeQA5VAVWoHj3EaMFL62H63/pU3D25p2qxwpmaqaqz2PYLw4ic/mZYx7KLn9WrdismabL0UnHJc9Rl6BXHinMxh8M733tZfc1FpIeLKGqDQ0/HnDVR+yrAAtPjpbAAmNCfoXYfWy/3TUvEpM8gjbyU/GJjJMIWbN+q7eKO0ZYtS4cBiObHl9Kygw3s55TYLOmwfscSc2Ct+SzyDCxPirLJ3YaTpY2uQfUcqrXAOeQweCpngPkIjGhOipeY8R4rHTHD5ctkX55SbKvuR19Bv+9TxHFTC8gu7orURQUbQZhmeeXRWzhOHER4fRiyDIrONV73S/hN/bz3qFO9r3lzBYFVtTIySUujFgeSz3PeIFkzJGKySrE34UUe5eRfl2HOx8VW3s4jpbE2vur72URUNnOyk7qP4vxmOeVVnjZHkt3cKsCSSSAPCSL7VtpX08cJe3l1W+ilpIqd0jBtprzVr4g4WZMphj1apMONbb8yblwPqdvYCoVDVf5JLv3Ktw2uIrC537/QVDy/BYjGypDF4mC/M3ypGLC5/oBzq1qqhlK24GpV7W1bKJlwNStZ4V4MgwQDAd5PbxTOPF7KPyD0H1JrnJp3zG7iuPqKqSd2Z5VhljDKVYXBBBHmDWoEg3C0AkG4XhlmXRYeMRwoEQXsB5ncn1JPWhcXG5XrnFxu43Kge0TEyR4QvExU6gDbyO372qdhrGPmyuCs8HjjkqMrxfRdnBOOabAwSObsVIJPM6WK3P2qPUtDZXAdVDrGhs72ja5U5WhRkoiURKIlESiJRFGcQZymFiMjnf8AKPM1vp4HTPyhSqSlfUSBjVj0j4nNMVoj3c7kn5Yk/ib+g5n71eyyx0UeVu66eaaHDocjPeWtcMcNQ4KPTELsfnkbdnPqfLyA2Fc/JK6R2ZxXJzTPmcXvNypqta1JRFQu1rHBIES/Mlj7D/n6VbYUztueeSvsCj/UdIeQU52f5cYMBArCzspke/PU5L2PtcD6VXTycSQuVTVS8WZz+pVP7VM11SLAp2XdverrCYbNMh5rosCp8rDKeagsLi8RicP3GHUJhsOn4j3st9za/wCZ2PQee9qyvBBNbdxPwWV6amqLe89x+C6eznh74nE99IPwMOb+jzcwPZfmPrp9a1YpVf7TfNaMbrf9hh8fwpjjfPpcVOuBwe7O2knp6sf7IFz/ALkVqgjbTRcZ+/JaaaFtHD7RIO0dgprH4iLJ8EscVi3Mlubt+Z2t5/8AOVRqeE1Uhc86c1DpKd1bMXSHTcle+d8S6cuWdlMbzICFPMahf9v3FKWnD57DUBeUVKJanKDdo5+Ciez7KUw2GbHzj8WVdQJ/LFzUDyLbE/Tyr2pldUzZW7bBZVkzquoyN22CcHD4meXM8SQFQtHBfkANmcf/AKDrs1e1WhEDOX1XtaC0ilj5fMqH414xOIvFASIgbFv4iOl6saCjaztO1d9Fb4Vh7Izmfq7p0URw5ipsE8GLKfgy6l/mQGx9jtqHn962SmOsDohu3ZbZ3RYg18I95u3rpyK2zC4hZEV0IZWAII6g1zjmlpLTuuQexzHFrhYhetYrFKIq12hkfAyX81/Rgf6VOw7/APQPP6Kzwi/tbfP6J2cKRluHv1DH6F2I/Q1oqjeZx71GrTeoee8qy1oUVKIlESiJREoi/GawueQogF1ivGucvi8T3cQLeIJEvmx2/wB/vXSQMbSU+d267CljZQUvEdutQ4R4eTBYdYxYyHxSvb536n2HIDoK5+WV0ji5y5WeZ0zy925U3WtaUoiURZPxqfjMzhwy7gsqH+UeJz9FDVcx/o0Zdzcuih/xsOc7m77rUcTMsUbMdlRb/QCqhjS5waOaoI2F7g0c1j2TZLJmmMlZmKwq15XHM3JIRT5kbk9B7iryrqfZoxEzey6aurPY4mwRb2+CsnHLrFHDl2CQI0hCqq8hfqeuwuxP1qFSdhrp3ctvFVtCOG11U/lt4qYzNEy3LRHFtpGkHqWNyzH1JufrWulYZ5+14rTQxmqqru8Sozs1ytYcO+OmP4kwJBP5YgTYD+Y7nz8PlXtZKZpsrdhoFniEzqmoyN2GgUNh4mzfMLsD8LCQX8jbdY/qdz6X86kzuFNDwW+8d1LqXto6f2dnvHdenGL/AB+PiwUZ/DBAa3RBu525bbD3FI/8elLv3OSL/Eoi8+87RWHtQl7rBKFBCl1QhRyFjYbeth9q0YaWCUuedgo2DujbOXSG1h9wqrwxwxjcXGiTNJh8EtzpPhd7m9lX8oJJuTv5DqN9VWx5iYhqeak12JRB5MA7R/d+F4cb4dWnhwOERUVSIkAGwZubHqepJO5tW6mJhpnSu3KkUTjT0bp3bn0FpuM4ehkwgwpFo1QKhHNSosGHr19ap4pnRvzjdc/BUPhlEjd1ReHM4kyzEHB4v/xE3VugB5OP7J6job1bzxNrI+LH7w5K/qYGYjFx4ffG46/z0WnRSBgGUggi4I3BFUhBBsVzTmlpsd1914vFnfabmZlMeCg3lkYCw8z5+gFyfS9WdG3gsdO7wCusPb7PG6pf4BXrK8EsMMcK/LGioPZQB/Sq0m5uqZzi4kldVeLxKIlESiJREoihOMsb3WDlYcyNI+u37VKoo88zQp2HRcWpaPP4LPuyvLBLi3nYXEC+H/8AI9xf6Lcf3qscXl92MeKtsemtliHitcqkXNpREoi5sxxYiieQ8lUms42F7w0c1thjMkgYOazrswwpnxWIxjbhPw1P9trM3+XT/iqyxN9i2IbBW+MyhpbA3ZoU92mZn3WF0A2Mht9B/v8AtWGGRZ5cx5LXgsHEnzHYL97NcGIMuWRtjLqmY+h5f5AKj1TzLOT32UStkM9S4jrZQ3A6/FZhiMXJv3S6Uv0Z73+yi31PnUmv/TayIeKm4p+kyOBu1rrl7TOI45fwI7sIyGkYAkLfYXI2FzsL8634exsJzyGxKk4TE2ndxJXAEjQFcGTw5hjsL3UY04eJbKz3TvCOSrtuOmrl0869kqaaGbMwXJ3XstZR09Rnjbcnc9PBSHDGT5mIzhggwsLMS8jaWffnpCE3O1rsdv0rRU1MDn8Rjbn5KNW1lK+Tixtu7v2+CueWZDhMAGlRQrFQryOSzMB6nzO5tzNQS6SZ1jqVWF81Q6xJJVUzntBkkk7jARNI55aRqPv5AepsPWrBtHFCM058lasw+Gnbnqna9F4SZRm2hp5sQkQUatOss3t4RYHpzr1lTA54Y2PQrKOspnSCNkWh0UFwdmSDMEmxBLXLLrPJZGsAx+m3pqvUyvhD4crD7utlY4pTiSnyRH3dbdy22ucXHqH4m4dixkWiTwsN0cc1P9R5jrW6Cd8LszVJpaqSnfnYs5XF4/KWKupeG5swBaM+tx8hPkbdedWxkpaoXf2XK9dLRVzbyHK5SA4zx2NHd4PCtc7GSxVR7u23239KjmKlh1Ls3cohgoac5nPznoFYeDuDhhmM+IfvsUwILflQH8qX3926+gqJUVLpj0HRQKusfUHXQDYK21GUNKIlESiJREoiURVntFhLYCXT+XSx9gd6nYa4CobdWeDuDatt+8KC7HmGjEr+bWrfTTYfsa34s0iUHqFJx5hE4dyIWh1VKjSiJRFQe1bOe7hEK7s/MDcnoB9T/SrTDowLzO2Cu8IiDS6ofs1WXg/JvhMJFD+YDU585G3b9dvoKr5ZDI8uPNVM8plkLzzWc9omJOKxi4eM82WIW6EmxP0uT9KuqYcCkLzuV0dG32WgdIdytF4gAhwMgQWVItIHkoAFvtVTSjNM0HqqKhGepYD1WScMTYuUvhsF/wCwgyN+VB/Ex9unM1d10sDCHEXcNl0uJzU0ZDnC7xt/K13hnh2LBw92niZjqkkb5nfzP7AdBVBJI6R2Zy5SaZ8ry926mK1rUviaUKpZjYAXJ9K9AJNgvWtLjYLKc6zCfNcX8LhjpiXdntsi8tR8yeg6+wNXIy0Ud/3ldEMmGw33kPyWh8OcOwYKPu4V3PzO27OfNj/TkOlVEkjpHZnFUEsr5XZnm5X7xRlz4jCyRRMFdgNJa9rgg729qzp5RFIHkXsttJOIJRIRe34VSzDgZkyr4eNe+xIbvdiF1SHYgFyAAFNhc9BUqGttOZH8wf4UynxG1S6aTZwIP2+a68+4rkiAgVR3oRRI17aWIHiXz/N72rKmow/tnbp8Vx2J4rwnmKPQ6i/Ta1vipbg3PGxMR7y3eJzK8mU8m97c60VdPwiCNipOG13tLS07t8r967OIc3+GRX0agXCne1tib/pWFNT8Zxbe2l1tr632Rgfa9zb6qm5xxfMbBLxjUSPDZrfwtuQbW3I2vVnDQxgdrX13Kgq8XqC60ZsAb7W52trv60V14dzL4jDpKRZiPEOViKqqiLhSFq6KhqPaIQ877HyUlWlS0oiURKIlESiJRF5zwq6sjAFWBBB6gixH2r1pLTcLJri0hw3CzNsgxmW4ky4RGngO2lbFtPPSynnY8mH+tW5rIqiPJNoeqvjiEFVDw6nQjmtByTHtPEHeF4WuRofnt126Gqp7Wg2abhUcrWtdZpuPgu+sFrXliZwis7GwUXNZNaXGwWTGF7g0blZlw1AcxzN8S4vDh2uL8jJ+QD+UeL/D51Z1jhDE2BvmrvEHingbTM33K0rMJSkUjAXKoxHuATVbGAXgHqqaJodI1p5kLJuznCHE5gZz4khBcnneRvCo/wAOo/QedXGJygMbE1dBjU7WxtgYVrs8KurI6hlYEMpFwQdiCKpQSDcLnASDcLxy7LooE0QRpGnPSihRfz260JJ3Qkk3K6q8XiURZ52mcQsLYWG5kcgWHMsTYL9/+bVa0MTWNM79hsr3DIGxMNVLsNlZOC+HRgsMqbGVvFK4/M5/oOQ9BVfNKZXlxVTUzunkL3c1P1qWhKIlEVD4igTGSyDCsGmjC94tuYGoAgk26m45my77VaU73U4HE0B2/kKuxnBpHRtkDRc/EgdP50XpwFhGjxGJV9mUL4L3sDuNwLH/AHNYVtQ2QAA3UHB6cwyPaRa1vyPkrPn+W/EQPEDZiPCfJuhqJBKYn5grasphURGMrPGy7FKblFYEgFtQAB1bHw7X31b8za/M1ce0QObofX9afJcuaSsjd2m72/vQjW+ux6689DyDLBh4ViBJsSbn1N/2sKp55eK/Muno6YU8QjvfdU/tV43kwYjgwm+KltY6dZRTsLL1ZjsBY8uRrbS04kuXbBSwFBdnvab4ZBmmKQ/I0baVBseakRKBccyCLjzN9ts9Lc/pt9ea9t0Wr4HGJNGskTB43F1YG4IqA5pabFYr3rxEoiURKIlEVSHGN8wTCBAFLMpYn8wUkfci31qe6iy0/FurV+HZKTjk66K21AVUlEWd9oWfNK6YHC+KWRgux6+voBuT6VaUsYhZx3+Su6GFtPGamXyCt/DGSJg8OkKbkC7ta2pz8zfU9OgsKrpHl7i481USyuleXu3KlawWtcqJDCDYRxBiWNgqXY8ybcz61kGudtqsw1z9hdfUWNjY2WRCfIMDXpjeNwvXRPbqWldFYLWlEUfnuZDDwvIeg29TW6CIyyBoUilgM8oYFQOzbLDicRJj5rkIxSK/V7eJvoDpv5lvKp2IygEQt2Cs8WnAIp2bN+q0c4+K9u8S/lqH+tV3DfvYqo4Mlr5SvLF5tDGCzyoAPUVkyCR5sAs46aWQ2a0qiYniSfH4yPD4FmRFIaSQflQHcn35Adb+QNT3wspou2LuPyVpJTR0UP6oBe7l0U5x9xGMNCUU/iOLew8610FLxX5nbBasKouO/O73QvDstygxYUzuPxMSRIb89G+gfYlv7xrTWTcWUkbDQKPiNRx5yRsNAujP45MLihjYl1xsoSdLgbDlJc7bbDfbb1uIqopw+KUTMFwdCPupTA4+GRWxUTF1ICkAcjfytcHlRWEM4nYGsNwvNYcLiopYFII5SKDurEc/Qjz8xQLXM5lRmjcQ62hXHwNiJNEuHlbU2HkKBupTmt/YUUWic4B0bv2mywztMzMT4/EMW8cckkQVUtYRvpGptQvcBmBAJB263FzSgtYBbTT5hWAUHiMMCrnvnfugqKSngNr+BX7w22BKDT4gGNltW8EiwAtf10+KXXzNjZhGkMkkjQKHMaq5VLknxLcWI7y99t7MLjmPAGk3trzRf0V2U5m2IyyBnLFlBjux1E6PDcmw/wBbWuSbk1FUwNlICxIsrdUdeJREoiURY9xxh5MLmPfLyZlljPS4tcfe/wBDXR0TmT03CPh+F1+HPjqqPgncaH7FaHgOLsLJEJDKF23U8wfL/eqiShma/La6oJcMqGSFmW6qvFXaGLd3hQWZvCCASSTtZQOZNTIaARjiTmwHJWFPhbYRxak2A5KT7PuFGgBxOKH/AHUg5c+7Q/lv/EdiT9Om8KrqTM7TYbKurqw1D9NGjYK6k1EUBUbiTjN+8+FwCGadtvD09SeQA8zU+OmZG3iTeQ6q1io44mCWpNhyHMrlg7P55/HjsZIGPNIbAD01ODf/AAivTXuGkYACOxV7dIWhoXxjezJlBOGxcmroJrG/95AtvsazjxOQHtgELbFjUoP6gBCh8p4sxWCm7rEgsqmzo25A81P6joanvpIaqPPHoVaS0FPWxcSLQ+t1rOExKyIsiHUjAFSOoNc+5paS07rk3sLHFrtws17T8yeaaPBw7szBQP7bEDf0HM+VjVvRNEMLpneSv8NaKandUu35KcfPIsv+GwECGWS6ppHPf5j782P1qEIC5hmebD6lVzaUvjdUSmw+pVWzLhlWzUYYTSqkmpywK6gdBewutrX9OVTzVvFIHi172Vqa+RtC2QWve2y/OMOG8LgowqvPPiJCBGHe5uTYAKgVSSTbcGsaSplcTI89kLChrJ3kzSHst+atOT4SLKMEWkIMz+KQ+b2+Uf2V5D78zUMB9XNdVwEtfUX9ALOwHzHGRo5J75/FbpGN29vCLfWrmpLaams3wXRVhbR0eVngtpxGKKOkaKD4b2HQDYCwNxfe21tjyrgsRrp4JY2RNDs1+pOmptb78yOV1yMbGuBJX7gMYZAbhfYG/n/t+tZ0GI+0l7XjK5vK4vbv6Hr0Xj48tlWsp/7VMQI1IDynxt4VBYlfDdRysLDr0NiDVcccmYHOcy4voRe2nU6/bvAWuGgZEC1h31+PRU/gp5MPmCp4jdmRtiSynkxvvzsbmuhgmbNE2QcwD1XOUueKsyeIPLzV54Wl1Y3HlflEij+8Bv8AfnWxWtNfjSac1jvazkLxZhJpUaJAZw1lQeIgNqYkA2fYXP5wBuat6SRpYNdduvyVgDbdU/EySxs6svdkjS6aQvLb5ehuOfPnvvUkZTqNVlovuDD953cUYeSVz4EVjZGLWK6WXclVB1BgLMt/lIodCXbWXi/p7gvI/gsFDh9iyL4yOrndvpc7egFUcsmd5csCputaJREoiURR2eZLDi4+7mW45gjZlPmp6GtkUr43ZmmxW2GeSF2ZhsVQp+yp9R0YwBL7aotTW9w4H6VYjFpbWsFcDHpwLEC6s/DHBGHwbd4Lyzcu8ksSP5QNl+m/rUGapkmN3lVdRWS1BvIVZ60KMqLx7xE+pcHhPFPKdO3n79AOZPpVhTRNYzjSbcu9W1FAyJhqZhoNh1U3whwxHgorDxzPYyynmzeQvyUdB9eZNRJpnSuzOUCoqHzvzvU/WpaEoioHavlIMaYkDxIdDHzU8vsf3NXGETEPMZ56roMBqCJDCdjqPFfPZtnOnBTK52gYkfysNVv8V/vWGIQXqQB+5YYtTXrAG/usoLhBu8xOJx8m64dTov1le/7Lz/nFbqwXLKdvmt+IC7o6Rnmpzsyy8ytLj5RdnZkiJ6IPmb6tcf3fWodfJ2+G3ZqgYpMDIIW+63TzXllc3fZ3JIPkhidifoqAfUaj9DWyoGSmZHzOq21Q4dHFFzOqhI8/jbMvicRdlj1d2o3s/IH6C9T5KFxp2xs81Zy4a91K2KM95XdlkMub4g4iYEYKE3A5CRl30jzUH5j9PO0GZ7YG8GPfmVW1MjKZns8J1O5Xl2fJqx+InABEcdlHLeR9j9lYfWtP+oap1NTNLRci2m3MBSMX92OLuV+lJlY2BVgRYaytwCL8hcG3TkeR2JrgDIK+qc6O7HtGgJtfqNdiRz5b7hU9sjddQuCXMIIMRHA2tp8R4CA7EKLE30k6RsLkgVe0GA5aMum94ggnmbna9rnzutvCe6MzXs0bd6knwD6gtyY9trcjc7/tVDLg9UxwpmOJiJF/v8LeZI03WoStPaO6hso4enGPaebSERbIUJGu97ahfoP1t711FHSMpIREzYde9U7Y5n1Jkktbu59PgvTAwS4XHyfhl4MU1w676GtfxeQ5/p7VKWDGPhqDpdrvkVzcfYHD45o8G8Zkk1A60YBoQQfH7W6EW3XqVrbFK6M3CkPqMsgjaLnn3DqqZi+xjEtoT45WhS4QOjXQG1wBqI6DqKmtrWC5y6qVdXvgvgKDAEybS4hucvdqlhbkiqLID6VEmndJ4LFW6tCJREoiURKIlESiJRFyZtO6QyPGpd1UlVG5J8hWcYaXgO2W2ENMgDzYc1U+z/hyRGkxmLUieW4RW3Mcd77+TN18gAPOpNXUCQhrfdGyl19WJnBrNGjZXeoar0oiURQnGsOrAzg/w3+xB/pUuhdaoap2GOy1TD3rGMLmhhhnQcpNOo35Bb/6/oK6SWFpeJTyuuxmgY6Rszv23VyzDBHCZLGhFpJSHkHXUwLWPsAB9Kp6N3GqnPPeVz2Hv49c6Q95Uy2bJgMqgW95DEioo3ZmYdANyST96iRx8SUudsNSoUUPFnc9+jQblcXDmV4jCImuEvJi2JxFgfw0tZU1C4BAJO+17j1rGoqDJJmGw2UPEa+SSoa6Nun0AXDH2bBZiJsQ0sQJPdxppYjmNbavp4Rc89q0Yh/qN8f6bWkutezem3rmreXF55mWFmq14XK2MiSYaTu4QhibDm+gKLgFALAHry+tV+HV4rIhLax5i97KgkgeypEmbTmFUezdimIxcOrTIyjSdvmjZgefXxA29DV9/qGGWWnD4d+X1C6nGY8zY5h7u3xVlzrN0witNK7CTkqX+c2FvDz57WFt7+dcjgmEz1EntVWSDoem3Xb4eCq4oeIbDRo3Kq2T5mmExJxOOV2xMg3VBr+GiYgAv/aYkA+QIHWurneZbNZo0bKXJBJVs/T0YNG35n160XhxvxzLNJowsrRYdSoaVCQ7E77C6kgWPIjkLncVqjitvupdBhYjbmkALiDodQP7/oHVenDWc418JjYy7ysMOZImJLN5MFYkFuo57EWvWEoGhCrv9QU8YhzxDKToRt9L8unirpwXxA2IwXesAXjJQ6TfVptY+9iLjzvUGrn4ELpOgv0XP0EpmYM2+y48HIcLHiJ1jaSWXVIWJ1XNlsqm26AkkWA2FvKqqLGruYyVmUu63HPvFu/fTa5W40vBbJI03O/q34WfYrOcTKR3kjsXuULMyqCSBcWIWwI5bDner9cx7VM913c++2+nhpbyOq0jgPC4pIy+JmJjI8CP4iN9m1sb2PRT0ty5ViVe0EcwZ+obq20U1KIlESiJREoiURKIlESiJREoiURRPFbWwc/8hH32qRSC8zfFS6AXqWeKxfh/LvicXBDa6s+p/wCRfEfva31roMRl4cB79F1eLz8KmIG50WzcUZEMZAYi5Q3DKwF7Eeh57XrnqeofA7M1clSVT6Z+dm+yjMk4Ngwn40sjzSRgkSS2tGLb6FGy7ddz60mqZJfeSprZJtXnT4LoyrHOyBjJpXUL95z09Bc9SOflUdYsHEaH5bXFwB91K4zCm+tTY9bmwt9KosRwxxc6oheQ7mCbNtz21A80jk/aQvzByRIl+8Fid2JA3/QVswx1FDH+k4XcdeWvcDbTovJM5OoVa4j4D76Yz4ecwSMbv4dSk/xDcEHz6Guoir5I2ZNCO9TYMVmij4dgR3qCzrJWwkTz4dmxOJUkSTykXhXSTqjU2UciL7m/netZnMps/bpyW+nkbPKBUmzdwBt5rOvipA2llDOHJ8YJYPex67kkDnfltbetpaCF0r4mSM/6kWPhy8vAhXGLgrGfDHEMFRljYiFtTswIGq4YkKzW1bdT05DTnbeyqTiFOJRGNdtRZo8u7lqTpzO55ez/ADsYJy8sRKSRPpKAEnQS7FrG9xYjfpbpXsrc2y2YnSmo7LDsRcf+rAeufir2c9gmwff4UFQJlMi20kMbDxADqdPIj1uAQayvohUR8NxtsQd9lytVDJQHVu/39WUhmKrDGzzliiABSCCxI3Fr8za+3M+tUVLgdVVVLo6kksAIadNrjkASNN9jyGixqayOni4nP110UTleDyuJVlsLg6RruxuvXSBv0Oq3612Hsk2bKAqNk1Axold5c+fQfhSGYrMx72KQTQNZhGzBQ972CtzDXIsNgbAc7mozgQbFXDXPYwTQuzHp3d3f671I5dnDSquiMHxaZBq3j5bMLXvz5gcvWvFua6J9y119Pn0UzRYJREoiURKIlESiJREoiURKIlEVd4+n04GX1sP1v/SpuHtvO1WOEszVTVUOyDLryz4g/lUQr9bO37J+tSsWlvIGdFOx6fNKIxyWo1UKgUXn+DWaMxlj5lQSCyggkbEHcC33BuLglmGlzS3kdNdl6/OUGhdNgzK3MHptXi2WDAde4dF+Z9jBFCxY2B8Go7Aatrncdf6VDxF0jaZ5jbmPTqOfyWkOa03ebBVrHrCI3d0dCLIbuQCocEEKToXU35hY2I3BtbjC4fpwRsPG3JOutvibAbHTfQ7qU97WNL3mzVYsrzqKU92JFMmgPZTcFDyYG2/rbkdq7mm4nBaZR2rC/ioPFjc/K09/kqt2j8WHDK0EGkTOt2ZreENsLKfmbmeRsBvUyKPNqVeYZQcftvOmw8d/h9VlvCGNhgxUU84LBH3Gm9l0sA173urG9t+XPpUh7SQQFfVUL5YntbvbfwP9jc/NX/tB41SSM4fCyWN7yM2qMgCx0rqA3J8t9rVpjj1uVU4Xh5Y/izDTlz3+3yWaQQmWyqXLXbu0AL9bhfmG27dOnrtIOgV667Izrbq7bry200tfT4a67wlE2Bwx+J8E012SFF1FFUbLsTdr3J3Nz1Jua0iN0naaNAuIxfEoHyhl7E3t1PU8xp8OirLSzP4JGIViGbUxtcba7W38W9he1yBe292A1ozWF188c6SR5ZcgHXXXuJ8N9r+C+J8IyppliYMQ27alF1I36HYg8jfcEcqCVsnuu9a+vJeGmkgN3xnS/wBvI9/j3K/8IztiISJY1VI2Cx2uDsB5knbYb25HpVPWsYH3ab31XV4PPPwrOAAGgAv87qV/6YdLePS7sCzqNLEAWAJG/LrUNWwdG15cGjVSVFrSiJREoiURKIlESiJREoiURKIqH2sY4LAkfVjqPsP+H7VbYSztl/RX2BRXkdIeSlezfLzDl8Or5pAZW/vnUB9F0j6VAqZOJK5yqqyXizuf3qz1oUZcuMUL+LoLuosLc7cv0uTRbGuJGS9gV5wXZO+WPTK6A6JCRYkDwta9ul7DpRYyOdlyNVC4iz/Fm8GKw4iUsp7yMt4QHHiVgD+1wSNjtXqoqiqmBySNsOov9vXdyUgskU+BSJ5o48QU0gyAXNmaLkwuNViLgahc+1RxSwibjBozdVK4nEphC5+U7a7722PX5Kv5NwxicPio2lZIhGQwfWtm3AKgEg7qW+l/rIuq+no5YZruNgO8aj4/ZTWccOf9RxDSrG8FgoLyorrIEbZQAQyjrqVtx71m1+VdXh2LPjBYWHL1vY9OV9OY+IVQ4m4KOCCKJjNJN4VQR2N9SnmdV/ppO/Mi4O9smY+C6akxH2l1yMrW6k37iO77+HNQufZXJCwjmEi2RX06b/iEBST4rbt+YE7ECw+UetI3W+CaN44jbON7b+NreXLTny1V24FbFRwfERQqUaVVaJUALJoQCRX2uOtrWuWJNaJd91yuPyyiVhiOYAajxcf48u5TnGC4eZIsVGwaQp+EejJcMwv02vt1Ita9qm0DnXsBp+dPwuTxfhOYJL6nYcjY36jUC+/UjdQvD2MiinaSUd4iBrMqagrBrAgAtbe4G+xPOplSx8kIa3f6qsoJY4atz3jsi9j0udPLp4r24iz84y0aRkL4iu922BudhYbX23+ta6WBsIzE6n16+S34jVPqncNrdBrr1AJ5dQCLb9bcuDJeKIMvmLYouocMu2trMNPNQp6A9RbyNyRlWxvkADBput2AR3c9xJzDS357+S0jIeIMNjEL4aZZAOYB3X3B3H1qmkjcw2cF0tlJ1giURKIlESiJREoiURKIlESiJRFj3H0xxWPSBd7skQ+psfsLmr6D9CjLuZXUUw9mw9z+Z+616KMKoUcgAB7CqFcuvuiJRFz4KJ1Dd4+sliQbWsvQWuelvrc7XtRZvLT7osqJxHl0PxAfH4lpGY/h4eJTe19hzJsdh0JIO/l6qOqhiMl53EnkB8vXNS2FxUmLWH4NEiw45yOoZgFJHdqvTodW4tcbGvFKjeZmtMQAb18OVv5+irOJ4VnxU5k7vRFJKxBvYrELDUwYXJba2/TlY7eqHJRyTu10BPdt9deWvktKxE8cERZyEjjXc+QA6Abn0A514rglsbbnQBZtnXaI0hPcIIkTURI6a32uLgclDcr77N0r2yp5cVeXFkW3q3z681NcK4tMZhpJcSBMYpCwLKBpZVDHRblY3sR+9NlPw6sl4Tn5j6F/6X32bZt3kbQlY10gSKiAjSjswsyk3U3BIvzB9KE3XtNVy1F3Tau+Pr8EL6ybKopRioJA2iKclWJ3GoB2sQNhqv62O5N62RTPiN2KM2kinD43jQH62J9d6o0kwd5YYBJI5fSqxm7Lpa12XazAE+JhYANfmLXvFGUPcbf1607lQtw5/EfC0d4vcDQn46Wsb6XOlzcdmQZR30/dKHj07BlCgRstz8pW9wwXytYEdb4zzBkeYbeWvh/Swo6V8kwY49re+tx47eGh5nutdIeA8M8WjFIs55KxBBVfIG97+vlYdKqpKx5ddmgXUUVH7OLk3cdzttt+FludZTLkmPibCapFLalXRdjExRDGzDnd7BRbmQeZqUyRs8ZD9Pop11vqMCARyO49qql4v2iJREoiURKIlESiJREoiURceb40QwvIfyqbe/T9a2wx8R4at1PEZZAwc1l/ZtgziMwfENuIVJ3/APke6j/Lq+9WuKSBrWxBXuNyhjGwN8VrlUq5xKIlEXzJIFBLEADmTsKLwkDUqi8RwYjE2siBZJUSIFFY2UsxkZrkFCoG1vS3mVXUNkmGg3IA2O2tz3evGa4R4fbBmdNWqNmVkJtflYg26iwHtaik0lMYMzeXJWKimLjzfu+5dpVVkRS5DAEeEX5Gi1zZchLxcDX4LC4EaeUDR452GkDZdJNjYbkrcX57b+VhkuWF3vsG6ut1tv6+C0/s+y5o4cQsyqAZWFgTpsFAYXbewbUtz5cyN6xV7QQ5GOaep6+HP13rw4LnwUWJlgixaT4hthY3IiTklxsSDfkfLyrY6J7RmI0W+npuDfW/TuHRVLO+1KXD4vELFhovh45Qslx43O4JJ1AXNrDY8t6mx0bXMBJ1KkhjRqOatKYjJsqm1AJh5p1uT42spIO/MRqT5WG3pWg8eZuuoC91srXgs4w0o1RTwsD1V1N/sa0OY8aELG1l6Y3N4Il1yzRon8TOAP1NeBjibAL1YbxZmSZ3mcUUCkwp+GDqCl1LeJwD0HPqdIJsKs4mmniJJ1Pr13rLkt9jQKAByAsPYVVLFfVESiJRFy5pjBDC8h/KpP16frWyKPiPDeq2wRcWQM6qp9n/ABPNi5cQsltMYQrYWtqL7fZamV9PHCWhqscVpIqYtazfmrtVeqlKIlESiJRFnvavnQSNYQed2b2/5+4q4wuHUyu2C6DBKcXdO7YKZ7OMlOGwa6xaSY96/oWAsv0UKPe/nVdUzcWQuVTWVBnmL1aa0KKlESiKi9pGAxEpgWOQaJJBGI7W8Vi2one/LyFhfn19Cq8Rje/K0HQ6Wt8/X3Vk4WwkkWGSOUAOurZeQGokAbna3KvFNp2ubGA4WKlqLelEURxYL4OcA2ulr79SB0360UerF4XBVvK8uw+UYX4rFt+Io3PzEE/kS+5Jvz9+lbGMdI7K1aaOibCMx1d9PBUzH47Ms7meCG0WGU2bu5PCuwNpHUfiHfdF2uD5Xqe1sVOA46nw+isBouvizKFyTDpi4pDLjneOMTOotpVRdQg2AKJpvzsed96xicah2Q6NXg1XxL/018fgxjsMTjJo4pJJFIWLvXBI1IDvc8z6rz6eZJMjnMOg26pqvztF4jwXxzQY3ByCy9330LskndkeVgrobnbUeRvvtSCN2QFrvjt/aAKCkyTKZhqhzfuLqF/EgVSVvyIj7sNc2535DnW3iSs1cy/nffbqvdV0/wD0XlMsmmPN00sV0qRcg28QDM4WxNuam1huaxE84F8nr+EuVr3DvCmGwhZ4kvI99UrWZ2BJbdrXNydydztcmwqDJM9+h2WKna1IlESiJRFW+0KbTgZPUqP1v/Sp2HNvUBWeENzVTfNRPZFhtOFlk6vM32UBf9fvXuJOzVB7lljL81U4dNFeqgKqSiJREoi8cbiViRnY2VRc1kxhe4NCzjjMjg1u5WQZThmzTMiXF4oyJJfLSD4E/vEcvJTV1WPFPAIW7ldHiEgpKZtOzc7rZao1zKURKIlEXnLCrFSyglTqW45NYi48jYkfU0XhAK9KL1KIlEX4yg8xf/bf96IRdYr2oiTH5th8ArhUBC2F7hiokaQi1vk2H8rVZUwEcJkXoWu5LlMWFhSCBQsaCwHn5knqTzJqve8vdmcvFlvazjDicxweChsWQrchiGSSR1AddLA3RVLX3sGJPK4nUrQyNzz6/terl7Y8KkGNwUiKCWRU3IBAilRlIJGxsSt/I29K9pCXMcPWoKBWjKcng+JnweLRZlkPfw94tz4idQB9BblbcE1Ba9zDdpsq+mPCmdETvqPuunFdlOWuLCORACTZJXsGNgSFJIBIVQbDoPIVubVyg3urC6oHanwnhMtgi+GeRZZHYWMl7x6CG6A2sQPI6iDeplLM+V5zL0arXeCYpVwGGGIv3vdqWB2IJ3tYbCwsLdLWqvmLTIcuyxU3WpEoiURKIqv2kpfAufJkP+a39asMMP8AkDzVrgxtVgdx+l1zdlJHwIHlLJf73rDERaocsMXFqt6uNQlWpREoiURZr2l8QlmXCQXd2YCy82Y8lH/POrihibCwzyeS6DDYG08ZqpfJWvgrh4YLDBDYyt45WHVz0HoOQ9qrJ5TK8vKpqmd08he7mp+tS0JREoiURKIlESiJREoixbtZwM2CzGHNIhdfBc8wJF8OlvINHsD5gjqKsqV4ezhHvWQ6Lux/bdD3P4OHk74jk5XQp8yQbsPSwrAUDs1idEyr77N8mmaSXNsfrGztCreJgrEszWCg8jpUAAnewAIFKh7QBEzzQqvR4nEZ5m0ckasmHgYbmwEaA3IJ6uxFtvToL1ts2niIO59BNgrbnGHxHxU5UlpcKwng63hYeJPSxBAHUBvpWqlnbJxHEbt7Q8OY9dCu/hzOBDiNy3w+LOuNnv4JifFGb8uYAvzGk+ZrxbYZskmvuu+vr7Lm7UuCMVj5IWw0kYUDS6yMVAIJZWGlSee32qVTTMjvmCtAbKCfh3iNrAYvStl+aVQb28X/AI05Bhfzsy8zqtt4tN/x9fFF44/hXPoAkiYkzMgYkJNc6iLDaSNdShQvhN99VgNRrJs1O7Qi3rxS60bgCXEtg1+MLmVWZdUiCNmUHwkgE9Nr7cuvMwp8ufsjReKx1qRKIo/P8D3+Gli6uhA/m5j9bVup5OHK1/QqRSTcGZsnQqhdlGZ6JJcM+xY61v8AxDZl+1j9DVrisF7St29WV5jtNfLO3bY/ZabVIubSiJRFT+OuL0wqFEN5W2Ft7X26dan0lLm/Uk0aFaUFDn/Vl0YFydn/AAk0bfGYsf8AcuDoQ790p/8A7I5noDbzrGrqjKbN0aNlhX1xndlbo0bBXuoSrkoiURKIlESiJREoiURKIvOeFXUq6hlIsVYAgjyIOxr0G2oRQeH4Iy9H7xcFAGvcfhiwPmAdh9BW0zykWzFF3cSZccRhJ4FbS0kTqrcrMRsdul7Vgx2VwKLLexHMzA74OWIoXdwHvcGaO5dD5Hu7W6EIx86m1jcwzg3/AAf5XpV+ztSmYYOReTiSJ/tqBPtvUBQpQROxw7wVX+J8nXCs5ZWbA4g/iKu5hktZXS58Nj5W2JHlQKLURCG+nYO/ceVuX8abALuynG46CIaFXHQ/+uRWAYi42bUdrDV5nYDe9wW2F8zWadscj6P5VnybGyyqxmw5gIIsC4e4IBvsBa17EeleKZE97h2m2+akaLalESiJREoizTjvhWSOU4zCKx31OqfMrc9agc78yBVxRVzcvCl2XQ4bibMnAn22H4XVw/2kxsoXEizDYsvI+46GvJsMv2oTcLGowUk5qc3CmZuPMGouJCfQCo7cNnJ2UVuDVRNiLKsY/jzEYp+5y+FmY7Eje3qzclHvat/s0FPrK656KR7HTUnandc9ApzhHgYQOMRimE2K5g/kj/lvzb+0foB1h1FU6bTYdFAq659Rps0bBXOoqgpREoiURKIlESiJREoiURKIlESiJRFjWAwsT8TMYr60kZ2IsRYwMH2Avs5QXJG7EWPOrBxcKYX9a+vgvVeOPT48Db5vikI9uv71ACr609qP/wBBWqaIMpVgCpFiDuCPKvFOIBFiqfLkWIwTmTAsZIeZwzHzPJSeQ3Y+fvevVX+zyQOvEbt6KX4Y4h+LDXhkiZApIcbG+oeE9bFT0oVIp6gy3u0gjqpyvFJSiJREoiURKIoXNeE8HiCWmw6Mx5sLo3+JCG/WtjJXs902W2OeSP3HEKNHZvl3/wBux955yPsZLGthqpj+4raa6oOheVY8BgIoUCQxrGg/KqhR+laCbqMSTqV014vEoiURKIo3F5wscyRaHYtbcaLLc2FwzBiPMqrW62oi5sVxPFHGZWWQIskiMbKCBGzK76WYMyAqflBJ2sDeiLzzDiTQDpgkYiVI13jAkJmSJtPjuCuq/j0g250RejcRrdLRyHWsllsl+8SVITHu9tWtrXvpNr6rcyLrbNQGRTHINSszFtCiMLz1FnF99vBqHInYgki5cLxLHIqkJJqMvc6LKWEnd96ASrFbFLG4YgX3tY2IvU54tpGEchSMsA/gCuyNoZVLOLEOCvj03tdbjeiLkn4oWyGKN5NRh1/KBGsk3c3a7b7iT5NXyeRBJF3ZLnKYlS0YYAWI1AbqdwwKkjfyNmHUC4uRfEedgxmQRS6Tp7vZPxQ3ylfHYX8nKkdQKIqj2gcW4pcOf+nwvq1MskhCHu9KFmsNd7r1axXyJrdBw836myBdHZbwfLgomkxRBxEl7gWOkElvEw+diTckk/lF7KKzqZWvNm7L0q6z4RHKs6KxQ3UkA6T5jyqMsCxriCRsvaiySiL8Aoi/aIlESiJREoiURKIlESiJREoiURKIozGZQHmWYSOhW2ysQDY9QDY8/wAwP0oi/cZkUEq6XQ28fyu6EiQ6nUlGBKsdypOk2G2wsRfMWQxBmZgzln7zxOxCtrEg0rfSviAPhAvbe9EXrJk0LCxT/wCSxDMpBkcSMQVIIJcBrg3BG1qIj5PCbBkLKFK6WZmUhr3LIzFWY3N2YFjc770RMHk8UdtKsSH7y7yPI2vR3eotIxJ8Hh3NEXy2SQkudBBfc2dxYk6iUAb8MlvESmkltzc70RfB4ew/g8DeAgj8STxEP3g1+L8SzksNeqxZv4jci9oMpiRSoU2LK27s1irBlALMSFUi4QeEb7bmiL5XJYQrKFYBrfnfw25BDqvGB0CWA6WoiHJINLIYwVYMGF231JoYk3uSV5nmdzz3oikKIlESiJREoiURKIlEX//Z"/>
          <p:cNvSpPr>
            <a:spLocks noChangeAspect="1" noChangeArrowheads="1"/>
          </p:cNvSpPr>
          <p:nvPr/>
        </p:nvSpPr>
        <p:spPr bwMode="auto">
          <a:xfrm>
            <a:off x="155575" y="-1317625"/>
            <a:ext cx="2771775" cy="27527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 name="Subtitle 2"/>
          <p:cNvSpPr txBox="1">
            <a:spLocks/>
          </p:cNvSpPr>
          <p:nvPr/>
        </p:nvSpPr>
        <p:spPr>
          <a:xfrm>
            <a:off x="3733800" y="3581400"/>
            <a:ext cx="4800600" cy="1752600"/>
          </a:xfrm>
          <a:prstGeom prst="rect">
            <a:avLst/>
          </a:prstGeom>
        </p:spPr>
        <p:txBody>
          <a:bodyPr/>
          <a:lstStyle/>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r>
              <a:rPr kumimoji="0" lang="en-US" sz="1200" i="0" u="none" strike="noStrike" kern="1200" cap="all" spc="0" normalizeH="0" baseline="0" noProof="0" dirty="0" smtClean="0">
                <a:ln w="9000" cmpd="sng">
                  <a:solidFill>
                    <a:schemeClr val="accent4">
                      <a:shade val="50000"/>
                      <a:satMod val="120000"/>
                    </a:schemeClr>
                  </a:solidFill>
                  <a:prstDash val="solid"/>
                </a:ln>
                <a:effectLst>
                  <a:reflection blurRad="12700" stA="28000" endPos="45000" dist="1000" dir="5400000" sy="-100000" algn="bl" rotWithShape="0"/>
                </a:effectLst>
                <a:uLnTx/>
                <a:uFillTx/>
                <a:latin typeface="Microsoft JhengHei" pitchFamily="34" charset="-120"/>
                <a:ea typeface="Microsoft JhengHei" pitchFamily="34" charset="-120"/>
              </a:rPr>
              <a:t>PRESENTED BY –</a:t>
            </a:r>
          </a:p>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r>
              <a:rPr kumimoji="0" lang="en-US" sz="26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rPr>
              <a:t>Mr. </a:t>
            </a:r>
            <a:r>
              <a:rPr kumimoji="0" lang="en-US" sz="2600" b="1" i="0" u="none" strike="noStrike" kern="1200" cap="all" spc="0" normalizeH="0" baseline="0" noProof="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rPr>
              <a:t>rakesh</a:t>
            </a:r>
            <a:r>
              <a:rPr kumimoji="0" lang="en-US" sz="26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rPr>
              <a:t>  n. </a:t>
            </a:r>
            <a:r>
              <a:rPr kumimoji="0" lang="en-US" sz="2600" b="1" i="0" u="none" strike="noStrike" kern="1200" cap="all" spc="0" normalizeH="0" baseline="0" noProof="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rPr>
              <a:t>jeswani</a:t>
            </a:r>
            <a:endParaRPr kumimoji="0" lang="en-US" sz="26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endParaRPr>
          </a:p>
          <a:p>
            <a:pPr marL="274320" marR="0" lvl="0" indent="-274320" defTabSz="914400" rtl="0" eaLnBrk="1" fontAlgn="auto" latinLnBrk="0" hangingPunct="1">
              <a:lnSpc>
                <a:spcPct val="100000"/>
              </a:lnSpc>
              <a:spcBef>
                <a:spcPct val="20000"/>
              </a:spcBef>
              <a:spcAft>
                <a:spcPts val="0"/>
              </a:spcAft>
              <a:buClr>
                <a:schemeClr val="accent3"/>
              </a:buClr>
              <a:buSzPct val="95000"/>
              <a:tabLst/>
              <a:defRPr/>
            </a:pPr>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icrosoft JhengHei" pitchFamily="34" charset="-120"/>
                <a:ea typeface="Microsoft JhengHei" pitchFamily="34" charset="-120"/>
              </a:rPr>
              <a:t>BBA, CA (Final), CS (exe.)</a:t>
            </a:r>
            <a:endParaRPr kumimoji="0" lang="en-US" sz="2000" b="1" i="0" u="none" strike="noStrike" kern="1200" cap="all" spc="0" normalizeH="0" baseline="0" noProof="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uLnTx/>
              <a:uFillTx/>
              <a:latin typeface="Microsoft JhengHei" pitchFamily="34" charset="-120"/>
              <a:ea typeface="Microsoft JhengHei" pitchFamily="34" charset="-120"/>
            </a:endParaRPr>
          </a:p>
        </p:txBody>
      </p:sp>
      <p:sp>
        <p:nvSpPr>
          <p:cNvPr id="6" name="Rectangle 5"/>
          <p:cNvSpPr/>
          <p:nvPr/>
        </p:nvSpPr>
        <p:spPr>
          <a:xfrm>
            <a:off x="1981200" y="914400"/>
            <a:ext cx="4668907" cy="923330"/>
          </a:xfrm>
          <a:prstGeom prst="rect">
            <a:avLst/>
          </a:prstGeom>
        </p:spPr>
        <p:style>
          <a:lnRef idx="0">
            <a:schemeClr val="dk1"/>
          </a:lnRef>
          <a:fillRef idx="3">
            <a:schemeClr val="dk1"/>
          </a:fillRef>
          <a:effectRef idx="3">
            <a:schemeClr val="dk1"/>
          </a:effectRef>
          <a:fontRef idx="minor">
            <a:schemeClr val="lt1"/>
          </a:fontRef>
        </p:style>
        <p:txBody>
          <a:bodyPr wrap="none" lIns="91440" tIns="45720" rIns="91440" bIns="45720">
            <a:spAutoFit/>
          </a:bodyPr>
          <a:lstStyle/>
          <a:p>
            <a:pPr algn="ctr"/>
            <a:r>
              <a:rPr lang="en-US" sz="5400" b="1"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 YOU</a:t>
            </a:r>
            <a:endParaRPr lang="en-US" sz="5400" b="1" i="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7" name="TextBox 6"/>
          <p:cNvSpPr txBox="1"/>
          <p:nvPr/>
        </p:nvSpPr>
        <p:spPr>
          <a:xfrm>
            <a:off x="3733800" y="4800600"/>
            <a:ext cx="4419600" cy="923330"/>
          </a:xfrm>
          <a:prstGeom prst="rect">
            <a:avLst/>
          </a:prstGeom>
          <a:noFill/>
        </p:spPr>
        <p:txBody>
          <a:bodyPr wrap="square" rtlCol="0">
            <a:spAutoFit/>
          </a:bodyPr>
          <a:lstStyle/>
          <a:p>
            <a:r>
              <a:rPr lang="en-US" dirty="0" smtClean="0"/>
              <a:t>Contact:</a:t>
            </a:r>
          </a:p>
          <a:p>
            <a:r>
              <a:rPr lang="en-US" dirty="0" smtClean="0"/>
              <a:t>Mob: 9923179548</a:t>
            </a:r>
          </a:p>
          <a:p>
            <a:r>
              <a:rPr lang="en-US" dirty="0" smtClean="0"/>
              <a:t>E-mail: rakeshjeswani785@gmail.com</a:t>
            </a:r>
          </a:p>
        </p:txBody>
      </p:sp>
      <p:pic>
        <p:nvPicPr>
          <p:cNvPr id="8" name="Picture 7" descr="556627_345940612119406_409545047_n.jpg"/>
          <p:cNvPicPr>
            <a:picLocks noChangeAspect="1"/>
          </p:cNvPicPr>
          <p:nvPr/>
        </p:nvPicPr>
        <p:blipFill>
          <a:blip r:embed="rId2"/>
          <a:stretch>
            <a:fillRect/>
          </a:stretch>
        </p:blipFill>
        <p:spPr>
          <a:xfrm>
            <a:off x="1143000" y="3505200"/>
            <a:ext cx="1905000" cy="2209800"/>
          </a:xfrm>
          <a:prstGeom prst="rect">
            <a:avLst/>
          </a:prstGeom>
        </p:spPr>
      </p:pic>
      <p:sp>
        <p:nvSpPr>
          <p:cNvPr id="9" name="TextBox 8"/>
          <p:cNvSpPr txBox="1"/>
          <p:nvPr/>
        </p:nvSpPr>
        <p:spPr>
          <a:xfrm>
            <a:off x="533400" y="6172200"/>
            <a:ext cx="8305800" cy="369332"/>
          </a:xfrm>
          <a:prstGeom prst="rect">
            <a:avLst/>
          </a:prstGeom>
          <a:noFill/>
        </p:spPr>
        <p:txBody>
          <a:bodyPr wrap="square" rtlCol="0">
            <a:spAutoFit/>
          </a:bodyPr>
          <a:lstStyle/>
          <a:p>
            <a:r>
              <a:rPr lang="en-US" dirty="0" smtClean="0">
                <a:solidFill>
                  <a:srgbClr val="00B0F0"/>
                </a:solidFill>
              </a:rPr>
              <a:t>Areas of studies &amp; experiences:  TAXATION, ACCOUNTS, AUDITING, FINANCE.</a:t>
            </a:r>
            <a:endParaRPr lang="en-US" dirty="0">
              <a:solidFill>
                <a:srgbClr val="00B0F0"/>
              </a:solidFill>
            </a:endParaRPr>
          </a:p>
        </p:txBody>
      </p:sp>
      <p:cxnSp>
        <p:nvCxnSpPr>
          <p:cNvPr id="11" name="Straight Connector 10"/>
          <p:cNvCxnSpPr/>
          <p:nvPr/>
        </p:nvCxnSpPr>
        <p:spPr>
          <a:xfrm>
            <a:off x="609600" y="2971800"/>
            <a:ext cx="7772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133600" y="2209800"/>
            <a:ext cx="4495800" cy="1077218"/>
          </a:xfrm>
          <a:prstGeom prst="rect">
            <a:avLst/>
          </a:prstGeom>
          <a:noFill/>
        </p:spPr>
        <p:txBody>
          <a:bodyPr wrap="square" rtlCol="0">
            <a:spAutoFit/>
          </a:bodyPr>
          <a:lstStyle/>
          <a:p>
            <a:pPr algn="ctr"/>
            <a:r>
              <a:rPr lang="en-US" sz="3200" u="sng" dirty="0" smtClean="0">
                <a:solidFill>
                  <a:srgbClr val="7030A0"/>
                </a:solidFill>
              </a:rPr>
              <a:t>Any Query???</a:t>
            </a:r>
          </a:p>
          <a:p>
            <a:pPr algn="ctr"/>
            <a:endParaRPr lang="en-US"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Composition Scheme U/s 42 (3)</a:t>
            </a:r>
          </a:p>
        </p:txBody>
      </p:sp>
      <p:sp>
        <p:nvSpPr>
          <p:cNvPr id="3" name="Content Placeholder 2"/>
          <p:cNvSpPr>
            <a:spLocks noGrp="1"/>
          </p:cNvSpPr>
          <p:nvPr>
            <p:ph idx="1"/>
          </p:nvPr>
        </p:nvSpPr>
        <p:spPr>
          <a:xfrm>
            <a:off x="457200" y="1371600"/>
            <a:ext cx="8229600" cy="5029200"/>
          </a:xfrm>
        </p:spPr>
        <p:txBody>
          <a:bodyPr>
            <a:normAutofit/>
          </a:bodyPr>
          <a:lstStyle/>
          <a:p>
            <a:r>
              <a:rPr lang="en-US" dirty="0" smtClean="0"/>
              <a:t>5% tax on Agreement Value</a:t>
            </a:r>
          </a:p>
          <a:p>
            <a:r>
              <a:rPr lang="en-US" dirty="0" smtClean="0"/>
              <a:t>No Deduction of Land Value from Agreement Value</a:t>
            </a:r>
          </a:p>
          <a:p>
            <a:r>
              <a:rPr lang="en-US" dirty="0" smtClean="0"/>
              <a:t>Input Tax Credit is available subject to Retention of 4%</a:t>
            </a:r>
          </a:p>
          <a:p>
            <a:r>
              <a:rPr lang="en-US" dirty="0" smtClean="0"/>
              <a:t>100% Tax Credit on Capital Goods</a:t>
            </a:r>
          </a:p>
          <a:p>
            <a:r>
              <a:rPr lang="en-US" dirty="0" smtClean="0"/>
              <a:t>Option to Contractors - Contract Wise</a:t>
            </a:r>
          </a:p>
          <a:p>
            <a:r>
              <a:rPr lang="en-US" u="sng" dirty="0" smtClean="0"/>
              <a:t>Computations:</a:t>
            </a:r>
          </a:p>
          <a:p>
            <a:pPr>
              <a:buNone/>
            </a:pPr>
            <a:endParaRPr lang="en-US" dirty="0" smtClean="0"/>
          </a:p>
        </p:txBody>
      </p:sp>
      <p:cxnSp>
        <p:nvCxnSpPr>
          <p:cNvPr id="5" name="Straight Connector 4"/>
          <p:cNvCxnSpPr/>
          <p:nvPr/>
        </p:nvCxnSpPr>
        <p:spPr>
          <a:xfrm>
            <a:off x="6705600" y="5486400"/>
            <a:ext cx="10668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nvGraphicFramePr>
        <p:xfrm>
          <a:off x="457200" y="5181600"/>
          <a:ext cx="8428020" cy="1483360"/>
        </p:xfrm>
        <a:graphic>
          <a:graphicData uri="http://schemas.openxmlformats.org/drawingml/2006/table">
            <a:tbl>
              <a:tblPr firstRow="1" bandRow="1">
                <a:tableStyleId>{5C22544A-7EE6-4342-B048-85BDC9FD1C3A}</a:tableStyleId>
              </a:tblPr>
              <a:tblGrid>
                <a:gridCol w="2794668"/>
                <a:gridCol w="1268900"/>
                <a:gridCol w="208280"/>
                <a:gridCol w="3081300"/>
                <a:gridCol w="1074872"/>
              </a:tblGrid>
              <a:tr h="370840">
                <a:tc gridSpan="2">
                  <a:txBody>
                    <a:bodyPr/>
                    <a:lstStyle/>
                    <a:p>
                      <a:pPr algn="ctr"/>
                      <a:r>
                        <a:rPr lang="en-US" dirty="0" smtClean="0"/>
                        <a:t>Taxable amount</a:t>
                      </a:r>
                      <a:endParaRPr lang="en-US" dirty="0"/>
                    </a:p>
                  </a:txBody>
                  <a:tcPr>
                    <a:lnR w="12700" cap="flat" cmpd="sng" algn="ctr">
                      <a:solidFill>
                        <a:schemeClr val="tx1"/>
                      </a:solidFill>
                      <a:prstDash val="solid"/>
                      <a:round/>
                      <a:headEnd type="none" w="med" len="med"/>
                      <a:tailEnd type="none" w="med" len="med"/>
                    </a:lnR>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r>
                        <a:rPr lang="en-US" dirty="0" smtClean="0"/>
                        <a:t>Tax liability</a:t>
                      </a:r>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a:p>
                  </a:txBody>
                  <a:tcPr>
                    <a:lnL w="12700" cap="flat" cmpd="sng" algn="ctr">
                      <a:solidFill>
                        <a:schemeClr val="tx1"/>
                      </a:solidFill>
                      <a:prstDash val="solid"/>
                      <a:round/>
                      <a:headEnd type="none" w="med" len="med"/>
                      <a:tailEnd type="none" w="med" len="med"/>
                    </a:lnL>
                  </a:tcPr>
                </a:tc>
              </a:tr>
              <a:tr h="370840">
                <a:tc>
                  <a:txBody>
                    <a:bodyPr/>
                    <a:lstStyle/>
                    <a:p>
                      <a:r>
                        <a:rPr lang="en-US" dirty="0" smtClean="0"/>
                        <a:t>Contract</a:t>
                      </a:r>
                      <a:r>
                        <a:rPr lang="en-US" baseline="0" dirty="0" smtClean="0"/>
                        <a:t> value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Output vat @ 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tcPr>
                </a:tc>
              </a:tr>
              <a:tr h="370840">
                <a:tc>
                  <a:txBody>
                    <a:bodyPr/>
                    <a:lstStyle/>
                    <a:p>
                      <a:r>
                        <a:rPr lang="en-US" dirty="0" smtClean="0"/>
                        <a:t>(-)</a:t>
                      </a:r>
                      <a:r>
                        <a:rPr lang="en-US" baseline="0" dirty="0" smtClean="0"/>
                        <a:t> sub-contract value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a:t>
                      </a:r>
                      <a:r>
                        <a:rPr lang="en-US" baseline="0" dirty="0" smtClean="0"/>
                        <a:t> Input tax credit @ 96%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0840">
                <a:tc>
                  <a:txBody>
                    <a:bodyPr/>
                    <a:lstStyle/>
                    <a:p>
                      <a:r>
                        <a:rPr lang="en-US" dirty="0" smtClean="0"/>
                        <a:t>Taxable</a:t>
                      </a:r>
                      <a:r>
                        <a:rPr lang="en-US" baseline="0" dirty="0" smtClean="0"/>
                        <a:t> value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baseline="0" dirty="0" smtClean="0"/>
                        <a:t>Tax Liability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4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Actual Expense Method U/Rule 58</a:t>
            </a:r>
          </a:p>
        </p:txBody>
      </p:sp>
      <p:sp>
        <p:nvSpPr>
          <p:cNvPr id="3" name="Content Placeholder 2"/>
          <p:cNvSpPr>
            <a:spLocks noGrp="1"/>
          </p:cNvSpPr>
          <p:nvPr>
            <p:ph idx="1"/>
          </p:nvPr>
        </p:nvSpPr>
        <p:spPr/>
        <p:txBody>
          <a:bodyPr>
            <a:normAutofit/>
          </a:bodyPr>
          <a:lstStyle/>
          <a:p>
            <a:r>
              <a:rPr lang="en-US" dirty="0" smtClean="0"/>
              <a:t>Applicable when Land or Interest in land is also conveyed to the buyer along with transfer of property in goods</a:t>
            </a:r>
          </a:p>
          <a:p>
            <a:r>
              <a:rPr lang="en-US" dirty="0" smtClean="0"/>
              <a:t>Deduction of </a:t>
            </a:r>
            <a:r>
              <a:rPr lang="en-US" dirty="0" err="1" smtClean="0"/>
              <a:t>Labour</a:t>
            </a:r>
            <a:r>
              <a:rPr lang="en-US" dirty="0" smtClean="0"/>
              <a:t> &amp; Service Charges is available on actual basis</a:t>
            </a:r>
          </a:p>
          <a:p>
            <a:r>
              <a:rPr lang="en-US" dirty="0" smtClean="0"/>
              <a:t>Land deduction is also available but maximum up to 70% of the contract value</a:t>
            </a:r>
          </a:p>
          <a:p>
            <a:r>
              <a:rPr lang="en-US" dirty="0" smtClean="0"/>
              <a:t>Set off is available on all inputs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0"/>
            <a:ext cx="8077200" cy="685800"/>
          </a:xfrm>
        </p:spPr>
        <p:txBody>
          <a:bodyPr>
            <a:normAutofit/>
          </a:bodyPr>
          <a:lstStyle/>
          <a:p>
            <a:r>
              <a:rPr lang="en-US" sz="40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Computations:</a:t>
            </a:r>
            <a:endParaRPr lang="en-US" dirty="0"/>
          </a:p>
        </p:txBody>
      </p:sp>
      <p:graphicFrame>
        <p:nvGraphicFramePr>
          <p:cNvPr id="4" name="Content Placeholder 3"/>
          <p:cNvGraphicFramePr>
            <a:graphicFrameLocks noGrp="1"/>
          </p:cNvGraphicFramePr>
          <p:nvPr>
            <p:ph idx="1"/>
          </p:nvPr>
        </p:nvGraphicFramePr>
        <p:xfrm>
          <a:off x="457200" y="838200"/>
          <a:ext cx="8046720" cy="5699760"/>
        </p:xfrm>
        <a:graphic>
          <a:graphicData uri="http://schemas.openxmlformats.org/drawingml/2006/table">
            <a:tbl>
              <a:tblPr firstRow="1" bandRow="1">
                <a:tableStyleId>{5C22544A-7EE6-4342-B048-85BDC9FD1C3A}</a:tableStyleId>
              </a:tblPr>
              <a:tblGrid>
                <a:gridCol w="6781800"/>
                <a:gridCol w="1264920"/>
              </a:tblGrid>
              <a:tr h="285078">
                <a:tc>
                  <a:txBody>
                    <a:bodyPr/>
                    <a:lstStyle/>
                    <a:p>
                      <a:pPr algn="ctr"/>
                      <a:r>
                        <a:rPr lang="en-US" sz="1600" dirty="0" smtClean="0"/>
                        <a:t>Particulars </a:t>
                      </a:r>
                      <a:endParaRPr lang="en-US" sz="1600" dirty="0"/>
                    </a:p>
                  </a:txBody>
                  <a:tcPr/>
                </a:tc>
                <a:tc>
                  <a:txBody>
                    <a:bodyPr/>
                    <a:lstStyle/>
                    <a:p>
                      <a:pPr algn="ctr"/>
                      <a:r>
                        <a:rPr lang="en-US" sz="1600" dirty="0" smtClean="0"/>
                        <a:t>Amounts</a:t>
                      </a:r>
                      <a:endParaRPr lang="en-US" sz="1600" dirty="0"/>
                    </a:p>
                  </a:txBody>
                  <a:tcPr/>
                </a:tc>
              </a:tr>
              <a:tr h="621988">
                <a:tc>
                  <a:txBody>
                    <a:bodyPr/>
                    <a:lstStyle/>
                    <a:p>
                      <a:r>
                        <a:rPr lang="en-US" sz="1400" dirty="0" smtClean="0"/>
                        <a:t>Total Works Contract Value</a:t>
                      </a:r>
                    </a:p>
                    <a:p>
                      <a:r>
                        <a:rPr lang="en-US" sz="1400" dirty="0" smtClean="0"/>
                        <a:t>(Agreement value or Stamp Duty value, which ever is higher)</a:t>
                      </a:r>
                    </a:p>
                    <a:p>
                      <a:endParaRPr lang="en-US" sz="1400" dirty="0"/>
                    </a:p>
                  </a:txBody>
                  <a:tcPr/>
                </a:tc>
                <a:tc>
                  <a:txBody>
                    <a:bodyPr/>
                    <a:lstStyle/>
                    <a:p>
                      <a:pPr algn="ctr"/>
                      <a:r>
                        <a:rPr lang="en-US" sz="1400" dirty="0" smtClean="0"/>
                        <a:t>XXX</a:t>
                      </a:r>
                      <a:endParaRPr lang="en-US" sz="1400" dirty="0"/>
                    </a:p>
                  </a:txBody>
                  <a:tcPr/>
                </a:tc>
              </a:tr>
              <a:tr h="259161">
                <a:tc>
                  <a:txBody>
                    <a:bodyPr/>
                    <a:lstStyle/>
                    <a:p>
                      <a:r>
                        <a:rPr lang="en-US" sz="1400" dirty="0" smtClean="0"/>
                        <a:t>(-) Allowable Deduction u/r 58(1A) for land cost</a:t>
                      </a:r>
                      <a:endParaRPr lang="en-US" sz="1400" dirty="0"/>
                    </a:p>
                  </a:txBody>
                  <a:tcPr/>
                </a:tc>
                <a:tc>
                  <a:txBody>
                    <a:bodyPr/>
                    <a:lstStyle/>
                    <a:p>
                      <a:pPr algn="ctr"/>
                      <a:r>
                        <a:rPr lang="en-US" sz="1400" dirty="0" smtClean="0"/>
                        <a:t>XXX</a:t>
                      </a:r>
                      <a:endParaRPr lang="en-US" sz="1400" dirty="0"/>
                    </a:p>
                  </a:txBody>
                  <a:tcPr/>
                </a:tc>
              </a:tr>
              <a:tr h="259161">
                <a:tc>
                  <a:txBody>
                    <a:bodyPr/>
                    <a:lstStyle/>
                    <a:p>
                      <a:r>
                        <a:rPr lang="en-US" sz="1400" dirty="0" smtClean="0"/>
                        <a:t>(-) </a:t>
                      </a:r>
                      <a:r>
                        <a:rPr lang="en-US" sz="1400" u="sng" dirty="0" smtClean="0"/>
                        <a:t>Allowable Deduction u/r 58(1) for </a:t>
                      </a:r>
                      <a:r>
                        <a:rPr lang="en-US" sz="1400" u="sng" dirty="0" err="1" smtClean="0"/>
                        <a:t>labour</a:t>
                      </a:r>
                      <a:r>
                        <a:rPr lang="en-US" sz="1400" u="sng" dirty="0" smtClean="0"/>
                        <a:t>/services</a:t>
                      </a:r>
                      <a:r>
                        <a:rPr lang="en-US" sz="1400" dirty="0" smtClean="0"/>
                        <a:t>:</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smtClean="0"/>
                        <a:t>Sub–Contract price paid</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err="1" smtClean="0"/>
                        <a:t>Labour</a:t>
                      </a:r>
                      <a:r>
                        <a:rPr lang="en-US" sz="1400" dirty="0" smtClean="0"/>
                        <a:t>/service Charges for execution of WC</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smtClean="0"/>
                        <a:t>Planning, Designing &amp; Architect’s fees</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smtClean="0"/>
                        <a:t>Hire Charges or otherwise, for obtaining Machinery &amp; Tools</a:t>
                      </a:r>
                      <a:endParaRPr lang="en-US" sz="1400" dirty="0"/>
                    </a:p>
                  </a:txBody>
                  <a:tcPr/>
                </a:tc>
                <a:tc>
                  <a:txBody>
                    <a:bodyPr/>
                    <a:lstStyle/>
                    <a:p>
                      <a:pPr algn="ctr"/>
                      <a:r>
                        <a:rPr lang="en-US" sz="1400" dirty="0" smtClean="0"/>
                        <a:t>XXX</a:t>
                      </a:r>
                      <a:endParaRPr lang="en-US" sz="1400" dirty="0"/>
                    </a:p>
                  </a:txBody>
                  <a:tcPr/>
                </a:tc>
              </a:tr>
              <a:tr h="259161">
                <a:tc>
                  <a:txBody>
                    <a:bodyPr/>
                    <a:lstStyle/>
                    <a:p>
                      <a:pPr algn="l">
                        <a:buFont typeface="Wingdings" pitchFamily="2" charset="2"/>
                        <a:buNone/>
                      </a:pPr>
                      <a:r>
                        <a:rPr lang="en-US" sz="1400" dirty="0" smtClean="0"/>
                        <a:t>Cost of Consumables</a:t>
                      </a:r>
                    </a:p>
                  </a:txBody>
                  <a:tcPr/>
                </a:tc>
                <a:tc>
                  <a:txBody>
                    <a:bodyPr/>
                    <a:lstStyle/>
                    <a:p>
                      <a:pPr algn="ctr"/>
                      <a:r>
                        <a:rPr lang="en-US" sz="1400" dirty="0" smtClean="0"/>
                        <a:t>XXX</a:t>
                      </a:r>
                      <a:endParaRPr lang="en-US" sz="1400" dirty="0"/>
                    </a:p>
                  </a:txBody>
                  <a:tcPr/>
                </a:tc>
              </a:tr>
              <a:tr h="259161">
                <a:tc>
                  <a:txBody>
                    <a:bodyPr/>
                    <a:lstStyle/>
                    <a:p>
                      <a:pPr algn="l"/>
                      <a:r>
                        <a:rPr lang="en-US" sz="1400" dirty="0" smtClean="0"/>
                        <a:t>Cost of Establishment</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smtClean="0"/>
                        <a:t>Similar other expenses relatable to supply of </a:t>
                      </a:r>
                      <a:r>
                        <a:rPr lang="en-US" sz="1400" dirty="0" err="1" smtClean="0"/>
                        <a:t>Labour</a:t>
                      </a:r>
                      <a:r>
                        <a:rPr lang="en-US" sz="1400" dirty="0" smtClean="0"/>
                        <a:t> &amp; Services</a:t>
                      </a:r>
                      <a:endParaRPr lang="en-US" sz="1400" dirty="0"/>
                    </a:p>
                  </a:txBody>
                  <a:tcPr/>
                </a:tc>
                <a:tc>
                  <a:txBody>
                    <a:bodyPr/>
                    <a:lstStyle/>
                    <a:p>
                      <a:pPr algn="ctr"/>
                      <a:r>
                        <a:rPr lang="en-US" sz="1400" dirty="0" smtClean="0"/>
                        <a:t>XXX</a:t>
                      </a:r>
                      <a:endParaRPr lang="en-US" sz="1400" dirty="0"/>
                    </a:p>
                  </a:txBody>
                  <a:tcPr/>
                </a:tc>
              </a:tr>
              <a:tr h="259161">
                <a:tc>
                  <a:txBody>
                    <a:bodyPr/>
                    <a:lstStyle/>
                    <a:p>
                      <a:pPr algn="l"/>
                      <a:r>
                        <a:rPr lang="en-US" sz="1400" dirty="0" smtClean="0"/>
                        <a:t>Profit relatable to supply of </a:t>
                      </a:r>
                      <a:r>
                        <a:rPr lang="en-US" sz="1400" dirty="0" err="1" smtClean="0"/>
                        <a:t>Labour</a:t>
                      </a:r>
                      <a:r>
                        <a:rPr lang="en-US" sz="1400" dirty="0" smtClean="0"/>
                        <a:t> &amp; Services</a:t>
                      </a:r>
                      <a:endParaRPr lang="en-US" sz="1400" dirty="0"/>
                    </a:p>
                  </a:txBody>
                  <a:tcPr/>
                </a:tc>
                <a:tc>
                  <a:txBody>
                    <a:bodyPr/>
                    <a:lstStyle/>
                    <a:p>
                      <a:pPr algn="ctr"/>
                      <a:r>
                        <a:rPr lang="en-US" sz="1400" dirty="0" smtClean="0"/>
                        <a:t>XXX</a:t>
                      </a:r>
                      <a:endParaRPr lang="en-US" sz="1400" dirty="0"/>
                    </a:p>
                  </a:txBody>
                  <a:tcPr>
                    <a:lnB w="12700" cap="flat" cmpd="sng" algn="ctr">
                      <a:solidFill>
                        <a:schemeClr val="tx1"/>
                      </a:solidFill>
                      <a:prstDash val="solid"/>
                      <a:round/>
                      <a:headEnd type="none" w="med" len="med"/>
                      <a:tailEnd type="none" w="med" len="med"/>
                    </a:lnB>
                  </a:tcPr>
                </a:tc>
              </a:tr>
              <a:tr h="259161">
                <a:tc>
                  <a:txBody>
                    <a:bodyPr/>
                    <a:lstStyle/>
                    <a:p>
                      <a:pPr algn="l">
                        <a:buFont typeface="Wingdings" pitchFamily="2" charset="2"/>
                        <a:buNone/>
                      </a:pPr>
                      <a:r>
                        <a:rPr lang="en-US" sz="1400" dirty="0" smtClean="0"/>
                        <a:t>Taxable value (subject</a:t>
                      </a:r>
                      <a:r>
                        <a:rPr lang="en-US" sz="1400" baseline="0" dirty="0" smtClean="0"/>
                        <a:t> to stage deduction)</a:t>
                      </a:r>
                      <a:endParaRPr lang="en-US" sz="1400" dirty="0"/>
                    </a:p>
                  </a:txBody>
                  <a:tcPr/>
                </a:tc>
                <a:tc>
                  <a:txBody>
                    <a:bodyPr/>
                    <a:lstStyle/>
                    <a:p>
                      <a:pPr algn="ctr"/>
                      <a:r>
                        <a:rPr lang="en-US" sz="1400" dirty="0" smtClean="0"/>
                        <a:t>XXX</a:t>
                      </a:r>
                      <a:endParaRPr lang="en-US" sz="14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10994">
                <a:tc>
                  <a:txBody>
                    <a:bodyPr/>
                    <a:lstStyle/>
                    <a:p>
                      <a:endParaRPr lang="en-US" dirty="0"/>
                    </a:p>
                  </a:txBody>
                  <a:tcPr/>
                </a:tc>
                <a:tc>
                  <a:txBody>
                    <a:bodyPr/>
                    <a:lstStyle/>
                    <a:p>
                      <a:pPr algn="ctr"/>
                      <a:endParaRPr lang="en-US" sz="1400" dirty="0"/>
                    </a:p>
                  </a:txBody>
                  <a:tcPr>
                    <a:lnT w="12700" cap="flat" cmpd="sng" algn="ctr">
                      <a:solidFill>
                        <a:schemeClr val="tx1"/>
                      </a:solidFill>
                      <a:prstDash val="solid"/>
                      <a:round/>
                      <a:headEnd type="none" w="med" len="med"/>
                      <a:tailEnd type="none" w="med" len="med"/>
                    </a:lnT>
                  </a:tcPr>
                </a:tc>
              </a:tr>
              <a:tr h="259161">
                <a:tc>
                  <a:txBody>
                    <a:bodyPr/>
                    <a:lstStyle/>
                    <a:p>
                      <a:pPr algn="l">
                        <a:buFont typeface="Wingdings" pitchFamily="2" charset="2"/>
                        <a:buNone/>
                      </a:pPr>
                      <a:r>
                        <a:rPr lang="en-US" sz="1400" dirty="0" smtClean="0"/>
                        <a:t>Output</a:t>
                      </a:r>
                      <a:r>
                        <a:rPr lang="en-US" sz="1400" baseline="0" dirty="0" smtClean="0"/>
                        <a:t> tax (on the value after stage deduction)</a:t>
                      </a:r>
                      <a:endParaRPr lang="en-US" sz="1400" dirty="0"/>
                    </a:p>
                  </a:txBody>
                  <a:tcPr/>
                </a:tc>
                <a:tc>
                  <a:txBody>
                    <a:bodyPr/>
                    <a:lstStyle/>
                    <a:p>
                      <a:pPr algn="ctr"/>
                      <a:r>
                        <a:rPr lang="en-US" sz="1400" dirty="0" smtClean="0"/>
                        <a:t>XXX</a:t>
                      </a:r>
                      <a:endParaRPr lang="en-US" sz="1400" dirty="0"/>
                    </a:p>
                  </a:txBody>
                  <a:tcPr>
                    <a:lnB w="12700" cap="flat" cmpd="sng" algn="ctr">
                      <a:solidFill>
                        <a:schemeClr val="bg1"/>
                      </a:solidFill>
                      <a:prstDash val="solid"/>
                      <a:round/>
                      <a:headEnd type="none" w="med" len="med"/>
                      <a:tailEnd type="none" w="med" len="med"/>
                    </a:lnB>
                  </a:tcPr>
                </a:tc>
              </a:tr>
              <a:tr h="259161">
                <a:tc>
                  <a:txBody>
                    <a:bodyPr/>
                    <a:lstStyle/>
                    <a:p>
                      <a:pPr algn="l"/>
                      <a:r>
                        <a:rPr lang="en-US" sz="1400" dirty="0" smtClean="0"/>
                        <a:t>(-) Input tax</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XXX</a:t>
                      </a:r>
                    </a:p>
                  </a:txBody>
                  <a:tcP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9161">
                <a:tc>
                  <a:txBody>
                    <a:bodyPr/>
                    <a:lstStyle/>
                    <a:p>
                      <a:pPr algn="l"/>
                      <a:r>
                        <a:rPr lang="en-US" sz="1400" dirty="0" smtClean="0"/>
                        <a:t>Tax liability</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XXX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868362"/>
          </a:xfrm>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Standard Deduction Method U/Rule 58 </a:t>
            </a:r>
          </a:p>
        </p:txBody>
      </p:sp>
      <p:sp>
        <p:nvSpPr>
          <p:cNvPr id="3" name="Content Placeholder 2"/>
          <p:cNvSpPr>
            <a:spLocks noGrp="1"/>
          </p:cNvSpPr>
          <p:nvPr>
            <p:ph idx="1"/>
          </p:nvPr>
        </p:nvSpPr>
        <p:spPr>
          <a:xfrm>
            <a:off x="457200" y="1219200"/>
            <a:ext cx="8229600" cy="5105400"/>
          </a:xfrm>
        </p:spPr>
        <p:txBody>
          <a:bodyPr>
            <a:normAutofit/>
          </a:bodyPr>
          <a:lstStyle/>
          <a:p>
            <a:r>
              <a:rPr lang="en-US" sz="2400" dirty="0" smtClean="0"/>
              <a:t>Applicable when contractor has not maintained accounts which enable a proper evaluation of the different deductions</a:t>
            </a:r>
          </a:p>
          <a:p>
            <a:r>
              <a:rPr lang="en-US" sz="2400" dirty="0" smtClean="0"/>
              <a:t>Deduction of land cost will be allowed</a:t>
            </a:r>
          </a:p>
          <a:p>
            <a:r>
              <a:rPr lang="en-US" sz="2400" dirty="0" smtClean="0"/>
              <a:t>30% Standard Deduction on </a:t>
            </a:r>
            <a:r>
              <a:rPr lang="en-US" sz="2400" u="sng" dirty="0" smtClean="0"/>
              <a:t>Balance</a:t>
            </a:r>
            <a:r>
              <a:rPr lang="en-US" sz="2400" dirty="0" smtClean="0"/>
              <a:t> amount from the </a:t>
            </a:r>
            <a:r>
              <a:rPr lang="en-US" sz="2400" u="sng" dirty="0" smtClean="0"/>
              <a:t>Balance</a:t>
            </a:r>
            <a:r>
              <a:rPr lang="en-US" sz="2400" dirty="0" smtClean="0"/>
              <a:t> amount</a:t>
            </a:r>
          </a:p>
          <a:p>
            <a:r>
              <a:rPr lang="en-US" sz="2400" dirty="0" smtClean="0"/>
              <a:t>Set off will be available on all the inputs</a:t>
            </a:r>
          </a:p>
          <a:p>
            <a:r>
              <a:rPr lang="en-US" sz="2400" dirty="0" smtClean="0"/>
              <a:t>Computations:</a:t>
            </a:r>
          </a:p>
          <a:p>
            <a:endParaRPr lang="en-US" sz="2400" dirty="0"/>
          </a:p>
        </p:txBody>
      </p:sp>
      <p:cxnSp>
        <p:nvCxnSpPr>
          <p:cNvPr id="5" name="Straight Connector 4"/>
          <p:cNvCxnSpPr/>
          <p:nvPr/>
        </p:nvCxnSpPr>
        <p:spPr>
          <a:xfrm>
            <a:off x="6858000" y="5943600"/>
            <a:ext cx="9906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Table 5"/>
          <p:cNvGraphicFramePr>
            <a:graphicFrameLocks noGrp="1"/>
          </p:cNvGraphicFramePr>
          <p:nvPr/>
        </p:nvGraphicFramePr>
        <p:xfrm>
          <a:off x="457200" y="4419600"/>
          <a:ext cx="8427329" cy="2103120"/>
        </p:xfrm>
        <a:graphic>
          <a:graphicData uri="http://schemas.openxmlformats.org/drawingml/2006/table">
            <a:tbl>
              <a:tblPr firstRow="1" bandRow="1">
                <a:tableStyleId>{5C22544A-7EE6-4342-B048-85BDC9FD1C3A}</a:tableStyleId>
              </a:tblPr>
              <a:tblGrid>
                <a:gridCol w="3352800"/>
                <a:gridCol w="838200"/>
                <a:gridCol w="228600"/>
                <a:gridCol w="3088640"/>
                <a:gridCol w="919089"/>
              </a:tblGrid>
              <a:tr h="198120">
                <a:tc gridSpan="2">
                  <a:txBody>
                    <a:bodyPr/>
                    <a:lstStyle/>
                    <a:p>
                      <a:pPr algn="ctr"/>
                      <a:r>
                        <a:rPr lang="en-US" dirty="0" smtClean="0"/>
                        <a:t>Taxable amount</a:t>
                      </a:r>
                      <a:endParaRPr lang="en-US" dirty="0"/>
                    </a:p>
                  </a:txBody>
                  <a:tcPr>
                    <a:lnR w="12700" cap="flat" cmpd="sng" algn="ctr">
                      <a:solidFill>
                        <a:schemeClr val="tx1"/>
                      </a:solidFill>
                      <a:prstDash val="solid"/>
                      <a:round/>
                      <a:headEnd type="none" w="med" len="med"/>
                      <a:tailEnd type="none" w="med" len="med"/>
                    </a:lnR>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r>
                        <a:rPr lang="en-US" dirty="0" smtClean="0"/>
                        <a:t>Tax liability</a:t>
                      </a:r>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dirty="0"/>
                    </a:p>
                  </a:txBody>
                  <a:tcPr>
                    <a:lnL w="12700" cap="flat" cmpd="sng" algn="ctr">
                      <a:solidFill>
                        <a:schemeClr val="tx1"/>
                      </a:solidFill>
                      <a:prstDash val="solid"/>
                      <a:round/>
                      <a:headEnd type="none" w="med" len="med"/>
                      <a:tailEnd type="none" w="med" len="med"/>
                    </a:lnL>
                  </a:tcPr>
                </a:tc>
              </a:tr>
              <a:tr h="198120">
                <a:tc>
                  <a:txBody>
                    <a:bodyPr/>
                    <a:lstStyle/>
                    <a:p>
                      <a:r>
                        <a:rPr lang="en-US" dirty="0" smtClean="0"/>
                        <a:t>Contract value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Out</a:t>
                      </a:r>
                      <a:r>
                        <a:rPr lang="en-US" baseline="0" dirty="0" smtClean="0"/>
                        <a:t>put vat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tcPr>
                </a:tc>
              </a:tr>
              <a:tr h="198120">
                <a:tc>
                  <a:txBody>
                    <a:bodyPr/>
                    <a:lstStyle/>
                    <a:p>
                      <a:r>
                        <a:rPr lang="en-US" sz="1400" dirty="0" smtClean="0"/>
                        <a:t>(-) sub-contract value and land cost</a:t>
                      </a:r>
                      <a:endParaRPr lang="en-US" sz="1400" dirty="0"/>
                    </a:p>
                  </a:txBody>
                  <a:tcPr>
                    <a:lnR w="12700" cap="flat" cmpd="sng" algn="ctr">
                      <a:solidFill>
                        <a:schemeClr val="tx1"/>
                      </a:solidFill>
                      <a:prstDash val="solid"/>
                      <a:round/>
                      <a:headEnd type="none" w="med" len="med"/>
                      <a:tailEnd type="none" w="med" len="med"/>
                    </a:lnR>
                  </a:tcPr>
                </a:tc>
                <a:tc>
                  <a:txBody>
                    <a:bodyPr/>
                    <a:lstStyle/>
                    <a:p>
                      <a:pPr algn="ctr"/>
                      <a:r>
                        <a:rPr lang="en-US" sz="1400" dirty="0" smtClean="0"/>
                        <a:t>XXX</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dirty="0" smtClean="0"/>
                        <a:t>(-)</a:t>
                      </a:r>
                      <a:r>
                        <a:rPr lang="en-US" baseline="0" dirty="0" smtClean="0"/>
                        <a:t> Input tax credit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198120">
                <a:tc>
                  <a:txBody>
                    <a:bodyPr/>
                    <a:lstStyle/>
                    <a:p>
                      <a:r>
                        <a:rPr lang="en-US" dirty="0" smtClean="0"/>
                        <a:t>Balance</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dirty="0" smtClean="0"/>
                        <a:t>Tax liability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198120">
                <a:tc>
                  <a:txBody>
                    <a:bodyPr/>
                    <a:lstStyle/>
                    <a:p>
                      <a:r>
                        <a:rPr lang="en-US" dirty="0" smtClean="0"/>
                        <a:t> Taxable</a:t>
                      </a:r>
                      <a:r>
                        <a:rPr lang="en-US" baseline="0" dirty="0" smtClean="0"/>
                        <a:t> value @70%</a:t>
                      </a:r>
                    </a:p>
                    <a:p>
                      <a:r>
                        <a:rPr lang="en-US" baseline="0" dirty="0" smtClean="0"/>
                        <a:t>(subject to stage deduction)</a:t>
                      </a:r>
                      <a:endParaRPr lang="en-US" dirty="0"/>
                    </a:p>
                  </a:txBody>
                  <a:tcPr>
                    <a:lnR w="12700" cap="flat" cmpd="sng" algn="ctr">
                      <a:solidFill>
                        <a:schemeClr val="tx1"/>
                      </a:solidFill>
                      <a:prstDash val="solid"/>
                      <a:round/>
                      <a:headEnd type="none" w="med" len="med"/>
                      <a:tailEnd type="none" w="med" len="med"/>
                    </a:lnR>
                  </a:tcPr>
                </a:tc>
                <a:tc>
                  <a:txBody>
                    <a:bodyPr/>
                    <a:lstStyle/>
                    <a:p>
                      <a:pPr algn="ctr"/>
                      <a:r>
                        <a:rPr lang="en-US" dirty="0" smtClean="0"/>
                        <a:t>XXX</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dirty="0"/>
                    </a:p>
                  </a:txBody>
                  <a:tcPr>
                    <a:lnL w="12700" cap="flat" cmpd="sng" algn="ctr">
                      <a:solidFill>
                        <a:schemeClr val="tx1"/>
                      </a:solidFill>
                      <a:prstDash val="solid"/>
                      <a:round/>
                      <a:headEnd type="none" w="med" len="med"/>
                      <a:tailEnd type="none" w="med" len="med"/>
                    </a:ln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vert="horz" lIns="91440" tIns="45720" rIns="91440" bIns="45720" rtlCol="0"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Value of Goods involved in the Contract</a:t>
            </a:r>
            <a:br>
              <a:rPr lang="en-US" sz="3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br>
            <a:r>
              <a:rPr lang="en-US" sz="37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(stage deduction)</a:t>
            </a:r>
          </a:p>
        </p:txBody>
      </p:sp>
      <p:graphicFrame>
        <p:nvGraphicFramePr>
          <p:cNvPr id="4" name="Table 3"/>
          <p:cNvGraphicFramePr>
            <a:graphicFrameLocks noGrp="1"/>
          </p:cNvGraphicFramePr>
          <p:nvPr/>
        </p:nvGraphicFramePr>
        <p:xfrm>
          <a:off x="381000" y="1524000"/>
          <a:ext cx="8382000" cy="4918060"/>
        </p:xfrm>
        <a:graphic>
          <a:graphicData uri="http://schemas.openxmlformats.org/drawingml/2006/table">
            <a:tbl>
              <a:tblPr firstRow="1" bandRow="1">
                <a:tableStyleId>{17292A2E-F333-43FB-9621-5CBBE7FDCDCB}</a:tableStyleId>
              </a:tblPr>
              <a:tblGrid>
                <a:gridCol w="914400"/>
                <a:gridCol w="5791200"/>
                <a:gridCol w="1676400"/>
              </a:tblGrid>
              <a:tr h="1888626">
                <a:tc>
                  <a:txBody>
                    <a:bodyPr/>
                    <a:lstStyle/>
                    <a:p>
                      <a:r>
                        <a:rPr lang="en-US" dirty="0" smtClean="0"/>
                        <a:t>Sr. No.</a:t>
                      </a:r>
                      <a:r>
                        <a:rPr lang="en-US" baseline="0" dirty="0" smtClean="0"/>
                        <a:t> </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Stage</a:t>
                      </a:r>
                      <a:r>
                        <a:rPr lang="en-US" baseline="0" dirty="0" smtClean="0"/>
                        <a:t> of contract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Amount of goods involved</a:t>
                      </a:r>
                      <a:r>
                        <a:rPr lang="en-US" baseline="0" dirty="0" smtClean="0"/>
                        <a:t> in contract</a:t>
                      </a:r>
                      <a:endParaRPr lang="en-US" dirty="0"/>
                    </a:p>
                  </a:txBody>
                  <a:tcPr>
                    <a:lnL w="12700" cap="flat" cmpd="sng" algn="ctr">
                      <a:solidFill>
                        <a:schemeClr val="tx1"/>
                      </a:solidFill>
                      <a:prstDash val="solid"/>
                      <a:round/>
                      <a:headEnd type="none" w="med" len="med"/>
                      <a:tailEnd type="none" w="med" len="med"/>
                    </a:lnL>
                  </a:tcPr>
                </a:tc>
              </a:tr>
              <a:tr h="554597">
                <a:tc>
                  <a:txBody>
                    <a:bodyPr/>
                    <a:lstStyle/>
                    <a:p>
                      <a:pPr marL="0" algn="l" defTabSz="914400" rtl="0" eaLnBrk="1" latinLnBrk="0" hangingPunct="1"/>
                      <a:r>
                        <a:rPr lang="en-US" sz="1800" kern="1200" baseline="0" dirty="0" smtClean="0"/>
                        <a:t>1</a:t>
                      </a:r>
                      <a:endParaRPr lang="en-US" sz="1800" b="1" kern="1200" baseline="0" dirty="0" smtClean="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1800" kern="1200" baseline="0" dirty="0" smtClean="0"/>
                        <a:t>Before issue of the Commencement Certificate.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800" kern="1200" baseline="0" dirty="0" smtClean="0"/>
                        <a:t>100%</a:t>
                      </a:r>
                      <a:endParaRPr lang="en-US" dirty="0"/>
                    </a:p>
                  </a:txBody>
                  <a:tcPr>
                    <a:lnL w="12700" cap="flat" cmpd="sng" algn="ctr">
                      <a:solidFill>
                        <a:schemeClr val="tx1"/>
                      </a:solidFill>
                      <a:prstDash val="solid"/>
                      <a:round/>
                      <a:headEnd type="none" w="med" len="med"/>
                      <a:tailEnd type="none" w="med" len="med"/>
                    </a:lnL>
                  </a:tcPr>
                </a:tc>
              </a:tr>
              <a:tr h="600926">
                <a:tc>
                  <a:txBody>
                    <a:bodyPr/>
                    <a:lstStyle/>
                    <a:p>
                      <a:pPr marL="0" algn="l" defTabSz="914400" rtl="0" eaLnBrk="1" latinLnBrk="0" hangingPunct="1"/>
                      <a:r>
                        <a:rPr lang="en-US" sz="1800" kern="1200" baseline="0" dirty="0" smtClean="0"/>
                        <a:t>2</a:t>
                      </a:r>
                      <a:endParaRPr lang="en-US" sz="1800" b="1" kern="1200" baseline="0" dirty="0" smtClean="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1800" kern="1200" baseline="0" dirty="0" smtClean="0"/>
                        <a:t>From the Commencement Certificate to the completion of plinth level.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800" kern="1200" baseline="0" dirty="0" smtClean="0"/>
                        <a:t>95%</a:t>
                      </a:r>
                      <a:endParaRPr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tcPr>
                </a:tc>
              </a:tr>
              <a:tr h="600926">
                <a:tc>
                  <a:txBody>
                    <a:bodyPr/>
                    <a:lstStyle/>
                    <a:p>
                      <a:pPr marL="0" algn="l" defTabSz="914400" rtl="0" eaLnBrk="1" latinLnBrk="0" hangingPunct="1"/>
                      <a:r>
                        <a:rPr lang="en-US" sz="1800" kern="1200" baseline="0" dirty="0" smtClean="0"/>
                        <a:t>3</a:t>
                      </a:r>
                      <a:endParaRPr lang="en-US" sz="1800" b="1" kern="1200" baseline="0" dirty="0" smtClean="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1800" kern="1200" baseline="0" dirty="0" smtClean="0"/>
                        <a:t>After the completion of plinth level to the completion of 100% of RCC framework.</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algn="l" defTabSz="914400" rtl="0" eaLnBrk="1" latinLnBrk="0" hangingPunct="1"/>
                      <a:r>
                        <a:rPr lang="en-US" sz="1800" kern="1200" baseline="0" dirty="0" smtClean="0"/>
                        <a:t>85%</a:t>
                      </a:r>
                      <a:endParaRPr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tcPr>
                </a:tc>
              </a:tr>
              <a:tr h="600926">
                <a:tc>
                  <a:txBody>
                    <a:bodyPr/>
                    <a:lstStyle/>
                    <a:p>
                      <a:pPr marL="0" algn="l" defTabSz="914400" rtl="0" eaLnBrk="1" latinLnBrk="0" hangingPunct="1"/>
                      <a:r>
                        <a:rPr lang="en-US" sz="1800" kern="1200" baseline="0" dirty="0" smtClean="0"/>
                        <a:t>4</a:t>
                      </a:r>
                      <a:endParaRPr lang="en-US" sz="1800" b="1" kern="1200" baseline="0" dirty="0" smtClean="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1800" kern="1200" baseline="0" dirty="0" smtClean="0"/>
                        <a:t>After the completion of 100% RCC framework to the Occupancy Certificate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800" kern="1200" baseline="0" dirty="0" smtClean="0"/>
                        <a:t>55%</a:t>
                      </a:r>
                      <a:endParaRPr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tcPr>
                </a:tc>
              </a:tr>
              <a:tr h="554597">
                <a:tc>
                  <a:txBody>
                    <a:bodyPr/>
                    <a:lstStyle/>
                    <a:p>
                      <a:pPr marL="0" algn="l" defTabSz="914400" rtl="0" eaLnBrk="1" latinLnBrk="0" hangingPunct="1"/>
                      <a:r>
                        <a:rPr lang="en-US" sz="1800" kern="1200" baseline="0" dirty="0" smtClean="0"/>
                        <a:t>5</a:t>
                      </a:r>
                      <a:endParaRPr lang="en-US" sz="1800" b="1" kern="1200" baseline="0" dirty="0" smtClean="0">
                        <a:solidFill>
                          <a:schemeClr val="dk1"/>
                        </a:solidFill>
                        <a:latin typeface="+mn-lt"/>
                        <a:ea typeface="+mn-ea"/>
                        <a:cs typeface="+mn-cs"/>
                      </a:endParaRPr>
                    </a:p>
                  </a:txBody>
                  <a:tcPr>
                    <a:lnR w="12700" cap="flat" cmpd="sng" algn="ctr">
                      <a:solidFill>
                        <a:schemeClr val="tx1"/>
                      </a:solidFill>
                      <a:prstDash val="solid"/>
                      <a:round/>
                      <a:headEnd type="none" w="med" len="med"/>
                      <a:tailEnd type="none" w="med" len="med"/>
                    </a:lnR>
                  </a:tcPr>
                </a:tc>
                <a:tc>
                  <a:txBody>
                    <a:bodyPr/>
                    <a:lstStyle/>
                    <a:p>
                      <a:r>
                        <a:rPr lang="en-US" sz="1800" kern="1200" baseline="0" dirty="0" smtClean="0"/>
                        <a:t>After the Occupancy Certificate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800" kern="1200" baseline="0" dirty="0" smtClean="0"/>
                        <a:t>NIL</a:t>
                      </a:r>
                      <a:endParaRPr lang="en-US" sz="1800" b="1"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3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High Tower Text" pitchFamily="18" charset="0"/>
              </a:rPr>
              <a:t>Composition Scheme U/s 42(3A)</a:t>
            </a:r>
          </a:p>
        </p:txBody>
      </p:sp>
      <p:sp>
        <p:nvSpPr>
          <p:cNvPr id="3" name="Content Placeholder 2"/>
          <p:cNvSpPr>
            <a:spLocks noGrp="1"/>
          </p:cNvSpPr>
          <p:nvPr>
            <p:ph idx="1"/>
          </p:nvPr>
        </p:nvSpPr>
        <p:spPr/>
        <p:txBody>
          <a:bodyPr/>
          <a:lstStyle/>
          <a:p>
            <a:r>
              <a:rPr lang="en-US" dirty="0" smtClean="0"/>
              <a:t>Tax payable will be 1% of Agreement Value</a:t>
            </a:r>
          </a:p>
          <a:p>
            <a:r>
              <a:rPr lang="en-US" dirty="0" smtClean="0"/>
              <a:t>Agreement Value will be the value specified in Agreement or value for the purpose of Stamp Duty, whichever is higher</a:t>
            </a:r>
          </a:p>
          <a:p>
            <a:r>
              <a:rPr lang="en-US" dirty="0" smtClean="0"/>
              <a:t>No deduction for Land Cost</a:t>
            </a:r>
          </a:p>
          <a:p>
            <a:r>
              <a:rPr lang="en-US" dirty="0" smtClean="0"/>
              <a:t>No Input Tax Credit is available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526</TotalTime>
  <Words>2524</Words>
  <PresentationFormat>On-screen Show (4:3)</PresentationFormat>
  <Paragraphs>368</Paragraphs>
  <Slides>34</Slides>
  <Notes>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Flow</vt:lpstr>
      <vt:lpstr>Major Tax compliances by BUILDERS &amp; DEVELOPERS</vt:lpstr>
      <vt:lpstr>Major Taxes to Builders &amp; Developers</vt:lpstr>
      <vt:lpstr>Maharashtra Value Added Tax</vt:lpstr>
      <vt:lpstr>Composition Scheme U/s 42 (3)</vt:lpstr>
      <vt:lpstr>Actual Expense Method U/Rule 58</vt:lpstr>
      <vt:lpstr>Computations:</vt:lpstr>
      <vt:lpstr>Standard Deduction Method U/Rule 58 </vt:lpstr>
      <vt:lpstr>Value of Goods involved in the Contract (stage deduction)</vt:lpstr>
      <vt:lpstr>Composition Scheme U/s 42(3A)</vt:lpstr>
      <vt:lpstr>Conditions</vt:lpstr>
      <vt:lpstr>Works Contract Tax-TDS</vt:lpstr>
      <vt:lpstr>Procedural compliance under WCT-TDS:</vt:lpstr>
      <vt:lpstr>FAQs:</vt:lpstr>
      <vt:lpstr>Slide 14</vt:lpstr>
      <vt:lpstr>Slide 15</vt:lpstr>
      <vt:lpstr>How to Value</vt:lpstr>
      <vt:lpstr>Works contract- Regular scheme</vt:lpstr>
      <vt:lpstr>Contd…</vt:lpstr>
      <vt:lpstr>Works contract- Standard deduction scheme</vt:lpstr>
      <vt:lpstr>Contd…</vt:lpstr>
      <vt:lpstr>Construction service methods</vt:lpstr>
      <vt:lpstr>Exempt construction services</vt:lpstr>
      <vt:lpstr>Contd…</vt:lpstr>
      <vt:lpstr>Reverse Charge Mechanism</vt:lpstr>
      <vt:lpstr>Point of Taxation</vt:lpstr>
      <vt:lpstr>Contd…</vt:lpstr>
      <vt:lpstr>FAQs</vt:lpstr>
      <vt:lpstr>Income Tax</vt:lpstr>
      <vt:lpstr>Stamp duty value compliance</vt:lpstr>
      <vt:lpstr>Section 43CA</vt:lpstr>
      <vt:lpstr>Income Tax-TDS u/s 194IA</vt:lpstr>
      <vt:lpstr>Contd…</vt:lpstr>
      <vt:lpstr>Disclaimer:</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PROVISIONS RELATING TO BUILDERS &amp; DEVELOPERS</dc:title>
  <dc:creator>TREND SETTER</dc:creator>
  <cp:lastModifiedBy>ADMIN</cp:lastModifiedBy>
  <cp:revision>11</cp:revision>
  <dcterms:modified xsi:type="dcterms:W3CDTF">2016-06-01T19:20:04Z</dcterms:modified>
</cp:coreProperties>
</file>