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23"/>
  </p:notesMasterIdLst>
  <p:sldIdLst>
    <p:sldId id="256" r:id="rId2"/>
    <p:sldId id="257" r:id="rId3"/>
    <p:sldId id="258" r:id="rId4"/>
    <p:sldId id="259" r:id="rId5"/>
    <p:sldId id="260" r:id="rId6"/>
    <p:sldId id="261" r:id="rId7"/>
    <p:sldId id="262" r:id="rId8"/>
    <p:sldId id="282" r:id="rId9"/>
    <p:sldId id="263" r:id="rId10"/>
    <p:sldId id="283" r:id="rId11"/>
    <p:sldId id="264" r:id="rId12"/>
    <p:sldId id="270" r:id="rId13"/>
    <p:sldId id="284" r:id="rId14"/>
    <p:sldId id="273" r:id="rId15"/>
    <p:sldId id="274" r:id="rId16"/>
    <p:sldId id="275" r:id="rId17"/>
    <p:sldId id="277" r:id="rId18"/>
    <p:sldId id="278" r:id="rId19"/>
    <p:sldId id="285" r:id="rId20"/>
    <p:sldId id="280" r:id="rId21"/>
    <p:sldId id="281" r:id="rId22"/>
  </p:sldIdLst>
  <p:sldSz cx="9144000" cy="6858000" type="screen4x3"/>
  <p:notesSz cx="6784975" cy="98567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88744" autoAdjust="0"/>
  </p:normalViewPr>
  <p:slideViewPr>
    <p:cSldViewPr>
      <p:cViewPr varScale="1">
        <p:scale>
          <a:sx n="64" d="100"/>
          <a:sy n="64" d="100"/>
        </p:scale>
        <p:origin x="1566" y="2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0156" cy="492839"/>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43249" y="0"/>
            <a:ext cx="2940156" cy="492839"/>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5FB2991-A912-4073-B3CB-ADD46986B86A}" type="datetimeFigureOut">
              <a:rPr lang="en-US"/>
              <a:pPr>
                <a:defRPr/>
              </a:pPr>
              <a:t>9/6/2016</a:t>
            </a:fld>
            <a:endParaRPr lang="en-US"/>
          </a:p>
        </p:txBody>
      </p:sp>
      <p:sp>
        <p:nvSpPr>
          <p:cNvPr id="4" name="Slide Image Placeholder 3"/>
          <p:cNvSpPr>
            <a:spLocks noGrp="1" noRot="1" noChangeAspect="1"/>
          </p:cNvSpPr>
          <p:nvPr>
            <p:ph type="sldImg" idx="2"/>
          </p:nvPr>
        </p:nvSpPr>
        <p:spPr>
          <a:xfrm>
            <a:off x="928688" y="739775"/>
            <a:ext cx="4927600" cy="36957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8498" y="4681974"/>
            <a:ext cx="5427980" cy="443555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362238"/>
            <a:ext cx="2940156" cy="492839"/>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43249" y="9362238"/>
            <a:ext cx="2940156" cy="492839"/>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C0A6694-2832-4A15-A8C5-C061BFBB6A55}" type="slidenum">
              <a:rPr lang="en-US"/>
              <a:pPr>
                <a:defRPr/>
              </a:pPr>
              <a:t>‹#›</a:t>
            </a:fld>
            <a:endParaRPr lang="en-US"/>
          </a:p>
        </p:txBody>
      </p:sp>
    </p:spTree>
    <p:extLst>
      <p:ext uri="{BB962C8B-B14F-4D97-AF65-F5344CB8AC3E}">
        <p14:creationId xmlns:p14="http://schemas.microsoft.com/office/powerpoint/2010/main" val="3144245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Tax Deducted at Source or best known as TDS is one of the modes of collecting Income-tax from the assessees in India under the Income tax Act, 1961.</a:t>
            </a:r>
          </a:p>
          <a:p>
            <a:pPr eaLnBrk="1" hangingPunct="1">
              <a:spcBef>
                <a:spcPct val="0"/>
              </a:spcBef>
            </a:pPr>
            <a:endParaRPr lang="en-US"/>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6BC85F-DF32-4749-8B35-29CA73A64815}" type="slidenum">
              <a:rPr lang="en-US">
                <a:cs typeface="Arial" charset="0"/>
              </a:rPr>
              <a:pPr fontAlgn="base">
                <a:spcBef>
                  <a:spcPct val="0"/>
                </a:spcBef>
                <a:spcAft>
                  <a:spcPct val="0"/>
                </a:spcAft>
                <a:defRPr/>
              </a:pPr>
              <a:t>1</a:t>
            </a:fld>
            <a:endParaRPr lang="en-US">
              <a:cs typeface="Arial" charset="0"/>
            </a:endParaRPr>
          </a:p>
        </p:txBody>
      </p:sp>
    </p:spTree>
    <p:extLst>
      <p:ext uri="{BB962C8B-B14F-4D97-AF65-F5344CB8AC3E}">
        <p14:creationId xmlns:p14="http://schemas.microsoft.com/office/powerpoint/2010/main" val="1789640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C9684D1-999E-4607-9CA6-F89BB8B8B7B7}" type="slidenum">
              <a:rPr lang="en-US" smtClean="0"/>
              <a:pPr>
                <a:defRPr/>
              </a:pPr>
              <a:t>‹#›</a:t>
            </a:fld>
            <a:endParaRPr lang="en-US"/>
          </a:p>
        </p:txBody>
      </p:sp>
    </p:spTree>
    <p:extLst>
      <p:ext uri="{BB962C8B-B14F-4D97-AF65-F5344CB8AC3E}">
        <p14:creationId xmlns:p14="http://schemas.microsoft.com/office/powerpoint/2010/main" val="536958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r>
              <a:rPr lang="en-US"/>
              <a:t>19/11/2012</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B8DA945-1966-4FF7-8BFD-6D789A02EBC9}" type="slidenum">
              <a:rPr lang="en-US" smtClean="0"/>
              <a:pPr>
                <a:defRPr/>
              </a:pPr>
              <a:t>‹#›</a:t>
            </a:fld>
            <a:endParaRPr lang="en-US"/>
          </a:p>
        </p:txBody>
      </p:sp>
    </p:spTree>
    <p:extLst>
      <p:ext uri="{BB962C8B-B14F-4D97-AF65-F5344CB8AC3E}">
        <p14:creationId xmlns:p14="http://schemas.microsoft.com/office/powerpoint/2010/main" val="53018171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B8DA945-1966-4FF7-8BFD-6D789A02EBC9}" type="slidenum">
              <a:rPr lang="en-US" smtClean="0"/>
              <a:pPr>
                <a:defRPr/>
              </a:pPr>
              <a:t>‹#›</a:t>
            </a:fld>
            <a:endParaRPr lang="en-US"/>
          </a:p>
        </p:txBody>
      </p:sp>
    </p:spTree>
    <p:extLst>
      <p:ext uri="{BB962C8B-B14F-4D97-AF65-F5344CB8AC3E}">
        <p14:creationId xmlns:p14="http://schemas.microsoft.com/office/powerpoint/2010/main" val="168267876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B8DA945-1966-4FF7-8BFD-6D789A02EBC9}" type="slidenum">
              <a:rPr lang="en-US" smtClean="0"/>
              <a:pPr>
                <a:defRPr/>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11954798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B8DA945-1966-4FF7-8BFD-6D789A02EBC9}" type="slidenum">
              <a:rPr lang="en-US" smtClean="0"/>
              <a:pPr>
                <a:defRPr/>
              </a:pPr>
              <a:t>‹#›</a:t>
            </a:fld>
            <a:endParaRPr lang="en-US"/>
          </a:p>
        </p:txBody>
      </p:sp>
    </p:spTree>
    <p:extLst>
      <p:ext uri="{BB962C8B-B14F-4D97-AF65-F5344CB8AC3E}">
        <p14:creationId xmlns:p14="http://schemas.microsoft.com/office/powerpoint/2010/main" val="229762166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r>
              <a:rPr lang="en-US"/>
              <a:t>19/11/2012</a:t>
            </a:r>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B8DA945-1966-4FF7-8BFD-6D789A02EBC9}" type="slidenum">
              <a:rPr lang="en-US" smtClean="0"/>
              <a:pPr>
                <a:defRPr/>
              </a:pPr>
              <a:t>‹#›</a:t>
            </a:fld>
            <a:endParaRPr lang="en-US"/>
          </a:p>
        </p:txBody>
      </p:sp>
    </p:spTree>
    <p:extLst>
      <p:ext uri="{BB962C8B-B14F-4D97-AF65-F5344CB8AC3E}">
        <p14:creationId xmlns:p14="http://schemas.microsoft.com/office/powerpoint/2010/main" val="307311093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r>
              <a:rPr lang="en-US"/>
              <a:t>19/11/2012</a:t>
            </a:r>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B8DA945-1966-4FF7-8BFD-6D789A02EBC9}" type="slidenum">
              <a:rPr lang="en-US" smtClean="0"/>
              <a:pPr>
                <a:defRPr/>
              </a:pPr>
              <a:t>‹#›</a:t>
            </a:fld>
            <a:endParaRPr lang="en-US"/>
          </a:p>
        </p:txBody>
      </p:sp>
    </p:spTree>
    <p:extLst>
      <p:ext uri="{BB962C8B-B14F-4D97-AF65-F5344CB8AC3E}">
        <p14:creationId xmlns:p14="http://schemas.microsoft.com/office/powerpoint/2010/main" val="337453289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74F5F66-61CC-443B-89A9-015E22357D3C}" type="slidenum">
              <a:rPr lang="en-US" smtClean="0"/>
              <a:pPr>
                <a:defRPr/>
              </a:pPr>
              <a:t>‹#›</a:t>
            </a:fld>
            <a:endParaRPr lang="en-US"/>
          </a:p>
        </p:txBody>
      </p:sp>
    </p:spTree>
    <p:extLst>
      <p:ext uri="{BB962C8B-B14F-4D97-AF65-F5344CB8AC3E}">
        <p14:creationId xmlns:p14="http://schemas.microsoft.com/office/powerpoint/2010/main" val="1378129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3A85B78-2BBB-4E17-887B-D854E9F1B35F}" type="slidenum">
              <a:rPr lang="en-US" smtClean="0"/>
              <a:pPr>
                <a:defRPr/>
              </a:pPr>
              <a:t>‹#›</a:t>
            </a:fld>
            <a:endParaRPr lang="en-US"/>
          </a:p>
        </p:txBody>
      </p:sp>
    </p:spTree>
    <p:extLst>
      <p:ext uri="{BB962C8B-B14F-4D97-AF65-F5344CB8AC3E}">
        <p14:creationId xmlns:p14="http://schemas.microsoft.com/office/powerpoint/2010/main" val="561505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7241F2-FE52-4C38-BA34-3769CD293097}" type="slidenum">
              <a:rPr lang="en-US" smtClean="0"/>
              <a:pPr>
                <a:defRPr/>
              </a:pPr>
              <a:t>‹#›</a:t>
            </a:fld>
            <a:endParaRPr lang="en-US"/>
          </a:p>
        </p:txBody>
      </p:sp>
    </p:spTree>
    <p:extLst>
      <p:ext uri="{BB962C8B-B14F-4D97-AF65-F5344CB8AC3E}">
        <p14:creationId xmlns:p14="http://schemas.microsoft.com/office/powerpoint/2010/main" val="4068485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r>
              <a:rPr lang="en-US"/>
              <a:t>19/11/2012</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08327D-E8E2-45BB-A5C9-90654A0AFDF0}" type="slidenum">
              <a:rPr lang="en-US" smtClean="0"/>
              <a:pPr>
                <a:defRPr/>
              </a:pPr>
              <a:t>‹#›</a:t>
            </a:fld>
            <a:endParaRPr lang="en-US"/>
          </a:p>
        </p:txBody>
      </p:sp>
    </p:spTree>
    <p:extLst>
      <p:ext uri="{BB962C8B-B14F-4D97-AF65-F5344CB8AC3E}">
        <p14:creationId xmlns:p14="http://schemas.microsoft.com/office/powerpoint/2010/main" val="819853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r>
              <a:rPr lang="en-US"/>
              <a:t>19/11/2012</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FA4D4DB-0302-4329-A1FF-33931C84FD49}" type="slidenum">
              <a:rPr lang="en-US" smtClean="0"/>
              <a:pPr>
                <a:defRPr/>
              </a:pPr>
              <a:t>‹#›</a:t>
            </a:fld>
            <a:endParaRPr lang="en-US"/>
          </a:p>
        </p:txBody>
      </p:sp>
    </p:spTree>
    <p:extLst>
      <p:ext uri="{BB962C8B-B14F-4D97-AF65-F5344CB8AC3E}">
        <p14:creationId xmlns:p14="http://schemas.microsoft.com/office/powerpoint/2010/main" val="311701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r>
              <a:rPr lang="en-US"/>
              <a:t>19/11/2012</a:t>
            </a:r>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E735ABE-405C-46D1-9A2D-26836961C4DB}" type="slidenum">
              <a:rPr lang="en-US" smtClean="0"/>
              <a:pPr>
                <a:defRPr/>
              </a:pPr>
              <a:t>‹#›</a:t>
            </a:fld>
            <a:endParaRPr lang="en-US"/>
          </a:p>
        </p:txBody>
      </p:sp>
    </p:spTree>
    <p:extLst>
      <p:ext uri="{BB962C8B-B14F-4D97-AF65-F5344CB8AC3E}">
        <p14:creationId xmlns:p14="http://schemas.microsoft.com/office/powerpoint/2010/main" val="1580804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defRPr/>
            </a:pPr>
            <a:r>
              <a:rPr lang="en-US"/>
              <a:t>19/11/2012</a:t>
            </a:r>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EC21092D-7C4D-4F70-B34B-51DDD14E2342}" type="slidenum">
              <a:rPr lang="en-US" smtClean="0"/>
              <a:pPr>
                <a:defRPr/>
              </a:pPr>
              <a:t>‹#›</a:t>
            </a:fld>
            <a:endParaRPr lang="en-US"/>
          </a:p>
        </p:txBody>
      </p:sp>
    </p:spTree>
    <p:extLst>
      <p:ext uri="{BB962C8B-B14F-4D97-AF65-F5344CB8AC3E}">
        <p14:creationId xmlns:p14="http://schemas.microsoft.com/office/powerpoint/2010/main" val="107646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r>
              <a:rPr lang="en-US"/>
              <a:t>19/11/2012</a:t>
            </a:r>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41AEF00A-BE44-4128-B427-7AF5B842522D}" type="slidenum">
              <a:rPr lang="en-US" smtClean="0"/>
              <a:pPr>
                <a:defRPr/>
              </a:pPr>
              <a:t>‹#›</a:t>
            </a:fld>
            <a:endParaRPr lang="en-US"/>
          </a:p>
        </p:txBody>
      </p:sp>
    </p:spTree>
    <p:extLst>
      <p:ext uri="{BB962C8B-B14F-4D97-AF65-F5344CB8AC3E}">
        <p14:creationId xmlns:p14="http://schemas.microsoft.com/office/powerpoint/2010/main" val="321373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pPr>
              <a:defRPr/>
            </a:pPr>
            <a:r>
              <a:rPr lang="en-US"/>
              <a:t>19/11/2012</a:t>
            </a:r>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AAE5115B-B139-49E3-886B-246EE19ED7DC}" type="slidenum">
              <a:rPr lang="en-US" smtClean="0"/>
              <a:pPr>
                <a:defRPr/>
              </a:pPr>
              <a:t>‹#›</a:t>
            </a:fld>
            <a:endParaRPr lang="en-US"/>
          </a:p>
        </p:txBody>
      </p:sp>
    </p:spTree>
    <p:extLst>
      <p:ext uri="{BB962C8B-B14F-4D97-AF65-F5344CB8AC3E}">
        <p14:creationId xmlns:p14="http://schemas.microsoft.com/office/powerpoint/2010/main" val="3406018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r>
              <a:rPr lang="en-US"/>
              <a:t>19/11/2012</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45E5548-A0B3-4888-8907-43BDB9F09694}" type="slidenum">
              <a:rPr lang="en-US" smtClean="0"/>
              <a:pPr>
                <a:defRPr/>
              </a:pPr>
              <a:t>‹#›</a:t>
            </a:fld>
            <a:endParaRPr lang="en-US"/>
          </a:p>
        </p:txBody>
      </p:sp>
    </p:spTree>
    <p:extLst>
      <p:ext uri="{BB962C8B-B14F-4D97-AF65-F5344CB8AC3E}">
        <p14:creationId xmlns:p14="http://schemas.microsoft.com/office/powerpoint/2010/main" val="2425485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r>
              <a:rPr lang="en-US"/>
              <a:t>19/11/2012</a:t>
            </a: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5B8DA945-1966-4FF7-8BFD-6D789A02EBC9}" type="slidenum">
              <a:rPr lang="en-US" smtClean="0"/>
              <a:pPr>
                <a:defRPr/>
              </a:pPr>
              <a:t>‹#›</a:t>
            </a:fld>
            <a:endParaRPr lang="en-US"/>
          </a:p>
        </p:txBody>
      </p:sp>
    </p:spTree>
    <p:extLst>
      <p:ext uri="{BB962C8B-B14F-4D97-AF65-F5344CB8AC3E}">
        <p14:creationId xmlns:p14="http://schemas.microsoft.com/office/powerpoint/2010/main" val="383200748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a:xfrm>
            <a:off x="1752600" y="1752600"/>
            <a:ext cx="7696200" cy="1219200"/>
          </a:xfrm>
        </p:spPr>
        <p:txBody>
          <a:bodyPr/>
          <a:lstStyle/>
          <a:p>
            <a:pPr algn="r" eaLnBrk="1" hangingPunct="1"/>
            <a:br>
              <a:rPr lang="en-US" sz="1800" dirty="0"/>
            </a:br>
            <a:endParaRPr lang="en-US" sz="1800" dirty="0"/>
          </a:p>
        </p:txBody>
      </p:sp>
      <p:sp>
        <p:nvSpPr>
          <p:cNvPr id="14338" name="Subtitle 2"/>
          <p:cNvSpPr>
            <a:spLocks noGrp="1"/>
          </p:cNvSpPr>
          <p:nvPr>
            <p:ph type="subTitle" idx="1"/>
          </p:nvPr>
        </p:nvSpPr>
        <p:spPr>
          <a:xfrm>
            <a:off x="533400" y="2514600"/>
            <a:ext cx="8305800" cy="3886200"/>
          </a:xfrm>
        </p:spPr>
        <p:txBody>
          <a:bodyPr/>
          <a:lstStyle/>
          <a:p>
            <a:pPr algn="l" eaLnBrk="1" hangingPunct="1">
              <a:lnSpc>
                <a:spcPct val="80000"/>
              </a:lnSpc>
            </a:pPr>
            <a:r>
              <a:rPr lang="en-US" sz="2200" dirty="0">
                <a:solidFill>
                  <a:srgbClr val="FFFFFF"/>
                </a:solidFill>
              </a:rPr>
              <a:t>	</a:t>
            </a:r>
            <a:endParaRPr lang="en-US" sz="2200" i="1" dirty="0">
              <a:solidFill>
                <a:schemeClr val="tx1"/>
              </a:solidFill>
            </a:endParaRPr>
          </a:p>
          <a:p>
            <a:pPr lvl="1" algn="l" eaLnBrk="1" hangingPunct="1">
              <a:lnSpc>
                <a:spcPct val="80000"/>
              </a:lnSpc>
            </a:pPr>
            <a:endParaRPr lang="en-US" sz="2000" dirty="0">
              <a:solidFill>
                <a:srgbClr val="FFFFFF"/>
              </a:solidFill>
            </a:endParaRPr>
          </a:p>
          <a:p>
            <a:pPr eaLnBrk="1" hangingPunct="1">
              <a:lnSpc>
                <a:spcPct val="80000"/>
              </a:lnSpc>
            </a:pPr>
            <a:endParaRPr lang="en-US" sz="2200" dirty="0">
              <a:solidFill>
                <a:srgbClr val="FFFFFF"/>
              </a:solidFill>
            </a:endParaRPr>
          </a:p>
          <a:p>
            <a:pPr algn="r" eaLnBrk="1" hangingPunct="1">
              <a:lnSpc>
                <a:spcPct val="80000"/>
              </a:lnSpc>
            </a:pPr>
            <a:endParaRPr lang="en-US" sz="2200" dirty="0">
              <a:solidFill>
                <a:schemeClr val="tx1"/>
              </a:solidFill>
            </a:endParaRPr>
          </a:p>
          <a:p>
            <a:pPr algn="r" eaLnBrk="1" hangingPunct="1">
              <a:lnSpc>
                <a:spcPct val="80000"/>
              </a:lnSpc>
            </a:pPr>
            <a:endParaRPr lang="en-US" sz="2200" dirty="0">
              <a:solidFill>
                <a:schemeClr val="tx1"/>
              </a:solidFill>
            </a:endParaRPr>
          </a:p>
          <a:p>
            <a:pPr algn="ctr"/>
            <a:r>
              <a:rPr lang="en-US" sz="2200" dirty="0">
                <a:solidFill>
                  <a:srgbClr val="FFFFFF"/>
                </a:solidFill>
              </a:rPr>
              <a:t>					</a:t>
            </a:r>
          </a:p>
        </p:txBody>
      </p:sp>
      <p:sp>
        <p:nvSpPr>
          <p:cNvPr id="14339" name="WordArt 4"/>
          <p:cNvSpPr>
            <a:spLocks noChangeArrowheads="1" noChangeShapeType="1" noTextEdit="1"/>
          </p:cNvSpPr>
          <p:nvPr/>
        </p:nvSpPr>
        <p:spPr bwMode="auto">
          <a:xfrm>
            <a:off x="5600700" y="4876800"/>
            <a:ext cx="3200400" cy="1295400"/>
          </a:xfrm>
          <a:prstGeom prst="rect">
            <a:avLst/>
          </a:prstGeom>
        </p:spPr>
        <p:txBody>
          <a:bodyPr wrap="none" fromWordArt="1">
            <a:prstTxWarp prst="textPlain">
              <a:avLst>
                <a:gd name="adj" fmla="val 50000"/>
              </a:avLst>
            </a:prstTxWarp>
          </a:bodyPr>
          <a:lstStyle/>
          <a:p>
            <a:pPr algn="ctr"/>
            <a:endParaRPr lang="en-US" sz="3600" kern="10" dirty="0">
              <a:ln w="19050">
                <a:solidFill>
                  <a:srgbClr val="99CCFF"/>
                </a:solidFill>
                <a:round/>
                <a:headEnd/>
                <a:tailEnd/>
              </a:ln>
              <a:solidFill>
                <a:schemeClr val="accent3">
                  <a:lumMod val="60000"/>
                  <a:lumOff val="40000"/>
                </a:schemeClr>
              </a:solidFill>
              <a:effectLst>
                <a:outerShdw dist="35921" dir="2700000" algn="ctr" rotWithShape="0">
                  <a:srgbClr val="990000"/>
                </a:outerShdw>
              </a:effectLst>
              <a:latin typeface="Impact"/>
            </a:endParaRPr>
          </a:p>
          <a:p>
            <a:pPr algn="ctr"/>
            <a:r>
              <a:rPr lang="en-US" sz="3600" kern="10" dirty="0">
                <a:ln w="19050">
                  <a:solidFill>
                    <a:srgbClr val="99CCFF"/>
                  </a:solidFill>
                  <a:round/>
                  <a:headEnd/>
                  <a:tailEnd/>
                </a:ln>
                <a:solidFill>
                  <a:schemeClr val="accent3">
                    <a:lumMod val="20000"/>
                    <a:lumOff val="80000"/>
                  </a:schemeClr>
                </a:solidFill>
                <a:effectLst>
                  <a:outerShdw dist="35921" dir="2700000" algn="ctr" rotWithShape="0">
                    <a:srgbClr val="990000"/>
                  </a:outerShdw>
                </a:effectLst>
                <a:latin typeface="Iskoola Pota" panose="020B0502040204020203" pitchFamily="34" charset="0"/>
                <a:cs typeface="Iskoola Pota" panose="020B0502040204020203" pitchFamily="34" charset="0"/>
              </a:rPr>
              <a:t>By</a:t>
            </a:r>
          </a:p>
          <a:p>
            <a:pPr algn="ctr"/>
            <a:r>
              <a:rPr lang="en-US" sz="3600" kern="10" dirty="0">
                <a:ln w="19050">
                  <a:solidFill>
                    <a:srgbClr val="99CCFF"/>
                  </a:solidFill>
                  <a:round/>
                  <a:headEnd/>
                  <a:tailEnd/>
                </a:ln>
                <a:solidFill>
                  <a:schemeClr val="accent3">
                    <a:lumMod val="20000"/>
                    <a:lumOff val="80000"/>
                  </a:schemeClr>
                </a:solidFill>
                <a:effectLst>
                  <a:outerShdw dist="35921" dir="2700000" algn="ctr" rotWithShape="0">
                    <a:srgbClr val="990000"/>
                  </a:outerShdw>
                </a:effectLst>
                <a:latin typeface="Iskoola Pota" panose="020B0502040204020203" pitchFamily="34" charset="0"/>
                <a:cs typeface="Iskoola Pota" panose="020B0502040204020203" pitchFamily="34" charset="0"/>
              </a:rPr>
              <a:t>C.A. Manish </a:t>
            </a:r>
            <a:r>
              <a:rPr lang="en-US" sz="3600" kern="10" dirty="0" err="1">
                <a:ln w="19050">
                  <a:solidFill>
                    <a:srgbClr val="99CCFF"/>
                  </a:solidFill>
                  <a:round/>
                  <a:headEnd/>
                  <a:tailEnd/>
                </a:ln>
                <a:solidFill>
                  <a:schemeClr val="accent3">
                    <a:lumMod val="20000"/>
                    <a:lumOff val="80000"/>
                  </a:schemeClr>
                </a:solidFill>
                <a:effectLst>
                  <a:outerShdw dist="35921" dir="2700000" algn="ctr" rotWithShape="0">
                    <a:srgbClr val="990000"/>
                  </a:outerShdw>
                </a:effectLst>
                <a:latin typeface="Iskoola Pota" panose="020B0502040204020203" pitchFamily="34" charset="0"/>
                <a:cs typeface="Iskoola Pota" panose="020B0502040204020203" pitchFamily="34" charset="0"/>
              </a:rPr>
              <a:t>Jathliya</a:t>
            </a:r>
            <a:endParaRPr lang="en-US" sz="3600" kern="10" dirty="0">
              <a:ln w="19050">
                <a:solidFill>
                  <a:srgbClr val="99CCFF"/>
                </a:solidFill>
                <a:round/>
                <a:headEnd/>
                <a:tailEnd/>
              </a:ln>
              <a:solidFill>
                <a:schemeClr val="accent3">
                  <a:lumMod val="20000"/>
                  <a:lumOff val="80000"/>
                </a:schemeClr>
              </a:solidFill>
              <a:effectLst>
                <a:outerShdw dist="35921" dir="2700000" algn="ctr" rotWithShape="0">
                  <a:srgbClr val="990000"/>
                </a:outerShdw>
              </a:effectLst>
              <a:latin typeface="Iskoola Pota" panose="020B0502040204020203" pitchFamily="34" charset="0"/>
              <a:cs typeface="Iskoola Pota" panose="020B0502040204020203" pitchFamily="34" charset="0"/>
            </a:endParaRPr>
          </a:p>
          <a:p>
            <a:pPr algn="ctr"/>
            <a:endParaRPr lang="en-US"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
        <p:nvSpPr>
          <p:cNvPr id="14340" name="WordArt 5"/>
          <p:cNvSpPr>
            <a:spLocks noChangeArrowheads="1" noChangeShapeType="1" noTextEdit="1"/>
          </p:cNvSpPr>
          <p:nvPr/>
        </p:nvSpPr>
        <p:spPr bwMode="auto">
          <a:xfrm>
            <a:off x="1676400" y="1905000"/>
            <a:ext cx="5943600" cy="13716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solidFill>
                  <a:schemeClr val="bg2">
                    <a:lumMod val="75000"/>
                  </a:schemeClr>
                </a:solidFill>
                <a:effectLst>
                  <a:outerShdw dist="35921" dir="2700000" sy="50000" kx="2115830" algn="bl" rotWithShape="0">
                    <a:srgbClr val="C0C0C0">
                      <a:alpha val="79999"/>
                    </a:srgbClr>
                  </a:outerShdw>
                </a:effectLst>
                <a:latin typeface="Arial Black"/>
              </a:rPr>
              <a:t>OVERVIEW OF TDS</a:t>
            </a:r>
          </a:p>
        </p:txBody>
      </p:sp>
      <p:sp>
        <p:nvSpPr>
          <p:cNvPr id="7" name="Slide Number Placeholder 4"/>
          <p:cNvSpPr>
            <a:spLocks noGrp="1"/>
          </p:cNvSpPr>
          <p:nvPr>
            <p:ph type="sldNum" sz="quarter" idx="12"/>
          </p:nvPr>
        </p:nvSpPr>
        <p:spPr>
          <a:xfrm>
            <a:off x="7766431" y="295736"/>
            <a:ext cx="628813" cy="767687"/>
          </a:xfrm>
        </p:spPr>
        <p:txBody>
          <a:bodyPr/>
          <a:lstStyle/>
          <a:p>
            <a:pPr>
              <a:defRPr/>
            </a:pPr>
            <a:fld id="{B8E2D8D5-BCE4-4984-9E26-3CD098EE421E}" type="slidenum">
              <a:rPr lang="en-US"/>
              <a:pPr>
                <a:defRPr/>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14" y="-119154"/>
            <a:ext cx="7788275" cy="717550"/>
          </a:xfrm>
        </p:spPr>
        <p:txBody>
          <a:bodyPr/>
          <a:lstStyle/>
          <a:p>
            <a:r>
              <a:rPr lang="en-US" sz="2800" dirty="0">
                <a:solidFill>
                  <a:schemeClr val="accent3">
                    <a:lumMod val="60000"/>
                    <a:lumOff val="40000"/>
                  </a:schemeClr>
                </a:solidFill>
              </a:rPr>
              <a:t>Surcharge/</a:t>
            </a:r>
            <a:r>
              <a:rPr lang="en-US" sz="2800" dirty="0" err="1">
                <a:solidFill>
                  <a:schemeClr val="accent3">
                    <a:lumMod val="60000"/>
                    <a:lumOff val="40000"/>
                  </a:schemeClr>
                </a:solidFill>
              </a:rPr>
              <a:t>Cess</a:t>
            </a:r>
            <a:r>
              <a:rPr lang="en-US" sz="2800" dirty="0">
                <a:solidFill>
                  <a:schemeClr val="accent3">
                    <a:lumMod val="60000"/>
                    <a:lumOff val="40000"/>
                  </a:schemeClr>
                </a:solidFill>
              </a:rPr>
              <a:t> applicable on </a:t>
            </a:r>
            <a:r>
              <a:rPr lang="en-US" sz="3200" dirty="0">
                <a:solidFill>
                  <a:schemeClr val="accent3">
                    <a:lumMod val="60000"/>
                    <a:lumOff val="40000"/>
                  </a:schemeClr>
                </a:solidFill>
              </a:rPr>
              <a:t>TDS</a:t>
            </a:r>
          </a:p>
        </p:txBody>
      </p:sp>
      <p:sp>
        <p:nvSpPr>
          <p:cNvPr id="3" name="Slide Number Placeholder 2"/>
          <p:cNvSpPr>
            <a:spLocks noGrp="1"/>
          </p:cNvSpPr>
          <p:nvPr>
            <p:ph type="sldNum" sz="quarter" idx="12"/>
          </p:nvPr>
        </p:nvSpPr>
        <p:spPr>
          <a:xfrm>
            <a:off x="7616662" y="-169291"/>
            <a:ext cx="628813" cy="767687"/>
          </a:xfrm>
        </p:spPr>
        <p:txBody>
          <a:bodyPr/>
          <a:lstStyle/>
          <a:p>
            <a:pPr>
              <a:defRPr/>
            </a:pPr>
            <a:fld id="{EC21092D-7C4D-4F70-B34B-51DDD14E2342}" type="slidenum">
              <a:rPr lang="en-US" smtClean="0"/>
              <a:pPr>
                <a:defRPr/>
              </a:pPr>
              <a:t>10</a:t>
            </a:fld>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263700497"/>
              </p:ext>
            </p:extLst>
          </p:nvPr>
        </p:nvGraphicFramePr>
        <p:xfrm>
          <a:off x="5105400" y="1866900"/>
          <a:ext cx="3140075" cy="4064000"/>
        </p:xfrm>
        <a:graphic>
          <a:graphicData uri="http://schemas.openxmlformats.org/presentationml/2006/ole">
            <mc:AlternateContent xmlns:mc="http://schemas.openxmlformats.org/markup-compatibility/2006">
              <mc:Choice xmlns:v="urn:schemas-microsoft-com:vml" Requires="v">
                <p:oleObj spid="_x0000_s1042" name="Acrobat Document" r:id="rId3" imgW="5829103" imgH="7543564" progId="AcroExch.Document.7">
                  <p:embed/>
                </p:oleObj>
              </mc:Choice>
              <mc:Fallback>
                <p:oleObj name="Acrobat Document" r:id="rId3" imgW="5829103" imgH="7543564" progId="AcroExch.Document.7">
                  <p:embed/>
                  <p:pic>
                    <p:nvPicPr>
                      <p:cNvPr id="0" name=""/>
                      <p:cNvPicPr/>
                      <p:nvPr/>
                    </p:nvPicPr>
                    <p:blipFill>
                      <a:blip r:embed="rId4"/>
                      <a:stretch>
                        <a:fillRect/>
                      </a:stretch>
                    </p:blipFill>
                    <p:spPr>
                      <a:xfrm>
                        <a:off x="5105400" y="1866900"/>
                        <a:ext cx="3140075" cy="4064000"/>
                      </a:xfrm>
                      <a:prstGeom prst="rect">
                        <a:avLst/>
                      </a:prstGeom>
                    </p:spPr>
                  </p:pic>
                </p:oleObj>
              </mc:Fallback>
            </mc:AlternateContent>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17023399"/>
              </p:ext>
            </p:extLst>
          </p:nvPr>
        </p:nvGraphicFramePr>
        <p:xfrm>
          <a:off x="0" y="598396"/>
          <a:ext cx="9144000" cy="6172199"/>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20000"/>
                    </a:ext>
                  </a:extLst>
                </a:gridCol>
                <a:gridCol w="2362200">
                  <a:extLst>
                    <a:ext uri="{9D8B030D-6E8A-4147-A177-3AD203B41FA5}">
                      <a16:colId xmlns:a16="http://schemas.microsoft.com/office/drawing/2014/main" val="20001"/>
                    </a:ext>
                  </a:extLst>
                </a:gridCol>
                <a:gridCol w="38862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tblGrid>
              <a:tr h="399502">
                <a:tc gridSpan="2">
                  <a:txBody>
                    <a:bodyPr/>
                    <a:lstStyle/>
                    <a:p>
                      <a:r>
                        <a:rPr lang="en-US" dirty="0">
                          <a:solidFill>
                            <a:schemeClr val="accent4">
                              <a:lumMod val="75000"/>
                            </a:schemeClr>
                          </a:solidFill>
                        </a:rPr>
                        <a:t>Amount</a:t>
                      </a:r>
                      <a:r>
                        <a:rPr lang="en-US" baseline="0" dirty="0">
                          <a:solidFill>
                            <a:schemeClr val="accent4">
                              <a:lumMod val="75000"/>
                            </a:schemeClr>
                          </a:solidFill>
                        </a:rPr>
                        <a:t> in Rs.</a:t>
                      </a:r>
                      <a:endParaRPr lang="en-US" dirty="0">
                        <a:solidFill>
                          <a:schemeClr val="accent4">
                            <a:lumMod val="75000"/>
                          </a:schemeClr>
                        </a:solidFill>
                      </a:endParaRPr>
                    </a:p>
                  </a:txBody>
                  <a:tcPr>
                    <a:solidFill>
                      <a:schemeClr val="tx1">
                        <a:lumMod val="75000"/>
                      </a:schemeClr>
                    </a:solidFill>
                  </a:tcPr>
                </a:tc>
                <a:tc hMerge="1">
                  <a:txBody>
                    <a:bodyPr/>
                    <a:lstStyle/>
                    <a:p>
                      <a:endParaRPr lang="en-US" dirty="0"/>
                    </a:p>
                  </a:txBody>
                  <a:tcPr/>
                </a:tc>
                <a:tc>
                  <a:txBody>
                    <a:bodyPr/>
                    <a:lstStyle/>
                    <a:p>
                      <a:r>
                        <a:rPr lang="en-US" dirty="0">
                          <a:solidFill>
                            <a:schemeClr val="accent4">
                              <a:lumMod val="75000"/>
                            </a:schemeClr>
                          </a:solidFill>
                        </a:rPr>
                        <a:t>Payment</a:t>
                      </a:r>
                    </a:p>
                  </a:txBody>
                  <a:tcPr>
                    <a:solidFill>
                      <a:schemeClr val="tx1">
                        <a:lumMod val="75000"/>
                      </a:schemeClr>
                    </a:solidFill>
                  </a:tcPr>
                </a:tc>
                <a:tc>
                  <a:txBody>
                    <a:bodyPr/>
                    <a:lstStyle/>
                    <a:p>
                      <a:r>
                        <a:rPr lang="en-US" dirty="0">
                          <a:solidFill>
                            <a:schemeClr val="accent4">
                              <a:lumMod val="75000"/>
                            </a:schemeClr>
                          </a:solidFill>
                        </a:rPr>
                        <a:t>Surcharge</a:t>
                      </a:r>
                    </a:p>
                  </a:txBody>
                  <a:tcPr>
                    <a:solidFill>
                      <a:schemeClr val="tx1">
                        <a:lumMod val="75000"/>
                      </a:schemeClr>
                    </a:solidFill>
                  </a:tcPr>
                </a:tc>
                <a:tc>
                  <a:txBody>
                    <a:bodyPr/>
                    <a:lstStyle/>
                    <a:p>
                      <a:r>
                        <a:rPr lang="en-US" dirty="0" err="1">
                          <a:solidFill>
                            <a:schemeClr val="accent4">
                              <a:lumMod val="75000"/>
                            </a:schemeClr>
                          </a:solidFill>
                        </a:rPr>
                        <a:t>Cess</a:t>
                      </a:r>
                      <a:endParaRPr lang="en-US" dirty="0">
                        <a:solidFill>
                          <a:schemeClr val="accent4">
                            <a:lumMod val="75000"/>
                          </a:schemeClr>
                        </a:solidFill>
                      </a:endParaRPr>
                    </a:p>
                  </a:txBody>
                  <a:tcPr>
                    <a:solidFill>
                      <a:schemeClr val="tx1">
                        <a:lumMod val="75000"/>
                      </a:schemeClr>
                    </a:solidFill>
                  </a:tcPr>
                </a:tc>
                <a:extLst>
                  <a:ext uri="{0D108BD9-81ED-4DB2-BD59-A6C34878D82A}">
                    <a16:rowId xmlns:a16="http://schemas.microsoft.com/office/drawing/2014/main" val="10000"/>
                  </a:ext>
                </a:extLst>
              </a:tr>
              <a:tr h="484562">
                <a:tc rowSpan="4">
                  <a:txBody>
                    <a:bodyPr/>
                    <a:lstStyle/>
                    <a:p>
                      <a:pPr lvl="0" algn="ctr"/>
                      <a:r>
                        <a:rPr lang="en-US" dirty="0"/>
                        <a:t>Resident</a:t>
                      </a:r>
                    </a:p>
                  </a:txBody>
                  <a:tcPr>
                    <a:solidFill>
                      <a:schemeClr val="tx1">
                        <a:lumMod val="75000"/>
                      </a:schemeClr>
                    </a:solidFill>
                  </a:tcPr>
                </a:tc>
                <a:tc>
                  <a:txBody>
                    <a:bodyPr/>
                    <a:lstStyle/>
                    <a:p>
                      <a:r>
                        <a:rPr lang="en-US" dirty="0"/>
                        <a:t>Individual</a:t>
                      </a:r>
                    </a:p>
                  </a:txBody>
                  <a:tcPr>
                    <a:solidFill>
                      <a:schemeClr val="tx1">
                        <a:lumMod val="75000"/>
                      </a:schemeClr>
                    </a:solidFill>
                  </a:tcPr>
                </a:tc>
                <a:tc>
                  <a:txBody>
                    <a:bodyPr/>
                    <a:lstStyle/>
                    <a:p>
                      <a:r>
                        <a:rPr lang="en-US" dirty="0"/>
                        <a:t>Salary </a:t>
                      </a:r>
                      <a:r>
                        <a:rPr lang="en-US" dirty="0" err="1"/>
                        <a:t>Upto</a:t>
                      </a:r>
                      <a:r>
                        <a:rPr lang="en-US" dirty="0"/>
                        <a:t> 1 Crore</a:t>
                      </a:r>
                    </a:p>
                  </a:txBody>
                  <a:tcPr>
                    <a:solidFill>
                      <a:schemeClr val="tx1">
                        <a:lumMod val="75000"/>
                      </a:schemeClr>
                    </a:solidFill>
                  </a:tcPr>
                </a:tc>
                <a:tc>
                  <a:txBody>
                    <a:bodyPr/>
                    <a:lstStyle/>
                    <a:p>
                      <a:r>
                        <a:rPr lang="en-US" dirty="0"/>
                        <a:t>No</a:t>
                      </a:r>
                    </a:p>
                  </a:txBody>
                  <a:tcPr>
                    <a:solidFill>
                      <a:schemeClr val="tx1">
                        <a:lumMod val="75000"/>
                      </a:schemeClr>
                    </a:solidFill>
                  </a:tcPr>
                </a:tc>
                <a:tc>
                  <a:txBody>
                    <a:bodyPr/>
                    <a:lstStyle/>
                    <a:p>
                      <a:r>
                        <a:rPr lang="en-US" dirty="0"/>
                        <a:t>3%</a:t>
                      </a:r>
                    </a:p>
                  </a:txBody>
                  <a:tcPr>
                    <a:solidFill>
                      <a:schemeClr val="tx1">
                        <a:lumMod val="75000"/>
                      </a:schemeClr>
                    </a:solidFill>
                  </a:tcPr>
                </a:tc>
                <a:extLst>
                  <a:ext uri="{0D108BD9-81ED-4DB2-BD59-A6C34878D82A}">
                    <a16:rowId xmlns:a16="http://schemas.microsoft.com/office/drawing/2014/main" val="10001"/>
                  </a:ext>
                </a:extLst>
              </a:tr>
              <a:tr h="559302">
                <a:tc vMerge="1">
                  <a:txBody>
                    <a:bodyPr/>
                    <a:lstStyle/>
                    <a:p>
                      <a:endParaRPr lang="en-US" dirty="0"/>
                    </a:p>
                  </a:txBody>
                  <a:tcPr/>
                </a:tc>
                <a:tc>
                  <a:txBody>
                    <a:bodyPr/>
                    <a:lstStyle/>
                    <a:p>
                      <a:r>
                        <a:rPr lang="en-US" dirty="0"/>
                        <a:t>Individual</a:t>
                      </a:r>
                    </a:p>
                  </a:txBody>
                  <a:tcPr>
                    <a:solidFill>
                      <a:schemeClr val="tx1">
                        <a:lumMod val="75000"/>
                      </a:schemeClr>
                    </a:solidFill>
                  </a:tcPr>
                </a:tc>
                <a:tc>
                  <a:txBody>
                    <a:bodyPr/>
                    <a:lstStyle/>
                    <a:p>
                      <a:r>
                        <a:rPr lang="en-US" dirty="0"/>
                        <a:t>Salary &gt; 1 Crore</a:t>
                      </a:r>
                    </a:p>
                  </a:txBody>
                  <a:tcPr>
                    <a:solidFill>
                      <a:schemeClr val="tx1">
                        <a:lumMod val="75000"/>
                      </a:schemeClr>
                    </a:solidFill>
                  </a:tcPr>
                </a:tc>
                <a:tc>
                  <a:txBody>
                    <a:bodyPr/>
                    <a:lstStyle/>
                    <a:p>
                      <a:r>
                        <a:rPr lang="en-US" dirty="0"/>
                        <a:t>15%</a:t>
                      </a:r>
                    </a:p>
                  </a:txBody>
                  <a:tcPr>
                    <a:solidFill>
                      <a:schemeClr val="tx1">
                        <a:lumMod val="75000"/>
                      </a:schemeClr>
                    </a:solidFill>
                  </a:tcPr>
                </a:tc>
                <a:tc>
                  <a:txBody>
                    <a:bodyPr/>
                    <a:lstStyle/>
                    <a:p>
                      <a:r>
                        <a:rPr lang="en-US" dirty="0"/>
                        <a:t>3%</a:t>
                      </a:r>
                    </a:p>
                  </a:txBody>
                  <a:tcPr>
                    <a:solidFill>
                      <a:schemeClr val="tx1">
                        <a:lumMod val="75000"/>
                      </a:schemeClr>
                    </a:solidFill>
                  </a:tcPr>
                </a:tc>
                <a:extLst>
                  <a:ext uri="{0D108BD9-81ED-4DB2-BD59-A6C34878D82A}">
                    <a16:rowId xmlns:a16="http://schemas.microsoft.com/office/drawing/2014/main" val="10002"/>
                  </a:ext>
                </a:extLst>
              </a:tr>
              <a:tr h="419810">
                <a:tc vMerge="1">
                  <a:txBody>
                    <a:bodyPr/>
                    <a:lstStyle/>
                    <a:p>
                      <a:endParaRPr lang="en-US" dirty="0"/>
                    </a:p>
                  </a:txBody>
                  <a:tcPr/>
                </a:tc>
                <a:tc>
                  <a:txBody>
                    <a:bodyPr/>
                    <a:lstStyle/>
                    <a:p>
                      <a:r>
                        <a:rPr lang="en-US" dirty="0"/>
                        <a:t>Non- Corporate</a:t>
                      </a:r>
                    </a:p>
                  </a:txBody>
                  <a:tcPr>
                    <a:solidFill>
                      <a:schemeClr val="tx1">
                        <a:lumMod val="75000"/>
                      </a:schemeClr>
                    </a:solidFill>
                  </a:tcPr>
                </a:tc>
                <a:tc>
                  <a:txBody>
                    <a:bodyPr/>
                    <a:lstStyle/>
                    <a:p>
                      <a:r>
                        <a:rPr lang="en-US" dirty="0"/>
                        <a:t>Any</a:t>
                      </a:r>
                    </a:p>
                  </a:txBody>
                  <a:tcPr>
                    <a:solidFill>
                      <a:schemeClr val="tx1">
                        <a:lumMod val="75000"/>
                      </a:schemeClr>
                    </a:solidFill>
                  </a:tcPr>
                </a:tc>
                <a:tc>
                  <a:txBody>
                    <a:bodyPr/>
                    <a:lstStyle/>
                    <a:p>
                      <a:r>
                        <a:rPr lang="en-US" dirty="0"/>
                        <a:t>No</a:t>
                      </a:r>
                    </a:p>
                  </a:txBody>
                  <a:tcPr>
                    <a:solidFill>
                      <a:schemeClr val="tx1">
                        <a:lumMod val="75000"/>
                      </a:schemeClr>
                    </a:solidFill>
                  </a:tcPr>
                </a:tc>
                <a:tc>
                  <a:txBody>
                    <a:bodyPr/>
                    <a:lstStyle/>
                    <a:p>
                      <a:r>
                        <a:rPr lang="en-US" dirty="0"/>
                        <a:t>No</a:t>
                      </a:r>
                    </a:p>
                  </a:txBody>
                  <a:tcPr>
                    <a:solidFill>
                      <a:schemeClr val="tx1">
                        <a:lumMod val="75000"/>
                      </a:schemeClr>
                    </a:solidFill>
                  </a:tcPr>
                </a:tc>
                <a:extLst>
                  <a:ext uri="{0D108BD9-81ED-4DB2-BD59-A6C34878D82A}">
                    <a16:rowId xmlns:a16="http://schemas.microsoft.com/office/drawing/2014/main" val="10003"/>
                  </a:ext>
                </a:extLst>
              </a:tr>
              <a:tr h="473804">
                <a:tc vMerge="1">
                  <a:txBody>
                    <a:bodyPr/>
                    <a:lstStyle/>
                    <a:p>
                      <a:endParaRPr lang="en-US" dirty="0"/>
                    </a:p>
                  </a:txBody>
                  <a:tcPr/>
                </a:tc>
                <a:tc>
                  <a:txBody>
                    <a:bodyPr/>
                    <a:lstStyle/>
                    <a:p>
                      <a:r>
                        <a:rPr lang="en-US" dirty="0"/>
                        <a:t>Non- Corporate</a:t>
                      </a:r>
                    </a:p>
                  </a:txBody>
                  <a:tcPr>
                    <a:solidFill>
                      <a:schemeClr val="tx1">
                        <a:lumMod val="75000"/>
                      </a:schemeClr>
                    </a:solidFill>
                  </a:tcPr>
                </a:tc>
                <a:tc>
                  <a:txBody>
                    <a:bodyPr/>
                    <a:lstStyle/>
                    <a:p>
                      <a:r>
                        <a:rPr lang="en-US" dirty="0"/>
                        <a:t>Any</a:t>
                      </a:r>
                    </a:p>
                  </a:txBody>
                  <a:tcPr>
                    <a:solidFill>
                      <a:schemeClr val="tx1">
                        <a:lumMod val="75000"/>
                      </a:schemeClr>
                    </a:solidFill>
                  </a:tcPr>
                </a:tc>
                <a:tc>
                  <a:txBody>
                    <a:bodyPr/>
                    <a:lstStyle/>
                    <a:p>
                      <a:r>
                        <a:rPr lang="en-US" dirty="0"/>
                        <a:t>No</a:t>
                      </a:r>
                    </a:p>
                  </a:txBody>
                  <a:tcPr>
                    <a:solidFill>
                      <a:schemeClr val="tx1">
                        <a:lumMod val="75000"/>
                      </a:schemeClr>
                    </a:solidFill>
                  </a:tcPr>
                </a:tc>
                <a:tc>
                  <a:txBody>
                    <a:bodyPr/>
                    <a:lstStyle/>
                    <a:p>
                      <a:r>
                        <a:rPr lang="en-US" dirty="0"/>
                        <a:t>No</a:t>
                      </a:r>
                    </a:p>
                  </a:txBody>
                  <a:tcPr>
                    <a:solidFill>
                      <a:schemeClr val="tx1">
                        <a:lumMod val="75000"/>
                      </a:schemeClr>
                    </a:solidFill>
                  </a:tcPr>
                </a:tc>
                <a:extLst>
                  <a:ext uri="{0D108BD9-81ED-4DB2-BD59-A6C34878D82A}">
                    <a16:rowId xmlns:a16="http://schemas.microsoft.com/office/drawing/2014/main" val="10004"/>
                  </a:ext>
                </a:extLst>
              </a:tr>
              <a:tr h="671163">
                <a:tc rowSpan="4">
                  <a:txBody>
                    <a:bodyPr/>
                    <a:lstStyle/>
                    <a:p>
                      <a:r>
                        <a:rPr lang="en-US" dirty="0"/>
                        <a:t>Non- Resident</a:t>
                      </a:r>
                    </a:p>
                  </a:txBody>
                  <a:tcPr>
                    <a:solidFill>
                      <a:schemeClr val="tx1">
                        <a:lumMod val="75000"/>
                      </a:schemeClr>
                    </a:solidFill>
                  </a:tcPr>
                </a:tc>
                <a:tc>
                  <a:txBody>
                    <a:bodyPr/>
                    <a:lstStyle/>
                    <a:p>
                      <a:r>
                        <a:rPr lang="en-US" dirty="0"/>
                        <a:t>Individual</a:t>
                      </a:r>
                    </a:p>
                  </a:txBody>
                  <a:tcPr>
                    <a:solidFill>
                      <a:schemeClr val="tx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Salary </a:t>
                      </a:r>
                      <a:r>
                        <a:rPr lang="en-US" dirty="0" err="1"/>
                        <a:t>Upto</a:t>
                      </a:r>
                      <a:r>
                        <a:rPr lang="en-US" dirty="0"/>
                        <a:t> 1 Crore</a:t>
                      </a:r>
                    </a:p>
                    <a:p>
                      <a:endParaRPr lang="en-US" dirty="0"/>
                    </a:p>
                  </a:txBody>
                  <a:tcPr>
                    <a:solidFill>
                      <a:schemeClr val="tx1">
                        <a:lumMod val="75000"/>
                      </a:schemeClr>
                    </a:solidFill>
                  </a:tcPr>
                </a:tc>
                <a:tc>
                  <a:txBody>
                    <a:bodyPr/>
                    <a:lstStyle/>
                    <a:p>
                      <a:r>
                        <a:rPr lang="en-US" dirty="0"/>
                        <a:t>No</a:t>
                      </a:r>
                    </a:p>
                  </a:txBody>
                  <a:tcPr>
                    <a:solidFill>
                      <a:schemeClr val="tx1">
                        <a:lumMod val="75000"/>
                      </a:schemeClr>
                    </a:solidFill>
                  </a:tcPr>
                </a:tc>
                <a:tc>
                  <a:txBody>
                    <a:bodyPr/>
                    <a:lstStyle/>
                    <a:p>
                      <a:r>
                        <a:rPr lang="en-US" dirty="0"/>
                        <a:t>3%</a:t>
                      </a:r>
                    </a:p>
                  </a:txBody>
                  <a:tcPr>
                    <a:solidFill>
                      <a:schemeClr val="tx1">
                        <a:lumMod val="75000"/>
                      </a:schemeClr>
                    </a:solidFill>
                  </a:tcPr>
                </a:tc>
                <a:extLst>
                  <a:ext uri="{0D108BD9-81ED-4DB2-BD59-A6C34878D82A}">
                    <a16:rowId xmlns:a16="http://schemas.microsoft.com/office/drawing/2014/main" val="10005"/>
                  </a:ext>
                </a:extLst>
              </a:tr>
              <a:tr h="1534088">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Individual or HUF or AOP</a:t>
                      </a:r>
                      <a:r>
                        <a:rPr lang="en-US" baseline="0" dirty="0"/>
                        <a:t> or BOI or every Artificial </a:t>
                      </a:r>
                      <a:r>
                        <a:rPr lang="en-US" baseline="0" dirty="0" err="1"/>
                        <a:t>Juridicial</a:t>
                      </a:r>
                      <a:r>
                        <a:rPr lang="en-US" baseline="0" dirty="0"/>
                        <a:t> Person</a:t>
                      </a:r>
                      <a:endParaRPr lang="en-US" dirty="0"/>
                    </a:p>
                    <a:p>
                      <a:endParaRPr lang="en-US" dirty="0"/>
                    </a:p>
                  </a:txBody>
                  <a:tcPr>
                    <a:solidFill>
                      <a:schemeClr val="tx1">
                        <a:lumMod val="75000"/>
                      </a:schemeClr>
                    </a:solidFill>
                  </a:tcPr>
                </a:tc>
                <a:tc>
                  <a:txBody>
                    <a:bodyPr/>
                    <a:lstStyle/>
                    <a:p>
                      <a:r>
                        <a:rPr lang="en-US" dirty="0"/>
                        <a:t>Any Payments =&lt; 1 Crore</a:t>
                      </a:r>
                    </a:p>
                    <a:p>
                      <a:endParaRPr lang="en-US" dirty="0"/>
                    </a:p>
                    <a:p>
                      <a:endParaRPr lang="en-US" dirty="0"/>
                    </a:p>
                    <a:p>
                      <a:r>
                        <a:rPr lang="en-US" dirty="0"/>
                        <a:t>Any Payments =&gt; 1 Crore</a:t>
                      </a:r>
                    </a:p>
                  </a:txBody>
                  <a:tcPr>
                    <a:solidFill>
                      <a:schemeClr val="tx1">
                        <a:lumMod val="75000"/>
                      </a:schemeClr>
                    </a:solidFill>
                  </a:tcPr>
                </a:tc>
                <a:tc>
                  <a:txBody>
                    <a:bodyPr/>
                    <a:lstStyle/>
                    <a:p>
                      <a:r>
                        <a:rPr lang="en-US" dirty="0"/>
                        <a:t>No</a:t>
                      </a:r>
                    </a:p>
                    <a:p>
                      <a:endParaRPr lang="en-US" dirty="0"/>
                    </a:p>
                    <a:p>
                      <a:endParaRPr lang="en-US" dirty="0"/>
                    </a:p>
                    <a:p>
                      <a:r>
                        <a:rPr lang="en-US" dirty="0"/>
                        <a:t>15%</a:t>
                      </a:r>
                    </a:p>
                  </a:txBody>
                  <a:tcPr>
                    <a:solidFill>
                      <a:schemeClr val="tx1">
                        <a:lumMod val="75000"/>
                      </a:schemeClr>
                    </a:solidFill>
                  </a:tcPr>
                </a:tc>
                <a:tc>
                  <a:txBody>
                    <a:bodyPr/>
                    <a:lstStyle/>
                    <a:p>
                      <a:r>
                        <a:rPr lang="en-US" dirty="0"/>
                        <a:t>3%</a:t>
                      </a:r>
                    </a:p>
                    <a:p>
                      <a:endParaRPr lang="en-US" dirty="0"/>
                    </a:p>
                    <a:p>
                      <a:endParaRPr lang="en-US" dirty="0"/>
                    </a:p>
                    <a:p>
                      <a:r>
                        <a:rPr lang="en-US" dirty="0"/>
                        <a:t>3%</a:t>
                      </a:r>
                    </a:p>
                  </a:txBody>
                  <a:tcPr>
                    <a:solidFill>
                      <a:schemeClr val="tx1">
                        <a:lumMod val="75000"/>
                      </a:schemeClr>
                    </a:solidFill>
                  </a:tcPr>
                </a:tc>
                <a:extLst>
                  <a:ext uri="{0D108BD9-81ED-4DB2-BD59-A6C34878D82A}">
                    <a16:rowId xmlns:a16="http://schemas.microsoft.com/office/drawing/2014/main" val="10006"/>
                  </a:ext>
                </a:extLst>
              </a:tr>
              <a:tr h="671163">
                <a:tc vMerge="1">
                  <a:txBody>
                    <a:bodyPr/>
                    <a:lstStyle/>
                    <a:p>
                      <a:endParaRPr lang="en-US" dirty="0"/>
                    </a:p>
                  </a:txBody>
                  <a:tcPr/>
                </a:tc>
                <a:tc>
                  <a:txBody>
                    <a:bodyPr/>
                    <a:lstStyle/>
                    <a:p>
                      <a:r>
                        <a:rPr lang="en-US" dirty="0"/>
                        <a:t>Co </a:t>
                      </a:r>
                      <a:r>
                        <a:rPr lang="en-US" dirty="0" err="1"/>
                        <a:t>Oeprative</a:t>
                      </a:r>
                      <a:r>
                        <a:rPr lang="en-US" dirty="0"/>
                        <a:t> Society Firm</a:t>
                      </a:r>
                    </a:p>
                  </a:txBody>
                  <a:tcPr>
                    <a:solidFill>
                      <a:schemeClr val="tx1">
                        <a:lumMod val="75000"/>
                      </a:schemeClr>
                    </a:solidFill>
                  </a:tcPr>
                </a:tc>
                <a:tc>
                  <a:txBody>
                    <a:bodyPr/>
                    <a:lstStyle/>
                    <a:p>
                      <a:r>
                        <a:rPr lang="en-US" dirty="0"/>
                        <a:t>Any Payments &gt; 10 Crore</a:t>
                      </a:r>
                    </a:p>
                  </a:txBody>
                  <a:tcPr>
                    <a:solidFill>
                      <a:schemeClr val="tx1">
                        <a:lumMod val="75000"/>
                      </a:schemeClr>
                    </a:solidFill>
                  </a:tcPr>
                </a:tc>
                <a:tc>
                  <a:txBody>
                    <a:bodyPr/>
                    <a:lstStyle/>
                    <a:p>
                      <a:r>
                        <a:rPr lang="en-US" dirty="0"/>
                        <a:t>12%</a:t>
                      </a:r>
                    </a:p>
                  </a:txBody>
                  <a:tcPr>
                    <a:solidFill>
                      <a:schemeClr val="tx1">
                        <a:lumMod val="75000"/>
                      </a:schemeClr>
                    </a:solidFill>
                  </a:tcPr>
                </a:tc>
                <a:tc>
                  <a:txBody>
                    <a:bodyPr/>
                    <a:lstStyle/>
                    <a:p>
                      <a:r>
                        <a:rPr lang="en-US" dirty="0"/>
                        <a:t>3%</a:t>
                      </a:r>
                    </a:p>
                  </a:txBody>
                  <a:tcPr>
                    <a:solidFill>
                      <a:schemeClr val="tx1">
                        <a:lumMod val="75000"/>
                      </a:schemeClr>
                    </a:solidFill>
                  </a:tcPr>
                </a:tc>
                <a:extLst>
                  <a:ext uri="{0D108BD9-81ED-4DB2-BD59-A6C34878D82A}">
                    <a16:rowId xmlns:a16="http://schemas.microsoft.com/office/drawing/2014/main" val="10007"/>
                  </a:ext>
                </a:extLst>
              </a:tr>
              <a:tr h="958805">
                <a:tc vMerge="1">
                  <a:txBody>
                    <a:bodyPr/>
                    <a:lstStyle/>
                    <a:p>
                      <a:endParaRPr lang="en-US" dirty="0"/>
                    </a:p>
                  </a:txBody>
                  <a:tcPr/>
                </a:tc>
                <a:tc>
                  <a:txBody>
                    <a:bodyPr/>
                    <a:lstStyle/>
                    <a:p>
                      <a:r>
                        <a:rPr lang="en-US" dirty="0"/>
                        <a:t>NON Domestic Company</a:t>
                      </a:r>
                    </a:p>
                  </a:txBody>
                  <a:tcPr>
                    <a:solidFill>
                      <a:schemeClr val="tx1">
                        <a:lumMod val="75000"/>
                      </a:schemeClr>
                    </a:solidFill>
                  </a:tcPr>
                </a:tc>
                <a:tc>
                  <a:txBody>
                    <a:bodyPr/>
                    <a:lstStyle/>
                    <a:p>
                      <a:r>
                        <a:rPr lang="en-US" dirty="0"/>
                        <a:t>Any Payment &gt;1 Crore to 10 Crore</a:t>
                      </a:r>
                    </a:p>
                    <a:p>
                      <a:r>
                        <a:rPr lang="en-US" dirty="0"/>
                        <a:t>Any Payments</a:t>
                      </a:r>
                      <a:r>
                        <a:rPr lang="en-US" baseline="0" dirty="0"/>
                        <a:t> &gt;10 Crore</a:t>
                      </a:r>
                      <a:endParaRPr lang="en-US" dirty="0"/>
                    </a:p>
                  </a:txBody>
                  <a:tcPr>
                    <a:solidFill>
                      <a:schemeClr val="tx1">
                        <a:lumMod val="75000"/>
                      </a:schemeClr>
                    </a:solidFill>
                  </a:tcPr>
                </a:tc>
                <a:tc>
                  <a:txBody>
                    <a:bodyPr/>
                    <a:lstStyle/>
                    <a:p>
                      <a:r>
                        <a:rPr lang="en-US" dirty="0"/>
                        <a:t>2%</a:t>
                      </a:r>
                    </a:p>
                    <a:p>
                      <a:r>
                        <a:rPr lang="en-US" dirty="0"/>
                        <a:t>5%</a:t>
                      </a:r>
                    </a:p>
                  </a:txBody>
                  <a:tcPr>
                    <a:solidFill>
                      <a:schemeClr val="tx1">
                        <a:lumMod val="75000"/>
                      </a:schemeClr>
                    </a:solidFill>
                  </a:tcPr>
                </a:tc>
                <a:tc>
                  <a:txBody>
                    <a:bodyPr/>
                    <a:lstStyle/>
                    <a:p>
                      <a:r>
                        <a:rPr lang="en-US" dirty="0"/>
                        <a:t>3%</a:t>
                      </a:r>
                    </a:p>
                    <a:p>
                      <a:r>
                        <a:rPr lang="en-US" dirty="0"/>
                        <a:t>3%</a:t>
                      </a:r>
                    </a:p>
                  </a:txBody>
                  <a:tcPr>
                    <a:solidFill>
                      <a:schemeClr val="tx1">
                        <a:lumMod val="7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011667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u="sng" dirty="0"/>
              <a:t>Non deduction or deduction at lower rate in certain cases</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pPr algn="just" eaLnBrk="1" hangingPunct="1">
              <a:lnSpc>
                <a:spcPct val="80000"/>
              </a:lnSpc>
            </a:pPr>
            <a:r>
              <a:rPr lang="en-US" sz="2500" dirty="0"/>
              <a:t>No Tax has to be deducted for the payment made to Government, RBI, Corporation whose income is exempt from tax or mutual fund specified u/sec. 10(23D). Also in case where </a:t>
            </a:r>
            <a:r>
              <a:rPr lang="en-US" sz="2500" dirty="0" err="1"/>
              <a:t>deductee</a:t>
            </a:r>
            <a:r>
              <a:rPr lang="en-US" sz="2500" dirty="0"/>
              <a:t> produces a non deduction certificate or lower deduction certificate u/sec. 197 of the Income Tax Act 1961.</a:t>
            </a:r>
          </a:p>
          <a:p>
            <a:pPr algn="just" eaLnBrk="1" hangingPunct="1">
              <a:lnSpc>
                <a:spcPct val="80000"/>
              </a:lnSpc>
              <a:buFont typeface="Arial" charset="0"/>
              <a:buNone/>
            </a:pPr>
            <a:endParaRPr lang="en-US" sz="2500" dirty="0"/>
          </a:p>
          <a:p>
            <a:pPr algn="just" eaLnBrk="1" hangingPunct="1">
              <a:lnSpc>
                <a:spcPct val="80000"/>
              </a:lnSpc>
            </a:pPr>
            <a:r>
              <a:rPr lang="en-US" sz="2500" dirty="0"/>
              <a:t>Self declaration in Forms 15G and 15H can be filed by the Deductee if his income doesn't exceed the amount chargeable to tax. This self declaration can be filed for dividends, interest and mutual fund income only. In these cases no tax has to be deducted. However the tax Deductor is required to furnish copies of this self declaration to the concerned CCIT or CIT as per the rules.</a:t>
            </a:r>
          </a:p>
        </p:txBody>
      </p:sp>
      <p:sp>
        <p:nvSpPr>
          <p:cNvPr id="5" name="Slide Number Placeholder 4"/>
          <p:cNvSpPr>
            <a:spLocks noGrp="1"/>
          </p:cNvSpPr>
          <p:nvPr>
            <p:ph type="sldNum" sz="quarter" idx="12"/>
          </p:nvPr>
        </p:nvSpPr>
        <p:spPr/>
        <p:txBody>
          <a:bodyPr/>
          <a:lstStyle/>
          <a:p>
            <a:pPr>
              <a:defRPr/>
            </a:pPr>
            <a:fld id="{FCB754BD-5701-4581-9282-E850C7F17EF4}" type="slidenum">
              <a:rPr lang="en-US"/>
              <a:pPr>
                <a:defRPr/>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u="sng" dirty="0"/>
              <a:t>Due date to deposit TDS </a:t>
            </a:r>
            <a:br>
              <a:rPr lang="en-US" dirty="0"/>
            </a:br>
            <a:endParaRPr lang="en-US" dirty="0"/>
          </a:p>
        </p:txBody>
      </p:sp>
      <p:sp>
        <p:nvSpPr>
          <p:cNvPr id="3" name="Content Placeholder 2"/>
          <p:cNvSpPr>
            <a:spLocks noGrp="1"/>
          </p:cNvSpPr>
          <p:nvPr>
            <p:ph idx="1"/>
          </p:nvPr>
        </p:nvSpPr>
        <p:spPr>
          <a:xfrm>
            <a:off x="457200" y="1066800"/>
            <a:ext cx="8229600" cy="3276600"/>
          </a:xfrm>
        </p:spPr>
        <p:txBody>
          <a:bodyPr>
            <a:normAutofit/>
          </a:bodyPr>
          <a:lstStyle/>
          <a:p>
            <a:pPr algn="just" eaLnBrk="1" hangingPunct="1">
              <a:lnSpc>
                <a:spcPct val="80000"/>
              </a:lnSpc>
              <a:buFont typeface="Arial" charset="0"/>
              <a:buNone/>
            </a:pPr>
            <a:r>
              <a:rPr lang="en-US" sz="1800" dirty="0"/>
              <a:t>“</a:t>
            </a:r>
          </a:p>
        </p:txBody>
      </p:sp>
      <p:sp>
        <p:nvSpPr>
          <p:cNvPr id="5" name="Slide Number Placeholder 4"/>
          <p:cNvSpPr>
            <a:spLocks noGrp="1"/>
          </p:cNvSpPr>
          <p:nvPr>
            <p:ph type="sldNum" sz="quarter" idx="12"/>
          </p:nvPr>
        </p:nvSpPr>
        <p:spPr/>
        <p:txBody>
          <a:bodyPr/>
          <a:lstStyle/>
          <a:p>
            <a:pPr>
              <a:defRPr/>
            </a:pPr>
            <a:fld id="{4CF93873-0D22-4846-8CDC-12B37C11FCEE}" type="slidenum">
              <a:rPr lang="en-US"/>
              <a:pPr>
                <a:defRPr/>
              </a:pPr>
              <a:t>12</a:t>
            </a:fld>
            <a:endParaRPr lang="en-US"/>
          </a:p>
        </p:txBody>
      </p:sp>
      <p:graphicFrame>
        <p:nvGraphicFramePr>
          <p:cNvPr id="30748" name="Group 28"/>
          <p:cNvGraphicFramePr>
            <a:graphicFrameLocks noGrp="1"/>
          </p:cNvGraphicFramePr>
          <p:nvPr>
            <p:extLst>
              <p:ext uri="{D42A27DB-BD31-4B8C-83A1-F6EECF244321}">
                <p14:modId xmlns:p14="http://schemas.microsoft.com/office/powerpoint/2010/main" val="3868820778"/>
              </p:ext>
            </p:extLst>
          </p:nvPr>
        </p:nvGraphicFramePr>
        <p:xfrm>
          <a:off x="864433" y="1510348"/>
          <a:ext cx="6019800" cy="1600200"/>
        </p:xfrm>
        <a:graphic>
          <a:graphicData uri="http://schemas.openxmlformats.org/drawingml/2006/table">
            <a:tbl>
              <a:tblPr/>
              <a:tblGrid>
                <a:gridCol w="34290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tblGrid>
              <a:tr h="381000">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charset="0"/>
                          <a:cs typeface="Times New Roman" pitchFamily="18" charset="0"/>
                        </a:rPr>
                        <a:t>Tax to be deducted by </a:t>
                      </a:r>
                      <a:r>
                        <a:rPr kumimoji="0" lang="en-US" sz="1800" b="1" i="0" u="none" strike="noStrike" cap="none" normalizeH="0" baseline="0" dirty="0" err="1">
                          <a:ln>
                            <a:noFill/>
                          </a:ln>
                          <a:solidFill>
                            <a:srgbClr val="FFFFFF"/>
                          </a:solidFill>
                          <a:effectLst/>
                          <a:latin typeface="Arial" charset="0"/>
                          <a:cs typeface="Times New Roman" pitchFamily="18" charset="0"/>
                        </a:rPr>
                        <a:t>Govt</a:t>
                      </a:r>
                      <a:r>
                        <a:rPr kumimoji="0" lang="en-US" sz="1800" b="1" i="0" u="none" strike="noStrike" cap="none" normalizeH="0" baseline="0" dirty="0">
                          <a:ln>
                            <a:noFill/>
                          </a:ln>
                          <a:solidFill>
                            <a:srgbClr val="FFFFFF"/>
                          </a:solidFill>
                          <a:effectLst/>
                          <a:latin typeface="Arial" charset="0"/>
                          <a:cs typeface="Times New Roman" pitchFamily="18" charset="0"/>
                        </a:rPr>
                        <a:t>  Office</a:t>
                      </a:r>
                      <a:endParaRPr kumimoji="0" lang="en-US" sz="3200" b="1" i="0" u="none" strike="noStrike" cap="none" normalizeH="0" baseline="0" dirty="0">
                        <a:ln>
                          <a:noFill/>
                        </a:ln>
                        <a:solidFill>
                          <a:srgbClr val="FFFFFF"/>
                        </a:solidFill>
                        <a:effectLst/>
                        <a:latin typeface="Calibri" pitchFamily="34" charset="0"/>
                        <a:ea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6667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Tax deposited without challan</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cs typeface="Times New Roman" pitchFamily="18" charset="0"/>
                        </a:rPr>
                        <a:t>Same day</a:t>
                      </a:r>
                      <a:endParaRPr kumimoji="0" lang="en-US" sz="32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5524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cs typeface="Times New Roman" pitchFamily="18" charset="0"/>
                        </a:rPr>
                        <a:t>Tax deposited with challan</a:t>
                      </a:r>
                      <a:endParaRPr kumimoji="0" lang="en-US" sz="32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7th of next month</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graphicFrame>
        <p:nvGraphicFramePr>
          <p:cNvPr id="7" name="Group 28"/>
          <p:cNvGraphicFramePr>
            <a:graphicFrameLocks noGrp="1"/>
          </p:cNvGraphicFramePr>
          <p:nvPr>
            <p:extLst>
              <p:ext uri="{D42A27DB-BD31-4B8C-83A1-F6EECF244321}">
                <p14:modId xmlns:p14="http://schemas.microsoft.com/office/powerpoint/2010/main" val="385052996"/>
              </p:ext>
            </p:extLst>
          </p:nvPr>
        </p:nvGraphicFramePr>
        <p:xfrm>
          <a:off x="871928" y="3357282"/>
          <a:ext cx="6019800" cy="1600200"/>
        </p:xfrm>
        <a:graphic>
          <a:graphicData uri="http://schemas.openxmlformats.org/drawingml/2006/table">
            <a:tbl>
              <a:tblPr/>
              <a:tblGrid>
                <a:gridCol w="34290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tblGrid>
              <a:tr h="381000">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charset="0"/>
                          <a:cs typeface="Times New Roman" pitchFamily="18" charset="0"/>
                        </a:rPr>
                        <a:t>Tax to be deducted by Non </a:t>
                      </a:r>
                      <a:r>
                        <a:rPr kumimoji="0" lang="en-US" sz="1800" b="1" i="0" u="none" strike="noStrike" cap="none" normalizeH="0" baseline="0" dirty="0" err="1">
                          <a:ln>
                            <a:noFill/>
                          </a:ln>
                          <a:solidFill>
                            <a:srgbClr val="FFFFFF"/>
                          </a:solidFill>
                          <a:effectLst/>
                          <a:latin typeface="Arial" charset="0"/>
                          <a:cs typeface="Times New Roman" pitchFamily="18" charset="0"/>
                        </a:rPr>
                        <a:t>Govt</a:t>
                      </a:r>
                      <a:r>
                        <a:rPr kumimoji="0" lang="en-US" sz="1800" b="1" i="0" u="none" strike="noStrike" cap="none" normalizeH="0" baseline="0" dirty="0">
                          <a:ln>
                            <a:noFill/>
                          </a:ln>
                          <a:solidFill>
                            <a:srgbClr val="FFFFFF"/>
                          </a:solidFill>
                          <a:effectLst/>
                          <a:latin typeface="Arial" charset="0"/>
                          <a:cs typeface="Times New Roman" pitchFamily="18" charset="0"/>
                        </a:rPr>
                        <a:t>  Office</a:t>
                      </a:r>
                      <a:endParaRPr kumimoji="0" lang="en-US" sz="3200" b="1" i="0" u="none" strike="noStrike" cap="none" normalizeH="0" baseline="0" dirty="0">
                        <a:ln>
                          <a:noFill/>
                        </a:ln>
                        <a:solidFill>
                          <a:srgbClr val="FFFFFF"/>
                        </a:solidFill>
                        <a:effectLst/>
                        <a:latin typeface="Calibri" pitchFamily="34" charset="0"/>
                        <a:ea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6667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Tax deductible in March</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30</a:t>
                      </a:r>
                      <a:r>
                        <a:rPr kumimoji="0" lang="en-US" sz="1800" b="0" i="0" u="none" strike="noStrike" cap="none" normalizeH="0" baseline="30000" dirty="0">
                          <a:ln>
                            <a:noFill/>
                          </a:ln>
                          <a:solidFill>
                            <a:srgbClr val="000000"/>
                          </a:solidFill>
                          <a:effectLst/>
                          <a:latin typeface="Arial" charset="0"/>
                          <a:cs typeface="Times New Roman" pitchFamily="18" charset="0"/>
                        </a:rPr>
                        <a:t>th</a:t>
                      </a:r>
                      <a:r>
                        <a:rPr kumimoji="0" lang="en-US" sz="1800" b="0" i="0" u="none" strike="noStrike" cap="none" normalizeH="0" baseline="0" dirty="0">
                          <a:ln>
                            <a:noFill/>
                          </a:ln>
                          <a:solidFill>
                            <a:srgbClr val="000000"/>
                          </a:solidFill>
                          <a:effectLst/>
                          <a:latin typeface="Arial" charset="0"/>
                          <a:cs typeface="Times New Roman" pitchFamily="18" charset="0"/>
                        </a:rPr>
                        <a:t> April of Next FY</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5524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Tax deposited with challan</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7th of next month</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graphicFrame>
        <p:nvGraphicFramePr>
          <p:cNvPr id="8" name="Group 28"/>
          <p:cNvGraphicFramePr>
            <a:graphicFrameLocks noGrp="1"/>
          </p:cNvGraphicFramePr>
          <p:nvPr>
            <p:extLst>
              <p:ext uri="{D42A27DB-BD31-4B8C-83A1-F6EECF244321}">
                <p14:modId xmlns:p14="http://schemas.microsoft.com/office/powerpoint/2010/main" val="1220355277"/>
              </p:ext>
            </p:extLst>
          </p:nvPr>
        </p:nvGraphicFramePr>
        <p:xfrm>
          <a:off x="898161" y="5257800"/>
          <a:ext cx="6019800" cy="1047750"/>
        </p:xfrm>
        <a:graphic>
          <a:graphicData uri="http://schemas.openxmlformats.org/drawingml/2006/table">
            <a:tbl>
              <a:tblPr/>
              <a:tblGrid>
                <a:gridCol w="34290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tblGrid>
              <a:tr h="381000">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charset="0"/>
                          <a:cs typeface="Times New Roman" pitchFamily="18" charset="0"/>
                        </a:rPr>
                        <a:t>Tax on transfer of Immovable property 194IA</a:t>
                      </a:r>
                      <a:endParaRPr kumimoji="0" lang="en-US" sz="3200" b="1" i="0" u="none" strike="noStrike" cap="none" normalizeH="0" baseline="0" dirty="0">
                        <a:ln>
                          <a:noFill/>
                        </a:ln>
                        <a:solidFill>
                          <a:srgbClr val="FFFFFF"/>
                        </a:solidFill>
                        <a:effectLst/>
                        <a:latin typeface="Calibri" pitchFamily="34" charset="0"/>
                        <a:ea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6667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Tax </a:t>
                      </a:r>
                      <a:r>
                        <a:rPr kumimoji="0" lang="en-US" sz="1800" b="0" i="0" u="none" strike="noStrike" cap="none" normalizeH="0" baseline="0" dirty="0" err="1">
                          <a:ln>
                            <a:noFill/>
                          </a:ln>
                          <a:solidFill>
                            <a:srgbClr val="000000"/>
                          </a:solidFill>
                          <a:effectLst/>
                          <a:latin typeface="Arial" charset="0"/>
                          <a:cs typeface="Times New Roman" pitchFamily="18" charset="0"/>
                        </a:rPr>
                        <a:t>deductiable</a:t>
                      </a:r>
                      <a:r>
                        <a:rPr kumimoji="0" lang="en-US" sz="1800" b="0" i="0" u="none" strike="noStrike" cap="none" normalizeH="0" baseline="0" dirty="0">
                          <a:ln>
                            <a:noFill/>
                          </a:ln>
                          <a:solidFill>
                            <a:srgbClr val="000000"/>
                          </a:solidFill>
                          <a:effectLst/>
                          <a:latin typeface="Arial" charset="0"/>
                          <a:cs typeface="Times New Roman" pitchFamily="18" charset="0"/>
                        </a:rPr>
                        <a:t> in a particular month</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cs typeface="Times New Roman" pitchFamily="18" charset="0"/>
                        </a:rPr>
                        <a:t>30</a:t>
                      </a:r>
                      <a:r>
                        <a:rPr kumimoji="0" lang="en-US" sz="1800" b="0" i="0" u="none" strike="noStrike" cap="none" normalizeH="0" baseline="30000" dirty="0">
                          <a:ln>
                            <a:noFill/>
                          </a:ln>
                          <a:solidFill>
                            <a:srgbClr val="000000"/>
                          </a:solidFill>
                          <a:effectLst/>
                          <a:latin typeface="Arial" charset="0"/>
                          <a:cs typeface="Times New Roman" pitchFamily="18" charset="0"/>
                        </a:rPr>
                        <a:t>th</a:t>
                      </a:r>
                      <a:r>
                        <a:rPr kumimoji="0" lang="en-US" sz="1800" b="0" i="0" u="none" strike="noStrike" cap="none" normalizeH="0" baseline="0" dirty="0">
                          <a:ln>
                            <a:noFill/>
                          </a:ln>
                          <a:solidFill>
                            <a:srgbClr val="000000"/>
                          </a:solidFill>
                          <a:effectLst/>
                          <a:latin typeface="Arial" charset="0"/>
                          <a:cs typeface="Times New Roman" pitchFamily="18" charset="0"/>
                        </a:rPr>
                        <a:t> of next month</a:t>
                      </a:r>
                      <a:endParaRPr kumimoji="0" lang="en-US" sz="32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a:t>
            </a:r>
          </a:p>
        </p:txBody>
      </p:sp>
      <p:sp>
        <p:nvSpPr>
          <p:cNvPr id="3" name="Content Placeholder 2"/>
          <p:cNvSpPr>
            <a:spLocks noGrp="1"/>
          </p:cNvSpPr>
          <p:nvPr>
            <p:ph idx="1"/>
          </p:nvPr>
        </p:nvSpPr>
        <p:spPr/>
        <p:txBody>
          <a:bodyPr/>
          <a:lstStyle/>
          <a:p>
            <a:r>
              <a:rPr lang="en-US" dirty="0"/>
              <a:t>For all section under TDS one challan is to be deposited </a:t>
            </a:r>
            <a:r>
              <a:rPr lang="en-US" dirty="0" err="1"/>
              <a:t>ie</a:t>
            </a:r>
            <a:r>
              <a:rPr lang="en-US" dirty="0"/>
              <a:t> ITNS -281</a:t>
            </a:r>
          </a:p>
          <a:p>
            <a:r>
              <a:rPr lang="en-US" dirty="0" err="1"/>
              <a:t>Deductor</a:t>
            </a:r>
            <a:r>
              <a:rPr lang="en-US" dirty="0"/>
              <a:t> can adjust excess TDS deposit in One section/assessment year with another section/assessment year (So no need to deposit section wise challan)</a:t>
            </a:r>
          </a:p>
          <a:p>
            <a:endParaRPr lang="en-US" dirty="0"/>
          </a:p>
        </p:txBody>
      </p:sp>
      <p:sp>
        <p:nvSpPr>
          <p:cNvPr id="4" name="Slide Number Placeholder 3"/>
          <p:cNvSpPr>
            <a:spLocks noGrp="1"/>
          </p:cNvSpPr>
          <p:nvPr>
            <p:ph type="sldNum" sz="quarter" idx="12"/>
          </p:nvPr>
        </p:nvSpPr>
        <p:spPr/>
        <p:txBody>
          <a:bodyPr/>
          <a:lstStyle/>
          <a:p>
            <a:pPr>
              <a:defRPr/>
            </a:pPr>
            <a:fld id="{F57241F2-FE52-4C38-BA34-3769CD293097}" type="slidenum">
              <a:rPr lang="en-US" smtClean="0"/>
              <a:pPr>
                <a:defRPr/>
              </a:pPr>
              <a:t>13</a:t>
            </a:fld>
            <a:endParaRPr lang="en-US"/>
          </a:p>
        </p:txBody>
      </p:sp>
    </p:spTree>
    <p:extLst>
      <p:ext uri="{BB962C8B-B14F-4D97-AF65-F5344CB8AC3E}">
        <p14:creationId xmlns:p14="http://schemas.microsoft.com/office/powerpoint/2010/main" val="3171441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228600"/>
          </a:xfrm>
        </p:spPr>
        <p:txBody>
          <a:bodyPr rtlCol="0">
            <a:normAutofit fontScale="90000"/>
          </a:bodyPr>
          <a:lstStyle/>
          <a:p>
            <a:pPr eaLnBrk="1" fontAlgn="auto" hangingPunct="1">
              <a:spcAft>
                <a:spcPts val="0"/>
              </a:spcAft>
              <a:defRPr/>
            </a:pPr>
            <a:r>
              <a:rPr lang="en-US" dirty="0"/>
              <a:t> </a:t>
            </a:r>
          </a:p>
        </p:txBody>
      </p:sp>
      <p:sp>
        <p:nvSpPr>
          <p:cNvPr id="3" name="Content Placeholder 2"/>
          <p:cNvSpPr>
            <a:spLocks noGrp="1"/>
          </p:cNvSpPr>
          <p:nvPr>
            <p:ph idx="1"/>
          </p:nvPr>
        </p:nvSpPr>
        <p:spPr>
          <a:xfrm>
            <a:off x="457200" y="838200"/>
            <a:ext cx="8229600" cy="2438400"/>
          </a:xfrm>
        </p:spPr>
        <p:txBody>
          <a:bodyPr rtlCol="0">
            <a:normAutofit/>
          </a:bodyPr>
          <a:lstStyle/>
          <a:p>
            <a:pPr eaLnBrk="1" fontAlgn="auto" hangingPunct="1">
              <a:spcAft>
                <a:spcPts val="0"/>
              </a:spcAft>
              <a:buFont typeface="Arial" pitchFamily="34" charset="0"/>
              <a:buNone/>
              <a:defRPr/>
            </a:pPr>
            <a:r>
              <a:rPr lang="en-US" dirty="0"/>
              <a:t>     Notwithstanding anything contained in sub‐rule (2), in special cases, the Assessing Officer may, with the prior approval of the Joint Commissioner, permit quarterly payment of the tax deducted under section 192 or section 194A or section 194D or section 194H for the quarters of the financial year specified to in column (2) of the Table below by the date referred to in column (3) of the said Table:‐</a:t>
            </a:r>
          </a:p>
          <a:p>
            <a:pPr eaLnBrk="1" fontAlgn="auto" hangingPunct="1">
              <a:spcAft>
                <a:spcPts val="0"/>
              </a:spcAft>
              <a:buFont typeface="Arial" pitchFamily="34" charset="0"/>
              <a:buChar char="•"/>
              <a:defRPr/>
            </a:pPr>
            <a:endParaRPr lang="en-US" dirty="0"/>
          </a:p>
        </p:txBody>
      </p:sp>
      <p:sp>
        <p:nvSpPr>
          <p:cNvPr id="6" name="Slide Number Placeholder 5"/>
          <p:cNvSpPr>
            <a:spLocks noGrp="1"/>
          </p:cNvSpPr>
          <p:nvPr>
            <p:ph type="sldNum" sz="quarter" idx="12"/>
          </p:nvPr>
        </p:nvSpPr>
        <p:spPr/>
        <p:txBody>
          <a:bodyPr/>
          <a:lstStyle/>
          <a:p>
            <a:pPr>
              <a:defRPr/>
            </a:pPr>
            <a:fld id="{F55FA2E0-4EBF-4F3D-913B-BA7D05A81485}" type="slidenum">
              <a:rPr lang="en-US"/>
              <a:pPr>
                <a:defRPr/>
              </a:pPr>
              <a:t>14</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203872002"/>
              </p:ext>
            </p:extLst>
          </p:nvPr>
        </p:nvGraphicFramePr>
        <p:xfrm>
          <a:off x="735270" y="3276600"/>
          <a:ext cx="7696200" cy="28956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3606800">
                  <a:extLst>
                    <a:ext uri="{9D8B030D-6E8A-4147-A177-3AD203B41FA5}">
                      <a16:colId xmlns:a16="http://schemas.microsoft.com/office/drawing/2014/main" val="20001"/>
                    </a:ext>
                  </a:extLst>
                </a:gridCol>
                <a:gridCol w="2565400">
                  <a:extLst>
                    <a:ext uri="{9D8B030D-6E8A-4147-A177-3AD203B41FA5}">
                      <a16:colId xmlns:a16="http://schemas.microsoft.com/office/drawing/2014/main" val="20002"/>
                    </a:ext>
                  </a:extLst>
                </a:gridCol>
              </a:tblGrid>
              <a:tr h="579120">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Sl.</a:t>
                      </a:r>
                      <a:r>
                        <a:rPr lang="en-US" sz="2400" b="1" baseline="0" dirty="0">
                          <a:latin typeface="Times New Roman"/>
                          <a:ea typeface="Times New Roman"/>
                          <a:cs typeface="Times New Roman"/>
                        </a:rPr>
                        <a:t> </a:t>
                      </a:r>
                      <a:r>
                        <a:rPr lang="en-US" sz="2400" b="1" dirty="0">
                          <a:latin typeface="Times New Roman"/>
                          <a:ea typeface="Times New Roman"/>
                          <a:cs typeface="Times New Roman"/>
                        </a:rPr>
                        <a:t>No.</a:t>
                      </a:r>
                      <a:endParaRPr lang="en-US" sz="2000" dirty="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Quarter ended On</a:t>
                      </a:r>
                      <a:endParaRPr lang="en-US" sz="2000" dirty="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a:latin typeface="Times New Roman"/>
                          <a:ea typeface="Times New Roman"/>
                          <a:cs typeface="Times New Roman"/>
                        </a:rPr>
                        <a:t>Date of payment</a:t>
                      </a:r>
                      <a:endParaRPr lang="en-US" sz="2000">
                        <a:latin typeface="Calibri"/>
                        <a:ea typeface="Calibri"/>
                        <a:cs typeface="Times New Roman"/>
                      </a:endParaRPr>
                    </a:p>
                  </a:txBody>
                  <a:tcPr marL="68580" marR="68580" marT="0" marB="0" anchor="b"/>
                </a:tc>
                <a:extLst>
                  <a:ext uri="{0D108BD9-81ED-4DB2-BD59-A6C34878D82A}">
                    <a16:rowId xmlns:a16="http://schemas.microsoft.com/office/drawing/2014/main" val="10000"/>
                  </a:ext>
                </a:extLst>
              </a:tr>
              <a:tr h="579120">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1</a:t>
                      </a:r>
                      <a:endParaRPr lang="en-US" sz="2000" dirty="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30th June</a:t>
                      </a:r>
                      <a:endParaRPr lang="en-US" sz="2000" dirty="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a:latin typeface="Times New Roman"/>
                          <a:ea typeface="Times New Roman"/>
                          <a:cs typeface="Times New Roman"/>
                        </a:rPr>
                        <a:t>7th July</a:t>
                      </a:r>
                      <a:endParaRPr lang="en-US" sz="2000">
                        <a:latin typeface="Calibri"/>
                        <a:ea typeface="Calibri"/>
                        <a:cs typeface="Times New Roman"/>
                      </a:endParaRPr>
                    </a:p>
                  </a:txBody>
                  <a:tcPr marL="68580" marR="68580" marT="0" marB="0" anchor="b"/>
                </a:tc>
                <a:extLst>
                  <a:ext uri="{0D108BD9-81ED-4DB2-BD59-A6C34878D82A}">
                    <a16:rowId xmlns:a16="http://schemas.microsoft.com/office/drawing/2014/main" val="10001"/>
                  </a:ext>
                </a:extLst>
              </a:tr>
              <a:tr h="579120">
                <a:tc>
                  <a:txBody>
                    <a:bodyPr/>
                    <a:lstStyle/>
                    <a:p>
                      <a:pPr marL="0" marR="0" algn="just">
                        <a:lnSpc>
                          <a:spcPct val="115000"/>
                        </a:lnSpc>
                        <a:spcBef>
                          <a:spcPts val="0"/>
                        </a:spcBef>
                        <a:spcAft>
                          <a:spcPts val="0"/>
                        </a:spcAft>
                      </a:pPr>
                      <a:r>
                        <a:rPr lang="en-US" sz="2400" b="1">
                          <a:latin typeface="Times New Roman"/>
                          <a:ea typeface="Times New Roman"/>
                          <a:cs typeface="Times New Roman"/>
                        </a:rPr>
                        <a:t>2</a:t>
                      </a:r>
                      <a:endParaRPr lang="en-US" sz="200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30the September</a:t>
                      </a:r>
                      <a:endParaRPr lang="en-US" sz="2000" dirty="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7th October</a:t>
                      </a:r>
                      <a:endParaRPr lang="en-US" sz="2000" dirty="0">
                        <a:latin typeface="Calibri"/>
                        <a:ea typeface="Calibri"/>
                        <a:cs typeface="Times New Roman"/>
                      </a:endParaRPr>
                    </a:p>
                  </a:txBody>
                  <a:tcPr marL="68580" marR="68580" marT="0" marB="0" anchor="b"/>
                </a:tc>
                <a:extLst>
                  <a:ext uri="{0D108BD9-81ED-4DB2-BD59-A6C34878D82A}">
                    <a16:rowId xmlns:a16="http://schemas.microsoft.com/office/drawing/2014/main" val="10002"/>
                  </a:ext>
                </a:extLst>
              </a:tr>
              <a:tr h="579120">
                <a:tc>
                  <a:txBody>
                    <a:bodyPr/>
                    <a:lstStyle/>
                    <a:p>
                      <a:pPr marL="0" marR="0" algn="just">
                        <a:lnSpc>
                          <a:spcPct val="115000"/>
                        </a:lnSpc>
                        <a:spcBef>
                          <a:spcPts val="0"/>
                        </a:spcBef>
                        <a:spcAft>
                          <a:spcPts val="0"/>
                        </a:spcAft>
                      </a:pPr>
                      <a:r>
                        <a:rPr lang="en-US" sz="2400" b="1">
                          <a:latin typeface="Times New Roman"/>
                          <a:ea typeface="Times New Roman"/>
                          <a:cs typeface="Times New Roman"/>
                        </a:rPr>
                        <a:t>3</a:t>
                      </a:r>
                      <a:endParaRPr lang="en-US" sz="200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a:latin typeface="Times New Roman"/>
                          <a:ea typeface="Times New Roman"/>
                          <a:cs typeface="Times New Roman"/>
                        </a:rPr>
                        <a:t>31st December</a:t>
                      </a:r>
                      <a:endParaRPr lang="en-US" sz="200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7th January</a:t>
                      </a:r>
                      <a:endParaRPr lang="en-US" sz="2000" dirty="0">
                        <a:latin typeface="Calibri"/>
                        <a:ea typeface="Calibri"/>
                        <a:cs typeface="Times New Roman"/>
                      </a:endParaRPr>
                    </a:p>
                  </a:txBody>
                  <a:tcPr marL="68580" marR="68580" marT="0" marB="0" anchor="b"/>
                </a:tc>
                <a:extLst>
                  <a:ext uri="{0D108BD9-81ED-4DB2-BD59-A6C34878D82A}">
                    <a16:rowId xmlns:a16="http://schemas.microsoft.com/office/drawing/2014/main" val="10003"/>
                  </a:ext>
                </a:extLst>
              </a:tr>
              <a:tr h="579120">
                <a:tc>
                  <a:txBody>
                    <a:bodyPr/>
                    <a:lstStyle/>
                    <a:p>
                      <a:pPr marL="0" marR="0" algn="just">
                        <a:lnSpc>
                          <a:spcPct val="115000"/>
                        </a:lnSpc>
                        <a:spcBef>
                          <a:spcPts val="0"/>
                        </a:spcBef>
                        <a:spcAft>
                          <a:spcPts val="0"/>
                        </a:spcAft>
                      </a:pPr>
                      <a:r>
                        <a:rPr lang="en-US" sz="2400" b="1">
                          <a:latin typeface="Times New Roman"/>
                          <a:ea typeface="Times New Roman"/>
                          <a:cs typeface="Times New Roman"/>
                        </a:rPr>
                        <a:t>4</a:t>
                      </a:r>
                      <a:endParaRPr lang="en-US" sz="200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a:latin typeface="Times New Roman"/>
                          <a:ea typeface="Times New Roman"/>
                          <a:cs typeface="Times New Roman"/>
                        </a:rPr>
                        <a:t>31st March</a:t>
                      </a:r>
                      <a:endParaRPr lang="en-US" sz="2000">
                        <a:latin typeface="Calibri"/>
                        <a:ea typeface="Calibri"/>
                        <a:cs typeface="Times New Roman"/>
                      </a:endParaRPr>
                    </a:p>
                  </a:txBody>
                  <a:tcPr marL="68580" marR="68580" marT="0" marB="0" anchor="b"/>
                </a:tc>
                <a:tc>
                  <a:txBody>
                    <a:bodyPr/>
                    <a:lstStyle/>
                    <a:p>
                      <a:pPr marL="0" marR="0" algn="just">
                        <a:lnSpc>
                          <a:spcPct val="115000"/>
                        </a:lnSpc>
                        <a:spcBef>
                          <a:spcPts val="0"/>
                        </a:spcBef>
                        <a:spcAft>
                          <a:spcPts val="0"/>
                        </a:spcAft>
                      </a:pPr>
                      <a:r>
                        <a:rPr lang="en-US" sz="2400" b="1" dirty="0">
                          <a:latin typeface="Times New Roman"/>
                          <a:ea typeface="Times New Roman"/>
                          <a:cs typeface="Times New Roman"/>
                        </a:rPr>
                        <a:t>30th April</a:t>
                      </a:r>
                      <a:endParaRPr lang="en-US" sz="2000" dirty="0">
                        <a:latin typeface="Calibri"/>
                        <a:ea typeface="Calibri"/>
                        <a:cs typeface="Times New Roman"/>
                      </a:endParaRPr>
                    </a:p>
                  </a:txBody>
                  <a:tcPr marL="68580" marR="68580" marT="0" marB="0" anchor="b"/>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rtlCol="0">
            <a:normAutofit fontScale="90000"/>
          </a:bodyPr>
          <a:lstStyle/>
          <a:p>
            <a:pPr>
              <a:defRPr/>
            </a:pPr>
            <a:r>
              <a:rPr lang="en-US" sz="3600" u="sng" dirty="0"/>
              <a:t>Persons required to file e-TDS returns</a:t>
            </a:r>
            <a:br>
              <a:rPr lang="en-US" dirty="0"/>
            </a:br>
            <a:br>
              <a:rPr lang="en-US" dirty="0"/>
            </a:br>
            <a:endParaRPr lang="en-US" dirty="0"/>
          </a:p>
        </p:txBody>
      </p:sp>
      <p:sp>
        <p:nvSpPr>
          <p:cNvPr id="3" name="Content Placeholder 2"/>
          <p:cNvSpPr>
            <a:spLocks noGrp="1"/>
          </p:cNvSpPr>
          <p:nvPr>
            <p:ph idx="1"/>
          </p:nvPr>
        </p:nvSpPr>
        <p:spPr>
          <a:xfrm>
            <a:off x="168142" y="1371600"/>
            <a:ext cx="8229600" cy="4906963"/>
          </a:xfrm>
        </p:spPr>
        <p:txBody>
          <a:bodyPr>
            <a:normAutofit lnSpcReduction="10000"/>
          </a:bodyPr>
          <a:lstStyle/>
          <a:p>
            <a:pPr algn="just" eaLnBrk="1" hangingPunct="1">
              <a:lnSpc>
                <a:spcPct val="80000"/>
              </a:lnSpc>
              <a:buFont typeface="Arial" charset="0"/>
              <a:buNone/>
            </a:pPr>
            <a:r>
              <a:rPr lang="en-US" sz="2700" dirty="0"/>
              <a:t>	Vide Notification No. 238/2007, dated 30-8-2007,  following persons are liable to file e-</a:t>
            </a:r>
            <a:r>
              <a:rPr lang="en-US" sz="2700" dirty="0" err="1"/>
              <a:t>tds</a:t>
            </a:r>
            <a:r>
              <a:rPr lang="en-US" sz="2700" dirty="0"/>
              <a:t>/e-</a:t>
            </a:r>
            <a:r>
              <a:rPr lang="en-US" sz="2700" dirty="0" err="1"/>
              <a:t>tcs</a:t>
            </a:r>
            <a:r>
              <a:rPr lang="en-US" sz="2700" dirty="0"/>
              <a:t> return:</a:t>
            </a:r>
          </a:p>
          <a:p>
            <a:pPr algn="just" eaLnBrk="1" hangingPunct="1">
              <a:lnSpc>
                <a:spcPct val="80000"/>
              </a:lnSpc>
              <a:buFont typeface="Arial" charset="0"/>
              <a:buNone/>
            </a:pPr>
            <a:r>
              <a:rPr lang="en-US" sz="2700" dirty="0"/>
              <a:t> </a:t>
            </a:r>
          </a:p>
          <a:p>
            <a:pPr algn="just" eaLnBrk="1" hangingPunct="1">
              <a:lnSpc>
                <a:spcPct val="80000"/>
              </a:lnSpc>
              <a:buFont typeface="Calibri" pitchFamily="34" charset="0"/>
              <a:buAutoNum type="arabicParenR"/>
            </a:pPr>
            <a:r>
              <a:rPr lang="en-US" sz="2700" dirty="0"/>
              <a:t>All Government department/office; </a:t>
            </a:r>
          </a:p>
          <a:p>
            <a:pPr algn="just" eaLnBrk="1" hangingPunct="1">
              <a:lnSpc>
                <a:spcPct val="80000"/>
              </a:lnSpc>
              <a:buFont typeface="Calibri" pitchFamily="34" charset="0"/>
              <a:buAutoNum type="arabicParenR"/>
            </a:pPr>
            <a:r>
              <a:rPr lang="en-US" sz="2700" dirty="0"/>
              <a:t>All companies</a:t>
            </a:r>
          </a:p>
          <a:p>
            <a:pPr algn="just" eaLnBrk="1" hangingPunct="1">
              <a:lnSpc>
                <a:spcPct val="80000"/>
              </a:lnSpc>
              <a:buFont typeface="Calibri" pitchFamily="34" charset="0"/>
              <a:buAutoNum type="arabicParenR"/>
            </a:pPr>
            <a:r>
              <a:rPr lang="en-US" sz="2700" dirty="0"/>
              <a:t>All persons who are required to get their accounts audited under section 44AB in the immediately preceding financial year;</a:t>
            </a:r>
          </a:p>
          <a:p>
            <a:pPr algn="just" eaLnBrk="1" hangingPunct="1">
              <a:lnSpc>
                <a:spcPct val="80000"/>
              </a:lnSpc>
              <a:buFont typeface="Calibri" pitchFamily="34" charset="0"/>
              <a:buAutoNum type="arabicParenR"/>
            </a:pPr>
            <a:r>
              <a:rPr lang="en-US" sz="2700" dirty="0"/>
              <a:t>All persons where the number of </a:t>
            </a:r>
            <a:r>
              <a:rPr lang="en-US" sz="2700" dirty="0" err="1"/>
              <a:t>Deductees</a:t>
            </a:r>
            <a:r>
              <a:rPr lang="en-US" sz="2700" dirty="0"/>
              <a:t>’ records in a quarterly statement for any quarter of the immediately preceding financial year is equal to or more than 20.</a:t>
            </a:r>
          </a:p>
        </p:txBody>
      </p:sp>
      <p:sp>
        <p:nvSpPr>
          <p:cNvPr id="5" name="Slide Number Placeholder 4"/>
          <p:cNvSpPr>
            <a:spLocks noGrp="1"/>
          </p:cNvSpPr>
          <p:nvPr>
            <p:ph type="sldNum" sz="quarter" idx="12"/>
          </p:nvPr>
        </p:nvSpPr>
        <p:spPr/>
        <p:txBody>
          <a:bodyPr/>
          <a:lstStyle/>
          <a:p>
            <a:pPr>
              <a:defRPr/>
            </a:pPr>
            <a:fld id="{F843701B-BA53-4185-A202-E4FE5697B2DF}" type="slidenum">
              <a:rPr lang="en-US"/>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33" y="195852"/>
            <a:ext cx="8229600" cy="639762"/>
          </a:xfrm>
        </p:spPr>
        <p:txBody>
          <a:bodyPr rtlCol="0">
            <a:normAutofit fontScale="90000"/>
          </a:bodyPr>
          <a:lstStyle/>
          <a:p>
            <a:pPr>
              <a:defRPr/>
            </a:pPr>
            <a:r>
              <a:rPr lang="en-US" sz="2700" dirty="0">
                <a:solidFill>
                  <a:schemeClr val="accent3">
                    <a:lumMod val="60000"/>
                    <a:lumOff val="40000"/>
                  </a:schemeClr>
                </a:solidFill>
              </a:rPr>
              <a:t>Due dates for e-TDS returns, form 16 &amp; Form 16A</a:t>
            </a:r>
            <a:br>
              <a:rPr lang="en-US" dirty="0"/>
            </a:br>
            <a:br>
              <a:rPr lang="en-US" dirty="0"/>
            </a:br>
            <a:endParaRPr lang="en-US" dirty="0"/>
          </a:p>
        </p:txBody>
      </p:sp>
      <p:graphicFrame>
        <p:nvGraphicFramePr>
          <p:cNvPr id="34969" name="Group 153"/>
          <p:cNvGraphicFramePr>
            <a:graphicFrameLocks noGrp="1"/>
          </p:cNvGraphicFramePr>
          <p:nvPr>
            <p:ph idx="1"/>
            <p:extLst>
              <p:ext uri="{D42A27DB-BD31-4B8C-83A1-F6EECF244321}">
                <p14:modId xmlns:p14="http://schemas.microsoft.com/office/powerpoint/2010/main" val="242638075"/>
              </p:ext>
            </p:extLst>
          </p:nvPr>
        </p:nvGraphicFramePr>
        <p:xfrm>
          <a:off x="152400" y="954475"/>
          <a:ext cx="8686800" cy="5638800"/>
        </p:xfrm>
        <a:graphic>
          <a:graphicData uri="http://schemas.openxmlformats.org/drawingml/2006/table">
            <a:tbl>
              <a:tblPr/>
              <a:tblGrid>
                <a:gridCol w="823355">
                  <a:extLst>
                    <a:ext uri="{9D8B030D-6E8A-4147-A177-3AD203B41FA5}">
                      <a16:colId xmlns:a16="http://schemas.microsoft.com/office/drawing/2014/main" val="20000"/>
                    </a:ext>
                  </a:extLst>
                </a:gridCol>
                <a:gridCol w="1565189">
                  <a:extLst>
                    <a:ext uri="{9D8B030D-6E8A-4147-A177-3AD203B41FA5}">
                      <a16:colId xmlns:a16="http://schemas.microsoft.com/office/drawing/2014/main" val="20001"/>
                    </a:ext>
                  </a:extLst>
                </a:gridCol>
                <a:gridCol w="1318998">
                  <a:extLst>
                    <a:ext uri="{9D8B030D-6E8A-4147-A177-3AD203B41FA5}">
                      <a16:colId xmlns:a16="http://schemas.microsoft.com/office/drawing/2014/main" val="20002"/>
                    </a:ext>
                  </a:extLst>
                </a:gridCol>
                <a:gridCol w="2236058">
                  <a:extLst>
                    <a:ext uri="{9D8B030D-6E8A-4147-A177-3AD203B41FA5}">
                      <a16:colId xmlns:a16="http://schemas.microsoft.com/office/drawing/2014/main" val="20003"/>
                    </a:ext>
                  </a:extLst>
                </a:gridCol>
                <a:gridCol w="2743200">
                  <a:extLst>
                    <a:ext uri="{9D8B030D-6E8A-4147-A177-3AD203B41FA5}">
                      <a16:colId xmlns:a16="http://schemas.microsoft.com/office/drawing/2014/main" val="20004"/>
                    </a:ext>
                  </a:extLst>
                </a:gridCol>
              </a:tblGrid>
              <a:tr h="696614">
                <a:tc gridSpan="5">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imes New Roman" pitchFamily="18" charset="0"/>
                          <a:cs typeface="Times New Roman" pitchFamily="18" charset="0"/>
                        </a:rPr>
                        <a:t>Due date e-</a:t>
                      </a:r>
                      <a:r>
                        <a:rPr kumimoji="0" lang="en-US" sz="1800" b="1" i="0" u="none" strike="noStrike" cap="none" normalizeH="0" baseline="0" dirty="0" err="1">
                          <a:ln>
                            <a:noFill/>
                          </a:ln>
                          <a:solidFill>
                            <a:srgbClr val="FFFFFF"/>
                          </a:solidFill>
                          <a:effectLst/>
                          <a:latin typeface="Times New Roman" pitchFamily="18" charset="0"/>
                          <a:cs typeface="Times New Roman" pitchFamily="18" charset="0"/>
                        </a:rPr>
                        <a:t>tds</a:t>
                      </a:r>
                      <a:r>
                        <a:rPr kumimoji="0" lang="en-US" sz="1800" b="1" i="0" u="none" strike="noStrike" cap="none" normalizeH="0" baseline="0" dirty="0">
                          <a:ln>
                            <a:noFill/>
                          </a:ln>
                          <a:solidFill>
                            <a:srgbClr val="FFFFFF"/>
                          </a:solidFill>
                          <a:effectLst/>
                          <a:latin typeface="Times New Roman" pitchFamily="18" charset="0"/>
                          <a:cs typeface="Times New Roman" pitchFamily="18" charset="0"/>
                        </a:rPr>
                        <a:t> return 24Q, 26Q, 27Q and Form16 ,Form 16A</a:t>
                      </a:r>
                      <a:endParaRPr kumimoji="0" lang="en-US" sz="1800" b="1" i="0" u="none" strike="noStrike" cap="none" normalizeH="0" baseline="0" dirty="0">
                        <a:ln>
                          <a:noFill/>
                        </a:ln>
                        <a:solidFill>
                          <a:srgbClr val="FFFFFF"/>
                        </a:solidFill>
                        <a:effectLst/>
                        <a:latin typeface="Calibri" pitchFamily="34" charset="0"/>
                        <a:ea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88325">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Sl. No.</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Quarter ending</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gridSpan="3">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Return </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For other </a:t>
                      </a:r>
                      <a:r>
                        <a:rPr kumimoji="0" lang="en-US" sz="1600" b="1" i="0" u="none" strike="noStrike" cap="none" normalizeH="0" baseline="0" dirty="0" err="1">
                          <a:ln>
                            <a:noFill/>
                          </a:ln>
                          <a:solidFill>
                            <a:srgbClr val="000000"/>
                          </a:solidFill>
                          <a:effectLst/>
                          <a:latin typeface="Times New Roman" pitchFamily="18" charset="0"/>
                          <a:cs typeface="Times New Roman" pitchFamily="18" charset="0"/>
                        </a:rPr>
                        <a:t>deductors</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c hMerge="1">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902995">
                <a:tc vMerge="1">
                  <a:txBody>
                    <a:bodyPr/>
                    <a:lstStyle/>
                    <a:p>
                      <a:endParaRPr lang="en-US"/>
                    </a:p>
                  </a:txBody>
                  <a:tcPr/>
                </a:tc>
                <a:tc vMerge="1">
                  <a:txBody>
                    <a:bodyPr/>
                    <a:lstStyle/>
                    <a:p>
                      <a:endParaRPr lang="en-US"/>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err="1">
                          <a:ln>
                            <a:noFill/>
                          </a:ln>
                          <a:solidFill>
                            <a:srgbClr val="000000"/>
                          </a:solidFill>
                          <a:effectLst/>
                          <a:latin typeface="Times New Roman" pitchFamily="18" charset="0"/>
                          <a:cs typeface="Times New Roman" pitchFamily="18" charset="0"/>
                        </a:rPr>
                        <a:t>Etds</a:t>
                      </a: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 return</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Form 16A</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(TDS certificate Income on other then Salary)</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Form 16 </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Times New Roman" pitchFamily="18" charset="0"/>
                          <a:cs typeface="Times New Roman" pitchFamily="18" charset="0"/>
                        </a:rPr>
                        <a:t>(TDS Certificate on TDS on Salary)</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696614">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1</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30th June</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itchFamily="18" charset="0"/>
                          <a:cs typeface="Times New Roman" pitchFamily="18" charset="0"/>
                        </a:rPr>
                        <a:t>31st July</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itchFamily="18" charset="0"/>
                          <a:cs typeface="Times New Roman" pitchFamily="18" charset="0"/>
                        </a:rPr>
                        <a:t>15th August</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rowSpan="4">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rPr>
                        <a:t>31</a:t>
                      </a:r>
                      <a:r>
                        <a:rPr kumimoji="0" lang="en-US" sz="1600" b="0" i="0" u="none" strike="noStrike" cap="none" normalizeH="0" baseline="30000" dirty="0">
                          <a:ln>
                            <a:noFill/>
                          </a:ln>
                          <a:solidFill>
                            <a:srgbClr val="000000"/>
                          </a:solidFill>
                          <a:effectLst/>
                          <a:latin typeface="Calibri" pitchFamily="34" charset="0"/>
                          <a:ea typeface="Calibri" pitchFamily="34" charset="0"/>
                          <a:cs typeface="Times New Roman" pitchFamily="18" charset="0"/>
                        </a:rPr>
                        <a:t>ST</a:t>
                      </a:r>
                      <a:r>
                        <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rPr>
                        <a:t> May</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696614">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2</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30th September</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31st October</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15th November</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vMerge="1">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696614">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3</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31st December</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31st January</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itchFamily="18" charset="0"/>
                          <a:cs typeface="Times New Roman" pitchFamily="18" charset="0"/>
                        </a:rPr>
                        <a:t>15th February</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vMerge="1">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1161024">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cs typeface="Times New Roman" pitchFamily="18" charset="0"/>
                        </a:rPr>
                        <a:t>4</a:t>
                      </a:r>
                      <a:endParaRPr kumimoji="0" lang="en-US" sz="16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itchFamily="18" charset="0"/>
                          <a:cs typeface="Times New Roman" pitchFamily="18" charset="0"/>
                        </a:rPr>
                        <a:t>31st March</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itchFamily="18" charset="0"/>
                          <a:cs typeface="Times New Roman" pitchFamily="18" charset="0"/>
                        </a:rPr>
                        <a:t>31st May </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itchFamily="18" charset="0"/>
                          <a:cs typeface="Times New Roman" pitchFamily="18" charset="0"/>
                        </a:rPr>
                        <a:t>15</a:t>
                      </a:r>
                      <a:r>
                        <a:rPr kumimoji="0" lang="en-US" sz="1600" b="0" i="0" u="none" strike="noStrike" cap="none" normalizeH="0" baseline="30000" dirty="0">
                          <a:ln>
                            <a:noFill/>
                          </a:ln>
                          <a:solidFill>
                            <a:srgbClr val="000000"/>
                          </a:solidFill>
                          <a:effectLst/>
                          <a:latin typeface="Times New Roman" pitchFamily="18" charset="0"/>
                          <a:cs typeface="Times New Roman" pitchFamily="18" charset="0"/>
                        </a:rPr>
                        <a:t>th</a:t>
                      </a:r>
                      <a:r>
                        <a:rPr kumimoji="0" lang="en-US" sz="1600" b="0" i="0" u="none" strike="noStrike" cap="none" normalizeH="0" baseline="0" dirty="0">
                          <a:ln>
                            <a:noFill/>
                          </a:ln>
                          <a:solidFill>
                            <a:srgbClr val="000000"/>
                          </a:solidFill>
                          <a:effectLst/>
                          <a:latin typeface="Times New Roman" pitchFamily="18" charset="0"/>
                          <a:cs typeface="Times New Roman" pitchFamily="18" charset="0"/>
                        </a:rPr>
                        <a:t> June</a:t>
                      </a: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vMerge="1">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bl>
          </a:graphicData>
        </a:graphic>
      </p:graphicFrame>
      <p:sp>
        <p:nvSpPr>
          <p:cNvPr id="6" name="Slide Number Placeholder 5"/>
          <p:cNvSpPr>
            <a:spLocks noGrp="1"/>
          </p:cNvSpPr>
          <p:nvPr>
            <p:ph type="sldNum" sz="quarter" idx="12"/>
          </p:nvPr>
        </p:nvSpPr>
        <p:spPr>
          <a:xfrm>
            <a:off x="7772400" y="195852"/>
            <a:ext cx="628813" cy="758623"/>
          </a:xfrm>
        </p:spPr>
        <p:txBody>
          <a:bodyPr/>
          <a:lstStyle/>
          <a:p>
            <a:pPr>
              <a:defRPr/>
            </a:pPr>
            <a:fld id="{D09B387D-A222-4ECE-8D08-893CA335DC71}" type="slidenum">
              <a:rPr lang="en-US"/>
              <a:pPr>
                <a:defRPr/>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eaLnBrk="1" hangingPunct="1"/>
            <a:r>
              <a:rPr lang="en-US" sz="4000" u="sng"/>
              <a:t>TDS defaults</a:t>
            </a:r>
            <a:endParaRPr lang="en-US" sz="4000"/>
          </a:p>
        </p:txBody>
      </p:sp>
      <p:sp>
        <p:nvSpPr>
          <p:cNvPr id="36866" name="Content Placeholder 2"/>
          <p:cNvSpPr>
            <a:spLocks noGrp="1"/>
          </p:cNvSpPr>
          <p:nvPr>
            <p:ph idx="1"/>
          </p:nvPr>
        </p:nvSpPr>
        <p:spPr>
          <a:xfrm>
            <a:off x="228600" y="914400"/>
            <a:ext cx="8763000" cy="5791200"/>
          </a:xfrm>
        </p:spPr>
        <p:txBody>
          <a:bodyPr/>
          <a:lstStyle/>
          <a:p>
            <a:pPr algn="just" eaLnBrk="1" hangingPunct="1">
              <a:buFont typeface="Wingdings" pitchFamily="2" charset="2"/>
              <a:buChar char="q"/>
            </a:pPr>
            <a:r>
              <a:rPr lang="en-US" sz="1800" b="1" u="sng" dirty="0"/>
              <a:t>Failure to deduct or remit TDS /TCS(full or part)</a:t>
            </a:r>
          </a:p>
          <a:p>
            <a:pPr algn="just" eaLnBrk="1" hangingPunct="1">
              <a:buFont typeface="Wingdings" pitchFamily="2" charset="2"/>
              <a:buChar char="q"/>
            </a:pPr>
            <a:r>
              <a:rPr lang="en-US" sz="1800" b="1" u="sng" dirty="0"/>
              <a:t>As per Income tax act/rules , Interest on late deposit of TDS is payable under the following two Circumstances </a:t>
            </a:r>
          </a:p>
          <a:p>
            <a:pPr algn="just" eaLnBrk="1" hangingPunct="1">
              <a:buFont typeface="Wingdings" pitchFamily="2" charset="2"/>
              <a:buChar char="q"/>
            </a:pPr>
            <a:r>
              <a:rPr lang="en-US" sz="1800" b="1" u="sng" dirty="0"/>
              <a:t>1 Tax is not deducted , when it was </a:t>
            </a:r>
            <a:r>
              <a:rPr lang="en-US" sz="1800" b="1" u="sng" dirty="0" err="1"/>
              <a:t>deductaible</a:t>
            </a:r>
            <a:r>
              <a:rPr lang="en-US" sz="1800" b="1" u="sng" dirty="0"/>
              <a:t> </a:t>
            </a:r>
          </a:p>
          <a:p>
            <a:pPr algn="just" eaLnBrk="1" hangingPunct="1">
              <a:buFont typeface="Wingdings" pitchFamily="2" charset="2"/>
              <a:buChar char="q"/>
            </a:pPr>
            <a:r>
              <a:rPr lang="en-US" sz="1800" b="1" u="sng" dirty="0"/>
              <a:t>2 tax once deducted , is not paid on or before the due date </a:t>
            </a:r>
          </a:p>
          <a:p>
            <a:pPr algn="just" eaLnBrk="1" hangingPunct="1">
              <a:buFont typeface="Wingdings" pitchFamily="2" charset="2"/>
              <a:buChar char="q"/>
            </a:pPr>
            <a:endParaRPr lang="en-US" sz="1800" b="1" u="sng" dirty="0"/>
          </a:p>
          <a:p>
            <a:pPr algn="just" eaLnBrk="1" hangingPunct="1">
              <a:buFont typeface="Wingdings" pitchFamily="2" charset="2"/>
              <a:buChar char="q"/>
            </a:pPr>
            <a:endParaRPr lang="en-US" sz="1800" b="1" u="sng" dirty="0"/>
          </a:p>
          <a:p>
            <a:pPr algn="just" eaLnBrk="1" hangingPunct="1">
              <a:buFont typeface="Wingdings" pitchFamily="2" charset="2"/>
              <a:buChar char="q"/>
            </a:pPr>
            <a:endParaRPr lang="en-US" sz="1800" b="1" u="sng" dirty="0"/>
          </a:p>
          <a:p>
            <a:pPr algn="just" eaLnBrk="1" hangingPunct="1">
              <a:buFont typeface="Wingdings" pitchFamily="2" charset="2"/>
              <a:buChar char="q"/>
            </a:pPr>
            <a:endParaRPr lang="en-US" sz="1800" u="sng" dirty="0"/>
          </a:p>
          <a:p>
            <a:pPr algn="just" eaLnBrk="1" hangingPunct="1">
              <a:buFont typeface="Wingdings" pitchFamily="2" charset="2"/>
              <a:buChar char="Ø"/>
            </a:pPr>
            <a:endParaRPr lang="en-US" sz="1800" b="1" i="1" dirty="0"/>
          </a:p>
        </p:txBody>
      </p:sp>
      <p:sp>
        <p:nvSpPr>
          <p:cNvPr id="5" name="Slide Number Placeholder 4"/>
          <p:cNvSpPr>
            <a:spLocks noGrp="1"/>
          </p:cNvSpPr>
          <p:nvPr>
            <p:ph type="sldNum" sz="quarter" idx="12"/>
          </p:nvPr>
        </p:nvSpPr>
        <p:spPr/>
        <p:txBody>
          <a:bodyPr/>
          <a:lstStyle/>
          <a:p>
            <a:pPr>
              <a:defRPr/>
            </a:pPr>
            <a:fld id="{29362050-30F2-4D13-A26F-62DFB6A3223E}" type="slidenum">
              <a:rPr lang="en-US"/>
              <a:pPr>
                <a:defRPr/>
              </a:pPr>
              <a:t>17</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445456788"/>
              </p:ext>
            </p:extLst>
          </p:nvPr>
        </p:nvGraphicFramePr>
        <p:xfrm>
          <a:off x="192374" y="2773680"/>
          <a:ext cx="8712200" cy="3931920"/>
        </p:xfrm>
        <a:graphic>
          <a:graphicData uri="http://schemas.openxmlformats.org/drawingml/2006/table">
            <a:tbl>
              <a:tblPr firstRow="1" bandRow="1">
                <a:tableStyleId>{5C22544A-7EE6-4342-B048-85BDC9FD1C3A}</a:tableStyleId>
              </a:tblPr>
              <a:tblGrid>
                <a:gridCol w="9398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0">
                <a:tc>
                  <a:txBody>
                    <a:bodyPr/>
                    <a:lstStyle/>
                    <a:p>
                      <a:r>
                        <a:rPr lang="en-US" dirty="0"/>
                        <a:t>Section</a:t>
                      </a:r>
                    </a:p>
                  </a:txBody>
                  <a:tcPr/>
                </a:tc>
                <a:tc>
                  <a:txBody>
                    <a:bodyPr/>
                    <a:lstStyle/>
                    <a:p>
                      <a:r>
                        <a:rPr lang="en-US" dirty="0"/>
                        <a:t>Nature of Default</a:t>
                      </a:r>
                    </a:p>
                  </a:txBody>
                  <a:tcPr/>
                </a:tc>
                <a:tc>
                  <a:txBody>
                    <a:bodyPr/>
                    <a:lstStyle/>
                    <a:p>
                      <a:r>
                        <a:rPr lang="en-US" dirty="0" err="1"/>
                        <a:t>Interset</a:t>
                      </a:r>
                      <a:endParaRPr lang="en-US" dirty="0"/>
                    </a:p>
                  </a:txBody>
                  <a:tcPr/>
                </a:tc>
                <a:tc>
                  <a:txBody>
                    <a:bodyPr/>
                    <a:lstStyle/>
                    <a:p>
                      <a:r>
                        <a:rPr lang="en-US" dirty="0"/>
                        <a:t>Period</a:t>
                      </a:r>
                    </a:p>
                  </a:txBody>
                  <a:tcPr/>
                </a:tc>
                <a:extLst>
                  <a:ext uri="{0D108BD9-81ED-4DB2-BD59-A6C34878D82A}">
                    <a16:rowId xmlns:a16="http://schemas.microsoft.com/office/drawing/2014/main" val="10000"/>
                  </a:ext>
                </a:extLst>
              </a:tr>
              <a:tr h="370840">
                <a:tc rowSpan="3">
                  <a:txBody>
                    <a:bodyPr/>
                    <a:lstStyle/>
                    <a:p>
                      <a:r>
                        <a:rPr lang="en-US" dirty="0"/>
                        <a:t>Interest under section 201(1A)</a:t>
                      </a:r>
                    </a:p>
                  </a:txBody>
                  <a:tcPr/>
                </a:tc>
                <a:tc>
                  <a:txBody>
                    <a:bodyPr/>
                    <a:lstStyle/>
                    <a:p>
                      <a:r>
                        <a:rPr lang="en-US" dirty="0"/>
                        <a:t>Non Deduction of tax at source , either in whole or part</a:t>
                      </a:r>
                    </a:p>
                  </a:txBody>
                  <a:tcPr/>
                </a:tc>
                <a:tc>
                  <a:txBody>
                    <a:bodyPr/>
                    <a:lstStyle/>
                    <a:p>
                      <a:r>
                        <a:rPr lang="en-US" dirty="0"/>
                        <a:t>1.00% per month</a:t>
                      </a:r>
                    </a:p>
                  </a:txBody>
                  <a:tcPr/>
                </a:tc>
                <a:tc>
                  <a:txBody>
                    <a:bodyPr/>
                    <a:lstStyle/>
                    <a:p>
                      <a:r>
                        <a:rPr lang="en-US" dirty="0"/>
                        <a:t>From the date on which tax was </a:t>
                      </a:r>
                      <a:r>
                        <a:rPr lang="en-US" dirty="0" err="1"/>
                        <a:t>deductiable</a:t>
                      </a:r>
                      <a:r>
                        <a:rPr lang="en-US" baseline="0" dirty="0"/>
                        <a:t> to the date on which tax is actually deducted</a:t>
                      </a:r>
                      <a:endParaRPr lang="en-US" dirty="0"/>
                    </a:p>
                  </a:txBody>
                  <a:tcPr/>
                </a:tc>
                <a:extLst>
                  <a:ext uri="{0D108BD9-81ED-4DB2-BD59-A6C34878D82A}">
                    <a16:rowId xmlns:a16="http://schemas.microsoft.com/office/drawing/2014/main" val="10001"/>
                  </a:ext>
                </a:extLst>
              </a:tr>
              <a:tr h="883920">
                <a:tc vMerge="1">
                  <a:txBody>
                    <a:bodyPr/>
                    <a:lstStyle/>
                    <a:p>
                      <a:endParaRPr lang="en-US" dirty="0"/>
                    </a:p>
                  </a:txBody>
                  <a:tcPr/>
                </a:tc>
                <a:tc>
                  <a:txBody>
                    <a:bodyPr/>
                    <a:lstStyle/>
                    <a:p>
                      <a:r>
                        <a:rPr lang="en-US" dirty="0"/>
                        <a:t>After deduction,</a:t>
                      </a:r>
                      <a:r>
                        <a:rPr lang="en-US" baseline="0" dirty="0"/>
                        <a:t> non payment of tax , either in whole or part </a:t>
                      </a:r>
                      <a:endParaRPr lang="en-US" dirty="0"/>
                    </a:p>
                  </a:txBody>
                  <a:tcPr/>
                </a:tc>
                <a:tc>
                  <a:txBody>
                    <a:bodyPr/>
                    <a:lstStyle/>
                    <a:p>
                      <a:r>
                        <a:rPr lang="en-US" dirty="0"/>
                        <a:t>1.50% Per month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the date on which tax was deducted</a:t>
                      </a:r>
                      <a:r>
                        <a:rPr lang="en-US" baseline="0" dirty="0"/>
                        <a:t>  to the date on which tax is actually paid</a:t>
                      </a:r>
                      <a:endParaRPr lang="en-US" dirty="0"/>
                    </a:p>
                    <a:p>
                      <a:endParaRPr lang="en-US" dirty="0"/>
                    </a:p>
                  </a:txBody>
                  <a:tcPr/>
                </a:tc>
                <a:extLst>
                  <a:ext uri="{0D108BD9-81ED-4DB2-BD59-A6C34878D82A}">
                    <a16:rowId xmlns:a16="http://schemas.microsoft.com/office/drawing/2014/main" val="10002"/>
                  </a:ext>
                </a:extLst>
              </a:tr>
              <a:tr h="370840">
                <a:tc vMerge="1">
                  <a:txBody>
                    <a:bodyPr/>
                    <a:lstStyle/>
                    <a:p>
                      <a:endParaRPr lang="en-US" dirty="0"/>
                    </a:p>
                  </a:txBody>
                  <a:tcPr/>
                </a:tc>
                <a:tc gridSpan="3">
                  <a:txBody>
                    <a:bodyPr/>
                    <a:lstStyle/>
                    <a:p>
                      <a:r>
                        <a:rPr lang="en-US" dirty="0"/>
                        <a:t>Simple Interest</a:t>
                      </a:r>
                      <a:r>
                        <a:rPr lang="en-US" baseline="0" dirty="0"/>
                        <a:t> shall be calculated and part of month will be treated full month</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418" y="60915"/>
            <a:ext cx="8264577" cy="618664"/>
          </a:xfrm>
        </p:spPr>
        <p:txBody>
          <a:bodyPr rtlCol="0">
            <a:normAutofit fontScale="90000"/>
          </a:bodyPr>
          <a:lstStyle/>
          <a:p>
            <a:pPr eaLnBrk="1" fontAlgn="auto" hangingPunct="1">
              <a:spcAft>
                <a:spcPts val="0"/>
              </a:spcAft>
              <a:defRPr/>
            </a:pPr>
            <a:r>
              <a:rPr lang="en-US" dirty="0"/>
              <a:t> </a:t>
            </a:r>
            <a:r>
              <a:rPr lang="en-US" sz="4000" dirty="0"/>
              <a:t>Consequences of Defaults</a:t>
            </a:r>
          </a:p>
        </p:txBody>
      </p:sp>
      <p:sp>
        <p:nvSpPr>
          <p:cNvPr id="37890" name="Content Placeholder 2"/>
          <p:cNvSpPr>
            <a:spLocks noGrp="1"/>
          </p:cNvSpPr>
          <p:nvPr>
            <p:ph idx="1"/>
          </p:nvPr>
        </p:nvSpPr>
        <p:spPr>
          <a:xfrm>
            <a:off x="164395" y="914400"/>
            <a:ext cx="8229600" cy="6096000"/>
          </a:xfrm>
        </p:spPr>
        <p:txBody>
          <a:bodyPr>
            <a:normAutofit fontScale="92500" lnSpcReduction="10000"/>
          </a:bodyPr>
          <a:lstStyle/>
          <a:p>
            <a:pPr eaLnBrk="1" hangingPunct="1">
              <a:buFont typeface="Wingdings" pitchFamily="2" charset="2"/>
              <a:buChar char="q"/>
            </a:pPr>
            <a:r>
              <a:rPr lang="en-US" sz="1800" b="1" u="sng" dirty="0"/>
              <a:t>New Section for Penalty for non submission of e-TDS /</a:t>
            </a:r>
            <a:r>
              <a:rPr lang="en-US" sz="1800" b="1" u="sng" dirty="0" err="1"/>
              <a:t>eTCS</a:t>
            </a:r>
            <a:r>
              <a:rPr lang="en-US" sz="1800" b="1" u="sng" dirty="0"/>
              <a:t> return (section 271H)(applicable from 01.07.2012)</a:t>
            </a:r>
            <a:endParaRPr lang="en-US" sz="1800" u="sng" dirty="0"/>
          </a:p>
          <a:p>
            <a:pPr algn="just" eaLnBrk="1" hangingPunct="1">
              <a:buFont typeface="Wingdings" pitchFamily="2" charset="2"/>
              <a:buChar char="v"/>
            </a:pPr>
            <a:r>
              <a:rPr lang="en-US" sz="1800" dirty="0"/>
              <a:t>Failure to deliver statement within time prescribed u/s 200 (3) or to the proviso to sub-section (3) of section 206C may liable to penalty which shall not be less than </a:t>
            </a:r>
            <a:r>
              <a:rPr lang="en-US" sz="1800" dirty="0" err="1"/>
              <a:t>Rs</a:t>
            </a:r>
            <a:r>
              <a:rPr lang="en-US" sz="1800" dirty="0"/>
              <a:t>. 10,000/- but which may extend to </a:t>
            </a:r>
            <a:r>
              <a:rPr lang="en-US" sz="1800" dirty="0" err="1"/>
              <a:t>Rs</a:t>
            </a:r>
            <a:r>
              <a:rPr lang="en-US" sz="1800" dirty="0"/>
              <a:t>. 1,00,000/-. No penalty if payment of tax deducted or collected along with fee or interest and delivering the statement  aforesaid before the expiry of 1 year from the  time prescribed for delivering the such statement. However No penalty shall be imposed u/s 271H if the person proves that there was reasonable cause for the failure.(section 273B) </a:t>
            </a:r>
          </a:p>
          <a:p>
            <a:pPr algn="just" eaLnBrk="1" hangingPunct="1">
              <a:buFont typeface="Wingdings" pitchFamily="2" charset="2"/>
              <a:buChar char="q"/>
            </a:pPr>
            <a:r>
              <a:rPr lang="en-US" sz="1800" b="1" u="sng" dirty="0" err="1"/>
              <a:t>Assessee</a:t>
            </a:r>
            <a:r>
              <a:rPr lang="en-US" sz="1800" b="1" u="sng" dirty="0"/>
              <a:t> In default (amendment in section 201)</a:t>
            </a:r>
            <a:r>
              <a:rPr lang="en-US" sz="1800" u="sng" dirty="0"/>
              <a:t> </a:t>
            </a:r>
          </a:p>
          <a:p>
            <a:pPr algn="just" eaLnBrk="1" hangingPunct="1">
              <a:buFont typeface="Wingdings" pitchFamily="2" charset="2"/>
              <a:buChar char="v"/>
            </a:pPr>
            <a:r>
              <a:rPr lang="en-US" sz="1800" u="sng" dirty="0"/>
              <a:t>The Deductor will not to be treated </a:t>
            </a:r>
            <a:r>
              <a:rPr lang="en-US" sz="1800" dirty="0"/>
              <a:t>as </a:t>
            </a:r>
            <a:r>
              <a:rPr lang="en-US" sz="1800" dirty="0" err="1"/>
              <a:t>assessee</a:t>
            </a:r>
            <a:r>
              <a:rPr lang="en-US" sz="1800" dirty="0"/>
              <a:t> in Default provided the resident payee has furnished his return u/s 139 and has taken into account such  amount for computing  income in such Return of Income and has paid the Tax Due on the income declared by him in such return of income and furnishes a certificate to this effect, duly certified by a CA, in the prescribed form. This form is yet to be notified.   </a:t>
            </a:r>
          </a:p>
          <a:p>
            <a:pPr algn="just" eaLnBrk="1" hangingPunct="1">
              <a:buFont typeface="Wingdings" pitchFamily="2" charset="2"/>
              <a:buChar char="v"/>
            </a:pPr>
            <a:r>
              <a:rPr lang="en-US" sz="1800" dirty="0"/>
              <a:t>However, the interest for not deducting tax would be  payable from the date on which such tax was collectible till the date of  furnishing of return of  income by the resident payee.  </a:t>
            </a:r>
          </a:p>
          <a:p>
            <a:pPr algn="just" eaLnBrk="1" hangingPunct="1">
              <a:buFont typeface="Wingdings" pitchFamily="2" charset="2"/>
              <a:buChar char="v"/>
            </a:pPr>
            <a:r>
              <a:rPr lang="en-US" sz="1800" dirty="0"/>
              <a:t>The limit of passing orders under section 201(1) increased from 2 years to 6 years (retrospective amendment </a:t>
            </a:r>
            <a:r>
              <a:rPr lang="en-US" sz="1800" dirty="0" err="1"/>
              <a:t>wef</a:t>
            </a:r>
            <a:r>
              <a:rPr lang="en-US" sz="1800" dirty="0"/>
              <a:t> 1-04-2010) </a:t>
            </a:r>
          </a:p>
          <a:p>
            <a:pPr eaLnBrk="1" hangingPunct="1">
              <a:buFont typeface="Arial" charset="0"/>
              <a:buNone/>
            </a:pPr>
            <a:endParaRPr lang="en-US" sz="1800" dirty="0"/>
          </a:p>
        </p:txBody>
      </p:sp>
      <p:sp>
        <p:nvSpPr>
          <p:cNvPr id="5" name="Slide Number Placeholder 4"/>
          <p:cNvSpPr>
            <a:spLocks noGrp="1"/>
          </p:cNvSpPr>
          <p:nvPr>
            <p:ph type="sldNum" sz="quarter" idx="12"/>
          </p:nvPr>
        </p:nvSpPr>
        <p:spPr/>
        <p:txBody>
          <a:bodyPr/>
          <a:lstStyle/>
          <a:p>
            <a:pPr>
              <a:defRPr/>
            </a:pPr>
            <a:fld id="{0F1DE56B-4258-44FC-9373-6A069E9A33E8}" type="slidenum">
              <a:rPr lang="en-US"/>
              <a:pPr>
                <a:defRPr/>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644" y="39817"/>
            <a:ext cx="8229600" cy="639762"/>
          </a:xfrm>
        </p:spPr>
        <p:txBody>
          <a:bodyPr>
            <a:normAutofit fontScale="90000"/>
          </a:bodyPr>
          <a:lstStyle/>
          <a:p>
            <a:r>
              <a:rPr lang="en-US" sz="3600" dirty="0"/>
              <a:t>Penalty Provisions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9037511"/>
              </p:ext>
            </p:extLst>
          </p:nvPr>
        </p:nvGraphicFramePr>
        <p:xfrm>
          <a:off x="0" y="561443"/>
          <a:ext cx="9144000" cy="6296557"/>
        </p:xfrm>
        <a:graphic>
          <a:graphicData uri="http://schemas.openxmlformats.org/drawingml/2006/table">
            <a:tbl>
              <a:tblPr firstRow="1" bandRow="1">
                <a:tableStyleId>{5C22544A-7EE6-4342-B048-85BDC9FD1C3A}</a:tableStyleId>
              </a:tblPr>
              <a:tblGrid>
                <a:gridCol w="1185333">
                  <a:extLst>
                    <a:ext uri="{9D8B030D-6E8A-4147-A177-3AD203B41FA5}">
                      <a16:colId xmlns:a16="http://schemas.microsoft.com/office/drawing/2014/main" val="20000"/>
                    </a:ext>
                  </a:extLst>
                </a:gridCol>
                <a:gridCol w="4239074">
                  <a:extLst>
                    <a:ext uri="{9D8B030D-6E8A-4147-A177-3AD203B41FA5}">
                      <a16:colId xmlns:a16="http://schemas.microsoft.com/office/drawing/2014/main" val="20001"/>
                    </a:ext>
                  </a:extLst>
                </a:gridCol>
                <a:gridCol w="3719593">
                  <a:extLst>
                    <a:ext uri="{9D8B030D-6E8A-4147-A177-3AD203B41FA5}">
                      <a16:colId xmlns:a16="http://schemas.microsoft.com/office/drawing/2014/main" val="20002"/>
                    </a:ext>
                  </a:extLst>
                </a:gridCol>
              </a:tblGrid>
              <a:tr h="373983">
                <a:tc>
                  <a:txBody>
                    <a:bodyPr/>
                    <a:lstStyle/>
                    <a:p>
                      <a:r>
                        <a:rPr lang="en-US" dirty="0"/>
                        <a:t>Section </a:t>
                      </a:r>
                    </a:p>
                  </a:txBody>
                  <a:tcPr/>
                </a:tc>
                <a:tc>
                  <a:txBody>
                    <a:bodyPr/>
                    <a:lstStyle/>
                    <a:p>
                      <a:r>
                        <a:rPr lang="en-US" dirty="0"/>
                        <a:t>Type of Default</a:t>
                      </a:r>
                    </a:p>
                  </a:txBody>
                  <a:tcPr/>
                </a:tc>
                <a:tc>
                  <a:txBody>
                    <a:bodyPr/>
                    <a:lstStyle/>
                    <a:p>
                      <a:r>
                        <a:rPr lang="en-US" dirty="0"/>
                        <a:t>Penalty</a:t>
                      </a:r>
                      <a:r>
                        <a:rPr lang="en-US" baseline="0" dirty="0"/>
                        <a:t> Amount</a:t>
                      </a:r>
                      <a:endParaRPr lang="en-US" dirty="0"/>
                    </a:p>
                  </a:txBody>
                  <a:tcPr/>
                </a:tc>
                <a:extLst>
                  <a:ext uri="{0D108BD9-81ED-4DB2-BD59-A6C34878D82A}">
                    <a16:rowId xmlns:a16="http://schemas.microsoft.com/office/drawing/2014/main" val="10000"/>
                  </a:ext>
                </a:extLst>
              </a:tr>
              <a:tr h="654470">
                <a:tc>
                  <a:txBody>
                    <a:bodyPr/>
                    <a:lstStyle/>
                    <a:p>
                      <a:r>
                        <a:rPr lang="en-US" dirty="0"/>
                        <a:t>272BB</a:t>
                      </a:r>
                    </a:p>
                  </a:txBody>
                  <a:tcPr/>
                </a:tc>
                <a:tc>
                  <a:txBody>
                    <a:bodyPr/>
                    <a:lstStyle/>
                    <a:p>
                      <a:r>
                        <a:rPr lang="en-US" dirty="0"/>
                        <a:t>Failure to Apply TAN</a:t>
                      </a:r>
                      <a:r>
                        <a:rPr lang="en-US" baseline="0" dirty="0"/>
                        <a:t> in Time or failure to quote allotted TAN or wrong quoting TAN</a:t>
                      </a:r>
                      <a:endParaRPr lang="en-US" dirty="0"/>
                    </a:p>
                  </a:txBody>
                  <a:tcPr/>
                </a:tc>
                <a:tc>
                  <a:txBody>
                    <a:bodyPr/>
                    <a:lstStyle/>
                    <a:p>
                      <a:r>
                        <a:rPr lang="en-US" dirty="0"/>
                        <a:t>10,000</a:t>
                      </a:r>
                    </a:p>
                  </a:txBody>
                  <a:tcPr/>
                </a:tc>
                <a:extLst>
                  <a:ext uri="{0D108BD9-81ED-4DB2-BD59-A6C34878D82A}">
                    <a16:rowId xmlns:a16="http://schemas.microsoft.com/office/drawing/2014/main" val="10001"/>
                  </a:ext>
                </a:extLst>
              </a:tr>
              <a:tr h="1421034">
                <a:tc>
                  <a:txBody>
                    <a:bodyPr/>
                    <a:lstStyle/>
                    <a:p>
                      <a:r>
                        <a:rPr lang="en-US" dirty="0"/>
                        <a:t>234E</a:t>
                      </a:r>
                    </a:p>
                  </a:txBody>
                  <a:tcPr/>
                </a:tc>
                <a:tc>
                  <a:txBody>
                    <a:bodyPr/>
                    <a:lstStyle/>
                    <a:p>
                      <a:r>
                        <a:rPr lang="en-US" dirty="0"/>
                        <a:t>Late filling of TDS Statement</a:t>
                      </a:r>
                    </a:p>
                  </a:txBody>
                  <a:tcPr/>
                </a:tc>
                <a:tc>
                  <a:txBody>
                    <a:bodyPr/>
                    <a:lstStyle/>
                    <a:p>
                      <a:r>
                        <a:rPr lang="en-US" dirty="0"/>
                        <a:t>200 per day till</a:t>
                      </a:r>
                      <a:r>
                        <a:rPr lang="en-US" baseline="0" dirty="0"/>
                        <a:t> the failure to fill  TDS statements continue ( </a:t>
                      </a:r>
                      <a:r>
                        <a:rPr lang="en-US" baseline="0" dirty="0" err="1"/>
                        <a:t>HoweverTotal</a:t>
                      </a:r>
                      <a:r>
                        <a:rPr lang="en-US" baseline="0" dirty="0"/>
                        <a:t> Amount not exceeds TDS </a:t>
                      </a:r>
                      <a:r>
                        <a:rPr lang="en-US" baseline="0" dirty="0" err="1"/>
                        <a:t>Liablity</a:t>
                      </a:r>
                      <a:r>
                        <a:rPr lang="en-US" baseline="0" dirty="0"/>
                        <a:t>)</a:t>
                      </a:r>
                      <a:endParaRPr lang="en-US" dirty="0"/>
                    </a:p>
                  </a:txBody>
                  <a:tcPr/>
                </a:tc>
                <a:extLst>
                  <a:ext uri="{0D108BD9-81ED-4DB2-BD59-A6C34878D82A}">
                    <a16:rowId xmlns:a16="http://schemas.microsoft.com/office/drawing/2014/main" val="10002"/>
                  </a:ext>
                </a:extLst>
              </a:tr>
              <a:tr h="2672740">
                <a:tc>
                  <a:txBody>
                    <a:bodyPr/>
                    <a:lstStyle/>
                    <a:p>
                      <a:r>
                        <a:rPr lang="en-US" dirty="0"/>
                        <a:t>271H</a:t>
                      </a:r>
                    </a:p>
                  </a:txBody>
                  <a:tcPr/>
                </a:tc>
                <a:tc>
                  <a:txBody>
                    <a:bodyPr/>
                    <a:lstStyle/>
                    <a:p>
                      <a:r>
                        <a:rPr lang="en-US" dirty="0"/>
                        <a:t>Failure to fill TDS Return on time &amp; Filling of incorrect Statements </a:t>
                      </a:r>
                    </a:p>
                  </a:txBody>
                  <a:tcPr/>
                </a:tc>
                <a:tc>
                  <a:txBody>
                    <a:bodyPr/>
                    <a:lstStyle/>
                    <a:p>
                      <a:r>
                        <a:rPr lang="en-US" dirty="0"/>
                        <a:t>Not less then 10,000 but</a:t>
                      </a:r>
                      <a:r>
                        <a:rPr lang="en-US" baseline="0" dirty="0"/>
                        <a:t> which may extend to Rs. 1,00,000 (No Penalty if Payment of TDS along with fees or interest and delivering the statement </a:t>
                      </a:r>
                      <a:r>
                        <a:rPr lang="en-US" baseline="0" dirty="0" err="1"/>
                        <a:t>ofersaid</a:t>
                      </a:r>
                      <a:r>
                        <a:rPr lang="en-US" baseline="0" dirty="0"/>
                        <a:t> before expiry of 1 year from the time prescribed for </a:t>
                      </a:r>
                      <a:r>
                        <a:rPr lang="en-US" baseline="0" dirty="0" err="1"/>
                        <a:t>delevring</a:t>
                      </a:r>
                      <a:r>
                        <a:rPr lang="en-US" baseline="0" dirty="0"/>
                        <a:t> the statement.</a:t>
                      </a:r>
                      <a:endParaRPr lang="en-US" dirty="0"/>
                    </a:p>
                  </a:txBody>
                  <a:tcPr/>
                </a:tc>
                <a:extLst>
                  <a:ext uri="{0D108BD9-81ED-4DB2-BD59-A6C34878D82A}">
                    <a16:rowId xmlns:a16="http://schemas.microsoft.com/office/drawing/2014/main" val="10003"/>
                  </a:ext>
                </a:extLst>
              </a:tr>
              <a:tr h="862174">
                <a:tc>
                  <a:txBody>
                    <a:bodyPr/>
                    <a:lstStyle/>
                    <a:p>
                      <a:endParaRPr lang="en-US" dirty="0"/>
                    </a:p>
                  </a:txBody>
                  <a:tcPr/>
                </a:tc>
                <a:tc>
                  <a:txBody>
                    <a:bodyPr/>
                    <a:lstStyle/>
                    <a:p>
                      <a:r>
                        <a:rPr lang="en-US" dirty="0"/>
                        <a:t>Penalty on late issue of TDS Certificate </a:t>
                      </a:r>
                    </a:p>
                  </a:txBody>
                  <a:tcPr/>
                </a:tc>
                <a:tc>
                  <a:txBody>
                    <a:bodyPr/>
                    <a:lstStyle/>
                    <a:p>
                      <a:r>
                        <a:rPr lang="en-US" dirty="0"/>
                        <a:t>200 per day (May not exceed</a:t>
                      </a:r>
                      <a:r>
                        <a:rPr lang="en-US" baseline="0" dirty="0"/>
                        <a:t> actual amount of TDS certificate)</a:t>
                      </a:r>
                      <a:endParaRPr lang="en-US" dirty="0"/>
                    </a:p>
                  </a:txBody>
                  <a:tcP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pPr>
              <a:defRPr/>
            </a:pPr>
            <a:fld id="{F57241F2-FE52-4C38-BA34-3769CD293097}" type="slidenum">
              <a:rPr lang="en-US" smtClean="0"/>
              <a:pPr>
                <a:defRPr/>
              </a:pPr>
              <a:t>19</a:t>
            </a:fld>
            <a:endParaRPr lang="en-US"/>
          </a:p>
        </p:txBody>
      </p:sp>
    </p:spTree>
    <p:extLst>
      <p:ext uri="{BB962C8B-B14F-4D97-AF65-F5344CB8AC3E}">
        <p14:creationId xmlns:p14="http://schemas.microsoft.com/office/powerpoint/2010/main" val="286152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US" sz="2800" u="sng" dirty="0">
                <a:solidFill>
                  <a:schemeClr val="accent3">
                    <a:lumMod val="60000"/>
                    <a:lumOff val="40000"/>
                  </a:schemeClr>
                </a:solidFill>
              </a:rPr>
              <a:t>OVERVIEW OF TDS</a:t>
            </a:r>
          </a:p>
        </p:txBody>
      </p:sp>
      <p:sp>
        <p:nvSpPr>
          <p:cNvPr id="3" name="Content Placeholder 2"/>
          <p:cNvSpPr>
            <a:spLocks noGrp="1"/>
          </p:cNvSpPr>
          <p:nvPr>
            <p:ph idx="1"/>
          </p:nvPr>
        </p:nvSpPr>
        <p:spPr>
          <a:xfrm>
            <a:off x="484710" y="1295401"/>
            <a:ext cx="8125890" cy="4953006"/>
          </a:xfrm>
        </p:spPr>
        <p:txBody>
          <a:bodyPr rtlCol="0">
            <a:normAutofit fontScale="85000" lnSpcReduction="20000"/>
          </a:bodyPr>
          <a:lstStyle/>
          <a:p>
            <a:pPr eaLnBrk="1" fontAlgn="auto" hangingPunct="1">
              <a:spcAft>
                <a:spcPts val="0"/>
              </a:spcAft>
              <a:buFont typeface="Arial" pitchFamily="34" charset="0"/>
              <a:buChar char="•"/>
              <a:defRPr/>
            </a:pPr>
            <a:r>
              <a:rPr lang="en-US" dirty="0"/>
              <a:t>What is TDS</a:t>
            </a:r>
          </a:p>
          <a:p>
            <a:pPr eaLnBrk="1" fontAlgn="auto" hangingPunct="1">
              <a:spcAft>
                <a:spcPts val="0"/>
              </a:spcAft>
              <a:buFont typeface="Arial" pitchFamily="34" charset="0"/>
              <a:buChar char="•"/>
              <a:defRPr/>
            </a:pPr>
            <a:r>
              <a:rPr lang="en-US" dirty="0"/>
              <a:t>Who shall deduct tax at source</a:t>
            </a:r>
          </a:p>
          <a:p>
            <a:pPr eaLnBrk="1" fontAlgn="auto" hangingPunct="1">
              <a:spcAft>
                <a:spcPts val="0"/>
              </a:spcAft>
              <a:buFont typeface="Arial" pitchFamily="34" charset="0"/>
              <a:buChar char="•"/>
              <a:defRPr/>
            </a:pPr>
            <a:r>
              <a:rPr lang="en-US" dirty="0"/>
              <a:t>What a Deductor must do</a:t>
            </a:r>
          </a:p>
          <a:p>
            <a:pPr eaLnBrk="1" fontAlgn="auto" hangingPunct="1">
              <a:spcAft>
                <a:spcPts val="0"/>
              </a:spcAft>
              <a:buFont typeface="Arial" pitchFamily="34" charset="0"/>
              <a:buChar char="•"/>
              <a:defRPr/>
            </a:pPr>
            <a:r>
              <a:rPr lang="en-US" dirty="0"/>
              <a:t>TAN</a:t>
            </a:r>
          </a:p>
          <a:p>
            <a:pPr eaLnBrk="1" fontAlgn="auto" hangingPunct="1">
              <a:spcAft>
                <a:spcPts val="0"/>
              </a:spcAft>
              <a:buFont typeface="Arial" pitchFamily="34" charset="0"/>
              <a:buChar char="•"/>
              <a:defRPr/>
            </a:pPr>
            <a:r>
              <a:rPr lang="en-US" dirty="0"/>
              <a:t>Nature of payments attracting TDS and rates</a:t>
            </a:r>
          </a:p>
          <a:p>
            <a:pPr eaLnBrk="1" fontAlgn="auto" hangingPunct="1">
              <a:spcAft>
                <a:spcPts val="0"/>
              </a:spcAft>
              <a:buFont typeface="Arial" pitchFamily="34" charset="0"/>
              <a:buChar char="•"/>
              <a:defRPr/>
            </a:pPr>
            <a:r>
              <a:rPr lang="en-US" dirty="0"/>
              <a:t>Surcharge/</a:t>
            </a:r>
            <a:r>
              <a:rPr lang="en-US" dirty="0" err="1"/>
              <a:t>cess</a:t>
            </a:r>
            <a:r>
              <a:rPr lang="en-US" dirty="0"/>
              <a:t> Applicable on TDS</a:t>
            </a:r>
          </a:p>
          <a:p>
            <a:pPr eaLnBrk="1" fontAlgn="auto" hangingPunct="1">
              <a:spcAft>
                <a:spcPts val="0"/>
              </a:spcAft>
              <a:buFont typeface="Arial" pitchFamily="34" charset="0"/>
              <a:buChar char="•"/>
              <a:defRPr/>
            </a:pPr>
            <a:r>
              <a:rPr lang="en-US" dirty="0"/>
              <a:t>Non deduction or deduction at lower rate in certain cases</a:t>
            </a:r>
          </a:p>
          <a:p>
            <a:pPr eaLnBrk="1" fontAlgn="auto" hangingPunct="1">
              <a:spcAft>
                <a:spcPts val="0"/>
              </a:spcAft>
              <a:buFont typeface="Arial" pitchFamily="34" charset="0"/>
              <a:buChar char="•"/>
              <a:defRPr/>
            </a:pPr>
            <a:r>
              <a:rPr lang="en-US" dirty="0"/>
              <a:t>Due date to deposit TDS</a:t>
            </a:r>
          </a:p>
          <a:p>
            <a:pPr eaLnBrk="1" fontAlgn="auto" hangingPunct="1">
              <a:spcAft>
                <a:spcPts val="0"/>
              </a:spcAft>
              <a:buFont typeface="Arial" pitchFamily="34" charset="0"/>
              <a:buChar char="•"/>
              <a:defRPr/>
            </a:pPr>
            <a:r>
              <a:rPr lang="en-US" dirty="0"/>
              <a:t>Persons required to file e-TDS</a:t>
            </a:r>
          </a:p>
          <a:p>
            <a:pPr eaLnBrk="1" fontAlgn="auto" hangingPunct="1">
              <a:spcAft>
                <a:spcPts val="0"/>
              </a:spcAft>
              <a:buFont typeface="Arial" pitchFamily="34" charset="0"/>
              <a:buChar char="•"/>
              <a:defRPr/>
            </a:pPr>
            <a:r>
              <a:rPr lang="en-US" dirty="0"/>
              <a:t>Due dates for e-TDS, Form 16 &amp; Form 16A</a:t>
            </a:r>
          </a:p>
          <a:p>
            <a:pPr eaLnBrk="1" fontAlgn="auto" hangingPunct="1">
              <a:spcAft>
                <a:spcPts val="0"/>
              </a:spcAft>
              <a:buFont typeface="Arial" pitchFamily="34" charset="0"/>
              <a:buChar char="•"/>
              <a:defRPr/>
            </a:pPr>
            <a:r>
              <a:rPr lang="en-US" dirty="0"/>
              <a:t>TDS defaults</a:t>
            </a:r>
          </a:p>
          <a:p>
            <a:pPr eaLnBrk="1" fontAlgn="auto" hangingPunct="1">
              <a:spcAft>
                <a:spcPts val="0"/>
              </a:spcAft>
              <a:buFont typeface="Arial" pitchFamily="34" charset="0"/>
              <a:buChar char="•"/>
              <a:defRPr/>
            </a:pPr>
            <a:r>
              <a:rPr lang="en-US" dirty="0"/>
              <a:t>Consequences of Defaults</a:t>
            </a:r>
          </a:p>
          <a:p>
            <a:pPr eaLnBrk="1" fontAlgn="auto" hangingPunct="1">
              <a:spcAft>
                <a:spcPts val="0"/>
              </a:spcAft>
              <a:buFont typeface="Arial" pitchFamily="34" charset="0"/>
              <a:buChar char="•"/>
              <a:defRPr/>
            </a:pPr>
            <a:r>
              <a:rPr lang="en-US" dirty="0"/>
              <a:t>Penalty Provisions</a:t>
            </a:r>
          </a:p>
          <a:p>
            <a:pPr eaLnBrk="1" fontAlgn="auto" hangingPunct="1">
              <a:spcAft>
                <a:spcPts val="0"/>
              </a:spcAft>
              <a:buFont typeface="Arial" pitchFamily="34" charset="0"/>
              <a:buChar char="•"/>
              <a:defRPr/>
            </a:pPr>
            <a:r>
              <a:rPr lang="en-US" dirty="0"/>
              <a:t>General Information</a:t>
            </a:r>
          </a:p>
          <a:p>
            <a:pPr eaLnBrk="1" fontAlgn="auto" hangingPunct="1">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B8E2D8D5-BCE4-4984-9E26-3CD098EE421E}" type="slidenum">
              <a:rPr lang="en-US"/>
              <a:pPr>
                <a:defRPr/>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rtlCol="0">
            <a:normAutofit fontScale="90000"/>
          </a:bodyPr>
          <a:lstStyle/>
          <a:p>
            <a:pPr>
              <a:defRPr/>
            </a:pPr>
            <a:r>
              <a:rPr lang="en-US" u="sng" dirty="0"/>
              <a:t>General Information</a:t>
            </a:r>
            <a:br>
              <a:rPr lang="en-US" dirty="0"/>
            </a:br>
            <a:br>
              <a:rPr lang="en-US" dirty="0"/>
            </a:br>
            <a:endParaRPr lang="en-US" dirty="0"/>
          </a:p>
        </p:txBody>
      </p:sp>
      <p:sp>
        <p:nvSpPr>
          <p:cNvPr id="3" name="Content Placeholder 2"/>
          <p:cNvSpPr>
            <a:spLocks noGrp="1"/>
          </p:cNvSpPr>
          <p:nvPr>
            <p:ph idx="1"/>
          </p:nvPr>
        </p:nvSpPr>
        <p:spPr>
          <a:xfrm>
            <a:off x="165644" y="1219200"/>
            <a:ext cx="8229600" cy="5135563"/>
          </a:xfrm>
        </p:spPr>
        <p:txBody>
          <a:bodyPr rtlCol="0">
            <a:normAutofit/>
          </a:bodyPr>
          <a:lstStyle/>
          <a:p>
            <a:pPr algn="just" eaLnBrk="1" fontAlgn="auto" hangingPunct="1">
              <a:spcAft>
                <a:spcPts val="0"/>
              </a:spcAft>
              <a:buFont typeface="Wingdings" pitchFamily="2" charset="2"/>
              <a:buChar char="ü"/>
              <a:defRPr/>
            </a:pPr>
            <a:r>
              <a:rPr lang="en-US" dirty="0"/>
              <a:t>Deduction at lower or nil rate requires certificate u/s.197, which will take effect from the day it is issued. It cannot be used retrospectively.</a:t>
            </a:r>
          </a:p>
          <a:p>
            <a:pPr algn="just" eaLnBrk="1" fontAlgn="auto" hangingPunct="1">
              <a:spcAft>
                <a:spcPts val="0"/>
              </a:spcAft>
              <a:buFont typeface="Wingdings" pitchFamily="2" charset="2"/>
              <a:buChar char="ü"/>
              <a:defRPr/>
            </a:pPr>
            <a:r>
              <a:rPr lang="en-US" dirty="0"/>
              <a:t>If TDS/TCS certificate is lost, duplicate may be issued on a plain paper giving necessary details marking it as duplicate.</a:t>
            </a:r>
          </a:p>
          <a:p>
            <a:pPr algn="just" eaLnBrk="1" fontAlgn="auto" hangingPunct="1">
              <a:spcAft>
                <a:spcPts val="0"/>
              </a:spcAft>
              <a:buFont typeface="Wingdings" pitchFamily="2" charset="2"/>
              <a:buChar char="ü"/>
              <a:defRPr/>
            </a:pPr>
            <a:r>
              <a:rPr lang="en-US" dirty="0"/>
              <a:t>Refund can be claimed by the </a:t>
            </a:r>
            <a:r>
              <a:rPr lang="en-US" dirty="0" err="1"/>
              <a:t>deductee</a:t>
            </a:r>
            <a:r>
              <a:rPr lang="en-US" dirty="0"/>
              <a:t> on filing of return of income.</a:t>
            </a:r>
          </a:p>
          <a:p>
            <a:pPr algn="just" eaLnBrk="1" fontAlgn="auto" hangingPunct="1">
              <a:spcAft>
                <a:spcPts val="0"/>
              </a:spcAft>
              <a:buFont typeface="Wingdings" pitchFamily="2" charset="2"/>
              <a:buChar char="ü"/>
              <a:defRPr/>
            </a:pPr>
            <a:r>
              <a:rPr lang="en-US" dirty="0"/>
              <a:t>Even if the recipient of payment has shown it in his income-tax return and paid the taxes thereon, the </a:t>
            </a:r>
            <a:r>
              <a:rPr lang="en-US" dirty="0" err="1"/>
              <a:t>deductor</a:t>
            </a:r>
            <a:r>
              <a:rPr lang="en-US" dirty="0"/>
              <a:t>/collector who has failed to deduct/collect tax will be liable to pay interest and penalty.</a:t>
            </a:r>
          </a:p>
          <a:p>
            <a:pPr eaLnBrk="1" fontAlgn="auto" hangingPunct="1">
              <a:spcAft>
                <a:spcPts val="0"/>
              </a:spcAft>
              <a:buFont typeface="Arial" pitchFamily="34" charset="0"/>
              <a:buNone/>
              <a:defRPr/>
            </a:pPr>
            <a:endParaRPr lang="en-US" dirty="0"/>
          </a:p>
        </p:txBody>
      </p:sp>
      <p:sp>
        <p:nvSpPr>
          <p:cNvPr id="5" name="Slide Number Placeholder 4"/>
          <p:cNvSpPr>
            <a:spLocks noGrp="1"/>
          </p:cNvSpPr>
          <p:nvPr>
            <p:ph type="sldNum" sz="quarter" idx="12"/>
          </p:nvPr>
        </p:nvSpPr>
        <p:spPr/>
        <p:txBody>
          <a:bodyPr/>
          <a:lstStyle/>
          <a:p>
            <a:pPr>
              <a:defRPr/>
            </a:pPr>
            <a:fld id="{28549B81-0638-4258-A4F3-5C078C04B636}" type="slidenum">
              <a:rPr lang="en-US"/>
              <a:pPr>
                <a:defRPr/>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 </a:t>
            </a:r>
            <a:br>
              <a:rPr lang="en-US" dirty="0"/>
            </a:br>
            <a:endParaRPr lang="en-US" dirty="0"/>
          </a:p>
        </p:txBody>
      </p:sp>
      <p:sp>
        <p:nvSpPr>
          <p:cNvPr id="3" name="Content Placeholder 2"/>
          <p:cNvSpPr>
            <a:spLocks noGrp="1"/>
          </p:cNvSpPr>
          <p:nvPr>
            <p:ph idx="1"/>
          </p:nvPr>
        </p:nvSpPr>
        <p:spPr>
          <a:xfrm>
            <a:off x="6458" y="1374481"/>
            <a:ext cx="8369084" cy="4106158"/>
          </a:xfrm>
        </p:spPr>
        <p:txBody>
          <a:bodyPr rtlCol="0">
            <a:normAutofit/>
          </a:bodyPr>
          <a:lstStyle/>
          <a:p>
            <a:pPr eaLnBrk="1" fontAlgn="auto" hangingPunct="1">
              <a:spcAft>
                <a:spcPts val="0"/>
              </a:spcAft>
              <a:buFont typeface="Arial" pitchFamily="34" charset="0"/>
              <a:buChar char="•"/>
              <a:defRPr/>
            </a:pPr>
            <a:endParaRPr lang="en-US" dirty="0"/>
          </a:p>
          <a:p>
            <a:pPr lvl="5">
              <a:buFont typeface="Arial" pitchFamily="34" charset="0"/>
              <a:buNone/>
              <a:defRPr/>
            </a:pPr>
            <a:endParaRPr lang="en-US" dirty="0"/>
          </a:p>
          <a:p>
            <a:pPr lvl="5">
              <a:buFont typeface="Arial" pitchFamily="34" charset="0"/>
              <a:buNone/>
              <a:defRPr/>
            </a:pPr>
            <a:r>
              <a:rPr lang="en-US" dirty="0"/>
              <a:t>	</a:t>
            </a:r>
            <a:r>
              <a:rPr lang="en-US" sz="7200" dirty="0"/>
              <a:t>THANK YOU</a:t>
            </a:r>
            <a:endParaRPr lang="en-US" dirty="0"/>
          </a:p>
        </p:txBody>
      </p:sp>
      <p:sp>
        <p:nvSpPr>
          <p:cNvPr id="4" name="Slide Number Placeholder 3"/>
          <p:cNvSpPr>
            <a:spLocks noGrp="1"/>
          </p:cNvSpPr>
          <p:nvPr>
            <p:ph type="sldNum" sz="quarter" idx="12"/>
          </p:nvPr>
        </p:nvSpPr>
        <p:spPr/>
        <p:txBody>
          <a:bodyPr/>
          <a:lstStyle/>
          <a:p>
            <a:pPr>
              <a:defRPr/>
            </a:pPr>
            <a:fld id="{772F0C41-DB54-479F-AB18-0194644CA0A2}" type="slidenum">
              <a:rPr lang="en-US"/>
              <a:pPr>
                <a:defRPr/>
              </a:pPr>
              <a:t>21</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57200"/>
          </a:xfrm>
        </p:spPr>
        <p:txBody>
          <a:bodyPr rtlCol="0">
            <a:normAutofit fontScale="90000"/>
          </a:bodyPr>
          <a:lstStyle/>
          <a:p>
            <a:pPr>
              <a:defRPr/>
            </a:pPr>
            <a:r>
              <a:rPr lang="en-US" sz="3100" u="sng" dirty="0">
                <a:solidFill>
                  <a:schemeClr val="accent3">
                    <a:lumMod val="60000"/>
                    <a:lumOff val="40000"/>
                  </a:schemeClr>
                </a:solidFill>
              </a:rPr>
              <a:t>What is TDS</a:t>
            </a:r>
            <a:br>
              <a:rPr lang="en-US" dirty="0"/>
            </a:br>
            <a:endParaRPr lang="en-US" u="sng" dirty="0"/>
          </a:p>
        </p:txBody>
      </p:sp>
      <p:sp>
        <p:nvSpPr>
          <p:cNvPr id="17410" name="Content Placeholder 2"/>
          <p:cNvSpPr>
            <a:spLocks noGrp="1"/>
          </p:cNvSpPr>
          <p:nvPr>
            <p:ph idx="1"/>
          </p:nvPr>
        </p:nvSpPr>
        <p:spPr>
          <a:xfrm>
            <a:off x="457200" y="1224888"/>
            <a:ext cx="8382000" cy="5175912"/>
          </a:xfrm>
        </p:spPr>
        <p:txBody>
          <a:bodyPr>
            <a:normAutofit fontScale="92500" lnSpcReduction="10000"/>
          </a:bodyPr>
          <a:lstStyle/>
          <a:p>
            <a:pPr algn="just" eaLnBrk="1" hangingPunct="1">
              <a:buFont typeface="Wingdings" pitchFamily="2" charset="2"/>
              <a:buChar char="Ø"/>
            </a:pPr>
            <a:r>
              <a:rPr lang="en-US" sz="2000" b="1" dirty="0"/>
              <a:t>Tax Deduction at Source </a:t>
            </a:r>
            <a:r>
              <a:rPr lang="en-US" sz="1800" dirty="0"/>
              <a:t>or best known as TDS is one of the modes of collecting Income-tax. </a:t>
            </a:r>
          </a:p>
          <a:p>
            <a:pPr algn="just" eaLnBrk="1" hangingPunct="1">
              <a:buFont typeface="Wingdings" pitchFamily="2" charset="2"/>
              <a:buChar char="Ø"/>
            </a:pPr>
            <a:r>
              <a:rPr lang="en-US" sz="1800" dirty="0"/>
              <a:t>In simple terms, TDS is the tax getting deducted from the person receiving the amount (Employee/Deductee) by the person paying such amount (Employer/</a:t>
            </a:r>
            <a:r>
              <a:rPr lang="en-US" sz="1800" dirty="0" err="1"/>
              <a:t>Deductor</a:t>
            </a:r>
            <a:r>
              <a:rPr lang="en-US" sz="1800" dirty="0"/>
              <a:t>). </a:t>
            </a:r>
          </a:p>
          <a:p>
            <a:pPr algn="just" eaLnBrk="1" hangingPunct="1">
              <a:buFont typeface="Wingdings" pitchFamily="2" charset="2"/>
              <a:buChar char="Ø"/>
            </a:pPr>
            <a:r>
              <a:rPr lang="en-US" sz="1800" dirty="0"/>
              <a:t>The tax so deducted at source by the payer, has to be deposited in the Government treasury to the credit of Central </a:t>
            </a:r>
            <a:r>
              <a:rPr lang="en-US" sz="1800" dirty="0" err="1"/>
              <a:t>Govt</a:t>
            </a:r>
            <a:r>
              <a:rPr lang="en-US" sz="1800" dirty="0"/>
              <a:t>, within the specified time. </a:t>
            </a:r>
          </a:p>
          <a:p>
            <a:pPr algn="just" eaLnBrk="1" hangingPunct="1">
              <a:buFont typeface="Wingdings" pitchFamily="2" charset="2"/>
              <a:buChar char="Ø"/>
            </a:pPr>
            <a:r>
              <a:rPr lang="en-US" sz="1800" dirty="0"/>
              <a:t>The tax so deducted from the income of the recipient is deemed to be payment of Income-tax by the recipient at the time of his assessment. </a:t>
            </a:r>
          </a:p>
          <a:p>
            <a:pPr algn="just" eaLnBrk="1" hangingPunct="1">
              <a:buFont typeface="Wingdings" pitchFamily="2" charset="2"/>
              <a:buChar char="Ø"/>
            </a:pPr>
            <a:r>
              <a:rPr lang="en-US" sz="1800" dirty="0"/>
              <a:t>Presently this concept of TDS is also used as an instrument in enlarging the tax base. </a:t>
            </a:r>
          </a:p>
          <a:p>
            <a:pPr algn="just" eaLnBrk="1" hangingPunct="1">
              <a:buFont typeface="Wingdings" pitchFamily="2" charset="2"/>
              <a:buChar char="Ø"/>
            </a:pPr>
            <a:r>
              <a:rPr lang="en-US" sz="1800" dirty="0"/>
              <a:t>Some of such income subjected to TDS are salary, interest, dividend, interest on securities, winnings from lottery, horse races, commission and brokerage, rent, fees for professional and technical services, payments to non-residents etc. </a:t>
            </a:r>
          </a:p>
          <a:p>
            <a:pPr algn="just" eaLnBrk="1" hangingPunct="1">
              <a:buFont typeface="Wingdings" pitchFamily="2" charset="2"/>
              <a:buChar char="Ø"/>
            </a:pPr>
            <a:r>
              <a:rPr lang="en-US" sz="1800" dirty="0"/>
              <a:t>It is always considered as an Advance tax which is paid to the government.  </a:t>
            </a:r>
          </a:p>
        </p:txBody>
      </p:sp>
      <p:sp>
        <p:nvSpPr>
          <p:cNvPr id="5" name="Slide Number Placeholder 4"/>
          <p:cNvSpPr>
            <a:spLocks noGrp="1"/>
          </p:cNvSpPr>
          <p:nvPr>
            <p:ph type="sldNum" sz="quarter" idx="12"/>
          </p:nvPr>
        </p:nvSpPr>
        <p:spPr/>
        <p:txBody>
          <a:bodyPr/>
          <a:lstStyle/>
          <a:p>
            <a:pPr>
              <a:defRPr/>
            </a:pPr>
            <a:fld id="{5FDD6D84-00C3-4D71-9E97-3DB1A91C0E06}" type="slidenum">
              <a:rPr lang="en-US"/>
              <a:pPr>
                <a:defRPr/>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84710" y="295736"/>
            <a:ext cx="7281721" cy="767687"/>
          </a:xfrm>
        </p:spPr>
        <p:txBody>
          <a:bodyPr/>
          <a:lstStyle/>
          <a:p>
            <a:pPr eaLnBrk="1" hangingPunct="1"/>
            <a:r>
              <a:rPr lang="en-US" sz="2800" u="sng" dirty="0">
                <a:solidFill>
                  <a:schemeClr val="accent3">
                    <a:lumMod val="60000"/>
                    <a:lumOff val="40000"/>
                  </a:schemeClr>
                </a:solidFill>
              </a:rPr>
              <a:t>Who shall deduct tax at source</a:t>
            </a:r>
          </a:p>
        </p:txBody>
      </p:sp>
      <p:sp>
        <p:nvSpPr>
          <p:cNvPr id="3" name="Content Placeholder 2"/>
          <p:cNvSpPr>
            <a:spLocks noGrp="1"/>
          </p:cNvSpPr>
          <p:nvPr>
            <p:ph idx="1"/>
          </p:nvPr>
        </p:nvSpPr>
        <p:spPr>
          <a:xfrm>
            <a:off x="304800" y="1063423"/>
            <a:ext cx="8382000" cy="5642177"/>
          </a:xfrm>
        </p:spPr>
        <p:txBody>
          <a:bodyPr rtlCol="0">
            <a:normAutofit fontScale="40000" lnSpcReduction="20000"/>
          </a:bodyPr>
          <a:lstStyle/>
          <a:p>
            <a:pPr algn="just" eaLnBrk="1" fontAlgn="auto" hangingPunct="1">
              <a:spcAft>
                <a:spcPts val="0"/>
              </a:spcAft>
              <a:buFont typeface="Wingdings" pitchFamily="2" charset="2"/>
              <a:buChar char="Ø"/>
              <a:defRPr/>
            </a:pPr>
            <a:r>
              <a:rPr lang="en-US" sz="4500" dirty="0"/>
              <a:t>Every person responsible for making payment of nature covered by TDS provisions of Income Tax Act shall be responsible to deduct tax.</a:t>
            </a:r>
          </a:p>
          <a:p>
            <a:pPr algn="just" eaLnBrk="1" fontAlgn="auto" hangingPunct="1">
              <a:spcAft>
                <a:spcPts val="0"/>
              </a:spcAft>
              <a:buFont typeface="Wingdings" pitchFamily="2" charset="2"/>
              <a:buChar char="Ø"/>
              <a:defRPr/>
            </a:pPr>
            <a:r>
              <a:rPr lang="en-US" sz="4500" dirty="0"/>
              <a:t>However in case of payments made under sec. 194A, 194C, 194H, 194I and 194J in respect of individual and HUF, only if the turnover or professional receipt exceeds Rs.1 Crore or Rs. 50 Lakhs respectively in previous year, he is required to deduct tax at source.</a:t>
            </a:r>
          </a:p>
          <a:p>
            <a:pPr algn="just" eaLnBrk="1" fontAlgn="auto" hangingPunct="1">
              <a:spcAft>
                <a:spcPts val="0"/>
              </a:spcAft>
              <a:buFont typeface="Wingdings" pitchFamily="2" charset="2"/>
              <a:buChar char="Ø"/>
              <a:defRPr/>
            </a:pPr>
            <a:r>
              <a:rPr lang="en-US" sz="4500" b="1" dirty="0"/>
              <a:t>These persons are mainly:</a:t>
            </a:r>
            <a:endParaRPr lang="en-US" sz="4500" dirty="0"/>
          </a:p>
          <a:p>
            <a:pPr lvl="1" algn="just" eaLnBrk="1" fontAlgn="auto" hangingPunct="1">
              <a:spcAft>
                <a:spcPts val="0"/>
              </a:spcAft>
              <a:buFont typeface="Wingdings" pitchFamily="2" charset="2"/>
              <a:buChar char="Ø"/>
              <a:defRPr/>
            </a:pPr>
            <a:r>
              <a:rPr lang="en-US" sz="4000" dirty="0"/>
              <a:t>Principal Officer of a company for TDS purpose including the employer in case of private employment or an employee making payment on behalf of the employer.</a:t>
            </a:r>
          </a:p>
          <a:p>
            <a:pPr lvl="1" algn="just" eaLnBrk="1" fontAlgn="auto" hangingPunct="1">
              <a:spcAft>
                <a:spcPts val="0"/>
              </a:spcAft>
              <a:buFont typeface="Wingdings" pitchFamily="2" charset="2"/>
              <a:buChar char="Ø"/>
              <a:defRPr/>
            </a:pPr>
            <a:r>
              <a:rPr lang="en-US" sz="4000" dirty="0"/>
              <a:t>DDO (Drawing &amp; Disbursing Officer), In case of Govt. Office any officer designated as such.</a:t>
            </a:r>
          </a:p>
          <a:p>
            <a:pPr lvl="1" algn="just" eaLnBrk="1" fontAlgn="auto" hangingPunct="1">
              <a:spcAft>
                <a:spcPts val="0"/>
              </a:spcAft>
              <a:buFont typeface="Wingdings" pitchFamily="2" charset="2"/>
              <a:buChar char="Ø"/>
              <a:defRPr/>
            </a:pPr>
            <a:r>
              <a:rPr lang="en-US" sz="4000" dirty="0"/>
              <a:t>In the case of "interest on securities" other than payments made by or on behalf of the Central govt. or the State Government, it is the local authority, corporation or company, including the Principal Officer thereof.</a:t>
            </a:r>
          </a:p>
          <a:p>
            <a:pPr algn="just" eaLnBrk="1" fontAlgn="auto" hangingPunct="1">
              <a:spcAft>
                <a:spcPts val="0"/>
              </a:spcAft>
              <a:buFont typeface="Wingdings" pitchFamily="2" charset="2"/>
              <a:buChar char="Ø"/>
              <a:defRPr/>
            </a:pPr>
            <a:r>
              <a:rPr lang="en-US" sz="4500" dirty="0"/>
              <a:t>Such person is called </a:t>
            </a:r>
            <a:r>
              <a:rPr lang="en-US" sz="4500" u="sng" dirty="0"/>
              <a:t>Deductor</a:t>
            </a:r>
            <a:r>
              <a:rPr lang="en-US" sz="4500" dirty="0"/>
              <a:t> while the person from whom the tax is deducted is called </a:t>
            </a:r>
            <a:r>
              <a:rPr lang="en-US" sz="4500" u="sng" dirty="0"/>
              <a:t>Deductee</a:t>
            </a:r>
            <a:r>
              <a:rPr lang="en-US" sz="4500" dirty="0"/>
              <a:t>.</a:t>
            </a:r>
          </a:p>
          <a:p>
            <a:pPr algn="just" eaLnBrk="1" fontAlgn="auto" hangingPunct="1">
              <a:spcAft>
                <a:spcPts val="0"/>
              </a:spcAft>
              <a:buFont typeface="Wingdings" pitchFamily="2" charset="2"/>
              <a:buChar char="Ø"/>
              <a:defRPr/>
            </a:pPr>
            <a:r>
              <a:rPr lang="en-US" sz="4500" dirty="0"/>
              <a:t>Tax must be deducted at the time of payment in cash or </a:t>
            </a:r>
            <a:r>
              <a:rPr lang="en-US" sz="4500" dirty="0" err="1"/>
              <a:t>cheque</a:t>
            </a:r>
            <a:r>
              <a:rPr lang="en-US" sz="4500" dirty="0"/>
              <a:t> or credit to the payee's account whichever is earlier. Credit to payable account or suspense account is also considered to be credit to payee's account and TDS must be made at the time of such credit.</a:t>
            </a:r>
          </a:p>
          <a:p>
            <a:pPr algn="just" eaLnBrk="1" fontAlgn="auto" hangingPunct="1">
              <a:spcAft>
                <a:spcPts val="0"/>
              </a:spcAft>
              <a:buFont typeface="Arial" pitchFamily="34" charset="0"/>
              <a:buChar char="•"/>
              <a:defRPr/>
            </a:pPr>
            <a:endParaRPr lang="en-US" dirty="0"/>
          </a:p>
        </p:txBody>
      </p:sp>
      <p:sp>
        <p:nvSpPr>
          <p:cNvPr id="5" name="Slide Number Placeholder 4"/>
          <p:cNvSpPr>
            <a:spLocks noGrp="1"/>
          </p:cNvSpPr>
          <p:nvPr>
            <p:ph type="sldNum" sz="quarter" idx="12"/>
          </p:nvPr>
        </p:nvSpPr>
        <p:spPr/>
        <p:txBody>
          <a:bodyPr/>
          <a:lstStyle/>
          <a:p>
            <a:pPr>
              <a:defRPr/>
            </a:pPr>
            <a:fld id="{74D53CB9-336B-477C-AE39-31DEDF6E14E9}" type="slidenum">
              <a:rPr lang="en-US"/>
              <a:pPr>
                <a:defRPr/>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rtlCol="0">
            <a:normAutofit fontScale="90000"/>
          </a:bodyPr>
          <a:lstStyle/>
          <a:p>
            <a:pPr>
              <a:defRPr/>
            </a:pPr>
            <a:r>
              <a:rPr lang="en-US" u="sng" dirty="0">
                <a:solidFill>
                  <a:schemeClr val="accent3">
                    <a:lumMod val="60000"/>
                    <a:lumOff val="40000"/>
                  </a:schemeClr>
                </a:solidFill>
              </a:rPr>
              <a:t>What a </a:t>
            </a:r>
            <a:r>
              <a:rPr lang="en-US" u="sng" dirty="0" err="1">
                <a:solidFill>
                  <a:schemeClr val="accent3">
                    <a:lumMod val="60000"/>
                    <a:lumOff val="40000"/>
                  </a:schemeClr>
                </a:solidFill>
              </a:rPr>
              <a:t>Deductor</a:t>
            </a:r>
            <a:r>
              <a:rPr lang="en-US" u="sng" dirty="0">
                <a:solidFill>
                  <a:schemeClr val="accent3">
                    <a:lumMod val="60000"/>
                    <a:lumOff val="40000"/>
                  </a:schemeClr>
                </a:solidFill>
              </a:rPr>
              <a:t> must do</a:t>
            </a:r>
            <a:br>
              <a:rPr lang="en-US" u="sng" dirty="0"/>
            </a:br>
            <a:br>
              <a:rPr lang="en-US" dirty="0"/>
            </a:br>
            <a:endParaRPr lang="en-US" dirty="0"/>
          </a:p>
        </p:txBody>
      </p:sp>
      <p:sp>
        <p:nvSpPr>
          <p:cNvPr id="19458" name="Content Placeholder 2"/>
          <p:cNvSpPr>
            <a:spLocks noGrp="1"/>
          </p:cNvSpPr>
          <p:nvPr>
            <p:ph idx="1"/>
          </p:nvPr>
        </p:nvSpPr>
        <p:spPr>
          <a:xfrm>
            <a:off x="188128" y="1228264"/>
            <a:ext cx="8498671" cy="5172536"/>
          </a:xfrm>
        </p:spPr>
        <p:txBody>
          <a:bodyPr>
            <a:normAutofit fontScale="92500"/>
          </a:bodyPr>
          <a:lstStyle/>
          <a:p>
            <a:pPr algn="just" eaLnBrk="1" hangingPunct="1">
              <a:lnSpc>
                <a:spcPct val="80000"/>
              </a:lnSpc>
              <a:buFont typeface="Wingdings" pitchFamily="2" charset="2"/>
              <a:buChar char="Ø"/>
            </a:pPr>
            <a:r>
              <a:rPr lang="en-US" sz="2100" dirty="0"/>
              <a:t>To apply for Tax Deduction Account Number (TAN) in form 49B, in duplicate at the designated TIN facilitation centers of, within one month from the end of the month in which tax was deducted.</a:t>
            </a:r>
          </a:p>
          <a:p>
            <a:pPr algn="just" eaLnBrk="1" hangingPunct="1">
              <a:lnSpc>
                <a:spcPct val="80000"/>
              </a:lnSpc>
              <a:buFont typeface="Wingdings" pitchFamily="2" charset="2"/>
              <a:buChar char="Ø"/>
            </a:pPr>
            <a:r>
              <a:rPr lang="en-US" sz="2100" dirty="0"/>
              <a:t>To quote TAN (10 digit reformatted TAN) in all TDS/TCS Challans, certificates, statements and other correspondence.</a:t>
            </a:r>
          </a:p>
          <a:p>
            <a:pPr algn="just" eaLnBrk="1" hangingPunct="1">
              <a:lnSpc>
                <a:spcPct val="80000"/>
              </a:lnSpc>
              <a:buFont typeface="Wingdings" pitchFamily="2" charset="2"/>
              <a:buChar char="Ø"/>
            </a:pPr>
            <a:r>
              <a:rPr lang="en-US" sz="2100" dirty="0"/>
              <a:t>To deduct/collect tax at the prescribed rates at the time of every credit or payment, whichever is earlier, in respect of all liable transactions.</a:t>
            </a:r>
          </a:p>
          <a:p>
            <a:pPr algn="just" eaLnBrk="1" hangingPunct="1">
              <a:lnSpc>
                <a:spcPct val="80000"/>
              </a:lnSpc>
              <a:buFont typeface="Wingdings" pitchFamily="2" charset="2"/>
              <a:buChar char="Ø"/>
            </a:pPr>
            <a:r>
              <a:rPr lang="en-US" sz="2100" dirty="0"/>
              <a:t>To remit the tax deducted/collected within the prescribed due dates by using Challan no. ITNS 281 by quoting the TAN and relevant section of the Income-tax Act.</a:t>
            </a:r>
          </a:p>
          <a:p>
            <a:pPr algn="just" eaLnBrk="1" hangingPunct="1">
              <a:lnSpc>
                <a:spcPct val="80000"/>
              </a:lnSpc>
              <a:buFont typeface="Wingdings" pitchFamily="2" charset="2"/>
              <a:buChar char="Ø"/>
            </a:pPr>
            <a:r>
              <a:rPr lang="en-US" sz="2100" dirty="0"/>
              <a:t>To issue TDS/TCS certificate, complete in all respects, within the prescribed time in Form No.16(TDS on salaries), 16A(other TDS) and</a:t>
            </a:r>
          </a:p>
          <a:p>
            <a:pPr algn="just" eaLnBrk="1" hangingPunct="1">
              <a:lnSpc>
                <a:spcPct val="80000"/>
              </a:lnSpc>
              <a:buFont typeface="Wingdings" pitchFamily="2" charset="2"/>
              <a:buNone/>
            </a:pPr>
            <a:r>
              <a:rPr lang="en-US" sz="2100" dirty="0"/>
              <a:t>	27D( TCS).</a:t>
            </a:r>
          </a:p>
          <a:p>
            <a:pPr algn="just" eaLnBrk="1" hangingPunct="1">
              <a:lnSpc>
                <a:spcPct val="80000"/>
              </a:lnSpc>
              <a:buFont typeface="Wingdings" pitchFamily="2" charset="2"/>
              <a:buChar char="Ø"/>
            </a:pPr>
            <a:r>
              <a:rPr lang="en-US" sz="2100" dirty="0"/>
              <a:t>To file TDS/TCS quarterly statements within the due date.</a:t>
            </a:r>
          </a:p>
          <a:p>
            <a:pPr algn="just" eaLnBrk="1" hangingPunct="1">
              <a:lnSpc>
                <a:spcPct val="80000"/>
              </a:lnSpc>
              <a:buFont typeface="Wingdings" pitchFamily="2" charset="2"/>
              <a:buChar char="Ø"/>
            </a:pPr>
            <a:r>
              <a:rPr lang="en-US" sz="2100" dirty="0"/>
              <a:t>To mention PAN of all </a:t>
            </a:r>
            <a:r>
              <a:rPr lang="en-US" sz="2100" dirty="0" err="1"/>
              <a:t>Deductees</a:t>
            </a:r>
            <a:r>
              <a:rPr lang="en-US" sz="2100" dirty="0"/>
              <a:t> in the TDS/TCS quarterly statements.</a:t>
            </a:r>
          </a:p>
          <a:p>
            <a:pPr eaLnBrk="1" hangingPunct="1">
              <a:lnSpc>
                <a:spcPct val="80000"/>
              </a:lnSpc>
            </a:pPr>
            <a:endParaRPr lang="en-US" sz="1800" dirty="0"/>
          </a:p>
        </p:txBody>
      </p:sp>
      <p:sp>
        <p:nvSpPr>
          <p:cNvPr id="5" name="Slide Number Placeholder 4"/>
          <p:cNvSpPr>
            <a:spLocks noGrp="1"/>
          </p:cNvSpPr>
          <p:nvPr>
            <p:ph type="sldNum" sz="quarter" idx="12"/>
          </p:nvPr>
        </p:nvSpPr>
        <p:spPr/>
        <p:txBody>
          <a:bodyPr/>
          <a:lstStyle/>
          <a:p>
            <a:pPr>
              <a:defRPr/>
            </a:pPr>
            <a:fld id="{60DB846F-6DDC-4D3D-A6E4-16ABFFAA6D55}" type="slidenum">
              <a:rPr lang="en-US"/>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457200" y="274638"/>
            <a:ext cx="8077200" cy="715962"/>
          </a:xfrm>
        </p:spPr>
        <p:txBody>
          <a:bodyPr/>
          <a:lstStyle/>
          <a:p>
            <a:pPr eaLnBrk="1" hangingPunct="1"/>
            <a:r>
              <a:rPr lang="en-US" sz="2800" u="sng" dirty="0">
                <a:solidFill>
                  <a:schemeClr val="accent3">
                    <a:lumMod val="60000"/>
                    <a:lumOff val="40000"/>
                  </a:schemeClr>
                </a:solidFill>
              </a:rPr>
              <a:t>TAN</a:t>
            </a:r>
          </a:p>
        </p:txBody>
      </p:sp>
      <p:sp>
        <p:nvSpPr>
          <p:cNvPr id="20482" name="Content Placeholder 2"/>
          <p:cNvSpPr>
            <a:spLocks noGrp="1"/>
          </p:cNvSpPr>
          <p:nvPr>
            <p:ph idx="1"/>
          </p:nvPr>
        </p:nvSpPr>
        <p:spPr>
          <a:xfrm>
            <a:off x="425970" y="1600201"/>
            <a:ext cx="8565630" cy="3581400"/>
          </a:xfrm>
        </p:spPr>
        <p:txBody>
          <a:bodyPr>
            <a:normAutofit fontScale="92500" lnSpcReduction="10000"/>
          </a:bodyPr>
          <a:lstStyle/>
          <a:p>
            <a:pPr algn="just" eaLnBrk="1" hangingPunct="1">
              <a:buFont typeface="Wingdings" pitchFamily="2" charset="2"/>
              <a:buChar char="Ø"/>
            </a:pPr>
            <a:r>
              <a:rPr lang="en-US" sz="2400" dirty="0"/>
              <a:t>Tax Deduction Account Number TAN is a unique identification number for person deducting the tax.</a:t>
            </a:r>
          </a:p>
          <a:p>
            <a:pPr algn="just" eaLnBrk="1" hangingPunct="1">
              <a:buFont typeface="Wingdings" pitchFamily="2" charset="2"/>
              <a:buNone/>
            </a:pPr>
            <a:r>
              <a:rPr lang="en-US" sz="2400" dirty="0"/>
              <a:t> </a:t>
            </a:r>
          </a:p>
          <a:p>
            <a:pPr algn="just" eaLnBrk="1" hangingPunct="1">
              <a:buFont typeface="Wingdings" pitchFamily="2" charset="2"/>
              <a:buChar char="Ø"/>
            </a:pPr>
            <a:r>
              <a:rPr lang="en-US" sz="2400" dirty="0"/>
              <a:t>TAN is a  10 characters alpha numeric string comprising of 4 Alpha - 5 Numeric - 1 Alpha. [</a:t>
            </a:r>
            <a:r>
              <a:rPr lang="en-US" sz="2400" dirty="0" err="1"/>
              <a:t>Eg</a:t>
            </a:r>
            <a:r>
              <a:rPr lang="en-US" sz="2400" dirty="0"/>
              <a:t>: MUMB02933A]. The first 3 characters consists of Income Tax Region Code (MUM =&gt; Mumbai) and the Fourth digit comprises of 'First Character' of </a:t>
            </a:r>
            <a:r>
              <a:rPr lang="en-US" sz="2400" dirty="0" err="1"/>
              <a:t>deductor</a:t>
            </a:r>
            <a:r>
              <a:rPr lang="en-US" sz="2400" dirty="0"/>
              <a:t> name (B =&gt; Bright Power project (India) Pvt. Ltd). Remaining characters form an unique combination to get identified at Income Tax Department.  </a:t>
            </a:r>
          </a:p>
          <a:p>
            <a:pPr eaLnBrk="1" hangingPunct="1"/>
            <a:endParaRPr lang="en-US" sz="900" dirty="0"/>
          </a:p>
        </p:txBody>
      </p:sp>
      <p:sp>
        <p:nvSpPr>
          <p:cNvPr id="5" name="Slide Number Placeholder 4"/>
          <p:cNvSpPr>
            <a:spLocks noGrp="1"/>
          </p:cNvSpPr>
          <p:nvPr>
            <p:ph type="sldNum" sz="quarter" idx="12"/>
          </p:nvPr>
        </p:nvSpPr>
        <p:spPr/>
        <p:txBody>
          <a:bodyPr/>
          <a:lstStyle/>
          <a:p>
            <a:pPr>
              <a:defRPr/>
            </a:pPr>
            <a:fld id="{D016054C-4EF7-49E3-B0A7-69DE7A35B35B}" type="slidenum">
              <a:rPr lang="en-US"/>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80" y="231444"/>
            <a:ext cx="8458200" cy="304800"/>
          </a:xfrm>
        </p:spPr>
        <p:txBody>
          <a:bodyPr rtlCol="0">
            <a:normAutofit fontScale="90000"/>
          </a:bodyPr>
          <a:lstStyle/>
          <a:p>
            <a:pPr>
              <a:defRPr/>
            </a:pPr>
            <a:r>
              <a:rPr lang="en-US" sz="3100" u="sng" dirty="0">
                <a:solidFill>
                  <a:schemeClr val="accent3">
                    <a:lumMod val="60000"/>
                    <a:lumOff val="40000"/>
                  </a:schemeClr>
                </a:solidFill>
              </a:rPr>
              <a:t>Nature of payments attracting TDS and rates</a:t>
            </a:r>
            <a:br>
              <a:rPr lang="en-US" sz="3600" u="sng" dirty="0"/>
            </a:br>
            <a:br>
              <a:rPr lang="en-US" sz="3100" dirty="0"/>
            </a:br>
            <a:endParaRPr lang="en-US" sz="3100" dirty="0"/>
          </a:p>
        </p:txBody>
      </p:sp>
      <p:graphicFrame>
        <p:nvGraphicFramePr>
          <p:cNvPr id="21647" name="Group 143"/>
          <p:cNvGraphicFramePr>
            <a:graphicFrameLocks noGrp="1"/>
          </p:cNvGraphicFramePr>
          <p:nvPr>
            <p:ph idx="1"/>
            <p:extLst>
              <p:ext uri="{D42A27DB-BD31-4B8C-83A1-F6EECF244321}">
                <p14:modId xmlns:p14="http://schemas.microsoft.com/office/powerpoint/2010/main" val="4234213916"/>
              </p:ext>
            </p:extLst>
          </p:nvPr>
        </p:nvGraphicFramePr>
        <p:xfrm>
          <a:off x="-55737" y="1030597"/>
          <a:ext cx="9144000" cy="5805608"/>
        </p:xfrm>
        <a:graphic>
          <a:graphicData uri="http://schemas.openxmlformats.org/drawingml/2006/table">
            <a:tbl>
              <a:tblPr/>
              <a:tblGrid>
                <a:gridCol w="414253">
                  <a:extLst>
                    <a:ext uri="{9D8B030D-6E8A-4147-A177-3AD203B41FA5}">
                      <a16:colId xmlns:a16="http://schemas.microsoft.com/office/drawing/2014/main" val="20000"/>
                    </a:ext>
                  </a:extLst>
                </a:gridCol>
                <a:gridCol w="1028785">
                  <a:extLst>
                    <a:ext uri="{9D8B030D-6E8A-4147-A177-3AD203B41FA5}">
                      <a16:colId xmlns:a16="http://schemas.microsoft.com/office/drawing/2014/main" val="20001"/>
                    </a:ext>
                  </a:extLst>
                </a:gridCol>
                <a:gridCol w="3967162">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tblGrid>
              <a:tr h="480405">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accent3">
                              <a:lumMod val="60000"/>
                              <a:lumOff val="40000"/>
                            </a:schemeClr>
                          </a:solidFill>
                          <a:effectLst/>
                          <a:latin typeface="Century" pitchFamily="18" charset="0"/>
                          <a:cs typeface="Times New Roman" pitchFamily="18" charset="0"/>
                        </a:rPr>
                        <a:t>Sl. No.</a:t>
                      </a:r>
                      <a:endParaRPr kumimoji="0" lang="en-US" sz="1600" b="1" i="0" u="none" strike="noStrike" cap="none" normalizeH="0" baseline="0" dirty="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accent3">
                              <a:lumMod val="60000"/>
                              <a:lumOff val="40000"/>
                            </a:schemeClr>
                          </a:solidFill>
                          <a:effectLst/>
                          <a:latin typeface="Century" pitchFamily="18" charset="0"/>
                          <a:cs typeface="Times New Roman" pitchFamily="18" charset="0"/>
                        </a:rPr>
                        <a:t>Section</a:t>
                      </a:r>
                      <a:endParaRPr kumimoji="0" lang="en-US" sz="1600" b="1" i="0" u="none" strike="noStrike" cap="none" normalizeH="0" baseline="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rowSpan="2">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accent3">
                              <a:lumMod val="60000"/>
                              <a:lumOff val="40000"/>
                            </a:schemeClr>
                          </a:solidFill>
                          <a:effectLst/>
                          <a:latin typeface="Century" pitchFamily="18" charset="0"/>
                          <a:cs typeface="Times New Roman" pitchFamily="18" charset="0"/>
                        </a:rPr>
                        <a:t>Nature of Payment</a:t>
                      </a:r>
                      <a:endParaRPr kumimoji="0" lang="en-US" sz="1600" b="1" i="0" u="none" strike="noStrike" cap="none" normalizeH="0" baseline="0" dirty="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gridSpan="2">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accent3">
                              <a:lumMod val="60000"/>
                              <a:lumOff val="40000"/>
                            </a:schemeClr>
                          </a:solidFill>
                          <a:effectLst/>
                          <a:latin typeface="Century" pitchFamily="18" charset="0"/>
                          <a:cs typeface="Times New Roman" pitchFamily="18" charset="0"/>
                        </a:rPr>
                        <a:t>Cut Off Amount</a:t>
                      </a:r>
                      <a:endParaRPr kumimoji="0" lang="en-US" sz="1600" b="1" i="0" u="none" strike="noStrike" cap="none" normalizeH="0" baseline="0" dirty="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hMerge="1">
                  <a:txBody>
                    <a:bodyPr/>
                    <a:lstStyle/>
                    <a:p>
                      <a:endParaRPr lang="en-US"/>
                    </a:p>
                  </a:txBody>
                  <a:tcPr/>
                </a:tc>
                <a:tc gridSpan="2">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accent3">
                              <a:lumMod val="60000"/>
                              <a:lumOff val="40000"/>
                            </a:schemeClr>
                          </a:solidFill>
                          <a:effectLst/>
                          <a:latin typeface="Century" pitchFamily="18" charset="0"/>
                          <a:cs typeface="Times New Roman" pitchFamily="18" charset="0"/>
                        </a:rPr>
                        <a:t>Rate %</a:t>
                      </a:r>
                      <a:endParaRPr kumimoji="0" lang="en-US" sz="1600" b="1" i="0" u="none" strike="noStrike" cap="none" normalizeH="0" baseline="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hMerge="1">
                  <a:txBody>
                    <a:bodyPr/>
                    <a:lstStyle/>
                    <a:p>
                      <a:endParaRPr lang="en-US"/>
                    </a:p>
                  </a:txBody>
                  <a:tcPr/>
                </a:tc>
                <a:extLst>
                  <a:ext uri="{0D108BD9-81ED-4DB2-BD59-A6C34878D82A}">
                    <a16:rowId xmlns:a16="http://schemas.microsoft.com/office/drawing/2014/main" val="10000"/>
                  </a:ext>
                </a:extLst>
              </a:tr>
              <a:tr h="53203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accent3">
                              <a:lumMod val="60000"/>
                              <a:lumOff val="40000"/>
                            </a:schemeClr>
                          </a:solidFill>
                          <a:effectLst/>
                          <a:latin typeface="Century" pitchFamily="18" charset="0"/>
                          <a:cs typeface="Times New Roman" pitchFamily="18" charset="0"/>
                        </a:rPr>
                        <a:t>AY 2017-18</a:t>
                      </a:r>
                      <a:endParaRPr kumimoji="0" lang="en-US" sz="1600" b="1" i="0" u="none" strike="noStrike" cap="none" normalizeH="0" baseline="0" dirty="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chemeClr val="accent3">
                              <a:lumMod val="60000"/>
                              <a:lumOff val="40000"/>
                            </a:schemeClr>
                          </a:solidFill>
                          <a:effectLst/>
                          <a:latin typeface="Calibri" pitchFamily="34" charset="0"/>
                          <a:ea typeface="Calibri" pitchFamily="34" charset="0"/>
                          <a:cs typeface="Times New Roman" pitchFamily="18" charset="0"/>
                        </a:rPr>
                        <a:t>Yearly Limit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accent3">
                              <a:lumMod val="60000"/>
                              <a:lumOff val="40000"/>
                            </a:schemeClr>
                          </a:solidFill>
                          <a:effectLst/>
                          <a:latin typeface="Century" pitchFamily="18" charset="0"/>
                          <a:cs typeface="Times New Roman" pitchFamily="18" charset="0"/>
                        </a:rPr>
                        <a:t>HUF/IND</a:t>
                      </a:r>
                      <a:endParaRPr kumimoji="0" lang="en-US" sz="1600" b="1" i="0" u="none" strike="noStrike" cap="none" normalizeH="0" baseline="0" dirty="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accent3">
                              <a:lumMod val="60000"/>
                              <a:lumOff val="40000"/>
                            </a:schemeClr>
                          </a:solidFill>
                          <a:effectLst/>
                          <a:latin typeface="Century" pitchFamily="18" charset="0"/>
                          <a:cs typeface="Times New Roman" pitchFamily="18" charset="0"/>
                        </a:rPr>
                        <a:t>Others</a:t>
                      </a:r>
                      <a:endParaRPr kumimoji="0" lang="en-US" sz="1600" b="1" i="0" u="none" strike="noStrike" cap="none" normalizeH="0" baseline="0" dirty="0">
                        <a:ln>
                          <a:noFill/>
                        </a:ln>
                        <a:solidFill>
                          <a:schemeClr val="accent3">
                            <a:lumMod val="60000"/>
                            <a:lumOff val="40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1"/>
                  </a:ext>
                </a:extLst>
              </a:tr>
              <a:tr h="59506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192</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Salaries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gridSpan="2">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Salary income must be more than exemption limit after deductions.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hMerge="1">
                  <a:txBody>
                    <a:bodyPr/>
                    <a:lstStyle/>
                    <a:p>
                      <a:endParaRPr lang="en-US"/>
                    </a:p>
                  </a:txBody>
                  <a:tcPr/>
                </a:tc>
                <a:tc gridSpan="2">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Average Rate</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hMerge="1">
                  <a:txBody>
                    <a:bodyPr/>
                    <a:lstStyle/>
                    <a:p>
                      <a:endParaRPr lang="en-US"/>
                    </a:p>
                  </a:txBody>
                  <a:tcPr/>
                </a:tc>
                <a:extLst>
                  <a:ext uri="{0D108BD9-81ED-4DB2-BD59-A6C34878D82A}">
                    <a16:rowId xmlns:a16="http://schemas.microsoft.com/office/drawing/2014/main" val="10002"/>
                  </a:ext>
                </a:extLst>
              </a:tr>
              <a:tr h="242023">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rPr>
                        <a:t>2</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192A</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Premature Withdrawal from EPF</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50000</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10</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NA</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2690646946"/>
                  </a:ext>
                </a:extLst>
              </a:tr>
              <a:tr h="27860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3</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193</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Interest on Securities</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Calibri" pitchFamily="34" charset="0"/>
                          <a:cs typeface="Times New Roman" pitchFamily="18" charset="0"/>
                        </a:rPr>
                        <a:t>Interest on Debenture</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10000</a:t>
                      </a:r>
                    </a:p>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Calibri" pitchFamily="34" charset="0"/>
                          <a:cs typeface="Times New Roman" pitchFamily="18" charset="0"/>
                        </a:rPr>
                        <a:t>5000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p>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Calibri" pitchFamily="34"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p>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Calibri" pitchFamily="34"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3"/>
                  </a:ext>
                </a:extLst>
              </a:tr>
              <a:tr h="287641">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4</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Deemed dividend</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2500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4"/>
                  </a:ext>
                </a:extLst>
              </a:tr>
              <a:tr h="296677">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5</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194A</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Interest other than Int. on securities (by Bank)</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5"/>
                  </a:ext>
                </a:extLst>
              </a:tr>
              <a:tr h="25716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5A</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194A</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Interest other than Int. on securities (By others)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5000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6"/>
                  </a:ext>
                </a:extLst>
              </a:tr>
              <a:tr h="25716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6</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194B</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Winning from Lotteries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30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30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7"/>
                  </a:ext>
                </a:extLst>
              </a:tr>
              <a:tr h="25716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7</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194BB</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Winnings from Horse Race</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30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30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8"/>
                  </a:ext>
                </a:extLst>
              </a:tr>
              <a:tr h="27860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8</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194C(1)</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Contracts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30000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100000</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rgbClr val="000000"/>
                          </a:solidFill>
                          <a:effectLst/>
                          <a:latin typeface="Century" pitchFamily="18" charset="0"/>
                          <a:cs typeface="Times New Roman" pitchFamily="18" charset="0"/>
                        </a:rPr>
                        <a:t>2</a:t>
                      </a:r>
                      <a:endParaRPr kumimoji="0" lang="en-US" sz="1600" b="1"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9"/>
                  </a:ext>
                </a:extLst>
              </a:tr>
              <a:tr h="274087">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9</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194C(2)</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Sub-contracts/ Advertisements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30000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100000</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2</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10"/>
                  </a:ext>
                </a:extLst>
              </a:tr>
              <a:tr h="27860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ea typeface="+mn-ea"/>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194D</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Insurance Commission</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15000</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5</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5</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11"/>
                  </a:ext>
                </a:extLst>
              </a:tr>
              <a:tr h="22454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11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194DA</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Life Insurance Policy</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100000</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FF0000"/>
                          </a:solidFill>
                          <a:effectLst/>
                          <a:latin typeface="Century" pitchFamily="18" charset="0"/>
                          <a:ea typeface="+mn-ea"/>
                          <a:cs typeface="Times New Roman" pitchFamily="18" charset="0"/>
                        </a:rPr>
                        <a:t>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15"/>
                  </a:ext>
                </a:extLst>
              </a:tr>
              <a:tr h="359927">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12</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194EE</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Payments out of deposits under NSS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2500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12"/>
                  </a:ext>
                </a:extLst>
              </a:tr>
              <a:tr h="340350">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13</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194G</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Commission on sale of lottery tickets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15000</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5</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5</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13"/>
                  </a:ext>
                </a:extLst>
              </a:tr>
              <a:tr h="265406">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14</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194H</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Commission or Brokerage</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15000</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5</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5</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14"/>
                  </a:ext>
                </a:extLst>
              </a:tr>
            </a:tbl>
          </a:graphicData>
        </a:graphic>
      </p:graphicFrame>
      <p:sp>
        <p:nvSpPr>
          <p:cNvPr id="6" name="Slide Number Placeholder 5"/>
          <p:cNvSpPr>
            <a:spLocks noGrp="1"/>
          </p:cNvSpPr>
          <p:nvPr>
            <p:ph type="sldNum" sz="quarter" idx="12"/>
          </p:nvPr>
        </p:nvSpPr>
        <p:spPr>
          <a:xfrm>
            <a:off x="7772400" y="304800"/>
            <a:ext cx="628813" cy="767687"/>
          </a:xfrm>
        </p:spPr>
        <p:txBody>
          <a:bodyPr/>
          <a:lstStyle/>
          <a:p>
            <a:pPr>
              <a:defRPr/>
            </a:pPr>
            <a:fld id="{263164C6-BBE1-441D-ACE9-C3E8281F3519}" type="slidenum">
              <a:rPr lang="en-US"/>
              <a:pPr>
                <a:defRPr/>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endParaRPr lang="en-US"/>
          </a:p>
        </p:txBody>
      </p:sp>
      <p:graphicFrame>
        <p:nvGraphicFramePr>
          <p:cNvPr id="22589" name="Group 61"/>
          <p:cNvGraphicFramePr>
            <a:graphicFrameLocks noGrp="1"/>
          </p:cNvGraphicFramePr>
          <p:nvPr>
            <p:ph idx="1"/>
            <p:extLst>
              <p:ext uri="{D42A27DB-BD31-4B8C-83A1-F6EECF244321}">
                <p14:modId xmlns:p14="http://schemas.microsoft.com/office/powerpoint/2010/main" val="2107534988"/>
              </p:ext>
            </p:extLst>
          </p:nvPr>
        </p:nvGraphicFramePr>
        <p:xfrm>
          <a:off x="0" y="-2498"/>
          <a:ext cx="9144000" cy="7221142"/>
        </p:xfrm>
        <a:graphic>
          <a:graphicData uri="http://schemas.openxmlformats.org/drawingml/2006/table">
            <a:tbl>
              <a:tblPr/>
              <a:tblGrid>
                <a:gridCol w="461042">
                  <a:extLst>
                    <a:ext uri="{9D8B030D-6E8A-4147-A177-3AD203B41FA5}">
                      <a16:colId xmlns:a16="http://schemas.microsoft.com/office/drawing/2014/main" val="20000"/>
                    </a:ext>
                  </a:extLst>
                </a:gridCol>
                <a:gridCol w="1229445">
                  <a:extLst>
                    <a:ext uri="{9D8B030D-6E8A-4147-A177-3AD203B41FA5}">
                      <a16:colId xmlns:a16="http://schemas.microsoft.com/office/drawing/2014/main" val="20001"/>
                    </a:ext>
                  </a:extLst>
                </a:gridCol>
                <a:gridCol w="3227294">
                  <a:extLst>
                    <a:ext uri="{9D8B030D-6E8A-4147-A177-3AD203B41FA5}">
                      <a16:colId xmlns:a16="http://schemas.microsoft.com/office/drawing/2014/main" val="20002"/>
                    </a:ext>
                  </a:extLst>
                </a:gridCol>
                <a:gridCol w="1306286">
                  <a:extLst>
                    <a:ext uri="{9D8B030D-6E8A-4147-A177-3AD203B41FA5}">
                      <a16:colId xmlns:a16="http://schemas.microsoft.com/office/drawing/2014/main" val="20003"/>
                    </a:ext>
                  </a:extLst>
                </a:gridCol>
                <a:gridCol w="845244">
                  <a:extLst>
                    <a:ext uri="{9D8B030D-6E8A-4147-A177-3AD203B41FA5}">
                      <a16:colId xmlns:a16="http://schemas.microsoft.com/office/drawing/2014/main" val="20004"/>
                    </a:ext>
                  </a:extLst>
                </a:gridCol>
                <a:gridCol w="1075765">
                  <a:extLst>
                    <a:ext uri="{9D8B030D-6E8A-4147-A177-3AD203B41FA5}">
                      <a16:colId xmlns:a16="http://schemas.microsoft.com/office/drawing/2014/main" val="20005"/>
                    </a:ext>
                  </a:extLst>
                </a:gridCol>
                <a:gridCol w="998924">
                  <a:extLst>
                    <a:ext uri="{9D8B030D-6E8A-4147-A177-3AD203B41FA5}">
                      <a16:colId xmlns:a16="http://schemas.microsoft.com/office/drawing/2014/main" val="20006"/>
                    </a:ext>
                  </a:extLst>
                </a:gridCol>
              </a:tblGrid>
              <a:tr h="693088">
                <a:tc rowSpan="2">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15</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rowSpan="2">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194I</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Rent (Land &amp; building) </a:t>
                      </a:r>
                      <a:r>
                        <a:rPr kumimoji="0" lang="en-US" sz="1100" b="1" i="0" u="none" strike="noStrike" cap="none" normalizeH="0" baseline="0" dirty="0">
                          <a:ln>
                            <a:noFill/>
                          </a:ln>
                          <a:solidFill>
                            <a:schemeClr val="bg1"/>
                          </a:solidFill>
                          <a:effectLst/>
                          <a:latin typeface="Century" pitchFamily="18" charset="0"/>
                          <a:cs typeface="Times New Roman" pitchFamily="18" charset="0"/>
                        </a:rPr>
                        <a:t>furniture &amp; fittings)</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1"/>
                          </a:solidFill>
                          <a:effectLst/>
                          <a:latin typeface="Century" pitchFamily="18" charset="0"/>
                          <a:cs typeface="Times New Roman" pitchFamily="18" charset="0"/>
                        </a:rPr>
                        <a:t>180000</a:t>
                      </a:r>
                      <a:endParaRPr kumimoji="0" lang="en-US" sz="1600" b="1" i="0" u="none" strike="noStrike" cap="none" normalizeH="0" baseline="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a:ln>
                            <a:noFill/>
                          </a:ln>
                          <a:solidFill>
                            <a:schemeClr val="bg1"/>
                          </a:solidFill>
                          <a:effectLst/>
                          <a:latin typeface="Century" pitchFamily="18" charset="0"/>
                          <a:cs typeface="Times New Roman" pitchFamily="18" charset="0"/>
                        </a:rPr>
                        <a:t>10</a:t>
                      </a:r>
                      <a:endParaRPr kumimoji="0" lang="en-US" sz="1600" b="1" i="0" u="none" strike="noStrike" cap="none" normalizeH="0" baseline="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10</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0"/>
                  </a:ext>
                </a:extLst>
              </a:tr>
              <a:tr h="637740">
                <a:tc vMerge="1">
                  <a:txBody>
                    <a:bodyPr/>
                    <a:lstStyle/>
                    <a:p>
                      <a:endParaRPr lang="en-US"/>
                    </a:p>
                  </a:txBody>
                  <a:tcPr/>
                </a:tc>
                <a:tc vMerge="1">
                  <a:txBody>
                    <a:bodyPr/>
                    <a:lstStyle/>
                    <a:p>
                      <a:endParaRPr lang="en-US"/>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Rent (P &amp; M , Equipment</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180000</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2</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2</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1"/>
                  </a:ext>
                </a:extLst>
              </a:tr>
              <a:tr h="67307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000000"/>
                          </a:solidFill>
                          <a:effectLst/>
                          <a:latin typeface="Century" pitchFamily="18" charset="0"/>
                          <a:ea typeface="+mn-ea"/>
                          <a:cs typeface="Times New Roman" pitchFamily="18" charset="0"/>
                        </a:rPr>
                        <a:t>16</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000000"/>
                          </a:solidFill>
                          <a:effectLst/>
                          <a:latin typeface="Century" pitchFamily="18" charset="0"/>
                          <a:ea typeface="+mn-ea"/>
                          <a:cs typeface="Times New Roman" pitchFamily="18" charset="0"/>
                        </a:rPr>
                        <a:t>194IA</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000000"/>
                          </a:solidFill>
                          <a:effectLst/>
                          <a:latin typeface="Century" pitchFamily="18" charset="0"/>
                          <a:ea typeface="+mn-ea"/>
                          <a:cs typeface="Times New Roman" pitchFamily="18" charset="0"/>
                        </a:rPr>
                        <a:t>Payment on transfer of Immovable PROPERTY (Other Then Agriculture Land</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000000"/>
                          </a:solidFill>
                          <a:effectLst/>
                          <a:latin typeface="Century" pitchFamily="18" charset="0"/>
                          <a:ea typeface="+mn-ea"/>
                          <a:cs typeface="Times New Roman" pitchFamily="18" charset="0"/>
                        </a:rPr>
                        <a:t>50,00,000</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000000"/>
                          </a:solidFill>
                          <a:effectLst/>
                          <a:latin typeface="Century" pitchFamily="18" charset="0"/>
                          <a:ea typeface="+mn-ea"/>
                          <a:cs typeface="Times New Roman" pitchFamily="18"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000000"/>
                          </a:solidFill>
                          <a:effectLst/>
                          <a:latin typeface="Century" pitchFamily="18" charset="0"/>
                          <a:ea typeface="+mn-ea"/>
                          <a:cs typeface="Times New Roman" pitchFamily="18" charset="0"/>
                        </a:rPr>
                        <a:t>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kern="1200" cap="none" normalizeH="0" baseline="0" dirty="0">
                          <a:ln>
                            <a:noFill/>
                          </a:ln>
                          <a:solidFill>
                            <a:srgbClr val="000000"/>
                          </a:solidFill>
                          <a:effectLst/>
                          <a:latin typeface="Century" pitchFamily="18" charset="0"/>
                          <a:ea typeface="+mn-ea"/>
                          <a:cs typeface="Times New Roman" pitchFamily="18" charset="0"/>
                        </a:rPr>
                        <a:t>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3"/>
                  </a:ext>
                </a:extLst>
              </a:tr>
              <a:tr h="100961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17</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Century" pitchFamily="18" charset="0"/>
                          <a:cs typeface="Times New Roman" pitchFamily="18" charset="0"/>
                        </a:rPr>
                        <a:t>194J</a:t>
                      </a:r>
                      <a:endParaRPr kumimoji="0" lang="en-US" sz="16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Professional/Technical charges/Royalty/Remuneration-fee-commission to director &amp; Non-compete fees</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30000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2"/>
                  </a:ext>
                </a:extLst>
              </a:tr>
              <a:tr h="808604">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18</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194LA</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Compensation on acquisition of immovable property</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Century" pitchFamily="18" charset="0"/>
                          <a:cs typeface="Times New Roman" pitchFamily="18" charset="0"/>
                        </a:rPr>
                        <a:t>250000</a:t>
                      </a: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Century" pitchFamily="18" charset="0"/>
                          <a:cs typeface="Times New Roman" pitchFamily="18" charset="0"/>
                        </a:rPr>
                        <a:t>10</a:t>
                      </a: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75000"/>
                      </a:schemeClr>
                    </a:solidFill>
                  </a:tcPr>
                </a:tc>
                <a:extLst>
                  <a:ext uri="{0D108BD9-81ED-4DB2-BD59-A6C34878D82A}">
                    <a16:rowId xmlns:a16="http://schemas.microsoft.com/office/drawing/2014/main" val="10004"/>
                  </a:ext>
                </a:extLst>
              </a:tr>
              <a:tr h="448717">
                <a:tc gridSpan="7">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lang="en-US" sz="1600" b="1" u="sng" dirty="0">
                          <a:solidFill>
                            <a:schemeClr val="accent2">
                              <a:lumMod val="75000"/>
                            </a:schemeClr>
                          </a:solidFill>
                        </a:rPr>
                        <a:t>*Amount Highlight in Red are recent </a:t>
                      </a:r>
                      <a:r>
                        <a:rPr lang="en-US" sz="1600" b="1" u="sng" dirty="0" err="1">
                          <a:solidFill>
                            <a:schemeClr val="accent2">
                              <a:lumMod val="75000"/>
                            </a:schemeClr>
                          </a:solidFill>
                        </a:rPr>
                        <a:t>Amendmends</a:t>
                      </a:r>
                      <a:r>
                        <a:rPr lang="en-US" sz="1600" b="1" u="sng" dirty="0">
                          <a:solidFill>
                            <a:schemeClr val="accent2">
                              <a:lumMod val="75000"/>
                            </a:schemeClr>
                          </a:solidFill>
                        </a:rPr>
                        <a:t> after 01.06.2016</a:t>
                      </a:r>
                    </a:p>
                    <a:p>
                      <a:pPr marL="0" marR="0" lvl="0" indent="0" algn="just" defTabSz="914400" rtl="0" eaLnBrk="1" fontAlgn="base" latinLnBrk="0" hangingPunct="1">
                        <a:lnSpc>
                          <a:spcPct val="115000"/>
                        </a:lnSpc>
                        <a:spcBef>
                          <a:spcPct val="0"/>
                        </a:spcBef>
                        <a:spcAft>
                          <a:spcPct val="0"/>
                        </a:spcAft>
                        <a:buClrTx/>
                        <a:buSzTx/>
                        <a:buFontTx/>
                        <a:buNone/>
                        <a:tabLst/>
                      </a:pPr>
                      <a:r>
                        <a:rPr lang="en-US" sz="1600" b="1" u="sng" dirty="0">
                          <a:solidFill>
                            <a:schemeClr val="accent2">
                              <a:lumMod val="75000"/>
                            </a:schemeClr>
                          </a:solidFill>
                        </a:rPr>
                        <a:t>Exceptions/Notes</a:t>
                      </a:r>
                      <a:r>
                        <a:rPr lang="en-US" sz="1600" b="1" dirty="0">
                          <a:solidFill>
                            <a:schemeClr val="accent2">
                              <a:lumMod val="75000"/>
                            </a:schemeClr>
                          </a:solidFill>
                        </a:rPr>
                        <a:t>:</a:t>
                      </a:r>
                      <a:endParaRPr kumimoji="0" lang="en-US" sz="1600" b="1" i="0" u="none" strike="noStrike" cap="none" normalizeH="0" baseline="0" dirty="0">
                        <a:ln>
                          <a:noFill/>
                        </a:ln>
                        <a:solidFill>
                          <a:schemeClr val="accent2">
                            <a:lumMod val="75000"/>
                          </a:schemeClr>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5"/>
                  </a:ext>
                </a:extLst>
              </a:tr>
              <a:tr h="422299">
                <a:tc gridSpan="7">
                  <a:txBody>
                    <a:bodyPr/>
                    <a:lstStyle/>
                    <a:p>
                      <a:pPr marL="285750" marR="0" lvl="0" indent="-285750" algn="just" defTabSz="914400" rtl="0" eaLnBrk="1" fontAlgn="base" latinLnBrk="0" hangingPunct="1">
                        <a:lnSpc>
                          <a:spcPct val="115000"/>
                        </a:lnSpc>
                        <a:spcBef>
                          <a:spcPct val="0"/>
                        </a:spcBef>
                        <a:spcAft>
                          <a:spcPct val="0"/>
                        </a:spcAft>
                        <a:buClrTx/>
                        <a:buSzTx/>
                        <a:buFont typeface="Wingdings" panose="05000000000000000000" pitchFamily="2" charset="2"/>
                        <a:buChar char="q"/>
                        <a:tabLst/>
                      </a:pPr>
                      <a:r>
                        <a:rPr kumimoji="0" lang="en-US" sz="1400" b="1" i="0" u="none" strike="noStrike" cap="none" normalizeH="0" baseline="0" dirty="0">
                          <a:ln>
                            <a:noFill/>
                          </a:ln>
                          <a:solidFill>
                            <a:srgbClr val="000000"/>
                          </a:solidFill>
                          <a:effectLst/>
                          <a:latin typeface="Calibri" pitchFamily="34" charset="0"/>
                          <a:ea typeface="Calibri" pitchFamily="34" charset="0"/>
                          <a:cs typeface="Times New Roman" pitchFamily="18" charset="0"/>
                        </a:rPr>
                        <a:t>No TDS on Service Tax</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422299">
                <a:tc gridSpan="7">
                  <a:txBody>
                    <a:bodyPr/>
                    <a:lstStyle/>
                    <a:p>
                      <a:pPr marL="285750" marR="0" lvl="0" indent="-285750" algn="just" defTabSz="914400" rtl="0" eaLnBrk="1" fontAlgn="base" latinLnBrk="0" hangingPunct="1">
                        <a:lnSpc>
                          <a:spcPct val="115000"/>
                        </a:lnSpc>
                        <a:spcBef>
                          <a:spcPct val="0"/>
                        </a:spcBef>
                        <a:spcAft>
                          <a:spcPct val="0"/>
                        </a:spcAft>
                        <a:buClrTx/>
                        <a:buSzTx/>
                        <a:buFont typeface="Wingdings" panose="05000000000000000000" pitchFamily="2" charset="2"/>
                        <a:buChar char="q"/>
                        <a:tabLst/>
                      </a:pPr>
                      <a:r>
                        <a:rPr kumimoji="0" lang="en-US" sz="1400" b="1" i="0" u="none" strike="noStrike" cap="none" normalizeH="0" baseline="0" dirty="0">
                          <a:ln>
                            <a:noFill/>
                          </a:ln>
                          <a:solidFill>
                            <a:srgbClr val="000000"/>
                          </a:solidFill>
                          <a:effectLst/>
                          <a:latin typeface="Calibri" pitchFamily="34" charset="0"/>
                          <a:ea typeface="Calibri" pitchFamily="34" charset="0"/>
                          <a:cs typeface="Times New Roman" pitchFamily="18" charset="0"/>
                        </a:rPr>
                        <a:t>TDS on Transport </a:t>
                      </a:r>
                      <a:r>
                        <a:rPr kumimoji="0" lang="en-US" sz="1400" b="1" i="0" u="none" strike="noStrike" cap="none" normalizeH="0" baseline="0" dirty="0" err="1">
                          <a:ln>
                            <a:noFill/>
                          </a:ln>
                          <a:solidFill>
                            <a:srgbClr val="000000"/>
                          </a:solidFill>
                          <a:effectLst/>
                          <a:latin typeface="Calibri" pitchFamily="34" charset="0"/>
                          <a:ea typeface="Calibri" pitchFamily="34" charset="0"/>
                          <a:cs typeface="Times New Roman" pitchFamily="18" charset="0"/>
                        </a:rPr>
                        <a:t>wef</a:t>
                      </a:r>
                      <a:r>
                        <a:rPr kumimoji="0" lang="en-US" sz="1400" b="1" i="0" u="none" strike="noStrike" cap="none" normalizeH="0" baseline="0" dirty="0">
                          <a:ln>
                            <a:noFill/>
                          </a:ln>
                          <a:solidFill>
                            <a:srgbClr val="000000"/>
                          </a:solidFill>
                          <a:effectLst/>
                          <a:latin typeface="Calibri" pitchFamily="34" charset="0"/>
                          <a:ea typeface="Calibri" pitchFamily="34" charset="0"/>
                          <a:cs typeface="Times New Roman" pitchFamily="18" charset="0"/>
                        </a:rPr>
                        <a:t> from 01.06.2016 (Transporter who own ten or less goods carriages are exempt)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2012067">
                <a:tc gridSpan="7">
                  <a:txBody>
                    <a:bodyPr/>
                    <a:lstStyle/>
                    <a:p>
                      <a:pPr marL="285750" marR="0" lvl="0" indent="-285750" algn="just" defTabSz="914400" rtl="0" eaLnBrk="1" fontAlgn="base" latinLnBrk="0" hangingPunct="1">
                        <a:lnSpc>
                          <a:spcPct val="115000"/>
                        </a:lnSpc>
                        <a:spcBef>
                          <a:spcPct val="0"/>
                        </a:spcBef>
                        <a:spcAft>
                          <a:spcPct val="0"/>
                        </a:spcAft>
                        <a:buClrTx/>
                        <a:buSzTx/>
                        <a:buFont typeface="Wingdings" panose="05000000000000000000" pitchFamily="2" charset="2"/>
                        <a:buChar char="q"/>
                        <a:tabLst/>
                        <a:defRPr/>
                      </a:pPr>
                      <a:r>
                        <a:rPr kumimoji="0" lang="en-US" sz="1400" b="1" i="0" u="none" strike="noStrike" kern="1200" cap="none" normalizeH="0" baseline="0" dirty="0">
                          <a:ln>
                            <a:noFill/>
                          </a:ln>
                          <a:solidFill>
                            <a:srgbClr val="000000"/>
                          </a:solidFill>
                          <a:effectLst/>
                          <a:latin typeface="Calibri" pitchFamily="34" charset="0"/>
                          <a:ea typeface="Calibri" pitchFamily="34" charset="0"/>
                          <a:cs typeface="Times New Roman" pitchFamily="18" charset="0"/>
                        </a:rPr>
                        <a:t>Education </a:t>
                      </a:r>
                      <a:r>
                        <a:rPr kumimoji="0" lang="en-US" sz="1400" b="1" i="0" u="none" strike="noStrike" kern="1200" cap="none" normalizeH="0" baseline="0" dirty="0" err="1">
                          <a:ln>
                            <a:noFill/>
                          </a:ln>
                          <a:solidFill>
                            <a:srgbClr val="000000"/>
                          </a:solidFill>
                          <a:effectLst/>
                          <a:latin typeface="Calibri" pitchFamily="34" charset="0"/>
                          <a:ea typeface="Calibri" pitchFamily="34" charset="0"/>
                          <a:cs typeface="Times New Roman" pitchFamily="18" charset="0"/>
                        </a:rPr>
                        <a:t>Cess</a:t>
                      </a:r>
                      <a:r>
                        <a:rPr kumimoji="0" lang="en-US" sz="1400" b="1" i="0" u="none" strike="noStrike" kern="1200" cap="none" normalizeH="0" baseline="0" dirty="0">
                          <a:ln>
                            <a:noFill/>
                          </a:ln>
                          <a:solidFill>
                            <a:srgbClr val="000000"/>
                          </a:solidFill>
                          <a:effectLst/>
                          <a:latin typeface="Calibri" pitchFamily="34" charset="0"/>
                          <a:ea typeface="Calibri" pitchFamily="34" charset="0"/>
                          <a:cs typeface="Times New Roman" pitchFamily="18" charset="0"/>
                        </a:rPr>
                        <a:t> is not deductible/collectible at source in case of resident Individual/HUF/Firm/ AOP/                                                                                                                                          BOI/ Domestic Company in respect of payment of income other than salary.</a:t>
                      </a:r>
                    </a:p>
                    <a:p>
                      <a:pPr marL="285750" marR="0" lvl="0" indent="-285750" algn="l" defTabSz="914400" rtl="0" eaLnBrk="1" fontAlgn="base" latinLnBrk="0" hangingPunct="1">
                        <a:lnSpc>
                          <a:spcPct val="115000"/>
                        </a:lnSpc>
                        <a:spcBef>
                          <a:spcPct val="0"/>
                        </a:spcBef>
                        <a:spcAft>
                          <a:spcPct val="0"/>
                        </a:spcAft>
                        <a:buClrTx/>
                        <a:buSzTx/>
                        <a:buFont typeface="Wingdings" panose="05000000000000000000" pitchFamily="2" charset="2"/>
                        <a:buChar char="q"/>
                        <a:tabLst/>
                        <a:defRPr/>
                      </a:pPr>
                      <a:r>
                        <a:rPr lang="en-US" sz="1400" b="1" dirty="0">
                          <a:solidFill>
                            <a:schemeClr val="bg1"/>
                          </a:solidFill>
                          <a:latin typeface="Calibri" pitchFamily="34" charset="0"/>
                          <a:ea typeface="Calibri" pitchFamily="34" charset="0"/>
                          <a:cs typeface="Times New Roman" pitchFamily="18" charset="0"/>
                        </a:rPr>
                        <a:t>An Individual or a Hindu Undivided Family whose total sales, gross receipts or turnover from business or profession carried on by him does not exceeds the monetary limits (Rs.100,00,000 in case of business &amp; Rs.50,00,000 in case of profession) under Clause (a) or (b) of Sec.44AB during the immediately preceding financial year shall not be liable to deduct tax u/s.194A,194C, 194H, 194I &amp; 194J.So no tax is deductible by HUF/Individual in first year of operations of business even Sales Receipt is More then 100/50akh. </a:t>
                      </a:r>
                      <a:br>
                        <a:rPr kumimoji="0" lang="en-US" sz="1400" b="1" i="0" u="none" strike="noStrike" kern="1200" cap="none" normalizeH="0" baseline="0" dirty="0">
                          <a:ln>
                            <a:noFill/>
                          </a:ln>
                          <a:solidFill>
                            <a:srgbClr val="000000"/>
                          </a:solidFill>
                          <a:effectLst/>
                          <a:latin typeface="Calibri" pitchFamily="34" charset="0"/>
                          <a:ea typeface="Calibri" pitchFamily="34" charset="0"/>
                          <a:cs typeface="Times New Roman" pitchFamily="18" charset="0"/>
                        </a:rPr>
                      </a:br>
                      <a:endParaRPr kumimoji="0" lang="en-US" sz="1400" b="1" i="0" u="none" strike="noStrike" kern="1200"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2"/>
          </p:nvPr>
        </p:nvSpPr>
        <p:spPr/>
        <p:txBody>
          <a:bodyPr/>
          <a:lstStyle/>
          <a:p>
            <a:pPr>
              <a:defRPr/>
            </a:pPr>
            <a:fld id="{463E20EF-3C7E-4BF1-BF7E-9304D5781A2B}" type="slidenum">
              <a:rPr lang="en-US"/>
              <a:pPr>
                <a:defRPr/>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3" y="116926"/>
            <a:ext cx="8229600" cy="486951"/>
          </a:xfrm>
        </p:spPr>
        <p:txBody>
          <a:bodyPr rtlCol="0">
            <a:normAutofit fontScale="90000"/>
          </a:bodyPr>
          <a:lstStyle/>
          <a:p>
            <a:pPr>
              <a:defRPr/>
            </a:pPr>
            <a:r>
              <a:rPr lang="en-US" dirty="0"/>
              <a:t> </a:t>
            </a:r>
            <a:r>
              <a:rPr lang="en-US" sz="2200" b="1" u="sng" dirty="0">
                <a:solidFill>
                  <a:schemeClr val="accent3">
                    <a:lumMod val="60000"/>
                    <a:lumOff val="40000"/>
                  </a:schemeClr>
                </a:solidFill>
              </a:rPr>
              <a:t>Exceptions/Notes</a:t>
            </a:r>
            <a:r>
              <a:rPr lang="en-US" sz="2200" b="1" dirty="0">
                <a:solidFill>
                  <a:schemeClr val="accent3">
                    <a:lumMod val="60000"/>
                    <a:lumOff val="40000"/>
                  </a:schemeClr>
                </a:solidFill>
              </a:rPr>
              <a:t>:</a:t>
            </a:r>
            <a:br>
              <a:rPr lang="en-US" sz="2400" b="1" dirty="0">
                <a:solidFill>
                  <a:srgbClr val="FFFF00"/>
                </a:solidFill>
              </a:rPr>
            </a:br>
            <a:endParaRPr lang="en-US" dirty="0"/>
          </a:p>
        </p:txBody>
      </p:sp>
      <p:sp>
        <p:nvSpPr>
          <p:cNvPr id="3" name="Content Placeholder 2"/>
          <p:cNvSpPr>
            <a:spLocks noGrp="1"/>
          </p:cNvSpPr>
          <p:nvPr>
            <p:ph idx="1"/>
          </p:nvPr>
        </p:nvSpPr>
        <p:spPr>
          <a:xfrm>
            <a:off x="152400" y="912019"/>
            <a:ext cx="8839200" cy="6553199"/>
          </a:xfrm>
        </p:spPr>
        <p:txBody>
          <a:bodyPr>
            <a:normAutofit/>
          </a:bodyPr>
          <a:lstStyle/>
          <a:p>
            <a:pPr eaLnBrk="1" hangingPunct="1">
              <a:lnSpc>
                <a:spcPct val="80000"/>
              </a:lnSpc>
              <a:buFont typeface="Arial" charset="0"/>
              <a:buNone/>
            </a:pPr>
            <a:endParaRPr lang="en-US" sz="1300" dirty="0">
              <a:solidFill>
                <a:srgbClr val="FFFF00"/>
              </a:solidFill>
            </a:endParaRPr>
          </a:p>
          <a:p>
            <a:pPr algn="just" eaLnBrk="1" hangingPunct="1">
              <a:lnSpc>
                <a:spcPct val="80000"/>
              </a:lnSpc>
              <a:buFont typeface="Wingdings" pitchFamily="2" charset="2"/>
              <a:buChar char="q"/>
            </a:pPr>
            <a:r>
              <a:rPr lang="en-US" sz="1600" dirty="0"/>
              <a:t>TDS at higher rate (i.e., 20%) has to be made if the </a:t>
            </a:r>
            <a:r>
              <a:rPr lang="en-US" sz="1600" dirty="0" err="1"/>
              <a:t>deductee</a:t>
            </a:r>
            <a:r>
              <a:rPr lang="en-US" sz="1600" dirty="0"/>
              <a:t> does not provide PAN to the </a:t>
            </a:r>
            <a:r>
              <a:rPr lang="en-US" sz="1600" dirty="0" err="1"/>
              <a:t>deductor</a:t>
            </a:r>
            <a:endParaRPr lang="en-US" sz="1600" dirty="0"/>
          </a:p>
          <a:p>
            <a:pPr algn="just" eaLnBrk="1" hangingPunct="1">
              <a:lnSpc>
                <a:spcPct val="80000"/>
              </a:lnSpc>
              <a:buFont typeface="Wingdings" pitchFamily="2" charset="2"/>
              <a:buChar char="q"/>
            </a:pPr>
            <a:r>
              <a:rPr lang="en-US" sz="1600" dirty="0"/>
              <a:t>Surcharge on Income-tax is not deductible/collectible at source in case of  individual/ HUF /Firm/ AOP / BOI/Domestic Company in respect of payment of income other than salary.</a:t>
            </a:r>
          </a:p>
          <a:p>
            <a:pPr algn="just" eaLnBrk="1" hangingPunct="1">
              <a:lnSpc>
                <a:spcPct val="80000"/>
              </a:lnSpc>
              <a:buFont typeface="Wingdings" pitchFamily="2" charset="2"/>
              <a:buChar char="q"/>
            </a:pPr>
            <a:r>
              <a:rPr lang="en-US" sz="1600" dirty="0"/>
              <a:t>Surcharge on TDS on Salary is applicable if taxable salary is &gt; 1 Crore @5% 				</a:t>
            </a:r>
          </a:p>
          <a:p>
            <a:pPr algn="just" eaLnBrk="1" hangingPunct="1">
              <a:lnSpc>
                <a:spcPct val="80000"/>
              </a:lnSpc>
              <a:buFont typeface="Wingdings" pitchFamily="2" charset="2"/>
              <a:buChar char="q"/>
            </a:pPr>
            <a:r>
              <a:rPr lang="en-US" sz="1600" dirty="0"/>
              <a:t>No </a:t>
            </a:r>
            <a:r>
              <a:rPr lang="en-US" sz="1600" dirty="0" err="1"/>
              <a:t>Cess</a:t>
            </a:r>
            <a:r>
              <a:rPr lang="en-US" sz="1600" dirty="0"/>
              <a:t> on payment made to resident: Education </a:t>
            </a:r>
            <a:r>
              <a:rPr lang="en-US" sz="1600" dirty="0" err="1"/>
              <a:t>Cess</a:t>
            </a:r>
            <a:r>
              <a:rPr lang="en-US" sz="1600" dirty="0"/>
              <a:t> is not deductible/collectible at source in case of resident Individual/HUF/Firm/ AOP/ BOI/ Domestic Company in respect of payment of income other than </a:t>
            </a:r>
            <a:r>
              <a:rPr lang="en-US" sz="1600" dirty="0" err="1"/>
              <a:t>salary.Education</a:t>
            </a:r>
            <a:r>
              <a:rPr lang="en-US" sz="1600" dirty="0"/>
              <a:t> </a:t>
            </a:r>
            <a:r>
              <a:rPr lang="en-US" sz="1600" dirty="0" err="1"/>
              <a:t>Cess</a:t>
            </a:r>
            <a:r>
              <a:rPr lang="en-US" sz="1600" dirty="0"/>
              <a:t> @ 2% plus secondary &amp; Higher Education </a:t>
            </a:r>
            <a:r>
              <a:rPr lang="en-US" sz="1600" dirty="0" err="1"/>
              <a:t>Cess</a:t>
            </a:r>
            <a:r>
              <a:rPr lang="en-US" sz="1600" dirty="0"/>
              <a:t> @ 1% is deductible at source in case of non-residents and foreign company.</a:t>
            </a:r>
          </a:p>
          <a:p>
            <a:pPr algn="just" eaLnBrk="1" hangingPunct="1">
              <a:lnSpc>
                <a:spcPct val="80000"/>
              </a:lnSpc>
              <a:buFont typeface="Wingdings" pitchFamily="2" charset="2"/>
              <a:buChar char="q"/>
            </a:pPr>
            <a:r>
              <a:rPr lang="en-US" sz="1600" dirty="0"/>
              <a:t>Where the aggregate of the amounts paid/credited or likely to be paid/credited to Contactor or Sub-contractor exceeds Rs.1,00,000 during the financial year, TDS has to be made u/s 194C</a:t>
            </a:r>
          </a:p>
          <a:p>
            <a:pPr algn="just" eaLnBrk="1" hangingPunct="1">
              <a:lnSpc>
                <a:spcPct val="80000"/>
              </a:lnSpc>
              <a:buFont typeface="Arial" charset="0"/>
              <a:buNone/>
            </a:pPr>
            <a:r>
              <a:rPr lang="en-US" sz="1300" b="1" dirty="0"/>
              <a:t> </a:t>
            </a:r>
            <a:endParaRPr lang="en-US" sz="1300" dirty="0">
              <a:solidFill>
                <a:srgbClr val="FFFF00"/>
              </a:solidFill>
            </a:endParaRPr>
          </a:p>
          <a:p>
            <a:pPr eaLnBrk="1" hangingPunct="1">
              <a:lnSpc>
                <a:spcPct val="80000"/>
              </a:lnSpc>
              <a:buFont typeface="Arial" charset="0"/>
              <a:buNone/>
            </a:pPr>
            <a:br>
              <a:rPr lang="en-US" sz="1600" b="1" dirty="0">
                <a:solidFill>
                  <a:srgbClr val="000000"/>
                </a:solidFill>
                <a:latin typeface="Calibri" pitchFamily="34" charset="0"/>
                <a:ea typeface="Calibri" pitchFamily="34" charset="0"/>
                <a:cs typeface="Times New Roman" pitchFamily="18" charset="0"/>
              </a:rPr>
            </a:br>
            <a:endParaRPr lang="en-US" sz="1600" b="1" dirty="0">
              <a:solidFill>
                <a:srgbClr val="000000"/>
              </a:solidFill>
              <a:latin typeface="Calibri" pitchFamily="34" charset="0"/>
              <a:ea typeface="Calibri" pitchFamily="34" charset="0"/>
              <a:cs typeface="Times New Roman" pitchFamily="18" charset="0"/>
            </a:endParaRPr>
          </a:p>
          <a:p>
            <a:pPr algn="just" eaLnBrk="1" hangingPunct="1">
              <a:lnSpc>
                <a:spcPct val="80000"/>
              </a:lnSpc>
              <a:buFont typeface="Arial" charset="0"/>
              <a:buNone/>
            </a:pPr>
            <a:endParaRPr lang="en-US" sz="1300" b="1" dirty="0"/>
          </a:p>
        </p:txBody>
      </p:sp>
      <p:sp>
        <p:nvSpPr>
          <p:cNvPr id="6" name="Slide Number Placeholder 5"/>
          <p:cNvSpPr>
            <a:spLocks noGrp="1"/>
          </p:cNvSpPr>
          <p:nvPr>
            <p:ph type="sldNum" sz="quarter" idx="12"/>
          </p:nvPr>
        </p:nvSpPr>
        <p:spPr/>
        <p:txBody>
          <a:bodyPr/>
          <a:lstStyle/>
          <a:p>
            <a:pPr>
              <a:defRPr/>
            </a:pPr>
            <a:fld id="{10B6EE32-E6E4-42EF-A176-EECA2DB3B9CA}" type="slidenum">
              <a:rPr lang="en-US"/>
              <a:pPr>
                <a:defRPr/>
              </a:pPr>
              <a:t>9</a:t>
            </a:fld>
            <a:endParaRPr lang="en-US"/>
          </a:p>
        </p:txBody>
      </p:sp>
      <p:sp>
        <p:nvSpPr>
          <p:cNvPr id="23555" name="Rectangle 3"/>
          <p:cNvSpPr>
            <a:spLocks noChangeArrowheads="1"/>
          </p:cNvSpPr>
          <p:nvPr/>
        </p:nvSpPr>
        <p:spPr bwMode="auto">
          <a:xfrm>
            <a:off x="1225550" y="3898900"/>
            <a:ext cx="276225" cy="579438"/>
          </a:xfrm>
          <a:prstGeom prst="rect">
            <a:avLst/>
          </a:prstGeom>
          <a:noFill/>
          <a:ln w="9525">
            <a:noFill/>
            <a:miter lim="800000"/>
            <a:headEnd/>
            <a:tailEnd/>
          </a:ln>
        </p:spPr>
        <p:txBody>
          <a:bodyPr wrap="none">
            <a:spAutoFit/>
          </a:bodyPr>
          <a:lstStyle/>
          <a:p>
            <a:pPr marL="342900" indent="-342900">
              <a:spcBef>
                <a:spcPct val="20000"/>
              </a:spcBef>
              <a:buFont typeface="Arial" charset="0"/>
              <a:buNone/>
            </a:pPr>
            <a:r>
              <a:rPr lang="en-US" sz="3200" b="1">
                <a:solidFill>
                  <a:srgbClr val="000000"/>
                </a:solidFill>
                <a:latin typeface="Calibri" pitchFamily="34" charset="0"/>
              </a:rPr>
              <a:t> </a:t>
            </a:r>
            <a:endParaRPr lang="en-US" sz="3200">
              <a:solidFill>
                <a:srgbClr val="000000"/>
              </a:solidFill>
              <a:latin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920</TotalTime>
  <Words>2077</Words>
  <Application>Microsoft Office PowerPoint</Application>
  <PresentationFormat>On-screen Show (4:3)</PresentationFormat>
  <Paragraphs>411</Paragraphs>
  <Slides>21</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33" baseType="lpstr">
      <vt:lpstr>Arial</vt:lpstr>
      <vt:lpstr>Arial Black</vt:lpstr>
      <vt:lpstr>Calibri</vt:lpstr>
      <vt:lpstr>Century</vt:lpstr>
      <vt:lpstr>Century Gothic</vt:lpstr>
      <vt:lpstr>Impact</vt:lpstr>
      <vt:lpstr>Iskoola Pota</vt:lpstr>
      <vt:lpstr>Times New Roman</vt:lpstr>
      <vt:lpstr>Wingdings</vt:lpstr>
      <vt:lpstr>Wingdings 3</vt:lpstr>
      <vt:lpstr>Ion</vt:lpstr>
      <vt:lpstr>Acrobat Document</vt:lpstr>
      <vt:lpstr> </vt:lpstr>
      <vt:lpstr>OVERVIEW OF TDS</vt:lpstr>
      <vt:lpstr>What is TDS </vt:lpstr>
      <vt:lpstr>Who shall deduct tax at source</vt:lpstr>
      <vt:lpstr>What a Deductor must do  </vt:lpstr>
      <vt:lpstr>TAN</vt:lpstr>
      <vt:lpstr>Nature of payments attracting TDS and rates  </vt:lpstr>
      <vt:lpstr>PowerPoint Presentation</vt:lpstr>
      <vt:lpstr> Exceptions/Notes: </vt:lpstr>
      <vt:lpstr>Surcharge/Cess applicable on TDS</vt:lpstr>
      <vt:lpstr>Non deduction or deduction at lower rate in certain cases </vt:lpstr>
      <vt:lpstr>Due date to deposit TDS  </vt:lpstr>
      <vt:lpstr>Note</vt:lpstr>
      <vt:lpstr> </vt:lpstr>
      <vt:lpstr>Persons required to file e-TDS returns  </vt:lpstr>
      <vt:lpstr>Due dates for e-TDS returns, form 16 &amp; Form 16A  </vt:lpstr>
      <vt:lpstr>TDS defaults</vt:lpstr>
      <vt:lpstr> Consequences of Defaults</vt:lpstr>
      <vt:lpstr>Penalty Provisions</vt:lpstr>
      <vt:lpstr>General Information  </vt:lpstr>
      <vt:lpstr>  </vt:lpstr>
    </vt:vector>
  </TitlesOfParts>
  <Company>NONE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CHANGE_ME1</dc:creator>
  <cp:lastModifiedBy>Bright Power Projects India Pvt Ltd</cp:lastModifiedBy>
  <cp:revision>104</cp:revision>
  <cp:lastPrinted>2016-09-06T10:56:20Z</cp:lastPrinted>
  <dcterms:created xsi:type="dcterms:W3CDTF">2012-11-16T07:21:00Z</dcterms:created>
  <dcterms:modified xsi:type="dcterms:W3CDTF">2016-09-06T11:45:13Z</dcterms:modified>
</cp:coreProperties>
</file>