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3" d="100"/>
          <a:sy n="73" d="100"/>
        </p:scale>
        <p:origin x="-113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3CEC465B-4FBC-47B8-BEFF-DE989A7B9BD4}" type="datetimeFigureOut">
              <a:rPr lang="en-US" smtClean="0"/>
              <a:t>9/27/2013</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2100E7C-72AA-43A2-8BA0-1D85E1CCE92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EC465B-4FBC-47B8-BEFF-DE989A7B9BD4}" type="datetimeFigureOut">
              <a:rPr lang="en-US" smtClean="0"/>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0E7C-72AA-43A2-8BA0-1D85E1CCE92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EC465B-4FBC-47B8-BEFF-DE989A7B9BD4}" type="datetimeFigureOut">
              <a:rPr lang="en-US" smtClean="0"/>
              <a:t>9/27/2013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00E7C-72AA-43A2-8BA0-1D85E1CCE92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CEC465B-4FBC-47B8-BEFF-DE989A7B9BD4}" type="datetimeFigureOut">
              <a:rPr lang="en-US" smtClean="0"/>
              <a:t>9/27/2013</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F2100E7C-72AA-43A2-8BA0-1D85E1CCE92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3CEC465B-4FBC-47B8-BEFF-DE989A7B9BD4}" type="datetimeFigureOut">
              <a:rPr lang="en-US" smtClean="0"/>
              <a:t>9/27/2013</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F2100E7C-72AA-43A2-8BA0-1D85E1CCE92F}"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3CEC465B-4FBC-47B8-BEFF-DE989A7B9BD4}" type="datetimeFigureOut">
              <a:rPr lang="en-US" smtClean="0"/>
              <a:t>9/27/2013</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F2100E7C-72AA-43A2-8BA0-1D85E1CCE92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3CEC465B-4FBC-47B8-BEFF-DE989A7B9BD4}" type="datetimeFigureOut">
              <a:rPr lang="en-US" smtClean="0"/>
              <a:t>9/27/2013</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F2100E7C-72AA-43A2-8BA0-1D85E1CCE92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CEC465B-4FBC-47B8-BEFF-DE989A7B9BD4}" type="datetimeFigureOut">
              <a:rPr lang="en-US" smtClean="0"/>
              <a:t>9/27/2013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00E7C-72AA-43A2-8BA0-1D85E1CCE92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3CEC465B-4FBC-47B8-BEFF-DE989A7B9BD4}" type="datetimeFigureOut">
              <a:rPr lang="en-US" smtClean="0"/>
              <a:t>9/27/2013</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F2100E7C-72AA-43A2-8BA0-1D85E1CCE92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3CEC465B-4FBC-47B8-BEFF-DE989A7B9BD4}" type="datetimeFigureOut">
              <a:rPr lang="en-US" smtClean="0"/>
              <a:t>9/27/2013</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F2100E7C-72AA-43A2-8BA0-1D85E1CCE92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3CEC465B-4FBC-47B8-BEFF-DE989A7B9BD4}" type="datetimeFigureOut">
              <a:rPr lang="en-US" smtClean="0"/>
              <a:t>9/27/2013</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F2100E7C-72AA-43A2-8BA0-1D85E1CCE92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CEC465B-4FBC-47B8-BEFF-DE989A7B9BD4}" type="datetimeFigureOut">
              <a:rPr lang="en-US" smtClean="0"/>
              <a:t>9/27/2013</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2100E7C-72AA-43A2-8BA0-1D85E1CCE92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ITRs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ITR 5</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a:t>Who can use ITR 5?</a:t>
            </a:r>
            <a:endParaRPr lang="en-US" dirty="0"/>
          </a:p>
          <a:p>
            <a:pPr>
              <a:buNone/>
            </a:pPr>
            <a:r>
              <a:rPr lang="en-US" dirty="0"/>
              <a:t>The form can be used by a person being a -</a:t>
            </a:r>
          </a:p>
          <a:p>
            <a:r>
              <a:rPr lang="en-US" dirty="0"/>
              <a:t>Firm</a:t>
            </a:r>
          </a:p>
          <a:p>
            <a:r>
              <a:rPr lang="en-US" dirty="0"/>
              <a:t>AOPs (Association of persons),</a:t>
            </a:r>
          </a:p>
          <a:p>
            <a:r>
              <a:rPr lang="en-US" dirty="0"/>
              <a:t>BOIs (Body of individuals)</a:t>
            </a:r>
          </a:p>
          <a:p>
            <a:r>
              <a:rPr lang="en-US" dirty="0"/>
              <a:t>Any other person</a:t>
            </a:r>
          </a:p>
          <a:p>
            <a:pPr>
              <a:buNone/>
            </a:pPr>
            <a:r>
              <a:rPr lang="en-US" b="1" dirty="0"/>
              <a:t>Who cannot use ITR 5?</a:t>
            </a:r>
            <a:endParaRPr lang="en-US" dirty="0"/>
          </a:p>
          <a:p>
            <a:pPr>
              <a:buNone/>
            </a:pPr>
            <a:r>
              <a:rPr lang="en-US" dirty="0"/>
              <a:t>The form should not be used by a person being an-</a:t>
            </a:r>
          </a:p>
          <a:p>
            <a:r>
              <a:rPr lang="en-US" dirty="0"/>
              <a:t>Individual</a:t>
            </a:r>
          </a:p>
          <a:p>
            <a:r>
              <a:rPr lang="en-US" dirty="0"/>
              <a:t>HUFs</a:t>
            </a:r>
          </a:p>
          <a:p>
            <a:r>
              <a:rPr lang="en-US" dirty="0"/>
              <a:t>Company</a:t>
            </a:r>
          </a:p>
          <a:p>
            <a:r>
              <a:rPr lang="en-US" dirty="0"/>
              <a:t>And to those persons to whom ITR-7 is being applicable.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ITR 6 &amp; ITR 7</a:t>
            </a:r>
            <a:endParaRPr lang="en-US" dirty="0"/>
          </a:p>
        </p:txBody>
      </p:sp>
      <p:sp>
        <p:nvSpPr>
          <p:cNvPr id="3" name="Content Placeholder 2"/>
          <p:cNvSpPr>
            <a:spLocks noGrp="1"/>
          </p:cNvSpPr>
          <p:nvPr>
            <p:ph idx="1"/>
          </p:nvPr>
        </p:nvSpPr>
        <p:spPr/>
        <p:txBody>
          <a:bodyPr>
            <a:normAutofit/>
          </a:bodyPr>
          <a:lstStyle/>
          <a:p>
            <a:pPr>
              <a:buNone/>
            </a:pPr>
            <a:r>
              <a:rPr lang="en-US" sz="2000" b="1" u="sng" dirty="0"/>
              <a:t>ITR-6 Form:-</a:t>
            </a:r>
            <a:endParaRPr lang="en-US" sz="2000" dirty="0"/>
          </a:p>
          <a:p>
            <a:r>
              <a:rPr lang="en-US" sz="2000" dirty="0"/>
              <a:t>ITR-6 can be used by a company, other than a company claiming exemption under section 11.</a:t>
            </a:r>
          </a:p>
          <a:p>
            <a:pPr>
              <a:buNone/>
            </a:pPr>
            <a:r>
              <a:rPr lang="en-US" sz="2000" b="1" u="sng" dirty="0"/>
              <a:t>ITR-7 Form:-</a:t>
            </a:r>
            <a:endParaRPr lang="en-US" sz="2000" dirty="0"/>
          </a:p>
          <a:p>
            <a:r>
              <a:rPr lang="en-US" sz="2000" dirty="0"/>
              <a:t>ITR 7 Form can be used by persons including companies who are required to furnish return under</a:t>
            </a:r>
          </a:p>
          <a:p>
            <a:r>
              <a:rPr lang="en-US" sz="2000" dirty="0"/>
              <a:t>Section 139(4A) : Filing return by charitable/Religious trust</a:t>
            </a:r>
          </a:p>
          <a:p>
            <a:r>
              <a:rPr lang="en-US" sz="2000" dirty="0"/>
              <a:t>Section 139(4B) : Filing return by political party</a:t>
            </a:r>
          </a:p>
          <a:p>
            <a:r>
              <a:rPr lang="en-US" sz="2000" dirty="0"/>
              <a:t>Section 139(4C) : Filing return by certain Institutions</a:t>
            </a:r>
          </a:p>
          <a:p>
            <a:r>
              <a:rPr lang="en-US" sz="2000" dirty="0"/>
              <a:t>Section 139(4D) : Filing return by Scientific Research University</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ITR 1 - INDIVIDUAL</a:t>
            </a:r>
            <a:endParaRPr lang="en-US" dirty="0"/>
          </a:p>
        </p:txBody>
      </p:sp>
      <p:sp>
        <p:nvSpPr>
          <p:cNvPr id="3" name="Content Placeholder 2"/>
          <p:cNvSpPr>
            <a:spLocks noGrp="1"/>
          </p:cNvSpPr>
          <p:nvPr>
            <p:ph idx="1"/>
          </p:nvPr>
        </p:nvSpPr>
        <p:spPr/>
        <p:txBody>
          <a:bodyPr>
            <a:normAutofit/>
          </a:bodyPr>
          <a:lstStyle/>
          <a:p>
            <a:pPr>
              <a:buNone/>
            </a:pPr>
            <a:r>
              <a:rPr lang="en-US" b="1" dirty="0"/>
              <a:t> </a:t>
            </a:r>
            <a:r>
              <a:rPr lang="en-US" sz="2000" b="1" dirty="0" smtClean="0"/>
              <a:t>Who can file ITR -1:</a:t>
            </a:r>
          </a:p>
          <a:p>
            <a:pPr>
              <a:buNone/>
            </a:pPr>
            <a:r>
              <a:rPr lang="en-US" sz="2000" b="1" dirty="0"/>
              <a:t> </a:t>
            </a:r>
            <a:r>
              <a:rPr lang="en-US" sz="2000" b="1" dirty="0" smtClean="0"/>
              <a:t>     </a:t>
            </a:r>
            <a:r>
              <a:rPr lang="en-US" sz="2000" dirty="0" smtClean="0"/>
              <a:t>ITR–1 </a:t>
            </a:r>
            <a:r>
              <a:rPr lang="en-US" sz="2000" dirty="0"/>
              <a:t>Form is to be used by an Individual having </a:t>
            </a:r>
            <a:r>
              <a:rPr lang="en-US" sz="2000" dirty="0" smtClean="0"/>
              <a:t>income from </a:t>
            </a:r>
            <a:r>
              <a:rPr lang="en-US" sz="2000" dirty="0"/>
              <a:t>following sources:</a:t>
            </a:r>
          </a:p>
          <a:p>
            <a:r>
              <a:rPr lang="en-US" sz="2000" dirty="0"/>
              <a:t>Income from Salary/ Pension</a:t>
            </a:r>
          </a:p>
          <a:p>
            <a:r>
              <a:rPr lang="en-US" sz="2000" dirty="0"/>
              <a:t>Income from One House Property (not being brought forward losses from previous years)</a:t>
            </a:r>
          </a:p>
          <a:p>
            <a:r>
              <a:rPr lang="en-US" sz="2000" dirty="0"/>
              <a:t>Income from Other Sources (not being income from lottery or race horses)</a:t>
            </a:r>
          </a:p>
          <a:p>
            <a:r>
              <a:rPr lang="en-US" sz="2000" dirty="0"/>
              <a:t>Moreover, in case any income of spouse, minor child, etc. gets clubbed with the income of the </a:t>
            </a:r>
            <a:r>
              <a:rPr lang="en-US" sz="2000" dirty="0" err="1"/>
              <a:t>assessee</a:t>
            </a:r>
            <a:r>
              <a:rPr lang="en-US" sz="2000" dirty="0"/>
              <a:t>, then ITR–1 can be used only if the clubbed income falls into the above income source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90600"/>
            <a:ext cx="7696200" cy="4370427"/>
          </a:xfrm>
          <a:prstGeom prst="rect">
            <a:avLst/>
          </a:prstGeom>
        </p:spPr>
        <p:txBody>
          <a:bodyPr wrap="square">
            <a:spAutoFit/>
          </a:bodyPr>
          <a:lstStyle/>
          <a:p>
            <a:r>
              <a:rPr lang="en-US" b="1" dirty="0"/>
              <a:t>Who cannot use the ITR–1 Form?</a:t>
            </a:r>
            <a:endParaRPr lang="en-US" dirty="0"/>
          </a:p>
          <a:p>
            <a:r>
              <a:rPr lang="en-US" sz="2000" dirty="0"/>
              <a:t>ITR–1 Form should not be used by an Individual if his total income consists of:</a:t>
            </a:r>
          </a:p>
          <a:p>
            <a:pPr>
              <a:buFont typeface="Arial" pitchFamily="34" charset="0"/>
              <a:buChar char="•"/>
            </a:pPr>
            <a:r>
              <a:rPr lang="en-US" sz="2000" dirty="0"/>
              <a:t>Income from more than one house property</a:t>
            </a:r>
          </a:p>
          <a:p>
            <a:pPr>
              <a:buFont typeface="Arial" pitchFamily="34" charset="0"/>
              <a:buChar char="•"/>
            </a:pPr>
            <a:r>
              <a:rPr lang="en-US" sz="2000" dirty="0"/>
              <a:t>Income from Winnings from lottery or income from Race horses</a:t>
            </a:r>
          </a:p>
          <a:p>
            <a:pPr>
              <a:buFont typeface="Arial" pitchFamily="34" charset="0"/>
              <a:buChar char="•"/>
            </a:pPr>
            <a:r>
              <a:rPr lang="en-US" sz="2000" dirty="0"/>
              <a:t>Income ( not exempt from tax) under Capital Gains</a:t>
            </a:r>
          </a:p>
          <a:p>
            <a:pPr>
              <a:buFont typeface="Arial" pitchFamily="34" charset="0"/>
              <a:buChar char="•"/>
            </a:pPr>
            <a:r>
              <a:rPr lang="en-US" sz="2000" dirty="0"/>
              <a:t>Income exceeding Rs. 5,000 from agricultural business</a:t>
            </a:r>
          </a:p>
          <a:p>
            <a:pPr>
              <a:buFont typeface="Arial" pitchFamily="34" charset="0"/>
              <a:buChar char="•"/>
            </a:pPr>
            <a:r>
              <a:rPr lang="en-US" sz="2000" dirty="0"/>
              <a:t>Income from Business or Profession</a:t>
            </a:r>
          </a:p>
          <a:p>
            <a:pPr>
              <a:buFont typeface="Arial" pitchFamily="34" charset="0"/>
              <a:buChar char="•"/>
            </a:pPr>
            <a:r>
              <a:rPr lang="en-US" sz="2000" dirty="0"/>
              <a:t>Income from stock &amp; equity mutual funds</a:t>
            </a:r>
          </a:p>
          <a:p>
            <a:pPr>
              <a:buFont typeface="Arial" pitchFamily="34" charset="0"/>
              <a:buChar char="•"/>
            </a:pPr>
            <a:r>
              <a:rPr lang="en-US" sz="2000" dirty="0"/>
              <a:t>Losses which has to be carried forward</a:t>
            </a:r>
          </a:p>
          <a:p>
            <a:pPr>
              <a:buFont typeface="Arial" pitchFamily="34" charset="0"/>
              <a:buChar char="•"/>
            </a:pPr>
            <a:r>
              <a:rPr lang="en-US" sz="2000" dirty="0"/>
              <a:t>Person claiming relief of foreign tax paid under section 90, 90A or 91</a:t>
            </a:r>
          </a:p>
          <a:p>
            <a:pPr>
              <a:buFont typeface="Arial" pitchFamily="34" charset="0"/>
              <a:buChar char="•"/>
            </a:pPr>
            <a:r>
              <a:rPr lang="en-US" sz="2000" dirty="0"/>
              <a:t>An individual who is a resident having assets (including financial interest in any entity) located outside India or signing authority in any account located outside India.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ITR 2 – INDIVIDUAL OR HUF</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Who can use?</a:t>
            </a:r>
          </a:p>
          <a:p>
            <a:pPr>
              <a:buNone/>
            </a:pPr>
            <a:r>
              <a:rPr lang="en-US" sz="2000" dirty="0" smtClean="0"/>
              <a:t>ITR </a:t>
            </a:r>
            <a:r>
              <a:rPr lang="en-US" sz="2000" dirty="0"/>
              <a:t>2 is used by an individual or a Hindu Undivided Family whose total income comprises following income:</a:t>
            </a:r>
          </a:p>
          <a:p>
            <a:r>
              <a:rPr lang="en-US" sz="2000" dirty="0"/>
              <a:t>Income from Salary / Pension</a:t>
            </a:r>
          </a:p>
          <a:p>
            <a:r>
              <a:rPr lang="en-US" sz="2000" dirty="0"/>
              <a:t>Income from House Property</a:t>
            </a:r>
          </a:p>
          <a:p>
            <a:r>
              <a:rPr lang="en-US" sz="2000" dirty="0"/>
              <a:t>Income from Capital Gains</a:t>
            </a:r>
          </a:p>
          <a:p>
            <a:r>
              <a:rPr lang="en-US" sz="2000" dirty="0"/>
              <a:t>Income from Other Sources (including income from Winning from Lottery and Race Horses)</a:t>
            </a:r>
          </a:p>
          <a:p>
            <a:pPr>
              <a:buNone/>
            </a:pPr>
            <a:endParaRPr lang="en-US" sz="20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066800"/>
            <a:ext cx="7239000" cy="2862322"/>
          </a:xfrm>
          <a:prstGeom prst="rect">
            <a:avLst/>
          </a:prstGeom>
        </p:spPr>
        <p:txBody>
          <a:bodyPr wrap="square">
            <a:spAutoFit/>
          </a:bodyPr>
          <a:lstStyle/>
          <a:p>
            <a:r>
              <a:rPr lang="en-US" sz="2000" b="1" dirty="0"/>
              <a:t>Who cannot use the ITR-2?</a:t>
            </a:r>
            <a:endParaRPr lang="en-US" sz="2000" dirty="0"/>
          </a:p>
          <a:p>
            <a:r>
              <a:rPr lang="en-US" sz="2000" b="1" dirty="0"/>
              <a:t> </a:t>
            </a:r>
            <a:r>
              <a:rPr lang="en-US" sz="2000" dirty="0"/>
              <a:t>ITR 2 is not used by</a:t>
            </a:r>
          </a:p>
          <a:p>
            <a:pPr>
              <a:buFont typeface="Arial" pitchFamily="34" charset="0"/>
              <a:buChar char="•"/>
            </a:pPr>
            <a:r>
              <a:rPr lang="en-US" sz="2000" dirty="0"/>
              <a:t>An Individual/ HUFs if his total income includes any income taxable under the head “Profit or Gain from Business or Profession. In other words, business or professional income does not form the part of ITR-2.</a:t>
            </a:r>
          </a:p>
          <a:p>
            <a:pPr>
              <a:buFont typeface="Arial" pitchFamily="34" charset="0"/>
              <a:buChar char="•"/>
            </a:pPr>
            <a:r>
              <a:rPr lang="en-US" sz="2000" dirty="0"/>
              <a:t>The person already using ITR-1 Form.</a:t>
            </a:r>
          </a:p>
          <a:p>
            <a:pPr>
              <a:buFont typeface="Arial" pitchFamily="34" charset="0"/>
              <a:buChar char="•"/>
            </a:pPr>
            <a:r>
              <a:rPr lang="en-US" sz="2000" dirty="0"/>
              <a:t>A Partnership Firm having exempt income by way of shares (&amp; not earning any income by way of interest, salary, etc.).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ITR 3 – INDIVIDUAL OR HUF (PARTNERS IN A FIRM)</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a:t>Who can use the ITR-3?</a:t>
            </a:r>
            <a:endParaRPr lang="en-US" dirty="0"/>
          </a:p>
          <a:p>
            <a:pPr>
              <a:buNone/>
            </a:pPr>
            <a:r>
              <a:rPr lang="en-US" dirty="0" smtClean="0"/>
              <a:t>A </a:t>
            </a:r>
            <a:r>
              <a:rPr lang="en-US" dirty="0"/>
              <a:t>person being an Individual or HUFs who is a partner in a firm is required to use ITR-3 form whose income chargeable to income-tax under the head “</a:t>
            </a:r>
            <a:r>
              <a:rPr lang="en-US" i="1" dirty="0"/>
              <a:t>Profits or gains of business or profession</a:t>
            </a:r>
            <a:r>
              <a:rPr lang="en-US" dirty="0"/>
              <a:t>” should not include any income except the income stated below:</a:t>
            </a:r>
          </a:p>
          <a:p>
            <a:r>
              <a:rPr lang="en-US" dirty="0"/>
              <a:t>Interest</a:t>
            </a:r>
          </a:p>
          <a:p>
            <a:r>
              <a:rPr lang="en-US" dirty="0"/>
              <a:t>Salary</a:t>
            </a:r>
          </a:p>
          <a:p>
            <a:r>
              <a:rPr lang="en-US" dirty="0"/>
              <a:t>Bonus</a:t>
            </a:r>
          </a:p>
          <a:p>
            <a:r>
              <a:rPr lang="en-US" dirty="0"/>
              <a:t>Commission or</a:t>
            </a:r>
          </a:p>
          <a:p>
            <a:r>
              <a:rPr lang="en-US" dirty="0"/>
              <a:t>Remuneration</a:t>
            </a:r>
          </a:p>
          <a:p>
            <a:r>
              <a:rPr lang="en-US" dirty="0"/>
              <a:t>By whatever name called, due to, or received by Individual or HUF from such firm.</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ITR 4 – INDIVIDUAL OR HUF CARRYING PROPRIETORY OR PROFESSION NOT FILING UNDER PRESUMPTIVE TAXATION</a:t>
            </a:r>
            <a:endParaRPr lang="en-US" sz="2800" dirty="0"/>
          </a:p>
        </p:txBody>
      </p:sp>
      <p:sp>
        <p:nvSpPr>
          <p:cNvPr id="3" name="Content Placeholder 2"/>
          <p:cNvSpPr>
            <a:spLocks noGrp="1"/>
          </p:cNvSpPr>
          <p:nvPr>
            <p:ph idx="1"/>
          </p:nvPr>
        </p:nvSpPr>
        <p:spPr/>
        <p:txBody>
          <a:bodyPr>
            <a:normAutofit/>
          </a:bodyPr>
          <a:lstStyle/>
          <a:p>
            <a:pPr>
              <a:buNone/>
            </a:pPr>
            <a:r>
              <a:rPr lang="en-US" sz="2200" dirty="0" smtClean="0"/>
              <a:t>     ITR-4 </a:t>
            </a:r>
            <a:r>
              <a:rPr lang="en-US" sz="2200" dirty="0"/>
              <a:t>Form is used by an Individual or HUF who is carrying out a proprietary business or profession and who are </a:t>
            </a:r>
            <a:r>
              <a:rPr lang="en-US" sz="2200" i="1" dirty="0"/>
              <a:t>not filing Return under Presumptive Taxation Scheme</a:t>
            </a:r>
            <a:r>
              <a:rPr lang="en-US" sz="2200" dirty="0"/>
              <a:t>. The following income can be included in ITR-4 form:</a:t>
            </a:r>
          </a:p>
          <a:p>
            <a:r>
              <a:rPr lang="en-US" sz="2200" dirty="0"/>
              <a:t>Income from Salary/Pension</a:t>
            </a:r>
          </a:p>
          <a:p>
            <a:r>
              <a:rPr lang="en-US" sz="2200" dirty="0"/>
              <a:t>Income or Losses from House property</a:t>
            </a:r>
          </a:p>
          <a:p>
            <a:r>
              <a:rPr lang="en-US" sz="2200" dirty="0"/>
              <a:t>Income from Business Profession</a:t>
            </a:r>
          </a:p>
          <a:p>
            <a:r>
              <a:rPr lang="en-US" sz="2200" dirty="0"/>
              <a:t>Income or Losses from Capital gains</a:t>
            </a:r>
          </a:p>
          <a:p>
            <a:r>
              <a:rPr lang="en-US" sz="2200" dirty="0"/>
              <a:t>Income or Losses from Other Sources</a:t>
            </a:r>
          </a:p>
          <a:p>
            <a:r>
              <a:rPr lang="en-US" sz="2200" dirty="0"/>
              <a:t>Moreover, every Partnership firms, Individuals &amp; HUF having their tax audits mandatorily u/s 44AB is required to file their ITR-4 Electronically using digital signature.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ITR-4S – PRESUMPTIVE TAXATION SCHEME</a:t>
            </a:r>
            <a:endParaRPr lang="en-US" dirty="0"/>
          </a:p>
        </p:txBody>
      </p:sp>
      <p:sp>
        <p:nvSpPr>
          <p:cNvPr id="3" name="Content Placeholder 2"/>
          <p:cNvSpPr>
            <a:spLocks noGrp="1"/>
          </p:cNvSpPr>
          <p:nvPr>
            <p:ph idx="1"/>
          </p:nvPr>
        </p:nvSpPr>
        <p:spPr/>
        <p:txBody>
          <a:bodyPr>
            <a:normAutofit/>
          </a:bodyPr>
          <a:lstStyle/>
          <a:p>
            <a:pPr>
              <a:buNone/>
            </a:pPr>
            <a:r>
              <a:rPr lang="en-US" sz="2400" b="1" dirty="0"/>
              <a:t>Who can use the ITR-4S?</a:t>
            </a:r>
            <a:endParaRPr lang="en-US" sz="2400" dirty="0"/>
          </a:p>
          <a:p>
            <a:pPr>
              <a:buNone/>
            </a:pPr>
            <a:r>
              <a:rPr lang="en-US" sz="2400" dirty="0" smtClean="0"/>
              <a:t>    ITR-4S </a:t>
            </a:r>
            <a:r>
              <a:rPr lang="en-US" sz="2400" dirty="0"/>
              <a:t>Form is applicable on Individuals, HUFs &amp; small business taxpayers deriving income from</a:t>
            </a:r>
          </a:p>
          <a:p>
            <a:r>
              <a:rPr lang="en-US" sz="2400" dirty="0"/>
              <a:t>Business income where Presumptive scheme under section 44AD &amp; 44AE of the Act is used for computation of business Income</a:t>
            </a:r>
          </a:p>
          <a:p>
            <a:r>
              <a:rPr lang="en-US" sz="2400" dirty="0"/>
              <a:t>Salary/Pension</a:t>
            </a:r>
          </a:p>
          <a:p>
            <a:r>
              <a:rPr lang="en-US" sz="2400" dirty="0"/>
              <a:t>One House Property</a:t>
            </a:r>
          </a:p>
          <a:p>
            <a:r>
              <a:rPr lang="en-US" sz="2400" dirty="0"/>
              <a:t>Other Sources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8001000" cy="2308324"/>
          </a:xfrm>
          <a:prstGeom prst="rect">
            <a:avLst/>
          </a:prstGeom>
        </p:spPr>
        <p:txBody>
          <a:bodyPr wrap="square">
            <a:spAutoFit/>
          </a:bodyPr>
          <a:lstStyle/>
          <a:p>
            <a:r>
              <a:rPr lang="en-US" b="1" dirty="0"/>
              <a:t>Who cannot use the ITR-4S?</a:t>
            </a:r>
            <a:endParaRPr lang="en-US" dirty="0"/>
          </a:p>
          <a:p>
            <a:r>
              <a:rPr lang="en-US" dirty="0"/>
              <a:t>ITR-4S is not applicable if income is derived from</a:t>
            </a:r>
          </a:p>
          <a:p>
            <a:pPr>
              <a:buFont typeface="Arial" pitchFamily="34" charset="0"/>
              <a:buChar char="•"/>
            </a:pPr>
            <a:r>
              <a:rPr lang="en-US" dirty="0"/>
              <a:t>More than one House Property</a:t>
            </a:r>
          </a:p>
          <a:p>
            <a:pPr>
              <a:buFont typeface="Arial" pitchFamily="34" charset="0"/>
              <a:buChar char="•"/>
            </a:pPr>
            <a:r>
              <a:rPr lang="en-US" dirty="0"/>
              <a:t>Winning from lotteries/horse races</a:t>
            </a:r>
          </a:p>
          <a:p>
            <a:pPr>
              <a:buFont typeface="Arial" pitchFamily="34" charset="0"/>
              <a:buChar char="•"/>
            </a:pPr>
            <a:r>
              <a:rPr lang="en-US" dirty="0"/>
              <a:t>Capital gains not exempt from tax</a:t>
            </a:r>
          </a:p>
          <a:p>
            <a:pPr>
              <a:buFont typeface="Arial" pitchFamily="34" charset="0"/>
              <a:buChar char="•"/>
            </a:pPr>
            <a:r>
              <a:rPr lang="en-US" dirty="0"/>
              <a:t>Agricultural Business in excess of Rs. 5000</a:t>
            </a:r>
          </a:p>
          <a:p>
            <a:pPr>
              <a:buFont typeface="Arial" pitchFamily="34" charset="0"/>
              <a:buChar char="•"/>
            </a:pPr>
            <a:r>
              <a:rPr lang="en-US" dirty="0"/>
              <a:t>Speculative Business</a:t>
            </a:r>
          </a:p>
          <a:p>
            <a:pPr>
              <a:buFont typeface="Arial" pitchFamily="34" charset="0"/>
              <a:buChar char="•"/>
            </a:pPr>
            <a:r>
              <a:rPr lang="en-US" dirty="0"/>
              <a:t>Losses to be carried forward</a:t>
            </a:r>
          </a:p>
        </p:txBody>
      </p:sp>
      <p:sp>
        <p:nvSpPr>
          <p:cNvPr id="3" name="Rectangle 2"/>
          <p:cNvSpPr/>
          <p:nvPr/>
        </p:nvSpPr>
        <p:spPr>
          <a:xfrm>
            <a:off x="609600" y="3124200"/>
            <a:ext cx="8001000" cy="2585323"/>
          </a:xfrm>
          <a:prstGeom prst="rect">
            <a:avLst/>
          </a:prstGeom>
        </p:spPr>
        <p:txBody>
          <a:bodyPr wrap="square">
            <a:spAutoFit/>
          </a:bodyPr>
          <a:lstStyle/>
          <a:p>
            <a:r>
              <a:rPr lang="en-US" dirty="0"/>
              <a:t>Return in ITR-4S cannot be filed by a person, who</a:t>
            </a:r>
            <a:r>
              <a:rPr lang="en-US" dirty="0" smtClean="0"/>
              <a:t>:</a:t>
            </a:r>
            <a:endParaRPr lang="en-US" dirty="0"/>
          </a:p>
          <a:p>
            <a:r>
              <a:rPr lang="en-US" dirty="0"/>
              <a:t>a) Is a resident Individual or a HUF (other than not ordinarily resident in India) deriving income as referred to in section 44AD or 44AE, and has:</a:t>
            </a:r>
          </a:p>
          <a:p>
            <a:r>
              <a:rPr lang="en-US" dirty="0"/>
              <a:t>Any asset (including financial interest) located outside India;</a:t>
            </a:r>
          </a:p>
          <a:p>
            <a:r>
              <a:rPr lang="en-US" dirty="0"/>
              <a:t>Signing authority in any account located outside India;</a:t>
            </a:r>
          </a:p>
          <a:p>
            <a:r>
              <a:rPr lang="en-US" dirty="0"/>
              <a:t>b) Has claimed any relief of tax under section 90, 90A or 91;</a:t>
            </a:r>
          </a:p>
          <a:p>
            <a:r>
              <a:rPr lang="en-US" dirty="0"/>
              <a:t>c) Has income exceeding Rs. 5,000 which is not chargeable to tax. In other words, if </a:t>
            </a:r>
            <a:r>
              <a:rPr lang="en-US" dirty="0" err="1"/>
              <a:t>assessee</a:t>
            </a:r>
            <a:r>
              <a:rPr lang="en-US" dirty="0"/>
              <a:t> claims exemption in respect of any income under sections 10, 10A, 10AA, etc</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114</TotalTime>
  <Words>574</Words>
  <Application>Microsoft Office PowerPoint</Application>
  <PresentationFormat>On-screen Show (4:3)</PresentationFormat>
  <Paragraphs>91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Verve</vt:lpstr>
      <vt:lpstr>ITRs</vt:lpstr>
      <vt:lpstr>ITR 1 - INDIVIDUAL</vt:lpstr>
      <vt:lpstr>Slide 3</vt:lpstr>
      <vt:lpstr>ITR 2 – INDIVIDUAL OR HUF</vt:lpstr>
      <vt:lpstr>Slide 5</vt:lpstr>
      <vt:lpstr>ITR 3 – INDIVIDUAL OR HUF (PARTNERS IN A FIRM)</vt:lpstr>
      <vt:lpstr>ITR 4 – INDIVIDUAL OR HUF CARRYING PROPRIETORY OR PROFESSION NOT FILING UNDER PRESUMPTIVE TAXATION</vt:lpstr>
      <vt:lpstr>ITR-4S – PRESUMPTIVE TAXATION SCHEME</vt:lpstr>
      <vt:lpstr>Slide 9</vt:lpstr>
      <vt:lpstr>ITR 5</vt:lpstr>
      <vt:lpstr>ITR 6 &amp; ITR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ITRs</dc:title>
  <dc:creator>personal</dc:creator>
  <cp:lastModifiedBy>personal</cp:lastModifiedBy>
  <cp:revision>13</cp:revision>
  <dcterms:created xsi:type="dcterms:W3CDTF">2013-09-27T12:03:20Z</dcterms:created>
  <dcterms:modified xsi:type="dcterms:W3CDTF">2013-09-27T13:58:06Z</dcterms:modified>
</cp:coreProperties>
</file>