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7"/>
  </p:notes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725EB-746B-4F22-B1E0-5F992C589A78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63E63-E6F0-4C01-9D7B-7CE86B0F9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25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431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02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652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576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1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237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07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652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4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810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577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5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3E63-E6F0-4C01-9D7B-7CE86B0F95C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489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64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18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8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959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42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876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585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312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97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0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44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20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13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596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12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8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01EA4F-A53B-4A9B-A3B0-B8FF5B43AFD9}" type="datetimeFigureOut">
              <a:rPr lang="en-GB" smtClean="0"/>
              <a:t>30/06/2017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87ADAB-B622-460F-88CD-C4F6F847E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49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Goods &amp; Service Tax (GST)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b="1" u="sng" dirty="0" smtClean="0">
                <a:solidFill>
                  <a:srgbClr val="C00000"/>
                </a:solidFill>
              </a:rPr>
              <a:t>By CMA.Sameer Epari</a:t>
            </a:r>
          </a:p>
          <a:p>
            <a:pPr algn="r"/>
            <a:endParaRPr lang="en-US" sz="1200" b="1" u="sng" dirty="0" smtClean="0"/>
          </a:p>
          <a:p>
            <a:pPr algn="r"/>
            <a:endParaRPr lang="en-US" sz="1200" b="1" u="sng" dirty="0"/>
          </a:p>
          <a:p>
            <a:pPr algn="r"/>
            <a:r>
              <a:rPr lang="en-US" sz="1200" b="1" u="sng" dirty="0" smtClean="0"/>
              <a:t>For Private Circulation only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72112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6866" y="2066273"/>
            <a:ext cx="7057622" cy="423245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IGST- </a:t>
            </a:r>
            <a:r>
              <a:rPr lang="en-US" sz="3200" dirty="0" smtClean="0"/>
              <a:t>Imported</a:t>
            </a:r>
            <a:br>
              <a:rPr lang="en-US" sz="3200" dirty="0" smtClean="0"/>
            </a:br>
            <a:r>
              <a:rPr lang="en-US" sz="3200" dirty="0" smtClean="0"/>
              <a:t>{</a:t>
            </a:r>
            <a:r>
              <a:rPr lang="en-US" sz="2400" dirty="0" smtClean="0">
                <a:solidFill>
                  <a:srgbClr val="FF0000"/>
                </a:solidFill>
              </a:rPr>
              <a:t>Imported into the Territory of India </a:t>
            </a:r>
            <a:r>
              <a:rPr lang="en-US" sz="3200" dirty="0" smtClean="0"/>
              <a:t>}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0" y="0"/>
            <a:ext cx="2936383" cy="196324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Imports will be treated as Inter State Supply under GST. IGST will be levied in place of CVD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6439437" y="128789"/>
            <a:ext cx="2511380" cy="143848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Customs duty &amp; Anti Dumping Duties will be remain unchanged even under GST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2173" y="915337"/>
            <a:ext cx="6798734" cy="130386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CGST </a:t>
            </a:r>
            <a:r>
              <a:rPr lang="en-US" sz="2800" dirty="0" smtClean="0">
                <a:solidFill>
                  <a:srgbClr val="FF0000"/>
                </a:solidFill>
              </a:rPr>
              <a:t>&amp;</a:t>
            </a:r>
            <a:r>
              <a:rPr lang="en-US" sz="2800" dirty="0" smtClean="0"/>
              <a:t> SGST/UTGST-Intra State</a:t>
            </a:r>
            <a:br>
              <a:rPr lang="en-US" sz="2800" dirty="0" smtClean="0"/>
            </a:br>
            <a:r>
              <a:rPr lang="en-US" sz="2800" dirty="0" smtClean="0"/>
              <a:t>(With in a State or UT)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IGST will be levied for Intra State Supply of Goods or Services or Both.</a:t>
            </a:r>
          </a:p>
          <a:p>
            <a:r>
              <a:rPr lang="en-US" dirty="0" smtClean="0"/>
              <a:t>CGST &amp; SGST or UTGST will be levied on Intra state supplies.</a:t>
            </a:r>
          </a:p>
          <a:p>
            <a:pPr marL="0" indent="0">
              <a:buNone/>
            </a:pPr>
            <a:r>
              <a:rPr lang="en-US" b="1" u="sng" dirty="0" smtClean="0"/>
              <a:t>Note: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Supply of Goods to or by SEZ will not be treated as intra State, this will be treated as Inter State &amp; IGST will be levied accordingly.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193183"/>
            <a:ext cx="2601532" cy="202602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Note : Delhi &amp; Puducherry are having State Legislature hence SGST will be levied for Intra State Supplies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7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– Levy &amp; Collection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1664" y="2030912"/>
            <a:ext cx="7109138" cy="408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008" y="966852"/>
            <a:ext cx="6700592" cy="1068009"/>
          </a:xfrm>
        </p:spPr>
        <p:txBody>
          <a:bodyPr/>
          <a:lstStyle/>
          <a:p>
            <a:r>
              <a:rPr lang="en-US" dirty="0" smtClean="0"/>
              <a:t>ITC -Input Tax Credit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102733"/>
              </p:ext>
            </p:extLst>
          </p:nvPr>
        </p:nvGraphicFramePr>
        <p:xfrm>
          <a:off x="1064532" y="2928669"/>
          <a:ext cx="6911068" cy="18453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27767"/>
                <a:gridCol w="1727767"/>
                <a:gridCol w="1727767"/>
                <a:gridCol w="1727767"/>
              </a:tblGrid>
              <a:tr h="673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Tax Credit(ITC)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IGST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CGST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SGST</a:t>
                      </a:r>
                      <a:endParaRPr lang="en-GB" dirty="0"/>
                    </a:p>
                  </a:txBody>
                  <a:tcPr/>
                </a:tc>
              </a:tr>
              <a:tr h="390456">
                <a:tc>
                  <a:txBody>
                    <a:bodyPr/>
                    <a:lstStyle/>
                    <a:p>
                      <a:r>
                        <a:rPr lang="en-US" dirty="0" smtClean="0"/>
                        <a:t>IGST Credit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(1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st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(2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nd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(3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rd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90456">
                <a:tc>
                  <a:txBody>
                    <a:bodyPr/>
                    <a:lstStyle/>
                    <a:p>
                      <a:r>
                        <a:rPr lang="en-US" dirty="0" smtClean="0"/>
                        <a:t>CGST Credit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(2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nd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(1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st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90456">
                <a:tc>
                  <a:txBody>
                    <a:bodyPr/>
                    <a:lstStyle/>
                    <a:p>
                      <a:r>
                        <a:rPr lang="en-US" dirty="0" smtClean="0"/>
                        <a:t>SGST Credit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(2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nd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YES (1</a:t>
                      </a:r>
                      <a:r>
                        <a:rPr lang="en-US" baseline="30000" dirty="0" smtClean="0">
                          <a:solidFill>
                            <a:srgbClr val="00B050"/>
                          </a:solidFill>
                        </a:rPr>
                        <a:t>st</a:t>
                      </a:r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275008" y="5138670"/>
            <a:ext cx="6310648" cy="75985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Cross Utilization of CGST &amp; SGST is not available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63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Taxes </a:t>
            </a:r>
            <a:r>
              <a:rPr lang="en-US" b="1" dirty="0" smtClean="0">
                <a:solidFill>
                  <a:srgbClr val="FF0000"/>
                </a:solidFill>
              </a:rPr>
              <a:t>not</a:t>
            </a:r>
            <a:r>
              <a:rPr lang="en-US" b="1" dirty="0" smtClean="0">
                <a:solidFill>
                  <a:schemeClr val="tx1"/>
                </a:solidFill>
              </a:rPr>
              <a:t> to be Subsumes under GST (Will be </a:t>
            </a:r>
            <a:r>
              <a:rPr lang="en-US" b="1" dirty="0" smtClean="0">
                <a:solidFill>
                  <a:srgbClr val="FF0000"/>
                </a:solidFill>
              </a:rPr>
              <a:t>Inforce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6866" y="2640170"/>
            <a:ext cx="7034384" cy="321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44402">
            <a:off x="1363482" y="1738249"/>
            <a:ext cx="2862170" cy="18213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76540" y="3039415"/>
            <a:ext cx="4687909" cy="313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Folks, </a:t>
            </a:r>
          </a:p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 are all know that there are lot many things to know about GST law, I have just gone through the basics from some sources and summarized in a PPT. any questions/doubts in this please write back to us. We will discuss with experts/consultants and get it cleared.</a:t>
            </a:r>
          </a:p>
          <a:p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Regards</a:t>
            </a:r>
          </a:p>
          <a:p>
            <a:r>
              <a:rPr lang="en-US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CMA.Sameer Epari (sameerepari@ymail.com)</a:t>
            </a:r>
            <a:endParaRPr lang="en-GB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88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0614" y="1160037"/>
            <a:ext cx="6777865" cy="964978"/>
          </a:xfrm>
        </p:spPr>
        <p:txBody>
          <a:bodyPr/>
          <a:lstStyle/>
          <a:p>
            <a:r>
              <a:rPr lang="en-US" dirty="0" smtClean="0"/>
              <a:t>Purpose of this PPT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352282" y="2691685"/>
            <a:ext cx="663619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 have a fair understanding of the New Law &amp; 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List of Current Taxes to be replaced by GST.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GST Tax rates.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Tax Credits and Utilization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IGST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CGST &amp; SGST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42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618187"/>
            <a:ext cx="6798735" cy="1601018"/>
          </a:xfrm>
        </p:spPr>
        <p:txBody>
          <a:bodyPr>
            <a:normAutofit/>
          </a:bodyPr>
          <a:lstStyle/>
          <a:p>
            <a:r>
              <a:rPr lang="en-US" dirty="0" smtClean="0"/>
              <a:t>Basics of </a:t>
            </a:r>
            <a:r>
              <a:rPr lang="en-US" b="1" dirty="0"/>
              <a:t>GST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 tax rate for a product or service in any part of the country (except J&amp;K)</a:t>
            </a:r>
          </a:p>
          <a:p>
            <a:r>
              <a:rPr lang="en-US" dirty="0"/>
              <a:t>Seamless flow of credit </a:t>
            </a:r>
            <a:r>
              <a:rPr lang="en-US" dirty="0" smtClean="0"/>
              <a:t>across the value chain.</a:t>
            </a:r>
          </a:p>
          <a:p>
            <a:r>
              <a:rPr lang="en-GB" dirty="0" smtClean="0"/>
              <a:t>Removal of </a:t>
            </a:r>
            <a:r>
              <a:rPr lang="en-GB" dirty="0"/>
              <a:t>cascading effect</a:t>
            </a:r>
          </a:p>
          <a:p>
            <a:r>
              <a:rPr lang="en-US" dirty="0"/>
              <a:t>Dual GST (</a:t>
            </a:r>
            <a:r>
              <a:rPr lang="en-US" dirty="0" smtClean="0"/>
              <a:t>Central GST </a:t>
            </a:r>
            <a:r>
              <a:rPr lang="en-US" dirty="0"/>
              <a:t>&amp; </a:t>
            </a:r>
            <a:r>
              <a:rPr lang="en-US" dirty="0" smtClean="0"/>
              <a:t>State GST </a:t>
            </a:r>
            <a:r>
              <a:rPr lang="en-US" dirty="0"/>
              <a:t>) and Integrated GST (IGST)</a:t>
            </a:r>
          </a:p>
          <a:p>
            <a:r>
              <a:rPr lang="en-US" dirty="0" smtClean="0"/>
              <a:t>Better compliance </a:t>
            </a:r>
            <a:r>
              <a:rPr lang="en-US" dirty="0"/>
              <a:t>for trade and industry </a:t>
            </a:r>
            <a:r>
              <a:rPr lang="en-US" dirty="0" smtClean="0"/>
              <a:t>sector.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618187"/>
            <a:ext cx="6798735" cy="1601018"/>
          </a:xfrm>
        </p:spPr>
        <p:txBody>
          <a:bodyPr>
            <a:normAutofit/>
          </a:bodyPr>
          <a:lstStyle/>
          <a:p>
            <a:r>
              <a:rPr lang="en-US" dirty="0" smtClean="0"/>
              <a:t>Basics of </a:t>
            </a:r>
            <a:r>
              <a:rPr lang="en-US" b="1" dirty="0"/>
              <a:t>GST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904536"/>
              </p:ext>
            </p:extLst>
          </p:nvPr>
        </p:nvGraphicFramePr>
        <p:xfrm>
          <a:off x="1609859" y="3078916"/>
          <a:ext cx="6263486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31743"/>
                <a:gridCol w="31317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OLD</a:t>
                      </a:r>
                      <a:r>
                        <a:rPr lang="en-US" baseline="0" dirty="0" smtClean="0"/>
                        <a:t> SCENARIO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UNDER GST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Excise</a:t>
                      </a:r>
                      <a:r>
                        <a:rPr lang="en-US" baseline="0" dirty="0" smtClean="0"/>
                        <a:t> Duty –Manufacturing (Removal of Goods)</a:t>
                      </a:r>
                      <a:endParaRPr lang="en-GB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B050"/>
                          </a:solidFill>
                        </a:rPr>
                        <a:t>SUPPLY</a:t>
                      </a:r>
                      <a:endParaRPr lang="en-GB" sz="4000" b="1" dirty="0" smtClean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en-US" sz="1500" b="1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GST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is a Destination Based Tax</a:t>
                      </a:r>
                      <a:r>
                        <a:rPr lang="en-US" sz="1500" b="1" baseline="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en-US" sz="15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VAT/CST – Sales</a:t>
                      </a:r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– Provision</a:t>
                      </a:r>
                      <a:r>
                        <a:rPr lang="en-US" baseline="0" dirty="0" smtClean="0"/>
                        <a:t> of Service</a:t>
                      </a:r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9859" y="2678806"/>
            <a:ext cx="5937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Taxable Event</a:t>
            </a:r>
            <a:endParaRPr lang="en-US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68946" y="5203065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C00000"/>
                </a:solidFill>
              </a:rPr>
              <a:t>Threshold exemption </a:t>
            </a:r>
            <a:r>
              <a:rPr lang="en-GB" sz="2000" b="1" dirty="0" smtClean="0">
                <a:solidFill>
                  <a:srgbClr val="C00000"/>
                </a:solidFill>
              </a:rPr>
              <a:t>limit </a:t>
            </a:r>
            <a:r>
              <a:rPr lang="en-GB" sz="2000" b="1" dirty="0">
                <a:solidFill>
                  <a:srgbClr val="C00000"/>
                </a:solidFill>
              </a:rPr>
              <a:t>: Rs 20 </a:t>
            </a:r>
            <a:r>
              <a:rPr lang="en-GB" sz="2000" b="1" dirty="0" smtClean="0">
                <a:solidFill>
                  <a:srgbClr val="C00000"/>
                </a:solidFill>
              </a:rPr>
              <a:t>lakhs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24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4259" y="772732"/>
            <a:ext cx="3657600" cy="37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Place of Supply of Goods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16" y="1247238"/>
            <a:ext cx="7100618" cy="6543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16" y="2118493"/>
            <a:ext cx="7100618" cy="186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35" y="4156051"/>
            <a:ext cx="7100618" cy="752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35" y="5079184"/>
            <a:ext cx="7100618" cy="381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35" y="5630842"/>
            <a:ext cx="7100618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310" y="915337"/>
            <a:ext cx="6945290" cy="13038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Taxes will be </a:t>
            </a:r>
            <a:r>
              <a:rPr lang="en-GB" dirty="0" smtClean="0"/>
              <a:t>Subsumed under GST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4162" y="2395470"/>
            <a:ext cx="7514652" cy="35030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5042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3" y="615882"/>
            <a:ext cx="6798734" cy="813673"/>
          </a:xfrm>
        </p:spPr>
        <p:txBody>
          <a:bodyPr/>
          <a:lstStyle/>
          <a:p>
            <a:r>
              <a:rPr lang="en-US" dirty="0" smtClean="0"/>
              <a:t>Structure of GST in India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901" y="1429555"/>
            <a:ext cx="7410657" cy="437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7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Rates Under GST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279" y="2395470"/>
            <a:ext cx="7289442" cy="3578299"/>
          </a:xfrm>
        </p:spPr>
        <p:txBody>
          <a:bodyPr/>
          <a:lstStyle/>
          <a:p>
            <a:r>
              <a:rPr lang="en-US" dirty="0" smtClean="0"/>
              <a:t>Notified Rates {CGST/SGST/UTGST}</a:t>
            </a:r>
          </a:p>
          <a:p>
            <a:pPr lvl="1"/>
            <a:r>
              <a:rPr lang="en-US" dirty="0" smtClean="0"/>
              <a:t>5%</a:t>
            </a:r>
          </a:p>
          <a:p>
            <a:pPr lvl="1"/>
            <a:r>
              <a:rPr lang="en-US" dirty="0" smtClean="0"/>
              <a:t>12%</a:t>
            </a:r>
          </a:p>
          <a:p>
            <a:pPr lvl="1"/>
            <a:r>
              <a:rPr lang="en-US" dirty="0" smtClean="0"/>
              <a:t>18%</a:t>
            </a:r>
          </a:p>
          <a:p>
            <a:pPr lvl="1"/>
            <a:r>
              <a:rPr lang="en-US" dirty="0" smtClean="0"/>
              <a:t>28%</a:t>
            </a:r>
          </a:p>
          <a:p>
            <a:r>
              <a:rPr lang="en-US" dirty="0" smtClean="0"/>
              <a:t>IGST Rates : CGST+SGST</a:t>
            </a:r>
          </a:p>
          <a:p>
            <a:pPr marL="0" indent="0">
              <a:buNone/>
            </a:pPr>
            <a:endParaRPr lang="en-US" sz="1400" b="1" i="1" dirty="0" smtClean="0"/>
          </a:p>
          <a:p>
            <a:pPr marL="0" indent="0">
              <a:buNone/>
            </a:pPr>
            <a:r>
              <a:rPr lang="en-US" sz="1400" b="1" i="1" u="sng" dirty="0" smtClean="0"/>
              <a:t>Note</a:t>
            </a:r>
            <a:r>
              <a:rPr lang="en-US" sz="1400" b="1" i="1" dirty="0" smtClean="0"/>
              <a:t>: Maximum CGST Rate 20% &amp; IGST Rate 40%</a:t>
            </a:r>
            <a:endParaRPr lang="en-US" b="1" i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106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IGST- </a:t>
            </a:r>
            <a:r>
              <a:rPr lang="en-US" sz="3200" dirty="0" smtClean="0"/>
              <a:t>Inter State</a:t>
            </a:r>
            <a:br>
              <a:rPr lang="en-US" sz="3200" dirty="0" smtClean="0"/>
            </a:br>
            <a:r>
              <a:rPr lang="en-US" sz="3200" dirty="0" smtClean="0"/>
              <a:t>{</a:t>
            </a:r>
            <a:r>
              <a:rPr lang="en-US" sz="2400" dirty="0" smtClean="0">
                <a:solidFill>
                  <a:srgbClr val="FF0000"/>
                </a:solidFill>
              </a:rPr>
              <a:t>State to State/ State to UT/UT to UT</a:t>
            </a:r>
            <a:r>
              <a:rPr lang="en-US" sz="3200" dirty="0" smtClean="0"/>
              <a:t>}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2613" y="3056699"/>
            <a:ext cx="6931847" cy="2345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5255" y="2410368"/>
            <a:ext cx="6661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Other Taxes other than IGST will be levied in case of Inter State Supply of Goods or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32613" y="5543786"/>
            <a:ext cx="6623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Supply between States or Union Territories will be covered here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5879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191</TotalTime>
  <Words>498</Words>
  <Application>Microsoft Office PowerPoint</Application>
  <PresentationFormat>On-screen Show (4:3)</PresentationFormat>
  <Paragraphs>91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Goods &amp; Service Tax (GST)</vt:lpstr>
      <vt:lpstr>Purpose of this PPT</vt:lpstr>
      <vt:lpstr>Basics of GST</vt:lpstr>
      <vt:lpstr>Basics of GST</vt:lpstr>
      <vt:lpstr>PowerPoint Presentation</vt:lpstr>
      <vt:lpstr>Taxes will be Subsumed under GST</vt:lpstr>
      <vt:lpstr>Structure of GST in India</vt:lpstr>
      <vt:lpstr>Tax Rates Under GST</vt:lpstr>
      <vt:lpstr>IGST- Inter State {State to State/ State to UT/UT to UT}</vt:lpstr>
      <vt:lpstr>IGST- Imported {Imported into the Territory of India }</vt:lpstr>
      <vt:lpstr>CGST &amp; SGST/UTGST-Intra State (With in a State or UT)</vt:lpstr>
      <vt:lpstr>Summary – Levy &amp; Collection</vt:lpstr>
      <vt:lpstr>ITC -Input Tax Credit</vt:lpstr>
      <vt:lpstr>Taxes not to be Subsumes under GST (Will be Inforce)</vt:lpstr>
      <vt:lpstr>PowerPoint Presentation</vt:lpstr>
    </vt:vector>
  </TitlesOfParts>
  <Company>Volex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Goods &amp; Service Tax (GST)</dc:title>
  <dc:creator>Sameer Epari</dc:creator>
  <cp:lastModifiedBy>Sameer Epari</cp:lastModifiedBy>
  <cp:revision>21</cp:revision>
  <cp:lastPrinted>2017-06-30T06:13:56Z</cp:lastPrinted>
  <dcterms:created xsi:type="dcterms:W3CDTF">2017-06-30T03:43:37Z</dcterms:created>
  <dcterms:modified xsi:type="dcterms:W3CDTF">2017-06-30T06:59:14Z</dcterms:modified>
</cp:coreProperties>
</file>