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8" r:id="rId3"/>
    <p:sldId id="260" r:id="rId4"/>
    <p:sldId id="261" r:id="rId5"/>
    <p:sldId id="262" r:id="rId6"/>
    <p:sldId id="263" r:id="rId7"/>
    <p:sldId id="264" r:id="rId8"/>
    <p:sldId id="265" r:id="rId9"/>
    <p:sldId id="269" r:id="rId10"/>
    <p:sldId id="270" r:id="rId11"/>
    <p:sldId id="271" r:id="rId12"/>
    <p:sldId id="266" r:id="rId13"/>
    <p:sldId id="267" r:id="rId14"/>
    <p:sldId id="268"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pPr>
              <a:defRPr/>
            </a:pPr>
            <a:fld id="{7002E6B5-4483-4060-8570-F469F6AA6EA9}" type="datetimeFigureOut">
              <a:rPr lang="en-US" smtClean="0"/>
              <a:pPr>
                <a:defRPr/>
              </a:pPr>
              <a:t>10/16/2012</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pPr>
              <a:defRPr/>
            </a:pPr>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pPr>
              <a:defRPr/>
            </a:pPr>
            <a:fld id="{5A30AF34-E14E-4D04-A009-D61C857EAB40}"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430CD52B-9139-495E-9955-A0CF7B77FF15}" type="datetimeFigureOut">
              <a:rPr lang="en-US" smtClean="0"/>
              <a:pPr>
                <a:defRPr/>
              </a:pPr>
              <a:t>10/16/2012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D8C9F8A-5D0D-4B5D-BB34-73F930C5926B}"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569A0328-DD5D-49BF-A95A-95CD9F770392}" type="datetimeFigureOut">
              <a:rPr lang="en-US" smtClean="0"/>
              <a:pPr>
                <a:defRPr/>
              </a:pPr>
              <a:t>10/16/2012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DB912EA-3B29-430A-A69E-D381AEEB9ADA}"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pPr>
              <a:defRPr/>
            </a:pPr>
            <a:fld id="{9228447C-0DBD-4B2D-AA37-93E2801A9787}" type="datetimeFigureOut">
              <a:rPr lang="en-US" smtClean="0"/>
              <a:pPr>
                <a:defRPr/>
              </a:pPr>
              <a:t>10/16/2012</a:t>
            </a:fld>
            <a:endParaRPr lang="en-US"/>
          </a:p>
        </p:txBody>
      </p:sp>
      <p:sp>
        <p:nvSpPr>
          <p:cNvPr id="5" name="Footer Placeholder 4"/>
          <p:cNvSpPr>
            <a:spLocks noGrp="1"/>
          </p:cNvSpPr>
          <p:nvPr>
            <p:ph type="ftr" sz="quarter" idx="11"/>
          </p:nvPr>
        </p:nvSpPr>
        <p:spPr>
          <a:xfrm>
            <a:off x="457200" y="6480969"/>
            <a:ext cx="4260056" cy="300831"/>
          </a:xfrm>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7455AA9-E2E5-4CF1-A1AE-07BCFFC84ADF}"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pPr>
              <a:defRPr/>
            </a:pPr>
            <a:fld id="{014991FB-2F77-411B-904E-0EEB22C3CB64}" type="datetimeFigureOut">
              <a:rPr lang="en-US" smtClean="0"/>
              <a:pPr>
                <a:defRPr/>
              </a:pPr>
              <a:t>10/16/2012</a:t>
            </a:fld>
            <a:endParaRPr lang="en-US"/>
          </a:p>
        </p:txBody>
      </p:sp>
      <p:sp>
        <p:nvSpPr>
          <p:cNvPr id="5" name="Footer Placeholder 4"/>
          <p:cNvSpPr>
            <a:spLocks noGrp="1"/>
          </p:cNvSpPr>
          <p:nvPr>
            <p:ph type="ftr" sz="quarter" idx="11"/>
          </p:nvPr>
        </p:nvSpPr>
        <p:spPr>
          <a:xfrm>
            <a:off x="2619376" y="6480969"/>
            <a:ext cx="4260056" cy="300831"/>
          </a:xfrm>
        </p:spPr>
        <p:txBody>
          <a:bodyPr/>
          <a:lstStyle/>
          <a:p>
            <a:pPr>
              <a:defRPr/>
            </a:pPr>
            <a:endParaRPr lang="en-US"/>
          </a:p>
        </p:txBody>
      </p:sp>
      <p:sp>
        <p:nvSpPr>
          <p:cNvPr id="6" name="Slide Number Placeholder 5"/>
          <p:cNvSpPr>
            <a:spLocks noGrp="1"/>
          </p:cNvSpPr>
          <p:nvPr>
            <p:ph type="sldNum" sz="quarter" idx="12"/>
          </p:nvPr>
        </p:nvSpPr>
        <p:spPr>
          <a:xfrm>
            <a:off x="8451056" y="809624"/>
            <a:ext cx="502920" cy="300831"/>
          </a:xfrm>
        </p:spPr>
        <p:txBody>
          <a:bodyPr/>
          <a:lstStyle/>
          <a:p>
            <a:pPr>
              <a:defRPr/>
            </a:pPr>
            <a:fld id="{4C388680-B610-4A99-8BC6-5D9B9CBA187B}" type="slidenum">
              <a:rPr lang="en-US" smtClean="0"/>
              <a:pPr>
                <a:defRPr/>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pPr>
              <a:defRPr/>
            </a:pPr>
            <a:fld id="{C6F9E283-4AEE-45B6-814E-0551468E44BC}" type="datetimeFigureOut">
              <a:rPr lang="en-US" smtClean="0"/>
              <a:pPr>
                <a:defRPr/>
              </a:pPr>
              <a:t>10/16/2012</a:t>
            </a:fld>
            <a:endParaRPr lang="en-US"/>
          </a:p>
        </p:txBody>
      </p:sp>
      <p:sp>
        <p:nvSpPr>
          <p:cNvPr id="6" name="Footer Placeholder 5"/>
          <p:cNvSpPr>
            <a:spLocks noGrp="1"/>
          </p:cNvSpPr>
          <p:nvPr>
            <p:ph type="ftr" sz="quarter" idx="11"/>
          </p:nvPr>
        </p:nvSpPr>
        <p:spPr>
          <a:xfrm>
            <a:off x="457200" y="6480969"/>
            <a:ext cx="4260056" cy="301752"/>
          </a:xfrm>
        </p:spPr>
        <p:txBody>
          <a:bodyPr/>
          <a:lstStyle/>
          <a:p>
            <a:pPr>
              <a:defRPr/>
            </a:pPr>
            <a:endParaRPr lang="en-US"/>
          </a:p>
        </p:txBody>
      </p:sp>
      <p:sp>
        <p:nvSpPr>
          <p:cNvPr id="7" name="Slide Number Placeholder 6"/>
          <p:cNvSpPr>
            <a:spLocks noGrp="1"/>
          </p:cNvSpPr>
          <p:nvPr>
            <p:ph type="sldNum" sz="quarter" idx="12"/>
          </p:nvPr>
        </p:nvSpPr>
        <p:spPr>
          <a:xfrm>
            <a:off x="7589520" y="6480969"/>
            <a:ext cx="502920" cy="301752"/>
          </a:xfrm>
        </p:spPr>
        <p:txBody>
          <a:bodyPr/>
          <a:lstStyle/>
          <a:p>
            <a:pPr>
              <a:defRPr/>
            </a:pPr>
            <a:fld id="{6E63234F-FF4B-4D51-97AC-9D179F3905B4}"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pPr>
              <a:defRPr/>
            </a:pPr>
            <a:fld id="{B902A752-E5B0-40D2-96A6-66C5B96315FB}" type="datetimeFigureOut">
              <a:rPr lang="en-US" smtClean="0"/>
              <a:pPr>
                <a:defRPr/>
              </a:pPr>
              <a:t>10/16/2012</a:t>
            </a:fld>
            <a:endParaRPr lang="en-US"/>
          </a:p>
        </p:txBody>
      </p:sp>
      <p:sp>
        <p:nvSpPr>
          <p:cNvPr id="8" name="Footer Placeholder 7"/>
          <p:cNvSpPr>
            <a:spLocks noGrp="1"/>
          </p:cNvSpPr>
          <p:nvPr>
            <p:ph type="ftr" sz="quarter" idx="11"/>
          </p:nvPr>
        </p:nvSpPr>
        <p:spPr>
          <a:xfrm>
            <a:off x="457200" y="6480969"/>
            <a:ext cx="4261104" cy="301752"/>
          </a:xfrm>
        </p:spPr>
        <p:txBody>
          <a:bodyPr/>
          <a:lstStyle/>
          <a:p>
            <a:pPr>
              <a:defRPr/>
            </a:pPr>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pPr>
              <a:defRPr/>
            </a:pPr>
            <a:fld id="{0A44DAAF-9655-4645-987E-5DC245D1D983}"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77D681AA-777D-4097-8E26-F62120CBECD3}" type="datetimeFigureOut">
              <a:rPr lang="en-US" smtClean="0"/>
              <a:pPr>
                <a:defRPr/>
              </a:pPr>
              <a:t>10/16/2012</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0A63E81-C8D9-4F41-8FB4-C1929901AED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pPr>
              <a:defRPr/>
            </a:pPr>
            <a:fld id="{59BFA1B3-4F7B-4E58-B968-9AE700BAD1BE}" type="datetimeFigureOut">
              <a:rPr lang="en-US" smtClean="0"/>
              <a:pPr>
                <a:defRPr/>
              </a:pPr>
              <a:t>10/16/2012</a:t>
            </a:fld>
            <a:endParaRPr lang="en-US"/>
          </a:p>
        </p:txBody>
      </p:sp>
      <p:sp>
        <p:nvSpPr>
          <p:cNvPr id="3" name="Footer Placeholder 2"/>
          <p:cNvSpPr>
            <a:spLocks noGrp="1"/>
          </p:cNvSpPr>
          <p:nvPr>
            <p:ph type="ftr" sz="quarter" idx="11"/>
          </p:nvPr>
        </p:nvSpPr>
        <p:spPr>
          <a:xfrm>
            <a:off x="457200" y="6481890"/>
            <a:ext cx="4260056" cy="300831"/>
          </a:xfrm>
        </p:spPr>
        <p:txBody>
          <a:bodyPr/>
          <a:lstStyle/>
          <a:p>
            <a:pPr>
              <a:defRPr/>
            </a:pPr>
            <a:endParaRPr lang="en-US"/>
          </a:p>
        </p:txBody>
      </p:sp>
      <p:sp>
        <p:nvSpPr>
          <p:cNvPr id="4" name="Slide Number Placeholder 3"/>
          <p:cNvSpPr>
            <a:spLocks noGrp="1"/>
          </p:cNvSpPr>
          <p:nvPr>
            <p:ph type="sldNum" sz="quarter" idx="12"/>
          </p:nvPr>
        </p:nvSpPr>
        <p:spPr>
          <a:xfrm>
            <a:off x="7589520" y="6480969"/>
            <a:ext cx="502920" cy="301752"/>
          </a:xfrm>
        </p:spPr>
        <p:txBody>
          <a:bodyPr/>
          <a:lstStyle/>
          <a:p>
            <a:pPr>
              <a:defRPr/>
            </a:pPr>
            <a:fld id="{1BE4BCE9-786E-4355-95D3-7AACB5534E15}"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pPr>
              <a:defRPr/>
            </a:pPr>
            <a:fld id="{60552CC3-DCF2-4883-98C5-0154D2CA94E2}" type="datetimeFigureOut">
              <a:rPr lang="en-US" smtClean="0"/>
              <a:pPr>
                <a:defRPr/>
              </a:pPr>
              <a:t>10/16/2012</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pPr>
              <a:defRPr/>
            </a:pPr>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pPr>
              <a:defRPr/>
            </a:pPr>
            <a:fld id="{B1746ED0-BC16-46FD-A8CB-145E55998688}"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pPr>
              <a:defRPr/>
            </a:pPr>
            <a:fld id="{F2BDF047-FB88-4B60-9BCD-CA461ED4C73D}" type="datetimeFigureOut">
              <a:rPr lang="en-US" smtClean="0"/>
              <a:pPr>
                <a:defRPr/>
              </a:pPr>
              <a:t>10/16/2012</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pPr>
              <a:defRPr/>
            </a:pPr>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pPr>
              <a:defRPr/>
            </a:pPr>
            <a:fld id="{6DCAF117-2D0A-4B3E-A321-FEF934E317E9}"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pPr>
              <a:defRPr/>
            </a:pPr>
            <a:fld id="{951B9069-CB24-46FC-B3AB-B159EF27DF72}" type="datetimeFigureOut">
              <a:rPr lang="en-US" smtClean="0"/>
              <a:pPr>
                <a:defRPr/>
              </a:pPr>
              <a:t>10/16/2012</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pPr>
              <a:defRPr/>
            </a:pP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pPr>
              <a:defRPr/>
            </a:pPr>
            <a:fld id="{D749A933-771D-40F4-AA4C-80CA24B5DB37}"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normAutofit fontScale="90000"/>
          </a:bodyPr>
          <a:lstStyle/>
          <a:p>
            <a:pPr fontAlgn="auto">
              <a:spcAft>
                <a:spcPts val="0"/>
              </a:spcAft>
              <a:defRPr/>
            </a:pPr>
            <a:r>
              <a:rPr lang="en-US" dirty="0" smtClean="0"/>
              <a:t>Customs Assessment and Concept of Relevant Dates </a:t>
            </a:r>
          </a:p>
        </p:txBody>
      </p:sp>
      <p:sp>
        <p:nvSpPr>
          <p:cNvPr id="8195" name="Subtitle 2"/>
          <p:cNvSpPr>
            <a:spLocks noGrp="1"/>
          </p:cNvSpPr>
          <p:nvPr>
            <p:ph type="subTitle" idx="1"/>
          </p:nvPr>
        </p:nvSpPr>
        <p:spPr/>
        <p:txBody>
          <a:bodyPr/>
          <a:lstStyle/>
          <a:p>
            <a:pPr>
              <a:buFont typeface="Arial" charset="0"/>
              <a:buNone/>
            </a:pPr>
            <a:r>
              <a:rPr lang="en-US" dirty="0" smtClean="0"/>
              <a:t>BY    CA. SAYANTAN BASU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smtClean="0"/>
              <a:t>Relevant Date for foreign exchange rate</a:t>
            </a:r>
          </a:p>
        </p:txBody>
      </p:sp>
      <p:sp>
        <p:nvSpPr>
          <p:cNvPr id="17411" name="Content Placeholder 2"/>
          <p:cNvSpPr>
            <a:spLocks noGrp="1"/>
          </p:cNvSpPr>
          <p:nvPr>
            <p:ph idx="1"/>
          </p:nvPr>
        </p:nvSpPr>
        <p:spPr/>
        <p:txBody>
          <a:bodyPr/>
          <a:lstStyle/>
          <a:p>
            <a:r>
              <a:rPr lang="en-US" smtClean="0"/>
              <a:t>The relevant date shall be the date of presentation of Bill of Entry</a:t>
            </a:r>
          </a:p>
          <a:p>
            <a:r>
              <a:rPr lang="en-US" smtClean="0"/>
              <a:t>Which means in case of prior BE, the relevant date of foreign exchange purpose in the date of filing but for the sake of classification, it shall be the date of entry inward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smtClean="0"/>
              <a:t>Relevant Date of Export-Import Policy</a:t>
            </a:r>
          </a:p>
        </p:txBody>
      </p:sp>
      <p:sp>
        <p:nvSpPr>
          <p:cNvPr id="18435" name="Content Placeholder 2"/>
          <p:cNvSpPr>
            <a:spLocks noGrp="1"/>
          </p:cNvSpPr>
          <p:nvPr>
            <p:ph idx="1"/>
          </p:nvPr>
        </p:nvSpPr>
        <p:spPr/>
        <p:txBody>
          <a:bodyPr/>
          <a:lstStyle/>
          <a:p>
            <a:r>
              <a:rPr lang="en-US" smtClean="0"/>
              <a:t>The relevant date of the purpose of Exim Policy is the date of  Bill of Lading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fontAlgn="auto">
              <a:spcAft>
                <a:spcPts val="0"/>
              </a:spcAft>
              <a:defRPr/>
            </a:pPr>
            <a:r>
              <a:rPr lang="en-US" smtClean="0"/>
              <a:t>Assessment of Bill of Entry</a:t>
            </a:r>
          </a:p>
        </p:txBody>
      </p:sp>
      <p:sp>
        <p:nvSpPr>
          <p:cNvPr id="19459" name="Content Placeholder 2"/>
          <p:cNvSpPr>
            <a:spLocks noGrp="1"/>
          </p:cNvSpPr>
          <p:nvPr>
            <p:ph idx="1"/>
          </p:nvPr>
        </p:nvSpPr>
        <p:spPr/>
        <p:txBody>
          <a:bodyPr>
            <a:normAutofit fontScale="92500" lnSpcReduction="20000"/>
          </a:bodyPr>
          <a:lstStyle/>
          <a:p>
            <a:pPr>
              <a:buFont typeface="Arial" charset="0"/>
              <a:buChar char="•"/>
            </a:pPr>
            <a:r>
              <a:rPr lang="en-US" smtClean="0"/>
              <a:t>It is to be done by Appraising Officer (Customs Appraiser or AO), if the value is less than Rs 1,00,000</a:t>
            </a:r>
          </a:p>
          <a:p>
            <a:pPr>
              <a:buFont typeface="Arial" charset="0"/>
              <a:buChar char="•"/>
            </a:pPr>
            <a:r>
              <a:rPr lang="en-US" smtClean="0"/>
              <a:t>In all other cases, it is to be approved by Assistant/Deputy Commissioner</a:t>
            </a:r>
          </a:p>
          <a:p>
            <a:pPr>
              <a:buFont typeface="Arial" charset="0"/>
              <a:buChar char="•"/>
            </a:pPr>
            <a:r>
              <a:rPr lang="en-US" smtClean="0"/>
              <a:t>Speaking order is to be passed (within 15 days u/S 17) in case officer increases the value or changes classification</a:t>
            </a:r>
          </a:p>
          <a:p>
            <a:pPr>
              <a:buFont typeface="Arial" charset="0"/>
              <a:buChar char="•"/>
            </a:pPr>
            <a:r>
              <a:rPr lang="en-US" smtClean="0"/>
              <a:t>Assessment of BE itself is considered to be a appealable order</a:t>
            </a:r>
          </a:p>
          <a:p>
            <a:pPr>
              <a:buFont typeface="Arial" charset="0"/>
              <a:buChar char="•"/>
            </a:pPr>
            <a:r>
              <a:rPr lang="en-US" smtClean="0"/>
              <a:t>Appeal should be filed against the Assessment of BE and not Refund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pPr fontAlgn="auto">
              <a:spcAft>
                <a:spcPts val="0"/>
              </a:spcAft>
              <a:defRPr/>
            </a:pPr>
            <a:r>
              <a:rPr lang="en-US" smtClean="0"/>
              <a:t>Denaturing/Mutilation of Goods</a:t>
            </a:r>
          </a:p>
        </p:txBody>
      </p:sp>
      <p:sp>
        <p:nvSpPr>
          <p:cNvPr id="20483" name="Content Placeholder 2"/>
          <p:cNvSpPr>
            <a:spLocks noGrp="1"/>
          </p:cNvSpPr>
          <p:nvPr>
            <p:ph idx="1"/>
          </p:nvPr>
        </p:nvSpPr>
        <p:spPr/>
        <p:txBody>
          <a:bodyPr>
            <a:normAutofit fontScale="85000" lnSpcReduction="10000"/>
          </a:bodyPr>
          <a:lstStyle/>
          <a:p>
            <a:pPr>
              <a:buFont typeface="Arial" charset="0"/>
              <a:buChar char="•"/>
            </a:pPr>
            <a:r>
              <a:rPr lang="en-US" b="1" smtClean="0"/>
              <a:t>SECTION 24. </a:t>
            </a:r>
            <a:r>
              <a:rPr lang="en-US" smtClean="0"/>
              <a:t>The Central Government may make rules for permitting at the request of the owner the denaturing or mutilation of imported goods which are ordinarily used for more than one purpose so as to render them unfit for one or more of such purposes; and where any goods are so denatured or mutilated they shall be chargeable to duty at such rate as would be applicable if the goods had been imported in the denatured or mutilated form.</a:t>
            </a:r>
          </a:p>
          <a:p>
            <a:pPr>
              <a:buFont typeface="Arial" charset="0"/>
              <a:buChar char="•"/>
            </a:pPr>
            <a:r>
              <a:rPr lang="en-US" smtClean="0"/>
              <a:t>Denaturing of Sprit rules 1972 specify procedures for de-naturing of spirit</a:t>
            </a:r>
          </a:p>
          <a:p>
            <a:pPr>
              <a:buFont typeface="Arial" charset="0"/>
              <a:buChar char="•"/>
            </a:pPr>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819400"/>
            <a:ext cx="8229600" cy="1143000"/>
          </a:xfrm>
        </p:spPr>
        <p:txBody>
          <a:bodyPr/>
          <a:lstStyle/>
          <a:p>
            <a:pPr fontAlgn="auto">
              <a:spcAft>
                <a:spcPts val="0"/>
              </a:spcAft>
              <a:defRPr/>
            </a:pPr>
            <a:r>
              <a:rPr lang="en-US" smtClean="0"/>
              <a:t>Thanks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fontAlgn="auto">
              <a:spcAft>
                <a:spcPts val="0"/>
              </a:spcAft>
              <a:defRPr/>
            </a:pPr>
            <a:r>
              <a:rPr lang="en-US" smtClean="0"/>
              <a:t>What is Assemment?</a:t>
            </a:r>
          </a:p>
        </p:txBody>
      </p:sp>
      <p:sp>
        <p:nvSpPr>
          <p:cNvPr id="9219" name="Content Placeholder 2"/>
          <p:cNvSpPr>
            <a:spLocks noGrp="1"/>
          </p:cNvSpPr>
          <p:nvPr>
            <p:ph idx="1"/>
          </p:nvPr>
        </p:nvSpPr>
        <p:spPr/>
        <p:txBody>
          <a:bodyPr/>
          <a:lstStyle/>
          <a:p>
            <a:pPr>
              <a:buFont typeface="Arial" charset="0"/>
              <a:buNone/>
            </a:pPr>
            <a:r>
              <a:rPr lang="en-US" smtClean="0"/>
              <a:t>Section 2(2)</a:t>
            </a:r>
          </a:p>
          <a:p>
            <a:r>
              <a:rPr lang="en-US" smtClean="0"/>
              <a:t>“assessment” includes provisional assessment, reassessment and any order of assessment in which the duty assessed is nil; </a:t>
            </a:r>
          </a:p>
          <a:p>
            <a:r>
              <a:rPr lang="en-US" smtClean="0"/>
              <a:t>Who does assessment in RMS?</a:t>
            </a:r>
          </a:p>
          <a:p>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smtClean="0"/>
              <a:t>Bill of Entry for Home Consumption</a:t>
            </a:r>
          </a:p>
        </p:txBody>
      </p:sp>
      <p:sp>
        <p:nvSpPr>
          <p:cNvPr id="10243" name="Content Placeholder 2"/>
          <p:cNvSpPr>
            <a:spLocks noGrp="1"/>
          </p:cNvSpPr>
          <p:nvPr>
            <p:ph idx="1"/>
          </p:nvPr>
        </p:nvSpPr>
        <p:spPr/>
        <p:txBody>
          <a:bodyPr/>
          <a:lstStyle/>
          <a:p>
            <a:r>
              <a:rPr lang="en-US" smtClean="0"/>
              <a:t>It is used when the imported foods are to be cleared on payment of full customs duty.</a:t>
            </a:r>
          </a:p>
          <a:p>
            <a:r>
              <a:rPr lang="en-US" smtClean="0"/>
              <a:t>It is white colored and often called white bill of entry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fontAlgn="auto">
              <a:spcAft>
                <a:spcPts val="0"/>
              </a:spcAft>
              <a:defRPr/>
            </a:pPr>
            <a:r>
              <a:rPr lang="en-US" smtClean="0"/>
              <a:t>Bill of Entry for Warehousing</a:t>
            </a:r>
          </a:p>
        </p:txBody>
      </p:sp>
      <p:sp>
        <p:nvSpPr>
          <p:cNvPr id="11267" name="Content Placeholder 2"/>
          <p:cNvSpPr>
            <a:spLocks noGrp="1"/>
          </p:cNvSpPr>
          <p:nvPr>
            <p:ph idx="1"/>
          </p:nvPr>
        </p:nvSpPr>
        <p:spPr/>
        <p:txBody>
          <a:bodyPr>
            <a:normAutofit fontScale="85000" lnSpcReduction="20000"/>
          </a:bodyPr>
          <a:lstStyle/>
          <a:p>
            <a:pPr>
              <a:buFont typeface="Arial" charset="0"/>
              <a:buChar char="•"/>
            </a:pPr>
            <a:r>
              <a:rPr lang="en-US" smtClean="0"/>
              <a:t>If imported goods are not required immediately, importer may store the goods in warehouse without payment of duty under bond and clear the goods on payment of duty when required.</a:t>
            </a:r>
          </a:p>
          <a:p>
            <a:pPr>
              <a:buFont typeface="Arial" charset="0"/>
              <a:buChar char="•"/>
            </a:pPr>
            <a:r>
              <a:rPr lang="en-US" smtClean="0"/>
              <a:t> This BE is yellow in color so called Yellow Bill of Entry. </a:t>
            </a:r>
          </a:p>
          <a:p>
            <a:pPr>
              <a:buFont typeface="Arial" charset="0"/>
              <a:buChar char="•"/>
            </a:pPr>
            <a:r>
              <a:rPr lang="en-US" smtClean="0"/>
              <a:t>It is also called “Into Bond Bill of Entry” as Bond is required to transfer the goods to warehouse</a:t>
            </a:r>
          </a:p>
          <a:p>
            <a:pPr>
              <a:buFont typeface="Arial" charset="0"/>
              <a:buChar char="•"/>
            </a:pPr>
            <a:r>
              <a:rPr lang="en-US" smtClean="0"/>
              <a:t>The formats are same except that WH BE includes a request to transfer of goods to warehouse , and details of the bond executed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fontAlgn="auto">
              <a:spcAft>
                <a:spcPts val="0"/>
              </a:spcAft>
              <a:defRPr/>
            </a:pPr>
            <a:r>
              <a:rPr lang="en-US" smtClean="0"/>
              <a:t>Ex-Bond Bill of Entry</a:t>
            </a:r>
          </a:p>
        </p:txBody>
      </p:sp>
      <p:sp>
        <p:nvSpPr>
          <p:cNvPr id="12291" name="Content Placeholder 2"/>
          <p:cNvSpPr>
            <a:spLocks noGrp="1"/>
          </p:cNvSpPr>
          <p:nvPr>
            <p:ph idx="1"/>
          </p:nvPr>
        </p:nvSpPr>
        <p:spPr/>
        <p:txBody>
          <a:bodyPr/>
          <a:lstStyle/>
          <a:p>
            <a:r>
              <a:rPr lang="en-US" smtClean="0"/>
              <a:t>Used for clearance from the warehouse on payment of duty and it is printed in Green Paper</a:t>
            </a:r>
          </a:p>
          <a:p>
            <a:r>
              <a:rPr lang="en-US" smtClean="0"/>
              <a:t>Fresh classification and valuation is not required as it was already done at the time into-bond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fontAlgn="auto">
              <a:spcAft>
                <a:spcPts val="0"/>
              </a:spcAft>
              <a:defRPr/>
            </a:pPr>
            <a:r>
              <a:rPr lang="en-US" b="1" smtClean="0"/>
              <a:t>Amendment of Bills of Entry</a:t>
            </a:r>
            <a:r>
              <a:rPr lang="en-US" smtClean="0"/>
              <a:t> </a:t>
            </a:r>
          </a:p>
        </p:txBody>
      </p:sp>
      <p:sp>
        <p:nvSpPr>
          <p:cNvPr id="3" name="Content Placeholder 2"/>
          <p:cNvSpPr>
            <a:spLocks noGrp="1"/>
          </p:cNvSpPr>
          <p:nvPr>
            <p:ph idx="1"/>
          </p:nvPr>
        </p:nvSpPr>
        <p:spPr/>
        <p:txBody>
          <a:bodyPr rtlCol="0">
            <a:normAutofit fontScale="77500" lnSpcReduction="20000"/>
          </a:bodyPr>
          <a:lstStyle/>
          <a:p>
            <a:pPr marL="274320" indent="-274320" fontAlgn="auto">
              <a:spcAft>
                <a:spcPts val="0"/>
              </a:spcAft>
              <a:buFont typeface="Arial" pitchFamily="34" charset="0"/>
              <a:buChar char="•"/>
              <a:defRPr/>
            </a:pPr>
            <a:r>
              <a:rPr lang="en-US" b="1" dirty="0" smtClean="0"/>
              <a:t>SECTION 149. </a:t>
            </a:r>
            <a:r>
              <a:rPr lang="en-US" dirty="0" smtClean="0"/>
              <a:t>–The proper officer may, in his discretion, authorize any document, after it has been presented in the custom house to be amended :</a:t>
            </a:r>
          </a:p>
          <a:p>
            <a:pPr marL="274320" indent="-274320" fontAlgn="auto">
              <a:spcAft>
                <a:spcPts val="0"/>
              </a:spcAft>
              <a:buFont typeface="Arial" pitchFamily="34" charset="0"/>
              <a:buChar char="•"/>
              <a:defRPr/>
            </a:pPr>
            <a:r>
              <a:rPr lang="en-US" b="1" dirty="0" smtClean="0"/>
              <a:t>Provided</a:t>
            </a:r>
            <a:r>
              <a:rPr lang="en-US" dirty="0" smtClean="0"/>
              <a:t> that no amendment of a bill of entry or a shipping bill or bill of export shall be so authorized to be amended after the imported goods have been cleared for home consumption or deposited in a warehouse, or the export goods have been exported, </a:t>
            </a:r>
            <a:r>
              <a:rPr lang="en-US" dirty="0" smtClean="0">
                <a:solidFill>
                  <a:srgbClr val="FF0000"/>
                </a:solidFill>
              </a:rPr>
              <a:t>except on the basis of documentary evidence which was in existence at the time the goods were cleared, deposited or exported</a:t>
            </a:r>
            <a:r>
              <a:rPr lang="en-US" dirty="0" smtClean="0"/>
              <a:t>, as the case may be.</a:t>
            </a:r>
          </a:p>
          <a:p>
            <a:pPr marL="274320" indent="-274320" fontAlgn="auto">
              <a:spcAft>
                <a:spcPts val="0"/>
              </a:spcAft>
              <a:buFont typeface="Arial" pitchFamily="34" charset="0"/>
              <a:buChar char="•"/>
              <a:defRPr/>
            </a:pP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Relevant Dates for Classification and Tariff Valuation</a:t>
            </a:r>
            <a:endParaRPr lang="en-US" dirty="0"/>
          </a:p>
        </p:txBody>
      </p:sp>
      <p:sp>
        <p:nvSpPr>
          <p:cNvPr id="3" name="Content Placeholder 2"/>
          <p:cNvSpPr>
            <a:spLocks noGrp="1"/>
          </p:cNvSpPr>
          <p:nvPr>
            <p:ph idx="1"/>
          </p:nvPr>
        </p:nvSpPr>
        <p:spPr/>
        <p:txBody>
          <a:bodyPr rtlCol="0">
            <a:normAutofit fontScale="77500" lnSpcReduction="20000"/>
          </a:bodyPr>
          <a:lstStyle/>
          <a:p>
            <a:pPr marL="365760" indent="-256032" fontAlgn="auto">
              <a:spcAft>
                <a:spcPts val="0"/>
              </a:spcAft>
              <a:buFont typeface="Wingdings 3"/>
              <a:buChar char=""/>
              <a:defRPr/>
            </a:pPr>
            <a:r>
              <a:rPr lang="en-US" b="1" dirty="0" smtClean="0"/>
              <a:t>SECTION 15.  </a:t>
            </a:r>
            <a:r>
              <a:rPr lang="en-US" dirty="0" smtClean="0"/>
              <a:t>(1) The rate of duty and tariff valuation, shall be the rate and valuation in force, </a:t>
            </a:r>
          </a:p>
          <a:p>
            <a:pPr marL="365760" indent="-256032" fontAlgn="auto">
              <a:spcAft>
                <a:spcPts val="0"/>
              </a:spcAft>
              <a:buFont typeface="Wingdings 3"/>
              <a:buChar char=""/>
              <a:defRPr/>
            </a:pPr>
            <a:r>
              <a:rPr lang="en-US" dirty="0" smtClean="0"/>
              <a:t>(a)</a:t>
            </a:r>
            <a:r>
              <a:rPr lang="en-US" dirty="0"/>
              <a:t> </a:t>
            </a:r>
            <a:r>
              <a:rPr lang="en-US" dirty="0" smtClean="0"/>
              <a:t>in the case of goods entered for home consumption under section 46, on the date on which </a:t>
            </a:r>
            <a:r>
              <a:rPr lang="en-US" u="sng" dirty="0" smtClean="0"/>
              <a:t>a bill of entry in respect of such goods is presented under that section*;</a:t>
            </a:r>
          </a:p>
          <a:p>
            <a:pPr marL="365760" indent="-256032" fontAlgn="auto">
              <a:spcAft>
                <a:spcPts val="0"/>
              </a:spcAft>
              <a:buFont typeface="Wingdings 3"/>
              <a:buChar char=""/>
              <a:defRPr/>
            </a:pPr>
            <a:r>
              <a:rPr lang="en-US" dirty="0" smtClean="0"/>
              <a:t>(b)</a:t>
            </a:r>
            <a:r>
              <a:rPr lang="en-US" dirty="0"/>
              <a:t> </a:t>
            </a:r>
            <a:r>
              <a:rPr lang="en-US" dirty="0" smtClean="0"/>
              <a:t>in the case of goods cleared from a warehouse under section 68, on the date on which </a:t>
            </a:r>
            <a:r>
              <a:rPr lang="en-US" dirty="0" smtClean="0">
                <a:solidFill>
                  <a:srgbClr val="FF0000"/>
                </a:solidFill>
              </a:rPr>
              <a:t>a bill of entry for home consumption </a:t>
            </a:r>
            <a:r>
              <a:rPr lang="en-US" dirty="0" smtClean="0"/>
              <a:t>in respect of such goods is presented under that section;</a:t>
            </a:r>
          </a:p>
          <a:p>
            <a:pPr marL="365760" indent="-256032" fontAlgn="auto">
              <a:spcAft>
                <a:spcPts val="0"/>
              </a:spcAft>
              <a:buFont typeface="Wingdings 3"/>
              <a:buChar char=""/>
              <a:defRPr/>
            </a:pPr>
            <a:r>
              <a:rPr lang="en-US" dirty="0" smtClean="0"/>
              <a:t>(c)</a:t>
            </a:r>
            <a:r>
              <a:rPr lang="en-US" dirty="0"/>
              <a:t> </a:t>
            </a:r>
            <a:r>
              <a:rPr lang="en-US" dirty="0" smtClean="0"/>
              <a:t>in the case of any other goods, </a:t>
            </a:r>
            <a:r>
              <a:rPr lang="en-US" dirty="0" smtClean="0">
                <a:solidFill>
                  <a:srgbClr val="FF0000"/>
                </a:solidFill>
              </a:rPr>
              <a:t>on the date of payment of duty </a:t>
            </a:r>
            <a:r>
              <a:rPr lang="en-US" dirty="0" smtClean="0"/>
              <a:t>:</a:t>
            </a:r>
          </a:p>
          <a:p>
            <a:pPr marL="365760" indent="-256032" fontAlgn="auto">
              <a:spcAft>
                <a:spcPts val="0"/>
              </a:spcAft>
              <a:buFont typeface="Wingdings 3"/>
              <a:buChar char=""/>
              <a:defRPr/>
            </a:pPr>
            <a:r>
              <a:rPr lang="en-US" i="1" dirty="0" smtClean="0">
                <a:solidFill>
                  <a:schemeClr val="accent1"/>
                </a:solidFill>
              </a:rPr>
              <a:t>*(Prior to 14.5.2003) the goods are actually removed from the warehouse)</a:t>
            </a:r>
            <a:endParaRPr lang="en-US" i="1" dirty="0">
              <a:solidFill>
                <a:schemeClr val="accen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fontAlgn="auto">
              <a:spcAft>
                <a:spcPts val="0"/>
              </a:spcAft>
              <a:defRPr/>
            </a:pPr>
            <a:r>
              <a:rPr lang="en-US" smtClean="0"/>
              <a:t>Relevant Dates (Contd.)</a:t>
            </a:r>
          </a:p>
        </p:txBody>
      </p:sp>
      <p:sp>
        <p:nvSpPr>
          <p:cNvPr id="3" name="Content Placeholder 2"/>
          <p:cNvSpPr>
            <a:spLocks noGrp="1"/>
          </p:cNvSpPr>
          <p:nvPr>
            <p:ph idx="1"/>
          </p:nvPr>
        </p:nvSpPr>
        <p:spPr/>
        <p:txBody>
          <a:bodyPr rtlCol="0">
            <a:normAutofit fontScale="92500"/>
          </a:bodyPr>
          <a:lstStyle/>
          <a:p>
            <a:pPr marL="365760" indent="-256032" fontAlgn="auto">
              <a:spcAft>
                <a:spcPts val="0"/>
              </a:spcAft>
              <a:buFont typeface="Wingdings 3"/>
              <a:buChar char=""/>
              <a:defRPr/>
            </a:pPr>
            <a:r>
              <a:rPr lang="en-US" dirty="0"/>
              <a:t>[</a:t>
            </a:r>
            <a:r>
              <a:rPr lang="en-US" b="1" dirty="0"/>
              <a:t>Provided</a:t>
            </a:r>
            <a:r>
              <a:rPr lang="en-US" dirty="0"/>
              <a:t> that if a bill of entry has been presented before the date of entry inwards of the vessel or the arrival of the aircraft by which the goods are imported, </a:t>
            </a:r>
            <a:r>
              <a:rPr lang="en-US" b="1" dirty="0"/>
              <a:t>the bill of entry shall be deemed to have been presented </a:t>
            </a:r>
            <a:r>
              <a:rPr lang="en-US" dirty="0">
                <a:solidFill>
                  <a:srgbClr val="FF0000"/>
                </a:solidFill>
              </a:rPr>
              <a:t>on the date of such entry inwards </a:t>
            </a:r>
            <a:r>
              <a:rPr lang="en-US" b="1" dirty="0"/>
              <a:t>or the arrival</a:t>
            </a:r>
            <a:r>
              <a:rPr lang="en-US" dirty="0"/>
              <a:t>, as the case may be.]</a:t>
            </a:r>
          </a:p>
          <a:p>
            <a:pPr marL="365760" indent="-256032" fontAlgn="auto">
              <a:spcAft>
                <a:spcPts val="0"/>
              </a:spcAft>
              <a:buFont typeface="Wingdings 3"/>
              <a:buChar char=""/>
              <a:defRPr/>
            </a:pPr>
            <a:r>
              <a:rPr lang="en-US" dirty="0"/>
              <a:t>(2) The provisions of this section </a:t>
            </a:r>
            <a:r>
              <a:rPr lang="en-US" dirty="0">
                <a:solidFill>
                  <a:srgbClr val="FF0000"/>
                </a:solidFill>
              </a:rPr>
              <a:t>shall not apply to baggage and goods imported by post.</a:t>
            </a:r>
          </a:p>
          <a:p>
            <a:pPr marL="274320" indent="-274320" fontAlgn="auto">
              <a:spcAft>
                <a:spcPts val="0"/>
              </a:spcAft>
              <a:buFont typeface="Arial" pitchFamily="34" charset="0"/>
              <a:buChar char="•"/>
              <a:defRPr/>
            </a:pPr>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fontAlgn="auto">
              <a:spcAft>
                <a:spcPts val="0"/>
              </a:spcAft>
              <a:defRPr/>
            </a:pPr>
            <a:r>
              <a:rPr lang="en-US" dirty="0" smtClean="0"/>
              <a:t>Relevant date in certain cases</a:t>
            </a:r>
          </a:p>
        </p:txBody>
      </p:sp>
      <p:sp>
        <p:nvSpPr>
          <p:cNvPr id="16387" name="Content Placeholder 2"/>
          <p:cNvSpPr>
            <a:spLocks noGrp="1"/>
          </p:cNvSpPr>
          <p:nvPr>
            <p:ph idx="1"/>
          </p:nvPr>
        </p:nvSpPr>
        <p:spPr/>
        <p:txBody>
          <a:bodyPr>
            <a:normAutofit fontScale="92500" lnSpcReduction="20000"/>
          </a:bodyPr>
          <a:lstStyle/>
          <a:p>
            <a:pPr>
              <a:buFont typeface="Arial" charset="0"/>
              <a:buChar char="•"/>
            </a:pPr>
            <a:r>
              <a:rPr lang="en-US" smtClean="0"/>
              <a:t>Relevant date is the date of noting in manual system and not when the BE was handed over to customs officer</a:t>
            </a:r>
          </a:p>
          <a:p>
            <a:pPr>
              <a:buFont typeface="Arial" charset="0"/>
              <a:buChar char="•"/>
            </a:pPr>
            <a:r>
              <a:rPr lang="en-US" smtClean="0"/>
              <a:t>In case BE is not required to be filed (like in case of cars imported under ATA carnet), the relevant date shall be the date of payment of duty</a:t>
            </a:r>
          </a:p>
          <a:p>
            <a:pPr>
              <a:buFont typeface="Arial" charset="0"/>
              <a:buChar char="•"/>
            </a:pPr>
            <a:r>
              <a:rPr lang="en-US" smtClean="0"/>
              <a:t>If the WH BE is substituted by HC BE, the relevant date is the BE of Home Consumption</a:t>
            </a:r>
          </a:p>
          <a:p>
            <a:pPr>
              <a:buFont typeface="Arial" charset="0"/>
              <a:buChar char="•"/>
            </a:pPr>
            <a:r>
              <a:rPr lang="en-US" smtClean="0"/>
              <a:t>In case of amendment of BE, the relevant date is the original BE date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108</TotalTime>
  <Words>559</Words>
  <Application>Microsoft Office PowerPoint</Application>
  <PresentationFormat>On-screen Show (4:3)</PresentationFormat>
  <Paragraphs>49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Verve</vt:lpstr>
      <vt:lpstr>Customs Assessment and Concept of Relevant Dates </vt:lpstr>
      <vt:lpstr>What is Assemment?</vt:lpstr>
      <vt:lpstr>Bill of Entry for Home Consumption</vt:lpstr>
      <vt:lpstr>Bill of Entry for Warehousing</vt:lpstr>
      <vt:lpstr>Ex-Bond Bill of Entry</vt:lpstr>
      <vt:lpstr>Amendment of Bills of Entry </vt:lpstr>
      <vt:lpstr>Relevant Dates for Classification and Tariff Valuation</vt:lpstr>
      <vt:lpstr>Relevant Dates (Contd.)</vt:lpstr>
      <vt:lpstr>Relevant date in certain cases</vt:lpstr>
      <vt:lpstr>Relevant Date for foreign exchange rate</vt:lpstr>
      <vt:lpstr>Relevant Date of Export-Import Policy</vt:lpstr>
      <vt:lpstr>Assessment of Bill of Entry</vt:lpstr>
      <vt:lpstr>Denaturing/Mutilation of Goods</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dc:title>
  <dc:creator>FINDER</dc:creator>
  <cp:lastModifiedBy>ICA</cp:lastModifiedBy>
  <cp:revision>15</cp:revision>
  <dcterms:created xsi:type="dcterms:W3CDTF">2009-10-01T09:45:50Z</dcterms:created>
  <dcterms:modified xsi:type="dcterms:W3CDTF">2012-10-16T15:59:10Z</dcterms:modified>
</cp:coreProperties>
</file>