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57" r:id="rId3"/>
    <p:sldId id="316" r:id="rId4"/>
    <p:sldId id="296" r:id="rId5"/>
    <p:sldId id="314" r:id="rId6"/>
    <p:sldId id="317" r:id="rId7"/>
    <p:sldId id="260" r:id="rId8"/>
    <p:sldId id="264" r:id="rId9"/>
    <p:sldId id="274" r:id="rId10"/>
    <p:sldId id="275" r:id="rId11"/>
    <p:sldId id="277" r:id="rId12"/>
    <p:sldId id="298" r:id="rId13"/>
    <p:sldId id="290" r:id="rId14"/>
    <p:sldId id="299" r:id="rId15"/>
    <p:sldId id="297" r:id="rId16"/>
    <p:sldId id="300" r:id="rId17"/>
    <p:sldId id="301" r:id="rId18"/>
    <p:sldId id="278" r:id="rId19"/>
    <p:sldId id="302" r:id="rId20"/>
    <p:sldId id="280" r:id="rId21"/>
    <p:sldId id="303" r:id="rId22"/>
    <p:sldId id="292" r:id="rId23"/>
    <p:sldId id="285" r:id="rId24"/>
    <p:sldId id="289" r:id="rId25"/>
    <p:sldId id="288" r:id="rId26"/>
    <p:sldId id="313" r:id="rId27"/>
    <p:sldId id="294" r:id="rId28"/>
    <p:sldId id="304" r:id="rId29"/>
    <p:sldId id="295" r:id="rId30"/>
    <p:sldId id="319" r:id="rId31"/>
    <p:sldId id="306" r:id="rId32"/>
    <p:sldId id="307" r:id="rId33"/>
    <p:sldId id="318" r:id="rId34"/>
    <p:sldId id="308" r:id="rId35"/>
    <p:sldId id="309" r:id="rId36"/>
    <p:sldId id="315" r:id="rId37"/>
    <p:sldId id="310" r:id="rId38"/>
    <p:sldId id="321" r:id="rId39"/>
    <p:sldId id="320" r:id="rId40"/>
    <p:sldId id="311" r:id="rId41"/>
  </p:sldIdLst>
  <p:sldSz cx="10972800" cy="8229600" type="B4JIS"/>
  <p:notesSz cx="6761163" cy="9942513"/>
  <p:defaultTextStyle>
    <a:defPPr>
      <a:defRPr lang="en-US"/>
    </a:defPPr>
    <a:lvl1pPr marL="0" algn="l" defTabSz="1097092" rtl="0" eaLnBrk="1" latinLnBrk="0" hangingPunct="1">
      <a:defRPr sz="2200" kern="1200">
        <a:solidFill>
          <a:schemeClr val="tx1"/>
        </a:solidFill>
        <a:latin typeface="+mn-lt"/>
        <a:ea typeface="+mn-ea"/>
        <a:cs typeface="+mn-cs"/>
      </a:defRPr>
    </a:lvl1pPr>
    <a:lvl2pPr marL="548546" algn="l" defTabSz="1097092" rtl="0" eaLnBrk="1" latinLnBrk="0" hangingPunct="1">
      <a:defRPr sz="2200" kern="1200">
        <a:solidFill>
          <a:schemeClr val="tx1"/>
        </a:solidFill>
        <a:latin typeface="+mn-lt"/>
        <a:ea typeface="+mn-ea"/>
        <a:cs typeface="+mn-cs"/>
      </a:defRPr>
    </a:lvl2pPr>
    <a:lvl3pPr marL="1097092" algn="l" defTabSz="1097092" rtl="0" eaLnBrk="1" latinLnBrk="0" hangingPunct="1">
      <a:defRPr sz="2200" kern="1200">
        <a:solidFill>
          <a:schemeClr val="tx1"/>
        </a:solidFill>
        <a:latin typeface="+mn-lt"/>
        <a:ea typeface="+mn-ea"/>
        <a:cs typeface="+mn-cs"/>
      </a:defRPr>
    </a:lvl3pPr>
    <a:lvl4pPr marL="1645637" algn="l" defTabSz="1097092" rtl="0" eaLnBrk="1" latinLnBrk="0" hangingPunct="1">
      <a:defRPr sz="2200" kern="1200">
        <a:solidFill>
          <a:schemeClr val="tx1"/>
        </a:solidFill>
        <a:latin typeface="+mn-lt"/>
        <a:ea typeface="+mn-ea"/>
        <a:cs typeface="+mn-cs"/>
      </a:defRPr>
    </a:lvl4pPr>
    <a:lvl5pPr marL="2194184" algn="l" defTabSz="1097092" rtl="0" eaLnBrk="1" latinLnBrk="0" hangingPunct="1">
      <a:defRPr sz="2200" kern="1200">
        <a:solidFill>
          <a:schemeClr val="tx1"/>
        </a:solidFill>
        <a:latin typeface="+mn-lt"/>
        <a:ea typeface="+mn-ea"/>
        <a:cs typeface="+mn-cs"/>
      </a:defRPr>
    </a:lvl5pPr>
    <a:lvl6pPr marL="2742730" algn="l" defTabSz="1097092" rtl="0" eaLnBrk="1" latinLnBrk="0" hangingPunct="1">
      <a:defRPr sz="2200" kern="1200">
        <a:solidFill>
          <a:schemeClr val="tx1"/>
        </a:solidFill>
        <a:latin typeface="+mn-lt"/>
        <a:ea typeface="+mn-ea"/>
        <a:cs typeface="+mn-cs"/>
      </a:defRPr>
    </a:lvl6pPr>
    <a:lvl7pPr marL="3291275" algn="l" defTabSz="1097092" rtl="0" eaLnBrk="1" latinLnBrk="0" hangingPunct="1">
      <a:defRPr sz="2200" kern="1200">
        <a:solidFill>
          <a:schemeClr val="tx1"/>
        </a:solidFill>
        <a:latin typeface="+mn-lt"/>
        <a:ea typeface="+mn-ea"/>
        <a:cs typeface="+mn-cs"/>
      </a:defRPr>
    </a:lvl7pPr>
    <a:lvl8pPr marL="3839822" algn="l" defTabSz="1097092" rtl="0" eaLnBrk="1" latinLnBrk="0" hangingPunct="1">
      <a:defRPr sz="2200" kern="1200">
        <a:solidFill>
          <a:schemeClr val="tx1"/>
        </a:solidFill>
        <a:latin typeface="+mn-lt"/>
        <a:ea typeface="+mn-ea"/>
        <a:cs typeface="+mn-cs"/>
      </a:defRPr>
    </a:lvl8pPr>
    <a:lvl9pPr marL="4388368" algn="l" defTabSz="1097092" rtl="0" eaLnBrk="1" latinLnBrk="0" hangingPunct="1">
      <a:defRPr sz="2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691" autoAdjust="0"/>
    <p:restoredTop sz="92362" autoAdjust="0"/>
  </p:normalViewPr>
  <p:slideViewPr>
    <p:cSldViewPr>
      <p:cViewPr varScale="1">
        <p:scale>
          <a:sx n="61" d="100"/>
          <a:sy n="61" d="100"/>
        </p:scale>
        <p:origin x="-1218" y="-84"/>
      </p:cViewPr>
      <p:guideLst>
        <p:guide orient="horz" pos="2592"/>
        <p:guide pos="3457"/>
      </p:guideLst>
    </p:cSldViewPr>
  </p:slideViewPr>
  <p:outlineViewPr>
    <p:cViewPr>
      <p:scale>
        <a:sx n="33" d="100"/>
        <a:sy n="33" d="100"/>
      </p:scale>
      <p:origin x="1422" y="2960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a:defRPr sz="1200"/>
            </a:lvl1pPr>
          </a:lstStyle>
          <a:p>
            <a:fld id="{C3E27F89-A440-4E1E-8364-895FB0590399}" type="datetimeFigureOut">
              <a:rPr lang="en-US" smtClean="0"/>
              <a:pPr/>
              <a:t>16/04/2015</a:t>
            </a:fld>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lIns="91440" tIns="45720" rIns="91440" bIns="45720" rtlCol="0" anchor="b"/>
          <a:lstStyle>
            <a:lvl1pPr algn="r">
              <a:defRPr sz="1200"/>
            </a:lvl1pPr>
          </a:lstStyle>
          <a:p>
            <a:fld id="{2C5E01A1-3F44-46F5-B5B7-D8C0B1C0DA85}"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0882" tIns="45441" rIns="90882" bIns="45441" rtlCol="0"/>
          <a:lstStyle>
            <a:lvl1pPr algn="l">
              <a:defRPr sz="1200"/>
            </a:lvl1pPr>
          </a:lstStyle>
          <a:p>
            <a:endParaRPr lang="en-US"/>
          </a:p>
        </p:txBody>
      </p:sp>
      <p:sp>
        <p:nvSpPr>
          <p:cNvPr id="3" name="Date Placeholder 2"/>
          <p:cNvSpPr>
            <a:spLocks noGrp="1"/>
          </p:cNvSpPr>
          <p:nvPr>
            <p:ph type="dt" idx="1"/>
          </p:nvPr>
        </p:nvSpPr>
        <p:spPr>
          <a:xfrm>
            <a:off x="3829761" y="0"/>
            <a:ext cx="2929837" cy="497126"/>
          </a:xfrm>
          <a:prstGeom prst="rect">
            <a:avLst/>
          </a:prstGeom>
        </p:spPr>
        <p:txBody>
          <a:bodyPr vert="horz" lIns="90882" tIns="45441" rIns="90882" bIns="45441" rtlCol="0"/>
          <a:lstStyle>
            <a:lvl1pPr algn="r">
              <a:defRPr sz="1200"/>
            </a:lvl1pPr>
          </a:lstStyle>
          <a:p>
            <a:fld id="{8ED5CA65-2A0A-4D9E-A651-0C58C7F84EE2}" type="datetimeFigureOut">
              <a:rPr lang="en-US" smtClean="0"/>
              <a:pPr/>
              <a:t>16/04/2015</a:t>
            </a:fld>
            <a:endParaRPr lang="en-US"/>
          </a:p>
        </p:txBody>
      </p:sp>
      <p:sp>
        <p:nvSpPr>
          <p:cNvPr id="4" name="Slide Image Placeholder 3"/>
          <p:cNvSpPr>
            <a:spLocks noGrp="1" noRot="1" noChangeAspect="1"/>
          </p:cNvSpPr>
          <p:nvPr>
            <p:ph type="sldImg" idx="2"/>
          </p:nvPr>
        </p:nvSpPr>
        <p:spPr>
          <a:xfrm>
            <a:off x="895350" y="746125"/>
            <a:ext cx="4970463" cy="3729038"/>
          </a:xfrm>
          <a:prstGeom prst="rect">
            <a:avLst/>
          </a:prstGeom>
          <a:noFill/>
          <a:ln w="12700">
            <a:solidFill>
              <a:prstClr val="black"/>
            </a:solidFill>
          </a:ln>
        </p:spPr>
        <p:txBody>
          <a:bodyPr vert="horz" lIns="90882" tIns="45441" rIns="90882" bIns="45441" rtlCol="0" anchor="ctr"/>
          <a:lstStyle/>
          <a:p>
            <a:endParaRPr lang="en-US"/>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0882" tIns="45441" rIns="90882" bIns="4544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2929837" cy="497126"/>
          </a:xfrm>
          <a:prstGeom prst="rect">
            <a:avLst/>
          </a:prstGeom>
        </p:spPr>
        <p:txBody>
          <a:bodyPr vert="horz" lIns="90882" tIns="45441" rIns="90882" bIns="45441" rtlCol="0" anchor="b"/>
          <a:lstStyle>
            <a:lvl1pPr algn="l">
              <a:defRPr sz="1200"/>
            </a:lvl1pPr>
          </a:lstStyle>
          <a:p>
            <a:endParaRPr lang="en-US"/>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0882" tIns="45441" rIns="90882" bIns="45441" rtlCol="0" anchor="b"/>
          <a:lstStyle>
            <a:lvl1pPr algn="r">
              <a:defRPr sz="1200"/>
            </a:lvl1pPr>
          </a:lstStyle>
          <a:p>
            <a:fld id="{77C46BBD-9D73-402A-8856-2F6B6C963089}"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7C46BBD-9D73-402A-8856-2F6B6C96308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7C46BBD-9D73-402A-8856-2F6B6C963089}" type="slidenum">
              <a:rPr lang="en-US" smtClean="0"/>
              <a:pPr/>
              <a:t>18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7D053B-72F2-4C20-9921-21DC88C5A835}" type="slidenum">
              <a:rPr lang="en-US" smtClean="0"/>
              <a:pPr/>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7C46BBD-9D73-402A-8856-2F6B6C963089}"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1" y="2556512"/>
            <a:ext cx="9326880" cy="1764030"/>
          </a:xfrm>
        </p:spPr>
        <p:txBody>
          <a:bodyPr/>
          <a:lstStyle/>
          <a:p>
            <a:r>
              <a:rPr lang="en-US" smtClean="0"/>
              <a:t>Click to edit Master title style</a:t>
            </a:r>
            <a:endParaRPr lang="en-IN"/>
          </a:p>
        </p:txBody>
      </p:sp>
      <p:sp>
        <p:nvSpPr>
          <p:cNvPr id="3" name="Subtitle 2"/>
          <p:cNvSpPr>
            <a:spLocks noGrp="1"/>
          </p:cNvSpPr>
          <p:nvPr>
            <p:ph type="subTitle" idx="1"/>
          </p:nvPr>
        </p:nvSpPr>
        <p:spPr>
          <a:xfrm>
            <a:off x="1645921" y="4663440"/>
            <a:ext cx="7680960" cy="2103120"/>
          </a:xfrm>
        </p:spPr>
        <p:txBody>
          <a:bodyPr/>
          <a:lstStyle>
            <a:lvl1pPr marL="0" indent="0" algn="ctr">
              <a:buNone/>
              <a:defRPr>
                <a:solidFill>
                  <a:schemeClr val="tx1">
                    <a:tint val="75000"/>
                  </a:schemeClr>
                </a:solidFill>
              </a:defRPr>
            </a:lvl1pPr>
            <a:lvl2pPr marL="548546" indent="0" algn="ctr">
              <a:buNone/>
              <a:defRPr>
                <a:solidFill>
                  <a:schemeClr val="tx1">
                    <a:tint val="75000"/>
                  </a:schemeClr>
                </a:solidFill>
              </a:defRPr>
            </a:lvl2pPr>
            <a:lvl3pPr marL="1097092" indent="0" algn="ctr">
              <a:buNone/>
              <a:defRPr>
                <a:solidFill>
                  <a:schemeClr val="tx1">
                    <a:tint val="75000"/>
                  </a:schemeClr>
                </a:solidFill>
              </a:defRPr>
            </a:lvl3pPr>
            <a:lvl4pPr marL="1645637" indent="0" algn="ctr">
              <a:buNone/>
              <a:defRPr>
                <a:solidFill>
                  <a:schemeClr val="tx1">
                    <a:tint val="75000"/>
                  </a:schemeClr>
                </a:solidFill>
              </a:defRPr>
            </a:lvl4pPr>
            <a:lvl5pPr marL="2194184" indent="0" algn="ctr">
              <a:buNone/>
              <a:defRPr>
                <a:solidFill>
                  <a:schemeClr val="tx1">
                    <a:tint val="75000"/>
                  </a:schemeClr>
                </a:solidFill>
              </a:defRPr>
            </a:lvl5pPr>
            <a:lvl6pPr marL="2742730" indent="0" algn="ctr">
              <a:buNone/>
              <a:defRPr>
                <a:solidFill>
                  <a:schemeClr val="tx1">
                    <a:tint val="75000"/>
                  </a:schemeClr>
                </a:solidFill>
              </a:defRPr>
            </a:lvl6pPr>
            <a:lvl7pPr marL="3291275" indent="0" algn="ctr">
              <a:buNone/>
              <a:defRPr>
                <a:solidFill>
                  <a:schemeClr val="tx1">
                    <a:tint val="75000"/>
                  </a:schemeClr>
                </a:solidFill>
              </a:defRPr>
            </a:lvl7pPr>
            <a:lvl8pPr marL="3839822" indent="0" algn="ctr">
              <a:buNone/>
              <a:defRPr>
                <a:solidFill>
                  <a:schemeClr val="tx1">
                    <a:tint val="75000"/>
                  </a:schemeClr>
                </a:solidFill>
              </a:defRPr>
            </a:lvl8pPr>
            <a:lvl9pPr marL="4388368"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E3F7E2B-0CA6-4D3F-B002-E3F7DFA3AA54}" type="datetime1">
              <a:rPr lang="en-US" smtClean="0"/>
              <a:pPr/>
              <a:t>16/04/2015</a:t>
            </a:fld>
            <a:endParaRPr lang="en-IN"/>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
        <p:nvSpPr>
          <p:cNvPr id="6" name="Slide Number Placeholder 5"/>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8F5D504-5A8D-409F-A5F8-BDB2E381C2EE}" type="datetime1">
              <a:rPr lang="en-US" smtClean="0"/>
              <a:pPr/>
              <a:t>16/04/2015</a:t>
            </a:fld>
            <a:endParaRPr lang="en-IN"/>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
        <p:nvSpPr>
          <p:cNvPr id="6" name="Slide Number Placeholder 5"/>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7"/>
            <a:ext cx="2468880" cy="702183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548640" y="329567"/>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523D35-F873-461B-8BC3-852447A671F5}" type="datetime1">
              <a:rPr lang="en-US" smtClean="0"/>
              <a:pPr/>
              <a:t>16/04/2015</a:t>
            </a:fld>
            <a:endParaRPr lang="en-IN"/>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
        <p:nvSpPr>
          <p:cNvPr id="6" name="Slide Number Placeholder 5"/>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F4D08C2-2BD4-4DAC-974B-87BA5D16BF53}" type="datetime1">
              <a:rPr lang="en-US" smtClean="0"/>
              <a:pPr/>
              <a:t>16/04/2015</a:t>
            </a:fld>
            <a:endParaRPr lang="en-IN"/>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
        <p:nvSpPr>
          <p:cNvPr id="6" name="Slide Number Placeholder 5"/>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2"/>
            <a:ext cx="9326880" cy="1634490"/>
          </a:xfrm>
        </p:spPr>
        <p:txBody>
          <a:bodyPr anchor="t"/>
          <a:lstStyle>
            <a:lvl1pPr algn="l">
              <a:defRPr sz="4800" b="1" cap="all"/>
            </a:lvl1pPr>
          </a:lstStyle>
          <a:p>
            <a:r>
              <a:rPr lang="en-US" smtClean="0"/>
              <a:t>Click to edit Master title style</a:t>
            </a:r>
            <a:endParaRPr lang="en-IN"/>
          </a:p>
        </p:txBody>
      </p:sp>
      <p:sp>
        <p:nvSpPr>
          <p:cNvPr id="3" name="Text Placeholder 2"/>
          <p:cNvSpPr>
            <a:spLocks noGrp="1"/>
          </p:cNvSpPr>
          <p:nvPr>
            <p:ph type="body" idx="1"/>
          </p:nvPr>
        </p:nvSpPr>
        <p:spPr>
          <a:xfrm>
            <a:off x="866776" y="3488059"/>
            <a:ext cx="9326880" cy="1800224"/>
          </a:xfrm>
        </p:spPr>
        <p:txBody>
          <a:bodyPr anchor="b"/>
          <a:lstStyle>
            <a:lvl1pPr marL="0" indent="0">
              <a:buNone/>
              <a:defRPr sz="2400">
                <a:solidFill>
                  <a:schemeClr val="tx1">
                    <a:tint val="75000"/>
                  </a:schemeClr>
                </a:solidFill>
              </a:defRPr>
            </a:lvl1pPr>
            <a:lvl2pPr marL="548546" indent="0">
              <a:buNone/>
              <a:defRPr sz="2200">
                <a:solidFill>
                  <a:schemeClr val="tx1">
                    <a:tint val="75000"/>
                  </a:schemeClr>
                </a:solidFill>
              </a:defRPr>
            </a:lvl2pPr>
            <a:lvl3pPr marL="1097092" indent="0">
              <a:buNone/>
              <a:defRPr sz="1900">
                <a:solidFill>
                  <a:schemeClr val="tx1">
                    <a:tint val="75000"/>
                  </a:schemeClr>
                </a:solidFill>
              </a:defRPr>
            </a:lvl3pPr>
            <a:lvl4pPr marL="1645637" indent="0">
              <a:buNone/>
              <a:defRPr sz="1700">
                <a:solidFill>
                  <a:schemeClr val="tx1">
                    <a:tint val="75000"/>
                  </a:schemeClr>
                </a:solidFill>
              </a:defRPr>
            </a:lvl4pPr>
            <a:lvl5pPr marL="2194184" indent="0">
              <a:buNone/>
              <a:defRPr sz="1700">
                <a:solidFill>
                  <a:schemeClr val="tx1">
                    <a:tint val="75000"/>
                  </a:schemeClr>
                </a:solidFill>
              </a:defRPr>
            </a:lvl5pPr>
            <a:lvl6pPr marL="2742730" indent="0">
              <a:buNone/>
              <a:defRPr sz="1700">
                <a:solidFill>
                  <a:schemeClr val="tx1">
                    <a:tint val="75000"/>
                  </a:schemeClr>
                </a:solidFill>
              </a:defRPr>
            </a:lvl6pPr>
            <a:lvl7pPr marL="3291275" indent="0">
              <a:buNone/>
              <a:defRPr sz="1700">
                <a:solidFill>
                  <a:schemeClr val="tx1">
                    <a:tint val="75000"/>
                  </a:schemeClr>
                </a:solidFill>
              </a:defRPr>
            </a:lvl7pPr>
            <a:lvl8pPr marL="3839822" indent="0">
              <a:buNone/>
              <a:defRPr sz="1700">
                <a:solidFill>
                  <a:schemeClr val="tx1">
                    <a:tint val="75000"/>
                  </a:schemeClr>
                </a:solidFill>
              </a:defRPr>
            </a:lvl8pPr>
            <a:lvl9pPr marL="4388368"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25DEB0-5019-4E94-B97D-D63ECBC9A87F}" type="datetime1">
              <a:rPr lang="en-US" smtClean="0"/>
              <a:pPr/>
              <a:t>16/04/2015</a:t>
            </a:fld>
            <a:endParaRPr lang="en-IN"/>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
        <p:nvSpPr>
          <p:cNvPr id="6" name="Slide Number Placeholder 5"/>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548640" y="1920242"/>
            <a:ext cx="4846320" cy="5431156"/>
          </a:xfrm>
        </p:spPr>
        <p:txBody>
          <a:bodyPr/>
          <a:lstStyle>
            <a:lvl1pPr>
              <a:defRPr sz="33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577841" y="1920242"/>
            <a:ext cx="4846320" cy="5431156"/>
          </a:xfrm>
        </p:spPr>
        <p:txBody>
          <a:bodyPr/>
          <a:lstStyle>
            <a:lvl1pPr>
              <a:defRPr sz="33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672BE64-71AD-4BB6-B927-9E236C56C46A}" type="datetime1">
              <a:rPr lang="en-US" smtClean="0"/>
              <a:pPr/>
              <a:t>16/04/2015</a:t>
            </a:fld>
            <a:endParaRPr lang="en-IN"/>
          </a:p>
        </p:txBody>
      </p:sp>
      <p:sp>
        <p:nvSpPr>
          <p:cNvPr id="6" name="Footer Placeholder 5"/>
          <p:cNvSpPr>
            <a:spLocks noGrp="1"/>
          </p:cNvSpPr>
          <p:nvPr>
            <p:ph type="ftr" sz="quarter" idx="11"/>
          </p:nvPr>
        </p:nvSpPr>
        <p:spPr/>
        <p:txBody>
          <a:bodyPr/>
          <a:lstStyle/>
          <a:p>
            <a:r>
              <a:rPr lang="en-IN" smtClean="0"/>
              <a:t>CA. Rajat Mohan 9910044223</a:t>
            </a:r>
            <a:endParaRPr lang="en-IN"/>
          </a:p>
        </p:txBody>
      </p:sp>
      <p:sp>
        <p:nvSpPr>
          <p:cNvPr id="7" name="Slide Number Placeholder 6"/>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548640" y="1842136"/>
            <a:ext cx="4848225" cy="767714"/>
          </a:xfrm>
        </p:spPr>
        <p:txBody>
          <a:bodyPr anchor="b"/>
          <a:lstStyle>
            <a:lvl1pPr marL="0" indent="0">
              <a:buNone/>
              <a:defRPr sz="2900" b="1"/>
            </a:lvl1pPr>
            <a:lvl2pPr marL="548546" indent="0">
              <a:buNone/>
              <a:defRPr sz="2400" b="1"/>
            </a:lvl2pPr>
            <a:lvl3pPr marL="1097092" indent="0">
              <a:buNone/>
              <a:defRPr sz="2200" b="1"/>
            </a:lvl3pPr>
            <a:lvl4pPr marL="1645637" indent="0">
              <a:buNone/>
              <a:defRPr sz="1900" b="1"/>
            </a:lvl4pPr>
            <a:lvl5pPr marL="2194184" indent="0">
              <a:buNone/>
              <a:defRPr sz="1900" b="1"/>
            </a:lvl5pPr>
            <a:lvl6pPr marL="2742730" indent="0">
              <a:buNone/>
              <a:defRPr sz="1900" b="1"/>
            </a:lvl6pPr>
            <a:lvl7pPr marL="3291275" indent="0">
              <a:buNone/>
              <a:defRPr sz="1900" b="1"/>
            </a:lvl7pPr>
            <a:lvl8pPr marL="3839822" indent="0">
              <a:buNone/>
              <a:defRPr sz="1900" b="1"/>
            </a:lvl8pPr>
            <a:lvl9pPr marL="4388368" indent="0">
              <a:buNone/>
              <a:defRPr sz="1900" b="1"/>
            </a:lvl9pPr>
          </a:lstStyle>
          <a:p>
            <a:pPr lvl="0"/>
            <a:r>
              <a:rPr lang="en-US" smtClean="0"/>
              <a:t>Click to edit Master text styles</a:t>
            </a:r>
          </a:p>
        </p:txBody>
      </p:sp>
      <p:sp>
        <p:nvSpPr>
          <p:cNvPr id="4" name="Content Placeholder 3"/>
          <p:cNvSpPr>
            <a:spLocks noGrp="1"/>
          </p:cNvSpPr>
          <p:nvPr>
            <p:ph sz="half" idx="2"/>
          </p:nvPr>
        </p:nvSpPr>
        <p:spPr>
          <a:xfrm>
            <a:off x="548640" y="2609851"/>
            <a:ext cx="4848225" cy="4741547"/>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574031" y="1842136"/>
            <a:ext cx="4850129" cy="767714"/>
          </a:xfrm>
        </p:spPr>
        <p:txBody>
          <a:bodyPr anchor="b"/>
          <a:lstStyle>
            <a:lvl1pPr marL="0" indent="0">
              <a:buNone/>
              <a:defRPr sz="2900" b="1"/>
            </a:lvl1pPr>
            <a:lvl2pPr marL="548546" indent="0">
              <a:buNone/>
              <a:defRPr sz="2400" b="1"/>
            </a:lvl2pPr>
            <a:lvl3pPr marL="1097092" indent="0">
              <a:buNone/>
              <a:defRPr sz="2200" b="1"/>
            </a:lvl3pPr>
            <a:lvl4pPr marL="1645637" indent="0">
              <a:buNone/>
              <a:defRPr sz="1900" b="1"/>
            </a:lvl4pPr>
            <a:lvl5pPr marL="2194184" indent="0">
              <a:buNone/>
              <a:defRPr sz="1900" b="1"/>
            </a:lvl5pPr>
            <a:lvl6pPr marL="2742730" indent="0">
              <a:buNone/>
              <a:defRPr sz="1900" b="1"/>
            </a:lvl6pPr>
            <a:lvl7pPr marL="3291275" indent="0">
              <a:buNone/>
              <a:defRPr sz="1900" b="1"/>
            </a:lvl7pPr>
            <a:lvl8pPr marL="3839822" indent="0">
              <a:buNone/>
              <a:defRPr sz="1900" b="1"/>
            </a:lvl8pPr>
            <a:lvl9pPr marL="4388368" indent="0">
              <a:buNone/>
              <a:defRPr sz="1900" b="1"/>
            </a:lvl9pPr>
          </a:lstStyle>
          <a:p>
            <a:pPr lvl="0"/>
            <a:r>
              <a:rPr lang="en-US" smtClean="0"/>
              <a:t>Click to edit Master text styles</a:t>
            </a:r>
          </a:p>
        </p:txBody>
      </p:sp>
      <p:sp>
        <p:nvSpPr>
          <p:cNvPr id="6" name="Content Placeholder 5"/>
          <p:cNvSpPr>
            <a:spLocks noGrp="1"/>
          </p:cNvSpPr>
          <p:nvPr>
            <p:ph sz="quarter" idx="4"/>
          </p:nvPr>
        </p:nvSpPr>
        <p:spPr>
          <a:xfrm>
            <a:off x="5574031" y="2609851"/>
            <a:ext cx="4850129" cy="4741547"/>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E1DF05A3-416C-4E8A-8B42-A6A3A39D93E8}" type="datetime1">
              <a:rPr lang="en-US" smtClean="0"/>
              <a:pPr/>
              <a:t>16/04/2015</a:t>
            </a:fld>
            <a:endParaRPr lang="en-IN"/>
          </a:p>
        </p:txBody>
      </p:sp>
      <p:sp>
        <p:nvSpPr>
          <p:cNvPr id="8" name="Footer Placeholder 7"/>
          <p:cNvSpPr>
            <a:spLocks noGrp="1"/>
          </p:cNvSpPr>
          <p:nvPr>
            <p:ph type="ftr" sz="quarter" idx="11"/>
          </p:nvPr>
        </p:nvSpPr>
        <p:spPr/>
        <p:txBody>
          <a:bodyPr/>
          <a:lstStyle/>
          <a:p>
            <a:r>
              <a:rPr lang="en-IN" smtClean="0"/>
              <a:t>CA. Rajat Mohan 9910044223</a:t>
            </a:r>
            <a:endParaRPr lang="en-IN"/>
          </a:p>
        </p:txBody>
      </p:sp>
      <p:sp>
        <p:nvSpPr>
          <p:cNvPr id="9" name="Slide Number Placeholder 8"/>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75D3DFD1-4704-45F3-920A-40C5AE941F8A}" type="datetime1">
              <a:rPr lang="en-US" smtClean="0"/>
              <a:pPr/>
              <a:t>16/04/2015</a:t>
            </a:fld>
            <a:endParaRPr lang="en-IN"/>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
        <p:nvSpPr>
          <p:cNvPr id="5" name="Slide Number Placeholder 4"/>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7F30F5-BA87-41DE-A4DD-5EA6E2C4253A}" type="datetime1">
              <a:rPr lang="en-US" smtClean="0"/>
              <a:pPr/>
              <a:t>16/04/2015</a:t>
            </a:fld>
            <a:endParaRPr lang="en-IN"/>
          </a:p>
        </p:txBody>
      </p:sp>
      <p:sp>
        <p:nvSpPr>
          <p:cNvPr id="3" name="Footer Placeholder 2"/>
          <p:cNvSpPr>
            <a:spLocks noGrp="1"/>
          </p:cNvSpPr>
          <p:nvPr>
            <p:ph type="ftr" sz="quarter" idx="11"/>
          </p:nvPr>
        </p:nvSpPr>
        <p:spPr/>
        <p:txBody>
          <a:bodyPr/>
          <a:lstStyle/>
          <a:p>
            <a:r>
              <a:rPr lang="en-IN" smtClean="0"/>
              <a:t>CA. Rajat Mohan 9910044223</a:t>
            </a:r>
            <a:endParaRPr lang="en-IN"/>
          </a:p>
        </p:txBody>
      </p:sp>
      <p:sp>
        <p:nvSpPr>
          <p:cNvPr id="4" name="Slide Number Placeholder 3"/>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2" y="327661"/>
            <a:ext cx="3609975" cy="1394460"/>
          </a:xfrm>
        </p:spPr>
        <p:txBody>
          <a:bodyPr anchor="b"/>
          <a:lstStyle>
            <a:lvl1pPr algn="l">
              <a:defRPr sz="2400" b="1"/>
            </a:lvl1pPr>
          </a:lstStyle>
          <a:p>
            <a:r>
              <a:rPr lang="en-US" smtClean="0"/>
              <a:t>Click to edit Master title style</a:t>
            </a:r>
            <a:endParaRPr lang="en-IN"/>
          </a:p>
        </p:txBody>
      </p:sp>
      <p:sp>
        <p:nvSpPr>
          <p:cNvPr id="3" name="Content Placeholder 2"/>
          <p:cNvSpPr>
            <a:spLocks noGrp="1"/>
          </p:cNvSpPr>
          <p:nvPr>
            <p:ph idx="1"/>
          </p:nvPr>
        </p:nvSpPr>
        <p:spPr>
          <a:xfrm>
            <a:off x="4290062" y="327662"/>
            <a:ext cx="6134100" cy="7023736"/>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548642" y="1722120"/>
            <a:ext cx="3609975" cy="5629276"/>
          </a:xfrm>
        </p:spPr>
        <p:txBody>
          <a:bodyPr/>
          <a:lstStyle>
            <a:lvl1pPr marL="0" indent="0">
              <a:buNone/>
              <a:defRPr sz="1700"/>
            </a:lvl1pPr>
            <a:lvl2pPr marL="548546" indent="0">
              <a:buNone/>
              <a:defRPr sz="1400"/>
            </a:lvl2pPr>
            <a:lvl3pPr marL="1097092" indent="0">
              <a:buNone/>
              <a:defRPr sz="1300"/>
            </a:lvl3pPr>
            <a:lvl4pPr marL="1645637" indent="0">
              <a:buNone/>
              <a:defRPr sz="1100"/>
            </a:lvl4pPr>
            <a:lvl5pPr marL="2194184" indent="0">
              <a:buNone/>
              <a:defRPr sz="1100"/>
            </a:lvl5pPr>
            <a:lvl6pPr marL="2742730" indent="0">
              <a:buNone/>
              <a:defRPr sz="1100"/>
            </a:lvl6pPr>
            <a:lvl7pPr marL="3291275" indent="0">
              <a:buNone/>
              <a:defRPr sz="1100"/>
            </a:lvl7pPr>
            <a:lvl8pPr marL="3839822" indent="0">
              <a:buNone/>
              <a:defRPr sz="1100"/>
            </a:lvl8pPr>
            <a:lvl9pPr marL="4388368"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F8CE21-5B1B-4738-AF62-1E83D1B8E09E}" type="datetime1">
              <a:rPr lang="en-US" smtClean="0"/>
              <a:pPr/>
              <a:t>16/04/2015</a:t>
            </a:fld>
            <a:endParaRPr lang="en-IN"/>
          </a:p>
        </p:txBody>
      </p:sp>
      <p:sp>
        <p:nvSpPr>
          <p:cNvPr id="6" name="Footer Placeholder 5"/>
          <p:cNvSpPr>
            <a:spLocks noGrp="1"/>
          </p:cNvSpPr>
          <p:nvPr>
            <p:ph type="ftr" sz="quarter" idx="11"/>
          </p:nvPr>
        </p:nvSpPr>
        <p:spPr/>
        <p:txBody>
          <a:bodyPr/>
          <a:lstStyle/>
          <a:p>
            <a:r>
              <a:rPr lang="en-IN" smtClean="0"/>
              <a:t>CA. Rajat Mohan 9910044223</a:t>
            </a:r>
            <a:endParaRPr lang="en-IN"/>
          </a:p>
        </p:txBody>
      </p:sp>
      <p:sp>
        <p:nvSpPr>
          <p:cNvPr id="7" name="Slide Number Placeholder 6"/>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1"/>
            <a:ext cx="6583680" cy="680086"/>
          </a:xfrm>
        </p:spPr>
        <p:txBody>
          <a:bodyPr anchor="b"/>
          <a:lstStyle>
            <a:lvl1pPr algn="l">
              <a:defRPr sz="2400" b="1"/>
            </a:lvl1pPr>
          </a:lstStyle>
          <a:p>
            <a:r>
              <a:rPr lang="en-US" smtClean="0"/>
              <a:t>Click to edit Master title style</a:t>
            </a:r>
            <a:endParaRPr lang="en-IN"/>
          </a:p>
        </p:txBody>
      </p:sp>
      <p:sp>
        <p:nvSpPr>
          <p:cNvPr id="3" name="Picture Placeholder 2"/>
          <p:cNvSpPr>
            <a:spLocks noGrp="1"/>
          </p:cNvSpPr>
          <p:nvPr>
            <p:ph type="pic" idx="1"/>
          </p:nvPr>
        </p:nvSpPr>
        <p:spPr>
          <a:xfrm>
            <a:off x="2150746" y="735331"/>
            <a:ext cx="6583680" cy="4937760"/>
          </a:xfrm>
        </p:spPr>
        <p:txBody>
          <a:bodyPr/>
          <a:lstStyle>
            <a:lvl1pPr marL="0" indent="0">
              <a:buNone/>
              <a:defRPr sz="3800"/>
            </a:lvl1pPr>
            <a:lvl2pPr marL="548546" indent="0">
              <a:buNone/>
              <a:defRPr sz="3300"/>
            </a:lvl2pPr>
            <a:lvl3pPr marL="1097092" indent="0">
              <a:buNone/>
              <a:defRPr sz="2900"/>
            </a:lvl3pPr>
            <a:lvl4pPr marL="1645637" indent="0">
              <a:buNone/>
              <a:defRPr sz="2400"/>
            </a:lvl4pPr>
            <a:lvl5pPr marL="2194184" indent="0">
              <a:buNone/>
              <a:defRPr sz="2400"/>
            </a:lvl5pPr>
            <a:lvl6pPr marL="2742730" indent="0">
              <a:buNone/>
              <a:defRPr sz="2400"/>
            </a:lvl6pPr>
            <a:lvl7pPr marL="3291275" indent="0">
              <a:buNone/>
              <a:defRPr sz="2400"/>
            </a:lvl7pPr>
            <a:lvl8pPr marL="3839822" indent="0">
              <a:buNone/>
              <a:defRPr sz="2400"/>
            </a:lvl8pPr>
            <a:lvl9pPr marL="4388368" indent="0">
              <a:buNone/>
              <a:defRPr sz="2400"/>
            </a:lvl9pPr>
          </a:lstStyle>
          <a:p>
            <a:endParaRPr lang="en-IN"/>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700"/>
            </a:lvl1pPr>
            <a:lvl2pPr marL="548546" indent="0">
              <a:buNone/>
              <a:defRPr sz="1400"/>
            </a:lvl2pPr>
            <a:lvl3pPr marL="1097092" indent="0">
              <a:buNone/>
              <a:defRPr sz="1300"/>
            </a:lvl3pPr>
            <a:lvl4pPr marL="1645637" indent="0">
              <a:buNone/>
              <a:defRPr sz="1100"/>
            </a:lvl4pPr>
            <a:lvl5pPr marL="2194184" indent="0">
              <a:buNone/>
              <a:defRPr sz="1100"/>
            </a:lvl5pPr>
            <a:lvl6pPr marL="2742730" indent="0">
              <a:buNone/>
              <a:defRPr sz="1100"/>
            </a:lvl6pPr>
            <a:lvl7pPr marL="3291275" indent="0">
              <a:buNone/>
              <a:defRPr sz="1100"/>
            </a:lvl7pPr>
            <a:lvl8pPr marL="3839822" indent="0">
              <a:buNone/>
              <a:defRPr sz="1100"/>
            </a:lvl8pPr>
            <a:lvl9pPr marL="4388368"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CA6348-73F3-464E-95DF-2AA3647108D2}" type="datetime1">
              <a:rPr lang="en-US" smtClean="0"/>
              <a:pPr/>
              <a:t>16/04/2015</a:t>
            </a:fld>
            <a:endParaRPr lang="en-IN"/>
          </a:p>
        </p:txBody>
      </p:sp>
      <p:sp>
        <p:nvSpPr>
          <p:cNvPr id="6" name="Footer Placeholder 5"/>
          <p:cNvSpPr>
            <a:spLocks noGrp="1"/>
          </p:cNvSpPr>
          <p:nvPr>
            <p:ph type="ftr" sz="quarter" idx="11"/>
          </p:nvPr>
        </p:nvSpPr>
        <p:spPr/>
        <p:txBody>
          <a:bodyPr/>
          <a:lstStyle/>
          <a:p>
            <a:r>
              <a:rPr lang="en-IN" smtClean="0"/>
              <a:t>CA. Rajat Mohan 9910044223</a:t>
            </a:r>
            <a:endParaRPr lang="en-IN"/>
          </a:p>
        </p:txBody>
      </p:sp>
      <p:sp>
        <p:nvSpPr>
          <p:cNvPr id="7" name="Slide Number Placeholder 6"/>
          <p:cNvSpPr>
            <a:spLocks noGrp="1"/>
          </p:cNvSpPr>
          <p:nvPr>
            <p:ph type="sldNum" sz="quarter" idx="12"/>
          </p:nvPr>
        </p:nvSpPr>
        <p:spPr/>
        <p:txBody>
          <a:bodyPr/>
          <a:lstStyle/>
          <a:p>
            <a:fld id="{3088D423-E0B8-49D4-A5AA-0DFE48DC8A13}" type="slidenum">
              <a:rPr lang="en-IN" smtClean="0"/>
              <a:pPr/>
              <a:t>‹#›</a:t>
            </a:fld>
            <a:endParaRPr lang="en-IN"/>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2" y="329567"/>
            <a:ext cx="9875520" cy="1371600"/>
          </a:xfrm>
          <a:prstGeom prst="rect">
            <a:avLst/>
          </a:prstGeom>
        </p:spPr>
        <p:txBody>
          <a:bodyPr vert="horz" lIns="109709" tIns="54855" rIns="109709" bIns="54855"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548642" y="1920242"/>
            <a:ext cx="9875520" cy="5431156"/>
          </a:xfrm>
          <a:prstGeom prst="rect">
            <a:avLst/>
          </a:prstGeom>
        </p:spPr>
        <p:txBody>
          <a:bodyPr vert="horz" lIns="109709" tIns="54855" rIns="109709" bIns="5485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548641" y="7627622"/>
            <a:ext cx="2560321" cy="438150"/>
          </a:xfrm>
          <a:prstGeom prst="rect">
            <a:avLst/>
          </a:prstGeom>
        </p:spPr>
        <p:txBody>
          <a:bodyPr vert="horz" lIns="109709" tIns="54855" rIns="109709" bIns="54855" rtlCol="0" anchor="ctr"/>
          <a:lstStyle>
            <a:lvl1pPr algn="l">
              <a:defRPr sz="1400">
                <a:solidFill>
                  <a:schemeClr val="tx1">
                    <a:tint val="75000"/>
                  </a:schemeClr>
                </a:solidFill>
              </a:defRPr>
            </a:lvl1pPr>
          </a:lstStyle>
          <a:p>
            <a:fld id="{E2DAA109-B1FD-4A89-A80A-01D69CC860A6}" type="datetime1">
              <a:rPr lang="en-US" smtClean="0"/>
              <a:pPr/>
              <a:t>16/04/2015</a:t>
            </a:fld>
            <a:endParaRPr lang="en-IN"/>
          </a:p>
        </p:txBody>
      </p:sp>
      <p:sp>
        <p:nvSpPr>
          <p:cNvPr id="5" name="Footer Placeholder 4"/>
          <p:cNvSpPr>
            <a:spLocks noGrp="1"/>
          </p:cNvSpPr>
          <p:nvPr>
            <p:ph type="ftr" sz="quarter" idx="3"/>
          </p:nvPr>
        </p:nvSpPr>
        <p:spPr>
          <a:xfrm>
            <a:off x="3749040" y="7627622"/>
            <a:ext cx="3474720" cy="438150"/>
          </a:xfrm>
          <a:prstGeom prst="rect">
            <a:avLst/>
          </a:prstGeom>
        </p:spPr>
        <p:txBody>
          <a:bodyPr vert="horz" lIns="109709" tIns="54855" rIns="109709" bIns="54855" rtlCol="0" anchor="ctr"/>
          <a:lstStyle>
            <a:lvl1pPr algn="ctr">
              <a:defRPr sz="1400">
                <a:solidFill>
                  <a:schemeClr val="tx1">
                    <a:tint val="75000"/>
                  </a:schemeClr>
                </a:solidFill>
              </a:defRPr>
            </a:lvl1pPr>
          </a:lstStyle>
          <a:p>
            <a:r>
              <a:rPr lang="en-IN" smtClean="0"/>
              <a:t>CA. Rajat Mohan 9910044223</a:t>
            </a:r>
            <a:endParaRPr lang="en-IN"/>
          </a:p>
        </p:txBody>
      </p:sp>
      <p:sp>
        <p:nvSpPr>
          <p:cNvPr id="6" name="Slide Number Placeholder 5"/>
          <p:cNvSpPr>
            <a:spLocks noGrp="1"/>
          </p:cNvSpPr>
          <p:nvPr>
            <p:ph type="sldNum" sz="quarter" idx="4"/>
          </p:nvPr>
        </p:nvSpPr>
        <p:spPr>
          <a:xfrm>
            <a:off x="7863841" y="7627622"/>
            <a:ext cx="2560321" cy="438150"/>
          </a:xfrm>
          <a:prstGeom prst="rect">
            <a:avLst/>
          </a:prstGeom>
        </p:spPr>
        <p:txBody>
          <a:bodyPr vert="horz" lIns="109709" tIns="54855" rIns="109709" bIns="54855" rtlCol="0" anchor="ctr"/>
          <a:lstStyle>
            <a:lvl1pPr algn="r">
              <a:defRPr sz="1400">
                <a:solidFill>
                  <a:schemeClr val="tx1">
                    <a:tint val="75000"/>
                  </a:schemeClr>
                </a:solidFill>
              </a:defRPr>
            </a:lvl1pPr>
          </a:lstStyle>
          <a:p>
            <a:fld id="{3088D423-E0B8-49D4-A5AA-0DFE48DC8A1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sldNum="0" hdr="0" dt="0"/>
  <p:txStyles>
    <p:titleStyle>
      <a:lvl1pPr algn="ctr" defTabSz="1097092" rtl="0" eaLnBrk="1" latinLnBrk="0" hangingPunct="1">
        <a:spcBef>
          <a:spcPct val="0"/>
        </a:spcBef>
        <a:buNone/>
        <a:defRPr sz="5300" kern="1200">
          <a:solidFill>
            <a:schemeClr val="tx1"/>
          </a:solidFill>
          <a:latin typeface="+mj-lt"/>
          <a:ea typeface="+mj-ea"/>
          <a:cs typeface="+mj-cs"/>
        </a:defRPr>
      </a:lvl1pPr>
    </p:titleStyle>
    <p:bodyStyle>
      <a:lvl1pPr marL="411409" indent="-411409" algn="l" defTabSz="109709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387" indent="-342841" algn="l" defTabSz="109709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71365" indent="-274273" algn="l" defTabSz="109709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19910" indent="-274273" algn="l" defTabSz="109709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457" indent="-274273" algn="l" defTabSz="109709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002" indent="-274273" algn="l" defTabSz="109709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5549" indent="-274273" algn="l" defTabSz="109709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095" indent="-274273" algn="l" defTabSz="109709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2640" indent="-274273" algn="l" defTabSz="109709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092" rtl="0" eaLnBrk="1" latinLnBrk="0" hangingPunct="1">
        <a:defRPr sz="2200" kern="1200">
          <a:solidFill>
            <a:schemeClr val="tx1"/>
          </a:solidFill>
          <a:latin typeface="+mn-lt"/>
          <a:ea typeface="+mn-ea"/>
          <a:cs typeface="+mn-cs"/>
        </a:defRPr>
      </a:lvl1pPr>
      <a:lvl2pPr marL="548546" algn="l" defTabSz="1097092" rtl="0" eaLnBrk="1" latinLnBrk="0" hangingPunct="1">
        <a:defRPr sz="2200" kern="1200">
          <a:solidFill>
            <a:schemeClr val="tx1"/>
          </a:solidFill>
          <a:latin typeface="+mn-lt"/>
          <a:ea typeface="+mn-ea"/>
          <a:cs typeface="+mn-cs"/>
        </a:defRPr>
      </a:lvl2pPr>
      <a:lvl3pPr marL="1097092" algn="l" defTabSz="1097092" rtl="0" eaLnBrk="1" latinLnBrk="0" hangingPunct="1">
        <a:defRPr sz="2200" kern="1200">
          <a:solidFill>
            <a:schemeClr val="tx1"/>
          </a:solidFill>
          <a:latin typeface="+mn-lt"/>
          <a:ea typeface="+mn-ea"/>
          <a:cs typeface="+mn-cs"/>
        </a:defRPr>
      </a:lvl3pPr>
      <a:lvl4pPr marL="1645637" algn="l" defTabSz="1097092" rtl="0" eaLnBrk="1" latinLnBrk="0" hangingPunct="1">
        <a:defRPr sz="2200" kern="1200">
          <a:solidFill>
            <a:schemeClr val="tx1"/>
          </a:solidFill>
          <a:latin typeface="+mn-lt"/>
          <a:ea typeface="+mn-ea"/>
          <a:cs typeface="+mn-cs"/>
        </a:defRPr>
      </a:lvl4pPr>
      <a:lvl5pPr marL="2194184" algn="l" defTabSz="1097092" rtl="0" eaLnBrk="1" latinLnBrk="0" hangingPunct="1">
        <a:defRPr sz="2200" kern="1200">
          <a:solidFill>
            <a:schemeClr val="tx1"/>
          </a:solidFill>
          <a:latin typeface="+mn-lt"/>
          <a:ea typeface="+mn-ea"/>
          <a:cs typeface="+mn-cs"/>
        </a:defRPr>
      </a:lvl5pPr>
      <a:lvl6pPr marL="2742730" algn="l" defTabSz="1097092" rtl="0" eaLnBrk="1" latinLnBrk="0" hangingPunct="1">
        <a:defRPr sz="2200" kern="1200">
          <a:solidFill>
            <a:schemeClr val="tx1"/>
          </a:solidFill>
          <a:latin typeface="+mn-lt"/>
          <a:ea typeface="+mn-ea"/>
          <a:cs typeface="+mn-cs"/>
        </a:defRPr>
      </a:lvl6pPr>
      <a:lvl7pPr marL="3291275" algn="l" defTabSz="1097092" rtl="0" eaLnBrk="1" latinLnBrk="0" hangingPunct="1">
        <a:defRPr sz="2200" kern="1200">
          <a:solidFill>
            <a:schemeClr val="tx1"/>
          </a:solidFill>
          <a:latin typeface="+mn-lt"/>
          <a:ea typeface="+mn-ea"/>
          <a:cs typeface="+mn-cs"/>
        </a:defRPr>
      </a:lvl7pPr>
      <a:lvl8pPr marL="3839822" algn="l" defTabSz="1097092" rtl="0" eaLnBrk="1" latinLnBrk="0" hangingPunct="1">
        <a:defRPr sz="2200" kern="1200">
          <a:solidFill>
            <a:schemeClr val="tx1"/>
          </a:solidFill>
          <a:latin typeface="+mn-lt"/>
          <a:ea typeface="+mn-ea"/>
          <a:cs typeface="+mn-cs"/>
        </a:defRPr>
      </a:lvl8pPr>
      <a:lvl9pPr marL="4388368" algn="l" defTabSz="1097092"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ixet.i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Office_Excel_Worksheet2.xls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Office_Excel_Worksheet3.xls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fixet.in/"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Office_Excel_Worksheet4.xls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fixet.in/"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Office_Excel_Worksheet1.xls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000" i="1" dirty="0" smtClean="0"/>
              <a:t>STAMP DUTY</a:t>
            </a:r>
            <a:endParaRPr lang="en-IN" sz="7000" i="1" dirty="0"/>
          </a:p>
        </p:txBody>
      </p:sp>
      <p:sp>
        <p:nvSpPr>
          <p:cNvPr id="3" name="Subtitle 2"/>
          <p:cNvSpPr>
            <a:spLocks noGrp="1"/>
          </p:cNvSpPr>
          <p:nvPr>
            <p:ph type="subTitle" idx="1"/>
          </p:nvPr>
        </p:nvSpPr>
        <p:spPr/>
        <p:txBody>
          <a:bodyPr/>
          <a:lstStyle/>
          <a:p>
            <a:r>
              <a:rPr lang="en-IN" dirty="0" smtClean="0">
                <a:solidFill>
                  <a:schemeClr val="tx1"/>
                </a:solidFill>
              </a:rPr>
              <a:t>On Share Certificates in Delhi</a:t>
            </a:r>
          </a:p>
        </p:txBody>
      </p:sp>
      <p:sp>
        <p:nvSpPr>
          <p:cNvPr id="4" name="TextBox 3"/>
          <p:cNvSpPr txBox="1"/>
          <p:nvPr/>
        </p:nvSpPr>
        <p:spPr>
          <a:xfrm>
            <a:off x="342864" y="400024"/>
            <a:ext cx="10215634" cy="2400657"/>
          </a:xfrm>
          <a:prstGeom prst="rect">
            <a:avLst/>
          </a:prstGeom>
          <a:noFill/>
        </p:spPr>
        <p:txBody>
          <a:bodyPr wrap="square" rtlCol="0">
            <a:spAutoFit/>
          </a:bodyPr>
          <a:lstStyle/>
          <a:p>
            <a:pPr algn="ctr"/>
            <a:r>
              <a:rPr lang="en-US" sz="7000" u="sng" dirty="0" smtClean="0"/>
              <a:t>Professional Opportunity</a:t>
            </a:r>
          </a:p>
          <a:p>
            <a:pPr algn="ctr"/>
            <a:endParaRPr lang="en-US" sz="8000" dirty="0" smtClean="0"/>
          </a:p>
        </p:txBody>
      </p:sp>
      <p:sp>
        <p:nvSpPr>
          <p:cNvPr id="5" name="Footer Placeholder 4"/>
          <p:cNvSpPr>
            <a:spLocks noGrp="1"/>
          </p:cNvSpPr>
          <p:nvPr>
            <p:ph type="ftr" sz="quarter" idx="11"/>
          </p:nvPr>
        </p:nvSpPr>
        <p:spPr/>
        <p:txBody>
          <a:bodyPr/>
          <a:lstStyle/>
          <a:p>
            <a:r>
              <a:rPr lang="en-IN" sz="2800" dirty="0" smtClean="0">
                <a:hlinkClick r:id="rId3"/>
              </a:rPr>
              <a:t>WWW.FIXET.IN</a:t>
            </a:r>
            <a:endParaRPr lang="en-IN" sz="2800" dirty="0" smtClean="0"/>
          </a:p>
          <a:p>
            <a:endParaRPr lang="en-IN"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178" y="614338"/>
            <a:ext cx="9875520" cy="7022812"/>
          </a:xfrm>
        </p:spPr>
        <p:txBody>
          <a:bodyPr>
            <a:normAutofit fontScale="25000" lnSpcReduction="20000"/>
          </a:bodyPr>
          <a:lstStyle/>
          <a:p>
            <a:pPr algn="just">
              <a:buNone/>
            </a:pPr>
            <a:r>
              <a:rPr lang="en-US" sz="4600" dirty="0" smtClean="0"/>
              <a:t>As per Indian Stamp Act, 1899 (2 of 1899) as amended by Indian Stamp (Delhi Second Amendment) Ordinance, 2001, the Share Certificate is required to be stamped @ Re. 1 per thousand of the value of shares. Therefore, in the instant case stamping for Rs. _____/- (being 0.1 % of Rs. _______/- ) has to be got done.</a:t>
            </a:r>
          </a:p>
          <a:p>
            <a:pPr algn="just">
              <a:buNone/>
            </a:pPr>
            <a:r>
              <a:rPr lang="en-US" sz="4600" dirty="0" smtClean="0"/>
              <a:t> </a:t>
            </a:r>
          </a:p>
          <a:p>
            <a:pPr algn="just">
              <a:buNone/>
            </a:pPr>
            <a:r>
              <a:rPr lang="en-US" sz="4600" dirty="0" smtClean="0"/>
              <a:t>In this connection, we are enclosing herewith the following documents along with Certified Copies of Share Certificates (__ in number):-</a:t>
            </a:r>
          </a:p>
          <a:p>
            <a:pPr algn="just">
              <a:buNone/>
            </a:pPr>
            <a:r>
              <a:rPr lang="en-US" sz="4600" dirty="0" smtClean="0"/>
              <a:t> </a:t>
            </a:r>
          </a:p>
          <a:p>
            <a:pPr marL="914400" lvl="0" indent="-914400" algn="just">
              <a:buFont typeface="+mj-lt"/>
              <a:buAutoNum type="arabicPeriod"/>
            </a:pPr>
            <a:r>
              <a:rPr lang="en-US" sz="4600" dirty="0" smtClean="0"/>
              <a:t>Certified copy of Memorandum and Articles of Association of the Company.</a:t>
            </a:r>
          </a:p>
          <a:p>
            <a:pPr marL="914400" lvl="0" indent="-914400" algn="just">
              <a:buFont typeface="+mj-lt"/>
              <a:buAutoNum type="arabicPeriod"/>
            </a:pPr>
            <a:r>
              <a:rPr lang="en-US" sz="4600" dirty="0" smtClean="0"/>
              <a:t>Certified  copy of Board Resolution</a:t>
            </a:r>
          </a:p>
          <a:p>
            <a:pPr marL="914400" lvl="0" indent="-914400" algn="just">
              <a:buFont typeface="+mj-lt"/>
              <a:buAutoNum type="arabicPeriod"/>
            </a:pPr>
            <a:r>
              <a:rPr lang="en-US" sz="4600" dirty="0" smtClean="0"/>
              <a:t>Photocopy of Share Certificates</a:t>
            </a:r>
          </a:p>
          <a:p>
            <a:pPr marL="914400" lvl="0" indent="-914400" algn="just">
              <a:buFont typeface="+mj-lt"/>
              <a:buAutoNum type="arabicPeriod"/>
            </a:pPr>
            <a:r>
              <a:rPr lang="en-US" sz="4600" dirty="0" smtClean="0"/>
              <a:t>Requisite information </a:t>
            </a:r>
            <a:r>
              <a:rPr lang="en-US" sz="4600" dirty="0" err="1" smtClean="0"/>
              <a:t>w.r.t</a:t>
            </a:r>
            <a:r>
              <a:rPr lang="en-US" sz="4600" dirty="0" smtClean="0"/>
              <a:t>. shares allotted in the prescribed format. </a:t>
            </a:r>
          </a:p>
          <a:p>
            <a:pPr algn="just">
              <a:buNone/>
            </a:pPr>
            <a:r>
              <a:rPr lang="en-US" sz="4600" dirty="0" smtClean="0"/>
              <a:t> </a:t>
            </a:r>
          </a:p>
          <a:p>
            <a:pPr algn="just">
              <a:buNone/>
            </a:pPr>
            <a:r>
              <a:rPr lang="en-US" sz="4600" dirty="0" smtClean="0"/>
              <a:t>We hope that the above documents are in order to your convenience and perusal and you will be able to issue the necessary order / challan at an early date.</a:t>
            </a:r>
          </a:p>
          <a:p>
            <a:pPr algn="just">
              <a:buNone/>
            </a:pPr>
            <a:r>
              <a:rPr lang="en-US" sz="4600" dirty="0" smtClean="0"/>
              <a:t>The Company already issued the Share Certificates only after paying the requisite Consolidated Stamp Duty.</a:t>
            </a:r>
          </a:p>
          <a:p>
            <a:pPr algn="just">
              <a:buNone/>
            </a:pPr>
            <a:r>
              <a:rPr lang="en-US" sz="4600" dirty="0" smtClean="0"/>
              <a:t>We authorize ____________  </a:t>
            </a:r>
            <a:r>
              <a:rPr lang="en-US" sz="4600" b="1" u="sng" dirty="0" smtClean="0"/>
              <a:t>(Chartered Accountant) </a:t>
            </a:r>
            <a:r>
              <a:rPr lang="en-US" sz="4600" dirty="0" smtClean="0"/>
              <a:t>&amp; ___________ </a:t>
            </a:r>
            <a:r>
              <a:rPr lang="en-US" sz="4600" b="1" u="sng" dirty="0" smtClean="0"/>
              <a:t>(Office Boy)</a:t>
            </a:r>
            <a:r>
              <a:rPr lang="en-US" sz="4600" dirty="0" smtClean="0"/>
              <a:t> for submitting the letter for stamping of Share Certificates with the Collector of Stamps, New Delhi and to do all the acts necessary for getting the Share Certificates stamped in all respects whether herein specified or not, as may be proper and expedient to collect the same.</a:t>
            </a:r>
          </a:p>
          <a:p>
            <a:pPr algn="just">
              <a:buNone/>
            </a:pPr>
            <a:r>
              <a:rPr lang="en-US" sz="4600" dirty="0" smtClean="0"/>
              <a:t> </a:t>
            </a:r>
          </a:p>
          <a:p>
            <a:pPr>
              <a:buNone/>
            </a:pPr>
            <a:r>
              <a:rPr lang="en-US" sz="4600" dirty="0" smtClean="0"/>
              <a:t> </a:t>
            </a:r>
          </a:p>
          <a:p>
            <a:pPr>
              <a:buNone/>
            </a:pPr>
            <a:r>
              <a:rPr lang="en-US" sz="4600" dirty="0" smtClean="0"/>
              <a:t>Yours truly,</a:t>
            </a:r>
          </a:p>
          <a:p>
            <a:pPr>
              <a:buNone/>
            </a:pPr>
            <a:r>
              <a:rPr lang="en-US" sz="4600" dirty="0" smtClean="0"/>
              <a:t> </a:t>
            </a:r>
          </a:p>
          <a:p>
            <a:pPr>
              <a:buNone/>
            </a:pPr>
            <a:r>
              <a:rPr lang="en-US" sz="4600" dirty="0" smtClean="0"/>
              <a:t> </a:t>
            </a:r>
          </a:p>
          <a:p>
            <a:pPr>
              <a:buNone/>
            </a:pPr>
            <a:r>
              <a:rPr lang="en-US" sz="4600" dirty="0" smtClean="0"/>
              <a:t>For ____________________ PVT. LTD.</a:t>
            </a:r>
          </a:p>
          <a:p>
            <a:pPr>
              <a:buNone/>
            </a:pPr>
            <a:r>
              <a:rPr lang="en-US" sz="4600" dirty="0" smtClean="0"/>
              <a:t> </a:t>
            </a:r>
          </a:p>
          <a:p>
            <a:pPr>
              <a:buNone/>
            </a:pPr>
            <a:r>
              <a:rPr lang="en-US" sz="4600" dirty="0" smtClean="0"/>
              <a:t> </a:t>
            </a:r>
          </a:p>
          <a:p>
            <a:pPr>
              <a:buNone/>
            </a:pPr>
            <a:r>
              <a:rPr lang="en-US" sz="4600" dirty="0" smtClean="0"/>
              <a:t> </a:t>
            </a:r>
          </a:p>
          <a:p>
            <a:pPr>
              <a:buNone/>
            </a:pPr>
            <a:r>
              <a:rPr lang="en-US" sz="4600" dirty="0" smtClean="0"/>
              <a:t>       </a:t>
            </a:r>
          </a:p>
          <a:p>
            <a:pPr>
              <a:buNone/>
            </a:pPr>
            <a:r>
              <a:rPr lang="en-US" sz="4600" dirty="0" smtClean="0"/>
              <a:t>                     ___________</a:t>
            </a:r>
          </a:p>
          <a:p>
            <a:pPr>
              <a:buNone/>
            </a:pPr>
            <a:r>
              <a:rPr lang="en-US" sz="4600" dirty="0" smtClean="0"/>
              <a:t>                          (Director)</a:t>
            </a:r>
          </a:p>
          <a:p>
            <a:pPr>
              <a:buNone/>
            </a:pPr>
            <a:r>
              <a:rPr lang="en-US" sz="4600" dirty="0" smtClean="0"/>
              <a:t> </a:t>
            </a:r>
          </a:p>
          <a:p>
            <a:pPr>
              <a:buNone/>
            </a:pPr>
            <a:r>
              <a:rPr lang="en-US" sz="4600" dirty="0" smtClean="0"/>
              <a:t>  Encl: As Above</a:t>
            </a:r>
          </a:p>
          <a:p>
            <a:pPr>
              <a:buNone/>
            </a:pPr>
            <a:endParaRPr lang="en-US"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178" y="400024"/>
            <a:ext cx="9875520" cy="571504"/>
          </a:xfrm>
        </p:spPr>
        <p:txBody>
          <a:bodyPr>
            <a:noAutofit/>
          </a:bodyPr>
          <a:lstStyle/>
          <a:p>
            <a:r>
              <a:rPr lang="en-US" sz="3500" dirty="0" smtClean="0">
                <a:latin typeface="Calibri (body)"/>
              </a:rPr>
              <a:t>B) List of Existing Directors</a:t>
            </a:r>
            <a:endParaRPr lang="en-US" sz="3500" dirty="0">
              <a:latin typeface="Calibri (body)"/>
            </a:endParaRPr>
          </a:p>
        </p:txBody>
      </p:sp>
      <p:sp>
        <p:nvSpPr>
          <p:cNvPr id="3" name="Content Placeholder 2"/>
          <p:cNvSpPr>
            <a:spLocks noGrp="1"/>
          </p:cNvSpPr>
          <p:nvPr>
            <p:ph idx="1"/>
          </p:nvPr>
        </p:nvSpPr>
        <p:spPr>
          <a:xfrm>
            <a:off x="557178" y="1185842"/>
            <a:ext cx="9875520" cy="6429420"/>
          </a:xfrm>
        </p:spPr>
        <p:txBody>
          <a:bodyPr>
            <a:normAutofit fontScale="25000" lnSpcReduction="20000"/>
          </a:bodyPr>
          <a:lstStyle/>
          <a:p>
            <a:pPr>
              <a:buNone/>
            </a:pPr>
            <a:endParaRPr lang="en-US" b="1" u="sng" dirty="0" smtClean="0"/>
          </a:p>
          <a:p>
            <a:pPr>
              <a:buNone/>
            </a:pPr>
            <a:endParaRPr lang="en-US" b="1" u="sng" dirty="0" smtClean="0"/>
          </a:p>
          <a:p>
            <a:pPr>
              <a:buNone/>
            </a:pPr>
            <a:r>
              <a:rPr lang="en-US" sz="9600" u="sng" dirty="0" smtClean="0"/>
              <a:t>LIST OF DIRECTORS OF THE COMPANY AS ON </a:t>
            </a:r>
            <a:r>
              <a:rPr lang="en-US" sz="9600" u="sng" dirty="0" err="1" smtClean="0"/>
              <a:t>dd</a:t>
            </a:r>
            <a:r>
              <a:rPr lang="en-US" sz="9600" u="sng" dirty="0" smtClean="0"/>
              <a:t>/mm/</a:t>
            </a:r>
            <a:r>
              <a:rPr lang="en-US" sz="9600" u="sng" dirty="0" err="1" smtClean="0"/>
              <a:t>yyyy</a:t>
            </a:r>
            <a:endParaRPr lang="en-US" sz="9600" dirty="0" smtClean="0"/>
          </a:p>
          <a:p>
            <a:pPr>
              <a:buNone/>
            </a:pPr>
            <a:endParaRPr lang="en-US" sz="6200"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3800" b="1" kern="1200" dirty="0" smtClean="0">
                <a:solidFill>
                  <a:schemeClr val="tx1"/>
                </a:solidFill>
                <a:latin typeface="+mn-lt"/>
                <a:ea typeface="+mn-ea"/>
                <a:cs typeface="+mn-cs"/>
              </a:rPr>
              <a:t> </a:t>
            </a: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endParaRPr lang="en-US" sz="3800" b="1" kern="1200" dirty="0" smtClean="0">
              <a:solidFill>
                <a:schemeClr val="tx1"/>
              </a:solidFill>
              <a:latin typeface="+mn-lt"/>
              <a:ea typeface="+mn-ea"/>
              <a:cs typeface="+mn-cs"/>
            </a:endParaRPr>
          </a:p>
          <a:p>
            <a:pPr>
              <a:buNone/>
            </a:pPr>
            <a:r>
              <a:rPr lang="en-US" sz="8000" kern="1200" dirty="0" smtClean="0">
                <a:solidFill>
                  <a:schemeClr val="tx1"/>
                </a:solidFill>
                <a:latin typeface="+mn-lt"/>
                <a:ea typeface="+mn-ea"/>
                <a:cs typeface="+mn-cs"/>
              </a:rPr>
              <a:t>For _________________ PVT. LTD.</a:t>
            </a:r>
          </a:p>
          <a:p>
            <a:pPr>
              <a:buNone/>
            </a:pPr>
            <a:r>
              <a:rPr lang="en-US" sz="8000" kern="1200" dirty="0" smtClean="0">
                <a:solidFill>
                  <a:schemeClr val="tx1"/>
                </a:solidFill>
                <a:latin typeface="+mn-lt"/>
                <a:ea typeface="+mn-ea"/>
                <a:cs typeface="+mn-cs"/>
              </a:rPr>
              <a:t> </a:t>
            </a:r>
          </a:p>
          <a:p>
            <a:pPr>
              <a:buNone/>
            </a:pPr>
            <a:r>
              <a:rPr lang="en-US" sz="8000" kern="1200" dirty="0" smtClean="0">
                <a:solidFill>
                  <a:schemeClr val="tx1"/>
                </a:solidFill>
                <a:latin typeface="+mn-lt"/>
                <a:ea typeface="+mn-ea"/>
                <a:cs typeface="+mn-cs"/>
              </a:rPr>
              <a:t> </a:t>
            </a:r>
          </a:p>
          <a:p>
            <a:pPr>
              <a:buNone/>
            </a:pPr>
            <a:r>
              <a:rPr lang="en-US" sz="8000" kern="1200" dirty="0" smtClean="0">
                <a:solidFill>
                  <a:schemeClr val="tx1"/>
                </a:solidFill>
                <a:latin typeface="+mn-lt"/>
                <a:ea typeface="+mn-ea"/>
                <a:cs typeface="+mn-cs"/>
              </a:rPr>
              <a:t>              _______________</a:t>
            </a:r>
          </a:p>
          <a:p>
            <a:pPr>
              <a:buNone/>
            </a:pPr>
            <a:r>
              <a:rPr lang="en-US" sz="8000" kern="1200" dirty="0" smtClean="0">
                <a:solidFill>
                  <a:schemeClr val="tx1"/>
                </a:solidFill>
                <a:latin typeface="+mn-lt"/>
                <a:ea typeface="+mn-ea"/>
                <a:cs typeface="+mn-cs"/>
              </a:rPr>
              <a:t>                      (Directors)</a:t>
            </a:r>
          </a:p>
          <a:p>
            <a:pPr>
              <a:buNone/>
            </a:pPr>
            <a:r>
              <a:rPr lang="en-US" sz="9600" kern="1200" dirty="0" smtClean="0">
                <a:solidFill>
                  <a:schemeClr val="tx1"/>
                </a:solidFill>
                <a:latin typeface="+mn-lt"/>
                <a:ea typeface="+mn-ea"/>
                <a:cs typeface="+mn-cs"/>
              </a:rPr>
              <a:t> </a:t>
            </a:r>
          </a:p>
          <a:p>
            <a:pPr>
              <a:buNone/>
            </a:pPr>
            <a:r>
              <a:rPr lang="en-US" sz="3800" kern="1200" dirty="0" smtClean="0">
                <a:solidFill>
                  <a:schemeClr val="tx1"/>
                </a:solidFill>
                <a:latin typeface="+mn-lt"/>
                <a:ea typeface="+mn-ea"/>
                <a:cs typeface="+mn-cs"/>
              </a:rPr>
              <a:t> </a:t>
            </a:r>
            <a:endParaRPr lang="en-US" dirty="0"/>
          </a:p>
        </p:txBody>
      </p:sp>
      <p:graphicFrame>
        <p:nvGraphicFramePr>
          <p:cNvPr id="4" name="Object 3"/>
          <p:cNvGraphicFramePr>
            <a:graphicFrameLocks noChangeAspect="1"/>
          </p:cNvGraphicFramePr>
          <p:nvPr/>
        </p:nvGraphicFramePr>
        <p:xfrm>
          <a:off x="842930" y="2257412"/>
          <a:ext cx="8786874" cy="2428892"/>
        </p:xfrm>
        <a:graphic>
          <a:graphicData uri="http://schemas.openxmlformats.org/presentationml/2006/ole">
            <p:oleObj spid="_x0000_s2050" name="Worksheet" r:id="rId3" imgW="6810451" imgH="2209800" progId="Excel.Sheet.12">
              <p:embed/>
            </p:oleObj>
          </a:graphicData>
        </a:graphic>
      </p:graphicFrame>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dirty="0" smtClean="0">
                <a:latin typeface="Calibri (body)"/>
              </a:rPr>
              <a:t>C) List of Share Holders</a:t>
            </a:r>
          </a:p>
        </p:txBody>
      </p:sp>
      <p:sp>
        <p:nvSpPr>
          <p:cNvPr id="3" name="Content Placeholder 2"/>
          <p:cNvSpPr>
            <a:spLocks noGrp="1"/>
          </p:cNvSpPr>
          <p:nvPr>
            <p:ph idx="1"/>
          </p:nvPr>
        </p:nvSpPr>
        <p:spPr/>
        <p:txBody>
          <a:bodyPr>
            <a:normAutofit/>
          </a:bodyPr>
          <a:lstStyle/>
          <a:p>
            <a:pPr algn="just"/>
            <a:r>
              <a:rPr lang="en-US" sz="2600" dirty="0" smtClean="0"/>
              <a:t>List of </a:t>
            </a:r>
            <a:r>
              <a:rPr lang="en-US" sz="2600" b="1" dirty="0" smtClean="0"/>
              <a:t>existing Share Holders </a:t>
            </a:r>
            <a:r>
              <a:rPr lang="en-US" sz="2600" dirty="0" smtClean="0"/>
              <a:t>should be provided as maintained by the company. 	</a:t>
            </a:r>
          </a:p>
          <a:p>
            <a:pPr algn="just"/>
            <a:endParaRPr lang="en-US" sz="2600" dirty="0" smtClean="0"/>
          </a:p>
          <a:p>
            <a:pPr algn="just"/>
            <a:r>
              <a:rPr lang="en-US" sz="2600" dirty="0" smtClean="0"/>
              <a:t>In case of  </a:t>
            </a:r>
            <a:r>
              <a:rPr lang="en-US" sz="2600" b="1" dirty="0" smtClean="0"/>
              <a:t>listed companies </a:t>
            </a:r>
            <a:r>
              <a:rPr lang="en-US" sz="2600" dirty="0" smtClean="0"/>
              <a:t>this would be very difficult to provide. We advice in such cases list of promoters &amp; directors &amp; there relatives who are shareholders of this company shall be given.</a:t>
            </a: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40" y="185710"/>
            <a:ext cx="9875520" cy="757213"/>
          </a:xfrm>
        </p:spPr>
        <p:txBody>
          <a:bodyPr>
            <a:normAutofit/>
          </a:bodyPr>
          <a:lstStyle/>
          <a:p>
            <a:pPr lvl="0"/>
            <a:r>
              <a:rPr lang="en-US" sz="3500" dirty="0" smtClean="0">
                <a:latin typeface="Calibri (body)"/>
              </a:rPr>
              <a:t>D) Brief information of the company</a:t>
            </a:r>
            <a:endParaRPr lang="en-US" sz="3500" dirty="0">
              <a:latin typeface="Calibri (body)"/>
            </a:endParaRPr>
          </a:p>
        </p:txBody>
      </p:sp>
      <p:sp>
        <p:nvSpPr>
          <p:cNvPr id="3" name="Content Placeholder 2"/>
          <p:cNvSpPr>
            <a:spLocks noGrp="1"/>
          </p:cNvSpPr>
          <p:nvPr>
            <p:ph idx="1"/>
          </p:nvPr>
        </p:nvSpPr>
        <p:spPr>
          <a:xfrm>
            <a:off x="771492" y="6972320"/>
            <a:ext cx="9875520" cy="1914596"/>
          </a:xfrm>
        </p:spPr>
        <p:txBody>
          <a:bodyPr>
            <a:normAutofit/>
          </a:bodyPr>
          <a:lstStyle/>
          <a:p>
            <a:pPr>
              <a:buNone/>
            </a:pPr>
            <a:r>
              <a:rPr lang="en-US" sz="1600" dirty="0" smtClean="0"/>
              <a:t>For _________________________ PVT. LTD.</a:t>
            </a:r>
          </a:p>
          <a:p>
            <a:pPr>
              <a:buNone/>
            </a:pPr>
            <a:r>
              <a:rPr lang="en-US" sz="1600" dirty="0" smtClean="0"/>
              <a:t> </a:t>
            </a:r>
          </a:p>
          <a:p>
            <a:pPr>
              <a:buNone/>
            </a:pPr>
            <a:r>
              <a:rPr lang="en-US" sz="1600" dirty="0" smtClean="0"/>
              <a:t>                       _______________</a:t>
            </a:r>
          </a:p>
          <a:p>
            <a:pPr>
              <a:buNone/>
            </a:pPr>
            <a:r>
              <a:rPr lang="en-US" sz="1600" dirty="0" smtClean="0"/>
              <a:t>                        (Directors)</a:t>
            </a:r>
          </a:p>
        </p:txBody>
      </p:sp>
      <p:graphicFrame>
        <p:nvGraphicFramePr>
          <p:cNvPr id="5" name="Object 4"/>
          <p:cNvGraphicFramePr>
            <a:graphicFrameLocks noChangeAspect="1"/>
          </p:cNvGraphicFramePr>
          <p:nvPr/>
        </p:nvGraphicFramePr>
        <p:xfrm>
          <a:off x="771492" y="1042966"/>
          <a:ext cx="9286940" cy="5857916"/>
        </p:xfrm>
        <a:graphic>
          <a:graphicData uri="http://schemas.openxmlformats.org/presentationml/2006/ole">
            <p:oleObj spid="_x0000_s31747" name="Worksheet" r:id="rId3" imgW="7924924" imgH="5162480" progId="Excel.Sheet.12">
              <p:embed/>
            </p:oleObj>
          </a:graphicData>
        </a:graphic>
      </p:graphicFrame>
      <p:sp>
        <p:nvSpPr>
          <p:cNvPr id="6" name="Footer Placeholder 5"/>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dirty="0" smtClean="0">
                <a:latin typeface="Calibri (body)"/>
              </a:rPr>
              <a:t>E) Form – 2 </a:t>
            </a:r>
            <a:endParaRPr lang="en-US" sz="3500" dirty="0">
              <a:latin typeface="Calibri (body)"/>
            </a:endParaRPr>
          </a:p>
        </p:txBody>
      </p:sp>
      <p:sp>
        <p:nvSpPr>
          <p:cNvPr id="3" name="Content Placeholder 2"/>
          <p:cNvSpPr>
            <a:spLocks noGrp="1"/>
          </p:cNvSpPr>
          <p:nvPr>
            <p:ph idx="1"/>
          </p:nvPr>
        </p:nvSpPr>
        <p:spPr>
          <a:xfrm>
            <a:off x="548642" y="1920242"/>
            <a:ext cx="9875520" cy="5695020"/>
          </a:xfrm>
        </p:spPr>
        <p:txBody>
          <a:bodyPr>
            <a:normAutofit fontScale="92500" lnSpcReduction="20000"/>
          </a:bodyPr>
          <a:lstStyle/>
          <a:p>
            <a:pPr algn="just"/>
            <a:r>
              <a:rPr lang="en-US" sz="2600" dirty="0" smtClean="0"/>
              <a:t>Self Attested Following Documents:</a:t>
            </a:r>
          </a:p>
          <a:p>
            <a:pPr algn="just">
              <a:buNone/>
            </a:pPr>
            <a:r>
              <a:rPr lang="en-US" sz="2600" dirty="0" smtClean="0"/>
              <a:t>	1. Form – 2 </a:t>
            </a:r>
          </a:p>
          <a:p>
            <a:pPr algn="just">
              <a:buNone/>
            </a:pPr>
            <a:r>
              <a:rPr lang="en-US" sz="2600" dirty="0" smtClean="0"/>
              <a:t>	2. Challan of Form – 2 </a:t>
            </a:r>
          </a:p>
          <a:p>
            <a:pPr algn="just">
              <a:buNone/>
            </a:pPr>
            <a:r>
              <a:rPr lang="en-US" sz="2600" dirty="0" smtClean="0"/>
              <a:t>	3. Attachment of Form – 2</a:t>
            </a:r>
          </a:p>
          <a:p>
            <a:pPr algn="just">
              <a:buNone/>
            </a:pPr>
            <a:r>
              <a:rPr lang="en-US" sz="2600" dirty="0" smtClean="0"/>
              <a:t>		(a) List of </a:t>
            </a:r>
            <a:r>
              <a:rPr lang="en-US" sz="2600" dirty="0" err="1" smtClean="0"/>
              <a:t>Allottees</a:t>
            </a:r>
            <a:endParaRPr lang="en-US" sz="2600" dirty="0" smtClean="0"/>
          </a:p>
          <a:p>
            <a:pPr algn="just">
              <a:buNone/>
            </a:pPr>
            <a:r>
              <a:rPr lang="en-US" sz="2600" dirty="0" smtClean="0"/>
              <a:t>		(b) Board Resolution</a:t>
            </a:r>
          </a:p>
          <a:p>
            <a:pPr algn="just">
              <a:buNone/>
            </a:pPr>
            <a:r>
              <a:rPr lang="en-US" sz="2600" dirty="0" smtClean="0"/>
              <a:t>		(C) Any other Attachment, if any</a:t>
            </a:r>
          </a:p>
          <a:p>
            <a:pPr algn="just">
              <a:buNone/>
            </a:pPr>
            <a:endParaRPr lang="en-US" sz="2600" dirty="0" smtClean="0"/>
          </a:p>
          <a:p>
            <a:pPr algn="just"/>
            <a:r>
              <a:rPr lang="en-US" sz="2600" dirty="0" smtClean="0"/>
              <a:t>In case Share Certificates issued are on incorporation of company, then Form – 2 is not needed. Your provided MOA &amp; AOA is sufficient for verification &amp; confirmation of Allotment.</a:t>
            </a:r>
          </a:p>
          <a:p>
            <a:pPr algn="just"/>
            <a:endParaRPr lang="en-US" sz="2600" dirty="0" smtClean="0"/>
          </a:p>
          <a:p>
            <a:pPr algn="just"/>
            <a:r>
              <a:rPr lang="en-US" sz="2600" dirty="0" smtClean="0"/>
              <a:t>Sometimes in case of non-availability of Form – 2 , same may be retrieved from website of mca.gov.in. Even then if it is not available then give an affidavit by Directors of the company.</a:t>
            </a: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2930" y="685776"/>
            <a:ext cx="9286940" cy="7329510"/>
          </a:xfrm>
        </p:spPr>
        <p:style>
          <a:lnRef idx="2">
            <a:schemeClr val="dk1"/>
          </a:lnRef>
          <a:fillRef idx="1">
            <a:schemeClr val="lt1"/>
          </a:fillRef>
          <a:effectRef idx="0">
            <a:schemeClr val="dk1"/>
          </a:effectRef>
          <a:fontRef idx="minor">
            <a:schemeClr val="dk1"/>
          </a:fontRef>
        </p:style>
        <p:txBody>
          <a:bodyPr>
            <a:normAutofit fontScale="25000" lnSpcReduction="20000"/>
          </a:bodyPr>
          <a:lstStyle/>
          <a:p>
            <a:pPr algn="ctr">
              <a:buNone/>
            </a:pPr>
            <a:r>
              <a:rPr lang="en-US" sz="6200" dirty="0" smtClean="0"/>
              <a:t>ABC PRIVATE LIMITED </a:t>
            </a:r>
          </a:p>
          <a:p>
            <a:pPr algn="ctr">
              <a:buNone/>
            </a:pPr>
            <a:r>
              <a:rPr lang="en-US" sz="6200" dirty="0" smtClean="0"/>
              <a:t>(Incorporated under the Companies Act –1956)</a:t>
            </a:r>
          </a:p>
          <a:p>
            <a:pPr algn="ctr">
              <a:buNone/>
            </a:pPr>
            <a:r>
              <a:rPr lang="en-US" sz="6200" dirty="0" smtClean="0"/>
              <a:t>                     Registered office:_________________________________,</a:t>
            </a:r>
          </a:p>
          <a:p>
            <a:pPr algn="ctr">
              <a:buNone/>
            </a:pPr>
            <a:r>
              <a:rPr lang="en-US" sz="6200" dirty="0" smtClean="0"/>
              <a:t>                                                    ________________________</a:t>
            </a:r>
          </a:p>
          <a:p>
            <a:pPr>
              <a:buNone/>
            </a:pPr>
            <a:r>
              <a:rPr lang="en-US" b="1" dirty="0" smtClean="0"/>
              <a:t> </a:t>
            </a:r>
          </a:p>
          <a:p>
            <a:pPr algn="ctr">
              <a:buNone/>
            </a:pPr>
            <a:r>
              <a:rPr lang="en-US" sz="5500" b="1" dirty="0" smtClean="0"/>
              <a:t>SHARE CERTIFICATE</a:t>
            </a:r>
          </a:p>
          <a:p>
            <a:pPr>
              <a:buNone/>
            </a:pPr>
            <a:r>
              <a:rPr lang="en-US" dirty="0" smtClean="0"/>
              <a:t> </a:t>
            </a:r>
          </a:p>
          <a:p>
            <a:pPr marL="0" indent="0" algn="just">
              <a:buNone/>
            </a:pPr>
            <a:r>
              <a:rPr lang="en-US" sz="4400" dirty="0" smtClean="0"/>
              <a:t>This is to certify that the person(s) named this Certificate is/are the registered Holder(s) of the within-mentioned Share(s) bearing the distinctive number(s) herein specified in the above Company subject to the Memorandum and Articles of Association of the Company and that the amount endorsed hereon has been paid up on each such shares.</a:t>
            </a:r>
          </a:p>
          <a:p>
            <a:pPr>
              <a:buNone/>
            </a:pPr>
            <a:r>
              <a:rPr lang="en-US" sz="4400" dirty="0" smtClean="0"/>
              <a:t> </a:t>
            </a:r>
          </a:p>
          <a:p>
            <a:pPr>
              <a:buNone/>
            </a:pPr>
            <a:r>
              <a:rPr lang="en-US" sz="4000" b="1" dirty="0" smtClean="0"/>
              <a:t>  </a:t>
            </a:r>
          </a:p>
          <a:p>
            <a:pPr>
              <a:buNone/>
            </a:pPr>
            <a:r>
              <a:rPr lang="en-US" sz="4000" b="1" dirty="0" smtClean="0"/>
              <a:t> </a:t>
            </a:r>
            <a:r>
              <a:rPr lang="en-US" sz="4800" b="1" dirty="0" smtClean="0"/>
              <a:t>EQUITY SHARES EACH OF Rs. 10</a:t>
            </a:r>
          </a:p>
          <a:p>
            <a:pPr>
              <a:buNone/>
            </a:pPr>
            <a:r>
              <a:rPr lang="en-US" sz="4800" b="1" dirty="0" smtClean="0"/>
              <a:t> </a:t>
            </a:r>
          </a:p>
          <a:p>
            <a:pPr>
              <a:buNone/>
            </a:pPr>
            <a:r>
              <a:rPr lang="en-US" sz="4800" b="1" dirty="0" smtClean="0"/>
              <a:t> Amount Paid up per share Rs. 10  </a:t>
            </a:r>
          </a:p>
          <a:p>
            <a:pPr>
              <a:buNone/>
            </a:pPr>
            <a:r>
              <a:rPr lang="en-US" sz="4800" b="1" dirty="0" smtClean="0"/>
              <a:t> </a:t>
            </a:r>
          </a:p>
          <a:p>
            <a:pPr>
              <a:buNone/>
            </a:pPr>
            <a:r>
              <a:rPr lang="en-US" sz="4800" b="1" dirty="0" smtClean="0"/>
              <a:t>  </a:t>
            </a:r>
          </a:p>
          <a:p>
            <a:pPr>
              <a:buNone/>
            </a:pPr>
            <a:r>
              <a:rPr lang="en-US" sz="4800" b="1" dirty="0" smtClean="0"/>
              <a:t>Regd. Folio No.  00X                                        				                                   </a:t>
            </a:r>
            <a:r>
              <a:rPr lang="en-US" sz="4800" b="1" dirty="0" err="1" smtClean="0"/>
              <a:t>Certi</a:t>
            </a:r>
            <a:r>
              <a:rPr lang="en-US" sz="4800" b="1" dirty="0" smtClean="0"/>
              <a:t>. No.  00X</a:t>
            </a:r>
          </a:p>
          <a:p>
            <a:pPr>
              <a:buNone/>
            </a:pPr>
            <a:r>
              <a:rPr lang="en-US" sz="4800" b="1" dirty="0" smtClean="0"/>
              <a:t> </a:t>
            </a:r>
          </a:p>
          <a:p>
            <a:pPr>
              <a:buNone/>
            </a:pPr>
            <a:r>
              <a:rPr lang="en-US" sz="4800" b="1" dirty="0" smtClean="0"/>
              <a:t> </a:t>
            </a:r>
          </a:p>
          <a:p>
            <a:pPr>
              <a:buNone/>
            </a:pPr>
            <a:r>
              <a:rPr lang="en-US" sz="4800" b="1" dirty="0" smtClean="0"/>
              <a:t> </a:t>
            </a:r>
          </a:p>
          <a:p>
            <a:pPr>
              <a:buNone/>
            </a:pPr>
            <a:r>
              <a:rPr lang="en-US" sz="4800" b="1" dirty="0" smtClean="0"/>
              <a:t>Name of the shareholder :  	Mr. XYZ</a:t>
            </a:r>
          </a:p>
          <a:p>
            <a:pPr>
              <a:buNone/>
            </a:pPr>
            <a:r>
              <a:rPr lang="en-US" sz="4800" b="1" dirty="0" smtClean="0"/>
              <a:t> </a:t>
            </a:r>
          </a:p>
          <a:p>
            <a:pPr>
              <a:buNone/>
            </a:pPr>
            <a:r>
              <a:rPr lang="en-US" sz="4800" b="1" dirty="0" smtClean="0"/>
              <a:t>No of shares:      		 XXX  (_____________ Only)</a:t>
            </a:r>
          </a:p>
          <a:p>
            <a:pPr>
              <a:buNone/>
            </a:pPr>
            <a:r>
              <a:rPr lang="en-US" sz="4800" b="1" dirty="0" smtClean="0"/>
              <a:t> </a:t>
            </a:r>
          </a:p>
          <a:p>
            <a:pPr>
              <a:buNone/>
            </a:pPr>
            <a:r>
              <a:rPr lang="en-US" sz="4800" b="1" dirty="0" smtClean="0"/>
              <a:t>Distinctive No.       	  From  xxx1          To 1 xxx       </a:t>
            </a:r>
          </a:p>
          <a:p>
            <a:pPr>
              <a:buNone/>
            </a:pPr>
            <a:r>
              <a:rPr lang="en-US" sz="4800" b="1" dirty="0" smtClean="0"/>
              <a:t> </a:t>
            </a:r>
          </a:p>
          <a:p>
            <a:pPr>
              <a:buNone/>
            </a:pPr>
            <a:r>
              <a:rPr lang="en-US" sz="4800" b="1" dirty="0" smtClean="0"/>
              <a:t>  </a:t>
            </a:r>
          </a:p>
          <a:p>
            <a:pPr>
              <a:buNone/>
            </a:pPr>
            <a:r>
              <a:rPr lang="en-US" sz="4800" dirty="0" smtClean="0"/>
              <a:t>Given under the Common Seal of the Company this </a:t>
            </a:r>
            <a:r>
              <a:rPr lang="en-US" sz="4800" dirty="0" err="1" smtClean="0"/>
              <a:t>dd</a:t>
            </a:r>
            <a:r>
              <a:rPr lang="en-US" sz="4800" baseline="30000" dirty="0" err="1" smtClean="0"/>
              <a:t>th</a:t>
            </a:r>
            <a:r>
              <a:rPr lang="en-US" sz="4800" dirty="0" smtClean="0"/>
              <a:t>  </a:t>
            </a:r>
            <a:r>
              <a:rPr lang="en-US" sz="4800" dirty="0" err="1" smtClean="0"/>
              <a:t>mmm</a:t>
            </a:r>
            <a:r>
              <a:rPr lang="en-US" sz="4800" dirty="0" smtClean="0"/>
              <a:t> , </a:t>
            </a:r>
            <a:r>
              <a:rPr lang="en-US" sz="4800" dirty="0" err="1" smtClean="0"/>
              <a:t>yyyy</a:t>
            </a:r>
            <a:r>
              <a:rPr lang="en-US" sz="4800" dirty="0" smtClean="0"/>
              <a:t>                       </a:t>
            </a:r>
          </a:p>
          <a:p>
            <a:pPr>
              <a:buNone/>
            </a:pPr>
            <a:r>
              <a:rPr lang="en-US" sz="4800" dirty="0" smtClean="0"/>
              <a:t>                                                              </a:t>
            </a:r>
          </a:p>
          <a:p>
            <a:pPr algn="r">
              <a:buNone/>
            </a:pPr>
            <a:r>
              <a:rPr lang="en-US" sz="4800" dirty="0" smtClean="0"/>
              <a:t>                                                                                </a:t>
            </a:r>
          </a:p>
          <a:p>
            <a:pPr algn="r">
              <a:buNone/>
            </a:pPr>
            <a:r>
              <a:rPr lang="en-US" sz="4800" dirty="0" smtClean="0"/>
              <a:t>                                                                                     		                        Managing Director	                          Director</a:t>
            </a:r>
          </a:p>
          <a:p>
            <a:pPr algn="r">
              <a:buNone/>
            </a:pPr>
            <a:r>
              <a:rPr lang="en-US" sz="4800" dirty="0" smtClean="0"/>
              <a:t>	</a:t>
            </a:r>
          </a:p>
          <a:p>
            <a:pPr algn="r">
              <a:buNone/>
            </a:pPr>
            <a:r>
              <a:rPr lang="en-US" sz="4800" dirty="0" smtClean="0"/>
              <a:t>		</a:t>
            </a:r>
          </a:p>
          <a:p>
            <a:pPr algn="r">
              <a:buNone/>
            </a:pPr>
            <a:r>
              <a:rPr lang="en-US" sz="4800" dirty="0" smtClean="0"/>
              <a:t> Secretary/ </a:t>
            </a:r>
            <a:r>
              <a:rPr lang="en-US" sz="4800" dirty="0" err="1" smtClean="0"/>
              <a:t>Authorised</a:t>
            </a:r>
            <a:r>
              <a:rPr lang="en-US" sz="4800" dirty="0" smtClean="0"/>
              <a:t> Signatory</a:t>
            </a:r>
          </a:p>
          <a:p>
            <a:pPr algn="r">
              <a:buNone/>
            </a:pPr>
            <a:r>
              <a:rPr lang="en-US" dirty="0" smtClean="0"/>
              <a:t> </a:t>
            </a:r>
          </a:p>
          <a:p>
            <a:pPr>
              <a:buNone/>
            </a:pPr>
            <a:r>
              <a:rPr lang="en-US" dirty="0" smtClean="0"/>
              <a:t> </a:t>
            </a:r>
          </a:p>
          <a:p>
            <a:pPr>
              <a:buNone/>
            </a:pPr>
            <a:r>
              <a:rPr lang="en-US" dirty="0" smtClean="0"/>
              <a:t> </a:t>
            </a:r>
          </a:p>
          <a:p>
            <a:pPr>
              <a:buNone/>
            </a:pPr>
            <a:r>
              <a:rPr lang="en-US" dirty="0" smtClean="0"/>
              <a:t> </a:t>
            </a:r>
          </a:p>
          <a:p>
            <a:pPr>
              <a:buNone/>
            </a:pPr>
            <a:r>
              <a:rPr lang="en-US" b="1" dirty="0" smtClean="0"/>
              <a:t>Note :</a:t>
            </a:r>
            <a:r>
              <a:rPr lang="en-US" dirty="0" smtClean="0"/>
              <a:t> No transfer of any of the Share(s) comprised in this Certificate will be registered unless accompanied by this Certificate.</a:t>
            </a:r>
            <a:endParaRPr lang="en-US" b="1" dirty="0" smtClean="0"/>
          </a:p>
        </p:txBody>
      </p:sp>
      <p:sp>
        <p:nvSpPr>
          <p:cNvPr id="4" name="TextBox 3"/>
          <p:cNvSpPr txBox="1"/>
          <p:nvPr/>
        </p:nvSpPr>
        <p:spPr>
          <a:xfrm>
            <a:off x="3200384" y="0"/>
            <a:ext cx="5286412" cy="584775"/>
          </a:xfrm>
          <a:prstGeom prst="rect">
            <a:avLst/>
          </a:prstGeom>
          <a:noFill/>
        </p:spPr>
        <p:txBody>
          <a:bodyPr wrap="square" rtlCol="0">
            <a:spAutoFit/>
          </a:bodyPr>
          <a:lstStyle/>
          <a:p>
            <a:pPr algn="ctr"/>
            <a:r>
              <a:rPr lang="en-US" sz="3200" dirty="0" smtClean="0">
                <a:latin typeface="Calibri (body)"/>
                <a:ea typeface="+mj-ea"/>
                <a:cs typeface="+mj-cs"/>
              </a:rPr>
              <a:t>F) Share Certificate</a:t>
            </a:r>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dirty="0" smtClean="0">
                <a:latin typeface="Calibri (body)"/>
              </a:rPr>
              <a:t>G) Memorandum &amp; Article of Association</a:t>
            </a:r>
            <a:endParaRPr lang="en-US" sz="3500" dirty="0">
              <a:latin typeface="Calibri (body)"/>
            </a:endParaRPr>
          </a:p>
        </p:txBody>
      </p:sp>
      <p:sp>
        <p:nvSpPr>
          <p:cNvPr id="3" name="Content Placeholder 2"/>
          <p:cNvSpPr>
            <a:spLocks noGrp="1"/>
          </p:cNvSpPr>
          <p:nvPr>
            <p:ph idx="1"/>
          </p:nvPr>
        </p:nvSpPr>
        <p:spPr/>
        <p:txBody>
          <a:bodyPr>
            <a:normAutofit/>
          </a:bodyPr>
          <a:lstStyle/>
          <a:p>
            <a:pPr algn="just"/>
            <a:r>
              <a:rPr lang="en-US" sz="2600" dirty="0" smtClean="0"/>
              <a:t>Certified Copy of Memorandum of Association &amp; Article of Association is needed with all above documents.</a:t>
            </a:r>
          </a:p>
          <a:p>
            <a:pPr algn="just"/>
            <a:endParaRPr lang="en-US" sz="2600" dirty="0" smtClean="0"/>
          </a:p>
          <a:p>
            <a:pPr algn="just"/>
            <a:r>
              <a:rPr lang="en-US" sz="2600" dirty="0" smtClean="0"/>
              <a:t>If there is any change in MOA &amp; AOA then the altered MOA &amp; AOA is needed. </a:t>
            </a: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dirty="0" smtClean="0">
                <a:latin typeface="Calibri (body)"/>
              </a:rPr>
              <a:t>H) Adjudication Fee</a:t>
            </a:r>
            <a:endParaRPr lang="en-US" sz="3500" dirty="0">
              <a:latin typeface="Calibri (body)"/>
            </a:endParaRPr>
          </a:p>
        </p:txBody>
      </p:sp>
      <p:sp>
        <p:nvSpPr>
          <p:cNvPr id="3" name="Content Placeholder 2"/>
          <p:cNvSpPr>
            <a:spLocks noGrp="1"/>
          </p:cNvSpPr>
          <p:nvPr>
            <p:ph idx="1"/>
          </p:nvPr>
        </p:nvSpPr>
        <p:spPr/>
        <p:txBody>
          <a:bodyPr>
            <a:normAutofit/>
          </a:bodyPr>
          <a:lstStyle/>
          <a:p>
            <a:pPr algn="just"/>
            <a:r>
              <a:rPr lang="en-US" sz="2600" dirty="0" smtClean="0"/>
              <a:t>Rs 10/- as adjudication fee to be deposited with cashier of the department.</a:t>
            </a:r>
          </a:p>
          <a:p>
            <a:pPr algn="just"/>
            <a:endParaRPr lang="en-US" sz="2600" dirty="0" smtClean="0"/>
          </a:p>
          <a:p>
            <a:pPr algn="just"/>
            <a:r>
              <a:rPr lang="en-US" sz="2600" dirty="0" smtClean="0"/>
              <a:t>Earlier the amount was Rs. 5/- now the amount is increased to Rs. 10/-</a:t>
            </a: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latin typeface="Calibri (body)"/>
              </a:rPr>
              <a:t>2. Submission of Documents</a:t>
            </a:r>
            <a:endParaRPr lang="en-US" sz="4000" dirty="0">
              <a:latin typeface="Calibri (body)"/>
            </a:endParaRPr>
          </a:p>
        </p:txBody>
      </p:sp>
      <p:sp>
        <p:nvSpPr>
          <p:cNvPr id="3" name="Content Placeholder 2"/>
          <p:cNvSpPr>
            <a:spLocks noGrp="1"/>
          </p:cNvSpPr>
          <p:nvPr>
            <p:ph idx="1"/>
          </p:nvPr>
        </p:nvSpPr>
        <p:spPr>
          <a:xfrm>
            <a:off x="557178" y="1828784"/>
            <a:ext cx="9875520" cy="5431156"/>
          </a:xfrm>
        </p:spPr>
        <p:txBody>
          <a:bodyPr/>
          <a:lstStyle/>
          <a:p>
            <a:pPr algn="just"/>
            <a:r>
              <a:rPr lang="en-US" sz="2600" dirty="0" smtClean="0"/>
              <a:t>At the time of issue of shares, Stamp duty shall be paid to the exchequer of government within specified period. Above discussed documents shall be prepared &amp; submitted to Revenue Department (204, B – Block, 5, Sham </a:t>
            </a:r>
            <a:r>
              <a:rPr lang="en-US" sz="2600" dirty="0" err="1" smtClean="0"/>
              <a:t>Nath</a:t>
            </a:r>
            <a:r>
              <a:rPr lang="en-US" sz="2600" dirty="0" smtClean="0"/>
              <a:t> </a:t>
            </a:r>
            <a:r>
              <a:rPr lang="en-US" sz="2600" dirty="0" err="1" smtClean="0"/>
              <a:t>Marg</a:t>
            </a:r>
            <a:r>
              <a:rPr lang="en-US" sz="2600" dirty="0" smtClean="0"/>
              <a:t>, Delhi -110054) within One month of Issue of Share Certificates.</a:t>
            </a: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latin typeface="Calibri (body)"/>
              </a:rPr>
              <a:t>3. Preparation of Duty Chart</a:t>
            </a:r>
            <a:endParaRPr lang="en-US" sz="4000" dirty="0">
              <a:latin typeface="Calibri (body)"/>
            </a:endParaRPr>
          </a:p>
        </p:txBody>
      </p:sp>
      <p:sp>
        <p:nvSpPr>
          <p:cNvPr id="3" name="Content Placeholder 2"/>
          <p:cNvSpPr>
            <a:spLocks noGrp="1"/>
          </p:cNvSpPr>
          <p:nvPr>
            <p:ph idx="1"/>
          </p:nvPr>
        </p:nvSpPr>
        <p:spPr/>
        <p:txBody>
          <a:bodyPr>
            <a:normAutofit/>
          </a:bodyPr>
          <a:lstStyle/>
          <a:p>
            <a:pPr algn="just"/>
            <a:r>
              <a:rPr lang="en-US" sz="2600" dirty="0" smtClean="0"/>
              <a:t>Duty Chart is prepared by the department nearly about 15 to 20 days after submission of documents.</a:t>
            </a:r>
          </a:p>
          <a:p>
            <a:pPr algn="just"/>
            <a:endParaRPr lang="en-US" sz="2600" dirty="0" smtClean="0"/>
          </a:p>
          <a:p>
            <a:pPr algn="just"/>
            <a:r>
              <a:rPr lang="en-US" sz="2600" dirty="0" smtClean="0"/>
              <a:t>Duty Chart includes Name of the Company , Address of the Company,  Face Value of Shares issued, Premium Charged on Shares, Date of Issue, etc.</a:t>
            </a:r>
          </a:p>
          <a:p>
            <a:pPr algn="just"/>
            <a:endParaRPr lang="en-US" sz="2600" dirty="0" smtClean="0"/>
          </a:p>
          <a:p>
            <a:pPr algn="just"/>
            <a:r>
              <a:rPr lang="en-US" sz="2600" dirty="0" smtClean="0"/>
              <a:t>Format of Duty Chart is on Next Slide.</a:t>
            </a: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178" y="185710"/>
            <a:ext cx="9875520" cy="1371600"/>
          </a:xfrm>
        </p:spPr>
        <p:txBody>
          <a:bodyPr/>
          <a:lstStyle/>
          <a:p>
            <a:r>
              <a:rPr lang="en-US" u="sng" dirty="0" smtClean="0"/>
              <a:t>INDEX</a:t>
            </a:r>
            <a:endParaRPr lang="en-IN" u="sng" dirty="0"/>
          </a:p>
        </p:txBody>
      </p:sp>
      <p:sp>
        <p:nvSpPr>
          <p:cNvPr id="3" name="Content Placeholder 2"/>
          <p:cNvSpPr>
            <a:spLocks noGrp="1"/>
          </p:cNvSpPr>
          <p:nvPr>
            <p:ph idx="1"/>
          </p:nvPr>
        </p:nvSpPr>
        <p:spPr>
          <a:xfrm>
            <a:off x="548642" y="1685908"/>
            <a:ext cx="9875520" cy="6286544"/>
          </a:xfrm>
        </p:spPr>
        <p:txBody>
          <a:bodyPr>
            <a:normAutofit fontScale="62500" lnSpcReduction="20000"/>
          </a:bodyPr>
          <a:lstStyle/>
          <a:p>
            <a:pPr>
              <a:buFont typeface="Wingdings" pitchFamily="2" charset="2"/>
              <a:buChar char="Ø"/>
            </a:pPr>
            <a:r>
              <a:rPr lang="en-IN" dirty="0" smtClean="0"/>
              <a:t>ACT – Introduction to Stamp Duty on Share Certificates</a:t>
            </a:r>
          </a:p>
          <a:p>
            <a:pPr>
              <a:buFont typeface="Wingdings" pitchFamily="2" charset="2"/>
              <a:buChar char="Ø"/>
            </a:pPr>
            <a:endParaRPr lang="en-IN" dirty="0" smtClean="0"/>
          </a:p>
          <a:p>
            <a:pPr>
              <a:buFont typeface="Wingdings" pitchFamily="2" charset="2"/>
              <a:buChar char="Ø"/>
            </a:pPr>
            <a:r>
              <a:rPr lang="en-IN" dirty="0" smtClean="0"/>
              <a:t>Procedure </a:t>
            </a:r>
          </a:p>
          <a:p>
            <a:pPr lvl="2">
              <a:buNone/>
            </a:pPr>
            <a:r>
              <a:rPr lang="en-IN" dirty="0" smtClean="0"/>
              <a:t>1. Prepare Documents</a:t>
            </a:r>
          </a:p>
          <a:p>
            <a:pPr lvl="2">
              <a:buNone/>
            </a:pPr>
            <a:r>
              <a:rPr lang="en-IN" dirty="0" smtClean="0"/>
              <a:t>2. Submission of Documents</a:t>
            </a:r>
          </a:p>
          <a:p>
            <a:pPr lvl="2">
              <a:buNone/>
            </a:pPr>
            <a:r>
              <a:rPr lang="en-IN" dirty="0" smtClean="0"/>
              <a:t>3. Preparation of Duty Chart</a:t>
            </a:r>
          </a:p>
          <a:p>
            <a:pPr lvl="2">
              <a:buNone/>
            </a:pPr>
            <a:r>
              <a:rPr lang="en-IN" dirty="0" smtClean="0"/>
              <a:t>4. Preparation of </a:t>
            </a:r>
            <a:r>
              <a:rPr lang="en-IN" dirty="0" err="1" smtClean="0"/>
              <a:t>Challan</a:t>
            </a:r>
            <a:endParaRPr lang="en-IN" dirty="0" smtClean="0"/>
          </a:p>
          <a:p>
            <a:pPr lvl="2">
              <a:buNone/>
            </a:pPr>
            <a:r>
              <a:rPr lang="en-IN" dirty="0" smtClean="0"/>
              <a:t>5. Payment of </a:t>
            </a:r>
            <a:r>
              <a:rPr lang="en-IN" dirty="0" err="1" smtClean="0"/>
              <a:t>Challan</a:t>
            </a:r>
            <a:endParaRPr lang="en-IN" dirty="0" smtClean="0"/>
          </a:p>
          <a:p>
            <a:pPr lvl="2">
              <a:buNone/>
            </a:pPr>
            <a:r>
              <a:rPr lang="en-IN" dirty="0" smtClean="0"/>
              <a:t>6. Deposit of Challan</a:t>
            </a:r>
          </a:p>
          <a:p>
            <a:pPr lvl="2">
              <a:buNone/>
            </a:pPr>
            <a:r>
              <a:rPr lang="en-IN" dirty="0" smtClean="0"/>
              <a:t>7. Certificate of Stamp Duty paid</a:t>
            </a:r>
          </a:p>
          <a:p>
            <a:pPr lvl="2">
              <a:buNone/>
            </a:pPr>
            <a:r>
              <a:rPr lang="en-US" dirty="0" smtClean="0"/>
              <a:t>8. Examples</a:t>
            </a:r>
            <a:endParaRPr lang="en-IN" dirty="0" smtClean="0"/>
          </a:p>
          <a:p>
            <a:pPr lvl="2">
              <a:buFont typeface="Wingdings" pitchFamily="2" charset="2"/>
              <a:buChar char="Ø"/>
            </a:pPr>
            <a:endParaRPr lang="en-IN" dirty="0" smtClean="0"/>
          </a:p>
          <a:p>
            <a:pPr>
              <a:buFont typeface="Wingdings" pitchFamily="2" charset="2"/>
              <a:buChar char="Ø"/>
            </a:pPr>
            <a:r>
              <a:rPr lang="en-US" sz="4000" dirty="0" smtClean="0"/>
              <a:t>Procedure for Submission of Stamp Duty after expiry of specified period</a:t>
            </a:r>
          </a:p>
          <a:p>
            <a:pPr>
              <a:buFont typeface="Wingdings" pitchFamily="2" charset="2"/>
              <a:buChar char="Ø"/>
            </a:pPr>
            <a:endParaRPr lang="en-US" sz="4000" dirty="0" smtClean="0"/>
          </a:p>
          <a:p>
            <a:pPr>
              <a:buFont typeface="Wingdings" pitchFamily="2" charset="2"/>
              <a:buChar char="Ø"/>
            </a:pPr>
            <a:r>
              <a:rPr lang="en-US" sz="4000" dirty="0" smtClean="0"/>
              <a:t>Penalty</a:t>
            </a:r>
          </a:p>
          <a:p>
            <a:pPr>
              <a:buFont typeface="Wingdings" pitchFamily="2" charset="2"/>
              <a:buChar char="Ø"/>
            </a:pPr>
            <a:endParaRPr lang="en-US" sz="4000" dirty="0" smtClean="0"/>
          </a:p>
          <a:p>
            <a:pPr>
              <a:buFont typeface="Wingdings" pitchFamily="2" charset="2"/>
              <a:buChar char="Ø"/>
            </a:pPr>
            <a:r>
              <a:rPr lang="en-US" sz="4000" dirty="0" smtClean="0"/>
              <a:t>FAQ’s</a:t>
            </a:r>
          </a:p>
        </p:txBody>
      </p:sp>
      <p:sp>
        <p:nvSpPr>
          <p:cNvPr id="5" name="Footer Placeholder 4"/>
          <p:cNvSpPr txBox="1">
            <a:spLocks/>
          </p:cNvSpPr>
          <p:nvPr/>
        </p:nvSpPr>
        <p:spPr>
          <a:xfrm>
            <a:off x="4057640" y="7400948"/>
            <a:ext cx="3474720" cy="438150"/>
          </a:xfrm>
          <a:prstGeom prst="rect">
            <a:avLst/>
          </a:prstGeom>
        </p:spPr>
        <p:txBody>
          <a:bodyPr vert="horz" lIns="109709" tIns="54855" rIns="109709" bIns="54855" rtlCol="0" anchor="ctr"/>
          <a:lstStyle/>
          <a:p>
            <a:pPr marL="0" marR="0" lvl="0" indent="0" algn="ctr" defTabSz="1097092"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smtClean="0">
                <a:ln>
                  <a:noFill/>
                </a:ln>
                <a:solidFill>
                  <a:schemeClr val="tx1">
                    <a:tint val="75000"/>
                  </a:schemeClr>
                </a:solidFill>
                <a:effectLst/>
                <a:uLnTx/>
                <a:uFillTx/>
                <a:latin typeface="+mn-lt"/>
                <a:ea typeface="+mn-ea"/>
                <a:cs typeface="+mn-cs"/>
                <a:hlinkClick r:id="rId2"/>
              </a:rPr>
              <a:t>WWW.FIXET.IN</a:t>
            </a:r>
            <a:endParaRPr kumimoji="0" lang="en-IN" sz="28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1097092" rtl="0" eaLnBrk="1" fontAlgn="auto" latinLnBrk="0" hangingPunct="1">
              <a:lnSpc>
                <a:spcPct val="100000"/>
              </a:lnSpc>
              <a:spcBef>
                <a:spcPts val="0"/>
              </a:spcBef>
              <a:spcAft>
                <a:spcPts val="0"/>
              </a:spcAft>
              <a:buClrTx/>
              <a:buSzTx/>
              <a:buFontTx/>
              <a:buNone/>
              <a:tabLst/>
              <a:defRPr/>
            </a:pPr>
            <a:endParaRPr kumimoji="0" lang="en-IN" sz="1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82880"/>
            <a:ext cx="10241280" cy="8046720"/>
          </a:xfrm>
        </p:spPr>
        <p:txBody>
          <a:bodyPr>
            <a:normAutofit fontScale="90000"/>
          </a:bodyPr>
          <a:lstStyle/>
          <a:p>
            <a:pPr algn="l"/>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t>
            </a:r>
            <a:r>
              <a:rPr lang="en-US" sz="1300" dirty="0" smtClean="0">
                <a:latin typeface="Times New Roman" pitchFamily="18" charset="0"/>
                <a:cs typeface="Times New Roman" pitchFamily="18" charset="0"/>
              </a:rPr>
              <a:t>OFFICE OF THE DIVISIONAL COMMISSIONER, REVENUE DEPARTMENT, STAMP BRANCH 5, SHAM NATH MARG, </a:t>
            </a:r>
            <a:br>
              <a:rPr lang="en-US" sz="13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                                                                                                                               DELHI</a:t>
            </a:r>
            <a:br>
              <a:rPr lang="en-US" sz="13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
            </a:r>
            <a:br>
              <a:rPr lang="en-US" sz="13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 Sub:     F******* payment of Stamp Duty chargeable on Shares/Debentures etc.                                                                                                                                                                                </a:t>
            </a: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400" dirty="0" smtClean="0">
                <a:latin typeface="Times New Roman" pitchFamily="18" charset="0"/>
                <a:cs typeface="Times New Roman" pitchFamily="18" charset="0"/>
              </a:rPr>
              <a:t/>
            </a:r>
            <a:br>
              <a:rPr lang="en-US" sz="14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Shares have been executed on  _______________________________________________ and submit this office for payment of stamp duty on __________________________ i.e. within prescribed time limit (Prescribed time limit is within one month </a:t>
            </a:r>
            <a:br>
              <a:rPr lang="en-US" sz="13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from date of execution).</a:t>
            </a:r>
            <a:br>
              <a:rPr lang="en-US" sz="13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As discussed, notice issued</a:t>
            </a:r>
            <a:br>
              <a:rPr lang="en-US" sz="13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
            </a:r>
            <a:br>
              <a:rPr lang="en-US" sz="1300" dirty="0" smtClean="0">
                <a:latin typeface="Times New Roman" pitchFamily="18" charset="0"/>
                <a:cs typeface="Times New Roman" pitchFamily="18" charset="0"/>
              </a:rPr>
            </a:br>
            <a:r>
              <a:rPr lang="en-US" sz="1300" dirty="0" smtClean="0">
                <a:latin typeface="Times New Roman" pitchFamily="18" charset="0"/>
                <a:cs typeface="Times New Roman" pitchFamily="18" charset="0"/>
              </a:rPr>
              <a:t>Submitted please </a:t>
            </a:r>
            <a:r>
              <a:rPr lang="en-US" sz="1400" dirty="0" smtClean="0">
                <a:latin typeface="Times New Roman" pitchFamily="18" charset="0"/>
                <a:cs typeface="Times New Roman" pitchFamily="18" charset="0"/>
              </a:rPr>
              <a:t>						                            COS (HO)</a:t>
            </a:r>
            <a:br>
              <a:rPr lang="en-US" sz="14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endParaRPr lang="en-US" sz="1200" dirty="0">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731521" y="1554480"/>
          <a:ext cx="9235439" cy="5275682"/>
        </p:xfrm>
        <a:graphic>
          <a:graphicData uri="http://schemas.openxmlformats.org/drawingml/2006/table">
            <a:tbl>
              <a:tblPr firstRow="1" bandRow="1">
                <a:tableStyleId>{5940675A-B579-460E-94D1-54222C63F5DA}</a:tableStyleId>
              </a:tblPr>
              <a:tblGrid>
                <a:gridCol w="731520"/>
                <a:gridCol w="1828800"/>
                <a:gridCol w="1097280"/>
                <a:gridCol w="1005840"/>
                <a:gridCol w="1188720"/>
                <a:gridCol w="1188720"/>
                <a:gridCol w="1280160"/>
                <a:gridCol w="914399"/>
              </a:tblGrid>
              <a:tr h="333404">
                <a:tc>
                  <a:txBody>
                    <a:bodyPr/>
                    <a:lstStyle/>
                    <a:p>
                      <a:r>
                        <a:rPr lang="en-US" sz="1100" dirty="0" err="1" smtClean="0">
                          <a:latin typeface="Times New Roman" pitchFamily="18" charset="0"/>
                          <a:cs typeface="Times New Roman" pitchFamily="18" charset="0"/>
                        </a:rPr>
                        <a:t>S.No</a:t>
                      </a:r>
                      <a:r>
                        <a:rPr lang="en-US" sz="1100" dirty="0" smtClean="0">
                          <a:latin typeface="Times New Roman" pitchFamily="18" charset="0"/>
                          <a:cs typeface="Times New Roman" pitchFamily="18" charset="0"/>
                        </a:rPr>
                        <a:t>.</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Descriptions</a:t>
                      </a:r>
                      <a:endParaRPr lang="en-US" sz="1100" dirty="0">
                        <a:latin typeface="Times New Roman" pitchFamily="18" charset="0"/>
                        <a:cs typeface="Times New Roman" pitchFamily="18" charset="0"/>
                      </a:endParaRPr>
                    </a:p>
                  </a:txBody>
                  <a:tcPr marL="109728" marR="109728" marT="54864" marB="54864"/>
                </a:tc>
                <a:tc gridSpan="6">
                  <a:txBody>
                    <a:bodyPr/>
                    <a:lstStyle/>
                    <a:p>
                      <a:r>
                        <a:rPr lang="en-US" sz="1100" dirty="0" smtClean="0">
                          <a:latin typeface="Times New Roman" pitchFamily="18" charset="0"/>
                          <a:cs typeface="Times New Roman" pitchFamily="18" charset="0"/>
                        </a:rPr>
                        <a:t>Remarks</a:t>
                      </a:r>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3404">
                <a:tc>
                  <a:txBody>
                    <a:bodyPr/>
                    <a:lstStyle/>
                    <a:p>
                      <a:r>
                        <a:rPr lang="en-US" sz="1100" dirty="0" smtClean="0">
                          <a:latin typeface="Times New Roman" pitchFamily="18" charset="0"/>
                          <a:cs typeface="Times New Roman" pitchFamily="18" charset="0"/>
                        </a:rPr>
                        <a:t>1</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File</a:t>
                      </a:r>
                      <a:r>
                        <a:rPr lang="en-US" sz="1100" baseline="0" dirty="0" smtClean="0">
                          <a:latin typeface="Times New Roman" pitchFamily="18" charset="0"/>
                          <a:cs typeface="Times New Roman" pitchFamily="18" charset="0"/>
                        </a:rPr>
                        <a:t> No. &amp; Date</a:t>
                      </a:r>
                      <a:endParaRPr lang="en-US" sz="1100" dirty="0">
                        <a:latin typeface="Times New Roman" pitchFamily="18" charset="0"/>
                        <a:cs typeface="Times New Roman" pitchFamily="18" charset="0"/>
                      </a:endParaRPr>
                    </a:p>
                  </a:txBody>
                  <a:tcPr marL="109728" marR="109728" marT="54864" marB="54864"/>
                </a:tc>
                <a:tc gridSpan="6">
                  <a:txBody>
                    <a:bodyPr/>
                    <a:lstStyle/>
                    <a:p>
                      <a:r>
                        <a:rPr lang="en-US" sz="1100" dirty="0" smtClean="0">
                          <a:latin typeface="Times New Roman" pitchFamily="18" charset="0"/>
                          <a:cs typeface="Times New Roman" pitchFamily="18" charset="0"/>
                        </a:rPr>
                        <a:t>F. 10 (____)/COS/HQ/CD</a:t>
                      </a:r>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00107">
                <a:tc>
                  <a:txBody>
                    <a:bodyPr/>
                    <a:lstStyle/>
                    <a:p>
                      <a:r>
                        <a:rPr lang="en-US" sz="1100" dirty="0" smtClean="0">
                          <a:latin typeface="Times New Roman" pitchFamily="18" charset="0"/>
                          <a:cs typeface="Times New Roman" pitchFamily="18" charset="0"/>
                        </a:rPr>
                        <a:t>2</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Reference</a:t>
                      </a:r>
                      <a:r>
                        <a:rPr lang="en-US" sz="1100" baseline="0" dirty="0" smtClean="0">
                          <a:latin typeface="Times New Roman" pitchFamily="18" charset="0"/>
                          <a:cs typeface="Times New Roman" pitchFamily="18" charset="0"/>
                        </a:rPr>
                        <a:t> No. &amp; </a:t>
                      </a:r>
                    </a:p>
                    <a:p>
                      <a:r>
                        <a:rPr lang="en-US" sz="1100" baseline="0" dirty="0" smtClean="0">
                          <a:latin typeface="Times New Roman" pitchFamily="18" charset="0"/>
                          <a:cs typeface="Times New Roman" pitchFamily="18" charset="0"/>
                        </a:rPr>
                        <a:t>Date</a:t>
                      </a:r>
                      <a:endParaRPr lang="en-US" sz="1100" dirty="0">
                        <a:latin typeface="Times New Roman" pitchFamily="18" charset="0"/>
                        <a:cs typeface="Times New Roman" pitchFamily="18" charset="0"/>
                      </a:endParaRPr>
                    </a:p>
                  </a:txBody>
                  <a:tcPr marL="109728" marR="109728" marT="54864" marB="54864"/>
                </a:tc>
                <a:tc gridSpan="6">
                  <a:txBody>
                    <a:bodyPr/>
                    <a:lstStyle/>
                    <a:p>
                      <a:r>
                        <a:rPr lang="en-US" sz="1100" dirty="0" smtClean="0">
                          <a:latin typeface="Times New Roman" pitchFamily="18" charset="0"/>
                          <a:cs typeface="Times New Roman" pitchFamily="18" charset="0"/>
                        </a:rPr>
                        <a:t>F. Audit/Stamp</a:t>
                      </a:r>
                      <a:r>
                        <a:rPr lang="en-US" sz="1100" baseline="0" dirty="0" smtClean="0">
                          <a:latin typeface="Times New Roman" pitchFamily="18" charset="0"/>
                          <a:cs typeface="Times New Roman" pitchFamily="18" charset="0"/>
                        </a:rPr>
                        <a:t> Duty/Shares./10/                        Dated :</a:t>
                      </a:r>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38912">
                <a:tc>
                  <a:txBody>
                    <a:bodyPr/>
                    <a:lstStyle/>
                    <a:p>
                      <a:r>
                        <a:rPr lang="en-US" sz="1100" dirty="0" smtClean="0">
                          <a:latin typeface="Times New Roman" pitchFamily="18" charset="0"/>
                          <a:cs typeface="Times New Roman" pitchFamily="18" charset="0"/>
                        </a:rPr>
                        <a:t>3</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Name of the </a:t>
                      </a:r>
                    </a:p>
                    <a:p>
                      <a:r>
                        <a:rPr lang="en-US" sz="1100" dirty="0" smtClean="0">
                          <a:latin typeface="Times New Roman" pitchFamily="18" charset="0"/>
                          <a:cs typeface="Times New Roman" pitchFamily="18" charset="0"/>
                        </a:rPr>
                        <a:t>Company</a:t>
                      </a:r>
                      <a:endParaRPr lang="en-US" sz="1100" dirty="0">
                        <a:latin typeface="Times New Roman" pitchFamily="18" charset="0"/>
                        <a:cs typeface="Times New Roman" pitchFamily="18" charset="0"/>
                      </a:endParaRPr>
                    </a:p>
                  </a:txBody>
                  <a:tcPr marL="109728" marR="109728" marT="54864" marB="54864"/>
                </a:tc>
                <a:tc gridSpan="6">
                  <a:txBody>
                    <a:bodyPr/>
                    <a:lstStyle/>
                    <a:p>
                      <a:r>
                        <a:rPr lang="en-US" sz="1100" dirty="0" smtClean="0">
                          <a:latin typeface="Times New Roman" pitchFamily="18" charset="0"/>
                          <a:cs typeface="Times New Roman" pitchFamily="18" charset="0"/>
                        </a:rPr>
                        <a:t>M/s.</a:t>
                      </a:r>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38912">
                <a:tc>
                  <a:txBody>
                    <a:bodyPr/>
                    <a:lstStyle/>
                    <a:p>
                      <a:r>
                        <a:rPr lang="en-US" sz="1100" dirty="0" smtClean="0">
                          <a:latin typeface="Times New Roman" pitchFamily="18" charset="0"/>
                          <a:cs typeface="Times New Roman" pitchFamily="18" charset="0"/>
                        </a:rPr>
                        <a:t>4</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Address</a:t>
                      </a:r>
                      <a:r>
                        <a:rPr lang="en-US" sz="1100" baseline="0" dirty="0" smtClean="0">
                          <a:latin typeface="Times New Roman" pitchFamily="18" charset="0"/>
                          <a:cs typeface="Times New Roman" pitchFamily="18" charset="0"/>
                        </a:rPr>
                        <a:t> of the </a:t>
                      </a:r>
                    </a:p>
                    <a:p>
                      <a:r>
                        <a:rPr lang="en-US" sz="1100" baseline="0" dirty="0" smtClean="0">
                          <a:latin typeface="Times New Roman" pitchFamily="18" charset="0"/>
                          <a:cs typeface="Times New Roman" pitchFamily="18" charset="0"/>
                        </a:rPr>
                        <a:t>Company</a:t>
                      </a:r>
                      <a:endParaRPr lang="en-US" sz="1100" dirty="0">
                        <a:latin typeface="Times New Roman" pitchFamily="18" charset="0"/>
                        <a:cs typeface="Times New Roman" pitchFamily="18" charset="0"/>
                      </a:endParaRPr>
                    </a:p>
                  </a:txBody>
                  <a:tcPr marL="109728" marR="109728" marT="54864" marB="54864"/>
                </a:tc>
                <a:tc gridSpan="6">
                  <a:txBody>
                    <a:bodyPr/>
                    <a:lstStyle/>
                    <a:p>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16734">
                <a:tc>
                  <a:txBody>
                    <a:bodyPr/>
                    <a:lstStyle/>
                    <a:p>
                      <a:r>
                        <a:rPr lang="en-US" sz="1100" dirty="0" smtClean="0">
                          <a:latin typeface="Times New Roman" pitchFamily="18" charset="0"/>
                          <a:cs typeface="Times New Roman" pitchFamily="18" charset="0"/>
                        </a:rPr>
                        <a:t>5</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Date of allotment of Shares</a:t>
                      </a:r>
                      <a:endParaRPr lang="en-US" sz="1100" dirty="0">
                        <a:latin typeface="Times New Roman" pitchFamily="18" charset="0"/>
                        <a:cs typeface="Times New Roman" pitchFamily="18" charset="0"/>
                      </a:endParaRPr>
                    </a:p>
                  </a:txBody>
                  <a:tcPr marL="109728" marR="109728" marT="54864" marB="54864"/>
                </a:tc>
                <a:tc>
                  <a:txBody>
                    <a:bodyPr/>
                    <a:lstStyle/>
                    <a:p>
                      <a:endParaRPr lang="en-US" sz="1100" dirty="0">
                        <a:latin typeface="Times New Roman" pitchFamily="18" charset="0"/>
                        <a:cs typeface="Times New Roman" pitchFamily="18" charset="0"/>
                      </a:endParaRPr>
                    </a:p>
                  </a:txBody>
                  <a:tcPr marL="109728" marR="109728" marT="54864" marB="54864">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tcPr>
                </a:tc>
              </a:tr>
              <a:tr h="333404">
                <a:tc>
                  <a:txBody>
                    <a:bodyPr/>
                    <a:lstStyle/>
                    <a:p>
                      <a:r>
                        <a:rPr lang="en-US" sz="1100" dirty="0" smtClean="0">
                          <a:latin typeface="Times New Roman" pitchFamily="18" charset="0"/>
                          <a:cs typeface="Times New Roman" pitchFamily="18" charset="0"/>
                        </a:rPr>
                        <a:t>6</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Date of issue</a:t>
                      </a:r>
                      <a:r>
                        <a:rPr lang="en-US" sz="1100" baseline="0" dirty="0" smtClean="0">
                          <a:latin typeface="Times New Roman" pitchFamily="18" charset="0"/>
                          <a:cs typeface="Times New Roman" pitchFamily="18" charset="0"/>
                        </a:rPr>
                        <a:t> of Shares</a:t>
                      </a:r>
                      <a:endParaRPr lang="en-US" sz="1100" dirty="0">
                        <a:latin typeface="Times New Roman" pitchFamily="18" charset="0"/>
                        <a:cs typeface="Times New Roman" pitchFamily="18" charset="0"/>
                      </a:endParaRPr>
                    </a:p>
                  </a:txBody>
                  <a:tcPr marL="109728" marR="109728" marT="54864" marB="54864"/>
                </a:tc>
                <a:tc>
                  <a:txBody>
                    <a:bodyPr/>
                    <a:lstStyle/>
                    <a:p>
                      <a:endParaRPr lang="en-US" sz="1100" dirty="0">
                        <a:latin typeface="Times New Roman" pitchFamily="18" charset="0"/>
                        <a:cs typeface="Times New Roman" pitchFamily="18" charset="0"/>
                      </a:endParaRPr>
                    </a:p>
                  </a:txBody>
                  <a:tcPr marL="109728" marR="109728" marT="54864" marB="54864">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tcPr>
                </a:tc>
              </a:tr>
              <a:tr h="333404">
                <a:tc>
                  <a:txBody>
                    <a:bodyPr/>
                    <a:lstStyle/>
                    <a:p>
                      <a:r>
                        <a:rPr lang="en-US" sz="1100" dirty="0" smtClean="0">
                          <a:latin typeface="Times New Roman" pitchFamily="18" charset="0"/>
                          <a:cs typeface="Times New Roman" pitchFamily="18" charset="0"/>
                        </a:rPr>
                        <a:t>7</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No. Shares</a:t>
                      </a:r>
                      <a:endParaRPr lang="en-US" sz="1100" dirty="0">
                        <a:latin typeface="Times New Roman" pitchFamily="18" charset="0"/>
                        <a:cs typeface="Times New Roman" pitchFamily="18" charset="0"/>
                      </a:endParaRPr>
                    </a:p>
                  </a:txBody>
                  <a:tcPr marL="109728" marR="109728" marT="54864" marB="54864"/>
                </a:tc>
                <a:tc>
                  <a:txBody>
                    <a:bodyPr/>
                    <a:lstStyle/>
                    <a:p>
                      <a:endParaRPr lang="en-US" sz="1100" dirty="0">
                        <a:latin typeface="Times New Roman" pitchFamily="18" charset="0"/>
                        <a:cs typeface="Times New Roman" pitchFamily="18" charset="0"/>
                      </a:endParaRPr>
                    </a:p>
                  </a:txBody>
                  <a:tcPr marL="109728" marR="109728" marT="54864" marB="54864">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tcPr>
                </a:tc>
              </a:tr>
              <a:tr h="339421">
                <a:tc>
                  <a:txBody>
                    <a:bodyPr/>
                    <a:lstStyle/>
                    <a:p>
                      <a:r>
                        <a:rPr lang="en-US" sz="1100" dirty="0" smtClean="0">
                          <a:latin typeface="Times New Roman" pitchFamily="18" charset="0"/>
                          <a:cs typeface="Times New Roman" pitchFamily="18" charset="0"/>
                        </a:rPr>
                        <a:t>8</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Face value of each Shares</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tcPr>
                </a:tc>
              </a:tr>
              <a:tr h="438912">
                <a:tc>
                  <a:txBody>
                    <a:bodyPr/>
                    <a:lstStyle/>
                    <a:p>
                      <a:r>
                        <a:rPr lang="en-US" sz="1100" dirty="0" smtClean="0">
                          <a:latin typeface="Times New Roman" pitchFamily="18" charset="0"/>
                          <a:cs typeface="Times New Roman" pitchFamily="18" charset="0"/>
                        </a:rPr>
                        <a:t>9</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Premium</a:t>
                      </a:r>
                      <a:r>
                        <a:rPr lang="en-US" sz="1100" baseline="0" dirty="0" smtClean="0">
                          <a:latin typeface="Times New Roman" pitchFamily="18" charset="0"/>
                          <a:cs typeface="Times New Roman" pitchFamily="18" charset="0"/>
                        </a:rPr>
                        <a:t> of each shares if any</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100" dirty="0" smtClean="0">
                          <a:latin typeface="Times New Roman" pitchFamily="18" charset="0"/>
                          <a:cs typeface="Times New Roman" pitchFamily="18" charset="0"/>
                        </a:rPr>
                        <a:t>Rs.</a:t>
                      </a:r>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tcPr>
                </a:tc>
              </a:tr>
              <a:tr h="274320">
                <a:tc>
                  <a:txBody>
                    <a:bodyPr/>
                    <a:lstStyle/>
                    <a:p>
                      <a:r>
                        <a:rPr lang="en-US" sz="1100" dirty="0" smtClean="0">
                          <a:latin typeface="Times New Roman" pitchFamily="18" charset="0"/>
                          <a:cs typeface="Times New Roman" pitchFamily="18" charset="0"/>
                        </a:rPr>
                        <a:t>10</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Distinctive no. of Shares</a:t>
                      </a:r>
                      <a:endParaRPr lang="en-US" sz="1100" dirty="0">
                        <a:latin typeface="Times New Roman" pitchFamily="18" charset="0"/>
                        <a:cs typeface="Times New Roman" pitchFamily="18" charset="0"/>
                      </a:endParaRPr>
                    </a:p>
                  </a:txBody>
                  <a:tcPr marL="109728" marR="109728" marT="54864" marB="54864"/>
                </a:tc>
                <a:tc>
                  <a:txBody>
                    <a:bodyPr/>
                    <a:lstStyle/>
                    <a:p>
                      <a:endParaRPr lang="en-US" sz="1100" dirty="0">
                        <a:latin typeface="Times New Roman" pitchFamily="18" charset="0"/>
                        <a:cs typeface="Times New Roman" pitchFamily="18" charset="0"/>
                      </a:endParaRPr>
                    </a:p>
                  </a:txBody>
                  <a:tcPr marL="109728" marR="109728" marT="54864" marB="54864">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Times New Roman" pitchFamily="18" charset="0"/>
                        <a:cs typeface="Times New Roman" pitchFamily="18" charset="0"/>
                      </a:endParaRPr>
                    </a:p>
                  </a:txBody>
                  <a:tcPr marL="109728" marR="109728" marT="54864" marB="54864">
                    <a:lnL w="12700" cap="flat" cmpd="sng" algn="ctr">
                      <a:solidFill>
                        <a:schemeClr val="tx1"/>
                      </a:solidFill>
                      <a:prstDash val="solid"/>
                      <a:round/>
                      <a:headEnd type="none" w="med" len="med"/>
                      <a:tailEnd type="none" w="med" len="med"/>
                    </a:lnL>
                  </a:tcPr>
                </a:tc>
              </a:tr>
              <a:tr h="438912">
                <a:tc>
                  <a:txBody>
                    <a:bodyPr/>
                    <a:lstStyle/>
                    <a:p>
                      <a:r>
                        <a:rPr lang="en-US" sz="1100" dirty="0" smtClean="0">
                          <a:latin typeface="Times New Roman" pitchFamily="18" charset="0"/>
                          <a:cs typeface="Times New Roman" pitchFamily="18" charset="0"/>
                        </a:rPr>
                        <a:t>11</a:t>
                      </a:r>
                      <a:endParaRPr lang="en-US" sz="1100" dirty="0">
                        <a:latin typeface="Times New Roman" pitchFamily="18" charset="0"/>
                        <a:cs typeface="Times New Roman" pitchFamily="18" charset="0"/>
                      </a:endParaRPr>
                    </a:p>
                  </a:txBody>
                  <a:tcPr marL="109728" marR="109728" marT="54864" marB="54864"/>
                </a:tc>
                <a:tc>
                  <a:txBody>
                    <a:bodyPr/>
                    <a:lstStyle/>
                    <a:p>
                      <a:pPr algn="l"/>
                      <a:r>
                        <a:rPr lang="en-US" sz="1100" dirty="0" smtClean="0">
                          <a:latin typeface="Times New Roman" pitchFamily="18" charset="0"/>
                          <a:cs typeface="Times New Roman" pitchFamily="18" charset="0"/>
                        </a:rPr>
                        <a:t>Whether proper stamp</a:t>
                      </a:r>
                      <a:r>
                        <a:rPr lang="en-US" sz="1100" baseline="0" dirty="0" smtClean="0">
                          <a:latin typeface="Times New Roman" pitchFamily="18" charset="0"/>
                          <a:cs typeface="Times New Roman" pitchFamily="18" charset="0"/>
                        </a:rPr>
                        <a:t> duty paid or not?</a:t>
                      </a:r>
                      <a:endParaRPr lang="en-US" sz="1100" dirty="0">
                        <a:latin typeface="Times New Roman" pitchFamily="18" charset="0"/>
                        <a:cs typeface="Times New Roman" pitchFamily="18" charset="0"/>
                      </a:endParaRPr>
                    </a:p>
                  </a:txBody>
                  <a:tcPr marL="109728" marR="109728" marT="54864" marB="54864"/>
                </a:tc>
                <a:tc gridSpan="6">
                  <a:txBody>
                    <a:bodyPr/>
                    <a:lstStyle/>
                    <a:p>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38912">
                <a:tc>
                  <a:txBody>
                    <a:bodyPr/>
                    <a:lstStyle/>
                    <a:p>
                      <a:r>
                        <a:rPr lang="en-US" sz="1100" dirty="0" smtClean="0">
                          <a:latin typeface="Times New Roman" pitchFamily="18" charset="0"/>
                          <a:cs typeface="Times New Roman" pitchFamily="18" charset="0"/>
                        </a:rPr>
                        <a:t>12</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Aggregate amount of Shares including premium</a:t>
                      </a:r>
                      <a:endParaRPr lang="en-US" sz="1100" dirty="0">
                        <a:latin typeface="Times New Roman" pitchFamily="18" charset="0"/>
                        <a:cs typeface="Times New Roman" pitchFamily="18" charset="0"/>
                      </a:endParaRPr>
                    </a:p>
                  </a:txBody>
                  <a:tcPr marL="109728" marR="109728" marT="54864" marB="54864"/>
                </a:tc>
                <a:tc gridSpan="6">
                  <a:txBody>
                    <a:bodyPr/>
                    <a:lstStyle/>
                    <a:p>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83396">
                <a:tc>
                  <a:txBody>
                    <a:bodyPr/>
                    <a:lstStyle/>
                    <a:p>
                      <a:r>
                        <a:rPr lang="en-US" sz="1100" dirty="0" smtClean="0">
                          <a:latin typeface="Times New Roman" pitchFamily="18" charset="0"/>
                          <a:cs typeface="Times New Roman" pitchFamily="18" charset="0"/>
                        </a:rPr>
                        <a:t>13</a:t>
                      </a:r>
                      <a:endParaRPr lang="en-US" sz="1100" dirty="0">
                        <a:latin typeface="Times New Roman" pitchFamily="18" charset="0"/>
                        <a:cs typeface="Times New Roman" pitchFamily="18" charset="0"/>
                      </a:endParaRPr>
                    </a:p>
                  </a:txBody>
                  <a:tcPr marL="109728" marR="109728" marT="54864" marB="54864"/>
                </a:tc>
                <a:tc>
                  <a:txBody>
                    <a:bodyPr/>
                    <a:lstStyle/>
                    <a:p>
                      <a:r>
                        <a:rPr lang="en-US" sz="1100" dirty="0" smtClean="0">
                          <a:latin typeface="Times New Roman" pitchFamily="18" charset="0"/>
                          <a:cs typeface="Times New Roman" pitchFamily="18" charset="0"/>
                        </a:rPr>
                        <a:t>Amount</a:t>
                      </a:r>
                      <a:r>
                        <a:rPr lang="en-US" sz="1100" baseline="0" dirty="0" smtClean="0">
                          <a:latin typeface="Times New Roman" pitchFamily="18" charset="0"/>
                          <a:cs typeface="Times New Roman" pitchFamily="18" charset="0"/>
                        </a:rPr>
                        <a:t> of stamp duty</a:t>
                      </a:r>
                      <a:endParaRPr lang="en-US" sz="1100" dirty="0">
                        <a:latin typeface="Times New Roman" pitchFamily="18" charset="0"/>
                        <a:cs typeface="Times New Roman" pitchFamily="18" charset="0"/>
                      </a:endParaRPr>
                    </a:p>
                  </a:txBody>
                  <a:tcPr marL="109728" marR="109728" marT="54864" marB="54864"/>
                </a:tc>
                <a:tc gridSpan="6">
                  <a:txBody>
                    <a:bodyPr/>
                    <a:lstStyle/>
                    <a:p>
                      <a:endParaRPr lang="en-US" sz="1100" dirty="0">
                        <a:latin typeface="Times New Roman" pitchFamily="18" charset="0"/>
                        <a:cs typeface="Times New Roman" pitchFamily="18" charset="0"/>
                      </a:endParaRPr>
                    </a:p>
                  </a:txBody>
                  <a:tcPr marL="109728" marR="109728" marT="54864" marB="54864"/>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TextBox 3"/>
          <p:cNvSpPr txBox="1"/>
          <p:nvPr/>
        </p:nvSpPr>
        <p:spPr>
          <a:xfrm>
            <a:off x="4057640" y="185710"/>
            <a:ext cx="2643206" cy="461665"/>
          </a:xfrm>
          <a:prstGeom prst="rect">
            <a:avLst/>
          </a:prstGeom>
          <a:noFill/>
        </p:spPr>
        <p:txBody>
          <a:bodyPr wrap="square" rtlCol="0">
            <a:spAutoFit/>
          </a:bodyPr>
          <a:lstStyle/>
          <a:p>
            <a:pPr algn="ctr"/>
            <a:r>
              <a:rPr lang="en-US" sz="2400" u="sng" dirty="0" smtClean="0"/>
              <a:t>Duty Chart - Format</a:t>
            </a:r>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latin typeface="Calibri (body)"/>
              </a:rPr>
              <a:t>4. Preparation of </a:t>
            </a:r>
            <a:r>
              <a:rPr lang="en-US" sz="4000" dirty="0" err="1" smtClean="0">
                <a:latin typeface="Calibri (body)"/>
              </a:rPr>
              <a:t>Challan</a:t>
            </a:r>
            <a:endParaRPr lang="en-US" sz="4000" dirty="0">
              <a:latin typeface="Calibri (body)"/>
            </a:endParaRPr>
          </a:p>
        </p:txBody>
      </p:sp>
      <p:sp>
        <p:nvSpPr>
          <p:cNvPr id="5" name="TextBox 4"/>
          <p:cNvSpPr txBox="1"/>
          <p:nvPr/>
        </p:nvSpPr>
        <p:spPr>
          <a:xfrm>
            <a:off x="700054" y="2043098"/>
            <a:ext cx="9358378" cy="3231654"/>
          </a:xfrm>
          <a:prstGeom prst="rect">
            <a:avLst/>
          </a:prstGeom>
          <a:noFill/>
        </p:spPr>
        <p:txBody>
          <a:bodyPr wrap="square" rtlCol="0">
            <a:spAutoFit/>
          </a:bodyPr>
          <a:lstStyle/>
          <a:p>
            <a:pPr marL="341313" lvl="3" indent="-341313" algn="just">
              <a:buFont typeface="Arial" pitchFamily="34" charset="0"/>
              <a:buChar char="•"/>
            </a:pPr>
            <a:r>
              <a:rPr lang="en-US" sz="2600" dirty="0" err="1" smtClean="0"/>
              <a:t>Challan</a:t>
            </a:r>
            <a:r>
              <a:rPr lang="en-US" sz="2600" dirty="0" smtClean="0"/>
              <a:t> has been issued by department in Triplicate on the basis of Duty Chart Made.</a:t>
            </a:r>
          </a:p>
          <a:p>
            <a:pPr marL="341313" lvl="3" indent="-341313" algn="just">
              <a:buFont typeface="Arial" pitchFamily="34" charset="0"/>
              <a:buChar char="•"/>
            </a:pPr>
            <a:endParaRPr lang="en-US" sz="2600" dirty="0" smtClean="0"/>
          </a:p>
          <a:p>
            <a:pPr marL="341313" lvl="3" indent="-341313" algn="just">
              <a:buFont typeface="Arial" pitchFamily="34" charset="0"/>
              <a:buChar char="•"/>
            </a:pPr>
            <a:r>
              <a:rPr lang="en-US" sz="2600" dirty="0" smtClean="0"/>
              <a:t>The same </a:t>
            </a:r>
            <a:r>
              <a:rPr lang="en-US" sz="2600" dirty="0" err="1" smtClean="0"/>
              <a:t>Challan</a:t>
            </a:r>
            <a:r>
              <a:rPr lang="en-US" sz="2600" dirty="0" smtClean="0"/>
              <a:t> has to be paid at SBI, </a:t>
            </a:r>
            <a:r>
              <a:rPr lang="en-US" sz="2600" dirty="0" err="1" smtClean="0"/>
              <a:t>Tis</a:t>
            </a:r>
            <a:r>
              <a:rPr lang="en-US" sz="2600" dirty="0" smtClean="0"/>
              <a:t> </a:t>
            </a:r>
            <a:r>
              <a:rPr lang="en-US" sz="2600" dirty="0" err="1" smtClean="0"/>
              <a:t>Hazari</a:t>
            </a:r>
            <a:r>
              <a:rPr lang="en-US" sz="2600" dirty="0" smtClean="0"/>
              <a:t>, New Delhi within 5-6 working days for smooth working of your file/case.</a:t>
            </a:r>
          </a:p>
          <a:p>
            <a:pPr marL="341313" lvl="3" indent="-341313" algn="just">
              <a:buFont typeface="Arial" pitchFamily="34" charset="0"/>
              <a:buChar char="•"/>
            </a:pPr>
            <a:endParaRPr lang="en-US" sz="2600" dirty="0" smtClean="0"/>
          </a:p>
          <a:p>
            <a:pPr marL="341313" lvl="3" indent="-341313" algn="just">
              <a:buFont typeface="Arial" pitchFamily="34" charset="0"/>
              <a:buChar char="•"/>
            </a:pPr>
            <a:r>
              <a:rPr lang="en-US" sz="2600" dirty="0" smtClean="0"/>
              <a:t>Format of </a:t>
            </a:r>
            <a:r>
              <a:rPr lang="en-US" sz="2600" dirty="0" err="1" smtClean="0"/>
              <a:t>Challan</a:t>
            </a:r>
            <a:r>
              <a:rPr lang="en-US" sz="2600" dirty="0" smtClean="0"/>
              <a:t> is on Next Slide.</a:t>
            </a:r>
          </a:p>
          <a:p>
            <a:pPr>
              <a:buFont typeface="Arial" pitchFamily="34" charset="0"/>
              <a:buChar char="•"/>
            </a:pPr>
            <a:endParaRPr lang="en-US"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cstate="print"/>
          <a:stretch>
            <a:fillRect/>
          </a:stretch>
        </p:blipFill>
        <p:spPr>
          <a:xfrm>
            <a:off x="0" y="0"/>
            <a:ext cx="10972800" cy="7615262"/>
          </a:xfrm>
          <a:prstGeom prst="rect">
            <a:avLst/>
          </a:prstGeom>
        </p:spPr>
      </p:pic>
      <p:sp>
        <p:nvSpPr>
          <p:cNvPr id="51" name="TextBox 2"/>
          <p:cNvSpPr txBox="1"/>
          <p:nvPr/>
        </p:nvSpPr>
        <p:spPr>
          <a:xfrm>
            <a:off x="2169459" y="831273"/>
            <a:ext cx="979627" cy="846386"/>
          </a:xfrm>
          <a:prstGeom prst="rect">
            <a:avLst/>
          </a:prstGeom>
          <a:noFill/>
        </p:spPr>
        <p:txBody>
          <a:bodyPr vert="horz" wrap="none" lIns="0" tIns="0" rIns="0" bIns="0" rtlCol="0">
            <a:spAutoFit/>
          </a:bodyPr>
          <a:lstStyle/>
          <a:p>
            <a:pPr>
              <a:lnSpc>
                <a:spcPts val="3300"/>
              </a:lnSpc>
            </a:pPr>
            <a:r>
              <a:rPr lang="en-CA" sz="2917" b="1" dirty="0" smtClean="0">
                <a:solidFill>
                  <a:srgbClr val="000000"/>
                </a:solidFill>
                <a:latin typeface="Times New Roman Bold"/>
                <a:cs typeface="Times New Roman Bold"/>
              </a:rPr>
              <a:t> T.R.6</a:t>
            </a:r>
          </a:p>
          <a:p>
            <a:pPr>
              <a:lnSpc>
                <a:spcPts val="3335"/>
              </a:lnSpc>
            </a:pPr>
            <a:endParaRPr lang="en-CA" sz="2907" dirty="0">
              <a:solidFill>
                <a:srgbClr val="000000"/>
              </a:solidFill>
            </a:endParaRPr>
          </a:p>
        </p:txBody>
      </p:sp>
      <p:sp>
        <p:nvSpPr>
          <p:cNvPr id="3" name="TextBox 3"/>
          <p:cNvSpPr txBox="1"/>
          <p:nvPr/>
        </p:nvSpPr>
        <p:spPr>
          <a:xfrm>
            <a:off x="2241176" y="1257280"/>
            <a:ext cx="828753" cy="436017"/>
          </a:xfrm>
          <a:prstGeom prst="rect">
            <a:avLst/>
          </a:prstGeom>
          <a:noFill/>
        </p:spPr>
        <p:txBody>
          <a:bodyPr vert="horz" wrap="square" lIns="0" tIns="0" rIns="0" bIns="0" rtlCol="0">
            <a:spAutoFit/>
          </a:bodyPr>
          <a:lstStyle/>
          <a:p>
            <a:pPr>
              <a:lnSpc>
                <a:spcPts val="1700"/>
              </a:lnSpc>
            </a:pPr>
            <a:r>
              <a:rPr lang="en-CA" sz="1508" b="1" dirty="0" smtClean="0">
                <a:solidFill>
                  <a:srgbClr val="000000"/>
                </a:solidFill>
                <a:latin typeface="Times New Roman Bold"/>
                <a:cs typeface="Times New Roman Bold"/>
              </a:rPr>
              <a:t>(G.A.R.7)</a:t>
            </a:r>
          </a:p>
          <a:p>
            <a:pPr>
              <a:lnSpc>
                <a:spcPts val="1725"/>
              </a:lnSpc>
            </a:pPr>
            <a:endParaRPr lang="en-CA" sz="1498" dirty="0">
              <a:solidFill>
                <a:srgbClr val="000000"/>
              </a:solidFill>
            </a:endParaRPr>
          </a:p>
        </p:txBody>
      </p:sp>
      <p:sp>
        <p:nvSpPr>
          <p:cNvPr id="4" name="TextBox 4"/>
          <p:cNvSpPr txBox="1"/>
          <p:nvPr/>
        </p:nvSpPr>
        <p:spPr>
          <a:xfrm>
            <a:off x="2079812" y="1471594"/>
            <a:ext cx="1130118" cy="307777"/>
          </a:xfrm>
          <a:prstGeom prst="rect">
            <a:avLst/>
          </a:prstGeom>
          <a:noFill/>
        </p:spPr>
        <p:txBody>
          <a:bodyPr vert="horz" wrap="square" lIns="0" tIns="0" rIns="0" bIns="0" rtlCol="0">
            <a:spAutoFit/>
          </a:bodyPr>
          <a:lstStyle/>
          <a:p>
            <a:pPr>
              <a:lnSpc>
                <a:spcPts val="1200"/>
              </a:lnSpc>
            </a:pPr>
            <a:r>
              <a:rPr lang="en-CA" sz="1046" b="1" dirty="0" smtClean="0">
                <a:solidFill>
                  <a:srgbClr val="000000"/>
                </a:solidFill>
                <a:latin typeface="Times New Roman Bold"/>
                <a:cs typeface="Times New Roman Bold"/>
              </a:rPr>
              <a:t> Treasury Rule 92</a:t>
            </a:r>
          </a:p>
          <a:p>
            <a:pPr>
              <a:lnSpc>
                <a:spcPts val="1205"/>
              </a:lnSpc>
            </a:pPr>
            <a:endParaRPr lang="en-CA" sz="1036" dirty="0">
              <a:solidFill>
                <a:srgbClr val="000000"/>
              </a:solidFill>
            </a:endParaRPr>
          </a:p>
        </p:txBody>
      </p:sp>
      <p:sp>
        <p:nvSpPr>
          <p:cNvPr id="5" name="TextBox 5"/>
          <p:cNvSpPr txBox="1"/>
          <p:nvPr/>
        </p:nvSpPr>
        <p:spPr>
          <a:xfrm>
            <a:off x="1667435" y="1797627"/>
            <a:ext cx="1835439" cy="1000274"/>
          </a:xfrm>
          <a:prstGeom prst="rect">
            <a:avLst/>
          </a:prstGeom>
          <a:noFill/>
        </p:spPr>
        <p:txBody>
          <a:bodyPr vert="horz" wrap="none" lIns="0" tIns="0" rIns="0" bIns="0" rtlCol="0">
            <a:spAutoFit/>
          </a:bodyPr>
          <a:lstStyle/>
          <a:p>
            <a:pPr>
              <a:lnSpc>
                <a:spcPts val="2600"/>
              </a:lnSpc>
            </a:pPr>
            <a:r>
              <a:rPr lang="en-CA" sz="1126" dirty="0" smtClean="0">
                <a:solidFill>
                  <a:srgbClr val="000000"/>
                </a:solidFill>
                <a:latin typeface="Times New Roman"/>
                <a:cs typeface="Times New Roman"/>
              </a:rPr>
              <a:t>Challan of amount paid into the</a:t>
            </a:r>
            <a:r>
              <a:rPr lang="en-CA" sz="1126" dirty="0" smtClean="0">
                <a:solidFill>
                  <a:srgbClr val="000000"/>
                </a:solidFill>
                <a:latin typeface="Times New Roman"/>
              </a:rPr>
              <a:t/>
            </a:r>
            <a:br>
              <a:rPr lang="en-CA" sz="1126" dirty="0" smtClean="0">
                <a:solidFill>
                  <a:srgbClr val="000000"/>
                </a:solidFill>
                <a:latin typeface="Times New Roman"/>
              </a:rPr>
            </a:br>
            <a:r>
              <a:rPr lang="en-CA" sz="1126" dirty="0" smtClean="0">
                <a:solidFill>
                  <a:srgbClr val="000000"/>
                </a:solidFill>
                <a:latin typeface="Times New Roman"/>
                <a:cs typeface="Times New Roman"/>
              </a:rPr>
              <a:t>STATE/RESERVE</a:t>
            </a:r>
          </a:p>
          <a:p>
            <a:pPr>
              <a:lnSpc>
                <a:spcPts val="2590"/>
              </a:lnSpc>
            </a:pPr>
            <a:endParaRPr lang="en-CA" sz="1126" dirty="0">
              <a:solidFill>
                <a:srgbClr val="000000"/>
              </a:solidFill>
            </a:endParaRPr>
          </a:p>
        </p:txBody>
      </p:sp>
      <p:sp>
        <p:nvSpPr>
          <p:cNvPr id="6" name="TextBox 6"/>
          <p:cNvSpPr txBox="1"/>
          <p:nvPr/>
        </p:nvSpPr>
        <p:spPr>
          <a:xfrm>
            <a:off x="4843458" y="685776"/>
            <a:ext cx="2010166" cy="333425"/>
          </a:xfrm>
          <a:prstGeom prst="rect">
            <a:avLst/>
          </a:prstGeom>
          <a:noFill/>
        </p:spPr>
        <p:txBody>
          <a:bodyPr vert="horz" wrap="square" lIns="0" tIns="0" rIns="0" bIns="0" rtlCol="0">
            <a:spAutoFit/>
          </a:bodyPr>
          <a:lstStyle/>
          <a:p>
            <a:pPr>
              <a:lnSpc>
                <a:spcPts val="1300"/>
              </a:lnSpc>
            </a:pPr>
            <a:r>
              <a:rPr lang="en-CA" sz="1136" b="1" dirty="0" smtClean="0">
                <a:solidFill>
                  <a:srgbClr val="000000"/>
                </a:solidFill>
                <a:latin typeface="Times New Roman Bold"/>
                <a:cs typeface="Times New Roman Bold"/>
              </a:rPr>
              <a:t>TREASURY/SUB-TREASURY</a:t>
            </a:r>
          </a:p>
          <a:p>
            <a:pPr>
              <a:lnSpc>
                <a:spcPts val="1320"/>
              </a:lnSpc>
            </a:pPr>
            <a:endParaRPr lang="en-CA" sz="1126" dirty="0">
              <a:solidFill>
                <a:srgbClr val="000000"/>
              </a:solidFill>
            </a:endParaRPr>
          </a:p>
        </p:txBody>
      </p:sp>
      <p:sp>
        <p:nvSpPr>
          <p:cNvPr id="7" name="TextBox 7"/>
          <p:cNvSpPr txBox="1"/>
          <p:nvPr/>
        </p:nvSpPr>
        <p:spPr>
          <a:xfrm>
            <a:off x="8175812" y="900090"/>
            <a:ext cx="1048364" cy="500137"/>
          </a:xfrm>
          <a:prstGeom prst="rect">
            <a:avLst/>
          </a:prstGeom>
          <a:noFill/>
        </p:spPr>
        <p:txBody>
          <a:bodyPr vert="horz" wrap="square" lIns="0" tIns="0" rIns="0" bIns="0" rtlCol="0">
            <a:spAutoFit/>
          </a:bodyPr>
          <a:lstStyle/>
          <a:p>
            <a:pPr>
              <a:lnSpc>
                <a:spcPts val="1300"/>
              </a:lnSpc>
            </a:pPr>
            <a:r>
              <a:rPr lang="en-CA" sz="1126" b="1" dirty="0" smtClean="0">
                <a:solidFill>
                  <a:srgbClr val="000000"/>
                </a:solidFill>
                <a:latin typeface="Times New Roman"/>
                <a:cs typeface="Times New Roman"/>
              </a:rPr>
              <a:t>CHALLAN NO. </a:t>
            </a:r>
            <a:r>
              <a:rPr lang="en-CA" sz="1126" dirty="0" smtClean="0">
                <a:solidFill>
                  <a:srgbClr val="000000"/>
                </a:solidFill>
                <a:latin typeface="Times New Roman"/>
                <a:cs typeface="Times New Roman"/>
              </a:rPr>
              <a:t>:</a:t>
            </a:r>
          </a:p>
          <a:p>
            <a:pPr>
              <a:lnSpc>
                <a:spcPts val="1320"/>
              </a:lnSpc>
            </a:pPr>
            <a:endParaRPr lang="en-CA" sz="1126" dirty="0">
              <a:solidFill>
                <a:srgbClr val="000000"/>
              </a:solidFill>
            </a:endParaRPr>
          </a:p>
        </p:txBody>
      </p:sp>
      <p:sp>
        <p:nvSpPr>
          <p:cNvPr id="8" name="TextBox 8"/>
          <p:cNvSpPr txBox="1"/>
          <p:nvPr/>
        </p:nvSpPr>
        <p:spPr>
          <a:xfrm>
            <a:off x="4787153" y="2171700"/>
            <a:ext cx="3204403" cy="333425"/>
          </a:xfrm>
          <a:prstGeom prst="rect">
            <a:avLst/>
          </a:prstGeom>
          <a:noFill/>
        </p:spPr>
        <p:txBody>
          <a:bodyPr vert="horz" wrap="none" lIns="0" tIns="0" rIns="0" bIns="0" rtlCol="0">
            <a:spAutoFit/>
          </a:bodyPr>
          <a:lstStyle/>
          <a:p>
            <a:pPr>
              <a:lnSpc>
                <a:spcPts val="1300"/>
              </a:lnSpc>
              <a:tabLst>
                <a:tab pos="1498600" algn="l"/>
                <a:tab pos="2768600" algn="l"/>
              </a:tabLst>
            </a:pPr>
            <a:r>
              <a:rPr lang="en-CA" sz="1126" dirty="0" smtClean="0">
                <a:solidFill>
                  <a:srgbClr val="000000"/>
                </a:solidFill>
                <a:latin typeface="Times New Roman"/>
                <a:cs typeface="Times New Roman"/>
              </a:rPr>
              <a:t>BANK	OF	INDIA</a:t>
            </a:r>
          </a:p>
          <a:p>
            <a:pPr>
              <a:lnSpc>
                <a:spcPts val="1320"/>
              </a:lnSpc>
            </a:pPr>
            <a:endParaRPr lang="en-CA" sz="1126" dirty="0">
              <a:solidFill>
                <a:srgbClr val="000000"/>
              </a:solidFill>
            </a:endParaRPr>
          </a:p>
        </p:txBody>
      </p:sp>
      <p:sp>
        <p:nvSpPr>
          <p:cNvPr id="10" name="TextBox 10"/>
          <p:cNvSpPr txBox="1"/>
          <p:nvPr/>
        </p:nvSpPr>
        <p:spPr>
          <a:xfrm>
            <a:off x="2271690" y="2543164"/>
            <a:ext cx="2551981" cy="333425"/>
          </a:xfrm>
          <a:prstGeom prst="rect">
            <a:avLst/>
          </a:prstGeom>
          <a:noFill/>
        </p:spPr>
        <p:txBody>
          <a:bodyPr vert="horz" wrap="square" lIns="0" tIns="0" rIns="0" bIns="0" rtlCol="0">
            <a:spAutoFit/>
          </a:bodyPr>
          <a:lstStyle/>
          <a:p>
            <a:pPr>
              <a:lnSpc>
                <a:spcPts val="1320"/>
              </a:lnSpc>
            </a:pPr>
            <a:r>
              <a:rPr lang="en-CA" sz="1136" b="1" dirty="0" smtClean="0">
                <a:solidFill>
                  <a:srgbClr val="000000"/>
                </a:solidFill>
                <a:latin typeface="Times New Roman Bold"/>
                <a:cs typeface="Times New Roman Bold"/>
              </a:rPr>
              <a:t>TO BE FILLED IN BY THE REMITTER</a:t>
            </a:r>
          </a:p>
          <a:p>
            <a:pPr>
              <a:lnSpc>
                <a:spcPts val="1320"/>
              </a:lnSpc>
            </a:pPr>
            <a:endParaRPr/>
          </a:p>
        </p:txBody>
      </p:sp>
      <p:sp>
        <p:nvSpPr>
          <p:cNvPr id="11" name="TextBox 11"/>
          <p:cNvSpPr txBox="1"/>
          <p:nvPr/>
        </p:nvSpPr>
        <p:spPr>
          <a:xfrm>
            <a:off x="7915292" y="2471726"/>
            <a:ext cx="1412246" cy="333425"/>
          </a:xfrm>
          <a:prstGeom prst="rect">
            <a:avLst/>
          </a:prstGeom>
          <a:noFill/>
        </p:spPr>
        <p:txBody>
          <a:bodyPr vert="horz" wrap="none" lIns="0" tIns="0" rIns="0" bIns="0" rtlCol="0">
            <a:spAutoFit/>
          </a:bodyPr>
          <a:lstStyle/>
          <a:p>
            <a:pPr>
              <a:lnSpc>
                <a:spcPts val="1320"/>
              </a:lnSpc>
            </a:pPr>
            <a:r>
              <a:rPr lang="en-CA" sz="1136" b="1" dirty="0" smtClean="0">
                <a:solidFill>
                  <a:srgbClr val="000000"/>
                </a:solidFill>
                <a:latin typeface="Times New Roman Bold"/>
                <a:cs typeface="Times New Roman Bold"/>
              </a:rPr>
              <a:t>To be filled in by the</a:t>
            </a:r>
          </a:p>
          <a:p>
            <a:pPr>
              <a:lnSpc>
                <a:spcPts val="1320"/>
              </a:lnSpc>
            </a:pPr>
            <a:endParaRPr/>
          </a:p>
        </p:txBody>
      </p:sp>
      <p:sp>
        <p:nvSpPr>
          <p:cNvPr id="12" name="TextBox 12"/>
          <p:cNvSpPr txBox="1"/>
          <p:nvPr/>
        </p:nvSpPr>
        <p:spPr>
          <a:xfrm>
            <a:off x="8201044" y="2614602"/>
            <a:ext cx="934551" cy="333425"/>
          </a:xfrm>
          <a:prstGeom prst="rect">
            <a:avLst/>
          </a:prstGeom>
          <a:noFill/>
        </p:spPr>
        <p:txBody>
          <a:bodyPr vert="horz" wrap="none" lIns="0" tIns="0" rIns="0" bIns="0" rtlCol="0">
            <a:spAutoFit/>
          </a:bodyPr>
          <a:lstStyle/>
          <a:p>
            <a:pPr>
              <a:lnSpc>
                <a:spcPts val="1285"/>
              </a:lnSpc>
            </a:pPr>
            <a:r>
              <a:rPr lang="en-CA" sz="1136" b="1" dirty="0" smtClean="0">
                <a:solidFill>
                  <a:srgbClr val="000000"/>
                </a:solidFill>
                <a:latin typeface="Times New Roman Bold"/>
                <a:cs typeface="Times New Roman Bold"/>
              </a:rPr>
              <a:t>Departmental</a:t>
            </a:r>
          </a:p>
          <a:p>
            <a:pPr>
              <a:lnSpc>
                <a:spcPts val="1285"/>
              </a:lnSpc>
            </a:pPr>
            <a:endParaRPr/>
          </a:p>
        </p:txBody>
      </p:sp>
      <p:sp>
        <p:nvSpPr>
          <p:cNvPr id="13" name="TextBox 13"/>
          <p:cNvSpPr txBox="1"/>
          <p:nvPr/>
        </p:nvSpPr>
        <p:spPr>
          <a:xfrm>
            <a:off x="7745506" y="2847109"/>
            <a:ext cx="1566134" cy="333425"/>
          </a:xfrm>
          <a:prstGeom prst="rect">
            <a:avLst/>
          </a:prstGeom>
          <a:noFill/>
        </p:spPr>
        <p:txBody>
          <a:bodyPr vert="horz" wrap="none" lIns="0" tIns="0" rIns="0" bIns="0" rtlCol="0">
            <a:spAutoFit/>
          </a:bodyPr>
          <a:lstStyle/>
          <a:p>
            <a:pPr>
              <a:lnSpc>
                <a:spcPts val="1295"/>
              </a:lnSpc>
            </a:pPr>
            <a:r>
              <a:rPr lang="en-CA" sz="1136" b="1" smtClean="0">
                <a:solidFill>
                  <a:srgbClr val="000000"/>
                </a:solidFill>
                <a:latin typeface="Times New Roman Bold"/>
                <a:cs typeface="Times New Roman Bold"/>
              </a:rPr>
              <a:t>Officer of the Treasury</a:t>
            </a:r>
          </a:p>
          <a:p>
            <a:pPr>
              <a:lnSpc>
                <a:spcPts val="1295"/>
              </a:lnSpc>
            </a:pPr>
            <a:endParaRPr/>
          </a:p>
        </p:txBody>
      </p:sp>
      <p:sp>
        <p:nvSpPr>
          <p:cNvPr id="14" name="TextBox 14"/>
          <p:cNvSpPr txBox="1"/>
          <p:nvPr/>
        </p:nvSpPr>
        <p:spPr>
          <a:xfrm>
            <a:off x="1667435" y="2982191"/>
            <a:ext cx="168316" cy="333425"/>
          </a:xfrm>
          <a:prstGeom prst="rect">
            <a:avLst/>
          </a:prstGeom>
          <a:noFill/>
        </p:spPr>
        <p:txBody>
          <a:bodyPr vert="horz" wrap="none" lIns="0" tIns="0" rIns="0" bIns="0" rtlCol="0">
            <a:spAutoFit/>
          </a:bodyPr>
          <a:lstStyle/>
          <a:p>
            <a:pPr>
              <a:lnSpc>
                <a:spcPts val="1310"/>
              </a:lnSpc>
            </a:pPr>
            <a:r>
              <a:rPr lang="en-CA" sz="1126" smtClean="0">
                <a:solidFill>
                  <a:srgbClr val="000000"/>
                </a:solidFill>
                <a:latin typeface="Times New Roman"/>
                <a:cs typeface="Times New Roman"/>
              </a:rPr>
              <a:t>By</a:t>
            </a:r>
          </a:p>
          <a:p>
            <a:pPr>
              <a:lnSpc>
                <a:spcPts val="1310"/>
              </a:lnSpc>
            </a:pPr>
            <a:endParaRPr/>
          </a:p>
        </p:txBody>
      </p:sp>
      <p:sp>
        <p:nvSpPr>
          <p:cNvPr id="15" name="TextBox 15"/>
          <p:cNvSpPr txBox="1"/>
          <p:nvPr/>
        </p:nvSpPr>
        <p:spPr>
          <a:xfrm>
            <a:off x="2850776" y="2982191"/>
            <a:ext cx="381515"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Name,</a:t>
            </a:r>
          </a:p>
          <a:p>
            <a:pPr>
              <a:lnSpc>
                <a:spcPts val="1320"/>
              </a:lnSpc>
            </a:pPr>
            <a:endParaRPr/>
          </a:p>
        </p:txBody>
      </p:sp>
      <p:sp>
        <p:nvSpPr>
          <p:cNvPr id="16" name="TextBox 16"/>
          <p:cNvSpPr txBox="1"/>
          <p:nvPr/>
        </p:nvSpPr>
        <p:spPr>
          <a:xfrm>
            <a:off x="4249271" y="2982191"/>
            <a:ext cx="232436" cy="333425"/>
          </a:xfrm>
          <a:prstGeom prst="rect">
            <a:avLst/>
          </a:prstGeom>
          <a:noFill/>
        </p:spPr>
        <p:txBody>
          <a:bodyPr vert="horz" wrap="none" lIns="0" tIns="0" rIns="0" bIns="0" rtlCol="0">
            <a:spAutoFit/>
          </a:bodyPr>
          <a:lstStyle/>
          <a:p>
            <a:pPr>
              <a:lnSpc>
                <a:spcPts val="1320"/>
              </a:lnSpc>
            </a:pPr>
            <a:r>
              <a:rPr lang="en-CA" sz="1126" dirty="0" smtClean="0">
                <a:solidFill>
                  <a:srgbClr val="000000"/>
                </a:solidFill>
                <a:latin typeface="Times New Roman"/>
                <a:cs typeface="Times New Roman"/>
              </a:rPr>
              <a:t>Full</a:t>
            </a:r>
          </a:p>
          <a:p>
            <a:pPr>
              <a:lnSpc>
                <a:spcPts val="1320"/>
              </a:lnSpc>
            </a:pPr>
            <a:endParaRPr/>
          </a:p>
        </p:txBody>
      </p:sp>
      <p:sp>
        <p:nvSpPr>
          <p:cNvPr id="17" name="TextBox 17"/>
          <p:cNvSpPr txBox="1"/>
          <p:nvPr/>
        </p:nvSpPr>
        <p:spPr>
          <a:xfrm>
            <a:off x="8857130" y="2982191"/>
            <a:ext cx="698909"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Order to the</a:t>
            </a:r>
          </a:p>
          <a:p>
            <a:pPr>
              <a:lnSpc>
                <a:spcPts val="1320"/>
              </a:lnSpc>
            </a:pPr>
            <a:endParaRPr/>
          </a:p>
        </p:txBody>
      </p:sp>
      <p:sp>
        <p:nvSpPr>
          <p:cNvPr id="18" name="TextBox 18"/>
          <p:cNvSpPr txBox="1"/>
          <p:nvPr/>
        </p:nvSpPr>
        <p:spPr>
          <a:xfrm>
            <a:off x="1667436" y="3117273"/>
            <a:ext cx="360676" cy="333425"/>
          </a:xfrm>
          <a:prstGeom prst="rect">
            <a:avLst/>
          </a:prstGeom>
          <a:noFill/>
        </p:spPr>
        <p:txBody>
          <a:bodyPr vert="horz" wrap="none" lIns="0" tIns="0" rIns="0" bIns="0" rtlCol="0">
            <a:spAutoFit/>
          </a:bodyPr>
          <a:lstStyle/>
          <a:p>
            <a:pPr>
              <a:lnSpc>
                <a:spcPts val="1290"/>
              </a:lnSpc>
            </a:pPr>
            <a:r>
              <a:rPr lang="en-CA" sz="1126" smtClean="0">
                <a:solidFill>
                  <a:srgbClr val="000000"/>
                </a:solidFill>
                <a:latin typeface="Times New Roman"/>
                <a:cs typeface="Times New Roman"/>
              </a:rPr>
              <a:t>whom</a:t>
            </a:r>
          </a:p>
          <a:p>
            <a:pPr>
              <a:lnSpc>
                <a:spcPts val="1290"/>
              </a:lnSpc>
            </a:pPr>
            <a:endParaRPr/>
          </a:p>
        </p:txBody>
      </p:sp>
      <p:sp>
        <p:nvSpPr>
          <p:cNvPr id="19" name="TextBox 19"/>
          <p:cNvSpPr txBox="1"/>
          <p:nvPr/>
        </p:nvSpPr>
        <p:spPr>
          <a:xfrm>
            <a:off x="2868706" y="3117273"/>
            <a:ext cx="368691" cy="333425"/>
          </a:xfrm>
          <a:prstGeom prst="rect">
            <a:avLst/>
          </a:prstGeom>
          <a:noFill/>
        </p:spPr>
        <p:txBody>
          <a:bodyPr vert="horz" wrap="none" lIns="0" tIns="0" rIns="0" bIns="0" rtlCol="0">
            <a:spAutoFit/>
          </a:bodyPr>
          <a:lstStyle/>
          <a:p>
            <a:pPr>
              <a:lnSpc>
                <a:spcPts val="1320"/>
              </a:lnSpc>
            </a:pPr>
            <a:r>
              <a:rPr lang="en-CA" sz="1126" dirty="0" smtClean="0">
                <a:solidFill>
                  <a:srgbClr val="000000"/>
                </a:solidFill>
                <a:latin typeface="Times New Roman"/>
                <a:cs typeface="Times New Roman"/>
              </a:rPr>
              <a:t>(&amp;/or)</a:t>
            </a:r>
          </a:p>
          <a:p>
            <a:pPr>
              <a:lnSpc>
                <a:spcPts val="1320"/>
              </a:lnSpc>
            </a:pPr>
            <a:endParaRPr/>
          </a:p>
        </p:txBody>
      </p:sp>
      <p:sp>
        <p:nvSpPr>
          <p:cNvPr id="20" name="TextBox 20"/>
          <p:cNvSpPr txBox="1"/>
          <p:nvPr/>
        </p:nvSpPr>
        <p:spPr>
          <a:xfrm>
            <a:off x="3854823" y="3117273"/>
            <a:ext cx="774251"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Particulars of</a:t>
            </a:r>
          </a:p>
          <a:p>
            <a:pPr>
              <a:lnSpc>
                <a:spcPts val="1320"/>
              </a:lnSpc>
            </a:pPr>
            <a:endParaRPr/>
          </a:p>
        </p:txBody>
      </p:sp>
      <p:sp>
        <p:nvSpPr>
          <p:cNvPr id="21" name="TextBox 21"/>
          <p:cNvSpPr txBox="1"/>
          <p:nvPr/>
        </p:nvSpPr>
        <p:spPr>
          <a:xfrm>
            <a:off x="9144000" y="3117273"/>
            <a:ext cx="280526"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bank</a:t>
            </a:r>
          </a:p>
          <a:p>
            <a:pPr>
              <a:lnSpc>
                <a:spcPts val="1320"/>
              </a:lnSpc>
            </a:pPr>
            <a:endParaRPr/>
          </a:p>
        </p:txBody>
      </p:sp>
      <p:sp>
        <p:nvSpPr>
          <p:cNvPr id="22" name="TextBox 22"/>
          <p:cNvSpPr txBox="1"/>
          <p:nvPr/>
        </p:nvSpPr>
        <p:spPr>
          <a:xfrm>
            <a:off x="1667435" y="3252354"/>
            <a:ext cx="496931" cy="333425"/>
          </a:xfrm>
          <a:prstGeom prst="rect">
            <a:avLst/>
          </a:prstGeom>
          <a:noFill/>
        </p:spPr>
        <p:txBody>
          <a:bodyPr vert="horz" wrap="none" lIns="0" tIns="0" rIns="0" bIns="0" rtlCol="0">
            <a:spAutoFit/>
          </a:bodyPr>
          <a:lstStyle/>
          <a:p>
            <a:pPr>
              <a:lnSpc>
                <a:spcPts val="1295"/>
              </a:lnSpc>
            </a:pPr>
            <a:r>
              <a:rPr lang="en-CA" sz="1126" smtClean="0">
                <a:solidFill>
                  <a:srgbClr val="000000"/>
                </a:solidFill>
                <a:latin typeface="Times New Roman"/>
                <a:cs typeface="Times New Roman"/>
              </a:rPr>
              <a:t>tendered</a:t>
            </a:r>
          </a:p>
          <a:p>
            <a:pPr>
              <a:lnSpc>
                <a:spcPts val="1295"/>
              </a:lnSpc>
            </a:pPr>
            <a:endParaRPr/>
          </a:p>
        </p:txBody>
      </p:sp>
      <p:sp>
        <p:nvSpPr>
          <p:cNvPr id="23" name="TextBox 23"/>
          <p:cNvSpPr txBox="1"/>
          <p:nvPr/>
        </p:nvSpPr>
        <p:spPr>
          <a:xfrm>
            <a:off x="2653553" y="3252355"/>
            <a:ext cx="665247" cy="333425"/>
          </a:xfrm>
          <a:prstGeom prst="rect">
            <a:avLst/>
          </a:prstGeom>
          <a:noFill/>
        </p:spPr>
        <p:txBody>
          <a:bodyPr vert="horz" wrap="none" lIns="0" tIns="0" rIns="0" bIns="0" rtlCol="0">
            <a:spAutoFit/>
          </a:bodyPr>
          <a:lstStyle/>
          <a:p>
            <a:pPr>
              <a:lnSpc>
                <a:spcPts val="1320"/>
              </a:lnSpc>
            </a:pPr>
            <a:r>
              <a:rPr lang="en-CA" sz="1126" dirty="0" smtClean="0">
                <a:solidFill>
                  <a:srgbClr val="000000"/>
                </a:solidFill>
                <a:latin typeface="Times New Roman"/>
                <a:cs typeface="Times New Roman"/>
              </a:rPr>
              <a:t>designation</a:t>
            </a:r>
          </a:p>
          <a:p>
            <a:pPr>
              <a:lnSpc>
                <a:spcPts val="1320"/>
              </a:lnSpc>
            </a:pPr>
            <a:endParaRPr/>
          </a:p>
        </p:txBody>
      </p:sp>
      <p:sp>
        <p:nvSpPr>
          <p:cNvPr id="24" name="TextBox 24"/>
          <p:cNvSpPr txBox="1"/>
          <p:nvPr/>
        </p:nvSpPr>
        <p:spPr>
          <a:xfrm>
            <a:off x="3836894" y="3252355"/>
            <a:ext cx="822341" cy="333425"/>
          </a:xfrm>
          <a:prstGeom prst="rect">
            <a:avLst/>
          </a:prstGeom>
          <a:noFill/>
        </p:spPr>
        <p:txBody>
          <a:bodyPr vert="horz" wrap="none" lIns="0" tIns="0" rIns="0" bIns="0" rtlCol="0">
            <a:spAutoFit/>
          </a:bodyPr>
          <a:lstStyle/>
          <a:p>
            <a:pPr>
              <a:lnSpc>
                <a:spcPts val="1320"/>
              </a:lnSpc>
            </a:pPr>
            <a:r>
              <a:rPr lang="en-CA" sz="1126" dirty="0" smtClean="0">
                <a:solidFill>
                  <a:srgbClr val="000000"/>
                </a:solidFill>
                <a:latin typeface="Times New Roman"/>
                <a:cs typeface="Times New Roman"/>
              </a:rPr>
              <a:t>the remittance</a:t>
            </a:r>
          </a:p>
          <a:p>
            <a:pPr>
              <a:lnSpc>
                <a:spcPts val="1320"/>
              </a:lnSpc>
            </a:pPr>
            <a:endParaRPr/>
          </a:p>
        </p:txBody>
      </p:sp>
      <p:sp>
        <p:nvSpPr>
          <p:cNvPr id="25" name="TextBox 25"/>
          <p:cNvSpPr txBox="1"/>
          <p:nvPr/>
        </p:nvSpPr>
        <p:spPr>
          <a:xfrm>
            <a:off x="8552329" y="3252355"/>
            <a:ext cx="1125308"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(To be used only in</a:t>
            </a:r>
          </a:p>
          <a:p>
            <a:pPr>
              <a:lnSpc>
                <a:spcPts val="1320"/>
              </a:lnSpc>
            </a:pPr>
            <a:endParaRPr/>
          </a:p>
        </p:txBody>
      </p:sp>
      <p:sp>
        <p:nvSpPr>
          <p:cNvPr id="26" name="TextBox 26"/>
          <p:cNvSpPr txBox="1"/>
          <p:nvPr/>
        </p:nvSpPr>
        <p:spPr>
          <a:xfrm>
            <a:off x="2635624" y="3387436"/>
            <a:ext cx="678071" cy="333425"/>
          </a:xfrm>
          <a:prstGeom prst="rect">
            <a:avLst/>
          </a:prstGeom>
          <a:noFill/>
        </p:spPr>
        <p:txBody>
          <a:bodyPr vert="horz" wrap="none" lIns="0" tIns="0" rIns="0" bIns="0" rtlCol="0">
            <a:spAutoFit/>
          </a:bodyPr>
          <a:lstStyle/>
          <a:p>
            <a:pPr>
              <a:lnSpc>
                <a:spcPts val="1295"/>
              </a:lnSpc>
            </a:pPr>
            <a:r>
              <a:rPr lang="en-CA" sz="1126" dirty="0" smtClean="0">
                <a:solidFill>
                  <a:srgbClr val="000000"/>
                </a:solidFill>
                <a:latin typeface="Times New Roman"/>
                <a:cs typeface="Times New Roman"/>
              </a:rPr>
              <a:t>and address</a:t>
            </a:r>
          </a:p>
          <a:p>
            <a:pPr>
              <a:lnSpc>
                <a:spcPts val="1295"/>
              </a:lnSpc>
            </a:pPr>
            <a:endParaRPr/>
          </a:p>
        </p:txBody>
      </p:sp>
      <p:sp>
        <p:nvSpPr>
          <p:cNvPr id="27" name="TextBox 27"/>
          <p:cNvSpPr txBox="1"/>
          <p:nvPr/>
        </p:nvSpPr>
        <p:spPr>
          <a:xfrm>
            <a:off x="3998259" y="3387436"/>
            <a:ext cx="578685" cy="333425"/>
          </a:xfrm>
          <a:prstGeom prst="rect">
            <a:avLst/>
          </a:prstGeom>
          <a:noFill/>
        </p:spPr>
        <p:txBody>
          <a:bodyPr vert="horz" wrap="none" lIns="0" tIns="0" rIns="0" bIns="0" rtlCol="0">
            <a:spAutoFit/>
          </a:bodyPr>
          <a:lstStyle/>
          <a:p>
            <a:pPr>
              <a:lnSpc>
                <a:spcPts val="1320"/>
              </a:lnSpc>
            </a:pPr>
            <a:r>
              <a:rPr lang="en-CA" sz="1126" dirty="0" smtClean="0">
                <a:solidFill>
                  <a:srgbClr val="000000"/>
                </a:solidFill>
                <a:latin typeface="Times New Roman"/>
                <a:cs typeface="Times New Roman"/>
              </a:rPr>
              <a:t>and of the</a:t>
            </a:r>
          </a:p>
          <a:p>
            <a:pPr>
              <a:lnSpc>
                <a:spcPts val="1320"/>
              </a:lnSpc>
            </a:pPr>
            <a:endParaRPr/>
          </a:p>
        </p:txBody>
      </p:sp>
      <p:sp>
        <p:nvSpPr>
          <p:cNvPr id="28" name="TextBox 28"/>
          <p:cNvSpPr txBox="1"/>
          <p:nvPr/>
        </p:nvSpPr>
        <p:spPr>
          <a:xfrm>
            <a:off x="7386918" y="3387436"/>
            <a:ext cx="545021"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Accounts</a:t>
            </a:r>
          </a:p>
          <a:p>
            <a:pPr>
              <a:lnSpc>
                <a:spcPts val="1320"/>
              </a:lnSpc>
            </a:pPr>
            <a:endParaRPr/>
          </a:p>
        </p:txBody>
      </p:sp>
      <p:sp>
        <p:nvSpPr>
          <p:cNvPr id="29" name="TextBox 29"/>
          <p:cNvSpPr txBox="1"/>
          <p:nvPr/>
        </p:nvSpPr>
        <p:spPr>
          <a:xfrm>
            <a:off x="9161929" y="3387436"/>
            <a:ext cx="248466"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case</a:t>
            </a:r>
          </a:p>
          <a:p>
            <a:pPr>
              <a:lnSpc>
                <a:spcPts val="1320"/>
              </a:lnSpc>
            </a:pPr>
            <a:endParaRPr/>
          </a:p>
        </p:txBody>
      </p:sp>
      <p:sp>
        <p:nvSpPr>
          <p:cNvPr id="30" name="TextBox 30"/>
          <p:cNvSpPr txBox="1"/>
          <p:nvPr/>
        </p:nvSpPr>
        <p:spPr>
          <a:xfrm>
            <a:off x="2886635" y="3522518"/>
            <a:ext cx="333425" cy="333425"/>
          </a:xfrm>
          <a:prstGeom prst="rect">
            <a:avLst/>
          </a:prstGeom>
          <a:noFill/>
        </p:spPr>
        <p:txBody>
          <a:bodyPr vert="horz" wrap="none" lIns="0" tIns="0" rIns="0" bIns="0" rtlCol="0">
            <a:spAutoFit/>
          </a:bodyPr>
          <a:lstStyle/>
          <a:p>
            <a:pPr>
              <a:lnSpc>
                <a:spcPts val="1300"/>
              </a:lnSpc>
            </a:pPr>
            <a:r>
              <a:rPr lang="en-CA" sz="1126" smtClean="0">
                <a:solidFill>
                  <a:srgbClr val="000000"/>
                </a:solidFill>
                <a:latin typeface="Times New Roman"/>
                <a:cs typeface="Times New Roman"/>
              </a:rPr>
              <a:t>of the</a:t>
            </a:r>
          </a:p>
          <a:p>
            <a:pPr>
              <a:lnSpc>
                <a:spcPts val="1300"/>
              </a:lnSpc>
            </a:pPr>
            <a:endParaRPr/>
          </a:p>
        </p:txBody>
      </p:sp>
      <p:sp>
        <p:nvSpPr>
          <p:cNvPr id="31" name="TextBox 31"/>
          <p:cNvSpPr txBox="1"/>
          <p:nvPr/>
        </p:nvSpPr>
        <p:spPr>
          <a:xfrm>
            <a:off x="3926541" y="3522518"/>
            <a:ext cx="694101"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authority (if</a:t>
            </a:r>
          </a:p>
          <a:p>
            <a:pPr>
              <a:lnSpc>
                <a:spcPts val="1320"/>
              </a:lnSpc>
            </a:pPr>
            <a:endParaRPr/>
          </a:p>
        </p:txBody>
      </p:sp>
      <p:sp>
        <p:nvSpPr>
          <p:cNvPr id="32" name="TextBox 32"/>
          <p:cNvSpPr txBox="1"/>
          <p:nvPr/>
        </p:nvSpPr>
        <p:spPr>
          <a:xfrm>
            <a:off x="5272086" y="3543296"/>
            <a:ext cx="633187" cy="333425"/>
          </a:xfrm>
          <a:prstGeom prst="rect">
            <a:avLst/>
          </a:prstGeom>
          <a:noFill/>
        </p:spPr>
        <p:txBody>
          <a:bodyPr vert="horz" wrap="none" lIns="0" tIns="0" rIns="0" bIns="0" rtlCol="0">
            <a:spAutoFit/>
          </a:bodyPr>
          <a:lstStyle/>
          <a:p>
            <a:pPr>
              <a:lnSpc>
                <a:spcPts val="1320"/>
              </a:lnSpc>
            </a:pPr>
            <a:r>
              <a:rPr lang="en-CA" sz="1126" dirty="0" smtClean="0">
                <a:solidFill>
                  <a:srgbClr val="000000"/>
                </a:solidFill>
                <a:latin typeface="Times New Roman"/>
                <a:cs typeface="Times New Roman"/>
              </a:rPr>
              <a:t>AMOUNT</a:t>
            </a:r>
          </a:p>
          <a:p>
            <a:pPr>
              <a:lnSpc>
                <a:spcPts val="1320"/>
              </a:lnSpc>
            </a:pPr>
            <a:endParaRPr/>
          </a:p>
        </p:txBody>
      </p:sp>
      <p:sp>
        <p:nvSpPr>
          <p:cNvPr id="33" name="TextBox 33"/>
          <p:cNvSpPr txBox="1"/>
          <p:nvPr/>
        </p:nvSpPr>
        <p:spPr>
          <a:xfrm>
            <a:off x="6311153" y="3522518"/>
            <a:ext cx="461665"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Head of</a:t>
            </a:r>
          </a:p>
          <a:p>
            <a:pPr>
              <a:lnSpc>
                <a:spcPts val="1320"/>
              </a:lnSpc>
            </a:pPr>
            <a:endParaRPr/>
          </a:p>
        </p:txBody>
      </p:sp>
      <p:sp>
        <p:nvSpPr>
          <p:cNvPr id="34" name="TextBox 34"/>
          <p:cNvSpPr txBox="1"/>
          <p:nvPr/>
        </p:nvSpPr>
        <p:spPr>
          <a:xfrm>
            <a:off x="7351059" y="3522518"/>
            <a:ext cx="597921"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Officer by</a:t>
            </a:r>
          </a:p>
          <a:p>
            <a:pPr>
              <a:lnSpc>
                <a:spcPts val="1320"/>
              </a:lnSpc>
            </a:pPr>
            <a:endParaRPr/>
          </a:p>
        </p:txBody>
      </p:sp>
      <p:sp>
        <p:nvSpPr>
          <p:cNvPr id="35" name="TextBox 35"/>
          <p:cNvSpPr txBox="1"/>
          <p:nvPr/>
        </p:nvSpPr>
        <p:spPr>
          <a:xfrm>
            <a:off x="8803341" y="3522518"/>
            <a:ext cx="766235"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of remittance</a:t>
            </a:r>
          </a:p>
          <a:p>
            <a:pPr>
              <a:lnSpc>
                <a:spcPts val="1320"/>
              </a:lnSpc>
            </a:pPr>
            <a:endParaRPr/>
          </a:p>
        </p:txBody>
      </p:sp>
      <p:sp>
        <p:nvSpPr>
          <p:cNvPr id="36" name="TextBox 36"/>
          <p:cNvSpPr txBox="1"/>
          <p:nvPr/>
        </p:nvSpPr>
        <p:spPr>
          <a:xfrm>
            <a:off x="2725271" y="3657600"/>
            <a:ext cx="565861" cy="333425"/>
          </a:xfrm>
          <a:prstGeom prst="rect">
            <a:avLst/>
          </a:prstGeom>
          <a:noFill/>
        </p:spPr>
        <p:txBody>
          <a:bodyPr vert="horz" wrap="none" lIns="0" tIns="0" rIns="0" bIns="0" rtlCol="0">
            <a:spAutoFit/>
          </a:bodyPr>
          <a:lstStyle/>
          <a:p>
            <a:pPr>
              <a:lnSpc>
                <a:spcPts val="1290"/>
              </a:lnSpc>
            </a:pPr>
            <a:r>
              <a:rPr lang="en-CA" sz="1126" dirty="0" smtClean="0">
                <a:solidFill>
                  <a:srgbClr val="000000"/>
                </a:solidFill>
                <a:latin typeface="Times New Roman"/>
                <a:cs typeface="Times New Roman"/>
              </a:rPr>
              <a:t>person on</a:t>
            </a:r>
          </a:p>
          <a:p>
            <a:pPr>
              <a:lnSpc>
                <a:spcPts val="1290"/>
              </a:lnSpc>
            </a:pPr>
            <a:endParaRPr/>
          </a:p>
        </p:txBody>
      </p:sp>
      <p:sp>
        <p:nvSpPr>
          <p:cNvPr id="37" name="TextBox 37"/>
          <p:cNvSpPr txBox="1"/>
          <p:nvPr/>
        </p:nvSpPr>
        <p:spPr>
          <a:xfrm>
            <a:off x="4231341" y="3657600"/>
            <a:ext cx="256480"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any)</a:t>
            </a:r>
          </a:p>
          <a:p>
            <a:pPr>
              <a:lnSpc>
                <a:spcPts val="1320"/>
              </a:lnSpc>
            </a:pPr>
            <a:endParaRPr/>
          </a:p>
        </p:txBody>
      </p:sp>
      <p:sp>
        <p:nvSpPr>
          <p:cNvPr id="38" name="TextBox 38"/>
          <p:cNvSpPr txBox="1"/>
          <p:nvPr/>
        </p:nvSpPr>
        <p:spPr>
          <a:xfrm>
            <a:off x="6311153" y="3657600"/>
            <a:ext cx="488916" cy="333425"/>
          </a:xfrm>
          <a:prstGeom prst="rect">
            <a:avLst/>
          </a:prstGeom>
          <a:noFill/>
        </p:spPr>
        <p:txBody>
          <a:bodyPr vert="horz" wrap="none" lIns="0" tIns="0" rIns="0" bIns="0" rtlCol="0">
            <a:spAutoFit/>
          </a:bodyPr>
          <a:lstStyle/>
          <a:p>
            <a:pPr>
              <a:lnSpc>
                <a:spcPts val="1320"/>
              </a:lnSpc>
            </a:pPr>
            <a:r>
              <a:rPr lang="en-CA" sz="1126" dirty="0" smtClean="0">
                <a:solidFill>
                  <a:srgbClr val="000000"/>
                </a:solidFill>
                <a:latin typeface="Times New Roman"/>
                <a:cs typeface="Times New Roman"/>
              </a:rPr>
              <a:t>Account</a:t>
            </a:r>
          </a:p>
          <a:p>
            <a:pPr>
              <a:lnSpc>
                <a:spcPts val="1320"/>
              </a:lnSpc>
            </a:pPr>
            <a:endParaRPr/>
          </a:p>
        </p:txBody>
      </p:sp>
      <p:sp>
        <p:nvSpPr>
          <p:cNvPr id="39" name="TextBox 39"/>
          <p:cNvSpPr txBox="1"/>
          <p:nvPr/>
        </p:nvSpPr>
        <p:spPr>
          <a:xfrm>
            <a:off x="7512424" y="3657600"/>
            <a:ext cx="360676"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whom</a:t>
            </a:r>
          </a:p>
          <a:p>
            <a:pPr>
              <a:lnSpc>
                <a:spcPts val="1320"/>
              </a:lnSpc>
            </a:pPr>
            <a:endParaRPr/>
          </a:p>
        </p:txBody>
      </p:sp>
      <p:sp>
        <p:nvSpPr>
          <p:cNvPr id="40" name="TextBox 40"/>
          <p:cNvSpPr txBox="1"/>
          <p:nvPr/>
        </p:nvSpPr>
        <p:spPr>
          <a:xfrm>
            <a:off x="8534400" y="3657600"/>
            <a:ext cx="1152560"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to the Bank through</a:t>
            </a:r>
          </a:p>
          <a:p>
            <a:pPr>
              <a:lnSpc>
                <a:spcPts val="1320"/>
              </a:lnSpc>
            </a:pPr>
            <a:endParaRPr/>
          </a:p>
        </p:txBody>
      </p:sp>
      <p:sp>
        <p:nvSpPr>
          <p:cNvPr id="41" name="TextBox 41"/>
          <p:cNvSpPr txBox="1"/>
          <p:nvPr/>
        </p:nvSpPr>
        <p:spPr>
          <a:xfrm>
            <a:off x="2850777" y="3792682"/>
            <a:ext cx="368691" cy="333425"/>
          </a:xfrm>
          <a:prstGeom prst="rect">
            <a:avLst/>
          </a:prstGeom>
          <a:noFill/>
        </p:spPr>
        <p:txBody>
          <a:bodyPr vert="horz" wrap="none" lIns="0" tIns="0" rIns="0" bIns="0" rtlCol="0">
            <a:spAutoFit/>
          </a:bodyPr>
          <a:lstStyle/>
          <a:p>
            <a:pPr>
              <a:lnSpc>
                <a:spcPts val="1305"/>
              </a:lnSpc>
            </a:pPr>
            <a:r>
              <a:rPr lang="en-CA" sz="1126" smtClean="0">
                <a:solidFill>
                  <a:srgbClr val="000000"/>
                </a:solidFill>
                <a:latin typeface="Times New Roman"/>
                <a:cs typeface="Times New Roman"/>
              </a:rPr>
              <a:t>whose</a:t>
            </a:r>
          </a:p>
          <a:p>
            <a:pPr>
              <a:lnSpc>
                <a:spcPts val="1305"/>
              </a:lnSpc>
            </a:pPr>
            <a:endParaRPr/>
          </a:p>
        </p:txBody>
      </p:sp>
      <p:sp>
        <p:nvSpPr>
          <p:cNvPr id="42" name="TextBox 42"/>
          <p:cNvSpPr txBox="1"/>
          <p:nvPr/>
        </p:nvSpPr>
        <p:spPr>
          <a:xfrm>
            <a:off x="7351059" y="3792682"/>
            <a:ext cx="585097"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adjustable</a:t>
            </a:r>
          </a:p>
          <a:p>
            <a:pPr>
              <a:lnSpc>
                <a:spcPts val="1320"/>
              </a:lnSpc>
            </a:pPr>
            <a:endParaRPr/>
          </a:p>
        </p:txBody>
      </p:sp>
      <p:sp>
        <p:nvSpPr>
          <p:cNvPr id="43" name="TextBox 43"/>
          <p:cNvSpPr txBox="1"/>
          <p:nvPr/>
        </p:nvSpPr>
        <p:spPr>
          <a:xfrm>
            <a:off x="8785412" y="3792682"/>
            <a:ext cx="785471"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Departmental</a:t>
            </a:r>
          </a:p>
          <a:p>
            <a:pPr>
              <a:lnSpc>
                <a:spcPts val="1320"/>
              </a:lnSpc>
            </a:pPr>
            <a:endParaRPr/>
          </a:p>
        </p:txBody>
      </p:sp>
      <p:sp>
        <p:nvSpPr>
          <p:cNvPr id="44" name="TextBox 44"/>
          <p:cNvSpPr txBox="1"/>
          <p:nvPr/>
        </p:nvSpPr>
        <p:spPr>
          <a:xfrm>
            <a:off x="2725271" y="3927764"/>
            <a:ext cx="573875" cy="333425"/>
          </a:xfrm>
          <a:prstGeom prst="rect">
            <a:avLst/>
          </a:prstGeom>
          <a:noFill/>
        </p:spPr>
        <p:txBody>
          <a:bodyPr vert="horz" wrap="none" lIns="0" tIns="0" rIns="0" bIns="0" rtlCol="0">
            <a:spAutoFit/>
          </a:bodyPr>
          <a:lstStyle/>
          <a:p>
            <a:pPr>
              <a:lnSpc>
                <a:spcPts val="1295"/>
              </a:lnSpc>
            </a:pPr>
            <a:r>
              <a:rPr lang="en-CA" sz="1126" dirty="0" smtClean="0">
                <a:solidFill>
                  <a:srgbClr val="000000"/>
                </a:solidFill>
                <a:latin typeface="Times New Roman"/>
                <a:cs typeface="Times New Roman"/>
              </a:rPr>
              <a:t>behalf the</a:t>
            </a:r>
          </a:p>
          <a:p>
            <a:pPr>
              <a:lnSpc>
                <a:spcPts val="1295"/>
              </a:lnSpc>
            </a:pPr>
            <a:endParaRPr/>
          </a:p>
        </p:txBody>
      </p:sp>
      <p:sp>
        <p:nvSpPr>
          <p:cNvPr id="45" name="TextBox 45"/>
          <p:cNvSpPr txBox="1"/>
          <p:nvPr/>
        </p:nvSpPr>
        <p:spPr>
          <a:xfrm>
            <a:off x="5163671" y="3927763"/>
            <a:ext cx="189154"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Rs.</a:t>
            </a:r>
          </a:p>
          <a:p>
            <a:pPr>
              <a:lnSpc>
                <a:spcPts val="1320"/>
              </a:lnSpc>
            </a:pPr>
            <a:endParaRPr/>
          </a:p>
        </p:txBody>
      </p:sp>
      <p:sp>
        <p:nvSpPr>
          <p:cNvPr id="46" name="TextBox 46"/>
          <p:cNvSpPr txBox="1"/>
          <p:nvPr/>
        </p:nvSpPr>
        <p:spPr>
          <a:xfrm>
            <a:off x="5952565" y="3927763"/>
            <a:ext cx="117020"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P.</a:t>
            </a:r>
          </a:p>
          <a:p>
            <a:pPr>
              <a:lnSpc>
                <a:spcPts val="1320"/>
              </a:lnSpc>
            </a:pPr>
            <a:endParaRPr/>
          </a:p>
        </p:txBody>
      </p:sp>
      <p:sp>
        <p:nvSpPr>
          <p:cNvPr id="47" name="TextBox 47"/>
          <p:cNvSpPr txBox="1"/>
          <p:nvPr/>
        </p:nvSpPr>
        <p:spPr>
          <a:xfrm>
            <a:off x="8785412" y="3927764"/>
            <a:ext cx="787075"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Officer or the</a:t>
            </a:r>
          </a:p>
          <a:p>
            <a:pPr>
              <a:lnSpc>
                <a:spcPts val="1320"/>
              </a:lnSpc>
            </a:pPr>
            <a:endParaRPr/>
          </a:p>
        </p:txBody>
      </p:sp>
      <p:sp>
        <p:nvSpPr>
          <p:cNvPr id="48" name="TextBox 48"/>
          <p:cNvSpPr txBox="1"/>
          <p:nvPr/>
        </p:nvSpPr>
        <p:spPr>
          <a:xfrm>
            <a:off x="2743200" y="4062845"/>
            <a:ext cx="525785" cy="333425"/>
          </a:xfrm>
          <a:prstGeom prst="rect">
            <a:avLst/>
          </a:prstGeom>
          <a:noFill/>
        </p:spPr>
        <p:txBody>
          <a:bodyPr vert="horz" wrap="none" lIns="0" tIns="0" rIns="0" bIns="0" rtlCol="0">
            <a:spAutoFit/>
          </a:bodyPr>
          <a:lstStyle/>
          <a:p>
            <a:pPr>
              <a:lnSpc>
                <a:spcPts val="1295"/>
              </a:lnSpc>
            </a:pPr>
            <a:r>
              <a:rPr lang="en-CA" sz="1126" smtClean="0">
                <a:solidFill>
                  <a:srgbClr val="000000"/>
                </a:solidFill>
                <a:latin typeface="Times New Roman"/>
                <a:cs typeface="Times New Roman"/>
              </a:rPr>
              <a:t>money is</a:t>
            </a:r>
          </a:p>
          <a:p>
            <a:pPr>
              <a:lnSpc>
                <a:spcPts val="1295"/>
              </a:lnSpc>
            </a:pPr>
            <a:endParaRPr/>
          </a:p>
        </p:txBody>
      </p:sp>
      <p:sp>
        <p:nvSpPr>
          <p:cNvPr id="49" name="TextBox 49"/>
          <p:cNvSpPr txBox="1"/>
          <p:nvPr/>
        </p:nvSpPr>
        <p:spPr>
          <a:xfrm>
            <a:off x="8624047" y="4062845"/>
            <a:ext cx="1014701" cy="333425"/>
          </a:xfrm>
          <a:prstGeom prst="rect">
            <a:avLst/>
          </a:prstGeom>
          <a:noFill/>
        </p:spPr>
        <p:txBody>
          <a:bodyPr vert="horz" wrap="none" lIns="0" tIns="0" rIns="0" bIns="0" rtlCol="0">
            <a:spAutoFit/>
          </a:bodyPr>
          <a:lstStyle/>
          <a:p>
            <a:pPr>
              <a:lnSpc>
                <a:spcPts val="1320"/>
              </a:lnSpc>
            </a:pPr>
            <a:r>
              <a:rPr lang="en-CA" sz="1126" smtClean="0">
                <a:solidFill>
                  <a:srgbClr val="000000"/>
                </a:solidFill>
                <a:latin typeface="Times New Roman"/>
                <a:cs typeface="Times New Roman"/>
              </a:rPr>
              <a:t>Treasury Officer)</a:t>
            </a:r>
          </a:p>
          <a:p>
            <a:pPr>
              <a:lnSpc>
                <a:spcPts val="1320"/>
              </a:lnSpc>
            </a:pPr>
            <a:endParaRPr/>
          </a:p>
        </p:txBody>
      </p:sp>
      <p:sp>
        <p:nvSpPr>
          <p:cNvPr id="50" name="TextBox 50"/>
          <p:cNvSpPr txBox="1"/>
          <p:nvPr/>
        </p:nvSpPr>
        <p:spPr>
          <a:xfrm>
            <a:off x="2940424" y="4218709"/>
            <a:ext cx="248466" cy="307777"/>
          </a:xfrm>
          <a:prstGeom prst="rect">
            <a:avLst/>
          </a:prstGeom>
          <a:noFill/>
        </p:spPr>
        <p:txBody>
          <a:bodyPr vert="horz" wrap="none" lIns="0" tIns="0" rIns="0" bIns="0" rtlCol="0">
            <a:spAutoFit/>
          </a:bodyPr>
          <a:lstStyle/>
          <a:p>
            <a:pPr>
              <a:lnSpc>
                <a:spcPts val="1185"/>
              </a:lnSpc>
            </a:pPr>
            <a:r>
              <a:rPr lang="en-CA" sz="1126" dirty="0" smtClean="0">
                <a:solidFill>
                  <a:srgbClr val="000000"/>
                </a:solidFill>
                <a:latin typeface="Times New Roman"/>
                <a:cs typeface="Times New Roman"/>
              </a:rPr>
              <a:t>paid</a:t>
            </a:r>
          </a:p>
          <a:p>
            <a:pPr>
              <a:lnSpc>
                <a:spcPts val="1185"/>
              </a:lnSpc>
            </a:pPr>
            <a:endParaRPr lang="en-CA" sz="1126" dirty="0">
              <a:solidFill>
                <a:srgbClr val="000000"/>
              </a:solidFill>
            </a:endParaRPr>
          </a:p>
        </p:txBody>
      </p:sp>
      <p:sp>
        <p:nvSpPr>
          <p:cNvPr id="52" name="TextBox 51"/>
          <p:cNvSpPr txBox="1"/>
          <p:nvPr/>
        </p:nvSpPr>
        <p:spPr>
          <a:xfrm>
            <a:off x="4271954" y="185710"/>
            <a:ext cx="3000396" cy="492443"/>
          </a:xfrm>
          <a:prstGeom prst="rect">
            <a:avLst/>
          </a:prstGeom>
          <a:noFill/>
        </p:spPr>
        <p:txBody>
          <a:bodyPr wrap="square" rtlCol="0">
            <a:spAutoFit/>
          </a:bodyPr>
          <a:lstStyle/>
          <a:p>
            <a:pPr algn="ctr"/>
            <a:r>
              <a:rPr lang="en-US" sz="2600" b="1" dirty="0" err="1" smtClean="0"/>
              <a:t>Challan</a:t>
            </a:r>
            <a:r>
              <a:rPr lang="en-US" sz="2600" b="1" dirty="0" smtClean="0"/>
              <a:t> - Format</a:t>
            </a:r>
            <a:endParaRPr lang="en-US" sz="2600" b="1" dirty="0"/>
          </a:p>
        </p:txBody>
      </p:sp>
      <p:sp>
        <p:nvSpPr>
          <p:cNvPr id="55" name="TextBox 54"/>
          <p:cNvSpPr txBox="1"/>
          <p:nvPr/>
        </p:nvSpPr>
        <p:spPr>
          <a:xfrm>
            <a:off x="1271558" y="7400948"/>
            <a:ext cx="8643998" cy="430887"/>
          </a:xfrm>
          <a:prstGeom prst="rect">
            <a:avLst/>
          </a:prstGeom>
          <a:noFill/>
        </p:spPr>
        <p:txBody>
          <a:bodyPr wrap="square" rtlCol="0">
            <a:spAutoFit/>
          </a:bodyPr>
          <a:lstStyle/>
          <a:p>
            <a:endParaRPr lang="en-US" dirty="0"/>
          </a:p>
        </p:txBody>
      </p:sp>
      <p:sp>
        <p:nvSpPr>
          <p:cNvPr id="54" name="TextBox 53"/>
          <p:cNvSpPr txBox="1"/>
          <p:nvPr/>
        </p:nvSpPr>
        <p:spPr>
          <a:xfrm>
            <a:off x="1200120" y="6543692"/>
            <a:ext cx="10972800" cy="1384995"/>
          </a:xfrm>
          <a:prstGeom prst="rect">
            <a:avLst/>
          </a:prstGeom>
          <a:noFill/>
        </p:spPr>
        <p:txBody>
          <a:bodyPr wrap="square" rtlCol="0">
            <a:spAutoFit/>
          </a:bodyPr>
          <a:lstStyle/>
          <a:p>
            <a:pPr>
              <a:buNone/>
            </a:pPr>
            <a:r>
              <a:rPr lang="en-US" sz="1000" dirty="0" smtClean="0"/>
              <a:t>(</a:t>
            </a:r>
            <a:r>
              <a:rPr lang="en-US" sz="1200" dirty="0" smtClean="0"/>
              <a:t>In words) Rupees …….……………………………………………………………………………….   Date……………………….…...   Signature of the </a:t>
            </a:r>
            <a:r>
              <a:rPr lang="en-US" sz="1200" dirty="0" err="1" smtClean="0"/>
              <a:t>Tenderer</a:t>
            </a:r>
            <a:r>
              <a:rPr lang="en-US" sz="1200" dirty="0" smtClean="0"/>
              <a:t> …………………………..         </a:t>
            </a:r>
          </a:p>
          <a:p>
            <a:pPr>
              <a:buNone/>
            </a:pPr>
            <a:r>
              <a:rPr lang="en-US" sz="1200" dirty="0" smtClean="0"/>
              <a:t> </a:t>
            </a:r>
          </a:p>
          <a:p>
            <a:pPr>
              <a:buNone/>
            </a:pPr>
            <a:r>
              <a:rPr lang="en-US" sz="1200" dirty="0" smtClean="0"/>
              <a:t>Received payment (in words) Rupees……………………………………………...………</a:t>
            </a:r>
          </a:p>
          <a:p>
            <a:pPr>
              <a:buNone/>
            </a:pPr>
            <a:r>
              <a:rPr lang="en-US" sz="1200" dirty="0" smtClean="0"/>
              <a:t> </a:t>
            </a:r>
          </a:p>
          <a:p>
            <a:pPr>
              <a:buNone/>
            </a:pPr>
            <a:r>
              <a:rPr lang="en-US" sz="1200" dirty="0" smtClean="0"/>
              <a:t> </a:t>
            </a:r>
          </a:p>
          <a:p>
            <a:pPr>
              <a:buNone/>
            </a:pPr>
            <a:r>
              <a:rPr lang="en-US" sz="1200" dirty="0" smtClean="0"/>
              <a:t> </a:t>
            </a:r>
          </a:p>
          <a:p>
            <a:pPr>
              <a:buNone/>
            </a:pPr>
            <a:r>
              <a:rPr lang="en-US" sz="1200" dirty="0" smtClean="0"/>
              <a:t>Treasurer	            	Accountant              	Date		  Treasury Officer/Agent</a:t>
            </a:r>
            <a:endParaRPr lang="en-US" sz="1200" dirty="0"/>
          </a:p>
        </p:txBody>
      </p:sp>
      <p:sp>
        <p:nvSpPr>
          <p:cNvPr id="56" name="TextBox 55"/>
          <p:cNvSpPr txBox="1"/>
          <p:nvPr/>
        </p:nvSpPr>
        <p:spPr>
          <a:xfrm>
            <a:off x="8686784" y="2114536"/>
            <a:ext cx="2286016" cy="265586"/>
          </a:xfrm>
          <a:prstGeom prst="rect">
            <a:avLst/>
          </a:prstGeom>
          <a:noFill/>
        </p:spPr>
        <p:txBody>
          <a:bodyPr wrap="square" rtlCol="0">
            <a:spAutoFit/>
          </a:bodyPr>
          <a:lstStyle/>
          <a:p>
            <a:r>
              <a:rPr lang="en-US" sz="1126" dirty="0" smtClean="0">
                <a:solidFill>
                  <a:srgbClr val="000000"/>
                </a:solidFill>
                <a:latin typeface="Times New Roman"/>
                <a:cs typeface="Times New Roman"/>
              </a:rPr>
              <a:t>at ………….</a:t>
            </a:r>
          </a:p>
        </p:txBody>
      </p:sp>
      <p:sp>
        <p:nvSpPr>
          <p:cNvPr id="57" name="Footer Placeholder 56"/>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latin typeface="Calibri (body)"/>
              </a:rPr>
              <a:t>5. Payment of </a:t>
            </a:r>
            <a:r>
              <a:rPr lang="en-US" sz="4000" dirty="0" err="1" smtClean="0">
                <a:latin typeface="Calibri (body)"/>
              </a:rPr>
              <a:t>Challan</a:t>
            </a:r>
            <a:endParaRPr lang="en-US" sz="4000" dirty="0">
              <a:latin typeface="Calibri (body)"/>
            </a:endParaRPr>
          </a:p>
        </p:txBody>
      </p:sp>
      <p:sp>
        <p:nvSpPr>
          <p:cNvPr id="3" name="Content Placeholder 2"/>
          <p:cNvSpPr>
            <a:spLocks noGrp="1"/>
          </p:cNvSpPr>
          <p:nvPr>
            <p:ph idx="1"/>
          </p:nvPr>
        </p:nvSpPr>
        <p:spPr/>
        <p:txBody>
          <a:bodyPr/>
          <a:lstStyle/>
          <a:p>
            <a:pPr algn="just"/>
            <a:r>
              <a:rPr lang="en-US" sz="2600" dirty="0" smtClean="0"/>
              <a:t>After the preparation of </a:t>
            </a:r>
            <a:r>
              <a:rPr lang="en-US" sz="2600" dirty="0" err="1" smtClean="0"/>
              <a:t>Challan</a:t>
            </a:r>
            <a:r>
              <a:rPr lang="en-US" sz="2600" dirty="0" smtClean="0"/>
              <a:t> (in triplicate), you have to make payment of </a:t>
            </a:r>
            <a:r>
              <a:rPr lang="en-US" sz="2600" dirty="0" err="1" smtClean="0"/>
              <a:t>Challan</a:t>
            </a:r>
            <a:r>
              <a:rPr lang="en-US" sz="2600" dirty="0" smtClean="0"/>
              <a:t> (in triplicate) in </a:t>
            </a:r>
            <a:r>
              <a:rPr lang="en-US" sz="2600" dirty="0" err="1" smtClean="0"/>
              <a:t>Sbi</a:t>
            </a:r>
            <a:r>
              <a:rPr lang="en-US" sz="2600" dirty="0" smtClean="0"/>
              <a:t>, </a:t>
            </a:r>
            <a:r>
              <a:rPr lang="en-US" sz="2600" dirty="0" err="1" smtClean="0"/>
              <a:t>Tis</a:t>
            </a:r>
            <a:r>
              <a:rPr lang="en-US" sz="2600" dirty="0" smtClean="0"/>
              <a:t> </a:t>
            </a:r>
            <a:r>
              <a:rPr lang="en-US" sz="2600" dirty="0" err="1" smtClean="0"/>
              <a:t>Hazari</a:t>
            </a:r>
            <a:r>
              <a:rPr lang="en-US" sz="2600" dirty="0" smtClean="0"/>
              <a:t>, New Delhi within 5 – 6 Working Days, recommended.</a:t>
            </a:r>
            <a:br>
              <a:rPr lang="en-US" sz="2600" dirty="0" smtClean="0"/>
            </a:b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4000" dirty="0" smtClean="0">
                <a:latin typeface="Calibri (body)"/>
              </a:rPr>
              <a:t>6. Deposit of Challan</a:t>
            </a:r>
            <a:endParaRPr lang="en-US" sz="4000" dirty="0">
              <a:latin typeface="Calibri (body)"/>
            </a:endParaRPr>
          </a:p>
        </p:txBody>
      </p:sp>
      <p:sp>
        <p:nvSpPr>
          <p:cNvPr id="3" name="Content Placeholder 2"/>
          <p:cNvSpPr>
            <a:spLocks noGrp="1"/>
          </p:cNvSpPr>
          <p:nvPr>
            <p:ph idx="1"/>
          </p:nvPr>
        </p:nvSpPr>
        <p:spPr>
          <a:xfrm>
            <a:off x="548642" y="1920242"/>
            <a:ext cx="9875520" cy="5837896"/>
          </a:xfrm>
        </p:spPr>
        <p:txBody>
          <a:bodyPr>
            <a:normAutofit/>
          </a:bodyPr>
          <a:lstStyle/>
          <a:p>
            <a:pPr algn="just">
              <a:buNone/>
            </a:pPr>
            <a:endParaRPr lang="en-US" sz="2600" dirty="0" smtClean="0"/>
          </a:p>
          <a:p>
            <a:pPr algn="just"/>
            <a:r>
              <a:rPr lang="en-US" sz="2600" dirty="0" smtClean="0"/>
              <a:t> After submission of challan, we have to deposit a copy of challan with the revenue department.</a:t>
            </a:r>
          </a:p>
          <a:p>
            <a:pPr algn="just">
              <a:buNone/>
            </a:pPr>
            <a:endParaRPr lang="en-US" sz="2600" dirty="0" smtClean="0"/>
          </a:p>
          <a:p>
            <a:pPr algn="just"/>
            <a:r>
              <a:rPr lang="en-US" sz="2600" dirty="0" smtClean="0"/>
              <a:t> After verification of challan (after 20 days of depositing of challan), department issue a certificate of Stamp duty paid (1 day to 100 days).</a:t>
            </a:r>
          </a:p>
          <a:p>
            <a:pPr algn="just"/>
            <a:endParaRPr lang="en-US" sz="2600" dirty="0" smtClean="0"/>
          </a:p>
          <a:p>
            <a:pPr algn="just"/>
            <a:r>
              <a:rPr lang="en-US" sz="2600" dirty="0" smtClean="0"/>
              <a:t>Format of Certificate of Stamp Duty Paid in on Next Slide.</a:t>
            </a:r>
            <a:endParaRPr lang="en-US" sz="26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8642" y="1"/>
            <a:ext cx="9875520" cy="828651"/>
          </a:xfrm>
        </p:spPr>
        <p:txBody>
          <a:bodyPr>
            <a:normAutofit/>
          </a:bodyPr>
          <a:lstStyle/>
          <a:p>
            <a:pPr algn="l"/>
            <a:r>
              <a:rPr lang="en-US" sz="4000" dirty="0" smtClean="0"/>
              <a:t>7. Certificate of Stamp Duty Paid</a:t>
            </a:r>
            <a:endParaRPr lang="en-US" sz="4000" dirty="0"/>
          </a:p>
        </p:txBody>
      </p:sp>
      <p:sp>
        <p:nvSpPr>
          <p:cNvPr id="4" name="Content Placeholder 3"/>
          <p:cNvSpPr>
            <a:spLocks noGrp="1"/>
          </p:cNvSpPr>
          <p:nvPr>
            <p:ph idx="1"/>
          </p:nvPr>
        </p:nvSpPr>
        <p:spPr>
          <a:xfrm>
            <a:off x="414302" y="1042966"/>
            <a:ext cx="10072758" cy="6858048"/>
          </a:xfrm>
        </p:spPr>
        <p:style>
          <a:lnRef idx="2">
            <a:schemeClr val="dk1"/>
          </a:lnRef>
          <a:fillRef idx="1">
            <a:schemeClr val="lt1"/>
          </a:fillRef>
          <a:effectRef idx="0">
            <a:schemeClr val="dk1"/>
          </a:effectRef>
          <a:fontRef idx="minor">
            <a:schemeClr val="dk1"/>
          </a:fontRef>
        </p:style>
        <p:txBody>
          <a:bodyPr>
            <a:normAutofit fontScale="25000" lnSpcReduction="20000"/>
          </a:bodyPr>
          <a:lstStyle/>
          <a:p>
            <a:pPr algn="ctr">
              <a:buNone/>
            </a:pPr>
            <a:r>
              <a:rPr lang="en-US" sz="8000" b="1" dirty="0" smtClean="0"/>
              <a:t>GOVERNMENT OF N.C.T OF DELHI</a:t>
            </a:r>
          </a:p>
          <a:p>
            <a:pPr algn="ctr">
              <a:buNone/>
            </a:pPr>
            <a:r>
              <a:rPr lang="en-US" sz="8000" b="1" dirty="0" smtClean="0"/>
              <a:t>OFFICE OF THE CHIEF CONTROLLINF REVENUE AUTHORITY, DELHI</a:t>
            </a:r>
          </a:p>
          <a:p>
            <a:pPr algn="ctr">
              <a:buNone/>
            </a:pPr>
            <a:r>
              <a:rPr lang="en-US" sz="8000" b="1" dirty="0" smtClean="0"/>
              <a:t>REVENUE DEPARTMENT: STAMP &amp; REGN. BR., R.NO. 204, ‘B’ BLOCK</a:t>
            </a:r>
          </a:p>
          <a:p>
            <a:pPr algn="ctr">
              <a:buNone/>
            </a:pPr>
            <a:r>
              <a:rPr lang="en-US" sz="8000" b="1" dirty="0" smtClean="0"/>
              <a:t>5-SHAM NATH MARG, DELHI-110054</a:t>
            </a:r>
          </a:p>
          <a:p>
            <a:pPr algn="ctr">
              <a:buNone/>
            </a:pPr>
            <a:endParaRPr lang="en-US" sz="2400" b="1" dirty="0" smtClean="0"/>
          </a:p>
          <a:p>
            <a:pPr algn="ctr">
              <a:buNone/>
            </a:pPr>
            <a:endParaRPr lang="en-US" sz="2400" b="1" dirty="0" smtClean="0"/>
          </a:p>
          <a:p>
            <a:pPr>
              <a:buNone/>
            </a:pPr>
            <a:r>
              <a:rPr lang="en-US" sz="6800" dirty="0" err="1" smtClean="0"/>
              <a:t>No.F</a:t>
            </a:r>
            <a:r>
              <a:rPr lang="en-US" sz="6800" dirty="0" smtClean="0"/>
              <a:t>. 10(____)/COS(HQ)/</a:t>
            </a:r>
            <a:r>
              <a:rPr lang="en-US" sz="6800" dirty="0" err="1" smtClean="0"/>
              <a:t>Con.duty</a:t>
            </a:r>
            <a:r>
              <a:rPr lang="en-US" sz="6800" dirty="0" smtClean="0"/>
              <a:t>/                                                                                                Dated:</a:t>
            </a:r>
          </a:p>
          <a:p>
            <a:pPr>
              <a:buNone/>
            </a:pPr>
            <a:endParaRPr lang="en-US" sz="6800" dirty="0" smtClean="0"/>
          </a:p>
          <a:p>
            <a:pPr>
              <a:buNone/>
            </a:pPr>
            <a:endParaRPr lang="en-US" sz="6800" dirty="0" smtClean="0"/>
          </a:p>
          <a:p>
            <a:pPr algn="ctr">
              <a:buNone/>
            </a:pPr>
            <a:r>
              <a:rPr lang="en-US" sz="6800" b="1" u="sng" dirty="0" smtClean="0"/>
              <a:t>CERTIFICATE</a:t>
            </a:r>
          </a:p>
          <a:p>
            <a:pPr algn="just">
              <a:buNone/>
            </a:pPr>
            <a:endParaRPr lang="en-US" sz="6800" b="1" u="sng" dirty="0" smtClean="0"/>
          </a:p>
          <a:p>
            <a:pPr algn="just">
              <a:buNone/>
            </a:pPr>
            <a:r>
              <a:rPr lang="en-US" sz="6800" dirty="0" smtClean="0"/>
              <a:t>	Certified that ___________________________ Pvt. Ltd. _______________________ _________________ has deposited consolidated stamp duty u/s 9(1)(b) of the Indian Stamp Act, 1899, amounting to Rs. _____ only chargeable under article 19 of schedule 1A of Indian Stamp Act, 1899 @ Rs. 1/- per thousand in respect of issue of _________ equity shares of Rs. ___/- each bearing distinctive no. __ to ______. Aggregate amount come to Rs.___/- The amount of Rs. ___/- has been deposited in State Bank of India, </a:t>
            </a:r>
            <a:r>
              <a:rPr lang="en-US" sz="6800" dirty="0" err="1" smtClean="0"/>
              <a:t>Tis</a:t>
            </a:r>
            <a:r>
              <a:rPr lang="en-US" sz="6800" dirty="0" smtClean="0"/>
              <a:t> </a:t>
            </a:r>
            <a:r>
              <a:rPr lang="en-US" sz="6800" dirty="0" err="1" smtClean="0"/>
              <a:t>Hazari</a:t>
            </a:r>
            <a:r>
              <a:rPr lang="en-US" sz="6800" dirty="0" smtClean="0"/>
              <a:t>, Delhi on </a:t>
            </a:r>
            <a:r>
              <a:rPr lang="en-US" sz="6800" dirty="0" err="1" smtClean="0"/>
              <a:t>dd</a:t>
            </a:r>
            <a:r>
              <a:rPr lang="en-US" sz="6800" dirty="0" smtClean="0"/>
              <a:t>/mm/</a:t>
            </a:r>
            <a:r>
              <a:rPr lang="en-US" sz="6800" dirty="0" err="1" smtClean="0"/>
              <a:t>yyyy</a:t>
            </a:r>
            <a:r>
              <a:rPr lang="en-US" sz="6800" dirty="0" smtClean="0"/>
              <a:t> vide TR-6 No. _____________ which has been verified by the PAO-VI, Govt. of NCT of Delhi vide No. ____ dated </a:t>
            </a:r>
            <a:r>
              <a:rPr lang="en-US" sz="6800" dirty="0" err="1" smtClean="0"/>
              <a:t>dd</a:t>
            </a:r>
            <a:r>
              <a:rPr lang="en-US" sz="6800" dirty="0" smtClean="0"/>
              <a:t>/mm/</a:t>
            </a:r>
            <a:r>
              <a:rPr lang="en-US" sz="6800" dirty="0" err="1" smtClean="0"/>
              <a:t>yyyy</a:t>
            </a:r>
            <a:r>
              <a:rPr lang="en-US" sz="6800" dirty="0" smtClean="0"/>
              <a:t>.</a:t>
            </a:r>
          </a:p>
          <a:p>
            <a:pPr algn="r">
              <a:buNone/>
            </a:pPr>
            <a:endParaRPr lang="en-US" sz="6800" dirty="0" smtClean="0"/>
          </a:p>
          <a:p>
            <a:pPr algn="r">
              <a:buNone/>
            </a:pPr>
            <a:endParaRPr lang="en-US" sz="6800" dirty="0" smtClean="0"/>
          </a:p>
          <a:p>
            <a:pPr algn="r">
              <a:buNone/>
            </a:pPr>
            <a:endParaRPr lang="en-US" sz="6800" dirty="0" smtClean="0"/>
          </a:p>
          <a:p>
            <a:pPr algn="r">
              <a:buNone/>
            </a:pPr>
            <a:r>
              <a:rPr lang="en-US" sz="6800" dirty="0" smtClean="0"/>
              <a:t>(__________)</a:t>
            </a:r>
          </a:p>
          <a:p>
            <a:pPr algn="r">
              <a:buNone/>
            </a:pPr>
            <a:r>
              <a:rPr lang="en-US" sz="6800" dirty="0" smtClean="0"/>
              <a:t>SDM (HQ-II)/COS/HQ)</a:t>
            </a:r>
          </a:p>
          <a:p>
            <a:pPr algn="r">
              <a:buNone/>
            </a:pPr>
            <a:r>
              <a:rPr lang="en-US" sz="6800" dirty="0" smtClean="0"/>
              <a:t>Ph. _________</a:t>
            </a:r>
          </a:p>
          <a:p>
            <a:pPr>
              <a:buNone/>
            </a:pPr>
            <a:r>
              <a:rPr lang="en-US" sz="6800" dirty="0" smtClean="0"/>
              <a:t>To,</a:t>
            </a:r>
          </a:p>
          <a:p>
            <a:pPr>
              <a:buNone/>
            </a:pPr>
            <a:r>
              <a:rPr lang="en-US" sz="6800" dirty="0" smtClean="0"/>
              <a:t>_____________________ Pvt. Ltd.</a:t>
            </a:r>
          </a:p>
          <a:p>
            <a:pPr>
              <a:buNone/>
            </a:pPr>
            <a:r>
              <a:rPr lang="en-US" sz="6800" dirty="0" smtClean="0"/>
              <a:t>_____________________</a:t>
            </a:r>
          </a:p>
          <a:p>
            <a:pPr>
              <a:buNone/>
            </a:pPr>
            <a:r>
              <a:rPr lang="en-US" sz="6800" dirty="0" smtClean="0"/>
              <a:t>_____________________</a:t>
            </a:r>
            <a:br>
              <a:rPr lang="en-US" sz="6800" dirty="0" smtClean="0"/>
            </a:br>
            <a:endParaRPr lang="en-US" sz="6800" dirty="0" smtClean="0"/>
          </a:p>
          <a:p>
            <a:pPr algn="r">
              <a:buNone/>
            </a:pPr>
            <a:endParaRPr lang="en-US" sz="6800" dirty="0"/>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485872" y="1614470"/>
          <a:ext cx="7971079" cy="5971670"/>
        </p:xfrm>
        <a:graphic>
          <a:graphicData uri="http://schemas.openxmlformats.org/drawingml/2006/table">
            <a:tbl>
              <a:tblPr firstRow="1" bandRow="1">
                <a:tableStyleId>{5C22544A-7EE6-4342-B048-85BDC9FD1C3A}</a:tableStyleId>
              </a:tblPr>
              <a:tblGrid>
                <a:gridCol w="2249719"/>
                <a:gridCol w="1842472"/>
                <a:gridCol w="1842472"/>
                <a:gridCol w="2036416"/>
              </a:tblGrid>
              <a:tr h="1567635">
                <a:tc>
                  <a:txBody>
                    <a:bodyPr/>
                    <a:lstStyle/>
                    <a:p>
                      <a:r>
                        <a:rPr lang="en-US" dirty="0" smtClean="0"/>
                        <a:t>Face value of Share Capital</a:t>
                      </a:r>
                    </a:p>
                    <a:p>
                      <a:r>
                        <a:rPr lang="en-US" dirty="0" smtClean="0"/>
                        <a:t>(A)</a:t>
                      </a:r>
                      <a:endParaRPr lang="en-US" dirty="0"/>
                    </a:p>
                  </a:txBody>
                  <a:tcPr/>
                </a:tc>
                <a:tc>
                  <a:txBody>
                    <a:bodyPr/>
                    <a:lstStyle/>
                    <a:p>
                      <a:r>
                        <a:rPr lang="en-US" dirty="0" smtClean="0"/>
                        <a:t>Premium Amount</a:t>
                      </a:r>
                    </a:p>
                    <a:p>
                      <a:r>
                        <a:rPr lang="en-US" dirty="0" smtClean="0"/>
                        <a:t>(B)</a:t>
                      </a:r>
                      <a:endParaRPr lang="en-US" dirty="0"/>
                    </a:p>
                  </a:txBody>
                  <a:tcPr/>
                </a:tc>
                <a:tc>
                  <a:txBody>
                    <a:bodyPr/>
                    <a:lstStyle/>
                    <a:p>
                      <a:r>
                        <a:rPr lang="en-US" dirty="0" smtClean="0"/>
                        <a:t>Total Value of Share Capital</a:t>
                      </a:r>
                    </a:p>
                    <a:p>
                      <a:r>
                        <a:rPr lang="en-US" dirty="0" smtClean="0"/>
                        <a:t>(C = A+B)</a:t>
                      </a:r>
                      <a:endParaRPr lang="en-US" dirty="0"/>
                    </a:p>
                  </a:txBody>
                  <a:tcPr/>
                </a:tc>
                <a:tc>
                  <a:txBody>
                    <a:bodyPr/>
                    <a:lstStyle/>
                    <a:p>
                      <a:r>
                        <a:rPr lang="en-US" dirty="0" smtClean="0"/>
                        <a:t>Stamp Duty to be paid </a:t>
                      </a:r>
                    </a:p>
                    <a:p>
                      <a:r>
                        <a:rPr lang="en-US" dirty="0" smtClean="0"/>
                        <a:t>(C*0.10%)</a:t>
                      </a:r>
                      <a:endParaRPr lang="en-US" dirty="0"/>
                    </a:p>
                  </a:txBody>
                  <a:tcPr/>
                </a:tc>
              </a:tr>
              <a:tr h="728407">
                <a:tc>
                  <a:txBody>
                    <a:bodyPr/>
                    <a:lstStyle/>
                    <a:p>
                      <a:r>
                        <a:rPr lang="en-US" dirty="0" smtClean="0"/>
                        <a:t>Rs. 1</a:t>
                      </a:r>
                      <a:r>
                        <a:rPr lang="en-US" baseline="0" dirty="0" smtClean="0"/>
                        <a:t> Lac</a:t>
                      </a:r>
                    </a:p>
                  </a:txBody>
                  <a:tcPr/>
                </a:tc>
                <a:tc>
                  <a:txBody>
                    <a:bodyPr/>
                    <a:lstStyle/>
                    <a:p>
                      <a:r>
                        <a:rPr lang="en-US" dirty="0" smtClean="0"/>
                        <a:t>0</a:t>
                      </a:r>
                      <a:endParaRPr lang="en-US" dirty="0"/>
                    </a:p>
                  </a:txBody>
                  <a:tcPr/>
                </a:tc>
                <a:tc>
                  <a:txBody>
                    <a:bodyPr/>
                    <a:lstStyle/>
                    <a:p>
                      <a:r>
                        <a:rPr lang="en-US" dirty="0" smtClean="0"/>
                        <a:t>Rs. 1 Lac</a:t>
                      </a:r>
                      <a:endParaRPr lang="en-US" dirty="0"/>
                    </a:p>
                  </a:txBody>
                  <a:tcPr/>
                </a:tc>
                <a:tc>
                  <a:txBody>
                    <a:bodyPr/>
                    <a:lstStyle/>
                    <a:p>
                      <a:r>
                        <a:rPr lang="en-US" dirty="0" smtClean="0"/>
                        <a:t>Rs.</a:t>
                      </a:r>
                      <a:r>
                        <a:rPr lang="en-US" baseline="0" dirty="0" smtClean="0"/>
                        <a:t> 100</a:t>
                      </a:r>
                      <a:endParaRPr lang="en-US" dirty="0"/>
                    </a:p>
                  </a:txBody>
                  <a:tcPr/>
                </a:tc>
              </a:tr>
              <a:tr h="728407">
                <a:tc>
                  <a:txBody>
                    <a:bodyPr/>
                    <a:lstStyle/>
                    <a:p>
                      <a:r>
                        <a:rPr lang="en-US" dirty="0" smtClean="0"/>
                        <a:t>Rs. 1 Lac</a:t>
                      </a:r>
                      <a:endParaRPr lang="en-US" dirty="0"/>
                    </a:p>
                  </a:txBody>
                  <a:tcPr/>
                </a:tc>
                <a:tc>
                  <a:txBody>
                    <a:bodyPr/>
                    <a:lstStyle/>
                    <a:p>
                      <a:r>
                        <a:rPr lang="en-US" dirty="0" smtClean="0"/>
                        <a:t>Rs. 9 Lac</a:t>
                      </a:r>
                      <a:endParaRPr lang="en-US" dirty="0"/>
                    </a:p>
                  </a:txBody>
                  <a:tcPr/>
                </a:tc>
                <a:tc>
                  <a:txBody>
                    <a:bodyPr/>
                    <a:lstStyle/>
                    <a:p>
                      <a:r>
                        <a:rPr lang="en-US" dirty="0" smtClean="0"/>
                        <a:t>Rs. 10 Lac</a:t>
                      </a:r>
                      <a:endParaRPr lang="en-US" dirty="0"/>
                    </a:p>
                  </a:txBody>
                  <a:tcPr/>
                </a:tc>
                <a:tc>
                  <a:txBody>
                    <a:bodyPr/>
                    <a:lstStyle/>
                    <a:p>
                      <a:r>
                        <a:rPr lang="en-US" dirty="0" smtClean="0"/>
                        <a:t>Rs. 1,000 </a:t>
                      </a:r>
                      <a:endParaRPr lang="en-US" dirty="0"/>
                    </a:p>
                  </a:txBody>
                  <a:tcPr/>
                </a:tc>
              </a:tr>
              <a:tr h="728407">
                <a:tc>
                  <a:txBody>
                    <a:bodyPr/>
                    <a:lstStyle/>
                    <a:p>
                      <a:r>
                        <a:rPr lang="en-US" dirty="0" smtClean="0"/>
                        <a:t>Rs.</a:t>
                      </a:r>
                      <a:r>
                        <a:rPr lang="en-US" baseline="0" dirty="0" smtClean="0"/>
                        <a:t> 10 Lac</a:t>
                      </a:r>
                      <a:endParaRPr lang="en-US" dirty="0"/>
                    </a:p>
                  </a:txBody>
                  <a:tcPr/>
                </a:tc>
                <a:tc>
                  <a:txBody>
                    <a:bodyPr/>
                    <a:lstStyle/>
                    <a:p>
                      <a:r>
                        <a:rPr lang="en-US" dirty="0" smtClean="0"/>
                        <a:t>0</a:t>
                      </a:r>
                      <a:endParaRPr lang="en-US" dirty="0"/>
                    </a:p>
                  </a:txBody>
                  <a:tcPr/>
                </a:tc>
                <a:tc>
                  <a:txBody>
                    <a:bodyPr/>
                    <a:lstStyle/>
                    <a:p>
                      <a:r>
                        <a:rPr lang="en-US" dirty="0" smtClean="0"/>
                        <a:t>Rs. 10 Lac</a:t>
                      </a:r>
                      <a:endParaRPr lang="en-US" dirty="0"/>
                    </a:p>
                  </a:txBody>
                  <a:tcPr/>
                </a:tc>
                <a:tc>
                  <a:txBody>
                    <a:bodyPr/>
                    <a:lstStyle/>
                    <a:p>
                      <a:r>
                        <a:rPr lang="en-US" dirty="0" smtClean="0"/>
                        <a:t>Rs. 1,000</a:t>
                      </a:r>
                      <a:endParaRPr lang="en-US" dirty="0"/>
                    </a:p>
                  </a:txBody>
                  <a:tcPr/>
                </a:tc>
              </a:tr>
              <a:tr h="728407">
                <a:tc>
                  <a:txBody>
                    <a:bodyPr/>
                    <a:lstStyle/>
                    <a:p>
                      <a:pPr marL="0" marR="0" indent="0" algn="l" defTabSz="1097092" rtl="0" eaLnBrk="1" fontAlgn="auto" latinLnBrk="0" hangingPunct="1">
                        <a:lnSpc>
                          <a:spcPct val="100000"/>
                        </a:lnSpc>
                        <a:spcBef>
                          <a:spcPts val="0"/>
                        </a:spcBef>
                        <a:spcAft>
                          <a:spcPts val="0"/>
                        </a:spcAft>
                        <a:buClrTx/>
                        <a:buSzTx/>
                        <a:buFontTx/>
                        <a:buNone/>
                        <a:tabLst/>
                        <a:defRPr/>
                      </a:pPr>
                      <a:r>
                        <a:rPr lang="en-US" dirty="0" smtClean="0"/>
                        <a:t>Rs.</a:t>
                      </a:r>
                      <a:r>
                        <a:rPr lang="en-US" baseline="0" dirty="0" smtClean="0"/>
                        <a:t> 10 Lac</a:t>
                      </a:r>
                      <a:endParaRPr lang="en-US" dirty="0" smtClean="0"/>
                    </a:p>
                    <a:p>
                      <a:endParaRPr lang="en-US" dirty="0"/>
                    </a:p>
                  </a:txBody>
                  <a:tcPr/>
                </a:tc>
                <a:tc>
                  <a:txBody>
                    <a:bodyPr/>
                    <a:lstStyle/>
                    <a:p>
                      <a:r>
                        <a:rPr lang="en-US" dirty="0" smtClean="0"/>
                        <a:t>Rs. 90 Lac</a:t>
                      </a:r>
                      <a:endParaRPr lang="en-US" dirty="0"/>
                    </a:p>
                  </a:txBody>
                  <a:tcPr/>
                </a:tc>
                <a:tc>
                  <a:txBody>
                    <a:bodyPr/>
                    <a:lstStyle/>
                    <a:p>
                      <a:r>
                        <a:rPr lang="en-US" dirty="0" smtClean="0"/>
                        <a:t>Rs. 1 Crore</a:t>
                      </a:r>
                      <a:endParaRPr lang="en-US" dirty="0"/>
                    </a:p>
                  </a:txBody>
                  <a:tcPr/>
                </a:tc>
                <a:tc>
                  <a:txBody>
                    <a:bodyPr/>
                    <a:lstStyle/>
                    <a:p>
                      <a:r>
                        <a:rPr lang="en-US" dirty="0" smtClean="0"/>
                        <a:t>Rs. 10,000</a:t>
                      </a:r>
                      <a:endParaRPr lang="en-US" dirty="0"/>
                    </a:p>
                  </a:txBody>
                  <a:tcPr/>
                </a:tc>
              </a:tr>
              <a:tr h="728407">
                <a:tc>
                  <a:txBody>
                    <a:bodyPr/>
                    <a:lstStyle/>
                    <a:p>
                      <a:r>
                        <a:rPr lang="en-US" dirty="0" smtClean="0"/>
                        <a:t>Rs. 1 Crore</a:t>
                      </a:r>
                      <a:endParaRPr lang="en-US" dirty="0"/>
                    </a:p>
                  </a:txBody>
                  <a:tcPr/>
                </a:tc>
                <a:tc>
                  <a:txBody>
                    <a:bodyPr/>
                    <a:lstStyle/>
                    <a:p>
                      <a:r>
                        <a:rPr lang="en-US" dirty="0" smtClean="0"/>
                        <a:t>0</a:t>
                      </a:r>
                      <a:endParaRPr lang="en-US" dirty="0"/>
                    </a:p>
                  </a:txBody>
                  <a:tcPr/>
                </a:tc>
                <a:tc>
                  <a:txBody>
                    <a:bodyPr/>
                    <a:lstStyle/>
                    <a:p>
                      <a:r>
                        <a:rPr lang="en-US" dirty="0" smtClean="0"/>
                        <a:t>Rs. 1 Crore</a:t>
                      </a:r>
                      <a:endParaRPr lang="en-US" dirty="0"/>
                    </a:p>
                  </a:txBody>
                  <a:tcPr/>
                </a:tc>
                <a:tc>
                  <a:txBody>
                    <a:bodyPr/>
                    <a:lstStyle/>
                    <a:p>
                      <a:r>
                        <a:rPr lang="en-US" dirty="0" smtClean="0"/>
                        <a:t>Rs.</a:t>
                      </a:r>
                      <a:r>
                        <a:rPr lang="en-US" baseline="0" dirty="0" smtClean="0"/>
                        <a:t> 10,000</a:t>
                      </a:r>
                      <a:endParaRPr lang="en-US" dirty="0"/>
                    </a:p>
                  </a:txBody>
                  <a:tcPr/>
                </a:tc>
              </a:tr>
              <a:tr h="728407">
                <a:tc>
                  <a:txBody>
                    <a:bodyPr/>
                    <a:lstStyle/>
                    <a:p>
                      <a:r>
                        <a:rPr lang="en-US" dirty="0" smtClean="0"/>
                        <a:t>Rs. 1 Crore</a:t>
                      </a:r>
                      <a:endParaRPr lang="en-US" dirty="0"/>
                    </a:p>
                  </a:txBody>
                  <a:tcPr/>
                </a:tc>
                <a:tc>
                  <a:txBody>
                    <a:bodyPr/>
                    <a:lstStyle/>
                    <a:p>
                      <a:r>
                        <a:rPr lang="en-US" dirty="0" smtClean="0"/>
                        <a:t>Rs. 99 Crore</a:t>
                      </a:r>
                      <a:endParaRPr lang="en-US" dirty="0"/>
                    </a:p>
                  </a:txBody>
                  <a:tcPr/>
                </a:tc>
                <a:tc>
                  <a:txBody>
                    <a:bodyPr/>
                    <a:lstStyle/>
                    <a:p>
                      <a:r>
                        <a:rPr lang="en-US" dirty="0" smtClean="0"/>
                        <a:t>Rs. 100 Crore</a:t>
                      </a:r>
                      <a:endParaRPr lang="en-US" dirty="0"/>
                    </a:p>
                  </a:txBody>
                  <a:tcPr/>
                </a:tc>
                <a:tc>
                  <a:txBody>
                    <a:bodyPr/>
                    <a:lstStyle/>
                    <a:p>
                      <a:r>
                        <a:rPr lang="en-US" dirty="0" smtClean="0"/>
                        <a:t>Rs.  10,00,000</a:t>
                      </a:r>
                      <a:endParaRPr lang="en-US" dirty="0"/>
                    </a:p>
                  </a:txBody>
                  <a:tcPr/>
                </a:tc>
              </a:tr>
            </a:tbl>
          </a:graphicData>
        </a:graphic>
      </p:graphicFrame>
      <p:sp>
        <p:nvSpPr>
          <p:cNvPr id="3" name="TextBox 2"/>
          <p:cNvSpPr txBox="1"/>
          <p:nvPr/>
        </p:nvSpPr>
        <p:spPr>
          <a:xfrm>
            <a:off x="985806" y="542900"/>
            <a:ext cx="4572032" cy="707886"/>
          </a:xfrm>
          <a:prstGeom prst="rect">
            <a:avLst/>
          </a:prstGeom>
          <a:noFill/>
        </p:spPr>
        <p:txBody>
          <a:bodyPr wrap="square" rtlCol="0">
            <a:spAutoFit/>
          </a:bodyPr>
          <a:lstStyle/>
          <a:p>
            <a:pPr>
              <a:spcBef>
                <a:spcPct val="0"/>
              </a:spcBef>
            </a:pPr>
            <a:r>
              <a:rPr lang="en-US" sz="4000" dirty="0" smtClean="0">
                <a:latin typeface="Calibri (body)"/>
                <a:ea typeface="+mj-ea"/>
                <a:cs typeface="+mj-cs"/>
              </a:rPr>
              <a:t>8. Examples</a:t>
            </a:r>
            <a:endParaRPr lang="en-IN" sz="4000" dirty="0" smtClean="0">
              <a:latin typeface="Calibri (body)"/>
              <a:ea typeface="+mj-ea"/>
              <a:cs typeface="+mj-cs"/>
            </a:endParaRPr>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71528"/>
            <a:ext cx="10972800" cy="785819"/>
          </a:xfrm>
        </p:spPr>
        <p:txBody>
          <a:bodyPr>
            <a:normAutofit fontScale="90000"/>
          </a:bodyPr>
          <a:lstStyle/>
          <a:p>
            <a:pPr lvl="0"/>
            <a:r>
              <a:rPr lang="en-US" dirty="0" smtClean="0"/>
              <a:t/>
            </a:r>
            <a:br>
              <a:rPr lang="en-US" dirty="0" smtClean="0"/>
            </a:br>
            <a:endParaRPr lang="en-US" dirty="0"/>
          </a:p>
        </p:txBody>
      </p:sp>
      <p:sp>
        <p:nvSpPr>
          <p:cNvPr id="6" name="TextBox 5"/>
          <p:cNvSpPr txBox="1"/>
          <p:nvPr/>
        </p:nvSpPr>
        <p:spPr>
          <a:xfrm>
            <a:off x="1128682" y="2400288"/>
            <a:ext cx="9215502" cy="3093154"/>
          </a:xfrm>
          <a:prstGeom prst="rect">
            <a:avLst/>
          </a:prstGeom>
          <a:noFill/>
        </p:spPr>
        <p:txBody>
          <a:bodyPr wrap="square" rtlCol="0">
            <a:spAutoFit/>
          </a:bodyPr>
          <a:lstStyle/>
          <a:p>
            <a:pPr algn="just">
              <a:buNone/>
            </a:pPr>
            <a:r>
              <a:rPr lang="en-US" sz="6500" dirty="0" smtClean="0">
                <a:latin typeface="+mj-lt"/>
                <a:ea typeface="+mj-ea"/>
                <a:cs typeface="+mj-cs"/>
              </a:rPr>
              <a:t>Stamp Duty not paid within 30 Days of issue of Certificate</a:t>
            </a:r>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71528"/>
            <a:ext cx="10972800" cy="785819"/>
          </a:xfrm>
        </p:spPr>
        <p:txBody>
          <a:bodyPr>
            <a:normAutofit fontScale="90000"/>
          </a:bodyPr>
          <a:lstStyle/>
          <a:p>
            <a:pPr lvl="0"/>
            <a:r>
              <a:rPr lang="en-US" sz="4700" u="sng" dirty="0" smtClean="0"/>
              <a:t>Procedure for Submission of Stamp Duty after expiry of specified period</a:t>
            </a:r>
            <a:r>
              <a:rPr lang="en-US" dirty="0" smtClean="0"/>
              <a:t/>
            </a:r>
            <a:br>
              <a:rPr lang="en-US" dirty="0" smtClean="0"/>
            </a:br>
            <a:endParaRPr lang="en-US" dirty="0"/>
          </a:p>
        </p:txBody>
      </p:sp>
      <p:sp>
        <p:nvSpPr>
          <p:cNvPr id="4" name="Content Placeholder 3"/>
          <p:cNvSpPr>
            <a:spLocks noGrp="1"/>
          </p:cNvSpPr>
          <p:nvPr>
            <p:ph idx="1"/>
          </p:nvPr>
        </p:nvSpPr>
        <p:spPr>
          <a:xfrm>
            <a:off x="557178" y="2114536"/>
            <a:ext cx="9875520" cy="5431156"/>
          </a:xfrm>
        </p:spPr>
        <p:txBody>
          <a:bodyPr>
            <a:normAutofit/>
          </a:bodyPr>
          <a:lstStyle/>
          <a:p>
            <a:pPr algn="just"/>
            <a:r>
              <a:rPr lang="en-US" sz="2600" dirty="0" smtClean="0"/>
              <a:t>The procedure is same as procedure for submission of Stamp Duty  on time(as discussed in previous point) but the only difference is that we have to pay penalty i.e. 1 to 10 times depending upon the order being passed by department.</a:t>
            </a:r>
          </a:p>
          <a:p>
            <a:pPr algn="just"/>
            <a:endParaRPr lang="en-US" sz="2600" dirty="0" smtClean="0"/>
          </a:p>
          <a:p>
            <a:pPr algn="just"/>
            <a:r>
              <a:rPr lang="en-US" sz="2600" dirty="0" smtClean="0"/>
              <a:t>A notice is being sent by department to the Company if it fails to pay the Stamp duty within Time Limits.</a:t>
            </a:r>
          </a:p>
          <a:p>
            <a:pPr algn="just"/>
            <a:endParaRPr lang="en-US" sz="2600" dirty="0" smtClean="0"/>
          </a:p>
          <a:p>
            <a:pPr algn="just"/>
            <a:r>
              <a:rPr lang="en-US" sz="2600" dirty="0" smtClean="0"/>
              <a:t>Format of Notice is on Next Slide.</a:t>
            </a:r>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2" y="1"/>
            <a:ext cx="9875520" cy="614337"/>
          </a:xfrm>
        </p:spPr>
        <p:txBody>
          <a:bodyPr>
            <a:normAutofit/>
          </a:bodyPr>
          <a:lstStyle/>
          <a:p>
            <a:r>
              <a:rPr lang="en-US" sz="3000" b="1" dirty="0" smtClean="0"/>
              <a:t>Notice – Format </a:t>
            </a:r>
            <a:endParaRPr lang="en-US" sz="3000" b="1" dirty="0"/>
          </a:p>
        </p:txBody>
      </p:sp>
      <p:sp>
        <p:nvSpPr>
          <p:cNvPr id="3" name="Content Placeholder 2"/>
          <p:cNvSpPr>
            <a:spLocks noGrp="1"/>
          </p:cNvSpPr>
          <p:nvPr>
            <p:ph idx="1"/>
          </p:nvPr>
        </p:nvSpPr>
        <p:spPr>
          <a:xfrm>
            <a:off x="342864" y="614338"/>
            <a:ext cx="10629936" cy="7286676"/>
          </a:xfrm>
        </p:spPr>
        <p:txBody>
          <a:bodyPr>
            <a:normAutofit fontScale="25000" lnSpcReduction="20000"/>
          </a:bodyPr>
          <a:lstStyle/>
          <a:p>
            <a:pPr algn="ctr">
              <a:buNone/>
            </a:pPr>
            <a:r>
              <a:rPr lang="en-US" sz="8000" b="1" dirty="0" smtClean="0"/>
              <a:t>GOVERNMENT OF NCT OF DELHI</a:t>
            </a:r>
            <a:endParaRPr lang="en-US" sz="8000" dirty="0" smtClean="0"/>
          </a:p>
          <a:p>
            <a:pPr algn="ctr">
              <a:buNone/>
            </a:pPr>
            <a:r>
              <a:rPr lang="en-US" sz="8000" b="1" dirty="0" smtClean="0"/>
              <a:t>REVENUE DEPARTMENT</a:t>
            </a:r>
            <a:endParaRPr lang="en-US" sz="8000" dirty="0" smtClean="0"/>
          </a:p>
          <a:p>
            <a:pPr algn="ctr">
              <a:buNone/>
            </a:pPr>
            <a:r>
              <a:rPr lang="en-US" sz="8000" b="1" dirty="0" smtClean="0"/>
              <a:t>5-SHAM NATH MARG, DELHI – 110054.</a:t>
            </a:r>
            <a:endParaRPr lang="en-US" sz="8000" dirty="0" smtClean="0"/>
          </a:p>
          <a:p>
            <a:pPr>
              <a:buNone/>
            </a:pPr>
            <a:r>
              <a:rPr lang="en-US" dirty="0" smtClean="0"/>
              <a:t> </a:t>
            </a:r>
          </a:p>
          <a:p>
            <a:pPr>
              <a:buNone/>
            </a:pPr>
            <a:r>
              <a:rPr lang="en-US" dirty="0" smtClean="0"/>
              <a:t> </a:t>
            </a:r>
          </a:p>
          <a:p>
            <a:pPr>
              <a:buNone/>
            </a:pPr>
            <a:r>
              <a:rPr lang="en-US" sz="6000" dirty="0" smtClean="0"/>
              <a:t>No. F./Audit/Stamp duty/shares/10/****					Dated </a:t>
            </a:r>
          </a:p>
          <a:p>
            <a:pPr>
              <a:buNone/>
            </a:pPr>
            <a:r>
              <a:rPr lang="en-US" sz="6000" dirty="0" smtClean="0"/>
              <a:t> </a:t>
            </a:r>
          </a:p>
          <a:p>
            <a:pPr>
              <a:buNone/>
            </a:pPr>
            <a:r>
              <a:rPr lang="en-US" sz="6000" dirty="0" smtClean="0"/>
              <a:t>To,</a:t>
            </a:r>
          </a:p>
          <a:p>
            <a:pPr>
              <a:buNone/>
            </a:pPr>
            <a:r>
              <a:rPr lang="en-US" sz="6000" dirty="0" smtClean="0"/>
              <a:t>	_______________________ PRIVATE LIMITED</a:t>
            </a:r>
          </a:p>
          <a:p>
            <a:pPr>
              <a:buNone/>
            </a:pPr>
            <a:r>
              <a:rPr lang="en-US" sz="6000" dirty="0" smtClean="0"/>
              <a:t>	________________,</a:t>
            </a:r>
          </a:p>
          <a:p>
            <a:pPr>
              <a:buNone/>
            </a:pPr>
            <a:r>
              <a:rPr lang="en-US" sz="6000" dirty="0" smtClean="0"/>
              <a:t>	________________</a:t>
            </a:r>
          </a:p>
          <a:p>
            <a:pPr>
              <a:buNone/>
            </a:pPr>
            <a:r>
              <a:rPr lang="en-US" sz="6000" dirty="0" smtClean="0"/>
              <a:t>	NEW DELHI.</a:t>
            </a:r>
          </a:p>
          <a:p>
            <a:pPr>
              <a:buNone/>
            </a:pPr>
            <a:r>
              <a:rPr lang="en-US" sz="6000" dirty="0" smtClean="0"/>
              <a:t> </a:t>
            </a:r>
          </a:p>
          <a:p>
            <a:pPr>
              <a:buNone/>
            </a:pPr>
            <a:r>
              <a:rPr lang="en-US" sz="6000" dirty="0" smtClean="0"/>
              <a:t>Sub:-  Non-payment of stamp duty chargeable on the issue of shares/debenture/Promissory                          </a:t>
            </a:r>
          </a:p>
          <a:p>
            <a:pPr>
              <a:buNone/>
            </a:pPr>
            <a:r>
              <a:rPr lang="en-US" sz="6000" dirty="0" smtClean="0"/>
              <a:t>           Note/Debenture-detected by Audit Party.</a:t>
            </a:r>
          </a:p>
          <a:p>
            <a:pPr>
              <a:buNone/>
            </a:pPr>
            <a:r>
              <a:rPr lang="en-US" sz="6000" dirty="0" smtClean="0"/>
              <a:t> </a:t>
            </a:r>
          </a:p>
          <a:p>
            <a:pPr>
              <a:buNone/>
            </a:pPr>
            <a:r>
              <a:rPr lang="en-US" sz="6000" dirty="0" smtClean="0"/>
              <a:t>Sir,</a:t>
            </a:r>
          </a:p>
          <a:p>
            <a:pPr>
              <a:buNone/>
            </a:pPr>
            <a:r>
              <a:rPr lang="en-US" sz="6000" dirty="0" smtClean="0"/>
              <a:t> 	It has been intimated by Audit Party, AGCR, New Delhi that you have executed/issued below mentioned share certificates without paying any stamp duty chargeable under the provisions of the Indian Stamp Act, 1899.</a:t>
            </a:r>
          </a:p>
          <a:p>
            <a:pPr>
              <a:buNone/>
            </a:pPr>
            <a:endParaRPr lang="en-US" sz="6000" dirty="0" smtClean="0"/>
          </a:p>
          <a:p>
            <a:pPr>
              <a:buNone/>
            </a:pPr>
            <a:endParaRPr lang="en-US" sz="6000" dirty="0" smtClean="0"/>
          </a:p>
          <a:p>
            <a:pPr>
              <a:buNone/>
            </a:pPr>
            <a:endParaRPr lang="en-US" sz="6000" dirty="0" smtClean="0"/>
          </a:p>
          <a:p>
            <a:pPr>
              <a:buNone/>
            </a:pPr>
            <a:endParaRPr lang="en-US" sz="6000" dirty="0" smtClean="0"/>
          </a:p>
          <a:p>
            <a:pPr>
              <a:buNone/>
            </a:pPr>
            <a:endParaRPr lang="en-US" sz="6000" dirty="0" smtClean="0"/>
          </a:p>
          <a:p>
            <a:pPr>
              <a:buNone/>
            </a:pPr>
            <a:endParaRPr lang="en-US" sz="6000" dirty="0" smtClean="0"/>
          </a:p>
          <a:p>
            <a:pPr>
              <a:buNone/>
            </a:pPr>
            <a:r>
              <a:rPr lang="en-US" sz="6000" dirty="0" smtClean="0"/>
              <a:t>	You are, therefore, directed to submit Original Share Certificates along with documentary proof with regard to payment of stamp duty chargeable within 7 days of the receipt of this letter positively. </a:t>
            </a:r>
          </a:p>
          <a:p>
            <a:pPr>
              <a:buNone/>
            </a:pPr>
            <a:r>
              <a:rPr lang="en-US" sz="6000" dirty="0" smtClean="0"/>
              <a:t> </a:t>
            </a:r>
          </a:p>
          <a:p>
            <a:pPr>
              <a:buNone/>
            </a:pPr>
            <a:r>
              <a:rPr lang="en-US" sz="6000" dirty="0" smtClean="0"/>
              <a:t> </a:t>
            </a:r>
          </a:p>
          <a:p>
            <a:pPr algn="r">
              <a:buNone/>
            </a:pPr>
            <a:r>
              <a:rPr lang="en-US" sz="6000" dirty="0" smtClean="0"/>
              <a:t>(__________)</a:t>
            </a:r>
          </a:p>
          <a:p>
            <a:pPr algn="r">
              <a:buNone/>
            </a:pPr>
            <a:r>
              <a:rPr lang="en-US" sz="6000" dirty="0" smtClean="0"/>
              <a:t>SDM (HQ-II)/COS/HQ)</a:t>
            </a:r>
          </a:p>
          <a:p>
            <a:pPr algn="r">
              <a:buNone/>
            </a:pPr>
            <a:r>
              <a:rPr lang="en-US" sz="6000" dirty="0" smtClean="0"/>
              <a:t>Ph. _________</a:t>
            </a:r>
            <a:br>
              <a:rPr lang="en-US" sz="6000" dirty="0" smtClean="0"/>
            </a:br>
            <a:endParaRPr lang="en-US" sz="6000" dirty="0"/>
          </a:p>
        </p:txBody>
      </p:sp>
      <p:graphicFrame>
        <p:nvGraphicFramePr>
          <p:cNvPr id="4" name="Object 3"/>
          <p:cNvGraphicFramePr>
            <a:graphicFrameLocks noChangeAspect="1"/>
          </p:cNvGraphicFramePr>
          <p:nvPr/>
        </p:nvGraphicFramePr>
        <p:xfrm>
          <a:off x="2555875" y="5195888"/>
          <a:ext cx="5257800" cy="1122362"/>
        </p:xfrm>
        <a:graphic>
          <a:graphicData uri="http://schemas.openxmlformats.org/presentationml/2006/ole">
            <p:oleObj spid="_x0000_s32770" name="Worksheet" r:id="rId3" imgW="3391031" imgH="723755" progId="Excel.Sheet.12">
              <p:embed/>
            </p:oleObj>
          </a:graphicData>
        </a:graphic>
      </p:graphicFrame>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178" y="1971660"/>
            <a:ext cx="9875520" cy="2856539"/>
          </a:xfrm>
        </p:spPr>
        <p:txBody>
          <a:bodyPr>
            <a:normAutofit/>
          </a:bodyPr>
          <a:lstStyle/>
          <a:p>
            <a:r>
              <a:rPr lang="en-US" sz="10000" dirty="0" smtClean="0"/>
              <a:t>ACT</a:t>
            </a:r>
            <a:endParaRPr lang="en-IN" sz="10000" dirty="0"/>
          </a:p>
        </p:txBody>
      </p:sp>
      <p:sp>
        <p:nvSpPr>
          <p:cNvPr id="3" name="Footer Placeholder 2"/>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2" y="329566"/>
            <a:ext cx="9875520" cy="6071249"/>
          </a:xfrm>
        </p:spPr>
        <p:txBody>
          <a:bodyPr>
            <a:normAutofit/>
          </a:bodyPr>
          <a:lstStyle/>
          <a:p>
            <a:r>
              <a:rPr lang="en-US" sz="10000" dirty="0" smtClean="0"/>
              <a:t>Penalty</a:t>
            </a:r>
            <a:endParaRPr lang="en-IN" sz="10000" dirty="0"/>
          </a:p>
        </p:txBody>
      </p:sp>
      <p:sp>
        <p:nvSpPr>
          <p:cNvPr id="3" name="Footer Placeholder 2"/>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Penalty </a:t>
            </a:r>
            <a:r>
              <a:rPr lang="en-US" sz="3500" dirty="0" smtClean="0"/>
              <a:t>(Based on our Experience)</a:t>
            </a:r>
            <a:endParaRPr lang="en-US" sz="3500" dirty="0"/>
          </a:p>
        </p:txBody>
      </p:sp>
      <p:sp>
        <p:nvSpPr>
          <p:cNvPr id="3" name="Content Placeholder 2"/>
          <p:cNvSpPr>
            <a:spLocks noGrp="1"/>
          </p:cNvSpPr>
          <p:nvPr>
            <p:ph idx="1"/>
          </p:nvPr>
        </p:nvSpPr>
        <p:spPr/>
        <p:txBody>
          <a:bodyPr/>
          <a:lstStyle/>
          <a:p>
            <a:pPr>
              <a:buNone/>
            </a:pPr>
            <a:r>
              <a:rPr lang="en-US" u="sng" dirty="0" smtClean="0"/>
              <a:t>Department has not sent a Notice. You are paying the duty </a:t>
            </a:r>
            <a:r>
              <a:rPr lang="en-US" u="sng" dirty="0" err="1" smtClean="0"/>
              <a:t>suo-moto</a:t>
            </a:r>
            <a:endParaRPr lang="en-US" u="sng" dirty="0" smtClean="0"/>
          </a:p>
          <a:p>
            <a:pPr>
              <a:buNone/>
            </a:pPr>
            <a:r>
              <a:rPr lang="en-US" dirty="0" smtClean="0"/>
              <a:t>1 Time</a:t>
            </a:r>
          </a:p>
          <a:p>
            <a:endParaRPr lang="en-US" dirty="0" smtClean="0"/>
          </a:p>
          <a:p>
            <a:endParaRPr lang="en-US" dirty="0" smtClean="0"/>
          </a:p>
          <a:p>
            <a:r>
              <a:rPr lang="en-US" u="sng" dirty="0" smtClean="0"/>
              <a:t>Department sent a Notice. </a:t>
            </a:r>
          </a:p>
          <a:p>
            <a:pPr>
              <a:buNone/>
            </a:pPr>
            <a:r>
              <a:rPr lang="en-US" dirty="0" smtClean="0"/>
              <a:t>Min. 3 Times</a:t>
            </a:r>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Penalty</a:t>
            </a:r>
            <a:endParaRPr lang="en-US" dirty="0"/>
          </a:p>
        </p:txBody>
      </p:sp>
      <p:sp>
        <p:nvSpPr>
          <p:cNvPr id="3" name="Content Placeholder 2"/>
          <p:cNvSpPr>
            <a:spLocks noGrp="1"/>
          </p:cNvSpPr>
          <p:nvPr>
            <p:ph idx="1"/>
          </p:nvPr>
        </p:nvSpPr>
        <p:spPr/>
        <p:txBody>
          <a:bodyPr/>
          <a:lstStyle/>
          <a:p>
            <a:pPr>
              <a:buNone/>
            </a:pPr>
            <a:r>
              <a:rPr lang="en-US" u="sng" dirty="0" smtClean="0"/>
              <a:t>Duty is very high( Rs. 50000)</a:t>
            </a:r>
          </a:p>
          <a:p>
            <a:pPr>
              <a:buNone/>
            </a:pPr>
            <a:r>
              <a:rPr lang="en-US" dirty="0" smtClean="0"/>
              <a:t>Request for penalty lower than 1 Time.</a:t>
            </a:r>
          </a:p>
          <a:p>
            <a:endParaRPr lang="en-US" dirty="0" smtClean="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2" y="329566"/>
            <a:ext cx="9875520" cy="5714059"/>
          </a:xfrm>
        </p:spPr>
        <p:txBody>
          <a:bodyPr>
            <a:normAutofit/>
          </a:bodyPr>
          <a:lstStyle/>
          <a:p>
            <a:r>
              <a:rPr lang="en-US" sz="10000" dirty="0" smtClean="0"/>
              <a:t>FAQ’s</a:t>
            </a:r>
            <a:endParaRPr lang="en-IN" sz="10000" dirty="0"/>
          </a:p>
        </p:txBody>
      </p:sp>
      <p:sp>
        <p:nvSpPr>
          <p:cNvPr id="3" name="Footer Placeholder 2"/>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FAQ’s</a:t>
            </a:r>
            <a:endParaRPr lang="en-US" dirty="0"/>
          </a:p>
        </p:txBody>
      </p:sp>
      <p:sp>
        <p:nvSpPr>
          <p:cNvPr id="3" name="Content Placeholder 2"/>
          <p:cNvSpPr>
            <a:spLocks noGrp="1"/>
          </p:cNvSpPr>
          <p:nvPr>
            <p:ph idx="1"/>
          </p:nvPr>
        </p:nvSpPr>
        <p:spPr>
          <a:xfrm>
            <a:off x="557178" y="2057328"/>
            <a:ext cx="9875520" cy="6172272"/>
          </a:xfrm>
        </p:spPr>
        <p:txBody>
          <a:bodyPr>
            <a:normAutofit fontScale="92500" lnSpcReduction="20000"/>
          </a:bodyPr>
          <a:lstStyle/>
          <a:p>
            <a:pPr algn="just">
              <a:buNone/>
            </a:pPr>
            <a:r>
              <a:rPr lang="en-US" sz="2600" dirty="0" smtClean="0"/>
              <a:t>Q 1. Is Stamp Duty payable on Shares held in </a:t>
            </a:r>
            <a:r>
              <a:rPr lang="en-US" sz="2600" dirty="0" err="1" smtClean="0"/>
              <a:t>Demat</a:t>
            </a:r>
            <a:r>
              <a:rPr lang="en-US" sz="2600" dirty="0" smtClean="0"/>
              <a:t> Form &amp; physical Form both?</a:t>
            </a:r>
          </a:p>
          <a:p>
            <a:pPr algn="just">
              <a:buNone/>
            </a:pPr>
            <a:r>
              <a:rPr lang="en-US" sz="2600" dirty="0" smtClean="0"/>
              <a:t>Ans. Yes, As per SDM, Revenue Department. </a:t>
            </a:r>
          </a:p>
          <a:p>
            <a:pPr algn="just">
              <a:buNone/>
            </a:pPr>
            <a:endParaRPr lang="en-US" sz="2600" dirty="0" smtClean="0"/>
          </a:p>
          <a:p>
            <a:pPr algn="just">
              <a:buNone/>
            </a:pPr>
            <a:r>
              <a:rPr lang="en-US" sz="2600" dirty="0" smtClean="0"/>
              <a:t>Q 2. Is Stamp Duty payable on Transfer of Shares?</a:t>
            </a:r>
          </a:p>
          <a:p>
            <a:pPr algn="just">
              <a:buNone/>
            </a:pPr>
            <a:r>
              <a:rPr lang="en-US" sz="2600" dirty="0" smtClean="0"/>
              <a:t>Ans. There is No Stamp Duty payable on Transfer of Shares.</a:t>
            </a:r>
          </a:p>
          <a:p>
            <a:pPr algn="just">
              <a:buNone/>
            </a:pPr>
            <a:endParaRPr lang="en-US" sz="2600" dirty="0" smtClean="0"/>
          </a:p>
          <a:p>
            <a:pPr algn="just">
              <a:buNone/>
            </a:pPr>
            <a:r>
              <a:rPr lang="en-US" sz="2600" dirty="0" smtClean="0"/>
              <a:t>Q 3. What is the rate of Stamp Duty?</a:t>
            </a:r>
          </a:p>
          <a:p>
            <a:pPr algn="just">
              <a:buNone/>
            </a:pPr>
            <a:r>
              <a:rPr lang="en-US" sz="2600" dirty="0" smtClean="0"/>
              <a:t>Ans. Allotment Before 1</a:t>
            </a:r>
            <a:r>
              <a:rPr lang="en-US" sz="2600" baseline="30000" dirty="0" smtClean="0"/>
              <a:t>st</a:t>
            </a:r>
            <a:r>
              <a:rPr lang="en-US" sz="2600" dirty="0" smtClean="0"/>
              <a:t> Jan, 2000 – “25 paisa” per certificate.</a:t>
            </a:r>
          </a:p>
          <a:p>
            <a:pPr algn="just">
              <a:buNone/>
            </a:pPr>
            <a:r>
              <a:rPr lang="en-US" sz="2600" dirty="0" smtClean="0"/>
              <a:t>	   Allotment After 1</a:t>
            </a:r>
            <a:r>
              <a:rPr lang="en-US" sz="2600" baseline="30000" dirty="0" smtClean="0"/>
              <a:t>st</a:t>
            </a:r>
            <a:r>
              <a:rPr lang="en-US" sz="2600" dirty="0" smtClean="0"/>
              <a:t> Jan, 2000 – 0.1% of value of Share.</a:t>
            </a:r>
          </a:p>
          <a:p>
            <a:pPr algn="just">
              <a:buNone/>
            </a:pPr>
            <a:endParaRPr lang="en-US" sz="2600" dirty="0" smtClean="0"/>
          </a:p>
          <a:p>
            <a:pPr algn="just">
              <a:buNone/>
            </a:pPr>
            <a:r>
              <a:rPr lang="en-US" sz="2600" dirty="0" smtClean="0"/>
              <a:t>Q 3A. Do we need to deposit duty if 4 certificates were issued before 1 </a:t>
            </a:r>
            <a:r>
              <a:rPr lang="en-US" sz="2600" dirty="0" err="1" smtClean="0"/>
              <a:t>jan</a:t>
            </a:r>
            <a:r>
              <a:rPr lang="en-US" sz="2600" dirty="0" smtClean="0"/>
              <a:t> 2000?</a:t>
            </a:r>
          </a:p>
          <a:p>
            <a:pPr algn="just">
              <a:buNone/>
            </a:pPr>
            <a:r>
              <a:rPr lang="en-US" sz="2600" dirty="0" smtClean="0"/>
              <a:t>Ans. Yes, 4*.25= Re 1 is to be paid to department. However department has currently denied to issue any challan for theses petty amounts.</a:t>
            </a:r>
          </a:p>
          <a:p>
            <a:pPr algn="just">
              <a:buNone/>
            </a:pPr>
            <a:r>
              <a:rPr lang="en-US" sz="2600" dirty="0" smtClean="0"/>
              <a:t>	On our safer side application shall be submitted.</a:t>
            </a:r>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16" y="1400156"/>
            <a:ext cx="9875520" cy="5431156"/>
          </a:xfrm>
        </p:spPr>
        <p:txBody>
          <a:bodyPr>
            <a:noAutofit/>
          </a:bodyPr>
          <a:lstStyle/>
          <a:p>
            <a:pPr algn="just">
              <a:buNone/>
            </a:pPr>
            <a:r>
              <a:rPr lang="en-US" sz="2600" dirty="0" smtClean="0"/>
              <a:t>Q 4. Is this applicable on Private Company , Public Company &amp; Listed Company?</a:t>
            </a:r>
          </a:p>
          <a:p>
            <a:pPr algn="just">
              <a:buNone/>
            </a:pPr>
            <a:r>
              <a:rPr lang="en-US" sz="2600" dirty="0" smtClean="0"/>
              <a:t>Ans. Yes, As stated by SDM, Revenue Department. However as per our information there are very few listed companies who are paying this duty. This could be a </a:t>
            </a:r>
            <a:r>
              <a:rPr lang="en-US" sz="2600" dirty="0" err="1" smtClean="0"/>
              <a:t>litigative</a:t>
            </a:r>
            <a:r>
              <a:rPr lang="en-US" sz="2600" dirty="0" smtClean="0"/>
              <a:t> issue.</a:t>
            </a:r>
          </a:p>
          <a:p>
            <a:pPr algn="just">
              <a:buNone/>
            </a:pPr>
            <a:endParaRPr lang="en-US" sz="2600" dirty="0" smtClean="0"/>
          </a:p>
          <a:p>
            <a:pPr algn="just">
              <a:buNone/>
            </a:pPr>
            <a:r>
              <a:rPr lang="en-US" sz="2600" dirty="0" smtClean="0"/>
              <a:t>Q 5. Does this duty applicable on company registered office in Delhi only?</a:t>
            </a:r>
          </a:p>
          <a:p>
            <a:pPr algn="just">
              <a:buNone/>
            </a:pPr>
            <a:r>
              <a:rPr lang="en-US" sz="2600" dirty="0" smtClean="0"/>
              <a:t>Ans. Companies having registered office in Delhi &amp; the companies having registered office outside delhi but board meeting was held in delhi regarding Issue of Share Certificates are liable to pay Stamp Duty under Delhi Stamp Act.</a:t>
            </a:r>
          </a:p>
          <a:p>
            <a:pPr algn="just">
              <a:buNone/>
            </a:pPr>
            <a:endParaRPr lang="en-US" sz="2600" dirty="0" smtClean="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178" y="1400156"/>
            <a:ext cx="9875520" cy="6143668"/>
          </a:xfrm>
        </p:spPr>
        <p:txBody>
          <a:bodyPr>
            <a:normAutofit fontScale="77500" lnSpcReduction="20000"/>
          </a:bodyPr>
          <a:lstStyle/>
          <a:p>
            <a:pPr algn="just">
              <a:buNone/>
            </a:pPr>
            <a:r>
              <a:rPr lang="en-US" sz="3400" dirty="0" smtClean="0"/>
              <a:t>Q 6.  If a company having registered office in Delhi &amp; had Board meeting outside Delhi regarding Issue of Share Certificates, then what is the applicability?</a:t>
            </a:r>
          </a:p>
          <a:p>
            <a:pPr algn="just">
              <a:buNone/>
            </a:pPr>
            <a:r>
              <a:rPr lang="en-US" sz="3400" dirty="0" smtClean="0"/>
              <a:t>Ans. Legally &amp; technically Speaking, Stamp Duty should be applicable as per the law of that state &amp; No duty is payable under Delhi stamp Act. However this view is not currently accepted by department. </a:t>
            </a:r>
          </a:p>
          <a:p>
            <a:pPr algn="just">
              <a:buNone/>
            </a:pPr>
            <a:endParaRPr lang="en-US" sz="3400" dirty="0" smtClean="0"/>
          </a:p>
          <a:p>
            <a:pPr algn="just">
              <a:buNone/>
            </a:pPr>
            <a:r>
              <a:rPr lang="en-US" sz="3400" dirty="0" smtClean="0"/>
              <a:t>Q 7. Is Stamp Duty applicable on premium also?</a:t>
            </a:r>
          </a:p>
          <a:p>
            <a:pPr algn="just">
              <a:buNone/>
            </a:pPr>
            <a:r>
              <a:rPr lang="en-US" sz="3400" dirty="0" smtClean="0"/>
              <a:t>Ans. Yes, Stamp duty is payable on Face Value including premium.</a:t>
            </a:r>
          </a:p>
          <a:p>
            <a:pPr algn="just">
              <a:buNone/>
            </a:pPr>
            <a:endParaRPr lang="en-US" sz="3400" dirty="0" smtClean="0"/>
          </a:p>
          <a:p>
            <a:pPr algn="just">
              <a:buNone/>
            </a:pPr>
            <a:r>
              <a:rPr lang="en-US" sz="3400" dirty="0" smtClean="0"/>
              <a:t>Q 8. Can Revenue Stamps(Red color Stamps) be attached with the certificate?</a:t>
            </a:r>
          </a:p>
          <a:p>
            <a:pPr algn="just">
              <a:buNone/>
            </a:pPr>
            <a:r>
              <a:rPr lang="en-US" sz="3400" dirty="0" smtClean="0"/>
              <a:t>Ans.  This view is not currently accepted by department &amp; they require the duty should be paid again in this authority.</a:t>
            </a:r>
          </a:p>
          <a:p>
            <a:endParaRPr lang="en-IN"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178" y="1042966"/>
            <a:ext cx="9875520" cy="5857916"/>
          </a:xfrm>
        </p:spPr>
        <p:txBody>
          <a:bodyPr>
            <a:normAutofit fontScale="62500" lnSpcReduction="20000"/>
          </a:bodyPr>
          <a:lstStyle/>
          <a:p>
            <a:pPr>
              <a:buNone/>
            </a:pPr>
            <a:endParaRPr lang="en-US" dirty="0" smtClean="0"/>
          </a:p>
          <a:p>
            <a:pPr algn="just">
              <a:buNone/>
            </a:pPr>
            <a:r>
              <a:rPr lang="en-US" sz="3500" dirty="0" smtClean="0"/>
              <a:t>Q 9. Can duty be paid online?</a:t>
            </a:r>
          </a:p>
          <a:p>
            <a:pPr algn="just">
              <a:buNone/>
            </a:pPr>
            <a:r>
              <a:rPr lang="en-US" sz="3500" dirty="0" smtClean="0"/>
              <a:t>Ans. No</a:t>
            </a:r>
          </a:p>
          <a:p>
            <a:pPr algn="just">
              <a:buNone/>
            </a:pPr>
            <a:endParaRPr lang="en-US" sz="3500" dirty="0" smtClean="0"/>
          </a:p>
          <a:p>
            <a:pPr algn="just">
              <a:buNone/>
            </a:pPr>
            <a:r>
              <a:rPr lang="en-US" sz="3500" dirty="0" smtClean="0"/>
              <a:t>Q 10. Can Challan be deposited at any Bank/Bank Branch?</a:t>
            </a:r>
          </a:p>
          <a:p>
            <a:pPr algn="just">
              <a:buNone/>
            </a:pPr>
            <a:r>
              <a:rPr lang="en-US" sz="3500" dirty="0" smtClean="0"/>
              <a:t>Ans. No, Currently Challans are to be deposited with SBI, </a:t>
            </a:r>
            <a:r>
              <a:rPr lang="en-US" sz="3500" dirty="0" err="1" smtClean="0"/>
              <a:t>Tis</a:t>
            </a:r>
            <a:r>
              <a:rPr lang="en-US" sz="3500" dirty="0" smtClean="0"/>
              <a:t> </a:t>
            </a:r>
            <a:r>
              <a:rPr lang="en-US" sz="3500" dirty="0" err="1" smtClean="0"/>
              <a:t>Hazari</a:t>
            </a:r>
            <a:r>
              <a:rPr lang="en-US" sz="3500" dirty="0" smtClean="0"/>
              <a:t>.</a:t>
            </a:r>
          </a:p>
          <a:p>
            <a:pPr algn="just">
              <a:buNone/>
            </a:pPr>
            <a:endParaRPr lang="en-US" sz="3500" dirty="0" smtClean="0"/>
          </a:p>
          <a:p>
            <a:pPr algn="just">
              <a:buNone/>
            </a:pPr>
            <a:r>
              <a:rPr lang="en-US" sz="3500" dirty="0" smtClean="0"/>
              <a:t>Q 11. Stamp Duty is paid at the time of increase in share capital on website MCA.GOV.IN is it required to be pay again?</a:t>
            </a:r>
          </a:p>
          <a:p>
            <a:pPr algn="just">
              <a:buNone/>
            </a:pPr>
            <a:r>
              <a:rPr lang="en-US" sz="3500" dirty="0" smtClean="0"/>
              <a:t>Ans. Yes. That stamp Duty is on Increase of Share Capital &amp; not on  Share Certificates.</a:t>
            </a:r>
          </a:p>
          <a:p>
            <a:pPr algn="just">
              <a:buNone/>
            </a:pPr>
            <a:endParaRPr lang="en-US" sz="3500" dirty="0" smtClean="0"/>
          </a:p>
          <a:p>
            <a:pPr algn="just">
              <a:buNone/>
            </a:pPr>
            <a:r>
              <a:rPr lang="en-US" sz="3500" dirty="0" smtClean="0"/>
              <a:t>Q 12. If company Issued original share certificate then what they have to submit? </a:t>
            </a:r>
          </a:p>
          <a:p>
            <a:pPr algn="just">
              <a:buNone/>
            </a:pPr>
            <a:r>
              <a:rPr lang="en-US" sz="3500" dirty="0" smtClean="0"/>
              <a:t>Ans. We advice that Original Share Certificates shall not be submitted in any case. Submit Photocopy as attested by director.</a:t>
            </a:r>
          </a:p>
          <a:p>
            <a:pPr algn="just">
              <a:buNone/>
            </a:pPr>
            <a:endParaRPr lang="en-US" sz="3500" dirty="0" smtClean="0"/>
          </a:p>
          <a:p>
            <a:pPr algn="just">
              <a:buNone/>
            </a:pPr>
            <a:r>
              <a:rPr lang="en-US" sz="3500" dirty="0" smtClean="0"/>
              <a:t>Q 13. Is there any list of Defaulters?</a:t>
            </a:r>
          </a:p>
          <a:p>
            <a:pPr algn="just">
              <a:buNone/>
            </a:pPr>
            <a:r>
              <a:rPr lang="en-US" sz="3500" dirty="0" smtClean="0"/>
              <a:t>Ans. Yes, based upon the data available on MCA a list has been prepared.</a:t>
            </a:r>
          </a:p>
          <a:p>
            <a:pPr>
              <a:buNone/>
            </a:pPr>
            <a:endParaRPr lang="en-US" dirty="0" smtClean="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740" y="757214"/>
            <a:ext cx="9875520" cy="6786610"/>
          </a:xfrm>
        </p:spPr>
        <p:txBody>
          <a:bodyPr>
            <a:normAutofit lnSpcReduction="10000"/>
          </a:bodyPr>
          <a:lstStyle/>
          <a:p>
            <a:pPr algn="just">
              <a:lnSpc>
                <a:spcPct val="80000"/>
              </a:lnSpc>
              <a:buNone/>
            </a:pPr>
            <a:r>
              <a:rPr lang="en-US" sz="2200" dirty="0" smtClean="0"/>
              <a:t>Q 14. Is duty payable if shares issued are Bonus Shares from Security Premium &amp; Profit &amp; Loss Account?</a:t>
            </a:r>
          </a:p>
          <a:p>
            <a:pPr algn="just">
              <a:lnSpc>
                <a:spcPct val="80000"/>
              </a:lnSpc>
              <a:buNone/>
            </a:pPr>
            <a:r>
              <a:rPr lang="en-US" sz="2200" dirty="0" smtClean="0"/>
              <a:t>Ans. Yes, in both case.</a:t>
            </a:r>
          </a:p>
          <a:p>
            <a:pPr algn="just">
              <a:lnSpc>
                <a:spcPct val="80000"/>
              </a:lnSpc>
              <a:buNone/>
            </a:pPr>
            <a:endParaRPr lang="en-US" sz="2200" dirty="0" smtClean="0"/>
          </a:p>
          <a:p>
            <a:pPr algn="just">
              <a:lnSpc>
                <a:spcPct val="80000"/>
              </a:lnSpc>
              <a:buNone/>
            </a:pPr>
            <a:r>
              <a:rPr lang="en-US" sz="2200" dirty="0" smtClean="0"/>
              <a:t>Q 15. If Shares issued on discounted value then Stamp duty is payable on Face value or Discounted Value?</a:t>
            </a:r>
          </a:p>
          <a:p>
            <a:pPr algn="just">
              <a:lnSpc>
                <a:spcPct val="80000"/>
              </a:lnSpc>
              <a:buNone/>
            </a:pPr>
            <a:r>
              <a:rPr lang="en-US" sz="2200" dirty="0" smtClean="0"/>
              <a:t>Ans. Stamp Duty is payable on Discounted Value.</a:t>
            </a:r>
          </a:p>
          <a:p>
            <a:pPr algn="just">
              <a:lnSpc>
                <a:spcPct val="80000"/>
              </a:lnSpc>
              <a:buNone/>
            </a:pPr>
            <a:endParaRPr lang="en-US" sz="2200" dirty="0" smtClean="0"/>
          </a:p>
          <a:p>
            <a:pPr algn="just">
              <a:lnSpc>
                <a:spcPct val="80000"/>
              </a:lnSpc>
              <a:buNone/>
            </a:pPr>
            <a:r>
              <a:rPr lang="en-US" sz="2200" dirty="0" smtClean="0"/>
              <a:t>Q 16. If company want to minimize the penalty imposed by Collector of Stamp Duty or want to file case against the department, then before which authority </a:t>
            </a:r>
            <a:r>
              <a:rPr lang="en-US" sz="2200" smtClean="0"/>
              <a:t>appeal would </a:t>
            </a:r>
            <a:r>
              <a:rPr lang="en-US" sz="2200" dirty="0" smtClean="0"/>
              <a:t>be filed?</a:t>
            </a:r>
          </a:p>
          <a:p>
            <a:pPr algn="just">
              <a:lnSpc>
                <a:spcPct val="80000"/>
              </a:lnSpc>
              <a:buNone/>
            </a:pPr>
            <a:r>
              <a:rPr lang="en-US" sz="2200" dirty="0" smtClean="0"/>
              <a:t>Ans. The appeal can be filed before </a:t>
            </a:r>
            <a:r>
              <a:rPr lang="en-IN" sz="2200" dirty="0" smtClean="0"/>
              <a:t>Chief Controlling Revenue Authority (CCRA), Board of Revenue (</a:t>
            </a:r>
            <a:r>
              <a:rPr lang="en-US" sz="2200" dirty="0" smtClean="0"/>
              <a:t>5, Sham </a:t>
            </a:r>
            <a:r>
              <a:rPr lang="en-US" sz="2200" dirty="0" err="1" smtClean="0"/>
              <a:t>Nath</a:t>
            </a:r>
            <a:r>
              <a:rPr lang="en-US" sz="2200" dirty="0" smtClean="0"/>
              <a:t> </a:t>
            </a:r>
            <a:r>
              <a:rPr lang="en-US" sz="2200" dirty="0" err="1" smtClean="0"/>
              <a:t>Marg</a:t>
            </a:r>
            <a:r>
              <a:rPr lang="en-US" sz="2200" dirty="0" smtClean="0"/>
              <a:t>, Delhi -110054).</a:t>
            </a:r>
            <a:endParaRPr lang="en-IN" sz="2200" dirty="0" smtClean="0"/>
          </a:p>
          <a:p>
            <a:pPr algn="just">
              <a:lnSpc>
                <a:spcPct val="80000"/>
              </a:lnSpc>
              <a:buNone/>
            </a:pPr>
            <a:endParaRPr lang="en-US" sz="2200" dirty="0" smtClean="0"/>
          </a:p>
          <a:p>
            <a:pPr algn="just">
              <a:lnSpc>
                <a:spcPct val="80000"/>
              </a:lnSpc>
              <a:buNone/>
            </a:pPr>
            <a:r>
              <a:rPr lang="en-US" sz="2200" dirty="0" smtClean="0"/>
              <a:t>Q 17. If company didn’t pay penalty after receiving notice from department then what are the actions taken by department?</a:t>
            </a:r>
          </a:p>
          <a:p>
            <a:pPr algn="just">
              <a:lnSpc>
                <a:spcPct val="80000"/>
              </a:lnSpc>
              <a:buNone/>
            </a:pPr>
            <a:r>
              <a:rPr lang="en-US" sz="2200" dirty="0" smtClean="0"/>
              <a:t>Ans. If Stamp Duty is not paid by the company after receiving Notice then department issues a 2</a:t>
            </a:r>
            <a:r>
              <a:rPr lang="en-US" sz="2200" baseline="30000" dirty="0" smtClean="0"/>
              <a:t>nd</a:t>
            </a:r>
            <a:r>
              <a:rPr lang="en-US" sz="2200" dirty="0" smtClean="0"/>
              <a:t> Notice nearly after 1 year of 1</a:t>
            </a:r>
            <a:r>
              <a:rPr lang="en-US" sz="2200" baseline="30000" dirty="0" smtClean="0"/>
              <a:t>st</a:t>
            </a:r>
            <a:r>
              <a:rPr lang="en-US" sz="2200" dirty="0" smtClean="0"/>
              <a:t> Notice. If company didn’t report to department within 15 days of issue of Notice then Department issues 3</a:t>
            </a:r>
            <a:r>
              <a:rPr lang="en-US" sz="2200" baseline="30000" dirty="0" smtClean="0"/>
              <a:t>rd</a:t>
            </a:r>
            <a:r>
              <a:rPr lang="en-US" sz="2200" dirty="0" smtClean="0"/>
              <a:t> Notice to company for Compounding with 10 times penalty. There is no prosecution under Indian Stamp Act but Collector of Stamp Duty &amp; </a:t>
            </a:r>
            <a:r>
              <a:rPr lang="en-IN" sz="2200" dirty="0" smtClean="0"/>
              <a:t>Chief Controlling Revenue Authority (CCRA)</a:t>
            </a:r>
            <a:r>
              <a:rPr lang="en-US" sz="2200" dirty="0" smtClean="0"/>
              <a:t> may pass order for prosecution depending upon the case.</a:t>
            </a:r>
          </a:p>
          <a:p>
            <a:pPr algn="just">
              <a:lnSpc>
                <a:spcPct val="80000"/>
              </a:lnSpc>
              <a:buNone/>
            </a:pPr>
            <a:endParaRPr lang="en-US" sz="2200" dirty="0" smtClean="0"/>
          </a:p>
        </p:txBody>
      </p:sp>
      <p:sp>
        <p:nvSpPr>
          <p:cNvPr id="4" name="Footer Placeholder 3"/>
          <p:cNvSpPr>
            <a:spLocks noGrp="1"/>
          </p:cNvSpPr>
          <p:nvPr>
            <p:ph type="ftr" sz="quarter" idx="11"/>
          </p:nvPr>
        </p:nvSpPr>
        <p:spPr/>
        <p:txBody>
          <a:bodyPr/>
          <a:lstStyle/>
          <a:p>
            <a:r>
              <a:rPr lang="en-IN" dirty="0" smtClean="0"/>
              <a:t>CA. </a:t>
            </a:r>
            <a:r>
              <a:rPr lang="en-IN" dirty="0" err="1" smtClean="0"/>
              <a:t>Rajat</a:t>
            </a:r>
            <a:r>
              <a:rPr lang="en-IN" dirty="0" smtClean="0"/>
              <a:t> Mohan 9910044223</a:t>
            </a:r>
            <a:endParaRPr lang="en-IN"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178" y="1185842"/>
            <a:ext cx="9875520" cy="5431156"/>
          </a:xfrm>
        </p:spPr>
        <p:txBody>
          <a:bodyPr>
            <a:noAutofit/>
          </a:bodyPr>
          <a:lstStyle/>
          <a:p>
            <a:pPr>
              <a:buNone/>
            </a:pPr>
            <a:r>
              <a:rPr lang="en-US" sz="2500" dirty="0" smtClean="0"/>
              <a:t>Q 18. What are the no. of visits for getting Stamping done with department? </a:t>
            </a:r>
          </a:p>
          <a:p>
            <a:pPr>
              <a:buNone/>
            </a:pPr>
            <a:r>
              <a:rPr lang="en-US" sz="2500" dirty="0" smtClean="0"/>
              <a:t>Ans. You have to visit min. 8 times if your case is of penalty i.e.</a:t>
            </a:r>
          </a:p>
          <a:p>
            <a:pPr>
              <a:buNone/>
            </a:pPr>
            <a:r>
              <a:rPr lang="en-US" sz="2500" dirty="0" smtClean="0"/>
              <a:t>		(a) Submission of documents.</a:t>
            </a:r>
          </a:p>
          <a:p>
            <a:pPr>
              <a:buNone/>
            </a:pPr>
            <a:r>
              <a:rPr lang="en-US" sz="2500" dirty="0" smtClean="0"/>
              <a:t>		(b) For taking date of Hearing.</a:t>
            </a:r>
          </a:p>
          <a:p>
            <a:pPr>
              <a:buNone/>
            </a:pPr>
            <a:r>
              <a:rPr lang="en-US" sz="2500" dirty="0" smtClean="0"/>
              <a:t>		(c) For Hearing of Your case.</a:t>
            </a:r>
          </a:p>
          <a:p>
            <a:pPr>
              <a:buNone/>
            </a:pPr>
            <a:r>
              <a:rPr lang="en-US" sz="2500" dirty="0" smtClean="0"/>
              <a:t>		(d) For taking challan.</a:t>
            </a:r>
          </a:p>
          <a:p>
            <a:pPr>
              <a:buNone/>
            </a:pPr>
            <a:r>
              <a:rPr lang="en-US" sz="2500" dirty="0" smtClean="0"/>
              <a:t>		(e) For Deposit of challan at </a:t>
            </a:r>
            <a:r>
              <a:rPr lang="en-US" sz="2500" dirty="0" err="1" smtClean="0"/>
              <a:t>Sbi</a:t>
            </a:r>
            <a:r>
              <a:rPr lang="en-US" sz="2500" dirty="0" smtClean="0"/>
              <a:t>, </a:t>
            </a:r>
            <a:r>
              <a:rPr lang="en-US" sz="2500" dirty="0" err="1" smtClean="0"/>
              <a:t>Tis</a:t>
            </a:r>
            <a:r>
              <a:rPr lang="en-US" sz="2500" dirty="0" smtClean="0"/>
              <a:t> </a:t>
            </a:r>
            <a:r>
              <a:rPr lang="en-US" sz="2500" dirty="0" err="1" smtClean="0"/>
              <a:t>Hazari</a:t>
            </a:r>
            <a:r>
              <a:rPr lang="en-US" sz="2500" dirty="0" smtClean="0"/>
              <a:t>.</a:t>
            </a:r>
          </a:p>
          <a:p>
            <a:pPr>
              <a:buNone/>
            </a:pPr>
            <a:r>
              <a:rPr lang="en-US" sz="2500" dirty="0" smtClean="0"/>
              <a:t>		(f) For submission of copy of Challan to department.</a:t>
            </a:r>
          </a:p>
          <a:p>
            <a:pPr>
              <a:buNone/>
            </a:pPr>
            <a:r>
              <a:rPr lang="en-US" sz="2500" dirty="0" smtClean="0"/>
              <a:t>		(g) For Verification of Challan.</a:t>
            </a:r>
          </a:p>
          <a:p>
            <a:pPr>
              <a:buNone/>
            </a:pPr>
            <a:r>
              <a:rPr lang="en-US" sz="2500" dirty="0" smtClean="0"/>
              <a:t>		(h) For taking Certificate of Stamping.</a:t>
            </a:r>
            <a:endParaRPr lang="en-US" sz="2500"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ACT</a:t>
            </a:r>
            <a:endParaRPr lang="en-US" u="sng" dirty="0"/>
          </a:p>
        </p:txBody>
      </p:sp>
      <p:sp>
        <p:nvSpPr>
          <p:cNvPr id="3" name="Content Placeholder 2"/>
          <p:cNvSpPr>
            <a:spLocks noGrp="1"/>
          </p:cNvSpPr>
          <p:nvPr>
            <p:ph idx="1"/>
          </p:nvPr>
        </p:nvSpPr>
        <p:spPr>
          <a:xfrm>
            <a:off x="548642" y="1900222"/>
            <a:ext cx="9875520" cy="5431156"/>
          </a:xfrm>
        </p:spPr>
        <p:txBody>
          <a:bodyPr>
            <a:normAutofit fontScale="62500" lnSpcReduction="20000"/>
          </a:bodyPr>
          <a:lstStyle/>
          <a:p>
            <a:pPr algn="just">
              <a:buFont typeface="Wingdings" pitchFamily="2" charset="2"/>
              <a:buChar char="Ø"/>
            </a:pPr>
            <a:r>
              <a:rPr lang="en-US" sz="4200" dirty="0" smtClean="0"/>
              <a:t>According to Companies Act, 1956,- “Every person whose name is entered as a member in the register of members shall be entitled to receive share certificate within </a:t>
            </a:r>
            <a:r>
              <a:rPr lang="en-US" sz="4200" b="1" dirty="0" smtClean="0"/>
              <a:t>three months after allotment</a:t>
            </a:r>
            <a:r>
              <a:rPr lang="en-US" sz="4200" dirty="0" smtClean="0"/>
              <a:t>(or within such other period as the conditions of issue shall provide).”</a:t>
            </a:r>
          </a:p>
          <a:p>
            <a:pPr algn="just">
              <a:buFont typeface="Wingdings" pitchFamily="2" charset="2"/>
              <a:buChar char="Ø"/>
            </a:pPr>
            <a:endParaRPr lang="en-US" sz="4200" dirty="0" smtClean="0"/>
          </a:p>
          <a:p>
            <a:pPr algn="just">
              <a:buFont typeface="Wingdings" pitchFamily="2" charset="2"/>
              <a:buChar char="Ø"/>
            </a:pPr>
            <a:r>
              <a:rPr lang="en-US" sz="4200" dirty="0" smtClean="0"/>
              <a:t>According to Indian Stamp Act, 1899, the company shall pay the stamp duty within </a:t>
            </a:r>
            <a:r>
              <a:rPr lang="en-US" sz="4200" b="1" dirty="0" smtClean="0"/>
              <a:t>thirty days </a:t>
            </a:r>
            <a:r>
              <a:rPr lang="en-US" sz="4200" dirty="0" smtClean="0"/>
              <a:t>after the Issue of Share Certificate.</a:t>
            </a:r>
          </a:p>
          <a:p>
            <a:pPr algn="just">
              <a:buFont typeface="Wingdings" pitchFamily="2" charset="2"/>
              <a:buChar char="Ø"/>
            </a:pPr>
            <a:endParaRPr lang="en-US" sz="4200" dirty="0" smtClean="0"/>
          </a:p>
          <a:p>
            <a:pPr algn="just">
              <a:buFont typeface="Wingdings" pitchFamily="2" charset="2"/>
              <a:buChar char="Ø"/>
            </a:pPr>
            <a:r>
              <a:rPr lang="en-US" sz="4200" dirty="0" smtClean="0"/>
              <a:t>As per Delhi Stamp act, stamp duty shall be paid on “CERTIFICATE OR OTHER DOCUMENT evidence the right or title of the holder thereof, or any other person,   either to any shares, one thousand stock in or of any incorporated Co. or other body corporate or to become proprietor of shares, scrip or stock in or of any such Company or body.”</a:t>
            </a:r>
            <a:endParaRPr lang="en-US" dirty="0" smtClean="0"/>
          </a:p>
          <a:p>
            <a:pPr>
              <a:buNone/>
            </a:pPr>
            <a:endParaRPr lang="en-US"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 all</a:t>
            </a:r>
            <a:endParaRPr lang="en-US" dirty="0"/>
          </a:p>
        </p:txBody>
      </p:sp>
      <p:sp>
        <p:nvSpPr>
          <p:cNvPr id="5" name="Footer Placeholder 4"/>
          <p:cNvSpPr txBox="1">
            <a:spLocks/>
          </p:cNvSpPr>
          <p:nvPr/>
        </p:nvSpPr>
        <p:spPr>
          <a:xfrm>
            <a:off x="4057640" y="6329378"/>
            <a:ext cx="5643602" cy="1509720"/>
          </a:xfrm>
          <a:prstGeom prst="rect">
            <a:avLst/>
          </a:prstGeom>
        </p:spPr>
        <p:txBody>
          <a:bodyPr vert="horz" lIns="109709" tIns="54855" rIns="109709" bIns="54855" rtlCol="0" anchor="ctr"/>
          <a:lstStyle/>
          <a:p>
            <a:pPr marL="0" marR="0" lvl="0" indent="0" algn="ctr" defTabSz="1097092" rtl="0" eaLnBrk="1" fontAlgn="auto" latinLnBrk="0" hangingPunct="1">
              <a:lnSpc>
                <a:spcPct val="100000"/>
              </a:lnSpc>
              <a:spcBef>
                <a:spcPts val="0"/>
              </a:spcBef>
              <a:spcAft>
                <a:spcPts val="0"/>
              </a:spcAft>
              <a:buClrTx/>
              <a:buSzTx/>
              <a:buFontTx/>
              <a:buNone/>
              <a:tabLst/>
              <a:defRPr/>
            </a:pPr>
            <a:r>
              <a:rPr kumimoji="0" lang="en-IN" sz="6600" b="0" i="0" u="none" strike="noStrike" kern="1200" cap="none" spc="0" normalizeH="0" baseline="0" noProof="0" dirty="0" smtClean="0">
                <a:ln>
                  <a:noFill/>
                </a:ln>
                <a:solidFill>
                  <a:schemeClr val="tx1">
                    <a:tint val="75000"/>
                  </a:schemeClr>
                </a:solidFill>
                <a:effectLst/>
                <a:uLnTx/>
                <a:uFillTx/>
                <a:latin typeface="+mn-lt"/>
                <a:ea typeface="+mn-ea"/>
                <a:cs typeface="+mn-cs"/>
                <a:hlinkClick r:id="rId2"/>
              </a:rPr>
              <a:t>WWW.FIXET.IN</a:t>
            </a:r>
            <a:endParaRPr kumimoji="0" lang="en-IN" sz="66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u="sng" dirty="0" smtClean="0"/>
              <a:t>ACT</a:t>
            </a:r>
            <a:r>
              <a:rPr lang="en-US" dirty="0" smtClean="0"/>
              <a:t>                       </a:t>
            </a:r>
            <a:r>
              <a:rPr lang="en-US" sz="2000" dirty="0" smtClean="0"/>
              <a:t>Cont…….</a:t>
            </a:r>
            <a:endParaRPr lang="en-US" sz="2000" dirty="0"/>
          </a:p>
        </p:txBody>
      </p:sp>
      <p:sp>
        <p:nvSpPr>
          <p:cNvPr id="3" name="Content Placeholder 2"/>
          <p:cNvSpPr>
            <a:spLocks noGrp="1"/>
          </p:cNvSpPr>
          <p:nvPr>
            <p:ph idx="1"/>
          </p:nvPr>
        </p:nvSpPr>
        <p:spPr/>
        <p:txBody>
          <a:bodyPr/>
          <a:lstStyle/>
          <a:p>
            <a:pPr algn="just">
              <a:buFont typeface="Wingdings" pitchFamily="2" charset="2"/>
              <a:buChar char="Ø"/>
            </a:pPr>
            <a:r>
              <a:rPr lang="en-US" sz="2600" dirty="0" smtClean="0"/>
              <a:t>Rate of the said stamp duty shall be “One rupee for every one thousand, or a part thereof, of the value of the shares, scrip or stock </a:t>
            </a:r>
            <a:r>
              <a:rPr lang="en-US" sz="2600" b="1" dirty="0" smtClean="0"/>
              <a:t>including the amount of Premium</a:t>
            </a:r>
            <a:r>
              <a:rPr lang="en-US" sz="2600" dirty="0" smtClean="0"/>
              <a:t>.”</a:t>
            </a:r>
          </a:p>
          <a:p>
            <a:pPr algn="just">
              <a:buFont typeface="Wingdings" pitchFamily="2" charset="2"/>
              <a:buChar char="Ø"/>
            </a:pPr>
            <a:endParaRPr lang="en-US" sz="2600" dirty="0" smtClean="0"/>
          </a:p>
          <a:p>
            <a:pPr algn="just">
              <a:buFont typeface="Wingdings" pitchFamily="2" charset="2"/>
              <a:buChar char="Ø"/>
            </a:pPr>
            <a:r>
              <a:rPr lang="en-US" sz="2600" dirty="0" smtClean="0"/>
              <a:t>Penalty shall be 1 to 10 times depending upon the order being passed by department. However penalty can be lower than 1 time as decided by authority.</a:t>
            </a:r>
            <a:endParaRPr lang="en-IN" sz="2600" dirty="0" smtClean="0"/>
          </a:p>
          <a:p>
            <a:endParaRPr lang="en-US" dirty="0"/>
          </a:p>
        </p:txBody>
      </p:sp>
      <p:sp>
        <p:nvSpPr>
          <p:cNvPr id="4" name="Footer Placeholder 3"/>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2" y="329566"/>
            <a:ext cx="9875520" cy="6142687"/>
          </a:xfrm>
        </p:spPr>
        <p:txBody>
          <a:bodyPr>
            <a:normAutofit/>
          </a:bodyPr>
          <a:lstStyle/>
          <a:p>
            <a:r>
              <a:rPr lang="en-US" sz="10000" dirty="0" smtClean="0"/>
              <a:t>Procedure</a:t>
            </a:r>
            <a:endParaRPr lang="en-IN" sz="10000" dirty="0"/>
          </a:p>
        </p:txBody>
      </p:sp>
      <p:sp>
        <p:nvSpPr>
          <p:cNvPr id="3" name="Footer Placeholder 2"/>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7148"/>
            <a:ext cx="10972800" cy="1000132"/>
          </a:xfrm>
        </p:spPr>
        <p:txBody>
          <a:bodyPr>
            <a:normAutofit/>
          </a:bodyPr>
          <a:lstStyle/>
          <a:p>
            <a:pPr lvl="0"/>
            <a:r>
              <a:rPr lang="en-US" sz="4200" u="sng" dirty="0"/>
              <a:t>Procedure for </a:t>
            </a:r>
            <a:r>
              <a:rPr lang="en-US" sz="4200" u="sng" dirty="0" smtClean="0"/>
              <a:t>Submission </a:t>
            </a:r>
            <a:r>
              <a:rPr lang="en-US" sz="4200" u="sng" dirty="0"/>
              <a:t>of Stamp Duty on </a:t>
            </a:r>
            <a:r>
              <a:rPr lang="en-US" sz="4200" u="sng" dirty="0" smtClean="0"/>
              <a:t>time</a:t>
            </a:r>
            <a:endParaRPr lang="en-IN" sz="4200" dirty="0"/>
          </a:p>
        </p:txBody>
      </p:sp>
      <p:sp>
        <p:nvSpPr>
          <p:cNvPr id="3" name="Content Placeholder 2"/>
          <p:cNvSpPr>
            <a:spLocks noGrp="1"/>
          </p:cNvSpPr>
          <p:nvPr>
            <p:ph idx="1"/>
          </p:nvPr>
        </p:nvSpPr>
        <p:spPr>
          <a:xfrm>
            <a:off x="557178" y="2279442"/>
            <a:ext cx="10001320" cy="5764448"/>
          </a:xfrm>
        </p:spPr>
        <p:txBody>
          <a:bodyPr>
            <a:normAutofit/>
          </a:bodyPr>
          <a:lstStyle/>
          <a:p>
            <a:pPr algn="just">
              <a:buNone/>
            </a:pPr>
            <a:r>
              <a:rPr lang="en-US" sz="3200" dirty="0" smtClean="0"/>
              <a:t>	</a:t>
            </a:r>
            <a:r>
              <a:rPr lang="en-US" sz="2400" dirty="0" smtClean="0"/>
              <a:t>At </a:t>
            </a:r>
            <a:r>
              <a:rPr lang="en-US" sz="2400" dirty="0"/>
              <a:t>the time of issue of shares, Stamp duty shall be paid to the exchequer of government within </a:t>
            </a:r>
            <a:r>
              <a:rPr lang="en-US" sz="2400" dirty="0" smtClean="0"/>
              <a:t>one month from issue of Share Certificates. </a:t>
            </a:r>
            <a:r>
              <a:rPr lang="en-US" sz="2400" dirty="0"/>
              <a:t>Following documents shall be prepared </a:t>
            </a:r>
            <a:r>
              <a:rPr lang="en-US" sz="2400" dirty="0" smtClean="0"/>
              <a:t>:-</a:t>
            </a:r>
          </a:p>
          <a:p>
            <a:pPr algn="just">
              <a:buNone/>
            </a:pPr>
            <a:endParaRPr lang="en-IN" sz="2400" dirty="0" smtClean="0"/>
          </a:p>
          <a:p>
            <a:pPr marL="457200" indent="-457200" algn="just">
              <a:buAutoNum type="alphaUcParenR"/>
            </a:pPr>
            <a:r>
              <a:rPr lang="en-US" sz="2400" dirty="0" smtClean="0"/>
              <a:t>Covering Letter (duly affixed Rs 10/- Court Fee Stamp).</a:t>
            </a:r>
          </a:p>
          <a:p>
            <a:pPr marL="457200" indent="-457200" algn="just">
              <a:buAutoNum type="alphaUcParenR"/>
            </a:pPr>
            <a:endParaRPr lang="en-US" sz="2400" dirty="0" smtClean="0"/>
          </a:p>
          <a:p>
            <a:pPr marL="466725" indent="-466725" algn="just">
              <a:buAutoNum type="alphaUcParenR" startAt="2"/>
            </a:pPr>
            <a:r>
              <a:rPr lang="en-US" sz="2400" dirty="0" smtClean="0"/>
              <a:t>List of Existing directors. </a:t>
            </a:r>
          </a:p>
          <a:p>
            <a:pPr marL="466725" indent="-466725" algn="just">
              <a:buAutoNum type="alphaUcParenR" startAt="2"/>
            </a:pPr>
            <a:endParaRPr lang="en-US" sz="2400" dirty="0" smtClean="0"/>
          </a:p>
          <a:p>
            <a:pPr marL="466725" indent="-466725" algn="just">
              <a:buAutoNum type="alphaUcParenR" startAt="3"/>
            </a:pPr>
            <a:r>
              <a:rPr lang="en-US" sz="2400" dirty="0" smtClean="0"/>
              <a:t>List of shareholders.</a:t>
            </a:r>
          </a:p>
          <a:p>
            <a:pPr marL="466725" indent="-466725" algn="just">
              <a:buAutoNum type="alphaUcParenR" startAt="3"/>
            </a:pPr>
            <a:endParaRPr lang="en-US" sz="2400" dirty="0" smtClean="0"/>
          </a:p>
          <a:p>
            <a:pPr marL="466725" indent="-466725" algn="just">
              <a:buNone/>
            </a:pPr>
            <a:r>
              <a:rPr lang="en-US" sz="2400" dirty="0" smtClean="0"/>
              <a:t>D)	 Brief information of the company (In Standard Format issued by Department). </a:t>
            </a:r>
          </a:p>
          <a:p>
            <a:pPr marL="617114" indent="-617114" algn="just">
              <a:buNone/>
            </a:pPr>
            <a:endParaRPr lang="en-US" sz="2400" dirty="0" smtClean="0"/>
          </a:p>
          <a:p>
            <a:pPr marL="617114" indent="-617114">
              <a:buFont typeface="Wingdings" pitchFamily="2" charset="2"/>
              <a:buChar char="Ø"/>
            </a:pPr>
            <a:endParaRPr lang="en-US" sz="3300" dirty="0" smtClean="0"/>
          </a:p>
          <a:p>
            <a:pPr marL="617114" indent="-617114">
              <a:buFont typeface="+mj-lt"/>
              <a:buAutoNum type="arabicParenR"/>
            </a:pPr>
            <a:endParaRPr lang="en-US" sz="3200" dirty="0" smtClean="0"/>
          </a:p>
        </p:txBody>
      </p:sp>
      <p:sp>
        <p:nvSpPr>
          <p:cNvPr id="4" name="TextBox 3"/>
          <p:cNvSpPr txBox="1"/>
          <p:nvPr/>
        </p:nvSpPr>
        <p:spPr>
          <a:xfrm>
            <a:off x="842930" y="1543032"/>
            <a:ext cx="9715568" cy="553998"/>
          </a:xfrm>
          <a:prstGeom prst="rect">
            <a:avLst/>
          </a:prstGeom>
          <a:noFill/>
        </p:spPr>
        <p:txBody>
          <a:bodyPr wrap="square" rtlCol="0">
            <a:spAutoFit/>
          </a:bodyPr>
          <a:lstStyle/>
          <a:p>
            <a:pPr marL="457200" indent="-457200">
              <a:buAutoNum type="arabicPeriod"/>
            </a:pPr>
            <a:r>
              <a:rPr lang="en-US" sz="3000" dirty="0" smtClean="0"/>
              <a:t>Prepare Documents</a:t>
            </a:r>
          </a:p>
        </p:txBody>
      </p:sp>
      <p:sp>
        <p:nvSpPr>
          <p:cNvPr id="5" name="Footer Placeholder 4"/>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00054" y="827263"/>
            <a:ext cx="9787006" cy="7402337"/>
          </a:xfrm>
        </p:spPr>
        <p:txBody>
          <a:bodyPr>
            <a:normAutofit/>
          </a:bodyPr>
          <a:lstStyle/>
          <a:p>
            <a:pPr marL="692608" indent="-692608" algn="just">
              <a:buNone/>
            </a:pPr>
            <a:r>
              <a:rPr lang="en-US" sz="2400" dirty="0" smtClean="0"/>
              <a:t>E)	Certified Copy of Form-2 with </a:t>
            </a:r>
            <a:r>
              <a:rPr lang="en-US" sz="2400" dirty="0" err="1" smtClean="0"/>
              <a:t>Challan</a:t>
            </a:r>
            <a:r>
              <a:rPr lang="en-US" sz="2400" dirty="0" smtClean="0"/>
              <a:t>.</a:t>
            </a:r>
          </a:p>
          <a:p>
            <a:pPr marL="692608" indent="-692608" algn="just">
              <a:buNone/>
            </a:pPr>
            <a:endParaRPr lang="en-US" sz="2400" dirty="0" smtClean="0"/>
          </a:p>
          <a:p>
            <a:pPr marL="692608" indent="-692608" algn="just">
              <a:buAutoNum type="alphaUcParenR" startAt="6"/>
            </a:pPr>
            <a:r>
              <a:rPr lang="en-US" sz="2400" dirty="0" smtClean="0"/>
              <a:t>Original Share Certificates.</a:t>
            </a:r>
          </a:p>
          <a:p>
            <a:pPr marL="692608" indent="-692608" algn="just">
              <a:buAutoNum type="alphaUcParenR" startAt="6"/>
            </a:pPr>
            <a:endParaRPr lang="en-US" sz="2400" dirty="0" smtClean="0"/>
          </a:p>
          <a:p>
            <a:pPr marL="692608" indent="-692608" algn="just">
              <a:buAutoNum type="alphaUcParenR" startAt="7"/>
            </a:pPr>
            <a:r>
              <a:rPr lang="en-US" sz="2400" dirty="0" smtClean="0"/>
              <a:t>Certified Copy of memorandum &amp; article of association.</a:t>
            </a:r>
          </a:p>
          <a:p>
            <a:pPr marL="692608" indent="-692608" algn="just">
              <a:buAutoNum type="alphaUcParenR" startAt="7"/>
            </a:pPr>
            <a:endParaRPr lang="en-US" sz="2400" dirty="0" smtClean="0"/>
          </a:p>
          <a:p>
            <a:pPr marL="692608" indent="-692608" algn="just">
              <a:buNone/>
            </a:pPr>
            <a:r>
              <a:rPr lang="en-US" sz="2400" dirty="0" smtClean="0"/>
              <a:t>H)	Rs 10/- as adjudication fee to be deposited with cashier of the department.</a:t>
            </a:r>
          </a:p>
          <a:p>
            <a:pPr marL="692608" indent="-692608" algn="just">
              <a:buNone/>
            </a:pPr>
            <a:r>
              <a:rPr lang="en-US" sz="2400" dirty="0" smtClean="0"/>
              <a:t> </a:t>
            </a:r>
            <a:endParaRPr lang="en-US" sz="2400" dirty="0"/>
          </a:p>
        </p:txBody>
      </p:sp>
      <p:sp>
        <p:nvSpPr>
          <p:cNvPr id="3" name="Footer Placeholder 2"/>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7178" y="542900"/>
            <a:ext cx="9875520" cy="642942"/>
          </a:xfrm>
        </p:spPr>
        <p:txBody>
          <a:bodyPr>
            <a:noAutofit/>
          </a:bodyPr>
          <a:lstStyle/>
          <a:p>
            <a:r>
              <a:rPr lang="en-US" sz="3500" dirty="0" smtClean="0">
                <a:latin typeface="Calibri (body)"/>
              </a:rPr>
              <a:t>A) Covering letter</a:t>
            </a:r>
            <a:endParaRPr lang="en-US" sz="3500" dirty="0">
              <a:latin typeface="Calibri (body)"/>
            </a:endParaRPr>
          </a:p>
        </p:txBody>
      </p:sp>
      <p:sp>
        <p:nvSpPr>
          <p:cNvPr id="3" name="Content Placeholder 2"/>
          <p:cNvSpPr>
            <a:spLocks noGrp="1"/>
          </p:cNvSpPr>
          <p:nvPr>
            <p:ph idx="1"/>
          </p:nvPr>
        </p:nvSpPr>
        <p:spPr>
          <a:xfrm>
            <a:off x="557178" y="1543032"/>
            <a:ext cx="9929882" cy="6500858"/>
          </a:xfrm>
        </p:spPr>
        <p:txBody>
          <a:bodyPr>
            <a:normAutofit/>
          </a:bodyPr>
          <a:lstStyle/>
          <a:p>
            <a:pPr>
              <a:buNone/>
            </a:pPr>
            <a:r>
              <a:rPr lang="en-US" sz="1500" dirty="0" smtClean="0"/>
              <a:t>Date: </a:t>
            </a:r>
            <a:r>
              <a:rPr lang="en-US" sz="1500" dirty="0" err="1" smtClean="0"/>
              <a:t>dd</a:t>
            </a:r>
            <a:r>
              <a:rPr lang="en-US" sz="1500" dirty="0" smtClean="0"/>
              <a:t>/mm/</a:t>
            </a:r>
            <a:r>
              <a:rPr lang="en-US" sz="1500" dirty="0" err="1" smtClean="0"/>
              <a:t>yyyy</a:t>
            </a:r>
            <a:endParaRPr lang="en-US" sz="1500" dirty="0" smtClean="0"/>
          </a:p>
          <a:p>
            <a:pPr>
              <a:buNone/>
            </a:pPr>
            <a:r>
              <a:rPr lang="en-US" sz="1500" dirty="0" smtClean="0"/>
              <a:t> </a:t>
            </a:r>
          </a:p>
          <a:p>
            <a:pPr>
              <a:buNone/>
            </a:pPr>
            <a:r>
              <a:rPr lang="en-US" sz="1500" dirty="0" smtClean="0"/>
              <a:t>To				</a:t>
            </a:r>
          </a:p>
          <a:p>
            <a:pPr>
              <a:buNone/>
            </a:pPr>
            <a:r>
              <a:rPr lang="en-US" sz="1500" dirty="0" smtClean="0"/>
              <a:t>Collector of Stamps,					</a:t>
            </a:r>
          </a:p>
          <a:p>
            <a:pPr>
              <a:buNone/>
            </a:pPr>
            <a:r>
              <a:rPr lang="en-US" sz="1500" dirty="0" smtClean="0"/>
              <a:t>New Delhi.</a:t>
            </a:r>
          </a:p>
          <a:p>
            <a:pPr>
              <a:buNone/>
            </a:pPr>
            <a:r>
              <a:rPr lang="en-US" sz="1500" dirty="0" smtClean="0"/>
              <a:t> </a:t>
            </a:r>
          </a:p>
          <a:p>
            <a:pPr>
              <a:buNone/>
            </a:pPr>
            <a:r>
              <a:rPr lang="en-US" sz="1500" dirty="0" smtClean="0"/>
              <a:t>Dear Sir,</a:t>
            </a:r>
          </a:p>
          <a:p>
            <a:pPr>
              <a:buNone/>
            </a:pPr>
            <a:r>
              <a:rPr lang="en-US" sz="1500" dirty="0" smtClean="0"/>
              <a:t> </a:t>
            </a:r>
          </a:p>
          <a:p>
            <a:pPr algn="ctr">
              <a:buNone/>
            </a:pPr>
            <a:r>
              <a:rPr lang="en-US" sz="1500" dirty="0" smtClean="0"/>
              <a:t>Sub: Stamping of Share Certificates – Name of the Company</a:t>
            </a:r>
          </a:p>
          <a:p>
            <a:pPr>
              <a:buNone/>
            </a:pPr>
            <a:r>
              <a:rPr lang="en-US" sz="1500" dirty="0" smtClean="0"/>
              <a:t> </a:t>
            </a:r>
          </a:p>
          <a:p>
            <a:pPr algn="just">
              <a:buNone/>
            </a:pPr>
            <a:r>
              <a:rPr lang="en-US" sz="1500" dirty="0" smtClean="0"/>
              <a:t>We are a Private Limited Company having our registered office at “_______________________________________________________________________________________”.</a:t>
            </a:r>
          </a:p>
          <a:p>
            <a:pPr>
              <a:buNone/>
            </a:pPr>
            <a:r>
              <a:rPr lang="en-US" sz="1500" dirty="0" smtClean="0"/>
              <a:t> </a:t>
            </a:r>
          </a:p>
          <a:p>
            <a:pPr algn="just">
              <a:buNone/>
            </a:pPr>
            <a:r>
              <a:rPr lang="en-US" sz="1500" dirty="0" smtClean="0"/>
              <a:t>_______ equity shares of Rs. ___/- each were allotted at premium of Rs ___/- each to ____ </a:t>
            </a:r>
            <a:r>
              <a:rPr lang="en-US" sz="1500" dirty="0" err="1" smtClean="0"/>
              <a:t>Allottees</a:t>
            </a:r>
            <a:r>
              <a:rPr lang="en-US" sz="1500" dirty="0" smtClean="0"/>
              <a:t> in the Board Meeting held on </a:t>
            </a:r>
            <a:r>
              <a:rPr lang="en-US" sz="1500" dirty="0" err="1" smtClean="0"/>
              <a:t>dd</a:t>
            </a:r>
            <a:r>
              <a:rPr lang="en-US" sz="1500" dirty="0" smtClean="0"/>
              <a:t>/mm/</a:t>
            </a:r>
            <a:r>
              <a:rPr lang="en-US" sz="1500" dirty="0" err="1" smtClean="0"/>
              <a:t>yyyy</a:t>
            </a:r>
            <a:r>
              <a:rPr lang="en-US" sz="1500" dirty="0" smtClean="0"/>
              <a:t> as per details given below:</a:t>
            </a:r>
          </a:p>
        </p:txBody>
      </p:sp>
      <p:graphicFrame>
        <p:nvGraphicFramePr>
          <p:cNvPr id="5" name="Object 4"/>
          <p:cNvGraphicFramePr>
            <a:graphicFrameLocks noChangeAspect="1"/>
          </p:cNvGraphicFramePr>
          <p:nvPr/>
        </p:nvGraphicFramePr>
        <p:xfrm>
          <a:off x="628616" y="5900750"/>
          <a:ext cx="9475788" cy="1785950"/>
        </p:xfrm>
        <a:graphic>
          <a:graphicData uri="http://schemas.openxmlformats.org/presentationml/2006/ole">
            <p:oleObj spid="_x0000_s1026" name="Worksheet" r:id="rId3" imgW="4105351" imgH="1190549" progId="Excel.Sheet.12">
              <p:embed/>
            </p:oleObj>
          </a:graphicData>
        </a:graphic>
      </p:graphicFrame>
      <p:sp>
        <p:nvSpPr>
          <p:cNvPr id="6" name="Footer Placeholder 5"/>
          <p:cNvSpPr>
            <a:spLocks noGrp="1"/>
          </p:cNvSpPr>
          <p:nvPr>
            <p:ph type="ftr" sz="quarter" idx="11"/>
          </p:nvPr>
        </p:nvSpPr>
        <p:spPr/>
        <p:txBody>
          <a:bodyPr/>
          <a:lstStyle/>
          <a:p>
            <a:r>
              <a:rPr lang="en-IN" smtClean="0"/>
              <a:t>CA. Rajat Mohan 9910044223</a:t>
            </a:r>
            <a:endParaRPr lang="en-IN"/>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2200</TotalTime>
  <Words>2350</Words>
  <Application>Microsoft Office PowerPoint</Application>
  <PresentationFormat>Custom</PresentationFormat>
  <Paragraphs>538</Paragraphs>
  <Slides>40</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Office Theme</vt:lpstr>
      <vt:lpstr>Worksheet</vt:lpstr>
      <vt:lpstr>STAMP DUTY</vt:lpstr>
      <vt:lpstr>INDEX</vt:lpstr>
      <vt:lpstr>ACT</vt:lpstr>
      <vt:lpstr>ACT</vt:lpstr>
      <vt:lpstr>ACT                       Cont…….</vt:lpstr>
      <vt:lpstr>Procedure</vt:lpstr>
      <vt:lpstr>Procedure for Submission of Stamp Duty on time</vt:lpstr>
      <vt:lpstr>Slide 8</vt:lpstr>
      <vt:lpstr>A) Covering letter</vt:lpstr>
      <vt:lpstr>Slide 10</vt:lpstr>
      <vt:lpstr>B) List of Existing Directors</vt:lpstr>
      <vt:lpstr>C) List of Share Holders</vt:lpstr>
      <vt:lpstr>D) Brief information of the company</vt:lpstr>
      <vt:lpstr>E) Form – 2 </vt:lpstr>
      <vt:lpstr>Slide 15</vt:lpstr>
      <vt:lpstr>G) Memorandum &amp; Article of Association</vt:lpstr>
      <vt:lpstr>H) Adjudication Fee</vt:lpstr>
      <vt:lpstr>2. Submission of Documents</vt:lpstr>
      <vt:lpstr>3. Preparation of Duty Chart</vt:lpstr>
      <vt:lpstr>                                                     OFFICE OF THE DIVISIONAL COMMISSIONER, REVENUE DEPARTMENT, STAMP BRANCH 5, SHAM NATH MARG,                                                                                                                                 DELHI   Sub:     F******* payment of Stamp Duty chargeable on Shares/Debentures etc.                                                                                                                                                                                                             Shares have been executed on  _______________________________________________ and submit this office for payment of stamp duty on __________________________ i.e. within prescribed time limit (Prescribed time limit is within one month  from date of execution). As discussed, notice issued  Submitted please                                   COS (HO)                    </vt:lpstr>
      <vt:lpstr>4. Preparation of Challan</vt:lpstr>
      <vt:lpstr>Slide 22</vt:lpstr>
      <vt:lpstr>5. Payment of Challan</vt:lpstr>
      <vt:lpstr>6. Deposit of Challan</vt:lpstr>
      <vt:lpstr>7. Certificate of Stamp Duty Paid</vt:lpstr>
      <vt:lpstr>Slide 26</vt:lpstr>
      <vt:lpstr> </vt:lpstr>
      <vt:lpstr>Procedure for Submission of Stamp Duty after expiry of specified period </vt:lpstr>
      <vt:lpstr>Notice – Format </vt:lpstr>
      <vt:lpstr>Penalty</vt:lpstr>
      <vt:lpstr>Penalty (Based on our Experience)</vt:lpstr>
      <vt:lpstr>Penalty</vt:lpstr>
      <vt:lpstr>FAQ’s</vt:lpstr>
      <vt:lpstr>FAQ’s</vt:lpstr>
      <vt:lpstr>Slide 35</vt:lpstr>
      <vt:lpstr>Slide 36</vt:lpstr>
      <vt:lpstr>Slide 37</vt:lpstr>
      <vt:lpstr>Slide 38</vt:lpstr>
      <vt:lpstr>Slide 39</vt:lpstr>
      <vt:lpstr>Thank You all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STAMP DUTY</dc:title>
  <dc:creator>RAJAT</dc:creator>
  <cp:lastModifiedBy>CA. Rajat Mohan</cp:lastModifiedBy>
  <cp:revision>238</cp:revision>
  <dcterms:created xsi:type="dcterms:W3CDTF">2012-12-13T09:54:30Z</dcterms:created>
  <dcterms:modified xsi:type="dcterms:W3CDTF">2015-04-16T11:08:01Z</dcterms:modified>
</cp:coreProperties>
</file>