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5" r:id="rId4"/>
    <p:sldId id="258" r:id="rId5"/>
    <p:sldId id="259" r:id="rId6"/>
    <p:sldId id="276" r:id="rId7"/>
    <p:sldId id="277" r:id="rId8"/>
    <p:sldId id="278" r:id="rId9"/>
    <p:sldId id="279" r:id="rId10"/>
    <p:sldId id="280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8" r:id="rId19"/>
    <p:sldId id="269" r:id="rId20"/>
    <p:sldId id="267" r:id="rId21"/>
    <p:sldId id="270" r:id="rId22"/>
    <p:sldId id="271" r:id="rId23"/>
    <p:sldId id="281" r:id="rId24"/>
    <p:sldId id="272" r:id="rId25"/>
    <p:sldId id="273" r:id="rId26"/>
    <p:sldId id="274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94660"/>
  </p:normalViewPr>
  <p:slideViewPr>
    <p:cSldViewPr>
      <p:cViewPr>
        <p:scale>
          <a:sx n="64" d="100"/>
          <a:sy n="64" d="100"/>
        </p:scale>
        <p:origin x="-1320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marker>
            <c:symbol val="none"/>
          </c:marker>
          <c:dLbls>
            <c:dLbl>
              <c:idx val="0"/>
              <c:spPr/>
              <c:txPr>
                <a:bodyPr/>
                <a:lstStyle/>
                <a:p>
                  <a:pPr>
                    <a:defRPr sz="1200"/>
                  </a:pPr>
                  <a:endParaRPr lang="en-US"/>
                </a:p>
              </c:txPr>
            </c:dLbl>
            <c:dLbl>
              <c:idx val="1"/>
              <c:spPr/>
              <c:txPr>
                <a:bodyPr/>
                <a:lstStyle/>
                <a:p>
                  <a:pPr>
                    <a:defRPr sz="1200"/>
                  </a:pPr>
                  <a:endParaRPr lang="en-US"/>
                </a:p>
              </c:txPr>
            </c:dLbl>
            <c:dLbl>
              <c:idx val="2"/>
              <c:spPr/>
              <c:txPr>
                <a:bodyPr/>
                <a:lstStyle/>
                <a:p>
                  <a:pPr>
                    <a:defRPr sz="1200"/>
                  </a:pPr>
                  <a:endParaRPr lang="en-US"/>
                </a:p>
              </c:txPr>
            </c:dLbl>
            <c:showVal val="1"/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  <c:pt idx="3">
                  <c:v>500</c:v>
                </c:pt>
                <c:pt idx="4">
                  <c:v>600</c:v>
                </c:pt>
                <c:pt idx="5">
                  <c:v>700</c:v>
                </c:pt>
                <c:pt idx="6">
                  <c:v>800</c:v>
                </c:pt>
                <c:pt idx="7">
                  <c:v>900</c:v>
                </c:pt>
                <c:pt idx="8">
                  <c:v>1000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-15000</c:v>
                </c:pt>
                <c:pt idx="1">
                  <c:v>-15000</c:v>
                </c:pt>
                <c:pt idx="2">
                  <c:v>-15000</c:v>
                </c:pt>
                <c:pt idx="3">
                  <c:v>-10000</c:v>
                </c:pt>
                <c:pt idx="4">
                  <c:v>0</c:v>
                </c:pt>
                <c:pt idx="5">
                  <c:v>10000</c:v>
                </c:pt>
                <c:pt idx="6">
                  <c:v>20000</c:v>
                </c:pt>
                <c:pt idx="7">
                  <c:v>30000</c:v>
                </c:pt>
                <c:pt idx="8">
                  <c:v>40000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  <c:pt idx="3">
                  <c:v>500</c:v>
                </c:pt>
                <c:pt idx="4">
                  <c:v>600</c:v>
                </c:pt>
                <c:pt idx="5">
                  <c:v>700</c:v>
                </c:pt>
                <c:pt idx="6">
                  <c:v>800</c:v>
                </c:pt>
                <c:pt idx="7">
                  <c:v>900</c:v>
                </c:pt>
                <c:pt idx="8">
                  <c:v>1000</c:v>
                </c:pt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  <c:pt idx="3">
                  <c:v>500</c:v>
                </c:pt>
                <c:pt idx="4">
                  <c:v>600</c:v>
                </c:pt>
                <c:pt idx="5">
                  <c:v>700</c:v>
                </c:pt>
                <c:pt idx="6">
                  <c:v>800</c:v>
                </c:pt>
                <c:pt idx="7">
                  <c:v>900</c:v>
                </c:pt>
                <c:pt idx="8">
                  <c:v>1000</c:v>
                </c:pt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</c:numCache>
            </c:numRef>
          </c:val>
        </c:ser>
        <c:ser>
          <c:idx val="3"/>
          <c:order val="3"/>
          <c:tx>
            <c:strRef>
              <c:f>Sheet1!$A$15</c:f>
              <c:strCache>
                <c:ptCount val="1"/>
              </c:strCache>
            </c:strRef>
          </c:tx>
          <c:marker>
            <c:symbol val="none"/>
          </c:marker>
          <c:cat>
            <c:numRef>
              <c:f>Sheet1!$A$2:$A$10</c:f>
              <c:numCache>
                <c:formatCode>General</c:formatCode>
                <c:ptCount val="9"/>
                <c:pt idx="0">
                  <c:v>200</c:v>
                </c:pt>
                <c:pt idx="1">
                  <c:v>300</c:v>
                </c:pt>
                <c:pt idx="2">
                  <c:v>400</c:v>
                </c:pt>
                <c:pt idx="3">
                  <c:v>500</c:v>
                </c:pt>
                <c:pt idx="4">
                  <c:v>600</c:v>
                </c:pt>
                <c:pt idx="5">
                  <c:v>700</c:v>
                </c:pt>
                <c:pt idx="6">
                  <c:v>800</c:v>
                </c:pt>
                <c:pt idx="7">
                  <c:v>900</c:v>
                </c:pt>
                <c:pt idx="8">
                  <c:v>1000</c:v>
                </c:pt>
              </c:numCache>
            </c:numRef>
          </c:cat>
          <c:val>
            <c:numRef>
              <c:f>Sheet1!$E$2:$E$13</c:f>
              <c:numCache>
                <c:formatCode>General</c:formatCode>
                <c:ptCount val="12"/>
              </c:numCache>
            </c:numRef>
          </c:val>
        </c:ser>
        <c:marker val="1"/>
        <c:axId val="76508544"/>
        <c:axId val="76518912"/>
      </c:lineChart>
      <c:catAx>
        <c:axId val="7650854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 dirty="0" smtClean="0"/>
                  <a:t>SPOT PRICE</a:t>
                </a:r>
                <a:endParaRPr lang="en-US" dirty="0"/>
              </a:p>
            </c:rich>
          </c:tx>
          <c:layout>
            <c:manualLayout>
              <c:xMode val="edge"/>
              <c:yMode val="edge"/>
              <c:x val="0.5071521216097985"/>
              <c:y val="0.78869444444444559"/>
            </c:manualLayout>
          </c:layout>
        </c:title>
        <c:numFmt formatCode="General" sourceLinked="1"/>
        <c:tickLblPos val="nextTo"/>
        <c:crossAx val="76518912"/>
        <c:crosses val="autoZero"/>
        <c:auto val="1"/>
        <c:lblAlgn val="ctr"/>
        <c:lblOffset val="100"/>
      </c:catAx>
      <c:valAx>
        <c:axId val="76518912"/>
        <c:scaling>
          <c:orientation val="minMax"/>
        </c:scaling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 dirty="0" smtClean="0"/>
                  <a:t>Profit/ Loss</a:t>
                </a:r>
                <a:endParaRPr lang="en-US" dirty="0"/>
              </a:p>
            </c:rich>
          </c:tx>
          <c:layout/>
        </c:title>
        <c:numFmt formatCode="General" sourceLinked="1"/>
        <c:tickLblPos val="nextTo"/>
        <c:crossAx val="7650854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Hedged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600</c:v>
                </c:pt>
                <c:pt idx="1">
                  <c:v>700</c:v>
                </c:pt>
                <c:pt idx="2">
                  <c:v>800</c:v>
                </c:pt>
                <c:pt idx="3">
                  <c:v>900</c:v>
                </c:pt>
                <c:pt idx="4">
                  <c:v>1000</c:v>
                </c:pt>
                <c:pt idx="5">
                  <c:v>1100</c:v>
                </c:pt>
                <c:pt idx="6">
                  <c:v>1200</c:v>
                </c:pt>
                <c:pt idx="7">
                  <c:v>1300</c:v>
                </c:pt>
                <c:pt idx="8">
                  <c:v>1400</c:v>
                </c:pt>
                <c:pt idx="9">
                  <c:v>1500</c:v>
                </c:pt>
              </c:numCache>
            </c:num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-203600</c:v>
                </c:pt>
                <c:pt idx="1">
                  <c:v>-203600</c:v>
                </c:pt>
                <c:pt idx="2">
                  <c:v>-203600</c:v>
                </c:pt>
                <c:pt idx="3">
                  <c:v>-203600</c:v>
                </c:pt>
                <c:pt idx="4">
                  <c:v>-203600</c:v>
                </c:pt>
                <c:pt idx="5">
                  <c:v>-203600</c:v>
                </c:pt>
                <c:pt idx="6">
                  <c:v>-103600</c:v>
                </c:pt>
                <c:pt idx="7">
                  <c:v>-3600</c:v>
                </c:pt>
                <c:pt idx="8">
                  <c:v>96400</c:v>
                </c:pt>
                <c:pt idx="9">
                  <c:v>196400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Unhedged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600</c:v>
                </c:pt>
                <c:pt idx="1">
                  <c:v>700</c:v>
                </c:pt>
                <c:pt idx="2">
                  <c:v>800</c:v>
                </c:pt>
                <c:pt idx="3">
                  <c:v>900</c:v>
                </c:pt>
                <c:pt idx="4">
                  <c:v>1000</c:v>
                </c:pt>
                <c:pt idx="5">
                  <c:v>1100</c:v>
                </c:pt>
                <c:pt idx="6">
                  <c:v>1200</c:v>
                </c:pt>
                <c:pt idx="7">
                  <c:v>1300</c:v>
                </c:pt>
                <c:pt idx="8">
                  <c:v>1400</c:v>
                </c:pt>
                <c:pt idx="9">
                  <c:v>1500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-603600</c:v>
                </c:pt>
                <c:pt idx="1">
                  <c:v>-503600</c:v>
                </c:pt>
                <c:pt idx="2">
                  <c:v>-403600</c:v>
                </c:pt>
                <c:pt idx="3">
                  <c:v>-303600</c:v>
                </c:pt>
                <c:pt idx="4">
                  <c:v>-203600</c:v>
                </c:pt>
                <c:pt idx="5">
                  <c:v>-103600</c:v>
                </c:pt>
                <c:pt idx="6">
                  <c:v>-3600</c:v>
                </c:pt>
                <c:pt idx="7">
                  <c:v>96400</c:v>
                </c:pt>
                <c:pt idx="8">
                  <c:v>196400</c:v>
                </c:pt>
                <c:pt idx="9">
                  <c:v>296400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600</c:v>
                </c:pt>
                <c:pt idx="1">
                  <c:v>700</c:v>
                </c:pt>
                <c:pt idx="2">
                  <c:v>800</c:v>
                </c:pt>
                <c:pt idx="3">
                  <c:v>900</c:v>
                </c:pt>
                <c:pt idx="4">
                  <c:v>1000</c:v>
                </c:pt>
                <c:pt idx="5">
                  <c:v>1100</c:v>
                </c:pt>
                <c:pt idx="6">
                  <c:v>1200</c:v>
                </c:pt>
                <c:pt idx="7">
                  <c:v>1300</c:v>
                </c:pt>
                <c:pt idx="8">
                  <c:v>1400</c:v>
                </c:pt>
                <c:pt idx="9">
                  <c:v>1500</c:v>
                </c:pt>
              </c:numCache>
            </c:numRef>
          </c:cat>
          <c:val>
            <c:numRef>
              <c:f>Sheet1!$D$2:$D$11</c:f>
              <c:numCache>
                <c:formatCode>General</c:formatCode>
                <c:ptCount val="10"/>
              </c:numCache>
            </c:numRef>
          </c:val>
        </c:ser>
        <c:marker val="1"/>
        <c:axId val="76912512"/>
        <c:axId val="76914048"/>
      </c:lineChart>
      <c:catAx>
        <c:axId val="76912512"/>
        <c:scaling>
          <c:orientation val="minMax"/>
        </c:scaling>
        <c:axPos val="b"/>
        <c:numFmt formatCode="General" sourceLinked="1"/>
        <c:tickLblPos val="nextTo"/>
        <c:crossAx val="76914048"/>
        <c:crosses val="autoZero"/>
        <c:auto val="1"/>
        <c:lblAlgn val="ctr"/>
        <c:lblOffset val="100"/>
      </c:catAx>
      <c:valAx>
        <c:axId val="76914048"/>
        <c:scaling>
          <c:orientation val="minMax"/>
        </c:scaling>
        <c:axPos val="l"/>
        <c:majorGridlines/>
        <c:numFmt formatCode="General" sourceLinked="1"/>
        <c:tickLblPos val="nextTo"/>
        <c:crossAx val="76912512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F7B0BC-031B-4534-A6BB-ABF7A8E3E00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12641E0-CFE8-49E2-BBB7-D10047920785}">
      <dgm:prSet phldrT="[Text]"/>
      <dgm:spPr/>
      <dgm:t>
        <a:bodyPr/>
        <a:lstStyle/>
        <a:p>
          <a:r>
            <a:rPr lang="en-US" b="1" dirty="0" smtClean="0"/>
            <a:t>Derivatives</a:t>
          </a:r>
          <a:endParaRPr lang="en-US" b="1" dirty="0"/>
        </a:p>
      </dgm:t>
    </dgm:pt>
    <dgm:pt modelId="{DE071301-4E0B-415F-8430-256A81A3E8C7}" type="parTrans" cxnId="{DF0C5313-FE67-4EA3-ACBC-1CFD394FC9D9}">
      <dgm:prSet/>
      <dgm:spPr/>
      <dgm:t>
        <a:bodyPr/>
        <a:lstStyle/>
        <a:p>
          <a:endParaRPr lang="en-US"/>
        </a:p>
      </dgm:t>
    </dgm:pt>
    <dgm:pt modelId="{BB56CFA4-346F-44AA-9CEC-B3A2704D5118}" type="sibTrans" cxnId="{DF0C5313-FE67-4EA3-ACBC-1CFD394FC9D9}">
      <dgm:prSet/>
      <dgm:spPr/>
      <dgm:t>
        <a:bodyPr/>
        <a:lstStyle/>
        <a:p>
          <a:endParaRPr lang="en-US"/>
        </a:p>
      </dgm:t>
    </dgm:pt>
    <dgm:pt modelId="{B8C81C4A-F316-44BF-AC67-D0680B430D6F}">
      <dgm:prSet phldrT="[Text]"/>
      <dgm:spPr/>
      <dgm:t>
        <a:bodyPr/>
        <a:lstStyle/>
        <a:p>
          <a:r>
            <a:rPr lang="en-US" dirty="0" smtClean="0"/>
            <a:t>Contract</a:t>
          </a:r>
          <a:endParaRPr lang="en-US" dirty="0"/>
        </a:p>
      </dgm:t>
    </dgm:pt>
    <dgm:pt modelId="{02FE4769-CAE6-4BB6-BCA0-B67F246C45CF}" type="parTrans" cxnId="{04D4AFD7-1A4A-4CFB-A2E4-F13C7AE38163}">
      <dgm:prSet/>
      <dgm:spPr/>
      <dgm:t>
        <a:bodyPr/>
        <a:lstStyle/>
        <a:p>
          <a:endParaRPr lang="en-US"/>
        </a:p>
      </dgm:t>
    </dgm:pt>
    <dgm:pt modelId="{8A4FEE96-67AD-4CCC-8567-EBFBF2F59E3E}" type="sibTrans" cxnId="{04D4AFD7-1A4A-4CFB-A2E4-F13C7AE38163}">
      <dgm:prSet/>
      <dgm:spPr/>
      <dgm:t>
        <a:bodyPr/>
        <a:lstStyle/>
        <a:p>
          <a:endParaRPr lang="en-US"/>
        </a:p>
      </dgm:t>
    </dgm:pt>
    <dgm:pt modelId="{FF5E7FA6-6E61-4969-8147-6CA0554C795B}">
      <dgm:prSet phldrT="[Text]"/>
      <dgm:spPr/>
      <dgm:t>
        <a:bodyPr/>
        <a:lstStyle/>
        <a:p>
          <a:r>
            <a:rPr lang="en-US" dirty="0" smtClean="0"/>
            <a:t>Derived Value</a:t>
          </a:r>
          <a:endParaRPr lang="en-US" dirty="0"/>
        </a:p>
      </dgm:t>
    </dgm:pt>
    <dgm:pt modelId="{5DFA1396-F9B5-4C2C-A9A6-BF67517155F9}" type="parTrans" cxnId="{66E1CCC4-1788-499E-965B-7DF1266DDFC3}">
      <dgm:prSet/>
      <dgm:spPr/>
      <dgm:t>
        <a:bodyPr/>
        <a:lstStyle/>
        <a:p>
          <a:endParaRPr lang="en-US"/>
        </a:p>
      </dgm:t>
    </dgm:pt>
    <dgm:pt modelId="{6BE5BB64-DA08-49E3-A98B-3713CA292C0A}" type="sibTrans" cxnId="{66E1CCC4-1788-499E-965B-7DF1266DDFC3}">
      <dgm:prSet/>
      <dgm:spPr/>
      <dgm:t>
        <a:bodyPr/>
        <a:lstStyle/>
        <a:p>
          <a:endParaRPr lang="en-US"/>
        </a:p>
      </dgm:t>
    </dgm:pt>
    <dgm:pt modelId="{CC891C25-37D1-424B-8021-E8A0F9CF6E0F}">
      <dgm:prSet phldrT="[Text]"/>
      <dgm:spPr/>
      <dgm:t>
        <a:bodyPr/>
        <a:lstStyle/>
        <a:p>
          <a:r>
            <a:rPr lang="en-US" dirty="0" smtClean="0"/>
            <a:t>Exchange Traded/ OTC</a:t>
          </a:r>
          <a:endParaRPr lang="en-US" dirty="0"/>
        </a:p>
      </dgm:t>
    </dgm:pt>
    <dgm:pt modelId="{334466C6-A507-4F01-9F40-BA74A7BC0096}" type="parTrans" cxnId="{1A46A04D-105B-4C23-84AF-D1FE36CFC31E}">
      <dgm:prSet/>
      <dgm:spPr/>
      <dgm:t>
        <a:bodyPr/>
        <a:lstStyle/>
        <a:p>
          <a:endParaRPr lang="en-US"/>
        </a:p>
      </dgm:t>
    </dgm:pt>
    <dgm:pt modelId="{E2CF67B1-C086-4471-9110-54D1C33CF9B7}" type="sibTrans" cxnId="{1A46A04D-105B-4C23-84AF-D1FE36CFC31E}">
      <dgm:prSet/>
      <dgm:spPr/>
      <dgm:t>
        <a:bodyPr/>
        <a:lstStyle/>
        <a:p>
          <a:endParaRPr lang="en-US"/>
        </a:p>
      </dgm:t>
    </dgm:pt>
    <dgm:pt modelId="{E2F9BD29-8083-427E-9600-B99F8C4885FE}">
      <dgm:prSet/>
      <dgm:spPr/>
      <dgm:t>
        <a:bodyPr/>
        <a:lstStyle/>
        <a:p>
          <a:r>
            <a:rPr lang="en-US" dirty="0" smtClean="0"/>
            <a:t>Settlement by Delivery/ Price Difference</a:t>
          </a:r>
          <a:endParaRPr lang="en-US" dirty="0"/>
        </a:p>
      </dgm:t>
    </dgm:pt>
    <dgm:pt modelId="{F87BA31C-95C3-40FD-AB1B-CB673E4C8303}" type="parTrans" cxnId="{0E8666B0-11B6-4652-8357-C6E2AEFDCDAB}">
      <dgm:prSet/>
      <dgm:spPr/>
    </dgm:pt>
    <dgm:pt modelId="{788C0B73-7F7F-4314-B643-05FA01C3CADF}" type="sibTrans" cxnId="{0E8666B0-11B6-4652-8357-C6E2AEFDCDAB}">
      <dgm:prSet/>
      <dgm:spPr/>
    </dgm:pt>
    <dgm:pt modelId="{1A570C6F-F002-4BAF-817F-42A84F1601AC}">
      <dgm:prSet/>
      <dgm:spPr/>
      <dgm:t>
        <a:bodyPr/>
        <a:lstStyle/>
        <a:p>
          <a:r>
            <a:rPr lang="en-US" dirty="0" smtClean="0"/>
            <a:t>Carried off Balance Sheet</a:t>
          </a:r>
          <a:endParaRPr lang="en-US" dirty="0"/>
        </a:p>
      </dgm:t>
    </dgm:pt>
    <dgm:pt modelId="{4A0D9934-FED6-47B4-84EC-13EAE8F09201}" type="parTrans" cxnId="{857899A8-7B3C-4DD9-941E-1362BC4F87BB}">
      <dgm:prSet/>
      <dgm:spPr/>
    </dgm:pt>
    <dgm:pt modelId="{22AA15AD-77DC-437C-9CE0-7821D6ECDF19}" type="sibTrans" cxnId="{857899A8-7B3C-4DD9-941E-1362BC4F87BB}">
      <dgm:prSet/>
      <dgm:spPr/>
    </dgm:pt>
    <dgm:pt modelId="{2C18BF8E-E247-4433-9688-2DDC2CB73930}" type="pres">
      <dgm:prSet presAssocID="{00F7B0BC-031B-4534-A6BB-ABF7A8E3E00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8461C9C-8BB1-4540-8E40-C282C267D949}" type="pres">
      <dgm:prSet presAssocID="{112641E0-CFE8-49E2-BBB7-D10047920785}" presName="centerShape" presStyleLbl="node0" presStyleIdx="0" presStyleCnt="1"/>
      <dgm:spPr/>
      <dgm:t>
        <a:bodyPr/>
        <a:lstStyle/>
        <a:p>
          <a:endParaRPr lang="en-US"/>
        </a:p>
      </dgm:t>
    </dgm:pt>
    <dgm:pt modelId="{D7CD4CF6-3644-4FB0-B636-A92F97FAB6A4}" type="pres">
      <dgm:prSet presAssocID="{02FE4769-CAE6-4BB6-BCA0-B67F246C45CF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A813924C-7EEA-4035-8C94-5DA46E35AB83}" type="pres">
      <dgm:prSet presAssocID="{B8C81C4A-F316-44BF-AC67-D0680B430D6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3C18B7-670B-450A-AD2C-7BF6AB9EB63E}" type="pres">
      <dgm:prSet presAssocID="{5DFA1396-F9B5-4C2C-A9A6-BF67517155F9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109EE296-9C29-4F5D-A1A0-5C941210B4EA}" type="pres">
      <dgm:prSet presAssocID="{FF5E7FA6-6E61-4969-8147-6CA0554C795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8B4DCC-26CA-4903-90C2-BC4392C60740}" type="pres">
      <dgm:prSet presAssocID="{334466C6-A507-4F01-9F40-BA74A7BC0096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47D2DEEA-842C-4574-9603-23995264DFF3}" type="pres">
      <dgm:prSet presAssocID="{CC891C25-37D1-424B-8021-E8A0F9CF6E0F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C8F78F8-650C-4F85-B636-C4A1BC456B03}" type="pres">
      <dgm:prSet presAssocID="{F87BA31C-95C3-40FD-AB1B-CB673E4C8303}" presName="parTrans" presStyleLbl="bgSibTrans2D1" presStyleIdx="3" presStyleCnt="5"/>
      <dgm:spPr/>
    </dgm:pt>
    <dgm:pt modelId="{F6AE446E-4354-437B-9C33-49866846AE53}" type="pres">
      <dgm:prSet presAssocID="{E2F9BD29-8083-427E-9600-B99F8C4885F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FC6AFD-FE92-4B76-8F5A-CE44A156E125}" type="pres">
      <dgm:prSet presAssocID="{4A0D9934-FED6-47B4-84EC-13EAE8F09201}" presName="parTrans" presStyleLbl="bgSibTrans2D1" presStyleIdx="4" presStyleCnt="5"/>
      <dgm:spPr/>
    </dgm:pt>
    <dgm:pt modelId="{60D65E39-3627-4536-8EB1-78F22D213E4D}" type="pres">
      <dgm:prSet presAssocID="{1A570C6F-F002-4BAF-817F-42A84F1601A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C7BD2B5-C7E2-4A09-B40D-D6805212BF46}" type="presOf" srcId="{5DFA1396-F9B5-4C2C-A9A6-BF67517155F9}" destId="{AB3C18B7-670B-450A-AD2C-7BF6AB9EB63E}" srcOrd="0" destOrd="0" presId="urn:microsoft.com/office/officeart/2005/8/layout/radial4"/>
    <dgm:cxn modelId="{857899A8-7B3C-4DD9-941E-1362BC4F87BB}" srcId="{112641E0-CFE8-49E2-BBB7-D10047920785}" destId="{1A570C6F-F002-4BAF-817F-42A84F1601AC}" srcOrd="4" destOrd="0" parTransId="{4A0D9934-FED6-47B4-84EC-13EAE8F09201}" sibTransId="{22AA15AD-77DC-437C-9CE0-7821D6ECDF19}"/>
    <dgm:cxn modelId="{DF0C5313-FE67-4EA3-ACBC-1CFD394FC9D9}" srcId="{00F7B0BC-031B-4534-A6BB-ABF7A8E3E00E}" destId="{112641E0-CFE8-49E2-BBB7-D10047920785}" srcOrd="0" destOrd="0" parTransId="{DE071301-4E0B-415F-8430-256A81A3E8C7}" sibTransId="{BB56CFA4-346F-44AA-9CEC-B3A2704D5118}"/>
    <dgm:cxn modelId="{690F28EE-B651-41DB-9DFA-2014849BE33A}" type="presOf" srcId="{334466C6-A507-4F01-9F40-BA74A7BC0096}" destId="{AF8B4DCC-26CA-4903-90C2-BC4392C60740}" srcOrd="0" destOrd="0" presId="urn:microsoft.com/office/officeart/2005/8/layout/radial4"/>
    <dgm:cxn modelId="{63FE8687-3615-4C9E-9441-99F8F7581E8A}" type="presOf" srcId="{B8C81C4A-F316-44BF-AC67-D0680B430D6F}" destId="{A813924C-7EEA-4035-8C94-5DA46E35AB83}" srcOrd="0" destOrd="0" presId="urn:microsoft.com/office/officeart/2005/8/layout/radial4"/>
    <dgm:cxn modelId="{ED68BD4D-D88A-468F-B9CC-A9B001945BC4}" type="presOf" srcId="{112641E0-CFE8-49E2-BBB7-D10047920785}" destId="{E8461C9C-8BB1-4540-8E40-C282C267D949}" srcOrd="0" destOrd="0" presId="urn:microsoft.com/office/officeart/2005/8/layout/radial4"/>
    <dgm:cxn modelId="{66E1CCC4-1788-499E-965B-7DF1266DDFC3}" srcId="{112641E0-CFE8-49E2-BBB7-D10047920785}" destId="{FF5E7FA6-6E61-4969-8147-6CA0554C795B}" srcOrd="1" destOrd="0" parTransId="{5DFA1396-F9B5-4C2C-A9A6-BF67517155F9}" sibTransId="{6BE5BB64-DA08-49E3-A98B-3713CA292C0A}"/>
    <dgm:cxn modelId="{C009EF2A-0634-4EE5-BFAE-73FFEB2A4DBC}" type="presOf" srcId="{FF5E7FA6-6E61-4969-8147-6CA0554C795B}" destId="{109EE296-9C29-4F5D-A1A0-5C941210B4EA}" srcOrd="0" destOrd="0" presId="urn:microsoft.com/office/officeart/2005/8/layout/radial4"/>
    <dgm:cxn modelId="{85F414DF-C9D6-41AF-AC60-77BB9AC5710E}" type="presOf" srcId="{00F7B0BC-031B-4534-A6BB-ABF7A8E3E00E}" destId="{2C18BF8E-E247-4433-9688-2DDC2CB73930}" srcOrd="0" destOrd="0" presId="urn:microsoft.com/office/officeart/2005/8/layout/radial4"/>
    <dgm:cxn modelId="{EA21927C-E4E5-4C71-8B14-9EA5825BDA5B}" type="presOf" srcId="{4A0D9934-FED6-47B4-84EC-13EAE8F09201}" destId="{23FC6AFD-FE92-4B76-8F5A-CE44A156E125}" srcOrd="0" destOrd="0" presId="urn:microsoft.com/office/officeart/2005/8/layout/radial4"/>
    <dgm:cxn modelId="{2582FDD7-E0BB-4F3F-A962-905DB7B61C5F}" type="presOf" srcId="{1A570C6F-F002-4BAF-817F-42A84F1601AC}" destId="{60D65E39-3627-4536-8EB1-78F22D213E4D}" srcOrd="0" destOrd="0" presId="urn:microsoft.com/office/officeart/2005/8/layout/radial4"/>
    <dgm:cxn modelId="{0E8666B0-11B6-4652-8357-C6E2AEFDCDAB}" srcId="{112641E0-CFE8-49E2-BBB7-D10047920785}" destId="{E2F9BD29-8083-427E-9600-B99F8C4885FE}" srcOrd="3" destOrd="0" parTransId="{F87BA31C-95C3-40FD-AB1B-CB673E4C8303}" sibTransId="{788C0B73-7F7F-4314-B643-05FA01C3CADF}"/>
    <dgm:cxn modelId="{73AC93D6-313E-4FF6-A2D5-4FC91887F79A}" type="presOf" srcId="{02FE4769-CAE6-4BB6-BCA0-B67F246C45CF}" destId="{D7CD4CF6-3644-4FB0-B636-A92F97FAB6A4}" srcOrd="0" destOrd="0" presId="urn:microsoft.com/office/officeart/2005/8/layout/radial4"/>
    <dgm:cxn modelId="{04D4AFD7-1A4A-4CFB-A2E4-F13C7AE38163}" srcId="{112641E0-CFE8-49E2-BBB7-D10047920785}" destId="{B8C81C4A-F316-44BF-AC67-D0680B430D6F}" srcOrd="0" destOrd="0" parTransId="{02FE4769-CAE6-4BB6-BCA0-B67F246C45CF}" sibTransId="{8A4FEE96-67AD-4CCC-8567-EBFBF2F59E3E}"/>
    <dgm:cxn modelId="{8B599EC8-53A8-4F72-BC86-30F7DC3993DE}" type="presOf" srcId="{F87BA31C-95C3-40FD-AB1B-CB673E4C8303}" destId="{3C8F78F8-650C-4F85-B636-C4A1BC456B03}" srcOrd="0" destOrd="0" presId="urn:microsoft.com/office/officeart/2005/8/layout/radial4"/>
    <dgm:cxn modelId="{372EC92C-DA55-4044-866D-CD071FD13A98}" type="presOf" srcId="{CC891C25-37D1-424B-8021-E8A0F9CF6E0F}" destId="{47D2DEEA-842C-4574-9603-23995264DFF3}" srcOrd="0" destOrd="0" presId="urn:microsoft.com/office/officeart/2005/8/layout/radial4"/>
    <dgm:cxn modelId="{1A46A04D-105B-4C23-84AF-D1FE36CFC31E}" srcId="{112641E0-CFE8-49E2-BBB7-D10047920785}" destId="{CC891C25-37D1-424B-8021-E8A0F9CF6E0F}" srcOrd="2" destOrd="0" parTransId="{334466C6-A507-4F01-9F40-BA74A7BC0096}" sibTransId="{E2CF67B1-C086-4471-9110-54D1C33CF9B7}"/>
    <dgm:cxn modelId="{29002617-083E-49CF-8892-09E4045F5EA2}" type="presOf" srcId="{E2F9BD29-8083-427E-9600-B99F8C4885FE}" destId="{F6AE446E-4354-437B-9C33-49866846AE53}" srcOrd="0" destOrd="0" presId="urn:microsoft.com/office/officeart/2005/8/layout/radial4"/>
    <dgm:cxn modelId="{D0027A84-1E47-4E97-BC12-BF303A0A45E8}" type="presParOf" srcId="{2C18BF8E-E247-4433-9688-2DDC2CB73930}" destId="{E8461C9C-8BB1-4540-8E40-C282C267D949}" srcOrd="0" destOrd="0" presId="urn:microsoft.com/office/officeart/2005/8/layout/radial4"/>
    <dgm:cxn modelId="{09F73DBA-383E-4D16-985A-047C0B12ACDC}" type="presParOf" srcId="{2C18BF8E-E247-4433-9688-2DDC2CB73930}" destId="{D7CD4CF6-3644-4FB0-B636-A92F97FAB6A4}" srcOrd="1" destOrd="0" presId="urn:microsoft.com/office/officeart/2005/8/layout/radial4"/>
    <dgm:cxn modelId="{CE279791-9804-4C4B-A887-FDD8B487414E}" type="presParOf" srcId="{2C18BF8E-E247-4433-9688-2DDC2CB73930}" destId="{A813924C-7EEA-4035-8C94-5DA46E35AB83}" srcOrd="2" destOrd="0" presId="urn:microsoft.com/office/officeart/2005/8/layout/radial4"/>
    <dgm:cxn modelId="{3B8CE5D4-ECCB-421C-B52F-5A30CDA60876}" type="presParOf" srcId="{2C18BF8E-E247-4433-9688-2DDC2CB73930}" destId="{AB3C18B7-670B-450A-AD2C-7BF6AB9EB63E}" srcOrd="3" destOrd="0" presId="urn:microsoft.com/office/officeart/2005/8/layout/radial4"/>
    <dgm:cxn modelId="{57DD8B27-DBB5-4ADA-8EC5-7F7D33B90E84}" type="presParOf" srcId="{2C18BF8E-E247-4433-9688-2DDC2CB73930}" destId="{109EE296-9C29-4F5D-A1A0-5C941210B4EA}" srcOrd="4" destOrd="0" presId="urn:microsoft.com/office/officeart/2005/8/layout/radial4"/>
    <dgm:cxn modelId="{035E36C4-9C24-4307-8608-FD74CD652D45}" type="presParOf" srcId="{2C18BF8E-E247-4433-9688-2DDC2CB73930}" destId="{AF8B4DCC-26CA-4903-90C2-BC4392C60740}" srcOrd="5" destOrd="0" presId="urn:microsoft.com/office/officeart/2005/8/layout/radial4"/>
    <dgm:cxn modelId="{394EFEC2-78AF-4DB4-8AE9-ED2E031AF2AF}" type="presParOf" srcId="{2C18BF8E-E247-4433-9688-2DDC2CB73930}" destId="{47D2DEEA-842C-4574-9603-23995264DFF3}" srcOrd="6" destOrd="0" presId="urn:microsoft.com/office/officeart/2005/8/layout/radial4"/>
    <dgm:cxn modelId="{D422EF81-3DCB-4D09-87A9-D78B02472C3F}" type="presParOf" srcId="{2C18BF8E-E247-4433-9688-2DDC2CB73930}" destId="{3C8F78F8-650C-4F85-B636-C4A1BC456B03}" srcOrd="7" destOrd="0" presId="urn:microsoft.com/office/officeart/2005/8/layout/radial4"/>
    <dgm:cxn modelId="{06637ED0-5F2B-4A8A-A3BB-1F03F0B8FC9F}" type="presParOf" srcId="{2C18BF8E-E247-4433-9688-2DDC2CB73930}" destId="{F6AE446E-4354-437B-9C33-49866846AE53}" srcOrd="8" destOrd="0" presId="urn:microsoft.com/office/officeart/2005/8/layout/radial4"/>
    <dgm:cxn modelId="{93F46F1F-03C5-4C1C-B9B1-2FA93B51E064}" type="presParOf" srcId="{2C18BF8E-E247-4433-9688-2DDC2CB73930}" destId="{23FC6AFD-FE92-4B76-8F5A-CE44A156E125}" srcOrd="9" destOrd="0" presId="urn:microsoft.com/office/officeart/2005/8/layout/radial4"/>
    <dgm:cxn modelId="{E7A650CC-9AFE-4729-998D-8DE5257B4EE1}" type="presParOf" srcId="{2C18BF8E-E247-4433-9688-2DDC2CB73930}" destId="{60D65E39-3627-4536-8EB1-78F22D213E4D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CEE785-9604-40FA-B5E8-22CEBEFD020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56BEA33-9299-428F-ABCE-FFAE270EB79D}">
      <dgm:prSet phldrT="[Text]"/>
      <dgm:spPr/>
      <dgm:t>
        <a:bodyPr/>
        <a:lstStyle/>
        <a:p>
          <a:r>
            <a:rPr lang="en-US" dirty="0" smtClean="0"/>
            <a:t>Forwards</a:t>
          </a:r>
          <a:endParaRPr lang="en-US" dirty="0"/>
        </a:p>
      </dgm:t>
    </dgm:pt>
    <dgm:pt modelId="{AFE5494E-1C94-490E-AEA8-D08640308CD2}" type="parTrans" cxnId="{D367A057-EC8F-4FC5-B9BD-79757B760378}">
      <dgm:prSet/>
      <dgm:spPr/>
      <dgm:t>
        <a:bodyPr/>
        <a:lstStyle/>
        <a:p>
          <a:endParaRPr lang="en-US"/>
        </a:p>
      </dgm:t>
    </dgm:pt>
    <dgm:pt modelId="{930E21F4-DD4F-4269-AD70-F5F7D9ACF098}" type="sibTrans" cxnId="{D367A057-EC8F-4FC5-B9BD-79757B760378}">
      <dgm:prSet/>
      <dgm:spPr/>
      <dgm:t>
        <a:bodyPr/>
        <a:lstStyle/>
        <a:p>
          <a:endParaRPr lang="en-US"/>
        </a:p>
      </dgm:t>
    </dgm:pt>
    <dgm:pt modelId="{C46CECA5-7A67-4FEC-BA1F-7432DD550EEE}">
      <dgm:prSet phldrT="[Text]"/>
      <dgm:spPr/>
      <dgm:t>
        <a:bodyPr/>
        <a:lstStyle/>
        <a:p>
          <a:pPr algn="just"/>
          <a:r>
            <a:rPr lang="en-US" dirty="0" smtClean="0"/>
            <a:t>Agreement to sell/ buy an asset on a predetermined price on a specified date.</a:t>
          </a:r>
          <a:endParaRPr lang="en-US" dirty="0"/>
        </a:p>
      </dgm:t>
    </dgm:pt>
    <dgm:pt modelId="{7FC2CDD6-38A8-4035-A39F-5D70AF51322D}" type="parTrans" cxnId="{01FBA4E8-F2C8-4704-8F99-897197E55A74}">
      <dgm:prSet/>
      <dgm:spPr/>
      <dgm:t>
        <a:bodyPr/>
        <a:lstStyle/>
        <a:p>
          <a:endParaRPr lang="en-US"/>
        </a:p>
      </dgm:t>
    </dgm:pt>
    <dgm:pt modelId="{579A6F4D-7ED3-4C25-8814-FE52E551EA70}" type="sibTrans" cxnId="{01FBA4E8-F2C8-4704-8F99-897197E55A74}">
      <dgm:prSet/>
      <dgm:spPr/>
      <dgm:t>
        <a:bodyPr/>
        <a:lstStyle/>
        <a:p>
          <a:endParaRPr lang="en-US"/>
        </a:p>
      </dgm:t>
    </dgm:pt>
    <dgm:pt modelId="{432753A4-AD9C-4942-BAC6-DFDD08C2E708}">
      <dgm:prSet phldrT="[Text]"/>
      <dgm:spPr/>
      <dgm:t>
        <a:bodyPr/>
        <a:lstStyle/>
        <a:p>
          <a:pPr algn="just"/>
          <a:r>
            <a:rPr lang="en-US" dirty="0" smtClean="0"/>
            <a:t>Generally settled by delivery and are entered into outside an exchange.</a:t>
          </a:r>
          <a:endParaRPr lang="en-US" dirty="0"/>
        </a:p>
      </dgm:t>
    </dgm:pt>
    <dgm:pt modelId="{CF76286B-61FC-4A5F-BAC4-3E4AE7850851}" type="parTrans" cxnId="{370C5EBF-F0E5-4EE0-A910-CF837928DFBE}">
      <dgm:prSet/>
      <dgm:spPr/>
      <dgm:t>
        <a:bodyPr/>
        <a:lstStyle/>
        <a:p>
          <a:endParaRPr lang="en-US"/>
        </a:p>
      </dgm:t>
    </dgm:pt>
    <dgm:pt modelId="{BA8B2619-EA5C-4557-B4CE-D98BD92624FF}" type="sibTrans" cxnId="{370C5EBF-F0E5-4EE0-A910-CF837928DFBE}">
      <dgm:prSet/>
      <dgm:spPr/>
      <dgm:t>
        <a:bodyPr/>
        <a:lstStyle/>
        <a:p>
          <a:endParaRPr lang="en-US"/>
        </a:p>
      </dgm:t>
    </dgm:pt>
    <dgm:pt modelId="{703CD505-E5C5-41E1-84F0-5F48BDBCCD2E}">
      <dgm:prSet phldrT="[Text]"/>
      <dgm:spPr/>
      <dgm:t>
        <a:bodyPr/>
        <a:lstStyle/>
        <a:p>
          <a:r>
            <a:rPr lang="en-US" dirty="0" smtClean="0"/>
            <a:t>Options</a:t>
          </a:r>
          <a:endParaRPr lang="en-US" dirty="0"/>
        </a:p>
      </dgm:t>
    </dgm:pt>
    <dgm:pt modelId="{008A3BF5-19C1-44A8-82B3-EB9D71A5067C}" type="parTrans" cxnId="{9D76A55F-AC09-4EAB-8DCF-B4FFF821671D}">
      <dgm:prSet/>
      <dgm:spPr/>
      <dgm:t>
        <a:bodyPr/>
        <a:lstStyle/>
        <a:p>
          <a:endParaRPr lang="en-US"/>
        </a:p>
      </dgm:t>
    </dgm:pt>
    <dgm:pt modelId="{B1A1BF9C-EE02-4C6D-A18E-F04E6AF7F89D}" type="sibTrans" cxnId="{9D76A55F-AC09-4EAB-8DCF-B4FFF821671D}">
      <dgm:prSet/>
      <dgm:spPr/>
      <dgm:t>
        <a:bodyPr/>
        <a:lstStyle/>
        <a:p>
          <a:endParaRPr lang="en-US"/>
        </a:p>
      </dgm:t>
    </dgm:pt>
    <dgm:pt modelId="{F8D53F9D-B79D-41D7-A1D1-01F5080BFCE3}">
      <dgm:prSet phldrT="[Text]"/>
      <dgm:spPr/>
      <dgm:t>
        <a:bodyPr/>
        <a:lstStyle/>
        <a:p>
          <a:r>
            <a:rPr lang="en-US" dirty="0" smtClean="0"/>
            <a:t>Tradable at exchange and OTC Markets.</a:t>
          </a:r>
          <a:endParaRPr lang="en-US" dirty="0"/>
        </a:p>
      </dgm:t>
    </dgm:pt>
    <dgm:pt modelId="{E92D8F26-FF12-4A77-9D25-A714BA059DC4}" type="parTrans" cxnId="{D5C9277F-7805-4C73-B6B1-F32F82D550A4}">
      <dgm:prSet/>
      <dgm:spPr/>
      <dgm:t>
        <a:bodyPr/>
        <a:lstStyle/>
        <a:p>
          <a:endParaRPr lang="en-US"/>
        </a:p>
      </dgm:t>
    </dgm:pt>
    <dgm:pt modelId="{4A8381C5-C5C6-4069-9807-88648D88CD5C}" type="sibTrans" cxnId="{D5C9277F-7805-4C73-B6B1-F32F82D550A4}">
      <dgm:prSet/>
      <dgm:spPr/>
      <dgm:t>
        <a:bodyPr/>
        <a:lstStyle/>
        <a:p>
          <a:endParaRPr lang="en-US"/>
        </a:p>
      </dgm:t>
    </dgm:pt>
    <dgm:pt modelId="{0D2A53BF-E30F-4FF5-82EF-4388054BD561}">
      <dgm:prSet phldrT="[Text]"/>
      <dgm:spPr/>
      <dgm:t>
        <a:bodyPr/>
        <a:lstStyle/>
        <a:p>
          <a:r>
            <a:rPr lang="en-US" dirty="0" smtClean="0"/>
            <a:t>Option not obligation.</a:t>
          </a:r>
          <a:endParaRPr lang="en-US" dirty="0"/>
        </a:p>
      </dgm:t>
    </dgm:pt>
    <dgm:pt modelId="{928DB7FF-9F5E-47BA-99DE-51C490DE6F2E}" type="parTrans" cxnId="{C2E1F492-3CF8-4874-A098-04B6FDA6B2BD}">
      <dgm:prSet/>
      <dgm:spPr/>
      <dgm:t>
        <a:bodyPr/>
        <a:lstStyle/>
        <a:p>
          <a:endParaRPr lang="en-US"/>
        </a:p>
      </dgm:t>
    </dgm:pt>
    <dgm:pt modelId="{D8A2891D-CEB2-4384-8010-2CDEDFCE1A74}" type="sibTrans" cxnId="{C2E1F492-3CF8-4874-A098-04B6FDA6B2BD}">
      <dgm:prSet/>
      <dgm:spPr/>
      <dgm:t>
        <a:bodyPr/>
        <a:lstStyle/>
        <a:p>
          <a:endParaRPr lang="en-US"/>
        </a:p>
      </dgm:t>
    </dgm:pt>
    <dgm:pt modelId="{ACB36256-6C9B-4BE6-8DA1-67B9AB9C7002}">
      <dgm:prSet/>
      <dgm:spPr/>
      <dgm:t>
        <a:bodyPr/>
        <a:lstStyle/>
        <a:p>
          <a:r>
            <a:rPr lang="en-US" dirty="0" smtClean="0"/>
            <a:t>Futures</a:t>
          </a:r>
          <a:endParaRPr lang="en-US" dirty="0"/>
        </a:p>
      </dgm:t>
    </dgm:pt>
    <dgm:pt modelId="{39815A1E-B7A8-4372-A2FD-51F17155BFF3}" type="parTrans" cxnId="{C07F9C89-861E-4A6D-A4B8-6500F17DD740}">
      <dgm:prSet/>
      <dgm:spPr/>
      <dgm:t>
        <a:bodyPr/>
        <a:lstStyle/>
        <a:p>
          <a:endParaRPr lang="en-US"/>
        </a:p>
      </dgm:t>
    </dgm:pt>
    <dgm:pt modelId="{F77DF181-A9E4-4D7B-92DA-B63313884EE9}" type="sibTrans" cxnId="{C07F9C89-861E-4A6D-A4B8-6500F17DD740}">
      <dgm:prSet/>
      <dgm:spPr/>
      <dgm:t>
        <a:bodyPr/>
        <a:lstStyle/>
        <a:p>
          <a:endParaRPr lang="en-US"/>
        </a:p>
      </dgm:t>
    </dgm:pt>
    <dgm:pt modelId="{CB78F5CC-C0A4-4622-A1C4-BF1271680CD3}">
      <dgm:prSet/>
      <dgm:spPr/>
      <dgm:t>
        <a:bodyPr/>
        <a:lstStyle/>
        <a:p>
          <a:r>
            <a:rPr lang="en-US" dirty="0" err="1" smtClean="0"/>
            <a:t>Standardised</a:t>
          </a:r>
          <a:r>
            <a:rPr lang="en-US" dirty="0" smtClean="0"/>
            <a:t> forward contracts traded on stock exchanges.</a:t>
          </a:r>
          <a:endParaRPr lang="en-US" dirty="0"/>
        </a:p>
      </dgm:t>
    </dgm:pt>
    <dgm:pt modelId="{17349CFC-186D-4D2A-A4E6-D453136D257C}" type="parTrans" cxnId="{8D3E2EE9-A602-46ED-9034-7836072B6535}">
      <dgm:prSet/>
      <dgm:spPr/>
    </dgm:pt>
    <dgm:pt modelId="{4E815A2B-E819-40D6-989F-549D3F97560A}" type="sibTrans" cxnId="{8D3E2EE9-A602-46ED-9034-7836072B6535}">
      <dgm:prSet/>
      <dgm:spPr/>
    </dgm:pt>
    <dgm:pt modelId="{E986C9C1-BDFC-46CC-AF6B-28779EF3C1F8}">
      <dgm:prSet/>
      <dgm:spPr/>
      <dgm:t>
        <a:bodyPr/>
        <a:lstStyle/>
        <a:p>
          <a:r>
            <a:rPr lang="en-US" dirty="0" smtClean="0"/>
            <a:t>Settled by price difference and not by actual delivery.</a:t>
          </a:r>
          <a:endParaRPr lang="en-US" dirty="0"/>
        </a:p>
      </dgm:t>
    </dgm:pt>
    <dgm:pt modelId="{5DCF5616-2E23-460E-97DC-A4AB46D0C401}" type="parTrans" cxnId="{4EF88BD2-FB7D-413C-BFC9-A74650689A33}">
      <dgm:prSet/>
      <dgm:spPr/>
    </dgm:pt>
    <dgm:pt modelId="{418A6409-00F4-4838-81FB-FD90E58A1FC4}" type="sibTrans" cxnId="{4EF88BD2-FB7D-413C-BFC9-A74650689A33}">
      <dgm:prSet/>
      <dgm:spPr/>
    </dgm:pt>
    <dgm:pt modelId="{780FD82A-4724-4CBB-9C0D-FC0E56A4F9B8}">
      <dgm:prSet phldrT="[Text]"/>
      <dgm:spPr/>
      <dgm:t>
        <a:bodyPr/>
        <a:lstStyle/>
        <a:p>
          <a:r>
            <a:rPr lang="en-US" dirty="0" smtClean="0"/>
            <a:t>Option have a cost.</a:t>
          </a:r>
          <a:endParaRPr lang="en-US" dirty="0"/>
        </a:p>
      </dgm:t>
    </dgm:pt>
    <dgm:pt modelId="{691DA9AD-BEDA-4CA3-AE7B-D305D3A06324}" type="parTrans" cxnId="{89950244-18B9-43F1-89ED-1CA57FA96D34}">
      <dgm:prSet/>
      <dgm:spPr/>
    </dgm:pt>
    <dgm:pt modelId="{0F145BF8-E7A5-426F-9473-49CBBDF75396}" type="sibTrans" cxnId="{89950244-18B9-43F1-89ED-1CA57FA96D34}">
      <dgm:prSet/>
      <dgm:spPr/>
    </dgm:pt>
    <dgm:pt modelId="{C25B805E-4B8E-4A41-90E8-5F1A5AA2F75F}" type="pres">
      <dgm:prSet presAssocID="{A9CEE785-9604-40FA-B5E8-22CEBEFD020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E11E094-D4A7-4446-9797-929AC6605DEE}" type="pres">
      <dgm:prSet presAssocID="{656BEA33-9299-428F-ABCE-FFAE270EB79D}" presName="linNode" presStyleCnt="0"/>
      <dgm:spPr/>
    </dgm:pt>
    <dgm:pt modelId="{2D93ED8F-6667-4C8D-9014-6D2C8F69F2E9}" type="pres">
      <dgm:prSet presAssocID="{656BEA33-9299-428F-ABCE-FFAE270EB79D}" presName="parentShp" presStyleLbl="node1" presStyleIdx="0" presStyleCnt="3" custScaleX="57407" custLinFactNeighborX="-14198" custLinFactNeighborY="15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A5FC34-85C7-444D-BE1C-881352248F59}" type="pres">
      <dgm:prSet presAssocID="{656BEA33-9299-428F-ABCE-FFAE270EB79D}" presName="childShp" presStyleLbl="bgAccFollowNode1" presStyleIdx="0" presStyleCnt="3" custScaleX="12777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1ADEF0-33BB-4056-BAAF-6B04B086293F}" type="pres">
      <dgm:prSet presAssocID="{930E21F4-DD4F-4269-AD70-F5F7D9ACF098}" presName="spacing" presStyleCnt="0"/>
      <dgm:spPr/>
    </dgm:pt>
    <dgm:pt modelId="{67B71090-BFF8-4A2D-A89F-C805E441E90A}" type="pres">
      <dgm:prSet presAssocID="{ACB36256-6C9B-4BE6-8DA1-67B9AB9C7002}" presName="linNode" presStyleCnt="0"/>
      <dgm:spPr/>
    </dgm:pt>
    <dgm:pt modelId="{486AB8A2-7D7E-417F-89A0-6EBFF326EF92}" type="pres">
      <dgm:prSet presAssocID="{ACB36256-6C9B-4BE6-8DA1-67B9AB9C7002}" presName="parentShp" presStyleLbl="node1" presStyleIdx="1" presStyleCnt="3" custScaleX="57407" custLinFactNeighborX="-14198" custLinFactNeighborY="-711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EE6453-1D7C-4C6A-90FD-15D4BA0B84DD}" type="pres">
      <dgm:prSet presAssocID="{ACB36256-6C9B-4BE6-8DA1-67B9AB9C7002}" presName="childShp" presStyleLbl="bgAccFollowNode1" presStyleIdx="1" presStyleCnt="3" custScaleX="127777" custScaleY="91913" custLinFactNeighborX="-66" custLinFactNeighborY="-819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EB8B994-539C-4AF3-9C99-31D62D08C0A2}" type="pres">
      <dgm:prSet presAssocID="{F77DF181-A9E4-4D7B-92DA-B63313884EE9}" presName="spacing" presStyleCnt="0"/>
      <dgm:spPr/>
    </dgm:pt>
    <dgm:pt modelId="{9775AC4D-989E-4F74-B97D-7933A90EF738}" type="pres">
      <dgm:prSet presAssocID="{703CD505-E5C5-41E1-84F0-5F48BDBCCD2E}" presName="linNode" presStyleCnt="0"/>
      <dgm:spPr/>
    </dgm:pt>
    <dgm:pt modelId="{15D93A91-2DEE-4B16-9FC3-19186F0DD2AB}" type="pres">
      <dgm:prSet presAssocID="{703CD505-E5C5-41E1-84F0-5F48BDBCCD2E}" presName="parentShp" presStyleLbl="node1" presStyleIdx="2" presStyleCnt="3" custScaleX="58334" custLinFactNeighborX="-17284" custLinFactNeighborY="-157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5BE7F1F-2ACA-4206-8578-50DD6B5D4530}" type="pres">
      <dgm:prSet presAssocID="{703CD505-E5C5-41E1-84F0-5F48BDBCCD2E}" presName="childShp" presStyleLbl="bgAccFollowNode1" presStyleIdx="2" presStyleCnt="3" custScaleX="128395" custLinFactNeighborX="-264" custLinFactNeighborY="-157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9999329-8539-472D-8F79-3E82F518142B}" type="presOf" srcId="{432753A4-AD9C-4942-BAC6-DFDD08C2E708}" destId="{A0A5FC34-85C7-444D-BE1C-881352248F59}" srcOrd="0" destOrd="1" presId="urn:microsoft.com/office/officeart/2005/8/layout/vList6"/>
    <dgm:cxn modelId="{A86A3D53-1E24-491A-BC00-96A946962FC8}" type="presOf" srcId="{780FD82A-4724-4CBB-9C0D-FC0E56A4F9B8}" destId="{95BE7F1F-2ACA-4206-8578-50DD6B5D4530}" srcOrd="0" destOrd="2" presId="urn:microsoft.com/office/officeart/2005/8/layout/vList6"/>
    <dgm:cxn modelId="{89950244-18B9-43F1-89ED-1CA57FA96D34}" srcId="{703CD505-E5C5-41E1-84F0-5F48BDBCCD2E}" destId="{780FD82A-4724-4CBB-9C0D-FC0E56A4F9B8}" srcOrd="2" destOrd="0" parTransId="{691DA9AD-BEDA-4CA3-AE7B-D305D3A06324}" sibTransId="{0F145BF8-E7A5-426F-9473-49CBBDF75396}"/>
    <dgm:cxn modelId="{C07F9C89-861E-4A6D-A4B8-6500F17DD740}" srcId="{A9CEE785-9604-40FA-B5E8-22CEBEFD0202}" destId="{ACB36256-6C9B-4BE6-8DA1-67B9AB9C7002}" srcOrd="1" destOrd="0" parTransId="{39815A1E-B7A8-4372-A2FD-51F17155BFF3}" sibTransId="{F77DF181-A9E4-4D7B-92DA-B63313884EE9}"/>
    <dgm:cxn modelId="{743E141F-6258-42CD-BCBA-39C8086AF85D}" type="presOf" srcId="{656BEA33-9299-428F-ABCE-FFAE270EB79D}" destId="{2D93ED8F-6667-4C8D-9014-6D2C8F69F2E9}" srcOrd="0" destOrd="0" presId="urn:microsoft.com/office/officeart/2005/8/layout/vList6"/>
    <dgm:cxn modelId="{8D3E2EE9-A602-46ED-9034-7836072B6535}" srcId="{ACB36256-6C9B-4BE6-8DA1-67B9AB9C7002}" destId="{CB78F5CC-C0A4-4622-A1C4-BF1271680CD3}" srcOrd="0" destOrd="0" parTransId="{17349CFC-186D-4D2A-A4E6-D453136D257C}" sibTransId="{4E815A2B-E819-40D6-989F-549D3F97560A}"/>
    <dgm:cxn modelId="{01FBA4E8-F2C8-4704-8F99-897197E55A74}" srcId="{656BEA33-9299-428F-ABCE-FFAE270EB79D}" destId="{C46CECA5-7A67-4FEC-BA1F-7432DD550EEE}" srcOrd="0" destOrd="0" parTransId="{7FC2CDD6-38A8-4035-A39F-5D70AF51322D}" sibTransId="{579A6F4D-7ED3-4C25-8814-FE52E551EA70}"/>
    <dgm:cxn modelId="{BED855BB-1A3D-4578-8A53-5592061B9F5A}" type="presOf" srcId="{A9CEE785-9604-40FA-B5E8-22CEBEFD0202}" destId="{C25B805E-4B8E-4A41-90E8-5F1A5AA2F75F}" srcOrd="0" destOrd="0" presId="urn:microsoft.com/office/officeart/2005/8/layout/vList6"/>
    <dgm:cxn modelId="{370C5EBF-F0E5-4EE0-A910-CF837928DFBE}" srcId="{656BEA33-9299-428F-ABCE-FFAE270EB79D}" destId="{432753A4-AD9C-4942-BAC6-DFDD08C2E708}" srcOrd="1" destOrd="0" parTransId="{CF76286B-61FC-4A5F-BAC4-3E4AE7850851}" sibTransId="{BA8B2619-EA5C-4557-B4CE-D98BD92624FF}"/>
    <dgm:cxn modelId="{4EF88BD2-FB7D-413C-BFC9-A74650689A33}" srcId="{ACB36256-6C9B-4BE6-8DA1-67B9AB9C7002}" destId="{E986C9C1-BDFC-46CC-AF6B-28779EF3C1F8}" srcOrd="1" destOrd="0" parTransId="{5DCF5616-2E23-460E-97DC-A4AB46D0C401}" sibTransId="{418A6409-00F4-4838-81FB-FD90E58A1FC4}"/>
    <dgm:cxn modelId="{958FE9C0-5DA1-44F8-9810-AF683A61691E}" type="presOf" srcId="{CB78F5CC-C0A4-4622-A1C4-BF1271680CD3}" destId="{FFEE6453-1D7C-4C6A-90FD-15D4BA0B84DD}" srcOrd="0" destOrd="0" presId="urn:microsoft.com/office/officeart/2005/8/layout/vList6"/>
    <dgm:cxn modelId="{6F657936-5213-44DF-B88A-1E2608114B2E}" type="presOf" srcId="{703CD505-E5C5-41E1-84F0-5F48BDBCCD2E}" destId="{15D93A91-2DEE-4B16-9FC3-19186F0DD2AB}" srcOrd="0" destOrd="0" presId="urn:microsoft.com/office/officeart/2005/8/layout/vList6"/>
    <dgm:cxn modelId="{170B4243-9542-47F6-A2E0-4BC5ED7DD662}" type="presOf" srcId="{0D2A53BF-E30F-4FF5-82EF-4388054BD561}" destId="{95BE7F1F-2ACA-4206-8578-50DD6B5D4530}" srcOrd="0" destOrd="1" presId="urn:microsoft.com/office/officeart/2005/8/layout/vList6"/>
    <dgm:cxn modelId="{C2E1F492-3CF8-4874-A098-04B6FDA6B2BD}" srcId="{703CD505-E5C5-41E1-84F0-5F48BDBCCD2E}" destId="{0D2A53BF-E30F-4FF5-82EF-4388054BD561}" srcOrd="1" destOrd="0" parTransId="{928DB7FF-9F5E-47BA-99DE-51C490DE6F2E}" sibTransId="{D8A2891D-CEB2-4384-8010-2CDEDFCE1A74}"/>
    <dgm:cxn modelId="{17266B4C-FA3C-4316-A4A0-A13484553D80}" type="presOf" srcId="{ACB36256-6C9B-4BE6-8DA1-67B9AB9C7002}" destId="{486AB8A2-7D7E-417F-89A0-6EBFF326EF92}" srcOrd="0" destOrd="0" presId="urn:microsoft.com/office/officeart/2005/8/layout/vList6"/>
    <dgm:cxn modelId="{9D76A55F-AC09-4EAB-8DCF-B4FFF821671D}" srcId="{A9CEE785-9604-40FA-B5E8-22CEBEFD0202}" destId="{703CD505-E5C5-41E1-84F0-5F48BDBCCD2E}" srcOrd="2" destOrd="0" parTransId="{008A3BF5-19C1-44A8-82B3-EB9D71A5067C}" sibTransId="{B1A1BF9C-EE02-4C6D-A18E-F04E6AF7F89D}"/>
    <dgm:cxn modelId="{D367A057-EC8F-4FC5-B9BD-79757B760378}" srcId="{A9CEE785-9604-40FA-B5E8-22CEBEFD0202}" destId="{656BEA33-9299-428F-ABCE-FFAE270EB79D}" srcOrd="0" destOrd="0" parTransId="{AFE5494E-1C94-490E-AEA8-D08640308CD2}" sibTransId="{930E21F4-DD4F-4269-AD70-F5F7D9ACF098}"/>
    <dgm:cxn modelId="{67BC681A-BE5A-4161-8B97-01C41E294A3F}" type="presOf" srcId="{E986C9C1-BDFC-46CC-AF6B-28779EF3C1F8}" destId="{FFEE6453-1D7C-4C6A-90FD-15D4BA0B84DD}" srcOrd="0" destOrd="1" presId="urn:microsoft.com/office/officeart/2005/8/layout/vList6"/>
    <dgm:cxn modelId="{96A4D58B-4526-4391-8810-9601F7838B17}" type="presOf" srcId="{C46CECA5-7A67-4FEC-BA1F-7432DD550EEE}" destId="{A0A5FC34-85C7-444D-BE1C-881352248F59}" srcOrd="0" destOrd="0" presId="urn:microsoft.com/office/officeart/2005/8/layout/vList6"/>
    <dgm:cxn modelId="{D667E79D-E54A-4CE4-969C-D8B1D4D5D552}" type="presOf" srcId="{F8D53F9D-B79D-41D7-A1D1-01F5080BFCE3}" destId="{95BE7F1F-2ACA-4206-8578-50DD6B5D4530}" srcOrd="0" destOrd="0" presId="urn:microsoft.com/office/officeart/2005/8/layout/vList6"/>
    <dgm:cxn modelId="{D5C9277F-7805-4C73-B6B1-F32F82D550A4}" srcId="{703CD505-E5C5-41E1-84F0-5F48BDBCCD2E}" destId="{F8D53F9D-B79D-41D7-A1D1-01F5080BFCE3}" srcOrd="0" destOrd="0" parTransId="{E92D8F26-FF12-4A77-9D25-A714BA059DC4}" sibTransId="{4A8381C5-C5C6-4069-9807-88648D88CD5C}"/>
    <dgm:cxn modelId="{3B805730-8284-4D16-9384-C97BAE4145DE}" type="presParOf" srcId="{C25B805E-4B8E-4A41-90E8-5F1A5AA2F75F}" destId="{BE11E094-D4A7-4446-9797-929AC6605DEE}" srcOrd="0" destOrd="0" presId="urn:microsoft.com/office/officeart/2005/8/layout/vList6"/>
    <dgm:cxn modelId="{E5C652E9-A451-4E71-BA08-95C72BF49217}" type="presParOf" srcId="{BE11E094-D4A7-4446-9797-929AC6605DEE}" destId="{2D93ED8F-6667-4C8D-9014-6D2C8F69F2E9}" srcOrd="0" destOrd="0" presId="urn:microsoft.com/office/officeart/2005/8/layout/vList6"/>
    <dgm:cxn modelId="{25364B50-1110-44A8-B163-2FE10B540ACF}" type="presParOf" srcId="{BE11E094-D4A7-4446-9797-929AC6605DEE}" destId="{A0A5FC34-85C7-444D-BE1C-881352248F59}" srcOrd="1" destOrd="0" presId="urn:microsoft.com/office/officeart/2005/8/layout/vList6"/>
    <dgm:cxn modelId="{F7E90F5B-79F2-48F6-93C6-93E565905C88}" type="presParOf" srcId="{C25B805E-4B8E-4A41-90E8-5F1A5AA2F75F}" destId="{511ADEF0-33BB-4056-BAAF-6B04B086293F}" srcOrd="1" destOrd="0" presId="urn:microsoft.com/office/officeart/2005/8/layout/vList6"/>
    <dgm:cxn modelId="{09E79EF2-CA37-4D3D-ACDA-F9DDDB07032E}" type="presParOf" srcId="{C25B805E-4B8E-4A41-90E8-5F1A5AA2F75F}" destId="{67B71090-BFF8-4A2D-A89F-C805E441E90A}" srcOrd="2" destOrd="0" presId="urn:microsoft.com/office/officeart/2005/8/layout/vList6"/>
    <dgm:cxn modelId="{6967A485-8C5C-4986-8C01-07DCD82C93C0}" type="presParOf" srcId="{67B71090-BFF8-4A2D-A89F-C805E441E90A}" destId="{486AB8A2-7D7E-417F-89A0-6EBFF326EF92}" srcOrd="0" destOrd="0" presId="urn:microsoft.com/office/officeart/2005/8/layout/vList6"/>
    <dgm:cxn modelId="{9DAD12C4-5244-44D1-87B9-41AED30A4AD1}" type="presParOf" srcId="{67B71090-BFF8-4A2D-A89F-C805E441E90A}" destId="{FFEE6453-1D7C-4C6A-90FD-15D4BA0B84DD}" srcOrd="1" destOrd="0" presId="urn:microsoft.com/office/officeart/2005/8/layout/vList6"/>
    <dgm:cxn modelId="{2019E37C-349D-45D6-9281-3E7D27C62A29}" type="presParOf" srcId="{C25B805E-4B8E-4A41-90E8-5F1A5AA2F75F}" destId="{CEB8B994-539C-4AF3-9C99-31D62D08C0A2}" srcOrd="3" destOrd="0" presId="urn:microsoft.com/office/officeart/2005/8/layout/vList6"/>
    <dgm:cxn modelId="{7390EBBC-3E54-4033-9C38-68C0DA6AA99C}" type="presParOf" srcId="{C25B805E-4B8E-4A41-90E8-5F1A5AA2F75F}" destId="{9775AC4D-989E-4F74-B97D-7933A90EF738}" srcOrd="4" destOrd="0" presId="urn:microsoft.com/office/officeart/2005/8/layout/vList6"/>
    <dgm:cxn modelId="{85139584-9BAA-4345-8A4C-E6CA214446AB}" type="presParOf" srcId="{9775AC4D-989E-4F74-B97D-7933A90EF738}" destId="{15D93A91-2DEE-4B16-9FC3-19186F0DD2AB}" srcOrd="0" destOrd="0" presId="urn:microsoft.com/office/officeart/2005/8/layout/vList6"/>
    <dgm:cxn modelId="{EFFE2BD8-7C7B-419C-8247-E7D4D94B89E4}" type="presParOf" srcId="{9775AC4D-989E-4F74-B97D-7933A90EF738}" destId="{95BE7F1F-2ACA-4206-8578-50DD6B5D453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9FEF065-53CC-4110-8CF8-BF87BACF1A97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7881AB-A091-4E6B-8E82-8E8C0695216B}">
      <dgm:prSet phldrT="[Text]" custT="1"/>
      <dgm:spPr/>
      <dgm:t>
        <a:bodyPr/>
        <a:lstStyle/>
        <a:p>
          <a:r>
            <a:rPr lang="en-US" sz="3200" b="1" dirty="0" smtClean="0"/>
            <a:t>Risk Identification</a:t>
          </a:r>
          <a:endParaRPr lang="en-US" sz="3200" b="1" dirty="0"/>
        </a:p>
      </dgm:t>
    </dgm:pt>
    <dgm:pt modelId="{90710657-EDEA-40EE-9AC9-8ABC109EAC1A}" type="parTrans" cxnId="{D8B989D2-D641-4FFB-8F08-EE47AEF8B96F}">
      <dgm:prSet/>
      <dgm:spPr/>
      <dgm:t>
        <a:bodyPr/>
        <a:lstStyle/>
        <a:p>
          <a:endParaRPr lang="en-US"/>
        </a:p>
      </dgm:t>
    </dgm:pt>
    <dgm:pt modelId="{3BC746C2-9424-465D-B726-4366BC6989CA}" type="sibTrans" cxnId="{D8B989D2-D641-4FFB-8F08-EE47AEF8B96F}">
      <dgm:prSet/>
      <dgm:spPr/>
      <dgm:t>
        <a:bodyPr/>
        <a:lstStyle/>
        <a:p>
          <a:endParaRPr lang="en-US"/>
        </a:p>
      </dgm:t>
    </dgm:pt>
    <dgm:pt modelId="{5FD03690-0BAA-4032-B7C8-8B89E80C6C7C}">
      <dgm:prSet phldrT="[Text]"/>
      <dgm:spPr/>
      <dgm:t>
        <a:bodyPr/>
        <a:lstStyle/>
        <a:p>
          <a:r>
            <a:rPr lang="en-US" dirty="0" smtClean="0"/>
            <a:t>Evaluate the risks to which fund is exposed</a:t>
          </a:r>
          <a:endParaRPr lang="en-US" dirty="0"/>
        </a:p>
      </dgm:t>
    </dgm:pt>
    <dgm:pt modelId="{841270DD-FEA5-410C-BB59-87F33C609EBE}" type="parTrans" cxnId="{F006A4FD-6646-452E-ADBE-51D18CA505ED}">
      <dgm:prSet/>
      <dgm:spPr/>
      <dgm:t>
        <a:bodyPr/>
        <a:lstStyle/>
        <a:p>
          <a:endParaRPr lang="en-US"/>
        </a:p>
      </dgm:t>
    </dgm:pt>
    <dgm:pt modelId="{2A7951AA-9EF2-4B7D-8822-23A54033E20C}" type="sibTrans" cxnId="{F006A4FD-6646-452E-ADBE-51D18CA505ED}">
      <dgm:prSet/>
      <dgm:spPr/>
      <dgm:t>
        <a:bodyPr/>
        <a:lstStyle/>
        <a:p>
          <a:endParaRPr lang="en-US"/>
        </a:p>
      </dgm:t>
    </dgm:pt>
    <dgm:pt modelId="{4B3D1793-B599-4BCA-9C91-0694CFD9B8C4}">
      <dgm:prSet phldrT="[Text]" custT="1"/>
      <dgm:spPr/>
      <dgm:t>
        <a:bodyPr/>
        <a:lstStyle/>
        <a:p>
          <a:r>
            <a:rPr lang="en-US" sz="3200" b="1" dirty="0" smtClean="0"/>
            <a:t>Risk Assessment</a:t>
          </a:r>
          <a:endParaRPr lang="en-US" sz="3200" b="1" dirty="0"/>
        </a:p>
      </dgm:t>
    </dgm:pt>
    <dgm:pt modelId="{F1F158EE-8672-4086-BEA6-82227FDAF442}" type="parTrans" cxnId="{EE043E0D-2969-4E71-A3D4-2EB063A343E1}">
      <dgm:prSet/>
      <dgm:spPr/>
      <dgm:t>
        <a:bodyPr/>
        <a:lstStyle/>
        <a:p>
          <a:endParaRPr lang="en-US"/>
        </a:p>
      </dgm:t>
    </dgm:pt>
    <dgm:pt modelId="{AC1C6332-03B2-42F9-A9A9-7A95A7C43065}" type="sibTrans" cxnId="{EE043E0D-2969-4E71-A3D4-2EB063A343E1}">
      <dgm:prSet/>
      <dgm:spPr/>
      <dgm:t>
        <a:bodyPr/>
        <a:lstStyle/>
        <a:p>
          <a:endParaRPr lang="en-US"/>
        </a:p>
      </dgm:t>
    </dgm:pt>
    <dgm:pt modelId="{A37B23DB-818A-4487-83B1-9CC789849114}">
      <dgm:prSet phldrT="[Text]"/>
      <dgm:spPr/>
      <dgm:t>
        <a:bodyPr/>
        <a:lstStyle/>
        <a:p>
          <a:r>
            <a:rPr lang="en-US" dirty="0" smtClean="0"/>
            <a:t>Acceptable</a:t>
          </a:r>
          <a:endParaRPr lang="en-US" dirty="0"/>
        </a:p>
      </dgm:t>
    </dgm:pt>
    <dgm:pt modelId="{DA913BEB-5A5B-4F73-84F8-8CD3323991A9}" type="parTrans" cxnId="{E015D3DC-47ED-48C6-A195-253A29E70DCA}">
      <dgm:prSet/>
      <dgm:spPr/>
      <dgm:t>
        <a:bodyPr/>
        <a:lstStyle/>
        <a:p>
          <a:endParaRPr lang="en-US"/>
        </a:p>
      </dgm:t>
    </dgm:pt>
    <dgm:pt modelId="{28CB2583-EDA4-437C-9EF8-5B77755B8873}" type="sibTrans" cxnId="{E015D3DC-47ED-48C6-A195-253A29E70DCA}">
      <dgm:prSet/>
      <dgm:spPr/>
      <dgm:t>
        <a:bodyPr/>
        <a:lstStyle/>
        <a:p>
          <a:endParaRPr lang="en-US"/>
        </a:p>
      </dgm:t>
    </dgm:pt>
    <dgm:pt modelId="{B6181912-CE2E-40AA-B5F4-35B3A21AFF03}">
      <dgm:prSet phldrT="[Text]"/>
      <dgm:spPr/>
      <dgm:t>
        <a:bodyPr/>
        <a:lstStyle/>
        <a:p>
          <a:r>
            <a:rPr lang="en-US" dirty="0" smtClean="0"/>
            <a:t>Unacceptable</a:t>
          </a:r>
          <a:endParaRPr lang="en-US" dirty="0"/>
        </a:p>
      </dgm:t>
    </dgm:pt>
    <dgm:pt modelId="{4149ADD4-C9E8-4FC2-8384-7D801156EDFB}" type="parTrans" cxnId="{82D30A53-67BF-4F82-B732-DAC26C137356}">
      <dgm:prSet/>
      <dgm:spPr/>
      <dgm:t>
        <a:bodyPr/>
        <a:lstStyle/>
        <a:p>
          <a:endParaRPr lang="en-US"/>
        </a:p>
      </dgm:t>
    </dgm:pt>
    <dgm:pt modelId="{57BCECCE-AB35-4C15-92B3-053F76AEFF2E}" type="sibTrans" cxnId="{82D30A53-67BF-4F82-B732-DAC26C137356}">
      <dgm:prSet/>
      <dgm:spPr/>
      <dgm:t>
        <a:bodyPr/>
        <a:lstStyle/>
        <a:p>
          <a:endParaRPr lang="en-US"/>
        </a:p>
      </dgm:t>
    </dgm:pt>
    <dgm:pt modelId="{3F4D7E7F-7BD0-4922-91E7-EBC418B6AD6D}">
      <dgm:prSet phldrT="[Text]" custT="1"/>
      <dgm:spPr/>
      <dgm:t>
        <a:bodyPr/>
        <a:lstStyle/>
        <a:p>
          <a:r>
            <a:rPr lang="en-US" sz="3200" b="1" dirty="0" smtClean="0"/>
            <a:t>Hedge the Risks</a:t>
          </a:r>
          <a:endParaRPr lang="en-US" sz="2100" b="1" dirty="0"/>
        </a:p>
      </dgm:t>
    </dgm:pt>
    <dgm:pt modelId="{E0253D81-AC4B-42A9-AD47-1211E6D96B64}" type="parTrans" cxnId="{068ECE58-CBF2-47F9-BC33-3B9F76E56C6B}">
      <dgm:prSet/>
      <dgm:spPr/>
      <dgm:t>
        <a:bodyPr/>
        <a:lstStyle/>
        <a:p>
          <a:endParaRPr lang="en-US"/>
        </a:p>
      </dgm:t>
    </dgm:pt>
    <dgm:pt modelId="{FAC21D29-2CF0-423B-87BA-F5C2C8E42883}" type="sibTrans" cxnId="{068ECE58-CBF2-47F9-BC33-3B9F76E56C6B}">
      <dgm:prSet/>
      <dgm:spPr/>
      <dgm:t>
        <a:bodyPr/>
        <a:lstStyle/>
        <a:p>
          <a:endParaRPr lang="en-US"/>
        </a:p>
      </dgm:t>
    </dgm:pt>
    <dgm:pt modelId="{0301ED9E-F5AD-4ED0-8332-275C70E37771}">
      <dgm:prSet phldrT="[Text]"/>
      <dgm:spPr/>
      <dgm:t>
        <a:bodyPr/>
        <a:lstStyle/>
        <a:p>
          <a:r>
            <a:rPr lang="en-US" dirty="0" smtClean="0"/>
            <a:t>Derive strategy to hedge unacceptable risks</a:t>
          </a:r>
          <a:endParaRPr lang="en-US" dirty="0"/>
        </a:p>
      </dgm:t>
    </dgm:pt>
    <dgm:pt modelId="{4FF666CD-A399-4054-BD14-E73372A2A0E7}" type="parTrans" cxnId="{2F313321-8883-4EE4-A768-CA07B9555C8B}">
      <dgm:prSet/>
      <dgm:spPr/>
      <dgm:t>
        <a:bodyPr/>
        <a:lstStyle/>
        <a:p>
          <a:endParaRPr lang="en-US"/>
        </a:p>
      </dgm:t>
    </dgm:pt>
    <dgm:pt modelId="{E4F622E3-C3D8-4653-BA7B-F081C4668C9C}" type="sibTrans" cxnId="{2F313321-8883-4EE4-A768-CA07B9555C8B}">
      <dgm:prSet/>
      <dgm:spPr/>
      <dgm:t>
        <a:bodyPr/>
        <a:lstStyle/>
        <a:p>
          <a:endParaRPr lang="en-US"/>
        </a:p>
      </dgm:t>
    </dgm:pt>
    <dgm:pt modelId="{A18CA9A3-2DB9-4981-A642-ADE2AD4C3A2B}" type="pres">
      <dgm:prSet presAssocID="{99FEF065-53CC-4110-8CF8-BF87BACF1A9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0C408FD-A779-48FC-84F1-08C246F6C8F8}" type="pres">
      <dgm:prSet presAssocID="{3F4D7E7F-7BD0-4922-91E7-EBC418B6AD6D}" presName="boxAndChildren" presStyleCnt="0"/>
      <dgm:spPr/>
    </dgm:pt>
    <dgm:pt modelId="{192D799D-C62D-44FD-9C71-5518321C283E}" type="pres">
      <dgm:prSet presAssocID="{3F4D7E7F-7BD0-4922-91E7-EBC418B6AD6D}" presName="parentTextBox" presStyleLbl="node1" presStyleIdx="0" presStyleCnt="3"/>
      <dgm:spPr/>
      <dgm:t>
        <a:bodyPr/>
        <a:lstStyle/>
        <a:p>
          <a:endParaRPr lang="en-US"/>
        </a:p>
      </dgm:t>
    </dgm:pt>
    <dgm:pt modelId="{1CA0A356-F5DF-4AFA-ABCC-E53E68B60A6C}" type="pres">
      <dgm:prSet presAssocID="{3F4D7E7F-7BD0-4922-91E7-EBC418B6AD6D}" presName="entireBox" presStyleLbl="node1" presStyleIdx="0" presStyleCnt="3"/>
      <dgm:spPr/>
      <dgm:t>
        <a:bodyPr/>
        <a:lstStyle/>
        <a:p>
          <a:endParaRPr lang="en-US"/>
        </a:p>
      </dgm:t>
    </dgm:pt>
    <dgm:pt modelId="{EC06630E-5ED1-4286-845C-CF627E0E0BD6}" type="pres">
      <dgm:prSet presAssocID="{3F4D7E7F-7BD0-4922-91E7-EBC418B6AD6D}" presName="descendantBox" presStyleCnt="0"/>
      <dgm:spPr/>
    </dgm:pt>
    <dgm:pt modelId="{6977FAB9-5B44-491D-BB12-FE19D31D42C0}" type="pres">
      <dgm:prSet presAssocID="{0301ED9E-F5AD-4ED0-8332-275C70E37771}" presName="childTextBox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AC871E0-794E-4416-9FE8-28F828A358CF}" type="pres">
      <dgm:prSet presAssocID="{AC1C6332-03B2-42F9-A9A9-7A95A7C43065}" presName="sp" presStyleCnt="0"/>
      <dgm:spPr/>
    </dgm:pt>
    <dgm:pt modelId="{B23C02AF-4AF1-4B41-BCB0-871F6FEFB1CE}" type="pres">
      <dgm:prSet presAssocID="{4B3D1793-B599-4BCA-9C91-0694CFD9B8C4}" presName="arrowAndChildren" presStyleCnt="0"/>
      <dgm:spPr/>
    </dgm:pt>
    <dgm:pt modelId="{2723A30F-3A0E-43A9-857D-34AA32903F2C}" type="pres">
      <dgm:prSet presAssocID="{4B3D1793-B599-4BCA-9C91-0694CFD9B8C4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04F4FB92-A493-4238-A48E-C79B859E227F}" type="pres">
      <dgm:prSet presAssocID="{4B3D1793-B599-4BCA-9C91-0694CFD9B8C4}" presName="arrow" presStyleLbl="node1" presStyleIdx="1" presStyleCnt="3"/>
      <dgm:spPr/>
      <dgm:t>
        <a:bodyPr/>
        <a:lstStyle/>
        <a:p>
          <a:endParaRPr lang="en-US"/>
        </a:p>
      </dgm:t>
    </dgm:pt>
    <dgm:pt modelId="{0EB88000-9A6D-4721-A77E-1C2BAF97D19E}" type="pres">
      <dgm:prSet presAssocID="{4B3D1793-B599-4BCA-9C91-0694CFD9B8C4}" presName="descendantArrow" presStyleCnt="0"/>
      <dgm:spPr/>
    </dgm:pt>
    <dgm:pt modelId="{6BC2423B-009B-4256-87E9-1C81A2C02EFA}" type="pres">
      <dgm:prSet presAssocID="{A37B23DB-818A-4487-83B1-9CC789849114}" presName="childTextArrow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AF7A1F-6C1F-49D9-9581-89A4132DA944}" type="pres">
      <dgm:prSet presAssocID="{B6181912-CE2E-40AA-B5F4-35B3A21AFF03}" presName="childTextArrow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3C42A8-B755-48CD-B8A4-39504B2CC856}" type="pres">
      <dgm:prSet presAssocID="{3BC746C2-9424-465D-B726-4366BC6989CA}" presName="sp" presStyleCnt="0"/>
      <dgm:spPr/>
    </dgm:pt>
    <dgm:pt modelId="{24F4361C-E383-4F68-BE5B-5793E9D5B630}" type="pres">
      <dgm:prSet presAssocID="{4B7881AB-A091-4E6B-8E82-8E8C0695216B}" presName="arrowAndChildren" presStyleCnt="0"/>
      <dgm:spPr/>
    </dgm:pt>
    <dgm:pt modelId="{5C1715E2-027E-438D-9C2D-A0DD50A9E7E0}" type="pres">
      <dgm:prSet presAssocID="{4B7881AB-A091-4E6B-8E82-8E8C0695216B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3B0C9361-1232-41B2-B68A-9F48ED16D4F5}" type="pres">
      <dgm:prSet presAssocID="{4B7881AB-A091-4E6B-8E82-8E8C0695216B}" presName="arrow" presStyleLbl="node1" presStyleIdx="2" presStyleCnt="3"/>
      <dgm:spPr/>
      <dgm:t>
        <a:bodyPr/>
        <a:lstStyle/>
        <a:p>
          <a:endParaRPr lang="en-US"/>
        </a:p>
      </dgm:t>
    </dgm:pt>
    <dgm:pt modelId="{10A5D0F1-05F5-4736-BDC6-482A6471E3F1}" type="pres">
      <dgm:prSet presAssocID="{4B7881AB-A091-4E6B-8E82-8E8C0695216B}" presName="descendantArrow" presStyleCnt="0"/>
      <dgm:spPr/>
    </dgm:pt>
    <dgm:pt modelId="{75423798-53A5-497C-B7BF-3E094D734C40}" type="pres">
      <dgm:prSet presAssocID="{5FD03690-0BAA-4032-B7C8-8B89E80C6C7C}" presName="childTextArrow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5DAD5B5-5078-4CF9-95D3-9B1EF44F6628}" type="presOf" srcId="{4B7881AB-A091-4E6B-8E82-8E8C0695216B}" destId="{5C1715E2-027E-438D-9C2D-A0DD50A9E7E0}" srcOrd="0" destOrd="0" presId="urn:microsoft.com/office/officeart/2005/8/layout/process4"/>
    <dgm:cxn modelId="{D8B989D2-D641-4FFB-8F08-EE47AEF8B96F}" srcId="{99FEF065-53CC-4110-8CF8-BF87BACF1A97}" destId="{4B7881AB-A091-4E6B-8E82-8E8C0695216B}" srcOrd="0" destOrd="0" parTransId="{90710657-EDEA-40EE-9AC9-8ABC109EAC1A}" sibTransId="{3BC746C2-9424-465D-B726-4366BC6989CA}"/>
    <dgm:cxn modelId="{068ECE58-CBF2-47F9-BC33-3B9F76E56C6B}" srcId="{99FEF065-53CC-4110-8CF8-BF87BACF1A97}" destId="{3F4D7E7F-7BD0-4922-91E7-EBC418B6AD6D}" srcOrd="2" destOrd="0" parTransId="{E0253D81-AC4B-42A9-AD47-1211E6D96B64}" sibTransId="{FAC21D29-2CF0-423B-87BA-F5C2C8E42883}"/>
    <dgm:cxn modelId="{EE043E0D-2969-4E71-A3D4-2EB063A343E1}" srcId="{99FEF065-53CC-4110-8CF8-BF87BACF1A97}" destId="{4B3D1793-B599-4BCA-9C91-0694CFD9B8C4}" srcOrd="1" destOrd="0" parTransId="{F1F158EE-8672-4086-BEA6-82227FDAF442}" sibTransId="{AC1C6332-03B2-42F9-A9A9-7A95A7C43065}"/>
    <dgm:cxn modelId="{2F313321-8883-4EE4-A768-CA07B9555C8B}" srcId="{3F4D7E7F-7BD0-4922-91E7-EBC418B6AD6D}" destId="{0301ED9E-F5AD-4ED0-8332-275C70E37771}" srcOrd="0" destOrd="0" parTransId="{4FF666CD-A399-4054-BD14-E73372A2A0E7}" sibTransId="{E4F622E3-C3D8-4653-BA7B-F081C4668C9C}"/>
    <dgm:cxn modelId="{D8DA0CB5-3885-4FAB-B549-6FD87EB9B877}" type="presOf" srcId="{A37B23DB-818A-4487-83B1-9CC789849114}" destId="{6BC2423B-009B-4256-87E9-1C81A2C02EFA}" srcOrd="0" destOrd="0" presId="urn:microsoft.com/office/officeart/2005/8/layout/process4"/>
    <dgm:cxn modelId="{75EB090F-3ABC-4224-9658-0E9D8ECBE36D}" type="presOf" srcId="{B6181912-CE2E-40AA-B5F4-35B3A21AFF03}" destId="{9EAF7A1F-6C1F-49D9-9581-89A4132DA944}" srcOrd="0" destOrd="0" presId="urn:microsoft.com/office/officeart/2005/8/layout/process4"/>
    <dgm:cxn modelId="{E015D3DC-47ED-48C6-A195-253A29E70DCA}" srcId="{4B3D1793-B599-4BCA-9C91-0694CFD9B8C4}" destId="{A37B23DB-818A-4487-83B1-9CC789849114}" srcOrd="0" destOrd="0" parTransId="{DA913BEB-5A5B-4F73-84F8-8CD3323991A9}" sibTransId="{28CB2583-EDA4-437C-9EF8-5B77755B8873}"/>
    <dgm:cxn modelId="{F006A4FD-6646-452E-ADBE-51D18CA505ED}" srcId="{4B7881AB-A091-4E6B-8E82-8E8C0695216B}" destId="{5FD03690-0BAA-4032-B7C8-8B89E80C6C7C}" srcOrd="0" destOrd="0" parTransId="{841270DD-FEA5-410C-BB59-87F33C609EBE}" sibTransId="{2A7951AA-9EF2-4B7D-8822-23A54033E20C}"/>
    <dgm:cxn modelId="{C9E25E77-BF8E-4996-B480-D7D2EEA5C125}" type="presOf" srcId="{4B7881AB-A091-4E6B-8E82-8E8C0695216B}" destId="{3B0C9361-1232-41B2-B68A-9F48ED16D4F5}" srcOrd="1" destOrd="0" presId="urn:microsoft.com/office/officeart/2005/8/layout/process4"/>
    <dgm:cxn modelId="{A303BF51-B0E7-4497-A4CE-26AD6CAC22E2}" type="presOf" srcId="{3F4D7E7F-7BD0-4922-91E7-EBC418B6AD6D}" destId="{192D799D-C62D-44FD-9C71-5518321C283E}" srcOrd="0" destOrd="0" presId="urn:microsoft.com/office/officeart/2005/8/layout/process4"/>
    <dgm:cxn modelId="{A3080346-6EDF-461C-8878-A84B4F2BECA7}" type="presOf" srcId="{0301ED9E-F5AD-4ED0-8332-275C70E37771}" destId="{6977FAB9-5B44-491D-BB12-FE19D31D42C0}" srcOrd="0" destOrd="0" presId="urn:microsoft.com/office/officeart/2005/8/layout/process4"/>
    <dgm:cxn modelId="{BF626848-2899-4AE1-89AE-D11EB1AC42CF}" type="presOf" srcId="{99FEF065-53CC-4110-8CF8-BF87BACF1A97}" destId="{A18CA9A3-2DB9-4981-A642-ADE2AD4C3A2B}" srcOrd="0" destOrd="0" presId="urn:microsoft.com/office/officeart/2005/8/layout/process4"/>
    <dgm:cxn modelId="{82D30A53-67BF-4F82-B732-DAC26C137356}" srcId="{4B3D1793-B599-4BCA-9C91-0694CFD9B8C4}" destId="{B6181912-CE2E-40AA-B5F4-35B3A21AFF03}" srcOrd="1" destOrd="0" parTransId="{4149ADD4-C9E8-4FC2-8384-7D801156EDFB}" sibTransId="{57BCECCE-AB35-4C15-92B3-053F76AEFF2E}"/>
    <dgm:cxn modelId="{11FE93C6-9A3A-4F5B-8190-199577184FE1}" type="presOf" srcId="{5FD03690-0BAA-4032-B7C8-8B89E80C6C7C}" destId="{75423798-53A5-497C-B7BF-3E094D734C40}" srcOrd="0" destOrd="0" presId="urn:microsoft.com/office/officeart/2005/8/layout/process4"/>
    <dgm:cxn modelId="{FA178DC6-8BBF-4FD4-B3DB-8AD3C5A54CD9}" type="presOf" srcId="{4B3D1793-B599-4BCA-9C91-0694CFD9B8C4}" destId="{2723A30F-3A0E-43A9-857D-34AA32903F2C}" srcOrd="0" destOrd="0" presId="urn:microsoft.com/office/officeart/2005/8/layout/process4"/>
    <dgm:cxn modelId="{ED9883C2-3397-4817-9F97-DC11F7DC9795}" type="presOf" srcId="{4B3D1793-B599-4BCA-9C91-0694CFD9B8C4}" destId="{04F4FB92-A493-4238-A48E-C79B859E227F}" srcOrd="1" destOrd="0" presId="urn:microsoft.com/office/officeart/2005/8/layout/process4"/>
    <dgm:cxn modelId="{0A4A02F8-3F57-4316-93F4-8CCBF2854407}" type="presOf" srcId="{3F4D7E7F-7BD0-4922-91E7-EBC418B6AD6D}" destId="{1CA0A356-F5DF-4AFA-ABCC-E53E68B60A6C}" srcOrd="1" destOrd="0" presId="urn:microsoft.com/office/officeart/2005/8/layout/process4"/>
    <dgm:cxn modelId="{03066B06-9F8A-461F-92C7-7F9FF126072F}" type="presParOf" srcId="{A18CA9A3-2DB9-4981-A642-ADE2AD4C3A2B}" destId="{E0C408FD-A779-48FC-84F1-08C246F6C8F8}" srcOrd="0" destOrd="0" presId="urn:microsoft.com/office/officeart/2005/8/layout/process4"/>
    <dgm:cxn modelId="{4E97E52C-C22A-476A-94FB-979076A0C1B4}" type="presParOf" srcId="{E0C408FD-A779-48FC-84F1-08C246F6C8F8}" destId="{192D799D-C62D-44FD-9C71-5518321C283E}" srcOrd="0" destOrd="0" presId="urn:microsoft.com/office/officeart/2005/8/layout/process4"/>
    <dgm:cxn modelId="{C92FDFD2-7380-4B32-8C98-2844822958F0}" type="presParOf" srcId="{E0C408FD-A779-48FC-84F1-08C246F6C8F8}" destId="{1CA0A356-F5DF-4AFA-ABCC-E53E68B60A6C}" srcOrd="1" destOrd="0" presId="urn:microsoft.com/office/officeart/2005/8/layout/process4"/>
    <dgm:cxn modelId="{10D58472-2DB8-4335-8EEF-96767ACA14EE}" type="presParOf" srcId="{E0C408FD-A779-48FC-84F1-08C246F6C8F8}" destId="{EC06630E-5ED1-4286-845C-CF627E0E0BD6}" srcOrd="2" destOrd="0" presId="urn:microsoft.com/office/officeart/2005/8/layout/process4"/>
    <dgm:cxn modelId="{FFDC826F-8686-44D1-A13B-CEFBDDF898F5}" type="presParOf" srcId="{EC06630E-5ED1-4286-845C-CF627E0E0BD6}" destId="{6977FAB9-5B44-491D-BB12-FE19D31D42C0}" srcOrd="0" destOrd="0" presId="urn:microsoft.com/office/officeart/2005/8/layout/process4"/>
    <dgm:cxn modelId="{94DE6758-DD44-4A28-B55E-343304352349}" type="presParOf" srcId="{A18CA9A3-2DB9-4981-A642-ADE2AD4C3A2B}" destId="{5AC871E0-794E-4416-9FE8-28F828A358CF}" srcOrd="1" destOrd="0" presId="urn:microsoft.com/office/officeart/2005/8/layout/process4"/>
    <dgm:cxn modelId="{21AA26DF-CA6B-4BCA-A8C9-3E49F04BBBE5}" type="presParOf" srcId="{A18CA9A3-2DB9-4981-A642-ADE2AD4C3A2B}" destId="{B23C02AF-4AF1-4B41-BCB0-871F6FEFB1CE}" srcOrd="2" destOrd="0" presId="urn:microsoft.com/office/officeart/2005/8/layout/process4"/>
    <dgm:cxn modelId="{C461638F-9E4D-4C06-AF89-D8612B968A89}" type="presParOf" srcId="{B23C02AF-4AF1-4B41-BCB0-871F6FEFB1CE}" destId="{2723A30F-3A0E-43A9-857D-34AA32903F2C}" srcOrd="0" destOrd="0" presId="urn:microsoft.com/office/officeart/2005/8/layout/process4"/>
    <dgm:cxn modelId="{B8806D60-E357-4B48-A219-FC35213A81D5}" type="presParOf" srcId="{B23C02AF-4AF1-4B41-BCB0-871F6FEFB1CE}" destId="{04F4FB92-A493-4238-A48E-C79B859E227F}" srcOrd="1" destOrd="0" presId="urn:microsoft.com/office/officeart/2005/8/layout/process4"/>
    <dgm:cxn modelId="{74FED3D7-3439-4871-B426-47D6B5BB0273}" type="presParOf" srcId="{B23C02AF-4AF1-4B41-BCB0-871F6FEFB1CE}" destId="{0EB88000-9A6D-4721-A77E-1C2BAF97D19E}" srcOrd="2" destOrd="0" presId="urn:microsoft.com/office/officeart/2005/8/layout/process4"/>
    <dgm:cxn modelId="{7B115051-7571-48EA-B0F2-A7206DB33082}" type="presParOf" srcId="{0EB88000-9A6D-4721-A77E-1C2BAF97D19E}" destId="{6BC2423B-009B-4256-87E9-1C81A2C02EFA}" srcOrd="0" destOrd="0" presId="urn:microsoft.com/office/officeart/2005/8/layout/process4"/>
    <dgm:cxn modelId="{EE84264D-6B7E-4CC1-A1D1-12E51739EE4B}" type="presParOf" srcId="{0EB88000-9A6D-4721-A77E-1C2BAF97D19E}" destId="{9EAF7A1F-6C1F-49D9-9581-89A4132DA944}" srcOrd="1" destOrd="0" presId="urn:microsoft.com/office/officeart/2005/8/layout/process4"/>
    <dgm:cxn modelId="{A9828BE5-7E73-4FD0-8449-4E3FE83E4A17}" type="presParOf" srcId="{A18CA9A3-2DB9-4981-A642-ADE2AD4C3A2B}" destId="{A03C42A8-B755-48CD-B8A4-39504B2CC856}" srcOrd="3" destOrd="0" presId="urn:microsoft.com/office/officeart/2005/8/layout/process4"/>
    <dgm:cxn modelId="{352A1787-20F1-4B51-A9A0-93D39DCBCEBA}" type="presParOf" srcId="{A18CA9A3-2DB9-4981-A642-ADE2AD4C3A2B}" destId="{24F4361C-E383-4F68-BE5B-5793E9D5B630}" srcOrd="4" destOrd="0" presId="urn:microsoft.com/office/officeart/2005/8/layout/process4"/>
    <dgm:cxn modelId="{EEA8FBF3-7A73-45F0-A1F2-DC4717834715}" type="presParOf" srcId="{24F4361C-E383-4F68-BE5B-5793E9D5B630}" destId="{5C1715E2-027E-438D-9C2D-A0DD50A9E7E0}" srcOrd="0" destOrd="0" presId="urn:microsoft.com/office/officeart/2005/8/layout/process4"/>
    <dgm:cxn modelId="{55682DA5-D502-47D0-A157-E6EF86499727}" type="presParOf" srcId="{24F4361C-E383-4F68-BE5B-5793E9D5B630}" destId="{3B0C9361-1232-41B2-B68A-9F48ED16D4F5}" srcOrd="1" destOrd="0" presId="urn:microsoft.com/office/officeart/2005/8/layout/process4"/>
    <dgm:cxn modelId="{FEA05A97-A7F1-43AB-B1C5-CACFEB2EC7F6}" type="presParOf" srcId="{24F4361C-E383-4F68-BE5B-5793E9D5B630}" destId="{10A5D0F1-05F5-4736-BDC6-482A6471E3F1}" srcOrd="2" destOrd="0" presId="urn:microsoft.com/office/officeart/2005/8/layout/process4"/>
    <dgm:cxn modelId="{72EEC919-957F-4EC7-8162-A000B68F4855}" type="presParOf" srcId="{10A5D0F1-05F5-4736-BDC6-482A6471E3F1}" destId="{75423798-53A5-497C-B7BF-3E094D734C4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8461C9C-8BB1-4540-8E40-C282C267D949}">
      <dsp:nvSpPr>
        <dsp:cNvPr id="0" name=""/>
        <dsp:cNvSpPr/>
      </dsp:nvSpPr>
      <dsp:spPr>
        <a:xfrm>
          <a:off x="3142678" y="2626838"/>
          <a:ext cx="1944242" cy="1944242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dirty="0" smtClean="0"/>
            <a:t>Derivatives</a:t>
          </a:r>
          <a:endParaRPr lang="en-US" sz="2000" b="1" kern="1200" dirty="0"/>
        </a:p>
      </dsp:txBody>
      <dsp:txXfrm>
        <a:off x="3142678" y="2626838"/>
        <a:ext cx="1944242" cy="1944242"/>
      </dsp:txXfrm>
    </dsp:sp>
    <dsp:sp modelId="{D7CD4CF6-3644-4FB0-B636-A92F97FAB6A4}">
      <dsp:nvSpPr>
        <dsp:cNvPr id="0" name=""/>
        <dsp:cNvSpPr/>
      </dsp:nvSpPr>
      <dsp:spPr>
        <a:xfrm rot="10800000">
          <a:off x="1255570" y="3321905"/>
          <a:ext cx="1783317" cy="55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13924C-7EEA-4035-8C94-5DA46E35AB83}">
      <dsp:nvSpPr>
        <dsp:cNvPr id="0" name=""/>
        <dsp:cNvSpPr/>
      </dsp:nvSpPr>
      <dsp:spPr>
        <a:xfrm>
          <a:off x="332054" y="2860147"/>
          <a:ext cx="1847030" cy="1477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Contract</a:t>
          </a:r>
          <a:endParaRPr lang="en-US" sz="2200" kern="1200" dirty="0"/>
        </a:p>
      </dsp:txBody>
      <dsp:txXfrm>
        <a:off x="332054" y="2860147"/>
        <a:ext cx="1847030" cy="1477624"/>
      </dsp:txXfrm>
    </dsp:sp>
    <dsp:sp modelId="{AB3C18B7-670B-450A-AD2C-7BF6AB9EB63E}">
      <dsp:nvSpPr>
        <dsp:cNvPr id="0" name=""/>
        <dsp:cNvSpPr/>
      </dsp:nvSpPr>
      <dsp:spPr>
        <a:xfrm rot="13500000">
          <a:off x="1831858" y="1930622"/>
          <a:ext cx="1783317" cy="55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9EE296-9C29-4F5D-A1A0-5C941210B4EA}">
      <dsp:nvSpPr>
        <dsp:cNvPr id="0" name=""/>
        <dsp:cNvSpPr/>
      </dsp:nvSpPr>
      <dsp:spPr>
        <a:xfrm>
          <a:off x="1169503" y="838367"/>
          <a:ext cx="1847030" cy="1477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Derived Value</a:t>
          </a:r>
          <a:endParaRPr lang="en-US" sz="2200" kern="1200" dirty="0"/>
        </a:p>
      </dsp:txBody>
      <dsp:txXfrm>
        <a:off x="1169503" y="838367"/>
        <a:ext cx="1847030" cy="1477624"/>
      </dsp:txXfrm>
    </dsp:sp>
    <dsp:sp modelId="{AF8B4DCC-26CA-4903-90C2-BC4392C60740}">
      <dsp:nvSpPr>
        <dsp:cNvPr id="0" name=""/>
        <dsp:cNvSpPr/>
      </dsp:nvSpPr>
      <dsp:spPr>
        <a:xfrm rot="16200000">
          <a:off x="3223141" y="1354334"/>
          <a:ext cx="1783317" cy="55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D2DEEA-842C-4574-9603-23995264DFF3}">
      <dsp:nvSpPr>
        <dsp:cNvPr id="0" name=""/>
        <dsp:cNvSpPr/>
      </dsp:nvSpPr>
      <dsp:spPr>
        <a:xfrm>
          <a:off x="3191284" y="918"/>
          <a:ext cx="1847030" cy="1477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Exchange Traded/ OTC</a:t>
          </a:r>
          <a:endParaRPr lang="en-US" sz="2200" kern="1200" dirty="0"/>
        </a:p>
      </dsp:txBody>
      <dsp:txXfrm>
        <a:off x="3191284" y="918"/>
        <a:ext cx="1847030" cy="1477624"/>
      </dsp:txXfrm>
    </dsp:sp>
    <dsp:sp modelId="{3C8F78F8-650C-4F85-B636-C4A1BC456B03}">
      <dsp:nvSpPr>
        <dsp:cNvPr id="0" name=""/>
        <dsp:cNvSpPr/>
      </dsp:nvSpPr>
      <dsp:spPr>
        <a:xfrm rot="18900000">
          <a:off x="4614424" y="1930622"/>
          <a:ext cx="1783317" cy="55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AE446E-4354-437B-9C33-49866846AE53}">
      <dsp:nvSpPr>
        <dsp:cNvPr id="0" name=""/>
        <dsp:cNvSpPr/>
      </dsp:nvSpPr>
      <dsp:spPr>
        <a:xfrm>
          <a:off x="5213065" y="838367"/>
          <a:ext cx="1847030" cy="1477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Settlement by Delivery/ Price Difference</a:t>
          </a:r>
          <a:endParaRPr lang="en-US" sz="2200" kern="1200" dirty="0"/>
        </a:p>
      </dsp:txBody>
      <dsp:txXfrm>
        <a:off x="5213065" y="838367"/>
        <a:ext cx="1847030" cy="1477624"/>
      </dsp:txXfrm>
    </dsp:sp>
    <dsp:sp modelId="{23FC6AFD-FE92-4B76-8F5A-CE44A156E125}">
      <dsp:nvSpPr>
        <dsp:cNvPr id="0" name=""/>
        <dsp:cNvSpPr/>
      </dsp:nvSpPr>
      <dsp:spPr>
        <a:xfrm>
          <a:off x="5190712" y="3321905"/>
          <a:ext cx="1783317" cy="554109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0D65E39-3627-4536-8EB1-78F22D213E4D}">
      <dsp:nvSpPr>
        <dsp:cNvPr id="0" name=""/>
        <dsp:cNvSpPr/>
      </dsp:nvSpPr>
      <dsp:spPr>
        <a:xfrm>
          <a:off x="6050514" y="2860147"/>
          <a:ext cx="1847030" cy="14776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dirty="0" smtClean="0"/>
            <a:t>Carried off Balance Sheet</a:t>
          </a:r>
          <a:endParaRPr lang="en-US" sz="2200" kern="1200" dirty="0"/>
        </a:p>
      </dsp:txBody>
      <dsp:txXfrm>
        <a:off x="6050514" y="2860147"/>
        <a:ext cx="1847030" cy="1477624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CA0A356-F5DF-4AFA-ABCC-E53E68B60A6C}">
      <dsp:nvSpPr>
        <dsp:cNvPr id="0" name=""/>
        <dsp:cNvSpPr/>
      </dsp:nvSpPr>
      <dsp:spPr>
        <a:xfrm>
          <a:off x="0" y="3441586"/>
          <a:ext cx="8229600" cy="112960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Hedge the Risks</a:t>
          </a:r>
          <a:endParaRPr lang="en-US" sz="2100" b="1" kern="1200" dirty="0"/>
        </a:p>
      </dsp:txBody>
      <dsp:txXfrm>
        <a:off x="0" y="3441586"/>
        <a:ext cx="8229600" cy="609986"/>
      </dsp:txXfrm>
    </dsp:sp>
    <dsp:sp modelId="{6977FAB9-5B44-491D-BB12-FE19D31D42C0}">
      <dsp:nvSpPr>
        <dsp:cNvPr id="0" name=""/>
        <dsp:cNvSpPr/>
      </dsp:nvSpPr>
      <dsp:spPr>
        <a:xfrm>
          <a:off x="0" y="4028981"/>
          <a:ext cx="8229600" cy="51961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Derive strategy to hedge unacceptable risks</a:t>
          </a:r>
          <a:endParaRPr lang="en-US" sz="2800" kern="1200" dirty="0"/>
        </a:p>
      </dsp:txBody>
      <dsp:txXfrm>
        <a:off x="0" y="4028981"/>
        <a:ext cx="8229600" cy="519618"/>
      </dsp:txXfrm>
    </dsp:sp>
    <dsp:sp modelId="{04F4FB92-A493-4238-A48E-C79B859E227F}">
      <dsp:nvSpPr>
        <dsp:cNvPr id="0" name=""/>
        <dsp:cNvSpPr/>
      </dsp:nvSpPr>
      <dsp:spPr>
        <a:xfrm rot="10800000">
          <a:off x="0" y="1721197"/>
          <a:ext cx="82296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Risk Assessment</a:t>
          </a:r>
          <a:endParaRPr lang="en-US" sz="3200" b="1" kern="1200" dirty="0"/>
        </a:p>
      </dsp:txBody>
      <dsp:txXfrm>
        <a:off x="0" y="1721197"/>
        <a:ext cx="8229600" cy="609803"/>
      </dsp:txXfrm>
    </dsp:sp>
    <dsp:sp modelId="{6BC2423B-009B-4256-87E9-1C81A2C02EFA}">
      <dsp:nvSpPr>
        <dsp:cNvPr id="0" name=""/>
        <dsp:cNvSpPr/>
      </dsp:nvSpPr>
      <dsp:spPr>
        <a:xfrm>
          <a:off x="0" y="2331001"/>
          <a:ext cx="4114799" cy="5194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Acceptable</a:t>
          </a:r>
          <a:endParaRPr lang="en-US" sz="2800" kern="1200" dirty="0"/>
        </a:p>
      </dsp:txBody>
      <dsp:txXfrm>
        <a:off x="0" y="2331001"/>
        <a:ext cx="4114799" cy="519462"/>
      </dsp:txXfrm>
    </dsp:sp>
    <dsp:sp modelId="{9EAF7A1F-6C1F-49D9-9581-89A4132DA944}">
      <dsp:nvSpPr>
        <dsp:cNvPr id="0" name=""/>
        <dsp:cNvSpPr/>
      </dsp:nvSpPr>
      <dsp:spPr>
        <a:xfrm>
          <a:off x="4114800" y="2331001"/>
          <a:ext cx="4114799" cy="5194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Unacceptable</a:t>
          </a:r>
          <a:endParaRPr lang="en-US" sz="2800" kern="1200" dirty="0"/>
        </a:p>
      </dsp:txBody>
      <dsp:txXfrm>
        <a:off x="4114800" y="2331001"/>
        <a:ext cx="4114799" cy="519462"/>
      </dsp:txXfrm>
    </dsp:sp>
    <dsp:sp modelId="{3B0C9361-1232-41B2-B68A-9F48ED16D4F5}">
      <dsp:nvSpPr>
        <dsp:cNvPr id="0" name=""/>
        <dsp:cNvSpPr/>
      </dsp:nvSpPr>
      <dsp:spPr>
        <a:xfrm rot="10800000">
          <a:off x="0" y="808"/>
          <a:ext cx="8229600" cy="173733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b="1" kern="1200" dirty="0" smtClean="0"/>
            <a:t>Risk Identification</a:t>
          </a:r>
          <a:endParaRPr lang="en-US" sz="3200" b="1" kern="1200" dirty="0"/>
        </a:p>
      </dsp:txBody>
      <dsp:txXfrm>
        <a:off x="0" y="808"/>
        <a:ext cx="8229600" cy="609803"/>
      </dsp:txXfrm>
    </dsp:sp>
    <dsp:sp modelId="{75423798-53A5-497C-B7BF-3E094D734C40}">
      <dsp:nvSpPr>
        <dsp:cNvPr id="0" name=""/>
        <dsp:cNvSpPr/>
      </dsp:nvSpPr>
      <dsp:spPr>
        <a:xfrm>
          <a:off x="0" y="610612"/>
          <a:ext cx="8229600" cy="5194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Evaluate the risks to which fund is exposed</a:t>
          </a:r>
          <a:endParaRPr lang="en-US" sz="2800" kern="1200" dirty="0"/>
        </a:p>
      </dsp:txBody>
      <dsp:txXfrm>
        <a:off x="0" y="610612"/>
        <a:ext cx="8229600" cy="5194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85BCD0C3-679E-4496-8E0E-9D2D3C714115}" type="datetimeFigureOut">
              <a:rPr lang="en-US" smtClean="0"/>
              <a:pPr/>
              <a:t>1/26/2010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F8A5C6D7-F87F-41A0-A0F2-7E7E12FA99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DERIVATIVES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04106"/>
          </a:xfrm>
        </p:spPr>
        <p:txBody>
          <a:bodyPr/>
          <a:lstStyle/>
          <a:p>
            <a:r>
              <a:rPr lang="en-US" dirty="0" smtClean="0"/>
              <a:t>Criticism of 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07008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Promotes speculation and gambling.</a:t>
            </a:r>
          </a:p>
          <a:p>
            <a:pPr algn="just"/>
            <a:r>
              <a:rPr lang="en-US" dirty="0" smtClean="0"/>
              <a:t>Increases risk with increase in leveraging and also the OTC trades. (Also, circuit limits removed in F &amp; O Stocks)</a:t>
            </a:r>
          </a:p>
          <a:p>
            <a:pPr algn="just"/>
            <a:r>
              <a:rPr lang="en-US" dirty="0" smtClean="0"/>
              <a:t>Malpractices may destabilize financial system.</a:t>
            </a:r>
          </a:p>
          <a:p>
            <a:pPr algn="just"/>
            <a:r>
              <a:rPr lang="en-US" dirty="0" smtClean="0"/>
              <a:t>Displacement effect (investors may shift from primary market to derivative market thus leading to capital drought for small companies).</a:t>
            </a:r>
          </a:p>
          <a:p>
            <a:pPr algn="just"/>
            <a:r>
              <a:rPr lang="en-US" dirty="0" smtClean="0"/>
              <a:t>Increased regulatory burden.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Something more about options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Put and Call Option.</a:t>
            </a:r>
          </a:p>
          <a:p>
            <a:r>
              <a:rPr lang="en-US" dirty="0" smtClean="0"/>
              <a:t>Strike Price – Price of option.</a:t>
            </a:r>
          </a:p>
          <a:p>
            <a:r>
              <a:rPr lang="en-US" dirty="0" smtClean="0"/>
              <a:t>American Options/ European Options.</a:t>
            </a:r>
          </a:p>
          <a:p>
            <a:r>
              <a:rPr lang="en-US" dirty="0" smtClean="0"/>
              <a:t>Option writing cost.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Option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975192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Spot Price of a share of L &amp; T is Rs.650</a:t>
            </a:r>
          </a:p>
          <a:p>
            <a:r>
              <a:rPr lang="en-US" dirty="0" smtClean="0"/>
              <a:t>Lot Size of L &amp; T is 100 shares.</a:t>
            </a:r>
          </a:p>
          <a:p>
            <a:r>
              <a:rPr lang="en-US" dirty="0" smtClean="0"/>
              <a:t>Following options are available for L&amp;T: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just"/>
            <a:endParaRPr lang="en-US" dirty="0" smtClean="0"/>
          </a:p>
          <a:p>
            <a:pPr algn="just"/>
            <a:r>
              <a:rPr lang="en-US" dirty="0" smtClean="0"/>
              <a:t>Suppose after one month spot price of share of L&amp;T is Rs.700 and an investor has a call option of Rs.450, he will buy at Rs.450 and sell at Rs.650, thereby earning profit of Rs.200 and after deducting Rs.150 as option charges, net profit earned is Rs.50.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90600" y="3048000"/>
          <a:ext cx="69342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Call 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Put Option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Strike Price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Rs.150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Rs.30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Rs.450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Rs.90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Rs.80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Rs.680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Option – 450, Option Cost 150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882775"/>
          <a:ext cx="9144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series"/>
        </p:bldSub>
      </p:bldGraphic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Traders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Hedgers.</a:t>
            </a:r>
          </a:p>
          <a:p>
            <a:r>
              <a:rPr lang="en-US" dirty="0" smtClean="0"/>
              <a:t>Speculators.</a:t>
            </a:r>
          </a:p>
          <a:p>
            <a:r>
              <a:rPr lang="en-US" dirty="0" smtClean="0"/>
              <a:t>Arbitrators.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Strategy through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/>
          <a:lstStyle/>
          <a:p>
            <a:r>
              <a:rPr lang="en-US" dirty="0" smtClean="0"/>
              <a:t>Buy 1000 shares of RIL @1200/= per share with an anticipation of price reaching to Rs.1,700. Pay brokerage of .3% thereon.</a:t>
            </a:r>
          </a:p>
          <a:p>
            <a:pPr>
              <a:buNone/>
            </a:pPr>
            <a:r>
              <a:rPr lang="en-US" dirty="0" smtClean="0"/>
              <a:t>	Total Cost = (1,000 X 1200)		 = 12,00,000</a:t>
            </a:r>
          </a:p>
          <a:p>
            <a:pPr>
              <a:buNone/>
            </a:pPr>
            <a:r>
              <a:rPr lang="en-US" dirty="0" smtClean="0"/>
              <a:t>	Add: Brokerage .3% of 17,00,000	 = </a:t>
            </a:r>
            <a:r>
              <a:rPr lang="en-US" u="sng" dirty="0" smtClean="0"/>
              <a:t>       3,600</a:t>
            </a:r>
          </a:p>
          <a:p>
            <a:pPr>
              <a:buNone/>
            </a:pPr>
            <a:r>
              <a:rPr lang="en-US" dirty="0" smtClean="0"/>
              <a:t>	Total Cost					    12,03,600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Strategy through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Buy a Put Option of 1000 RIL shares @ Rs.1,000 @ Rs.100.</a:t>
            </a:r>
          </a:p>
          <a:p>
            <a:r>
              <a:rPr lang="en-US" dirty="0" smtClean="0"/>
              <a:t>Therefore, cost of option = Rs.1,00,000</a:t>
            </a:r>
          </a:p>
          <a:p>
            <a:r>
              <a:rPr lang="en-US" dirty="0" smtClean="0"/>
              <a:t>Now the total cost = Rs.12,03,600 + Rs.1,00,000 = Rs.13,03,600.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Strategy through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Outcome 1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RIL spot price reaches Rs.1,700.</a:t>
            </a:r>
          </a:p>
          <a:p>
            <a:pPr>
              <a:buNone/>
            </a:pPr>
            <a:r>
              <a:rPr lang="en-US" dirty="0" smtClean="0"/>
              <a:t>	Sell the shares @ Rs.1,700</a:t>
            </a:r>
          </a:p>
          <a:p>
            <a:pPr>
              <a:buNone/>
            </a:pPr>
            <a:r>
              <a:rPr lang="en-US" dirty="0" smtClean="0"/>
              <a:t>	Do not exercise the option.</a:t>
            </a:r>
          </a:p>
          <a:p>
            <a:pPr>
              <a:buNone/>
            </a:pPr>
            <a:r>
              <a:rPr lang="en-US" dirty="0" smtClean="0"/>
              <a:t>	Total Profit = (17,00,000 – 13,03,600) = 3,96,400.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Strategy through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Option 2</a:t>
            </a:r>
            <a:r>
              <a:rPr lang="en-US" dirty="0" smtClean="0"/>
              <a:t>:</a:t>
            </a:r>
          </a:p>
          <a:p>
            <a:pPr>
              <a:buNone/>
            </a:pPr>
            <a:r>
              <a:rPr lang="en-US" dirty="0" smtClean="0"/>
              <a:t>	RIL Spot Price reaches Rs.800.</a:t>
            </a:r>
          </a:p>
          <a:p>
            <a:pPr>
              <a:buNone/>
            </a:pPr>
            <a:r>
              <a:rPr lang="en-US" dirty="0" smtClean="0"/>
              <a:t>	Sell Spot and book loss of Rs.4,03600</a:t>
            </a:r>
          </a:p>
          <a:p>
            <a:pPr>
              <a:buNone/>
            </a:pPr>
            <a:r>
              <a:rPr lang="en-US" dirty="0" smtClean="0"/>
              <a:t>	Profit on exercise of Put [(1000 – 800) X 1000] – Rs.1,00,000. Profit = Rs.1,00,000</a:t>
            </a:r>
          </a:p>
          <a:p>
            <a:pPr>
              <a:buNone/>
            </a:pPr>
            <a:r>
              <a:rPr lang="en-US" dirty="0" smtClean="0"/>
              <a:t>	Therefore, a net loss of Rs.3,03,600.</a:t>
            </a:r>
          </a:p>
          <a:p>
            <a:pPr>
              <a:buNone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Hedging Strategy through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/>
          <a:lstStyle/>
          <a:p>
            <a:r>
              <a:rPr lang="en-US" u="sng" dirty="0" err="1" smtClean="0"/>
              <a:t>Scenerio</a:t>
            </a:r>
            <a:r>
              <a:rPr lang="en-US" u="sng" dirty="0" smtClean="0"/>
              <a:t> 3</a:t>
            </a:r>
          </a:p>
          <a:p>
            <a:pPr>
              <a:buNone/>
            </a:pPr>
            <a:r>
              <a:rPr lang="en-US" dirty="0" smtClean="0"/>
              <a:t>	RIL price reaches to Rs.400.</a:t>
            </a:r>
          </a:p>
          <a:p>
            <a:pPr>
              <a:buNone/>
            </a:pPr>
            <a:r>
              <a:rPr lang="en-US" dirty="0" smtClean="0"/>
              <a:t>	Sell RIL @ Rs.400 and book loss of Rs.800. Total Loss (12,03,600 – 4,00,000) = 8,03,600</a:t>
            </a:r>
          </a:p>
          <a:p>
            <a:pPr>
              <a:buNone/>
            </a:pPr>
            <a:r>
              <a:rPr lang="en-US" dirty="0" smtClean="0"/>
              <a:t>	Gain on sale of Put (600*1000) – Rs.1,00,000 = Rs.5,00,000.</a:t>
            </a:r>
          </a:p>
          <a:p>
            <a:pPr>
              <a:buNone/>
            </a:pPr>
            <a:r>
              <a:rPr lang="en-US" dirty="0" smtClean="0"/>
              <a:t>	Thus, net loss = 8,03,600 – 5,00,000 = 3,03,600.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Financial Instruments which derive its value from an underlying asset.</a:t>
            </a:r>
          </a:p>
          <a:p>
            <a:pPr algn="just"/>
            <a:r>
              <a:rPr lang="en-US" dirty="0" smtClean="0"/>
              <a:t>Such contracts are created on the underlying asset.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 hedge or not to hedge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chart seriesIdx="-4" categoryIdx="0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chart seriesIdx="-4" categoryIdx="1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chart seriesIdx="-4" categoryIdx="2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chart seriesIdx="-4" categoryIdx="3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chart seriesIdx="-4" categoryIdx="4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4">
                                            <p:graphicEl>
                                              <a:chart seriesIdx="-4" categoryIdx="5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chart seriesIdx="-4" categoryIdx="6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4">
                                            <p:graphicEl>
                                              <a:chart seriesIdx="-4" categoryIdx="7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4">
                                            <p:graphicEl>
                                              <a:chart seriesIdx="-4" categoryIdx="8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graphicEl>
                                              <a:chart seriesIdx="-4" categoryIdx="9" bldStep="category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Chart bld="category"/>
        </p:bldSub>
      </p:bldGraphic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Speculators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Hedgers avoid risks whereas speculators take positions for that risk for earning short term gains.</a:t>
            </a:r>
          </a:p>
          <a:p>
            <a:pPr algn="just"/>
            <a:r>
              <a:rPr lang="en-US" dirty="0" smtClean="0"/>
              <a:t>Loss of hedgers become gain for speculators and vice versa.</a:t>
            </a:r>
          </a:p>
          <a:p>
            <a:pPr algn="just"/>
            <a:r>
              <a:rPr lang="en-US" dirty="0" smtClean="0"/>
              <a:t>Gain or loss in case of futures can be unlimited.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Arbitrageurs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Aim to book riskless profits by trading in two different markets simultaneously.</a:t>
            </a:r>
          </a:p>
          <a:p>
            <a:pPr algn="just"/>
            <a:r>
              <a:rPr lang="en-US" dirty="0" smtClean="0"/>
              <a:t>For large trades only. As for small investors, transaction costs will wipe out the gains on arbitrage.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category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u="sng" dirty="0" smtClean="0"/>
              <a:t>Spreaders</a:t>
            </a:r>
            <a:r>
              <a:rPr lang="en-US" dirty="0" smtClean="0"/>
              <a:t>:</a:t>
            </a:r>
          </a:p>
          <a:p>
            <a:pPr algn="just">
              <a:buNone/>
            </a:pPr>
            <a:r>
              <a:rPr lang="en-US" dirty="0" smtClean="0"/>
              <a:t>	Creating two separate positions, offsetting each other, to earn risk less profits.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 of Hedge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Similar to mutual funds.</a:t>
            </a:r>
          </a:p>
          <a:p>
            <a:pPr algn="just"/>
            <a:r>
              <a:rPr lang="en-US" dirty="0" smtClean="0"/>
              <a:t>Accepts funds from sophisticated individuals and does not raise funds publicly.</a:t>
            </a:r>
          </a:p>
          <a:p>
            <a:pPr algn="just"/>
            <a:r>
              <a:rPr lang="en-US" dirty="0" smtClean="0"/>
              <a:t>Thus, these are least regulated and are not required to be registered  under US Laws.</a:t>
            </a:r>
          </a:p>
          <a:p>
            <a:pPr algn="just"/>
            <a:r>
              <a:rPr lang="en-US" dirty="0" smtClean="0"/>
              <a:t>There are no restrictions on leverage positions or short positions, disclosures are not mandatory, flexible redemption strategy.</a:t>
            </a:r>
          </a:p>
          <a:p>
            <a:pPr algn="just"/>
            <a:r>
              <a:rPr lang="en-US" dirty="0" smtClean="0"/>
              <a:t>Thus, there is freedom to develop sophisticated, unconventional and proprietary investment strategies.</a:t>
            </a:r>
          </a:p>
          <a:p>
            <a:pPr algn="just"/>
            <a:r>
              <a:rPr lang="en-US" dirty="0" smtClean="0"/>
              <a:t>Fees charged is generally high and shares some profit along with fixed commission charges.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Strategy of a Fund Manager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B0C9361-1232-41B2-B68A-9F48ED16D4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3B0C9361-1232-41B2-B68A-9F48ED16D4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75423798-53A5-497C-B7BF-3E094D734C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75423798-53A5-497C-B7BF-3E094D734C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04F4FB92-A493-4238-A48E-C79B859E227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graphicEl>
                                              <a:dgm id="{04F4FB92-A493-4238-A48E-C79B859E227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BC2423B-009B-4256-87E9-1C81A2C02EF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graphicEl>
                                              <a:dgm id="{6BC2423B-009B-4256-87E9-1C81A2C02EF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9EAF7A1F-6C1F-49D9-9581-89A4132DA9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5">
                                            <p:graphicEl>
                                              <a:dgm id="{9EAF7A1F-6C1F-49D9-9581-89A4132DA9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CA0A356-F5DF-4AFA-ABCC-E53E68B60A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5">
                                            <p:graphicEl>
                                              <a:dgm id="{1CA0A356-F5DF-4AFA-ABCC-E53E68B60A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977FAB9-5B44-491D-BB12-FE19D31D42C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5">
                                            <p:graphicEl>
                                              <a:dgm id="{6977FAB9-5B44-491D-BB12-FE19D31D42C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one"/>
        </p:bldSub>
      </p:bldGraphic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Hedge Funds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Convertible Arbitrage Funds (for making profits on difference between price of a share and the price of convertible bond)</a:t>
            </a:r>
          </a:p>
          <a:p>
            <a:pPr algn="just">
              <a:buNone/>
            </a:pPr>
            <a:r>
              <a:rPr lang="en-US" dirty="0" smtClean="0"/>
              <a:t>	Take long position in Convertible Bond and actively manage short position in underlying equity)</a:t>
            </a:r>
          </a:p>
          <a:p>
            <a:pPr algn="just"/>
            <a:r>
              <a:rPr lang="en-US" dirty="0" smtClean="0"/>
              <a:t>Distressed Securities Funds invest in securities of companies in bankruptcy or close to bankruptcy.</a:t>
            </a:r>
          </a:p>
          <a:p>
            <a:pPr algn="just"/>
            <a:r>
              <a:rPr lang="en-US" dirty="0" smtClean="0"/>
              <a:t>Emerging Markets Funds</a:t>
            </a:r>
          </a:p>
          <a:p>
            <a:pPr algn="just"/>
            <a:r>
              <a:rPr lang="en-US" dirty="0" smtClean="0"/>
              <a:t>Growth Stocks</a:t>
            </a:r>
          </a:p>
          <a:p>
            <a:pPr algn="just"/>
            <a:r>
              <a:rPr lang="en-US" dirty="0" smtClean="0"/>
              <a:t>Interest Rate Funds</a:t>
            </a:r>
          </a:p>
          <a:p>
            <a:pPr algn="just"/>
            <a:r>
              <a:rPr lang="en-US" dirty="0" smtClean="0"/>
              <a:t>Market Neutral:  Buys overvalued stocks and sell undervalued stocks to </a:t>
            </a:r>
            <a:r>
              <a:rPr lang="en-US" dirty="0" err="1" smtClean="0"/>
              <a:t>neutralise</a:t>
            </a:r>
            <a:r>
              <a:rPr lang="en-US" dirty="0" smtClean="0"/>
              <a:t> the movement of market.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of Derivatives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E8461C9C-8BB1-4540-8E40-C282C267D94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graphicEl>
                                              <a:dgm id="{E8461C9C-8BB1-4540-8E40-C282C267D94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D7CD4CF6-3644-4FB0-B636-A92F97FAB6A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graphicEl>
                                              <a:dgm id="{D7CD4CF6-3644-4FB0-B636-A92F97FAB6A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813924C-7EEA-4035-8C94-5DA46E35AB8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graphicEl>
                                              <a:dgm id="{A813924C-7EEA-4035-8C94-5DA46E35AB8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B3C18B7-670B-450A-AD2C-7BF6AB9EB63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5">
                                            <p:graphicEl>
                                              <a:dgm id="{AB3C18B7-670B-450A-AD2C-7BF6AB9EB63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109EE296-9C29-4F5D-A1A0-5C941210B4E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>
                                            <p:graphicEl>
                                              <a:dgm id="{109EE296-9C29-4F5D-A1A0-5C941210B4E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AF8B4DCC-26CA-4903-90C2-BC4392C6074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>
                                            <p:graphicEl>
                                              <a:dgm id="{AF8B4DCC-26CA-4903-90C2-BC4392C6074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47D2DEEA-842C-4574-9603-23995264DF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5">
                                            <p:graphicEl>
                                              <a:dgm id="{47D2DEEA-842C-4574-9603-23995264DF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3C8F78F8-650C-4F85-B636-C4A1BC456B0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5">
                                            <p:graphicEl>
                                              <a:dgm id="{3C8F78F8-650C-4F85-B636-C4A1BC456B0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F6AE446E-4354-437B-9C33-49866846AE5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">
                                            <p:graphicEl>
                                              <a:dgm id="{F6AE446E-4354-437B-9C33-49866846AE5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23FC6AFD-FE92-4B76-8F5A-CE44A156E1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">
                                            <p:graphicEl>
                                              <a:dgm id="{23FC6AFD-FE92-4B76-8F5A-CE44A156E1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graphicEl>
                                              <a:dgm id="{60D65E39-3627-4536-8EB1-78F22D213E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5">
                                            <p:graphicEl>
                                              <a:dgm id="{60D65E39-3627-4536-8EB1-78F22D213E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Sub>
          <a:bldDgm bld="lvlOne"/>
        </p:bldSub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Derivative Markets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Exchange Traded Markets</a:t>
            </a:r>
          </a:p>
          <a:p>
            <a:pPr algn="just"/>
            <a:r>
              <a:rPr lang="en-US" dirty="0" smtClean="0"/>
              <a:t>Over The Counter (OTC) Markets</a:t>
            </a:r>
          </a:p>
          <a:p>
            <a:pPr lvl="1" algn="just"/>
            <a:r>
              <a:rPr lang="en-US" dirty="0" smtClean="0"/>
              <a:t>Trading between financial institutions who also act as market makers to provide double barreled quotes.</a:t>
            </a:r>
          </a:p>
          <a:p>
            <a:pPr lvl="1" algn="just"/>
            <a:r>
              <a:rPr lang="en-US" dirty="0" smtClean="0"/>
              <a:t> Tailor made contracts which can be negotiated.</a:t>
            </a:r>
          </a:p>
          <a:p>
            <a:pPr lvl="1" algn="just"/>
            <a:r>
              <a:rPr lang="en-US" dirty="0" smtClean="0"/>
              <a:t>Very large in size in comparison to exchange traded markets.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Derivatives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882775"/>
          <a:ext cx="82296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93ED8F-6667-4C8D-9014-6D2C8F69F2E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2D93ED8F-6667-4C8D-9014-6D2C8F69F2E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0A5FC34-85C7-444D-BE1C-881352248F5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>
                                            <p:graphicEl>
                                              <a:dgm id="{A0A5FC34-85C7-444D-BE1C-881352248F5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486AB8A2-7D7E-417F-89A0-6EBFF326EF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">
                                            <p:graphicEl>
                                              <a:dgm id="{486AB8A2-7D7E-417F-89A0-6EBFF326EF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EE6453-1D7C-4C6A-90FD-15D4BA0B84D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graphicEl>
                                              <a:dgm id="{FFEE6453-1D7C-4C6A-90FD-15D4BA0B84D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5D93A91-2DEE-4B16-9FC3-19186F0DD2A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15D93A91-2DEE-4B16-9FC3-19186F0DD2A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5BE7F1F-2ACA-4206-8578-50DD6B5D453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4">
                                            <p:graphicEl>
                                              <a:dgm id="{95BE7F1F-2ACA-4206-8578-50DD6B5D453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799306"/>
          </a:xfrm>
        </p:spPr>
        <p:txBody>
          <a:bodyPr/>
          <a:lstStyle/>
          <a:p>
            <a:r>
              <a:rPr lang="en-US" smtClean="0"/>
              <a:t>Contract Specifications</a:t>
            </a:r>
            <a:endParaRPr lang="en-US" dirty="0"/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66800"/>
            <a:ext cx="9144000" cy="5791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 other types of derivatives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975192"/>
          </a:xfrm>
        </p:spPr>
        <p:txBody>
          <a:bodyPr/>
          <a:lstStyle/>
          <a:p>
            <a:pPr algn="just"/>
            <a:r>
              <a:rPr lang="en-US" dirty="0" smtClean="0"/>
              <a:t>Warrants:</a:t>
            </a:r>
          </a:p>
          <a:p>
            <a:pPr algn="just">
              <a:buNone/>
            </a:pPr>
            <a:r>
              <a:rPr lang="en-US" dirty="0" smtClean="0"/>
              <a:t>	A coupon attached to senior securities such as bonds, which entitle the holder to acquire shares of a company at a specified price. These warrants can be detached and traded.</a:t>
            </a:r>
          </a:p>
          <a:p>
            <a:pPr algn="just"/>
            <a:r>
              <a:rPr lang="en-US" dirty="0" smtClean="0"/>
              <a:t>Convertibles:</a:t>
            </a:r>
          </a:p>
          <a:p>
            <a:pPr algn="just">
              <a:buNone/>
            </a:pPr>
            <a:r>
              <a:rPr lang="en-US" dirty="0" smtClean="0"/>
              <a:t>	A bond which is convertible into equity after a specified period.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Some other types of derivatives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Swaps:</a:t>
            </a:r>
          </a:p>
          <a:p>
            <a:pPr>
              <a:buNone/>
            </a:pPr>
            <a:r>
              <a:rPr lang="en-US" dirty="0" smtClean="0"/>
              <a:t>	Contract to exchange future cash flows.</a:t>
            </a:r>
          </a:p>
          <a:p>
            <a:pPr algn="just">
              <a:buNone/>
            </a:pPr>
            <a:r>
              <a:rPr lang="en-US" dirty="0" smtClean="0"/>
              <a:t>	For example to exchange swapping of interest flow from fixed interest rate bearing fund with flexible interest flow on same debt.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of Derivatives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Management.</a:t>
            </a:r>
          </a:p>
          <a:p>
            <a:r>
              <a:rPr lang="en-US" dirty="0" smtClean="0"/>
              <a:t>Price Discovery.</a:t>
            </a:r>
          </a:p>
          <a:p>
            <a:r>
              <a:rPr lang="en-US" dirty="0" smtClean="0"/>
              <a:t>Leveraging.</a:t>
            </a:r>
          </a:p>
          <a:p>
            <a:r>
              <a:rPr lang="en-US" dirty="0" smtClean="0"/>
              <a:t>Smoothens out volatility.</a:t>
            </a:r>
          </a:p>
          <a:p>
            <a:r>
              <a:rPr lang="en-US" dirty="0" smtClean="0"/>
              <a:t>Provides investment alternatives.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548</TotalTime>
  <Words>713</Words>
  <Application>Microsoft Office PowerPoint</Application>
  <PresentationFormat>On-screen Show (4:3)</PresentationFormat>
  <Paragraphs>144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Verve</vt:lpstr>
      <vt:lpstr>DERIVATIVES</vt:lpstr>
      <vt:lpstr>Derivatives</vt:lpstr>
      <vt:lpstr>Features of Derivatives</vt:lpstr>
      <vt:lpstr>Types of Derivative Markets</vt:lpstr>
      <vt:lpstr>Types of Derivatives</vt:lpstr>
      <vt:lpstr>Contract Specifications</vt:lpstr>
      <vt:lpstr>Some other types of derivatives</vt:lpstr>
      <vt:lpstr>Some other types of derivatives</vt:lpstr>
      <vt:lpstr>Uses of Derivatives</vt:lpstr>
      <vt:lpstr>Criticism of Derivatives</vt:lpstr>
      <vt:lpstr>Something more about options</vt:lpstr>
      <vt:lpstr>Simple Option Strategy</vt:lpstr>
      <vt:lpstr>Call Option – 450, Option Cost 150</vt:lpstr>
      <vt:lpstr>Types of Traders</vt:lpstr>
      <vt:lpstr>Hedging Strategy through options</vt:lpstr>
      <vt:lpstr>Hedging Strategy through options</vt:lpstr>
      <vt:lpstr>Hedging Strategy through options</vt:lpstr>
      <vt:lpstr>Hedging Strategy through options</vt:lpstr>
      <vt:lpstr>Hedging Strategy through options</vt:lpstr>
      <vt:lpstr>To hedge or not to hedge</vt:lpstr>
      <vt:lpstr>Speculators</vt:lpstr>
      <vt:lpstr>Arbitrageurs</vt:lpstr>
      <vt:lpstr>A new category</vt:lpstr>
      <vt:lpstr>Concept of Hedge Funds</vt:lpstr>
      <vt:lpstr>Strategy of a Fund Manager</vt:lpstr>
      <vt:lpstr>Types of Hedge Funds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DERIVATIVES</dc:title>
  <dc:creator>Ranjan</dc:creator>
  <cp:lastModifiedBy>amish</cp:lastModifiedBy>
  <cp:revision>41</cp:revision>
  <dcterms:created xsi:type="dcterms:W3CDTF">2009-01-24T20:05:01Z</dcterms:created>
  <dcterms:modified xsi:type="dcterms:W3CDTF">2010-01-26T12:34:12Z</dcterms:modified>
</cp:coreProperties>
</file>