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74" r:id="rId2"/>
    <p:sldId id="286" r:id="rId3"/>
    <p:sldId id="276" r:id="rId4"/>
    <p:sldId id="289" r:id="rId5"/>
    <p:sldId id="290" r:id="rId6"/>
    <p:sldId id="291" r:id="rId7"/>
    <p:sldId id="257" r:id="rId8"/>
    <p:sldId id="280" r:id="rId9"/>
    <p:sldId id="299" r:id="rId10"/>
    <p:sldId id="292" r:id="rId11"/>
    <p:sldId id="293" r:id="rId12"/>
    <p:sldId id="294" r:id="rId13"/>
    <p:sldId id="295" r:id="rId14"/>
    <p:sldId id="296" r:id="rId15"/>
    <p:sldId id="297" r:id="rId16"/>
    <p:sldId id="298" r:id="rId17"/>
    <p:sldId id="271" r:id="rId18"/>
    <p:sldId id="272" r:id="rId19"/>
    <p:sldId id="278" r:id="rId20"/>
    <p:sldId id="279" r:id="rId21"/>
    <p:sldId id="288" r:id="rId22"/>
    <p:sldId id="261" r:id="rId23"/>
    <p:sldId id="262" r:id="rId24"/>
    <p:sldId id="263" r:id="rId25"/>
    <p:sldId id="265" r:id="rId26"/>
    <p:sldId id="266" r:id="rId27"/>
    <p:sldId id="264" r:id="rId28"/>
    <p:sldId id="282" r:id="rId29"/>
    <p:sldId id="281" r:id="rId30"/>
    <p:sldId id="268" r:id="rId31"/>
    <p:sldId id="283" r:id="rId32"/>
    <p:sldId id="269" r:id="rId33"/>
    <p:sldId id="284" r:id="rId34"/>
    <p:sldId id="277" r:id="rId35"/>
    <p:sldId id="287" r:id="rId36"/>
    <p:sldId id="285"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103" d="100"/>
          <a:sy n="103" d="100"/>
        </p:scale>
        <p:origin x="-204" y="-96"/>
      </p:cViewPr>
      <p:guideLst>
        <p:guide orient="horz" pos="2160"/>
        <p:guide pos="2880"/>
      </p:guideLst>
    </p:cSldViewPr>
  </p:slideViewPr>
  <p:outlineViewPr>
    <p:cViewPr>
      <p:scale>
        <a:sx n="33" d="100"/>
        <a:sy n="33" d="100"/>
      </p:scale>
      <p:origin x="0" y="39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7BD8BC-39EB-4036-8CDD-A46D67B80B3F}" type="doc">
      <dgm:prSet loTypeId="urn:microsoft.com/office/officeart/2005/8/layout/hierarchy1" loCatId="hierarchy" qsTypeId="urn:microsoft.com/office/officeart/2005/8/quickstyle/3d4" qsCatId="3D" csTypeId="urn:microsoft.com/office/officeart/2005/8/colors/colorful1" csCatId="colorful" phldr="1"/>
      <dgm:spPr/>
      <dgm:t>
        <a:bodyPr/>
        <a:lstStyle/>
        <a:p>
          <a:endParaRPr lang="en-IN"/>
        </a:p>
      </dgm:t>
    </dgm:pt>
    <dgm:pt modelId="{CFA192E1-F4DA-4959-B3C8-D43E3F6A7CBE}">
      <dgm:prSet phldrT="[Text]" custT="1"/>
      <dgm:spPr/>
      <dgm:t>
        <a:bodyPr/>
        <a:lstStyle/>
        <a:p>
          <a:r>
            <a:rPr lang="en-IN" sz="1900" dirty="0" smtClean="0"/>
            <a:t>Service Tax</a:t>
          </a:r>
          <a:endParaRPr lang="en-IN" sz="1900" dirty="0"/>
        </a:p>
      </dgm:t>
    </dgm:pt>
    <dgm:pt modelId="{BC67FD94-FFC5-4C81-82A5-CFEDA5BDC74D}" type="parTrans" cxnId="{EB069919-D22B-4DD3-BF41-8F64EA8D929F}">
      <dgm:prSet/>
      <dgm:spPr/>
      <dgm:t>
        <a:bodyPr/>
        <a:lstStyle/>
        <a:p>
          <a:endParaRPr lang="en-IN"/>
        </a:p>
      </dgm:t>
    </dgm:pt>
    <dgm:pt modelId="{40C50D87-16B2-4931-9E25-C710A1E5FC43}" type="sibTrans" cxnId="{EB069919-D22B-4DD3-BF41-8F64EA8D929F}">
      <dgm:prSet/>
      <dgm:spPr/>
      <dgm:t>
        <a:bodyPr/>
        <a:lstStyle/>
        <a:p>
          <a:endParaRPr lang="en-IN"/>
        </a:p>
      </dgm:t>
    </dgm:pt>
    <dgm:pt modelId="{EF8709DA-4D5A-4731-A3A0-C0B294C0FC23}">
      <dgm:prSet phldrT="[Text]" custT="1"/>
      <dgm:spPr/>
      <dgm:t>
        <a:bodyPr/>
        <a:lstStyle/>
        <a:p>
          <a:r>
            <a:rPr lang="en-IN" sz="2300" b="0" dirty="0" smtClean="0"/>
            <a:t>By State Government</a:t>
          </a:r>
          <a:endParaRPr lang="en-IN" sz="2300" b="0" dirty="0"/>
        </a:p>
      </dgm:t>
    </dgm:pt>
    <dgm:pt modelId="{89DFB795-B027-4CC0-AD90-18A92CDA8830}" type="parTrans" cxnId="{066EB070-83BD-4F67-98DC-7DE3708CA9A0}">
      <dgm:prSet/>
      <dgm:spPr/>
      <dgm:t>
        <a:bodyPr/>
        <a:lstStyle/>
        <a:p>
          <a:endParaRPr lang="en-IN"/>
        </a:p>
      </dgm:t>
    </dgm:pt>
    <dgm:pt modelId="{F455DDED-6368-4838-91A3-DD6C49490CC4}" type="sibTrans" cxnId="{066EB070-83BD-4F67-98DC-7DE3708CA9A0}">
      <dgm:prSet/>
      <dgm:spPr/>
      <dgm:t>
        <a:bodyPr/>
        <a:lstStyle/>
        <a:p>
          <a:endParaRPr lang="en-IN"/>
        </a:p>
      </dgm:t>
    </dgm:pt>
    <dgm:pt modelId="{01DB6409-77DA-4E62-9133-A5DD827F2EF8}">
      <dgm:prSet phldrT="[Text]" custT="1"/>
      <dgm:spPr/>
      <dgm:t>
        <a:bodyPr/>
        <a:lstStyle/>
        <a:p>
          <a:r>
            <a:rPr lang="en-IN" sz="1900" dirty="0" smtClean="0"/>
            <a:t>Value Added Tax (VAT)</a:t>
          </a:r>
        </a:p>
      </dgm:t>
    </dgm:pt>
    <dgm:pt modelId="{A8B77D4F-E37D-460D-A4FD-34BFD93F6453}" type="parTrans" cxnId="{01014D5C-D4F8-462E-8A4D-F9AD610CCB7A}">
      <dgm:prSet/>
      <dgm:spPr/>
      <dgm:t>
        <a:bodyPr/>
        <a:lstStyle/>
        <a:p>
          <a:endParaRPr lang="en-IN"/>
        </a:p>
      </dgm:t>
    </dgm:pt>
    <dgm:pt modelId="{A7DEE378-C687-4D8D-9B66-A42DE6548D4B}" type="sibTrans" cxnId="{01014D5C-D4F8-462E-8A4D-F9AD610CCB7A}">
      <dgm:prSet/>
      <dgm:spPr/>
      <dgm:t>
        <a:bodyPr/>
        <a:lstStyle/>
        <a:p>
          <a:endParaRPr lang="en-IN"/>
        </a:p>
      </dgm:t>
    </dgm:pt>
    <dgm:pt modelId="{F77EC13E-2B51-45EF-8EB9-1C0E05B1F800}">
      <dgm:prSet phldrT="[Text]" custT="1"/>
      <dgm:spPr/>
      <dgm:t>
        <a:bodyPr/>
        <a:lstStyle/>
        <a:p>
          <a:r>
            <a:rPr lang="en-IN" sz="2300" dirty="0" smtClean="0"/>
            <a:t>By Central Government</a:t>
          </a:r>
          <a:endParaRPr lang="en-IN" sz="2300" dirty="0"/>
        </a:p>
      </dgm:t>
    </dgm:pt>
    <dgm:pt modelId="{61D333D9-17E2-4EEF-ADC3-3041203A3787}" type="sibTrans" cxnId="{1DA419D6-2202-4C3B-807F-DC223BA49DD8}">
      <dgm:prSet/>
      <dgm:spPr/>
      <dgm:t>
        <a:bodyPr/>
        <a:lstStyle/>
        <a:p>
          <a:endParaRPr lang="en-IN"/>
        </a:p>
      </dgm:t>
    </dgm:pt>
    <dgm:pt modelId="{870C17E1-1592-4344-A11C-C9DFCACD5CE2}" type="parTrans" cxnId="{1DA419D6-2202-4C3B-807F-DC223BA49DD8}">
      <dgm:prSet/>
      <dgm:spPr/>
      <dgm:t>
        <a:bodyPr/>
        <a:lstStyle/>
        <a:p>
          <a:endParaRPr lang="en-IN"/>
        </a:p>
      </dgm:t>
    </dgm:pt>
    <dgm:pt modelId="{79469CC6-45BD-4203-931B-C5F8D978A421}">
      <dgm:prSet phldrT="[Text]" custT="1"/>
      <dgm:spPr/>
      <dgm:t>
        <a:bodyPr/>
        <a:lstStyle/>
        <a:p>
          <a:r>
            <a:rPr lang="en-IN" sz="4000" b="0" dirty="0" smtClean="0"/>
            <a:t>Indirect Tax Regime</a:t>
          </a:r>
          <a:endParaRPr lang="en-IN" sz="4000" b="0" dirty="0"/>
        </a:p>
      </dgm:t>
    </dgm:pt>
    <dgm:pt modelId="{BA417648-CF31-4A11-A42E-64E9317BE0FC}" type="sibTrans" cxnId="{98F49673-DA0F-47FA-986F-30BAE5D96849}">
      <dgm:prSet/>
      <dgm:spPr/>
      <dgm:t>
        <a:bodyPr/>
        <a:lstStyle/>
        <a:p>
          <a:endParaRPr lang="en-IN"/>
        </a:p>
      </dgm:t>
    </dgm:pt>
    <dgm:pt modelId="{B38CD7D5-92D3-48A1-A11D-508F4B7459E9}" type="parTrans" cxnId="{98F49673-DA0F-47FA-986F-30BAE5D96849}">
      <dgm:prSet/>
      <dgm:spPr/>
      <dgm:t>
        <a:bodyPr/>
        <a:lstStyle/>
        <a:p>
          <a:endParaRPr lang="en-IN"/>
        </a:p>
      </dgm:t>
    </dgm:pt>
    <dgm:pt modelId="{4A2DE3DB-305E-4F1F-9FD5-0002EEDB53CB}">
      <dgm:prSet phldrT="[Text]" custT="1"/>
      <dgm:spPr/>
      <dgm:t>
        <a:bodyPr/>
        <a:lstStyle/>
        <a:p>
          <a:r>
            <a:rPr lang="en-IN" sz="1900" dirty="0" smtClean="0"/>
            <a:t>Central Excise</a:t>
          </a:r>
        </a:p>
      </dgm:t>
    </dgm:pt>
    <dgm:pt modelId="{45D8ED55-0D00-417A-81C9-87761FE808B9}" type="sibTrans" cxnId="{9A6391B7-615D-4CF1-B694-185834DB44A4}">
      <dgm:prSet/>
      <dgm:spPr/>
      <dgm:t>
        <a:bodyPr/>
        <a:lstStyle/>
        <a:p>
          <a:endParaRPr lang="en-IN"/>
        </a:p>
      </dgm:t>
    </dgm:pt>
    <dgm:pt modelId="{AAA81C6D-B87B-4454-96D6-001C02E8A795}" type="parTrans" cxnId="{9A6391B7-615D-4CF1-B694-185834DB44A4}">
      <dgm:prSet/>
      <dgm:spPr/>
      <dgm:t>
        <a:bodyPr/>
        <a:lstStyle/>
        <a:p>
          <a:endParaRPr lang="en-IN"/>
        </a:p>
      </dgm:t>
    </dgm:pt>
    <dgm:pt modelId="{BA623ECA-724A-4828-86AB-80F0CD3EEB51}">
      <dgm:prSet custT="1"/>
      <dgm:spPr/>
      <dgm:t>
        <a:bodyPr/>
        <a:lstStyle/>
        <a:p>
          <a:r>
            <a:rPr lang="en-IN" sz="1900" dirty="0" smtClean="0"/>
            <a:t>Central Sales Tax (CST)</a:t>
          </a:r>
          <a:endParaRPr lang="en-IN" sz="1900" dirty="0"/>
        </a:p>
      </dgm:t>
    </dgm:pt>
    <dgm:pt modelId="{3C1F30EE-FB29-499C-8D23-F3B6238A0B75}" type="parTrans" cxnId="{9EE21074-E8DA-4807-BCA7-CE0F0327D0F4}">
      <dgm:prSet/>
      <dgm:spPr/>
      <dgm:t>
        <a:bodyPr/>
        <a:lstStyle/>
        <a:p>
          <a:endParaRPr lang="en-IN"/>
        </a:p>
      </dgm:t>
    </dgm:pt>
    <dgm:pt modelId="{CC39F94F-F23B-4D0F-AD9E-62C9D02177BD}" type="sibTrans" cxnId="{9EE21074-E8DA-4807-BCA7-CE0F0327D0F4}">
      <dgm:prSet/>
      <dgm:spPr/>
      <dgm:t>
        <a:bodyPr/>
        <a:lstStyle/>
        <a:p>
          <a:endParaRPr lang="en-IN"/>
        </a:p>
      </dgm:t>
    </dgm:pt>
    <dgm:pt modelId="{DED2AD5D-7E52-4B96-96DA-831A0CF38A84}">
      <dgm:prSet custT="1"/>
      <dgm:spPr/>
      <dgm:t>
        <a:bodyPr/>
        <a:lstStyle/>
        <a:p>
          <a:r>
            <a:rPr lang="en-IN" sz="1900" dirty="0" smtClean="0"/>
            <a:t>Entry Tax/ </a:t>
          </a:r>
          <a:r>
            <a:rPr lang="en-IN" sz="1900" dirty="0" err="1" smtClean="0"/>
            <a:t>Octroi</a:t>
          </a:r>
          <a:endParaRPr lang="en-IN" sz="1900" dirty="0"/>
        </a:p>
      </dgm:t>
    </dgm:pt>
    <dgm:pt modelId="{3665BACC-AFEC-4329-92B1-8C7B9396B9E6}" type="parTrans" cxnId="{FCCF2EC4-F122-4140-995B-0B0A52588E34}">
      <dgm:prSet/>
      <dgm:spPr/>
      <dgm:t>
        <a:bodyPr/>
        <a:lstStyle/>
        <a:p>
          <a:endParaRPr lang="en-IN"/>
        </a:p>
      </dgm:t>
    </dgm:pt>
    <dgm:pt modelId="{899A5C96-83BB-4681-B922-9FA8A0E076D8}" type="sibTrans" cxnId="{FCCF2EC4-F122-4140-995B-0B0A52588E34}">
      <dgm:prSet/>
      <dgm:spPr/>
      <dgm:t>
        <a:bodyPr/>
        <a:lstStyle/>
        <a:p>
          <a:endParaRPr lang="en-IN"/>
        </a:p>
      </dgm:t>
    </dgm:pt>
    <dgm:pt modelId="{F59C3B81-B886-4E04-8107-32537B127B77}">
      <dgm:prSet custT="1"/>
      <dgm:spPr/>
      <dgm:t>
        <a:bodyPr/>
        <a:lstStyle/>
        <a:p>
          <a:r>
            <a:rPr lang="en-IN" sz="1900" dirty="0" smtClean="0"/>
            <a:t>Custom Duty</a:t>
          </a:r>
          <a:endParaRPr lang="en-IN" sz="1900" dirty="0"/>
        </a:p>
      </dgm:t>
    </dgm:pt>
    <dgm:pt modelId="{D0DCE359-ADAA-4B6B-BCF5-8F1CF45063E6}" type="sibTrans" cxnId="{8A84DB2F-A7A2-4D49-A3A3-E0479743B44F}">
      <dgm:prSet/>
      <dgm:spPr/>
      <dgm:t>
        <a:bodyPr/>
        <a:lstStyle/>
        <a:p>
          <a:endParaRPr lang="en-IN"/>
        </a:p>
      </dgm:t>
    </dgm:pt>
    <dgm:pt modelId="{79AF52EE-08E2-473A-866B-08C553037FEB}" type="parTrans" cxnId="{8A84DB2F-A7A2-4D49-A3A3-E0479743B44F}">
      <dgm:prSet/>
      <dgm:spPr/>
      <dgm:t>
        <a:bodyPr/>
        <a:lstStyle/>
        <a:p>
          <a:endParaRPr lang="en-IN"/>
        </a:p>
      </dgm:t>
    </dgm:pt>
    <dgm:pt modelId="{AF079F7F-DA92-4C41-B98E-C2BF3C14A8B4}">
      <dgm:prSet phldrT="[Text]" custT="1"/>
      <dgm:spPr/>
      <dgm:t>
        <a:bodyPr/>
        <a:lstStyle/>
        <a:p>
          <a:r>
            <a:rPr lang="en-IN" sz="1700" dirty="0" smtClean="0"/>
            <a:t>On manufacture of goods</a:t>
          </a:r>
        </a:p>
      </dgm:t>
    </dgm:pt>
    <dgm:pt modelId="{BE94E3EB-EB04-4187-A6F5-1396E60F357D}" type="parTrans" cxnId="{98BECDA4-4E14-4E83-BA28-683052AE6776}">
      <dgm:prSet/>
      <dgm:spPr/>
      <dgm:t>
        <a:bodyPr/>
        <a:lstStyle/>
        <a:p>
          <a:endParaRPr lang="en-US"/>
        </a:p>
      </dgm:t>
    </dgm:pt>
    <dgm:pt modelId="{1EC3A141-52DA-4D94-B036-357AC19DA464}" type="sibTrans" cxnId="{98BECDA4-4E14-4E83-BA28-683052AE6776}">
      <dgm:prSet/>
      <dgm:spPr/>
      <dgm:t>
        <a:bodyPr/>
        <a:lstStyle/>
        <a:p>
          <a:endParaRPr lang="en-US"/>
        </a:p>
      </dgm:t>
    </dgm:pt>
    <dgm:pt modelId="{A852A4B1-0955-442F-BCFE-989406739932}">
      <dgm:prSet custT="1"/>
      <dgm:spPr/>
      <dgm:t>
        <a:bodyPr/>
        <a:lstStyle/>
        <a:p>
          <a:r>
            <a:rPr lang="en-IN" sz="1700" dirty="0" smtClean="0"/>
            <a:t>On import of goods</a:t>
          </a:r>
          <a:endParaRPr lang="en-IN" sz="1700" dirty="0"/>
        </a:p>
      </dgm:t>
    </dgm:pt>
    <dgm:pt modelId="{8869BF74-856B-4D5D-A387-9C99FDCEFE38}" type="parTrans" cxnId="{0F26CF81-30D4-4BAB-AC53-D569963EB5D2}">
      <dgm:prSet/>
      <dgm:spPr/>
      <dgm:t>
        <a:bodyPr/>
        <a:lstStyle/>
        <a:p>
          <a:endParaRPr lang="en-US"/>
        </a:p>
      </dgm:t>
    </dgm:pt>
    <dgm:pt modelId="{50EA2D9D-AA4C-40C4-8E82-38D8F48750EC}" type="sibTrans" cxnId="{0F26CF81-30D4-4BAB-AC53-D569963EB5D2}">
      <dgm:prSet/>
      <dgm:spPr/>
      <dgm:t>
        <a:bodyPr/>
        <a:lstStyle/>
        <a:p>
          <a:endParaRPr lang="en-US"/>
        </a:p>
      </dgm:t>
    </dgm:pt>
    <dgm:pt modelId="{D5643637-9D0B-4A50-B38D-50BC08620009}">
      <dgm:prSet phldrT="[Text]" custT="1"/>
      <dgm:spPr/>
      <dgm:t>
        <a:bodyPr/>
        <a:lstStyle/>
        <a:p>
          <a:r>
            <a:rPr lang="en-IN" sz="1700" dirty="0" smtClean="0"/>
            <a:t>On rendering of service</a:t>
          </a:r>
          <a:endParaRPr lang="en-IN" sz="1700" dirty="0"/>
        </a:p>
      </dgm:t>
    </dgm:pt>
    <dgm:pt modelId="{321BC24D-AD18-481C-869E-BC6A830D9101}" type="parTrans" cxnId="{73558438-64CA-4BDB-BB85-2751E96A68EA}">
      <dgm:prSet/>
      <dgm:spPr/>
      <dgm:t>
        <a:bodyPr/>
        <a:lstStyle/>
        <a:p>
          <a:endParaRPr lang="en-US"/>
        </a:p>
      </dgm:t>
    </dgm:pt>
    <dgm:pt modelId="{1B779A05-E573-4DDB-94A2-4F054129EF9E}" type="sibTrans" cxnId="{73558438-64CA-4BDB-BB85-2751E96A68EA}">
      <dgm:prSet/>
      <dgm:spPr/>
      <dgm:t>
        <a:bodyPr/>
        <a:lstStyle/>
        <a:p>
          <a:endParaRPr lang="en-US"/>
        </a:p>
      </dgm:t>
    </dgm:pt>
    <dgm:pt modelId="{27FFD3CD-C692-4B56-AF7B-06B097C0AFC2}">
      <dgm:prSet custT="1"/>
      <dgm:spPr/>
      <dgm:t>
        <a:bodyPr/>
        <a:lstStyle/>
        <a:p>
          <a:r>
            <a:rPr lang="en-IN" sz="1700" dirty="0" smtClean="0"/>
            <a:t>On sales of goods outside the state</a:t>
          </a:r>
          <a:endParaRPr lang="en-IN" sz="1700" dirty="0"/>
        </a:p>
      </dgm:t>
    </dgm:pt>
    <dgm:pt modelId="{A31C08EC-8662-4EAF-9BB8-D37F3B8EC5C6}" type="parTrans" cxnId="{4959B9A5-4141-4A3D-AB47-11DBD018179D}">
      <dgm:prSet/>
      <dgm:spPr/>
      <dgm:t>
        <a:bodyPr/>
        <a:lstStyle/>
        <a:p>
          <a:endParaRPr lang="en-US"/>
        </a:p>
      </dgm:t>
    </dgm:pt>
    <dgm:pt modelId="{50C846BC-993C-4905-8920-15552DE30B85}" type="sibTrans" cxnId="{4959B9A5-4141-4A3D-AB47-11DBD018179D}">
      <dgm:prSet/>
      <dgm:spPr/>
      <dgm:t>
        <a:bodyPr/>
        <a:lstStyle/>
        <a:p>
          <a:endParaRPr lang="en-US"/>
        </a:p>
      </dgm:t>
    </dgm:pt>
    <dgm:pt modelId="{BA86BD26-CC85-4D72-9602-B8C31999C322}">
      <dgm:prSet phldrT="[Text]" custT="1"/>
      <dgm:spPr/>
      <dgm:t>
        <a:bodyPr/>
        <a:lstStyle/>
        <a:p>
          <a:r>
            <a:rPr lang="en-IN" sz="1700" dirty="0" smtClean="0"/>
            <a:t>Sale of goods with in the state</a:t>
          </a:r>
        </a:p>
      </dgm:t>
    </dgm:pt>
    <dgm:pt modelId="{C9340CCD-F903-410D-881F-B8D82AFD278A}" type="parTrans" cxnId="{4DAD625C-B287-4936-972A-5F03E5639984}">
      <dgm:prSet/>
      <dgm:spPr/>
      <dgm:t>
        <a:bodyPr/>
        <a:lstStyle/>
        <a:p>
          <a:endParaRPr lang="en-US"/>
        </a:p>
      </dgm:t>
    </dgm:pt>
    <dgm:pt modelId="{C2A03B42-6DE5-4822-96BB-909BF7DA758B}" type="sibTrans" cxnId="{4DAD625C-B287-4936-972A-5F03E5639984}">
      <dgm:prSet/>
      <dgm:spPr/>
      <dgm:t>
        <a:bodyPr/>
        <a:lstStyle/>
        <a:p>
          <a:endParaRPr lang="en-US"/>
        </a:p>
      </dgm:t>
    </dgm:pt>
    <dgm:pt modelId="{FB22461D-24F3-492F-B223-09FD287AD9F3}">
      <dgm:prSet custT="1"/>
      <dgm:spPr/>
      <dgm:t>
        <a:bodyPr/>
        <a:lstStyle/>
        <a:p>
          <a:r>
            <a:rPr lang="en-IN" sz="1700" dirty="0" smtClean="0"/>
            <a:t>On entry of goods in state </a:t>
          </a:r>
        </a:p>
        <a:p>
          <a:endParaRPr lang="en-IN" sz="1400" dirty="0"/>
        </a:p>
      </dgm:t>
    </dgm:pt>
    <dgm:pt modelId="{485E7FBB-83D4-403D-BF90-9750843E0FDD}" type="parTrans" cxnId="{372924E4-AEAA-4291-9F08-5624B491A241}">
      <dgm:prSet/>
      <dgm:spPr/>
      <dgm:t>
        <a:bodyPr/>
        <a:lstStyle/>
        <a:p>
          <a:endParaRPr lang="en-US"/>
        </a:p>
      </dgm:t>
    </dgm:pt>
    <dgm:pt modelId="{D74AC91F-CF79-4016-AA75-86D264976A39}" type="sibTrans" cxnId="{372924E4-AEAA-4291-9F08-5624B491A241}">
      <dgm:prSet/>
      <dgm:spPr/>
      <dgm:t>
        <a:bodyPr/>
        <a:lstStyle/>
        <a:p>
          <a:endParaRPr lang="en-US"/>
        </a:p>
      </dgm:t>
    </dgm:pt>
    <dgm:pt modelId="{17CFD6A6-8F28-4301-9D01-A71A3BB57BC3}" type="pres">
      <dgm:prSet presAssocID="{587BD8BC-39EB-4036-8CDD-A46D67B80B3F}" presName="hierChild1" presStyleCnt="0">
        <dgm:presLayoutVars>
          <dgm:chPref val="1"/>
          <dgm:dir/>
          <dgm:animOne val="branch"/>
          <dgm:animLvl val="lvl"/>
          <dgm:resizeHandles/>
        </dgm:presLayoutVars>
      </dgm:prSet>
      <dgm:spPr/>
      <dgm:t>
        <a:bodyPr/>
        <a:lstStyle/>
        <a:p>
          <a:endParaRPr lang="en-IN"/>
        </a:p>
      </dgm:t>
    </dgm:pt>
    <dgm:pt modelId="{5446AF54-713F-4225-BE59-A75F7F98B58A}" type="pres">
      <dgm:prSet presAssocID="{79469CC6-45BD-4203-931B-C5F8D978A421}" presName="hierRoot1" presStyleCnt="0"/>
      <dgm:spPr/>
    </dgm:pt>
    <dgm:pt modelId="{FF53575F-8EAC-495B-B6C4-2E8E4D553954}" type="pres">
      <dgm:prSet presAssocID="{79469CC6-45BD-4203-931B-C5F8D978A421}" presName="composite" presStyleCnt="0"/>
      <dgm:spPr/>
    </dgm:pt>
    <dgm:pt modelId="{63C6045E-C520-4A50-86EF-047C8394679E}" type="pres">
      <dgm:prSet presAssocID="{79469CC6-45BD-4203-931B-C5F8D978A421}" presName="background" presStyleLbl="node0" presStyleIdx="0" presStyleCnt="1"/>
      <dgm:spPr/>
    </dgm:pt>
    <dgm:pt modelId="{C15D55F3-32F8-4E39-A3A6-C850FB16A825}" type="pres">
      <dgm:prSet presAssocID="{79469CC6-45BD-4203-931B-C5F8D978A421}" presName="text" presStyleLbl="fgAcc0" presStyleIdx="0" presStyleCnt="1" custScaleX="449856" custScaleY="127075" custLinFactNeighborX="-46672" custLinFactNeighborY="11501">
        <dgm:presLayoutVars>
          <dgm:chPref val="3"/>
        </dgm:presLayoutVars>
      </dgm:prSet>
      <dgm:spPr/>
      <dgm:t>
        <a:bodyPr/>
        <a:lstStyle/>
        <a:p>
          <a:endParaRPr lang="en-IN"/>
        </a:p>
      </dgm:t>
    </dgm:pt>
    <dgm:pt modelId="{0E043BC9-A03F-4FBE-A29B-9FA5033EAE8A}" type="pres">
      <dgm:prSet presAssocID="{79469CC6-45BD-4203-931B-C5F8D978A421}" presName="hierChild2" presStyleCnt="0"/>
      <dgm:spPr/>
    </dgm:pt>
    <dgm:pt modelId="{11C44786-2BF0-416A-B311-5554396193B1}" type="pres">
      <dgm:prSet presAssocID="{870C17E1-1592-4344-A11C-C9DFCACD5CE2}" presName="Name10" presStyleLbl="parChTrans1D2" presStyleIdx="0" presStyleCnt="2"/>
      <dgm:spPr/>
      <dgm:t>
        <a:bodyPr/>
        <a:lstStyle/>
        <a:p>
          <a:endParaRPr lang="en-IN"/>
        </a:p>
      </dgm:t>
    </dgm:pt>
    <dgm:pt modelId="{F21A5346-70F1-41D2-A307-3EA555771119}" type="pres">
      <dgm:prSet presAssocID="{F77EC13E-2B51-45EF-8EB9-1C0E05B1F800}" presName="hierRoot2" presStyleCnt="0"/>
      <dgm:spPr/>
    </dgm:pt>
    <dgm:pt modelId="{C6063B7E-D92D-4EAC-96D6-3CD37A0D7DC1}" type="pres">
      <dgm:prSet presAssocID="{F77EC13E-2B51-45EF-8EB9-1C0E05B1F800}" presName="composite2" presStyleCnt="0"/>
      <dgm:spPr/>
    </dgm:pt>
    <dgm:pt modelId="{45499036-D2E9-4568-AD65-EC53C5355B79}" type="pres">
      <dgm:prSet presAssocID="{F77EC13E-2B51-45EF-8EB9-1C0E05B1F800}" presName="background2" presStyleLbl="node2" presStyleIdx="0" presStyleCnt="2"/>
      <dgm:spPr/>
    </dgm:pt>
    <dgm:pt modelId="{5FCFF4AD-3235-4953-8952-3752B3182562}" type="pres">
      <dgm:prSet presAssocID="{F77EC13E-2B51-45EF-8EB9-1C0E05B1F800}" presName="text2" presStyleLbl="fgAcc2" presStyleIdx="0" presStyleCnt="2" custScaleX="241978" custScaleY="70206" custLinFactNeighborX="-26293" custLinFactNeighborY="-3281">
        <dgm:presLayoutVars>
          <dgm:chPref val="3"/>
        </dgm:presLayoutVars>
      </dgm:prSet>
      <dgm:spPr/>
      <dgm:t>
        <a:bodyPr/>
        <a:lstStyle/>
        <a:p>
          <a:endParaRPr lang="en-IN"/>
        </a:p>
      </dgm:t>
    </dgm:pt>
    <dgm:pt modelId="{8FE47986-85C7-4F05-9F0F-D30FDF5C2217}" type="pres">
      <dgm:prSet presAssocID="{F77EC13E-2B51-45EF-8EB9-1C0E05B1F800}" presName="hierChild3" presStyleCnt="0"/>
      <dgm:spPr/>
    </dgm:pt>
    <dgm:pt modelId="{3DF94F3F-9AD5-4ABE-9EFA-47E7D57C29E9}" type="pres">
      <dgm:prSet presAssocID="{AAA81C6D-B87B-4454-96D6-001C02E8A795}" presName="Name17" presStyleLbl="parChTrans1D3" presStyleIdx="0" presStyleCnt="6"/>
      <dgm:spPr/>
      <dgm:t>
        <a:bodyPr/>
        <a:lstStyle/>
        <a:p>
          <a:endParaRPr lang="en-IN"/>
        </a:p>
      </dgm:t>
    </dgm:pt>
    <dgm:pt modelId="{D85D0907-B92F-498E-9F66-E3CF88EA908D}" type="pres">
      <dgm:prSet presAssocID="{4A2DE3DB-305E-4F1F-9FD5-0002EEDB53CB}" presName="hierRoot3" presStyleCnt="0"/>
      <dgm:spPr/>
    </dgm:pt>
    <dgm:pt modelId="{2B3EB327-0676-4B7E-B4F3-553F6DF50B7E}" type="pres">
      <dgm:prSet presAssocID="{4A2DE3DB-305E-4F1F-9FD5-0002EEDB53CB}" presName="composite3" presStyleCnt="0"/>
      <dgm:spPr/>
    </dgm:pt>
    <dgm:pt modelId="{0ACA281E-810B-4474-BCDF-FBCB221C5409}" type="pres">
      <dgm:prSet presAssocID="{4A2DE3DB-305E-4F1F-9FD5-0002EEDB53CB}" presName="background3" presStyleLbl="node3" presStyleIdx="0" presStyleCnt="6"/>
      <dgm:spPr/>
    </dgm:pt>
    <dgm:pt modelId="{4B357CEA-8E72-4B91-ADCF-FBEDE252CA6C}" type="pres">
      <dgm:prSet presAssocID="{4A2DE3DB-305E-4F1F-9FD5-0002EEDB53CB}" presName="text3" presStyleLbl="fgAcc3" presStyleIdx="0" presStyleCnt="6" custScaleX="106433" custScaleY="144578" custLinFactNeighborX="20897" custLinFactNeighborY="14509">
        <dgm:presLayoutVars>
          <dgm:chPref val="3"/>
        </dgm:presLayoutVars>
      </dgm:prSet>
      <dgm:spPr/>
      <dgm:t>
        <a:bodyPr/>
        <a:lstStyle/>
        <a:p>
          <a:endParaRPr lang="en-IN"/>
        </a:p>
      </dgm:t>
    </dgm:pt>
    <dgm:pt modelId="{312059EF-A283-4EB3-9F6B-2D0806EB063C}" type="pres">
      <dgm:prSet presAssocID="{4A2DE3DB-305E-4F1F-9FD5-0002EEDB53CB}" presName="hierChild4" presStyleCnt="0"/>
      <dgm:spPr/>
    </dgm:pt>
    <dgm:pt modelId="{A03A9CC3-6041-4310-9395-F2A02A4BF5CC}" type="pres">
      <dgm:prSet presAssocID="{BE94E3EB-EB04-4187-A6F5-1396E60F357D}" presName="Name23" presStyleLbl="parChTrans1D4" presStyleIdx="0" presStyleCnt="6"/>
      <dgm:spPr/>
      <dgm:t>
        <a:bodyPr/>
        <a:lstStyle/>
        <a:p>
          <a:endParaRPr lang="en-IN"/>
        </a:p>
      </dgm:t>
    </dgm:pt>
    <dgm:pt modelId="{232F4B5A-70E2-40FB-8C58-EEBCD277D27F}" type="pres">
      <dgm:prSet presAssocID="{AF079F7F-DA92-4C41-B98E-C2BF3C14A8B4}" presName="hierRoot4" presStyleCnt="0"/>
      <dgm:spPr/>
    </dgm:pt>
    <dgm:pt modelId="{4D02774D-0552-485B-9374-95EDDCDE662E}" type="pres">
      <dgm:prSet presAssocID="{AF079F7F-DA92-4C41-B98E-C2BF3C14A8B4}" presName="composite4" presStyleCnt="0"/>
      <dgm:spPr/>
    </dgm:pt>
    <dgm:pt modelId="{4B31D761-5FEA-45EA-92FD-BEEA12E25477}" type="pres">
      <dgm:prSet presAssocID="{AF079F7F-DA92-4C41-B98E-C2BF3C14A8B4}" presName="background4" presStyleLbl="node4" presStyleIdx="0" presStyleCnt="6"/>
      <dgm:spPr/>
    </dgm:pt>
    <dgm:pt modelId="{1B853B33-6B97-482F-8398-7ED056B2AB12}" type="pres">
      <dgm:prSet presAssocID="{AF079F7F-DA92-4C41-B98E-C2BF3C14A8B4}" presName="text4" presStyleLbl="fgAcc4" presStyleIdx="0" presStyleCnt="6" custScaleX="111386" custScaleY="200266" custLinFactNeighborX="16005" custLinFactNeighborY="14509">
        <dgm:presLayoutVars>
          <dgm:chPref val="3"/>
        </dgm:presLayoutVars>
      </dgm:prSet>
      <dgm:spPr/>
      <dgm:t>
        <a:bodyPr/>
        <a:lstStyle/>
        <a:p>
          <a:endParaRPr lang="en-US"/>
        </a:p>
      </dgm:t>
    </dgm:pt>
    <dgm:pt modelId="{78E3FF98-7719-40A3-A644-1D8D1EC6427A}" type="pres">
      <dgm:prSet presAssocID="{AF079F7F-DA92-4C41-B98E-C2BF3C14A8B4}" presName="hierChild5" presStyleCnt="0"/>
      <dgm:spPr/>
    </dgm:pt>
    <dgm:pt modelId="{E82D4626-430D-415F-926D-C6934AA46DC2}" type="pres">
      <dgm:prSet presAssocID="{79AF52EE-08E2-473A-866B-08C553037FEB}" presName="Name17" presStyleLbl="parChTrans1D3" presStyleIdx="1" presStyleCnt="6"/>
      <dgm:spPr/>
      <dgm:t>
        <a:bodyPr/>
        <a:lstStyle/>
        <a:p>
          <a:endParaRPr lang="en-IN"/>
        </a:p>
      </dgm:t>
    </dgm:pt>
    <dgm:pt modelId="{92DE99E8-9B39-467A-93F4-70956F382899}" type="pres">
      <dgm:prSet presAssocID="{F59C3B81-B886-4E04-8107-32537B127B77}" presName="hierRoot3" presStyleCnt="0"/>
      <dgm:spPr/>
    </dgm:pt>
    <dgm:pt modelId="{F0C3C6B4-E451-473B-BC0C-E6A65418B621}" type="pres">
      <dgm:prSet presAssocID="{F59C3B81-B886-4E04-8107-32537B127B77}" presName="composite3" presStyleCnt="0"/>
      <dgm:spPr/>
    </dgm:pt>
    <dgm:pt modelId="{BE955E0B-36C5-466F-930F-7C4ED06B90DF}" type="pres">
      <dgm:prSet presAssocID="{F59C3B81-B886-4E04-8107-32537B127B77}" presName="background3" presStyleLbl="node3" presStyleIdx="1" presStyleCnt="6"/>
      <dgm:spPr/>
    </dgm:pt>
    <dgm:pt modelId="{AF2D7CD4-145C-4BBA-B99D-26214B9B028B}" type="pres">
      <dgm:prSet presAssocID="{F59C3B81-B886-4E04-8107-32537B127B77}" presName="text3" presStyleLbl="fgAcc3" presStyleIdx="1" presStyleCnt="6" custScaleX="79048" custScaleY="150608" custLinFactNeighborX="13041" custLinFactNeighborY="17544">
        <dgm:presLayoutVars>
          <dgm:chPref val="3"/>
        </dgm:presLayoutVars>
      </dgm:prSet>
      <dgm:spPr/>
      <dgm:t>
        <a:bodyPr/>
        <a:lstStyle/>
        <a:p>
          <a:endParaRPr lang="en-IN"/>
        </a:p>
      </dgm:t>
    </dgm:pt>
    <dgm:pt modelId="{4F389D0E-C64D-4BC6-8372-B61CFD68ED74}" type="pres">
      <dgm:prSet presAssocID="{F59C3B81-B886-4E04-8107-32537B127B77}" presName="hierChild4" presStyleCnt="0"/>
      <dgm:spPr/>
    </dgm:pt>
    <dgm:pt modelId="{FD0FD3B5-DAA6-4921-9387-5F8237C698E2}" type="pres">
      <dgm:prSet presAssocID="{8869BF74-856B-4D5D-A387-9C99FDCEFE38}" presName="Name23" presStyleLbl="parChTrans1D4" presStyleIdx="1" presStyleCnt="6"/>
      <dgm:spPr/>
      <dgm:t>
        <a:bodyPr/>
        <a:lstStyle/>
        <a:p>
          <a:endParaRPr lang="en-IN"/>
        </a:p>
      </dgm:t>
    </dgm:pt>
    <dgm:pt modelId="{BEDDDEF7-7F76-4344-9167-939AE6504C21}" type="pres">
      <dgm:prSet presAssocID="{A852A4B1-0955-442F-BCFE-989406739932}" presName="hierRoot4" presStyleCnt="0"/>
      <dgm:spPr/>
    </dgm:pt>
    <dgm:pt modelId="{E2C66ACF-865D-4587-8CC6-57055A06CEF8}" type="pres">
      <dgm:prSet presAssocID="{A852A4B1-0955-442F-BCFE-989406739932}" presName="composite4" presStyleCnt="0"/>
      <dgm:spPr/>
    </dgm:pt>
    <dgm:pt modelId="{A2C69772-F8E5-45C7-915E-272D009A240A}" type="pres">
      <dgm:prSet presAssocID="{A852A4B1-0955-442F-BCFE-989406739932}" presName="background4" presStyleLbl="node4" presStyleIdx="1" presStyleCnt="6"/>
      <dgm:spPr/>
    </dgm:pt>
    <dgm:pt modelId="{4736025A-F2D2-426E-A87A-DE29224B5393}" type="pres">
      <dgm:prSet presAssocID="{A852A4B1-0955-442F-BCFE-989406739932}" presName="text4" presStyleLbl="fgAcc4" presStyleIdx="1" presStyleCnt="6" custScaleX="79048" custScaleY="208618" custLinFactNeighborX="7831" custLinFactNeighborY="17544">
        <dgm:presLayoutVars>
          <dgm:chPref val="3"/>
        </dgm:presLayoutVars>
      </dgm:prSet>
      <dgm:spPr/>
      <dgm:t>
        <a:bodyPr/>
        <a:lstStyle/>
        <a:p>
          <a:endParaRPr lang="en-US"/>
        </a:p>
      </dgm:t>
    </dgm:pt>
    <dgm:pt modelId="{FBDCB398-5C16-45D1-A661-4A1757739601}" type="pres">
      <dgm:prSet presAssocID="{A852A4B1-0955-442F-BCFE-989406739932}" presName="hierChild5" presStyleCnt="0"/>
      <dgm:spPr/>
    </dgm:pt>
    <dgm:pt modelId="{64F7E7BB-4C05-478B-B5A6-8579236AE4DF}" type="pres">
      <dgm:prSet presAssocID="{BC67FD94-FFC5-4C81-82A5-CFEDA5BDC74D}" presName="Name17" presStyleLbl="parChTrans1D3" presStyleIdx="2" presStyleCnt="6"/>
      <dgm:spPr/>
      <dgm:t>
        <a:bodyPr/>
        <a:lstStyle/>
        <a:p>
          <a:endParaRPr lang="en-IN"/>
        </a:p>
      </dgm:t>
    </dgm:pt>
    <dgm:pt modelId="{636C2224-1B7C-4B9A-9D43-BBE65A34285B}" type="pres">
      <dgm:prSet presAssocID="{CFA192E1-F4DA-4959-B3C8-D43E3F6A7CBE}" presName="hierRoot3" presStyleCnt="0"/>
      <dgm:spPr/>
    </dgm:pt>
    <dgm:pt modelId="{CB8E090B-50FF-4BCC-A5B5-050CE639BEAF}" type="pres">
      <dgm:prSet presAssocID="{CFA192E1-F4DA-4959-B3C8-D43E3F6A7CBE}" presName="composite3" presStyleCnt="0"/>
      <dgm:spPr/>
    </dgm:pt>
    <dgm:pt modelId="{D16C44A8-04AF-4163-B63B-7C8BACCB03EC}" type="pres">
      <dgm:prSet presAssocID="{CFA192E1-F4DA-4959-B3C8-D43E3F6A7CBE}" presName="background3" presStyleLbl="node3" presStyleIdx="2" presStyleCnt="6"/>
      <dgm:spPr/>
      <dgm:t>
        <a:bodyPr/>
        <a:lstStyle/>
        <a:p>
          <a:endParaRPr lang="en-IN"/>
        </a:p>
      </dgm:t>
    </dgm:pt>
    <dgm:pt modelId="{8D0FBAA9-B3A3-4672-B0F9-B320D39E4D29}" type="pres">
      <dgm:prSet presAssocID="{CFA192E1-F4DA-4959-B3C8-D43E3F6A7CBE}" presName="text3" presStyleLbl="fgAcc3" presStyleIdx="2" presStyleCnt="6" custScaleX="76851" custScaleY="146077" custLinFactNeighborX="5613" custLinFactNeighborY="15345">
        <dgm:presLayoutVars>
          <dgm:chPref val="3"/>
        </dgm:presLayoutVars>
      </dgm:prSet>
      <dgm:spPr/>
      <dgm:t>
        <a:bodyPr/>
        <a:lstStyle/>
        <a:p>
          <a:endParaRPr lang="en-IN"/>
        </a:p>
      </dgm:t>
    </dgm:pt>
    <dgm:pt modelId="{979C3C0E-78ED-4EDF-A644-EC7C6110AED6}" type="pres">
      <dgm:prSet presAssocID="{CFA192E1-F4DA-4959-B3C8-D43E3F6A7CBE}" presName="hierChild4" presStyleCnt="0"/>
      <dgm:spPr/>
    </dgm:pt>
    <dgm:pt modelId="{04C434E4-7E31-44E9-9529-9DB73B3D8529}" type="pres">
      <dgm:prSet presAssocID="{321BC24D-AD18-481C-869E-BC6A830D9101}" presName="Name23" presStyleLbl="parChTrans1D4" presStyleIdx="2" presStyleCnt="6"/>
      <dgm:spPr/>
      <dgm:t>
        <a:bodyPr/>
        <a:lstStyle/>
        <a:p>
          <a:endParaRPr lang="en-IN"/>
        </a:p>
      </dgm:t>
    </dgm:pt>
    <dgm:pt modelId="{7D35C9EA-641A-40A3-91A7-4AA0A17F7A3E}" type="pres">
      <dgm:prSet presAssocID="{D5643637-9D0B-4A50-B38D-50BC08620009}" presName="hierRoot4" presStyleCnt="0"/>
      <dgm:spPr/>
    </dgm:pt>
    <dgm:pt modelId="{64BF4AFC-861A-40B9-B9E5-32EC4239982C}" type="pres">
      <dgm:prSet presAssocID="{D5643637-9D0B-4A50-B38D-50BC08620009}" presName="composite4" presStyleCnt="0"/>
      <dgm:spPr/>
    </dgm:pt>
    <dgm:pt modelId="{782DDDB2-817A-4A19-A915-C8F7D4CFED2E}" type="pres">
      <dgm:prSet presAssocID="{D5643637-9D0B-4A50-B38D-50BC08620009}" presName="background4" presStyleLbl="node4" presStyleIdx="2" presStyleCnt="6"/>
      <dgm:spPr/>
    </dgm:pt>
    <dgm:pt modelId="{0E1C26E0-1229-40C4-9913-A9037BF0C31B}" type="pres">
      <dgm:prSet presAssocID="{D5643637-9D0B-4A50-B38D-50BC08620009}" presName="text4" presStyleLbl="fgAcc4" presStyleIdx="2" presStyleCnt="6" custScaleX="95593" custScaleY="202342" custLinFactNeighborX="2863" custLinFactNeighborY="15345">
        <dgm:presLayoutVars>
          <dgm:chPref val="3"/>
        </dgm:presLayoutVars>
      </dgm:prSet>
      <dgm:spPr/>
      <dgm:t>
        <a:bodyPr/>
        <a:lstStyle/>
        <a:p>
          <a:endParaRPr lang="en-US"/>
        </a:p>
      </dgm:t>
    </dgm:pt>
    <dgm:pt modelId="{CA04B2FF-ECFA-4BC8-B0E6-469EFF2D056A}" type="pres">
      <dgm:prSet presAssocID="{D5643637-9D0B-4A50-B38D-50BC08620009}" presName="hierChild5" presStyleCnt="0"/>
      <dgm:spPr/>
    </dgm:pt>
    <dgm:pt modelId="{4C3093E1-9DC2-46CB-B39A-1D1E5EFF4E0C}" type="pres">
      <dgm:prSet presAssocID="{3C1F30EE-FB29-499C-8D23-F3B6238A0B75}" presName="Name17" presStyleLbl="parChTrans1D3" presStyleIdx="3" presStyleCnt="6"/>
      <dgm:spPr/>
      <dgm:t>
        <a:bodyPr/>
        <a:lstStyle/>
        <a:p>
          <a:endParaRPr lang="en-IN"/>
        </a:p>
      </dgm:t>
    </dgm:pt>
    <dgm:pt modelId="{2C4662B0-22F8-419B-BCB3-DA4F1393EA9A}" type="pres">
      <dgm:prSet presAssocID="{BA623ECA-724A-4828-86AB-80F0CD3EEB51}" presName="hierRoot3" presStyleCnt="0"/>
      <dgm:spPr/>
    </dgm:pt>
    <dgm:pt modelId="{8C1223BD-5994-445E-B972-3CE12DD0A1C2}" type="pres">
      <dgm:prSet presAssocID="{BA623ECA-724A-4828-86AB-80F0CD3EEB51}" presName="composite3" presStyleCnt="0"/>
      <dgm:spPr/>
    </dgm:pt>
    <dgm:pt modelId="{DD6569E3-5BD1-431C-BA43-E7601CD317B0}" type="pres">
      <dgm:prSet presAssocID="{BA623ECA-724A-4828-86AB-80F0CD3EEB51}" presName="background3" presStyleLbl="node3" presStyleIdx="3" presStyleCnt="6"/>
      <dgm:spPr/>
    </dgm:pt>
    <dgm:pt modelId="{E3638515-D185-4C20-8F64-BE1916B67F98}" type="pres">
      <dgm:prSet presAssocID="{BA623ECA-724A-4828-86AB-80F0CD3EEB51}" presName="text3" presStyleLbl="fgAcc3" presStyleIdx="3" presStyleCnt="6" custScaleX="85092" custScaleY="151680" custLinFactNeighborX="-3616" custLinFactNeighborY="11879">
        <dgm:presLayoutVars>
          <dgm:chPref val="3"/>
        </dgm:presLayoutVars>
      </dgm:prSet>
      <dgm:spPr/>
      <dgm:t>
        <a:bodyPr/>
        <a:lstStyle/>
        <a:p>
          <a:endParaRPr lang="en-IN"/>
        </a:p>
      </dgm:t>
    </dgm:pt>
    <dgm:pt modelId="{F796A07F-9A2B-457F-BEEA-7C7E4D5263B9}" type="pres">
      <dgm:prSet presAssocID="{BA623ECA-724A-4828-86AB-80F0CD3EEB51}" presName="hierChild4" presStyleCnt="0"/>
      <dgm:spPr/>
    </dgm:pt>
    <dgm:pt modelId="{3EB6D77D-7B4D-4014-82A9-FEDCFFF554C9}" type="pres">
      <dgm:prSet presAssocID="{A31C08EC-8662-4EAF-9BB8-D37F3B8EC5C6}" presName="Name23" presStyleLbl="parChTrans1D4" presStyleIdx="3" presStyleCnt="6"/>
      <dgm:spPr/>
      <dgm:t>
        <a:bodyPr/>
        <a:lstStyle/>
        <a:p>
          <a:endParaRPr lang="en-IN"/>
        </a:p>
      </dgm:t>
    </dgm:pt>
    <dgm:pt modelId="{8A49FCE9-944D-43CC-AB22-E0C32AA9AB53}" type="pres">
      <dgm:prSet presAssocID="{27FFD3CD-C692-4B56-AF7B-06B097C0AFC2}" presName="hierRoot4" presStyleCnt="0"/>
      <dgm:spPr/>
    </dgm:pt>
    <dgm:pt modelId="{3D880B87-11FA-4878-8D17-5B14C506D4E2}" type="pres">
      <dgm:prSet presAssocID="{27FFD3CD-C692-4B56-AF7B-06B097C0AFC2}" presName="composite4" presStyleCnt="0"/>
      <dgm:spPr/>
    </dgm:pt>
    <dgm:pt modelId="{B228BA66-6777-4210-97E5-3C542507D428}" type="pres">
      <dgm:prSet presAssocID="{27FFD3CD-C692-4B56-AF7B-06B097C0AFC2}" presName="background4" presStyleLbl="node4" presStyleIdx="3" presStyleCnt="6"/>
      <dgm:spPr/>
    </dgm:pt>
    <dgm:pt modelId="{4F2485ED-B3D4-4F5D-A4CB-BC38415DEC93}" type="pres">
      <dgm:prSet presAssocID="{27FFD3CD-C692-4B56-AF7B-06B097C0AFC2}" presName="text4" presStyleLbl="fgAcc4" presStyleIdx="3" presStyleCnt="6" custScaleX="85092" custScaleY="210103" custLinFactNeighborX="-3616" custLinFactNeighborY="11879">
        <dgm:presLayoutVars>
          <dgm:chPref val="3"/>
        </dgm:presLayoutVars>
      </dgm:prSet>
      <dgm:spPr/>
      <dgm:t>
        <a:bodyPr/>
        <a:lstStyle/>
        <a:p>
          <a:endParaRPr lang="en-US"/>
        </a:p>
      </dgm:t>
    </dgm:pt>
    <dgm:pt modelId="{FE65BDC5-539D-4AB7-B7FE-24FADA1D9E8A}" type="pres">
      <dgm:prSet presAssocID="{27FFD3CD-C692-4B56-AF7B-06B097C0AFC2}" presName="hierChild5" presStyleCnt="0"/>
      <dgm:spPr/>
    </dgm:pt>
    <dgm:pt modelId="{AFD7B650-2E15-460A-9F12-C06FBE130A2C}" type="pres">
      <dgm:prSet presAssocID="{89DFB795-B027-4CC0-AD90-18A92CDA8830}" presName="Name10" presStyleLbl="parChTrans1D2" presStyleIdx="1" presStyleCnt="2"/>
      <dgm:spPr/>
      <dgm:t>
        <a:bodyPr/>
        <a:lstStyle/>
        <a:p>
          <a:endParaRPr lang="en-IN"/>
        </a:p>
      </dgm:t>
    </dgm:pt>
    <dgm:pt modelId="{87AB2866-A80A-4A3A-96E6-FAB6A8EE4F55}" type="pres">
      <dgm:prSet presAssocID="{EF8709DA-4D5A-4731-A3A0-C0B294C0FC23}" presName="hierRoot2" presStyleCnt="0"/>
      <dgm:spPr/>
    </dgm:pt>
    <dgm:pt modelId="{5D7859B9-0394-48FE-992D-5EE0BC81A215}" type="pres">
      <dgm:prSet presAssocID="{EF8709DA-4D5A-4731-A3A0-C0B294C0FC23}" presName="composite2" presStyleCnt="0"/>
      <dgm:spPr/>
    </dgm:pt>
    <dgm:pt modelId="{11FEB80F-FCF0-4E42-985E-B60BA4A02306}" type="pres">
      <dgm:prSet presAssocID="{EF8709DA-4D5A-4731-A3A0-C0B294C0FC23}" presName="background2" presStyleLbl="node2" presStyleIdx="1" presStyleCnt="2"/>
      <dgm:spPr/>
    </dgm:pt>
    <dgm:pt modelId="{3B16D6B8-2D42-4837-B301-DACC4EBAB4AC}" type="pres">
      <dgm:prSet presAssocID="{EF8709DA-4D5A-4731-A3A0-C0B294C0FC23}" presName="text2" presStyleLbl="fgAcc2" presStyleIdx="1" presStyleCnt="2" custScaleX="239221" custScaleY="71365" custLinFactNeighborX="-42794" custLinFactNeighborY="-4142">
        <dgm:presLayoutVars>
          <dgm:chPref val="3"/>
        </dgm:presLayoutVars>
      </dgm:prSet>
      <dgm:spPr/>
      <dgm:t>
        <a:bodyPr/>
        <a:lstStyle/>
        <a:p>
          <a:endParaRPr lang="en-IN"/>
        </a:p>
      </dgm:t>
    </dgm:pt>
    <dgm:pt modelId="{BCC64316-BE85-4A2D-A57C-ABD057721E89}" type="pres">
      <dgm:prSet presAssocID="{EF8709DA-4D5A-4731-A3A0-C0B294C0FC23}" presName="hierChild3" presStyleCnt="0"/>
      <dgm:spPr/>
    </dgm:pt>
    <dgm:pt modelId="{9796A47C-EDDF-4F6A-BC69-7DF236177768}" type="pres">
      <dgm:prSet presAssocID="{A8B77D4F-E37D-460D-A4FD-34BFD93F6453}" presName="Name17" presStyleLbl="parChTrans1D3" presStyleIdx="4" presStyleCnt="6"/>
      <dgm:spPr/>
      <dgm:t>
        <a:bodyPr/>
        <a:lstStyle/>
        <a:p>
          <a:endParaRPr lang="en-IN"/>
        </a:p>
      </dgm:t>
    </dgm:pt>
    <dgm:pt modelId="{CF511A0C-B988-4804-AB2D-05D68D8666DA}" type="pres">
      <dgm:prSet presAssocID="{01DB6409-77DA-4E62-9133-A5DD827F2EF8}" presName="hierRoot3" presStyleCnt="0"/>
      <dgm:spPr/>
    </dgm:pt>
    <dgm:pt modelId="{2B854ED9-C51B-4DDC-A63B-11378895D345}" type="pres">
      <dgm:prSet presAssocID="{01DB6409-77DA-4E62-9133-A5DD827F2EF8}" presName="composite3" presStyleCnt="0"/>
      <dgm:spPr/>
    </dgm:pt>
    <dgm:pt modelId="{317D2D52-D536-43E4-A432-2C337DBCF57C}" type="pres">
      <dgm:prSet presAssocID="{01DB6409-77DA-4E62-9133-A5DD827F2EF8}" presName="background3" presStyleLbl="node3" presStyleIdx="4" presStyleCnt="6"/>
      <dgm:spPr/>
    </dgm:pt>
    <dgm:pt modelId="{442ED53F-F4F5-4AFD-B366-3952BF63476D}" type="pres">
      <dgm:prSet presAssocID="{01DB6409-77DA-4E62-9133-A5DD827F2EF8}" presName="text3" presStyleLbl="fgAcc3" presStyleIdx="4" presStyleCnt="6" custScaleX="99731" custScaleY="162083" custLinFactNeighborX="-6835" custLinFactNeighborY="12412">
        <dgm:presLayoutVars>
          <dgm:chPref val="3"/>
        </dgm:presLayoutVars>
      </dgm:prSet>
      <dgm:spPr/>
      <dgm:t>
        <a:bodyPr/>
        <a:lstStyle/>
        <a:p>
          <a:endParaRPr lang="en-IN"/>
        </a:p>
      </dgm:t>
    </dgm:pt>
    <dgm:pt modelId="{1C27CD42-21DE-4274-BF83-BD7A06C17AB8}" type="pres">
      <dgm:prSet presAssocID="{01DB6409-77DA-4E62-9133-A5DD827F2EF8}" presName="hierChild4" presStyleCnt="0"/>
      <dgm:spPr/>
    </dgm:pt>
    <dgm:pt modelId="{47CD7C0A-42E2-4E61-BBD1-FAFD54E65521}" type="pres">
      <dgm:prSet presAssocID="{C9340CCD-F903-410D-881F-B8D82AFD278A}" presName="Name23" presStyleLbl="parChTrans1D4" presStyleIdx="4" presStyleCnt="6"/>
      <dgm:spPr/>
      <dgm:t>
        <a:bodyPr/>
        <a:lstStyle/>
        <a:p>
          <a:endParaRPr lang="en-IN"/>
        </a:p>
      </dgm:t>
    </dgm:pt>
    <dgm:pt modelId="{504EB59D-1DF4-4CA6-BCF6-13658C926B17}" type="pres">
      <dgm:prSet presAssocID="{BA86BD26-CC85-4D72-9602-B8C31999C322}" presName="hierRoot4" presStyleCnt="0"/>
      <dgm:spPr/>
    </dgm:pt>
    <dgm:pt modelId="{06C996D1-FC72-45D5-8D39-82C44534DF33}" type="pres">
      <dgm:prSet presAssocID="{BA86BD26-CC85-4D72-9602-B8C31999C322}" presName="composite4" presStyleCnt="0"/>
      <dgm:spPr/>
    </dgm:pt>
    <dgm:pt modelId="{23127FCE-6FF6-46DE-BA37-50C090B67BF9}" type="pres">
      <dgm:prSet presAssocID="{BA86BD26-CC85-4D72-9602-B8C31999C322}" presName="background4" presStyleLbl="node4" presStyleIdx="4" presStyleCnt="6"/>
      <dgm:spPr/>
    </dgm:pt>
    <dgm:pt modelId="{C7C84438-7D2F-4541-AC8F-440E6214976B}" type="pres">
      <dgm:prSet presAssocID="{BA86BD26-CC85-4D72-9602-B8C31999C322}" presName="text4" presStyleLbl="fgAcc4" presStyleIdx="4" presStyleCnt="6" custScaleX="99731" custScaleY="178987" custLinFactNeighborX="-6835" custLinFactNeighborY="11930">
        <dgm:presLayoutVars>
          <dgm:chPref val="3"/>
        </dgm:presLayoutVars>
      </dgm:prSet>
      <dgm:spPr/>
      <dgm:t>
        <a:bodyPr/>
        <a:lstStyle/>
        <a:p>
          <a:endParaRPr lang="en-US"/>
        </a:p>
      </dgm:t>
    </dgm:pt>
    <dgm:pt modelId="{686351E6-69A4-428B-B5AB-D2E0E4E83AA0}" type="pres">
      <dgm:prSet presAssocID="{BA86BD26-CC85-4D72-9602-B8C31999C322}" presName="hierChild5" presStyleCnt="0"/>
      <dgm:spPr/>
    </dgm:pt>
    <dgm:pt modelId="{B73368BA-6B03-4B24-BD74-C397C03B4044}" type="pres">
      <dgm:prSet presAssocID="{3665BACC-AFEC-4329-92B1-8C7B9396B9E6}" presName="Name17" presStyleLbl="parChTrans1D3" presStyleIdx="5" presStyleCnt="6"/>
      <dgm:spPr/>
      <dgm:t>
        <a:bodyPr/>
        <a:lstStyle/>
        <a:p>
          <a:endParaRPr lang="en-IN"/>
        </a:p>
      </dgm:t>
    </dgm:pt>
    <dgm:pt modelId="{8996FD2F-F45C-475D-8F47-7CA02FD34FF3}" type="pres">
      <dgm:prSet presAssocID="{DED2AD5D-7E52-4B96-96DA-831A0CF38A84}" presName="hierRoot3" presStyleCnt="0"/>
      <dgm:spPr/>
    </dgm:pt>
    <dgm:pt modelId="{D6504CE5-AD98-46A9-92D2-8135CDD7C6C0}" type="pres">
      <dgm:prSet presAssocID="{DED2AD5D-7E52-4B96-96DA-831A0CF38A84}" presName="composite3" presStyleCnt="0"/>
      <dgm:spPr/>
    </dgm:pt>
    <dgm:pt modelId="{1C856835-431A-4744-9A0D-016534B24084}" type="pres">
      <dgm:prSet presAssocID="{DED2AD5D-7E52-4B96-96DA-831A0CF38A84}" presName="background3" presStyleLbl="node3" presStyleIdx="5" presStyleCnt="6"/>
      <dgm:spPr/>
    </dgm:pt>
    <dgm:pt modelId="{B68D832B-5768-49FE-94E6-DFC116FBB41D}" type="pres">
      <dgm:prSet presAssocID="{DED2AD5D-7E52-4B96-96DA-831A0CF38A84}" presName="text3" presStyleLbl="fgAcc3" presStyleIdx="5" presStyleCnt="6" custScaleX="88036" custScaleY="150592" custLinFactNeighborX="-8996" custLinFactNeighborY="12412">
        <dgm:presLayoutVars>
          <dgm:chPref val="3"/>
        </dgm:presLayoutVars>
      </dgm:prSet>
      <dgm:spPr/>
      <dgm:t>
        <a:bodyPr/>
        <a:lstStyle/>
        <a:p>
          <a:endParaRPr lang="en-IN"/>
        </a:p>
      </dgm:t>
    </dgm:pt>
    <dgm:pt modelId="{EE2BCEFE-1920-4108-BA50-F2F70E7E5920}" type="pres">
      <dgm:prSet presAssocID="{DED2AD5D-7E52-4B96-96DA-831A0CF38A84}" presName="hierChild4" presStyleCnt="0"/>
      <dgm:spPr/>
    </dgm:pt>
    <dgm:pt modelId="{6AD5849A-4D08-441C-9BFE-FF794C535680}" type="pres">
      <dgm:prSet presAssocID="{485E7FBB-83D4-403D-BF90-9750843E0FDD}" presName="Name23" presStyleLbl="parChTrans1D4" presStyleIdx="5" presStyleCnt="6"/>
      <dgm:spPr/>
      <dgm:t>
        <a:bodyPr/>
        <a:lstStyle/>
        <a:p>
          <a:endParaRPr lang="en-IN"/>
        </a:p>
      </dgm:t>
    </dgm:pt>
    <dgm:pt modelId="{74EADDD1-AB40-42D7-9E99-8E6426F29EBF}" type="pres">
      <dgm:prSet presAssocID="{FB22461D-24F3-492F-B223-09FD287AD9F3}" presName="hierRoot4" presStyleCnt="0"/>
      <dgm:spPr/>
    </dgm:pt>
    <dgm:pt modelId="{54597C7D-D134-4E18-A541-6BE7AC70EA90}" type="pres">
      <dgm:prSet presAssocID="{FB22461D-24F3-492F-B223-09FD287AD9F3}" presName="composite4" presStyleCnt="0"/>
      <dgm:spPr/>
    </dgm:pt>
    <dgm:pt modelId="{FE53A433-4FCA-45A0-8B0B-E8E88AAF40A8}" type="pres">
      <dgm:prSet presAssocID="{FB22461D-24F3-492F-B223-09FD287AD9F3}" presName="background4" presStyleLbl="node4" presStyleIdx="5" presStyleCnt="6"/>
      <dgm:spPr/>
    </dgm:pt>
    <dgm:pt modelId="{EA297C4F-4100-43A7-9AB2-EE0825A67B2D}" type="pres">
      <dgm:prSet presAssocID="{FB22461D-24F3-492F-B223-09FD287AD9F3}" presName="text4" presStyleLbl="fgAcc4" presStyleIdx="5" presStyleCnt="6" custScaleY="173393" custLinFactNeighborX="-15578" custLinFactNeighborY="24922">
        <dgm:presLayoutVars>
          <dgm:chPref val="3"/>
        </dgm:presLayoutVars>
      </dgm:prSet>
      <dgm:spPr/>
      <dgm:t>
        <a:bodyPr/>
        <a:lstStyle/>
        <a:p>
          <a:endParaRPr lang="en-US"/>
        </a:p>
      </dgm:t>
    </dgm:pt>
    <dgm:pt modelId="{13965CAF-0332-426A-8363-2753835CF0EB}" type="pres">
      <dgm:prSet presAssocID="{FB22461D-24F3-492F-B223-09FD287AD9F3}" presName="hierChild5" presStyleCnt="0"/>
      <dgm:spPr/>
    </dgm:pt>
  </dgm:ptLst>
  <dgm:cxnLst>
    <dgm:cxn modelId="{9079293E-DAB6-432A-B91F-AA7324E87298}" type="presOf" srcId="{A8B77D4F-E37D-460D-A4FD-34BFD93F6453}" destId="{9796A47C-EDDF-4F6A-BC69-7DF236177768}" srcOrd="0" destOrd="0" presId="urn:microsoft.com/office/officeart/2005/8/layout/hierarchy1"/>
    <dgm:cxn modelId="{01014D5C-D4F8-462E-8A4D-F9AD610CCB7A}" srcId="{EF8709DA-4D5A-4731-A3A0-C0B294C0FC23}" destId="{01DB6409-77DA-4E62-9133-A5DD827F2EF8}" srcOrd="0" destOrd="0" parTransId="{A8B77D4F-E37D-460D-A4FD-34BFD93F6453}" sibTransId="{A7DEE378-C687-4D8D-9B66-A42DE6548D4B}"/>
    <dgm:cxn modelId="{DA51CEC3-40AC-4BC2-91B8-A071511C2B60}" type="presOf" srcId="{89DFB795-B027-4CC0-AD90-18A92CDA8830}" destId="{AFD7B650-2E15-460A-9F12-C06FBE130A2C}" srcOrd="0" destOrd="0" presId="urn:microsoft.com/office/officeart/2005/8/layout/hierarchy1"/>
    <dgm:cxn modelId="{1DA419D6-2202-4C3B-807F-DC223BA49DD8}" srcId="{79469CC6-45BD-4203-931B-C5F8D978A421}" destId="{F77EC13E-2B51-45EF-8EB9-1C0E05B1F800}" srcOrd="0" destOrd="0" parTransId="{870C17E1-1592-4344-A11C-C9DFCACD5CE2}" sibTransId="{61D333D9-17E2-4EEF-ADC3-3041203A3787}"/>
    <dgm:cxn modelId="{91FE43F0-F648-4FFA-AD98-A31B99CDF80C}" type="presOf" srcId="{F77EC13E-2B51-45EF-8EB9-1C0E05B1F800}" destId="{5FCFF4AD-3235-4953-8952-3752B3182562}" srcOrd="0" destOrd="0" presId="urn:microsoft.com/office/officeart/2005/8/layout/hierarchy1"/>
    <dgm:cxn modelId="{98BECDA4-4E14-4E83-BA28-683052AE6776}" srcId="{4A2DE3DB-305E-4F1F-9FD5-0002EEDB53CB}" destId="{AF079F7F-DA92-4C41-B98E-C2BF3C14A8B4}" srcOrd="0" destOrd="0" parTransId="{BE94E3EB-EB04-4187-A6F5-1396E60F357D}" sibTransId="{1EC3A141-52DA-4D94-B036-357AC19DA464}"/>
    <dgm:cxn modelId="{02B7CBFF-01DA-422B-8C68-AC255F98A72A}" type="presOf" srcId="{EF8709DA-4D5A-4731-A3A0-C0B294C0FC23}" destId="{3B16D6B8-2D42-4837-B301-DACC4EBAB4AC}" srcOrd="0" destOrd="0" presId="urn:microsoft.com/office/officeart/2005/8/layout/hierarchy1"/>
    <dgm:cxn modelId="{E2464FB4-C7B0-49B5-83AC-8AF9EC652A29}" type="presOf" srcId="{3C1F30EE-FB29-499C-8D23-F3B6238A0B75}" destId="{4C3093E1-9DC2-46CB-B39A-1D1E5EFF4E0C}" srcOrd="0" destOrd="0" presId="urn:microsoft.com/office/officeart/2005/8/layout/hierarchy1"/>
    <dgm:cxn modelId="{BF0CA018-1F17-4611-A3BD-2AE8E8300CD9}" type="presOf" srcId="{587BD8BC-39EB-4036-8CDD-A46D67B80B3F}" destId="{17CFD6A6-8F28-4301-9D01-A71A3BB57BC3}" srcOrd="0" destOrd="0" presId="urn:microsoft.com/office/officeart/2005/8/layout/hierarchy1"/>
    <dgm:cxn modelId="{372924E4-AEAA-4291-9F08-5624B491A241}" srcId="{DED2AD5D-7E52-4B96-96DA-831A0CF38A84}" destId="{FB22461D-24F3-492F-B223-09FD287AD9F3}" srcOrd="0" destOrd="0" parTransId="{485E7FBB-83D4-403D-BF90-9750843E0FDD}" sibTransId="{D74AC91F-CF79-4016-AA75-86D264976A39}"/>
    <dgm:cxn modelId="{C6292962-9F29-4BF1-AA35-C9A0623F8607}" type="presOf" srcId="{BA86BD26-CC85-4D72-9602-B8C31999C322}" destId="{C7C84438-7D2F-4541-AC8F-440E6214976B}" srcOrd="0" destOrd="0" presId="urn:microsoft.com/office/officeart/2005/8/layout/hierarchy1"/>
    <dgm:cxn modelId="{7E80A8C8-4FFD-4480-AEBC-20497BDEE300}" type="presOf" srcId="{3665BACC-AFEC-4329-92B1-8C7B9396B9E6}" destId="{B73368BA-6B03-4B24-BD74-C397C03B4044}" srcOrd="0" destOrd="0" presId="urn:microsoft.com/office/officeart/2005/8/layout/hierarchy1"/>
    <dgm:cxn modelId="{48EF0704-17C5-4880-BACF-951DCEDAA10A}" type="presOf" srcId="{D5643637-9D0B-4A50-B38D-50BC08620009}" destId="{0E1C26E0-1229-40C4-9913-A9037BF0C31B}" srcOrd="0" destOrd="0" presId="urn:microsoft.com/office/officeart/2005/8/layout/hierarchy1"/>
    <dgm:cxn modelId="{C82684AD-542D-4B10-8BF3-6DFBFA73D128}" type="presOf" srcId="{A852A4B1-0955-442F-BCFE-989406739932}" destId="{4736025A-F2D2-426E-A87A-DE29224B5393}" srcOrd="0" destOrd="0" presId="urn:microsoft.com/office/officeart/2005/8/layout/hierarchy1"/>
    <dgm:cxn modelId="{9EE21074-E8DA-4807-BCA7-CE0F0327D0F4}" srcId="{F77EC13E-2B51-45EF-8EB9-1C0E05B1F800}" destId="{BA623ECA-724A-4828-86AB-80F0CD3EEB51}" srcOrd="3" destOrd="0" parTransId="{3C1F30EE-FB29-499C-8D23-F3B6238A0B75}" sibTransId="{CC39F94F-F23B-4D0F-AD9E-62C9D02177BD}"/>
    <dgm:cxn modelId="{EF8ABC70-E9C9-4168-A881-CF6B7319BE1A}" type="presOf" srcId="{8869BF74-856B-4D5D-A387-9C99FDCEFE38}" destId="{FD0FD3B5-DAA6-4921-9387-5F8237C698E2}" srcOrd="0" destOrd="0" presId="urn:microsoft.com/office/officeart/2005/8/layout/hierarchy1"/>
    <dgm:cxn modelId="{13848E58-C631-4243-8614-8547EC68F171}" type="presOf" srcId="{79469CC6-45BD-4203-931B-C5F8D978A421}" destId="{C15D55F3-32F8-4E39-A3A6-C850FB16A825}" srcOrd="0" destOrd="0" presId="urn:microsoft.com/office/officeart/2005/8/layout/hierarchy1"/>
    <dgm:cxn modelId="{99997BF2-D567-4F02-BA0A-744143A0B25B}" type="presOf" srcId="{27FFD3CD-C692-4B56-AF7B-06B097C0AFC2}" destId="{4F2485ED-B3D4-4F5D-A4CB-BC38415DEC93}" srcOrd="0" destOrd="0" presId="urn:microsoft.com/office/officeart/2005/8/layout/hierarchy1"/>
    <dgm:cxn modelId="{6659E046-AC77-4F2E-BCAD-4F557E14536F}" type="presOf" srcId="{485E7FBB-83D4-403D-BF90-9750843E0FDD}" destId="{6AD5849A-4D08-441C-9BFE-FF794C535680}" srcOrd="0" destOrd="0" presId="urn:microsoft.com/office/officeart/2005/8/layout/hierarchy1"/>
    <dgm:cxn modelId="{7F0519E8-61A8-4AED-B39B-77C0D42E5249}" type="presOf" srcId="{AF079F7F-DA92-4C41-B98E-C2BF3C14A8B4}" destId="{1B853B33-6B97-482F-8398-7ED056B2AB12}" srcOrd="0" destOrd="0" presId="urn:microsoft.com/office/officeart/2005/8/layout/hierarchy1"/>
    <dgm:cxn modelId="{0F26CF81-30D4-4BAB-AC53-D569963EB5D2}" srcId="{F59C3B81-B886-4E04-8107-32537B127B77}" destId="{A852A4B1-0955-442F-BCFE-989406739932}" srcOrd="0" destOrd="0" parTransId="{8869BF74-856B-4D5D-A387-9C99FDCEFE38}" sibTransId="{50EA2D9D-AA4C-40C4-8E82-38D8F48750EC}"/>
    <dgm:cxn modelId="{73558438-64CA-4BDB-BB85-2751E96A68EA}" srcId="{CFA192E1-F4DA-4959-B3C8-D43E3F6A7CBE}" destId="{D5643637-9D0B-4A50-B38D-50BC08620009}" srcOrd="0" destOrd="0" parTransId="{321BC24D-AD18-481C-869E-BC6A830D9101}" sibTransId="{1B779A05-E573-4DDB-94A2-4F054129EF9E}"/>
    <dgm:cxn modelId="{3CBC5734-2087-48F8-AE28-846917129AD2}" type="presOf" srcId="{4A2DE3DB-305E-4F1F-9FD5-0002EEDB53CB}" destId="{4B357CEA-8E72-4B91-ADCF-FBEDE252CA6C}" srcOrd="0" destOrd="0" presId="urn:microsoft.com/office/officeart/2005/8/layout/hierarchy1"/>
    <dgm:cxn modelId="{066EB070-83BD-4F67-98DC-7DE3708CA9A0}" srcId="{79469CC6-45BD-4203-931B-C5F8D978A421}" destId="{EF8709DA-4D5A-4731-A3A0-C0B294C0FC23}" srcOrd="1" destOrd="0" parTransId="{89DFB795-B027-4CC0-AD90-18A92CDA8830}" sibTransId="{F455DDED-6368-4838-91A3-DD6C49490CC4}"/>
    <dgm:cxn modelId="{0B99B90A-C279-4867-BD04-279AEAF3F959}" type="presOf" srcId="{FB22461D-24F3-492F-B223-09FD287AD9F3}" destId="{EA297C4F-4100-43A7-9AB2-EE0825A67B2D}" srcOrd="0" destOrd="0" presId="urn:microsoft.com/office/officeart/2005/8/layout/hierarchy1"/>
    <dgm:cxn modelId="{B4ED99A5-5326-43C3-8322-03483BB3D88B}" type="presOf" srcId="{79AF52EE-08E2-473A-866B-08C553037FEB}" destId="{E82D4626-430D-415F-926D-C6934AA46DC2}" srcOrd="0" destOrd="0" presId="urn:microsoft.com/office/officeart/2005/8/layout/hierarchy1"/>
    <dgm:cxn modelId="{98F49673-DA0F-47FA-986F-30BAE5D96849}" srcId="{587BD8BC-39EB-4036-8CDD-A46D67B80B3F}" destId="{79469CC6-45BD-4203-931B-C5F8D978A421}" srcOrd="0" destOrd="0" parTransId="{B38CD7D5-92D3-48A1-A11D-508F4B7459E9}" sibTransId="{BA417648-CF31-4A11-A42E-64E9317BE0FC}"/>
    <dgm:cxn modelId="{9A6391B7-615D-4CF1-B694-185834DB44A4}" srcId="{F77EC13E-2B51-45EF-8EB9-1C0E05B1F800}" destId="{4A2DE3DB-305E-4F1F-9FD5-0002EEDB53CB}" srcOrd="0" destOrd="0" parTransId="{AAA81C6D-B87B-4454-96D6-001C02E8A795}" sibTransId="{45D8ED55-0D00-417A-81C9-87761FE808B9}"/>
    <dgm:cxn modelId="{C4EF9A9E-EC3C-4CB8-863C-23E72C189C3B}" type="presOf" srcId="{DED2AD5D-7E52-4B96-96DA-831A0CF38A84}" destId="{B68D832B-5768-49FE-94E6-DFC116FBB41D}" srcOrd="0" destOrd="0" presId="urn:microsoft.com/office/officeart/2005/8/layout/hierarchy1"/>
    <dgm:cxn modelId="{DC214B3C-CA6F-41ED-A293-31679FE0487D}" type="presOf" srcId="{AAA81C6D-B87B-4454-96D6-001C02E8A795}" destId="{3DF94F3F-9AD5-4ABE-9EFA-47E7D57C29E9}" srcOrd="0" destOrd="0" presId="urn:microsoft.com/office/officeart/2005/8/layout/hierarchy1"/>
    <dgm:cxn modelId="{4DAD625C-B287-4936-972A-5F03E5639984}" srcId="{01DB6409-77DA-4E62-9133-A5DD827F2EF8}" destId="{BA86BD26-CC85-4D72-9602-B8C31999C322}" srcOrd="0" destOrd="0" parTransId="{C9340CCD-F903-410D-881F-B8D82AFD278A}" sibTransId="{C2A03B42-6DE5-4822-96BB-909BF7DA758B}"/>
    <dgm:cxn modelId="{EB069919-D22B-4DD3-BF41-8F64EA8D929F}" srcId="{F77EC13E-2B51-45EF-8EB9-1C0E05B1F800}" destId="{CFA192E1-F4DA-4959-B3C8-D43E3F6A7CBE}" srcOrd="2" destOrd="0" parTransId="{BC67FD94-FFC5-4C81-82A5-CFEDA5BDC74D}" sibTransId="{40C50D87-16B2-4931-9E25-C710A1E5FC43}"/>
    <dgm:cxn modelId="{4959B9A5-4141-4A3D-AB47-11DBD018179D}" srcId="{BA623ECA-724A-4828-86AB-80F0CD3EEB51}" destId="{27FFD3CD-C692-4B56-AF7B-06B097C0AFC2}" srcOrd="0" destOrd="0" parTransId="{A31C08EC-8662-4EAF-9BB8-D37F3B8EC5C6}" sibTransId="{50C846BC-993C-4905-8920-15552DE30B85}"/>
    <dgm:cxn modelId="{4CB5D2ED-2B10-4CD6-ABF9-470B3B855B3D}" type="presOf" srcId="{F59C3B81-B886-4E04-8107-32537B127B77}" destId="{AF2D7CD4-145C-4BBA-B99D-26214B9B028B}" srcOrd="0" destOrd="0" presId="urn:microsoft.com/office/officeart/2005/8/layout/hierarchy1"/>
    <dgm:cxn modelId="{FCCF2EC4-F122-4140-995B-0B0A52588E34}" srcId="{EF8709DA-4D5A-4731-A3A0-C0B294C0FC23}" destId="{DED2AD5D-7E52-4B96-96DA-831A0CF38A84}" srcOrd="1" destOrd="0" parTransId="{3665BACC-AFEC-4329-92B1-8C7B9396B9E6}" sibTransId="{899A5C96-83BB-4681-B922-9FA8A0E076D8}"/>
    <dgm:cxn modelId="{F1B6E512-8D58-45D0-BE5C-60BA0672E0E0}" type="presOf" srcId="{01DB6409-77DA-4E62-9133-A5DD827F2EF8}" destId="{442ED53F-F4F5-4AFD-B366-3952BF63476D}" srcOrd="0" destOrd="0" presId="urn:microsoft.com/office/officeart/2005/8/layout/hierarchy1"/>
    <dgm:cxn modelId="{8A84DB2F-A7A2-4D49-A3A3-E0479743B44F}" srcId="{F77EC13E-2B51-45EF-8EB9-1C0E05B1F800}" destId="{F59C3B81-B886-4E04-8107-32537B127B77}" srcOrd="1" destOrd="0" parTransId="{79AF52EE-08E2-473A-866B-08C553037FEB}" sibTransId="{D0DCE359-ADAA-4B6B-BCF5-8F1CF45063E6}"/>
    <dgm:cxn modelId="{26AA4CE4-BB0E-45CE-8F85-1026885CBBF5}" type="presOf" srcId="{870C17E1-1592-4344-A11C-C9DFCACD5CE2}" destId="{11C44786-2BF0-416A-B311-5554396193B1}" srcOrd="0" destOrd="0" presId="urn:microsoft.com/office/officeart/2005/8/layout/hierarchy1"/>
    <dgm:cxn modelId="{439563A3-7341-4412-BD26-98FF16FA8D14}" type="presOf" srcId="{BE94E3EB-EB04-4187-A6F5-1396E60F357D}" destId="{A03A9CC3-6041-4310-9395-F2A02A4BF5CC}" srcOrd="0" destOrd="0" presId="urn:microsoft.com/office/officeart/2005/8/layout/hierarchy1"/>
    <dgm:cxn modelId="{ED817184-9DC4-4F3B-8A17-E669C3F7C941}" type="presOf" srcId="{C9340CCD-F903-410D-881F-B8D82AFD278A}" destId="{47CD7C0A-42E2-4E61-BBD1-FAFD54E65521}" srcOrd="0" destOrd="0" presId="urn:microsoft.com/office/officeart/2005/8/layout/hierarchy1"/>
    <dgm:cxn modelId="{5DEFDD00-9ABE-4A90-A1B6-BCAA9CEA6E2B}" type="presOf" srcId="{A31C08EC-8662-4EAF-9BB8-D37F3B8EC5C6}" destId="{3EB6D77D-7B4D-4014-82A9-FEDCFFF554C9}" srcOrd="0" destOrd="0" presId="urn:microsoft.com/office/officeart/2005/8/layout/hierarchy1"/>
    <dgm:cxn modelId="{23B27F87-AEFE-4BD0-9864-5A3E9609B7A4}" type="presOf" srcId="{321BC24D-AD18-481C-869E-BC6A830D9101}" destId="{04C434E4-7E31-44E9-9529-9DB73B3D8529}" srcOrd="0" destOrd="0" presId="urn:microsoft.com/office/officeart/2005/8/layout/hierarchy1"/>
    <dgm:cxn modelId="{136AEB59-C33E-4E6C-9739-6C0664731156}" type="presOf" srcId="{CFA192E1-F4DA-4959-B3C8-D43E3F6A7CBE}" destId="{8D0FBAA9-B3A3-4672-B0F9-B320D39E4D29}" srcOrd="0" destOrd="0" presId="urn:microsoft.com/office/officeart/2005/8/layout/hierarchy1"/>
    <dgm:cxn modelId="{B97C9F71-0E8F-4092-860B-EFC2D7C69626}" type="presOf" srcId="{BC67FD94-FFC5-4C81-82A5-CFEDA5BDC74D}" destId="{64F7E7BB-4C05-478B-B5A6-8579236AE4DF}" srcOrd="0" destOrd="0" presId="urn:microsoft.com/office/officeart/2005/8/layout/hierarchy1"/>
    <dgm:cxn modelId="{ABFC68CE-623A-4201-9DDE-4B59F5B36C2D}" type="presOf" srcId="{BA623ECA-724A-4828-86AB-80F0CD3EEB51}" destId="{E3638515-D185-4C20-8F64-BE1916B67F98}" srcOrd="0" destOrd="0" presId="urn:microsoft.com/office/officeart/2005/8/layout/hierarchy1"/>
    <dgm:cxn modelId="{2937D30B-5FFC-470E-A831-0ECD4D6F2058}" type="presParOf" srcId="{17CFD6A6-8F28-4301-9D01-A71A3BB57BC3}" destId="{5446AF54-713F-4225-BE59-A75F7F98B58A}" srcOrd="0" destOrd="0" presId="urn:microsoft.com/office/officeart/2005/8/layout/hierarchy1"/>
    <dgm:cxn modelId="{22DB1A27-EB1A-4BE4-8C30-8F03CEF6D5F8}" type="presParOf" srcId="{5446AF54-713F-4225-BE59-A75F7F98B58A}" destId="{FF53575F-8EAC-495B-B6C4-2E8E4D553954}" srcOrd="0" destOrd="0" presId="urn:microsoft.com/office/officeart/2005/8/layout/hierarchy1"/>
    <dgm:cxn modelId="{32E8770C-2CC3-4113-97DE-A4553B55D5C9}" type="presParOf" srcId="{FF53575F-8EAC-495B-B6C4-2E8E4D553954}" destId="{63C6045E-C520-4A50-86EF-047C8394679E}" srcOrd="0" destOrd="0" presId="urn:microsoft.com/office/officeart/2005/8/layout/hierarchy1"/>
    <dgm:cxn modelId="{57A09A81-121B-4FD5-A439-12376FEC51B1}" type="presParOf" srcId="{FF53575F-8EAC-495B-B6C4-2E8E4D553954}" destId="{C15D55F3-32F8-4E39-A3A6-C850FB16A825}" srcOrd="1" destOrd="0" presId="urn:microsoft.com/office/officeart/2005/8/layout/hierarchy1"/>
    <dgm:cxn modelId="{BA33A07C-6B89-44B0-8BD6-5399D04690B6}" type="presParOf" srcId="{5446AF54-713F-4225-BE59-A75F7F98B58A}" destId="{0E043BC9-A03F-4FBE-A29B-9FA5033EAE8A}" srcOrd="1" destOrd="0" presId="urn:microsoft.com/office/officeart/2005/8/layout/hierarchy1"/>
    <dgm:cxn modelId="{B163EB84-3A29-4CC5-B609-B7CC57C158D5}" type="presParOf" srcId="{0E043BC9-A03F-4FBE-A29B-9FA5033EAE8A}" destId="{11C44786-2BF0-416A-B311-5554396193B1}" srcOrd="0" destOrd="0" presId="urn:microsoft.com/office/officeart/2005/8/layout/hierarchy1"/>
    <dgm:cxn modelId="{F5AA0803-33FC-496F-98F2-EABB9FC34DF7}" type="presParOf" srcId="{0E043BC9-A03F-4FBE-A29B-9FA5033EAE8A}" destId="{F21A5346-70F1-41D2-A307-3EA555771119}" srcOrd="1" destOrd="0" presId="urn:microsoft.com/office/officeart/2005/8/layout/hierarchy1"/>
    <dgm:cxn modelId="{40E47412-1113-4379-8122-7876E1BA1D52}" type="presParOf" srcId="{F21A5346-70F1-41D2-A307-3EA555771119}" destId="{C6063B7E-D92D-4EAC-96D6-3CD37A0D7DC1}" srcOrd="0" destOrd="0" presId="urn:microsoft.com/office/officeart/2005/8/layout/hierarchy1"/>
    <dgm:cxn modelId="{D523D54D-AD0E-4E4E-A1FD-77D5FCE1D2A0}" type="presParOf" srcId="{C6063B7E-D92D-4EAC-96D6-3CD37A0D7DC1}" destId="{45499036-D2E9-4568-AD65-EC53C5355B79}" srcOrd="0" destOrd="0" presId="urn:microsoft.com/office/officeart/2005/8/layout/hierarchy1"/>
    <dgm:cxn modelId="{B0F213D0-6D4C-4633-9961-AC5B13C18F23}" type="presParOf" srcId="{C6063B7E-D92D-4EAC-96D6-3CD37A0D7DC1}" destId="{5FCFF4AD-3235-4953-8952-3752B3182562}" srcOrd="1" destOrd="0" presId="urn:microsoft.com/office/officeart/2005/8/layout/hierarchy1"/>
    <dgm:cxn modelId="{74D70C4B-345B-48BD-AE13-9BA557A2365B}" type="presParOf" srcId="{F21A5346-70F1-41D2-A307-3EA555771119}" destId="{8FE47986-85C7-4F05-9F0F-D30FDF5C2217}" srcOrd="1" destOrd="0" presId="urn:microsoft.com/office/officeart/2005/8/layout/hierarchy1"/>
    <dgm:cxn modelId="{2F9640AC-6F78-4106-8807-C3205CEA0D3C}" type="presParOf" srcId="{8FE47986-85C7-4F05-9F0F-D30FDF5C2217}" destId="{3DF94F3F-9AD5-4ABE-9EFA-47E7D57C29E9}" srcOrd="0" destOrd="0" presId="urn:microsoft.com/office/officeart/2005/8/layout/hierarchy1"/>
    <dgm:cxn modelId="{7EE47ABA-64BC-4555-B70A-BB5BB75B343E}" type="presParOf" srcId="{8FE47986-85C7-4F05-9F0F-D30FDF5C2217}" destId="{D85D0907-B92F-498E-9F66-E3CF88EA908D}" srcOrd="1" destOrd="0" presId="urn:microsoft.com/office/officeart/2005/8/layout/hierarchy1"/>
    <dgm:cxn modelId="{8B357CEF-626A-4301-AC38-68B200339C3D}" type="presParOf" srcId="{D85D0907-B92F-498E-9F66-E3CF88EA908D}" destId="{2B3EB327-0676-4B7E-B4F3-553F6DF50B7E}" srcOrd="0" destOrd="0" presId="urn:microsoft.com/office/officeart/2005/8/layout/hierarchy1"/>
    <dgm:cxn modelId="{E263B26F-2D33-403C-AE5A-8EC7724DAB98}" type="presParOf" srcId="{2B3EB327-0676-4B7E-B4F3-553F6DF50B7E}" destId="{0ACA281E-810B-4474-BCDF-FBCB221C5409}" srcOrd="0" destOrd="0" presId="urn:microsoft.com/office/officeart/2005/8/layout/hierarchy1"/>
    <dgm:cxn modelId="{9470A888-AD4A-4BB5-A33C-7095CDC11888}" type="presParOf" srcId="{2B3EB327-0676-4B7E-B4F3-553F6DF50B7E}" destId="{4B357CEA-8E72-4B91-ADCF-FBEDE252CA6C}" srcOrd="1" destOrd="0" presId="urn:microsoft.com/office/officeart/2005/8/layout/hierarchy1"/>
    <dgm:cxn modelId="{068CA6BB-163A-4614-B1D7-82E9F9913354}" type="presParOf" srcId="{D85D0907-B92F-498E-9F66-E3CF88EA908D}" destId="{312059EF-A283-4EB3-9F6B-2D0806EB063C}" srcOrd="1" destOrd="0" presId="urn:microsoft.com/office/officeart/2005/8/layout/hierarchy1"/>
    <dgm:cxn modelId="{207BAE4A-A79B-4A9F-8ABB-8A53CF1D3029}" type="presParOf" srcId="{312059EF-A283-4EB3-9F6B-2D0806EB063C}" destId="{A03A9CC3-6041-4310-9395-F2A02A4BF5CC}" srcOrd="0" destOrd="0" presId="urn:microsoft.com/office/officeart/2005/8/layout/hierarchy1"/>
    <dgm:cxn modelId="{AC397A13-4E52-448E-823B-8F96C8672216}" type="presParOf" srcId="{312059EF-A283-4EB3-9F6B-2D0806EB063C}" destId="{232F4B5A-70E2-40FB-8C58-EEBCD277D27F}" srcOrd="1" destOrd="0" presId="urn:microsoft.com/office/officeart/2005/8/layout/hierarchy1"/>
    <dgm:cxn modelId="{584A49E0-88C3-4494-A3FA-6D1AB4A82C66}" type="presParOf" srcId="{232F4B5A-70E2-40FB-8C58-EEBCD277D27F}" destId="{4D02774D-0552-485B-9374-95EDDCDE662E}" srcOrd="0" destOrd="0" presId="urn:microsoft.com/office/officeart/2005/8/layout/hierarchy1"/>
    <dgm:cxn modelId="{4429F542-9DD1-4E60-BECB-B29281B014B9}" type="presParOf" srcId="{4D02774D-0552-485B-9374-95EDDCDE662E}" destId="{4B31D761-5FEA-45EA-92FD-BEEA12E25477}" srcOrd="0" destOrd="0" presId="urn:microsoft.com/office/officeart/2005/8/layout/hierarchy1"/>
    <dgm:cxn modelId="{26045979-A68C-4FD0-A323-08BAB16041A9}" type="presParOf" srcId="{4D02774D-0552-485B-9374-95EDDCDE662E}" destId="{1B853B33-6B97-482F-8398-7ED056B2AB12}" srcOrd="1" destOrd="0" presId="urn:microsoft.com/office/officeart/2005/8/layout/hierarchy1"/>
    <dgm:cxn modelId="{436DCACF-D8AF-43B1-ADB7-A310B0D0B26B}" type="presParOf" srcId="{232F4B5A-70E2-40FB-8C58-EEBCD277D27F}" destId="{78E3FF98-7719-40A3-A644-1D8D1EC6427A}" srcOrd="1" destOrd="0" presId="urn:microsoft.com/office/officeart/2005/8/layout/hierarchy1"/>
    <dgm:cxn modelId="{89EFA8BE-19CF-4FD9-A1DF-39F45D02F9C9}" type="presParOf" srcId="{8FE47986-85C7-4F05-9F0F-D30FDF5C2217}" destId="{E82D4626-430D-415F-926D-C6934AA46DC2}" srcOrd="2" destOrd="0" presId="urn:microsoft.com/office/officeart/2005/8/layout/hierarchy1"/>
    <dgm:cxn modelId="{10B1185F-6771-4D62-B201-5626E14BE027}" type="presParOf" srcId="{8FE47986-85C7-4F05-9F0F-D30FDF5C2217}" destId="{92DE99E8-9B39-467A-93F4-70956F382899}" srcOrd="3" destOrd="0" presId="urn:microsoft.com/office/officeart/2005/8/layout/hierarchy1"/>
    <dgm:cxn modelId="{4239F1D9-2276-4F36-BB29-E3682D164207}" type="presParOf" srcId="{92DE99E8-9B39-467A-93F4-70956F382899}" destId="{F0C3C6B4-E451-473B-BC0C-E6A65418B621}" srcOrd="0" destOrd="0" presId="urn:microsoft.com/office/officeart/2005/8/layout/hierarchy1"/>
    <dgm:cxn modelId="{ECBA0797-F5B1-438E-B33F-4D0C7430CE2F}" type="presParOf" srcId="{F0C3C6B4-E451-473B-BC0C-E6A65418B621}" destId="{BE955E0B-36C5-466F-930F-7C4ED06B90DF}" srcOrd="0" destOrd="0" presId="urn:microsoft.com/office/officeart/2005/8/layout/hierarchy1"/>
    <dgm:cxn modelId="{EF74CFAA-0032-4015-A949-302B49B1D352}" type="presParOf" srcId="{F0C3C6B4-E451-473B-BC0C-E6A65418B621}" destId="{AF2D7CD4-145C-4BBA-B99D-26214B9B028B}" srcOrd="1" destOrd="0" presId="urn:microsoft.com/office/officeart/2005/8/layout/hierarchy1"/>
    <dgm:cxn modelId="{376ECD6D-C623-4513-B803-9136F489DCED}" type="presParOf" srcId="{92DE99E8-9B39-467A-93F4-70956F382899}" destId="{4F389D0E-C64D-4BC6-8372-B61CFD68ED74}" srcOrd="1" destOrd="0" presId="urn:microsoft.com/office/officeart/2005/8/layout/hierarchy1"/>
    <dgm:cxn modelId="{88DB58F2-F4A4-40C9-8786-18D81CD1A522}" type="presParOf" srcId="{4F389D0E-C64D-4BC6-8372-B61CFD68ED74}" destId="{FD0FD3B5-DAA6-4921-9387-5F8237C698E2}" srcOrd="0" destOrd="0" presId="urn:microsoft.com/office/officeart/2005/8/layout/hierarchy1"/>
    <dgm:cxn modelId="{F88466EB-FB66-4643-9640-0E64EC1B1823}" type="presParOf" srcId="{4F389D0E-C64D-4BC6-8372-B61CFD68ED74}" destId="{BEDDDEF7-7F76-4344-9167-939AE6504C21}" srcOrd="1" destOrd="0" presId="urn:microsoft.com/office/officeart/2005/8/layout/hierarchy1"/>
    <dgm:cxn modelId="{6E2FED45-8BFF-4943-AEB4-EB1BDFFAEA44}" type="presParOf" srcId="{BEDDDEF7-7F76-4344-9167-939AE6504C21}" destId="{E2C66ACF-865D-4587-8CC6-57055A06CEF8}" srcOrd="0" destOrd="0" presId="urn:microsoft.com/office/officeart/2005/8/layout/hierarchy1"/>
    <dgm:cxn modelId="{BB046372-BB86-4BCB-AD96-26AF944A5B92}" type="presParOf" srcId="{E2C66ACF-865D-4587-8CC6-57055A06CEF8}" destId="{A2C69772-F8E5-45C7-915E-272D009A240A}" srcOrd="0" destOrd="0" presId="urn:microsoft.com/office/officeart/2005/8/layout/hierarchy1"/>
    <dgm:cxn modelId="{46361C68-FB91-4993-99BB-C7549D075F8D}" type="presParOf" srcId="{E2C66ACF-865D-4587-8CC6-57055A06CEF8}" destId="{4736025A-F2D2-426E-A87A-DE29224B5393}" srcOrd="1" destOrd="0" presId="urn:microsoft.com/office/officeart/2005/8/layout/hierarchy1"/>
    <dgm:cxn modelId="{C66D4A71-F253-4CBB-BEF7-586B6CC2AE4E}" type="presParOf" srcId="{BEDDDEF7-7F76-4344-9167-939AE6504C21}" destId="{FBDCB398-5C16-45D1-A661-4A1757739601}" srcOrd="1" destOrd="0" presId="urn:microsoft.com/office/officeart/2005/8/layout/hierarchy1"/>
    <dgm:cxn modelId="{EFDD7CED-9F2E-4F23-8D14-1781C9D0932D}" type="presParOf" srcId="{8FE47986-85C7-4F05-9F0F-D30FDF5C2217}" destId="{64F7E7BB-4C05-478B-B5A6-8579236AE4DF}" srcOrd="4" destOrd="0" presId="urn:microsoft.com/office/officeart/2005/8/layout/hierarchy1"/>
    <dgm:cxn modelId="{C4C622C5-507A-483A-8354-C5E207D368EF}" type="presParOf" srcId="{8FE47986-85C7-4F05-9F0F-D30FDF5C2217}" destId="{636C2224-1B7C-4B9A-9D43-BBE65A34285B}" srcOrd="5" destOrd="0" presId="urn:microsoft.com/office/officeart/2005/8/layout/hierarchy1"/>
    <dgm:cxn modelId="{63E3823E-E383-4387-BC87-91E90AC04C21}" type="presParOf" srcId="{636C2224-1B7C-4B9A-9D43-BBE65A34285B}" destId="{CB8E090B-50FF-4BCC-A5B5-050CE639BEAF}" srcOrd="0" destOrd="0" presId="urn:microsoft.com/office/officeart/2005/8/layout/hierarchy1"/>
    <dgm:cxn modelId="{DB1B331C-41CB-4F2E-B4DA-A2502135190A}" type="presParOf" srcId="{CB8E090B-50FF-4BCC-A5B5-050CE639BEAF}" destId="{D16C44A8-04AF-4163-B63B-7C8BACCB03EC}" srcOrd="0" destOrd="0" presId="urn:microsoft.com/office/officeart/2005/8/layout/hierarchy1"/>
    <dgm:cxn modelId="{ABD9867D-5E19-4708-AE27-39FA55C673DB}" type="presParOf" srcId="{CB8E090B-50FF-4BCC-A5B5-050CE639BEAF}" destId="{8D0FBAA9-B3A3-4672-B0F9-B320D39E4D29}" srcOrd="1" destOrd="0" presId="urn:microsoft.com/office/officeart/2005/8/layout/hierarchy1"/>
    <dgm:cxn modelId="{40433E74-4622-40F9-8104-E1447CE8681F}" type="presParOf" srcId="{636C2224-1B7C-4B9A-9D43-BBE65A34285B}" destId="{979C3C0E-78ED-4EDF-A644-EC7C6110AED6}" srcOrd="1" destOrd="0" presId="urn:microsoft.com/office/officeart/2005/8/layout/hierarchy1"/>
    <dgm:cxn modelId="{D28DB6E4-D682-4252-968D-4BC538CFDD8F}" type="presParOf" srcId="{979C3C0E-78ED-4EDF-A644-EC7C6110AED6}" destId="{04C434E4-7E31-44E9-9529-9DB73B3D8529}" srcOrd="0" destOrd="0" presId="urn:microsoft.com/office/officeart/2005/8/layout/hierarchy1"/>
    <dgm:cxn modelId="{41642E94-E395-4AC3-AFD6-1879BCEF87C4}" type="presParOf" srcId="{979C3C0E-78ED-4EDF-A644-EC7C6110AED6}" destId="{7D35C9EA-641A-40A3-91A7-4AA0A17F7A3E}" srcOrd="1" destOrd="0" presId="urn:microsoft.com/office/officeart/2005/8/layout/hierarchy1"/>
    <dgm:cxn modelId="{BB7206F7-97CB-42D9-9597-910E60473767}" type="presParOf" srcId="{7D35C9EA-641A-40A3-91A7-4AA0A17F7A3E}" destId="{64BF4AFC-861A-40B9-B9E5-32EC4239982C}" srcOrd="0" destOrd="0" presId="urn:microsoft.com/office/officeart/2005/8/layout/hierarchy1"/>
    <dgm:cxn modelId="{552BDFE5-97D1-4818-A90C-E8E945D5B04B}" type="presParOf" srcId="{64BF4AFC-861A-40B9-B9E5-32EC4239982C}" destId="{782DDDB2-817A-4A19-A915-C8F7D4CFED2E}" srcOrd="0" destOrd="0" presId="urn:microsoft.com/office/officeart/2005/8/layout/hierarchy1"/>
    <dgm:cxn modelId="{88A79A1E-A383-401D-B309-88C4EC940F1D}" type="presParOf" srcId="{64BF4AFC-861A-40B9-B9E5-32EC4239982C}" destId="{0E1C26E0-1229-40C4-9913-A9037BF0C31B}" srcOrd="1" destOrd="0" presId="urn:microsoft.com/office/officeart/2005/8/layout/hierarchy1"/>
    <dgm:cxn modelId="{23B01491-55D2-4552-9CEB-10A0FCD064EF}" type="presParOf" srcId="{7D35C9EA-641A-40A3-91A7-4AA0A17F7A3E}" destId="{CA04B2FF-ECFA-4BC8-B0E6-469EFF2D056A}" srcOrd="1" destOrd="0" presId="urn:microsoft.com/office/officeart/2005/8/layout/hierarchy1"/>
    <dgm:cxn modelId="{E0C564CE-FD47-4466-84FA-F58A9ED521D1}" type="presParOf" srcId="{8FE47986-85C7-4F05-9F0F-D30FDF5C2217}" destId="{4C3093E1-9DC2-46CB-B39A-1D1E5EFF4E0C}" srcOrd="6" destOrd="0" presId="urn:microsoft.com/office/officeart/2005/8/layout/hierarchy1"/>
    <dgm:cxn modelId="{D84EDC2E-6C0A-4EE3-B9C3-EE17767DBE25}" type="presParOf" srcId="{8FE47986-85C7-4F05-9F0F-D30FDF5C2217}" destId="{2C4662B0-22F8-419B-BCB3-DA4F1393EA9A}" srcOrd="7" destOrd="0" presId="urn:microsoft.com/office/officeart/2005/8/layout/hierarchy1"/>
    <dgm:cxn modelId="{EB00DE87-CA8A-467A-B910-25F03C340485}" type="presParOf" srcId="{2C4662B0-22F8-419B-BCB3-DA4F1393EA9A}" destId="{8C1223BD-5994-445E-B972-3CE12DD0A1C2}" srcOrd="0" destOrd="0" presId="urn:microsoft.com/office/officeart/2005/8/layout/hierarchy1"/>
    <dgm:cxn modelId="{65928E37-A4E3-4382-8257-3048E9C6AE15}" type="presParOf" srcId="{8C1223BD-5994-445E-B972-3CE12DD0A1C2}" destId="{DD6569E3-5BD1-431C-BA43-E7601CD317B0}" srcOrd="0" destOrd="0" presId="urn:microsoft.com/office/officeart/2005/8/layout/hierarchy1"/>
    <dgm:cxn modelId="{EF0B0E38-D430-406B-A3DE-D81BE214037C}" type="presParOf" srcId="{8C1223BD-5994-445E-B972-3CE12DD0A1C2}" destId="{E3638515-D185-4C20-8F64-BE1916B67F98}" srcOrd="1" destOrd="0" presId="urn:microsoft.com/office/officeart/2005/8/layout/hierarchy1"/>
    <dgm:cxn modelId="{A26DE07E-A944-4DC0-B2EF-084556D02B45}" type="presParOf" srcId="{2C4662B0-22F8-419B-BCB3-DA4F1393EA9A}" destId="{F796A07F-9A2B-457F-BEEA-7C7E4D5263B9}" srcOrd="1" destOrd="0" presId="urn:microsoft.com/office/officeart/2005/8/layout/hierarchy1"/>
    <dgm:cxn modelId="{062A918D-B31C-41E6-9B7F-81F43A1F69D7}" type="presParOf" srcId="{F796A07F-9A2B-457F-BEEA-7C7E4D5263B9}" destId="{3EB6D77D-7B4D-4014-82A9-FEDCFFF554C9}" srcOrd="0" destOrd="0" presId="urn:microsoft.com/office/officeart/2005/8/layout/hierarchy1"/>
    <dgm:cxn modelId="{265338C8-E2AF-4B75-8329-B8BC723CB599}" type="presParOf" srcId="{F796A07F-9A2B-457F-BEEA-7C7E4D5263B9}" destId="{8A49FCE9-944D-43CC-AB22-E0C32AA9AB53}" srcOrd="1" destOrd="0" presId="urn:microsoft.com/office/officeart/2005/8/layout/hierarchy1"/>
    <dgm:cxn modelId="{66B237F2-9A33-4DCC-86EB-F4F3A74C9CCB}" type="presParOf" srcId="{8A49FCE9-944D-43CC-AB22-E0C32AA9AB53}" destId="{3D880B87-11FA-4878-8D17-5B14C506D4E2}" srcOrd="0" destOrd="0" presId="urn:microsoft.com/office/officeart/2005/8/layout/hierarchy1"/>
    <dgm:cxn modelId="{F671FA92-B8A6-461A-9827-8AD3910B9E2B}" type="presParOf" srcId="{3D880B87-11FA-4878-8D17-5B14C506D4E2}" destId="{B228BA66-6777-4210-97E5-3C542507D428}" srcOrd="0" destOrd="0" presId="urn:microsoft.com/office/officeart/2005/8/layout/hierarchy1"/>
    <dgm:cxn modelId="{021ECCCF-93D0-4EFC-9FC6-34EEA6EBEE4C}" type="presParOf" srcId="{3D880B87-11FA-4878-8D17-5B14C506D4E2}" destId="{4F2485ED-B3D4-4F5D-A4CB-BC38415DEC93}" srcOrd="1" destOrd="0" presId="urn:microsoft.com/office/officeart/2005/8/layout/hierarchy1"/>
    <dgm:cxn modelId="{F4C78DC9-89BB-4B14-B284-3684364DBEC0}" type="presParOf" srcId="{8A49FCE9-944D-43CC-AB22-E0C32AA9AB53}" destId="{FE65BDC5-539D-4AB7-B7FE-24FADA1D9E8A}" srcOrd="1" destOrd="0" presId="urn:microsoft.com/office/officeart/2005/8/layout/hierarchy1"/>
    <dgm:cxn modelId="{12C53A4D-6DD3-4A67-95C8-E89C953EE194}" type="presParOf" srcId="{0E043BC9-A03F-4FBE-A29B-9FA5033EAE8A}" destId="{AFD7B650-2E15-460A-9F12-C06FBE130A2C}" srcOrd="2" destOrd="0" presId="urn:microsoft.com/office/officeart/2005/8/layout/hierarchy1"/>
    <dgm:cxn modelId="{3555F81B-DCCD-4CCC-AC5B-E48FEB2E832E}" type="presParOf" srcId="{0E043BC9-A03F-4FBE-A29B-9FA5033EAE8A}" destId="{87AB2866-A80A-4A3A-96E6-FAB6A8EE4F55}" srcOrd="3" destOrd="0" presId="urn:microsoft.com/office/officeart/2005/8/layout/hierarchy1"/>
    <dgm:cxn modelId="{B025F8B6-18F0-4146-A53A-5F1576DF83CF}" type="presParOf" srcId="{87AB2866-A80A-4A3A-96E6-FAB6A8EE4F55}" destId="{5D7859B9-0394-48FE-992D-5EE0BC81A215}" srcOrd="0" destOrd="0" presId="urn:microsoft.com/office/officeart/2005/8/layout/hierarchy1"/>
    <dgm:cxn modelId="{A508C231-1532-45A8-87FB-D01279CC5007}" type="presParOf" srcId="{5D7859B9-0394-48FE-992D-5EE0BC81A215}" destId="{11FEB80F-FCF0-4E42-985E-B60BA4A02306}" srcOrd="0" destOrd="0" presId="urn:microsoft.com/office/officeart/2005/8/layout/hierarchy1"/>
    <dgm:cxn modelId="{0E4DEDA1-1886-4C21-A5FD-DEF17445E2F2}" type="presParOf" srcId="{5D7859B9-0394-48FE-992D-5EE0BC81A215}" destId="{3B16D6B8-2D42-4837-B301-DACC4EBAB4AC}" srcOrd="1" destOrd="0" presId="urn:microsoft.com/office/officeart/2005/8/layout/hierarchy1"/>
    <dgm:cxn modelId="{42215D02-7A19-4BB9-991E-2A151B31705C}" type="presParOf" srcId="{87AB2866-A80A-4A3A-96E6-FAB6A8EE4F55}" destId="{BCC64316-BE85-4A2D-A57C-ABD057721E89}" srcOrd="1" destOrd="0" presId="urn:microsoft.com/office/officeart/2005/8/layout/hierarchy1"/>
    <dgm:cxn modelId="{9AB860DD-DB7F-4AF2-83E6-0AA78DBA9BF6}" type="presParOf" srcId="{BCC64316-BE85-4A2D-A57C-ABD057721E89}" destId="{9796A47C-EDDF-4F6A-BC69-7DF236177768}" srcOrd="0" destOrd="0" presId="urn:microsoft.com/office/officeart/2005/8/layout/hierarchy1"/>
    <dgm:cxn modelId="{5209170B-65E7-4B6E-9201-BB6B450187B5}" type="presParOf" srcId="{BCC64316-BE85-4A2D-A57C-ABD057721E89}" destId="{CF511A0C-B988-4804-AB2D-05D68D8666DA}" srcOrd="1" destOrd="0" presId="urn:microsoft.com/office/officeart/2005/8/layout/hierarchy1"/>
    <dgm:cxn modelId="{E16CF5F2-7C65-410C-80B2-416948D7D397}" type="presParOf" srcId="{CF511A0C-B988-4804-AB2D-05D68D8666DA}" destId="{2B854ED9-C51B-4DDC-A63B-11378895D345}" srcOrd="0" destOrd="0" presId="urn:microsoft.com/office/officeart/2005/8/layout/hierarchy1"/>
    <dgm:cxn modelId="{9156172A-089A-431A-854A-7D14960734E6}" type="presParOf" srcId="{2B854ED9-C51B-4DDC-A63B-11378895D345}" destId="{317D2D52-D536-43E4-A432-2C337DBCF57C}" srcOrd="0" destOrd="0" presId="urn:microsoft.com/office/officeart/2005/8/layout/hierarchy1"/>
    <dgm:cxn modelId="{36253718-50C3-4E89-9882-F2912F495C44}" type="presParOf" srcId="{2B854ED9-C51B-4DDC-A63B-11378895D345}" destId="{442ED53F-F4F5-4AFD-B366-3952BF63476D}" srcOrd="1" destOrd="0" presId="urn:microsoft.com/office/officeart/2005/8/layout/hierarchy1"/>
    <dgm:cxn modelId="{47BA5FD2-6AC8-4DE3-9D5F-6C4623AA00AA}" type="presParOf" srcId="{CF511A0C-B988-4804-AB2D-05D68D8666DA}" destId="{1C27CD42-21DE-4274-BF83-BD7A06C17AB8}" srcOrd="1" destOrd="0" presId="urn:microsoft.com/office/officeart/2005/8/layout/hierarchy1"/>
    <dgm:cxn modelId="{AFAA2E34-860D-4416-8F14-E491DA6CF35C}" type="presParOf" srcId="{1C27CD42-21DE-4274-BF83-BD7A06C17AB8}" destId="{47CD7C0A-42E2-4E61-BBD1-FAFD54E65521}" srcOrd="0" destOrd="0" presId="urn:microsoft.com/office/officeart/2005/8/layout/hierarchy1"/>
    <dgm:cxn modelId="{D283A33A-9D8C-4197-956A-3A96C3E646F8}" type="presParOf" srcId="{1C27CD42-21DE-4274-BF83-BD7A06C17AB8}" destId="{504EB59D-1DF4-4CA6-BCF6-13658C926B17}" srcOrd="1" destOrd="0" presId="urn:microsoft.com/office/officeart/2005/8/layout/hierarchy1"/>
    <dgm:cxn modelId="{A969A1D0-7467-41D9-B1B5-E173E1578A36}" type="presParOf" srcId="{504EB59D-1DF4-4CA6-BCF6-13658C926B17}" destId="{06C996D1-FC72-45D5-8D39-82C44534DF33}" srcOrd="0" destOrd="0" presId="urn:microsoft.com/office/officeart/2005/8/layout/hierarchy1"/>
    <dgm:cxn modelId="{54E8E4F4-A040-4DB8-8504-0447E50132DA}" type="presParOf" srcId="{06C996D1-FC72-45D5-8D39-82C44534DF33}" destId="{23127FCE-6FF6-46DE-BA37-50C090B67BF9}" srcOrd="0" destOrd="0" presId="urn:microsoft.com/office/officeart/2005/8/layout/hierarchy1"/>
    <dgm:cxn modelId="{C0681F2F-571B-4809-9F3F-A957D361C32C}" type="presParOf" srcId="{06C996D1-FC72-45D5-8D39-82C44534DF33}" destId="{C7C84438-7D2F-4541-AC8F-440E6214976B}" srcOrd="1" destOrd="0" presId="urn:microsoft.com/office/officeart/2005/8/layout/hierarchy1"/>
    <dgm:cxn modelId="{D3DABA06-89BD-4DCF-9086-AF3BCD53CF49}" type="presParOf" srcId="{504EB59D-1DF4-4CA6-BCF6-13658C926B17}" destId="{686351E6-69A4-428B-B5AB-D2E0E4E83AA0}" srcOrd="1" destOrd="0" presId="urn:microsoft.com/office/officeart/2005/8/layout/hierarchy1"/>
    <dgm:cxn modelId="{46C35905-8AEA-4D34-8F57-E2C797229240}" type="presParOf" srcId="{BCC64316-BE85-4A2D-A57C-ABD057721E89}" destId="{B73368BA-6B03-4B24-BD74-C397C03B4044}" srcOrd="2" destOrd="0" presId="urn:microsoft.com/office/officeart/2005/8/layout/hierarchy1"/>
    <dgm:cxn modelId="{980A4E74-0EE5-4361-8D18-D74D0B5D1CA8}" type="presParOf" srcId="{BCC64316-BE85-4A2D-A57C-ABD057721E89}" destId="{8996FD2F-F45C-475D-8F47-7CA02FD34FF3}" srcOrd="3" destOrd="0" presId="urn:microsoft.com/office/officeart/2005/8/layout/hierarchy1"/>
    <dgm:cxn modelId="{E39C5C61-CB4C-482C-B73B-607553E887CA}" type="presParOf" srcId="{8996FD2F-F45C-475D-8F47-7CA02FD34FF3}" destId="{D6504CE5-AD98-46A9-92D2-8135CDD7C6C0}" srcOrd="0" destOrd="0" presId="urn:microsoft.com/office/officeart/2005/8/layout/hierarchy1"/>
    <dgm:cxn modelId="{C2F4A504-1800-4067-8CE3-979C4C9C0C93}" type="presParOf" srcId="{D6504CE5-AD98-46A9-92D2-8135CDD7C6C0}" destId="{1C856835-431A-4744-9A0D-016534B24084}" srcOrd="0" destOrd="0" presId="urn:microsoft.com/office/officeart/2005/8/layout/hierarchy1"/>
    <dgm:cxn modelId="{125319CB-B1A6-4D2C-A845-F91B0517FA84}" type="presParOf" srcId="{D6504CE5-AD98-46A9-92D2-8135CDD7C6C0}" destId="{B68D832B-5768-49FE-94E6-DFC116FBB41D}" srcOrd="1" destOrd="0" presId="urn:microsoft.com/office/officeart/2005/8/layout/hierarchy1"/>
    <dgm:cxn modelId="{FE8C5C13-961C-4E6E-91C9-FB5468C199D0}" type="presParOf" srcId="{8996FD2F-F45C-475D-8F47-7CA02FD34FF3}" destId="{EE2BCEFE-1920-4108-BA50-F2F70E7E5920}" srcOrd="1" destOrd="0" presId="urn:microsoft.com/office/officeart/2005/8/layout/hierarchy1"/>
    <dgm:cxn modelId="{6DB2AADF-39D7-4038-9412-0353A66DBFF9}" type="presParOf" srcId="{EE2BCEFE-1920-4108-BA50-F2F70E7E5920}" destId="{6AD5849A-4D08-441C-9BFE-FF794C535680}" srcOrd="0" destOrd="0" presId="urn:microsoft.com/office/officeart/2005/8/layout/hierarchy1"/>
    <dgm:cxn modelId="{73D7FD15-578B-4BC7-8A63-1415F0C1D397}" type="presParOf" srcId="{EE2BCEFE-1920-4108-BA50-F2F70E7E5920}" destId="{74EADDD1-AB40-42D7-9E99-8E6426F29EBF}" srcOrd="1" destOrd="0" presId="urn:microsoft.com/office/officeart/2005/8/layout/hierarchy1"/>
    <dgm:cxn modelId="{E08D91F9-D6C9-48FA-906B-13D86CA69A3C}" type="presParOf" srcId="{74EADDD1-AB40-42D7-9E99-8E6426F29EBF}" destId="{54597C7D-D134-4E18-A541-6BE7AC70EA90}" srcOrd="0" destOrd="0" presId="urn:microsoft.com/office/officeart/2005/8/layout/hierarchy1"/>
    <dgm:cxn modelId="{A26A3DB8-5BD3-47BC-AC86-D9EE013C4DB1}" type="presParOf" srcId="{54597C7D-D134-4E18-A541-6BE7AC70EA90}" destId="{FE53A433-4FCA-45A0-8B0B-E8E88AAF40A8}" srcOrd="0" destOrd="0" presId="urn:microsoft.com/office/officeart/2005/8/layout/hierarchy1"/>
    <dgm:cxn modelId="{679D8E12-D5EE-4E98-A18B-034C932F4971}" type="presParOf" srcId="{54597C7D-D134-4E18-A541-6BE7AC70EA90}" destId="{EA297C4F-4100-43A7-9AB2-EE0825A67B2D}" srcOrd="1" destOrd="0" presId="urn:microsoft.com/office/officeart/2005/8/layout/hierarchy1"/>
    <dgm:cxn modelId="{A22EF830-3F52-46A4-9B65-BE9CC4B929DA}" type="presParOf" srcId="{74EADDD1-AB40-42D7-9E99-8E6426F29EBF}" destId="{13965CAF-0332-426A-8363-2753835CF0EB}"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AD5849A-4D08-441C-9BFE-FF794C535680}">
      <dsp:nvSpPr>
        <dsp:cNvPr id="0" name=""/>
        <dsp:cNvSpPr/>
      </dsp:nvSpPr>
      <dsp:spPr>
        <a:xfrm>
          <a:off x="8018910" y="4230501"/>
          <a:ext cx="91440" cy="484306"/>
        </a:xfrm>
        <a:custGeom>
          <a:avLst/>
          <a:gdLst/>
          <a:ahLst/>
          <a:cxnLst/>
          <a:rect l="0" t="0" r="0" b="0"/>
          <a:pathLst>
            <a:path>
              <a:moveTo>
                <a:pt x="131810" y="0"/>
              </a:moveTo>
              <a:lnTo>
                <a:pt x="131810" y="363137"/>
              </a:lnTo>
              <a:lnTo>
                <a:pt x="45720" y="363137"/>
              </a:lnTo>
              <a:lnTo>
                <a:pt x="45720" y="484306"/>
              </a:lnTo>
            </a:path>
          </a:pathLst>
        </a:custGeom>
        <a:noFill/>
        <a:ln w="11429" cap="flat" cmpd="sng" algn="ctr">
          <a:solidFill>
            <a:schemeClr val="accent4">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B73368BA-6B03-4B24-BD74-C397C03B4044}">
      <dsp:nvSpPr>
        <dsp:cNvPr id="0" name=""/>
        <dsp:cNvSpPr/>
      </dsp:nvSpPr>
      <dsp:spPr>
        <a:xfrm>
          <a:off x="6871970" y="2461842"/>
          <a:ext cx="1278750" cy="517894"/>
        </a:xfrm>
        <a:custGeom>
          <a:avLst/>
          <a:gdLst/>
          <a:ahLst/>
          <a:cxnLst/>
          <a:rect l="0" t="0" r="0" b="0"/>
          <a:pathLst>
            <a:path>
              <a:moveTo>
                <a:pt x="0" y="0"/>
              </a:moveTo>
              <a:lnTo>
                <a:pt x="0" y="396725"/>
              </a:lnTo>
              <a:lnTo>
                <a:pt x="1278750" y="396725"/>
              </a:lnTo>
              <a:lnTo>
                <a:pt x="1278750" y="517894"/>
              </a:lnTo>
            </a:path>
          </a:pathLst>
        </a:custGeom>
        <a:noFill/>
        <a:ln w="11429" cap="flat" cmpd="sng" algn="ctr">
          <a:solidFill>
            <a:schemeClr val="accent3">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47CD7C0A-42E2-4E61-BBD1-FAFD54E65521}">
      <dsp:nvSpPr>
        <dsp:cNvPr id="0" name=""/>
        <dsp:cNvSpPr/>
      </dsp:nvSpPr>
      <dsp:spPr>
        <a:xfrm>
          <a:off x="6536388" y="4325941"/>
          <a:ext cx="91440" cy="376399"/>
        </a:xfrm>
        <a:custGeom>
          <a:avLst/>
          <a:gdLst/>
          <a:ahLst/>
          <a:cxnLst/>
          <a:rect l="0" t="0" r="0" b="0"/>
          <a:pathLst>
            <a:path>
              <a:moveTo>
                <a:pt x="45720" y="0"/>
              </a:moveTo>
              <a:lnTo>
                <a:pt x="45720" y="376399"/>
              </a:lnTo>
            </a:path>
          </a:pathLst>
        </a:custGeom>
        <a:noFill/>
        <a:ln w="11429" cap="flat" cmpd="sng" algn="ctr">
          <a:solidFill>
            <a:schemeClr val="accent4">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9796A47C-EDDF-4F6A-BC69-7DF236177768}">
      <dsp:nvSpPr>
        <dsp:cNvPr id="0" name=""/>
        <dsp:cNvSpPr/>
      </dsp:nvSpPr>
      <dsp:spPr>
        <a:xfrm>
          <a:off x="6582108" y="2461842"/>
          <a:ext cx="289862" cy="517894"/>
        </a:xfrm>
        <a:custGeom>
          <a:avLst/>
          <a:gdLst/>
          <a:ahLst/>
          <a:cxnLst/>
          <a:rect l="0" t="0" r="0" b="0"/>
          <a:pathLst>
            <a:path>
              <a:moveTo>
                <a:pt x="289862" y="0"/>
              </a:moveTo>
              <a:lnTo>
                <a:pt x="289862" y="396725"/>
              </a:lnTo>
              <a:lnTo>
                <a:pt x="0" y="396725"/>
              </a:lnTo>
              <a:lnTo>
                <a:pt x="0" y="517894"/>
              </a:lnTo>
            </a:path>
          </a:pathLst>
        </a:custGeom>
        <a:noFill/>
        <a:ln w="11429" cap="flat" cmpd="sng" algn="ctr">
          <a:solidFill>
            <a:schemeClr val="accent3">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AFD7B650-2E15-460A-9F12-C06FBE130A2C}">
      <dsp:nvSpPr>
        <dsp:cNvPr id="0" name=""/>
        <dsp:cNvSpPr/>
      </dsp:nvSpPr>
      <dsp:spPr>
        <a:xfrm>
          <a:off x="4537253" y="1618632"/>
          <a:ext cx="2334716" cy="250477"/>
        </a:xfrm>
        <a:custGeom>
          <a:avLst/>
          <a:gdLst/>
          <a:ahLst/>
          <a:cxnLst/>
          <a:rect l="0" t="0" r="0" b="0"/>
          <a:pathLst>
            <a:path>
              <a:moveTo>
                <a:pt x="0" y="0"/>
              </a:moveTo>
              <a:lnTo>
                <a:pt x="0" y="129308"/>
              </a:lnTo>
              <a:lnTo>
                <a:pt x="2334716" y="129308"/>
              </a:lnTo>
              <a:lnTo>
                <a:pt x="2334716" y="250477"/>
              </a:lnTo>
            </a:path>
          </a:pathLst>
        </a:custGeom>
        <a:noFill/>
        <a:ln w="11429" cap="flat" cmpd="sng" algn="ctr">
          <a:solidFill>
            <a:schemeClr val="accent2">
              <a:hueOff val="0"/>
              <a:satOff val="0"/>
              <a:lumOff val="0"/>
              <a:alphaOff val="0"/>
            </a:schemeClr>
          </a:solidFill>
          <a:prstDash val="sysDash"/>
        </a:ln>
        <a:effectLst/>
        <a:sp3d z="-40000" prstMaterial="matte"/>
      </dsp:spPr>
      <dsp:style>
        <a:lnRef idx="2">
          <a:scrgbClr r="0" g="0" b="0"/>
        </a:lnRef>
        <a:fillRef idx="0">
          <a:scrgbClr r="0" g="0" b="0"/>
        </a:fillRef>
        <a:effectRef idx="0">
          <a:scrgbClr r="0" g="0" b="0"/>
        </a:effectRef>
        <a:fontRef idx="minor"/>
      </dsp:style>
    </dsp:sp>
    <dsp:sp modelId="{3EB6D77D-7B4D-4014-82A9-FEDCFFF554C9}">
      <dsp:nvSpPr>
        <dsp:cNvPr id="0" name=""/>
        <dsp:cNvSpPr/>
      </dsp:nvSpPr>
      <dsp:spPr>
        <a:xfrm>
          <a:off x="5079110" y="4225485"/>
          <a:ext cx="91440" cy="380403"/>
        </a:xfrm>
        <a:custGeom>
          <a:avLst/>
          <a:gdLst/>
          <a:ahLst/>
          <a:cxnLst/>
          <a:rect l="0" t="0" r="0" b="0"/>
          <a:pathLst>
            <a:path>
              <a:moveTo>
                <a:pt x="45720" y="0"/>
              </a:moveTo>
              <a:lnTo>
                <a:pt x="45720" y="380403"/>
              </a:lnTo>
            </a:path>
          </a:pathLst>
        </a:custGeom>
        <a:noFill/>
        <a:ln w="11429" cap="flat" cmpd="sng" algn="ctr">
          <a:solidFill>
            <a:schemeClr val="accent4">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4C3093E1-9DC2-46CB-B39A-1D1E5EFF4E0C}">
      <dsp:nvSpPr>
        <dsp:cNvPr id="0" name=""/>
        <dsp:cNvSpPr/>
      </dsp:nvSpPr>
      <dsp:spPr>
        <a:xfrm>
          <a:off x="2537842" y="2459367"/>
          <a:ext cx="2586987" cy="506316"/>
        </a:xfrm>
        <a:custGeom>
          <a:avLst/>
          <a:gdLst/>
          <a:ahLst/>
          <a:cxnLst/>
          <a:rect l="0" t="0" r="0" b="0"/>
          <a:pathLst>
            <a:path>
              <a:moveTo>
                <a:pt x="0" y="0"/>
              </a:moveTo>
              <a:lnTo>
                <a:pt x="0" y="385147"/>
              </a:lnTo>
              <a:lnTo>
                <a:pt x="2586987" y="385147"/>
              </a:lnTo>
              <a:lnTo>
                <a:pt x="2586987" y="506316"/>
              </a:lnTo>
            </a:path>
          </a:pathLst>
        </a:custGeom>
        <a:noFill/>
        <a:ln w="11429" cap="flat" cmpd="sng" algn="ctr">
          <a:solidFill>
            <a:schemeClr val="accent3">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04C434E4-7E31-44E9-9529-9DB73B3D8529}">
      <dsp:nvSpPr>
        <dsp:cNvPr id="0" name=""/>
        <dsp:cNvSpPr/>
      </dsp:nvSpPr>
      <dsp:spPr>
        <a:xfrm>
          <a:off x="3691534" y="4207735"/>
          <a:ext cx="91440" cy="380403"/>
        </a:xfrm>
        <a:custGeom>
          <a:avLst/>
          <a:gdLst/>
          <a:ahLst/>
          <a:cxnLst/>
          <a:rect l="0" t="0" r="0" b="0"/>
          <a:pathLst>
            <a:path>
              <a:moveTo>
                <a:pt x="81689" y="0"/>
              </a:moveTo>
              <a:lnTo>
                <a:pt x="81689" y="259233"/>
              </a:lnTo>
              <a:lnTo>
                <a:pt x="45720" y="259233"/>
              </a:lnTo>
              <a:lnTo>
                <a:pt x="45720" y="380403"/>
              </a:lnTo>
            </a:path>
          </a:pathLst>
        </a:custGeom>
        <a:noFill/>
        <a:ln w="11429" cap="flat" cmpd="sng" algn="ctr">
          <a:solidFill>
            <a:schemeClr val="accent4">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64F7E7BB-4C05-478B-B5A6-8579236AE4DF}">
      <dsp:nvSpPr>
        <dsp:cNvPr id="0" name=""/>
        <dsp:cNvSpPr/>
      </dsp:nvSpPr>
      <dsp:spPr>
        <a:xfrm>
          <a:off x="2537842" y="2459367"/>
          <a:ext cx="1235381" cy="535104"/>
        </a:xfrm>
        <a:custGeom>
          <a:avLst/>
          <a:gdLst/>
          <a:ahLst/>
          <a:cxnLst/>
          <a:rect l="0" t="0" r="0" b="0"/>
          <a:pathLst>
            <a:path>
              <a:moveTo>
                <a:pt x="0" y="0"/>
              </a:moveTo>
              <a:lnTo>
                <a:pt x="0" y="413934"/>
              </a:lnTo>
              <a:lnTo>
                <a:pt x="1235381" y="413934"/>
              </a:lnTo>
              <a:lnTo>
                <a:pt x="1235381" y="535104"/>
              </a:lnTo>
            </a:path>
          </a:pathLst>
        </a:custGeom>
        <a:noFill/>
        <a:ln w="11429" cap="flat" cmpd="sng" algn="ctr">
          <a:solidFill>
            <a:schemeClr val="accent3">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D0FD3B5-DAA6-4921-9387-5F8237C698E2}">
      <dsp:nvSpPr>
        <dsp:cNvPr id="0" name=""/>
        <dsp:cNvSpPr/>
      </dsp:nvSpPr>
      <dsp:spPr>
        <a:xfrm>
          <a:off x="2323722" y="4263632"/>
          <a:ext cx="91440" cy="380403"/>
        </a:xfrm>
        <a:custGeom>
          <a:avLst/>
          <a:gdLst/>
          <a:ahLst/>
          <a:cxnLst/>
          <a:rect l="0" t="0" r="0" b="0"/>
          <a:pathLst>
            <a:path>
              <a:moveTo>
                <a:pt x="113865" y="0"/>
              </a:moveTo>
              <a:lnTo>
                <a:pt x="113865" y="259233"/>
              </a:lnTo>
              <a:lnTo>
                <a:pt x="45720" y="259233"/>
              </a:lnTo>
              <a:lnTo>
                <a:pt x="45720" y="380403"/>
              </a:lnTo>
            </a:path>
          </a:pathLst>
        </a:custGeom>
        <a:noFill/>
        <a:ln w="11429" cap="flat" cmpd="sng" algn="ctr">
          <a:solidFill>
            <a:schemeClr val="accent4">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E82D4626-430D-415F-926D-C6934AA46DC2}">
      <dsp:nvSpPr>
        <dsp:cNvPr id="0" name=""/>
        <dsp:cNvSpPr/>
      </dsp:nvSpPr>
      <dsp:spPr>
        <a:xfrm>
          <a:off x="2437588" y="2459367"/>
          <a:ext cx="100254" cy="553368"/>
        </a:xfrm>
        <a:custGeom>
          <a:avLst/>
          <a:gdLst/>
          <a:ahLst/>
          <a:cxnLst/>
          <a:rect l="0" t="0" r="0" b="0"/>
          <a:pathLst>
            <a:path>
              <a:moveTo>
                <a:pt x="100254" y="0"/>
              </a:moveTo>
              <a:lnTo>
                <a:pt x="100254" y="432198"/>
              </a:lnTo>
              <a:lnTo>
                <a:pt x="0" y="432198"/>
              </a:lnTo>
              <a:lnTo>
                <a:pt x="0" y="553368"/>
              </a:lnTo>
            </a:path>
          </a:pathLst>
        </a:custGeom>
        <a:noFill/>
        <a:ln w="11429" cap="flat" cmpd="sng" algn="ctr">
          <a:solidFill>
            <a:schemeClr val="accent3">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A03A9CC3-6041-4310-9395-F2A02A4BF5CC}">
      <dsp:nvSpPr>
        <dsp:cNvPr id="0" name=""/>
        <dsp:cNvSpPr/>
      </dsp:nvSpPr>
      <dsp:spPr>
        <a:xfrm>
          <a:off x="894559" y="4188342"/>
          <a:ext cx="91440" cy="380403"/>
        </a:xfrm>
        <a:custGeom>
          <a:avLst/>
          <a:gdLst/>
          <a:ahLst/>
          <a:cxnLst/>
          <a:rect l="0" t="0" r="0" b="0"/>
          <a:pathLst>
            <a:path>
              <a:moveTo>
                <a:pt x="109706" y="0"/>
              </a:moveTo>
              <a:lnTo>
                <a:pt x="109706" y="259233"/>
              </a:lnTo>
              <a:lnTo>
                <a:pt x="45720" y="259233"/>
              </a:lnTo>
              <a:lnTo>
                <a:pt x="45720" y="380403"/>
              </a:lnTo>
            </a:path>
          </a:pathLst>
        </a:custGeom>
        <a:noFill/>
        <a:ln w="11429" cap="flat" cmpd="sng" algn="ctr">
          <a:solidFill>
            <a:schemeClr val="accent4">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3DF94F3F-9AD5-4ABE-9EFA-47E7D57C29E9}">
      <dsp:nvSpPr>
        <dsp:cNvPr id="0" name=""/>
        <dsp:cNvSpPr/>
      </dsp:nvSpPr>
      <dsp:spPr>
        <a:xfrm>
          <a:off x="1004265" y="2459367"/>
          <a:ext cx="1533576" cy="528160"/>
        </a:xfrm>
        <a:custGeom>
          <a:avLst/>
          <a:gdLst/>
          <a:ahLst/>
          <a:cxnLst/>
          <a:rect l="0" t="0" r="0" b="0"/>
          <a:pathLst>
            <a:path>
              <a:moveTo>
                <a:pt x="1533576" y="0"/>
              </a:moveTo>
              <a:lnTo>
                <a:pt x="1533576" y="406991"/>
              </a:lnTo>
              <a:lnTo>
                <a:pt x="0" y="406991"/>
              </a:lnTo>
              <a:lnTo>
                <a:pt x="0" y="528160"/>
              </a:lnTo>
            </a:path>
          </a:pathLst>
        </a:custGeom>
        <a:noFill/>
        <a:ln w="11429" cap="flat" cmpd="sng" algn="ctr">
          <a:solidFill>
            <a:schemeClr val="accent3">
              <a:hueOff val="0"/>
              <a:satOff val="0"/>
              <a:lumOff val="0"/>
              <a:alphaOff val="0"/>
            </a:schemeClr>
          </a:solidFill>
          <a:prstDash val="sysDash"/>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11C44786-2BF0-416A-B311-5554396193B1}">
      <dsp:nvSpPr>
        <dsp:cNvPr id="0" name=""/>
        <dsp:cNvSpPr/>
      </dsp:nvSpPr>
      <dsp:spPr>
        <a:xfrm>
          <a:off x="2537842" y="1618632"/>
          <a:ext cx="1999410" cy="257628"/>
        </a:xfrm>
        <a:custGeom>
          <a:avLst/>
          <a:gdLst/>
          <a:ahLst/>
          <a:cxnLst/>
          <a:rect l="0" t="0" r="0" b="0"/>
          <a:pathLst>
            <a:path>
              <a:moveTo>
                <a:pt x="1999410" y="0"/>
              </a:moveTo>
              <a:lnTo>
                <a:pt x="1999410" y="136459"/>
              </a:lnTo>
              <a:lnTo>
                <a:pt x="0" y="136459"/>
              </a:lnTo>
              <a:lnTo>
                <a:pt x="0" y="257628"/>
              </a:lnTo>
            </a:path>
          </a:pathLst>
        </a:custGeom>
        <a:noFill/>
        <a:ln w="11429" cap="flat" cmpd="sng" algn="ctr">
          <a:solidFill>
            <a:schemeClr val="accent2">
              <a:hueOff val="0"/>
              <a:satOff val="0"/>
              <a:lumOff val="0"/>
              <a:alphaOff val="0"/>
            </a:schemeClr>
          </a:solidFill>
          <a:prstDash val="sysDash"/>
        </a:ln>
        <a:effectLst/>
        <a:sp3d z="-40000" prstMaterial="matte"/>
      </dsp:spPr>
      <dsp:style>
        <a:lnRef idx="2">
          <a:scrgbClr r="0" g="0" b="0"/>
        </a:lnRef>
        <a:fillRef idx="0">
          <a:scrgbClr r="0" g="0" b="0"/>
        </a:fillRef>
        <a:effectRef idx="0">
          <a:scrgbClr r="0" g="0" b="0"/>
        </a:effectRef>
        <a:fontRef idx="minor"/>
      </dsp:style>
    </dsp:sp>
    <dsp:sp modelId="{63C6045E-C520-4A50-86EF-047C8394679E}">
      <dsp:nvSpPr>
        <dsp:cNvPr id="0" name=""/>
        <dsp:cNvSpPr/>
      </dsp:nvSpPr>
      <dsp:spPr>
        <a:xfrm>
          <a:off x="1595249" y="563192"/>
          <a:ext cx="5884008" cy="1055440"/>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C15D55F3-32F8-4E39-A3A6-C850FB16A825}">
      <dsp:nvSpPr>
        <dsp:cNvPr id="0" name=""/>
        <dsp:cNvSpPr/>
      </dsp:nvSpPr>
      <dsp:spPr>
        <a:xfrm>
          <a:off x="1740579" y="701256"/>
          <a:ext cx="5884008" cy="105544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IN" sz="4000" b="0" kern="1200" dirty="0" smtClean="0"/>
            <a:t>Indirect Tax Regime</a:t>
          </a:r>
          <a:endParaRPr lang="en-IN" sz="4000" b="0" kern="1200" dirty="0"/>
        </a:p>
      </dsp:txBody>
      <dsp:txXfrm>
        <a:off x="1740579" y="701256"/>
        <a:ext cx="5884008" cy="1055440"/>
      </dsp:txXfrm>
    </dsp:sp>
    <dsp:sp modelId="{45499036-D2E9-4568-AD65-EC53C5355B79}">
      <dsp:nvSpPr>
        <dsp:cNvPr id="0" name=""/>
        <dsp:cNvSpPr/>
      </dsp:nvSpPr>
      <dsp:spPr>
        <a:xfrm>
          <a:off x="955335" y="1876261"/>
          <a:ext cx="3165014" cy="583106"/>
        </a:xfrm>
        <a:prstGeom prst="roundRect">
          <a:avLst>
            <a:gd name="adj" fmla="val 10000"/>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5FCFF4AD-3235-4953-8952-3752B3182562}">
      <dsp:nvSpPr>
        <dsp:cNvPr id="0" name=""/>
        <dsp:cNvSpPr/>
      </dsp:nvSpPr>
      <dsp:spPr>
        <a:xfrm>
          <a:off x="1100666" y="2014325"/>
          <a:ext cx="3165014" cy="583106"/>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By Central Government</a:t>
          </a:r>
          <a:endParaRPr lang="en-IN" sz="2300" kern="1200" dirty="0"/>
        </a:p>
      </dsp:txBody>
      <dsp:txXfrm>
        <a:off x="1100666" y="2014325"/>
        <a:ext cx="3165014" cy="583106"/>
      </dsp:txXfrm>
    </dsp:sp>
    <dsp:sp modelId="{0ACA281E-810B-4474-BCDF-FBCB221C5409}">
      <dsp:nvSpPr>
        <dsp:cNvPr id="0" name=""/>
        <dsp:cNvSpPr/>
      </dsp:nvSpPr>
      <dsp:spPr>
        <a:xfrm>
          <a:off x="308206" y="2987528"/>
          <a:ext cx="1392118" cy="1200813"/>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4B357CEA-8E72-4B91-ADCF-FBEDE252CA6C}">
      <dsp:nvSpPr>
        <dsp:cNvPr id="0" name=""/>
        <dsp:cNvSpPr/>
      </dsp:nvSpPr>
      <dsp:spPr>
        <a:xfrm>
          <a:off x="453537" y="3125592"/>
          <a:ext cx="1392118" cy="1200813"/>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kern="1200" dirty="0" smtClean="0"/>
            <a:t>Central Excise</a:t>
          </a:r>
        </a:p>
      </dsp:txBody>
      <dsp:txXfrm>
        <a:off x="453537" y="3125592"/>
        <a:ext cx="1392118" cy="1200813"/>
      </dsp:txXfrm>
    </dsp:sp>
    <dsp:sp modelId="{4B31D761-5FEA-45EA-92FD-BEEA12E25477}">
      <dsp:nvSpPr>
        <dsp:cNvPr id="0" name=""/>
        <dsp:cNvSpPr/>
      </dsp:nvSpPr>
      <dsp:spPr>
        <a:xfrm>
          <a:off x="211828" y="4568745"/>
          <a:ext cx="1456902" cy="1663338"/>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1B853B33-6B97-482F-8398-7ED056B2AB12}">
      <dsp:nvSpPr>
        <dsp:cNvPr id="0" name=""/>
        <dsp:cNvSpPr/>
      </dsp:nvSpPr>
      <dsp:spPr>
        <a:xfrm>
          <a:off x="357159" y="4706809"/>
          <a:ext cx="1456902" cy="1663338"/>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N" sz="1700" kern="1200" dirty="0" smtClean="0"/>
            <a:t>On manufacture of goods</a:t>
          </a:r>
        </a:p>
      </dsp:txBody>
      <dsp:txXfrm>
        <a:off x="357159" y="4706809"/>
        <a:ext cx="1456902" cy="1663338"/>
      </dsp:txXfrm>
    </dsp:sp>
    <dsp:sp modelId="{BE955E0B-36C5-466F-930F-7C4ED06B90DF}">
      <dsp:nvSpPr>
        <dsp:cNvPr id="0" name=""/>
        <dsp:cNvSpPr/>
      </dsp:nvSpPr>
      <dsp:spPr>
        <a:xfrm>
          <a:off x="1920623" y="3012735"/>
          <a:ext cx="1033928" cy="1250896"/>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AF2D7CD4-145C-4BBA-B99D-26214B9B028B}">
      <dsp:nvSpPr>
        <dsp:cNvPr id="0" name=""/>
        <dsp:cNvSpPr/>
      </dsp:nvSpPr>
      <dsp:spPr>
        <a:xfrm>
          <a:off x="2065954" y="3150800"/>
          <a:ext cx="1033928" cy="125089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kern="1200" dirty="0" smtClean="0"/>
            <a:t>Custom Duty</a:t>
          </a:r>
          <a:endParaRPr lang="en-IN" sz="1900" kern="1200" dirty="0"/>
        </a:p>
      </dsp:txBody>
      <dsp:txXfrm>
        <a:off x="2065954" y="3150800"/>
        <a:ext cx="1033928" cy="1250896"/>
      </dsp:txXfrm>
    </dsp:sp>
    <dsp:sp modelId="{A2C69772-F8E5-45C7-915E-272D009A240A}">
      <dsp:nvSpPr>
        <dsp:cNvPr id="0" name=""/>
        <dsp:cNvSpPr/>
      </dsp:nvSpPr>
      <dsp:spPr>
        <a:xfrm>
          <a:off x="1852478" y="4644035"/>
          <a:ext cx="1033928" cy="1732707"/>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4736025A-F2D2-426E-A87A-DE29224B5393}">
      <dsp:nvSpPr>
        <dsp:cNvPr id="0" name=""/>
        <dsp:cNvSpPr/>
      </dsp:nvSpPr>
      <dsp:spPr>
        <a:xfrm>
          <a:off x="1997808" y="4782100"/>
          <a:ext cx="1033928" cy="1732707"/>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N" sz="1700" kern="1200" dirty="0" smtClean="0"/>
            <a:t>On import of goods</a:t>
          </a:r>
          <a:endParaRPr lang="en-IN" sz="1700" kern="1200" dirty="0"/>
        </a:p>
      </dsp:txBody>
      <dsp:txXfrm>
        <a:off x="1997808" y="4782100"/>
        <a:ext cx="1033928" cy="1732707"/>
      </dsp:txXfrm>
    </dsp:sp>
    <dsp:sp modelId="{D16C44A8-04AF-4163-B63B-7C8BACCB03EC}">
      <dsp:nvSpPr>
        <dsp:cNvPr id="0" name=""/>
        <dsp:cNvSpPr/>
      </dsp:nvSpPr>
      <dsp:spPr>
        <a:xfrm>
          <a:off x="3270627" y="2994471"/>
          <a:ext cx="1005192" cy="1213264"/>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8D0FBAA9-B3A3-4672-B0F9-B320D39E4D29}">
      <dsp:nvSpPr>
        <dsp:cNvPr id="0" name=""/>
        <dsp:cNvSpPr/>
      </dsp:nvSpPr>
      <dsp:spPr>
        <a:xfrm>
          <a:off x="3415958" y="3132535"/>
          <a:ext cx="1005192" cy="1213264"/>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kern="1200" dirty="0" smtClean="0"/>
            <a:t>Service Tax</a:t>
          </a:r>
          <a:endParaRPr lang="en-IN" sz="1900" kern="1200" dirty="0"/>
        </a:p>
      </dsp:txBody>
      <dsp:txXfrm>
        <a:off x="3415958" y="3132535"/>
        <a:ext cx="1005192" cy="1213264"/>
      </dsp:txXfrm>
    </dsp:sp>
    <dsp:sp modelId="{782DDDB2-817A-4A19-A915-C8F7D4CFED2E}">
      <dsp:nvSpPr>
        <dsp:cNvPr id="0" name=""/>
        <dsp:cNvSpPr/>
      </dsp:nvSpPr>
      <dsp:spPr>
        <a:xfrm>
          <a:off x="3112088" y="4588138"/>
          <a:ext cx="1250333" cy="1680581"/>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0E1C26E0-1229-40C4-9913-A9037BF0C31B}">
      <dsp:nvSpPr>
        <dsp:cNvPr id="0" name=""/>
        <dsp:cNvSpPr/>
      </dsp:nvSpPr>
      <dsp:spPr>
        <a:xfrm>
          <a:off x="3257418" y="4726202"/>
          <a:ext cx="1250333" cy="1680581"/>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N" sz="1700" kern="1200" dirty="0" smtClean="0"/>
            <a:t>On rendering of service</a:t>
          </a:r>
          <a:endParaRPr lang="en-IN" sz="1700" kern="1200" dirty="0"/>
        </a:p>
      </dsp:txBody>
      <dsp:txXfrm>
        <a:off x="3257418" y="4726202"/>
        <a:ext cx="1250333" cy="1680581"/>
      </dsp:txXfrm>
    </dsp:sp>
    <dsp:sp modelId="{DD6569E3-5BD1-431C-BA43-E7601CD317B0}">
      <dsp:nvSpPr>
        <dsp:cNvPr id="0" name=""/>
        <dsp:cNvSpPr/>
      </dsp:nvSpPr>
      <dsp:spPr>
        <a:xfrm>
          <a:off x="4568339" y="2965684"/>
          <a:ext cx="1112982" cy="1259800"/>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E3638515-D185-4C20-8F64-BE1916B67F98}">
      <dsp:nvSpPr>
        <dsp:cNvPr id="0" name=""/>
        <dsp:cNvSpPr/>
      </dsp:nvSpPr>
      <dsp:spPr>
        <a:xfrm>
          <a:off x="4713669" y="3103748"/>
          <a:ext cx="1112982" cy="1259800"/>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kern="1200" dirty="0" smtClean="0"/>
            <a:t>Central Sales Tax (CST)</a:t>
          </a:r>
          <a:endParaRPr lang="en-IN" sz="1900" kern="1200" dirty="0"/>
        </a:p>
      </dsp:txBody>
      <dsp:txXfrm>
        <a:off x="4713669" y="3103748"/>
        <a:ext cx="1112982" cy="1259800"/>
      </dsp:txXfrm>
    </dsp:sp>
    <dsp:sp modelId="{B228BA66-6777-4210-97E5-3C542507D428}">
      <dsp:nvSpPr>
        <dsp:cNvPr id="0" name=""/>
        <dsp:cNvSpPr/>
      </dsp:nvSpPr>
      <dsp:spPr>
        <a:xfrm>
          <a:off x="4568339" y="4605888"/>
          <a:ext cx="1112982" cy="1745041"/>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4F2485ED-B3D4-4F5D-A4CB-BC38415DEC93}">
      <dsp:nvSpPr>
        <dsp:cNvPr id="0" name=""/>
        <dsp:cNvSpPr/>
      </dsp:nvSpPr>
      <dsp:spPr>
        <a:xfrm>
          <a:off x="4713669" y="4743952"/>
          <a:ext cx="1112982" cy="1745041"/>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N" sz="1700" kern="1200" dirty="0" smtClean="0"/>
            <a:t>On sales of goods outside the state</a:t>
          </a:r>
          <a:endParaRPr lang="en-IN" sz="1700" kern="1200" dirty="0"/>
        </a:p>
      </dsp:txBody>
      <dsp:txXfrm>
        <a:off x="4713669" y="4743952"/>
        <a:ext cx="1112982" cy="1745041"/>
      </dsp:txXfrm>
    </dsp:sp>
    <dsp:sp modelId="{11FEB80F-FCF0-4E42-985E-B60BA4A02306}">
      <dsp:nvSpPr>
        <dsp:cNvPr id="0" name=""/>
        <dsp:cNvSpPr/>
      </dsp:nvSpPr>
      <dsp:spPr>
        <a:xfrm>
          <a:off x="5307493" y="1869110"/>
          <a:ext cx="3128953" cy="592732"/>
        </a:xfrm>
        <a:prstGeom prst="roundRect">
          <a:avLst>
            <a:gd name="adj" fmla="val 10000"/>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3B16D6B8-2D42-4837-B301-DACC4EBAB4AC}">
      <dsp:nvSpPr>
        <dsp:cNvPr id="0" name=""/>
        <dsp:cNvSpPr/>
      </dsp:nvSpPr>
      <dsp:spPr>
        <a:xfrm>
          <a:off x="5452824" y="2007174"/>
          <a:ext cx="3128953" cy="59273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b="0" kern="1200" dirty="0" smtClean="0"/>
            <a:t>By State Government</a:t>
          </a:r>
          <a:endParaRPr lang="en-IN" sz="2300" b="0" kern="1200" dirty="0"/>
        </a:p>
      </dsp:txBody>
      <dsp:txXfrm>
        <a:off x="5452824" y="2007174"/>
        <a:ext cx="3128953" cy="592732"/>
      </dsp:txXfrm>
    </dsp:sp>
    <dsp:sp modelId="{317D2D52-D536-43E4-A432-2C337DBCF57C}">
      <dsp:nvSpPr>
        <dsp:cNvPr id="0" name=""/>
        <dsp:cNvSpPr/>
      </dsp:nvSpPr>
      <dsp:spPr>
        <a:xfrm>
          <a:off x="5929879" y="2979737"/>
          <a:ext cx="1304457" cy="1346204"/>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442ED53F-F4F5-4AFD-B366-3952BF63476D}">
      <dsp:nvSpPr>
        <dsp:cNvPr id="0" name=""/>
        <dsp:cNvSpPr/>
      </dsp:nvSpPr>
      <dsp:spPr>
        <a:xfrm>
          <a:off x="6075210" y="3117801"/>
          <a:ext cx="1304457" cy="1346204"/>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kern="1200" dirty="0" smtClean="0"/>
            <a:t>Value Added Tax (VAT)</a:t>
          </a:r>
        </a:p>
      </dsp:txBody>
      <dsp:txXfrm>
        <a:off x="6075210" y="3117801"/>
        <a:ext cx="1304457" cy="1346204"/>
      </dsp:txXfrm>
    </dsp:sp>
    <dsp:sp modelId="{23127FCE-6FF6-46DE-BA37-50C090B67BF9}">
      <dsp:nvSpPr>
        <dsp:cNvPr id="0" name=""/>
        <dsp:cNvSpPr/>
      </dsp:nvSpPr>
      <dsp:spPr>
        <a:xfrm>
          <a:off x="5929879" y="4702341"/>
          <a:ext cx="1304457" cy="1486602"/>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C7C84438-7D2F-4541-AC8F-440E6214976B}">
      <dsp:nvSpPr>
        <dsp:cNvPr id="0" name=""/>
        <dsp:cNvSpPr/>
      </dsp:nvSpPr>
      <dsp:spPr>
        <a:xfrm>
          <a:off x="6075210" y="4840405"/>
          <a:ext cx="1304457" cy="1486602"/>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N" sz="1700" kern="1200" dirty="0" smtClean="0"/>
            <a:t>Sale of goods with in the state</a:t>
          </a:r>
        </a:p>
      </dsp:txBody>
      <dsp:txXfrm>
        <a:off x="6075210" y="4840405"/>
        <a:ext cx="1304457" cy="1486602"/>
      </dsp:txXfrm>
    </dsp:sp>
    <dsp:sp modelId="{1C856835-431A-4744-9A0D-016534B24084}">
      <dsp:nvSpPr>
        <dsp:cNvPr id="0" name=""/>
        <dsp:cNvSpPr/>
      </dsp:nvSpPr>
      <dsp:spPr>
        <a:xfrm>
          <a:off x="7574976" y="2979737"/>
          <a:ext cx="1151489" cy="1250764"/>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B68D832B-5768-49FE-94E6-DFC116FBB41D}">
      <dsp:nvSpPr>
        <dsp:cNvPr id="0" name=""/>
        <dsp:cNvSpPr/>
      </dsp:nvSpPr>
      <dsp:spPr>
        <a:xfrm>
          <a:off x="7720306" y="3117801"/>
          <a:ext cx="1151489" cy="1250764"/>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kern="1200" dirty="0" smtClean="0"/>
            <a:t>Entry Tax/ </a:t>
          </a:r>
          <a:r>
            <a:rPr lang="en-IN" sz="1900" kern="1200" dirty="0" err="1" smtClean="0"/>
            <a:t>Octroi</a:t>
          </a:r>
          <a:endParaRPr lang="en-IN" sz="1900" kern="1200" dirty="0"/>
        </a:p>
      </dsp:txBody>
      <dsp:txXfrm>
        <a:off x="7720306" y="3117801"/>
        <a:ext cx="1151489" cy="1250764"/>
      </dsp:txXfrm>
    </dsp:sp>
    <dsp:sp modelId="{FE53A433-4FCA-45A0-8B0B-E8E88AAF40A8}">
      <dsp:nvSpPr>
        <dsp:cNvPr id="0" name=""/>
        <dsp:cNvSpPr/>
      </dsp:nvSpPr>
      <dsp:spPr>
        <a:xfrm>
          <a:off x="7410642" y="4714808"/>
          <a:ext cx="1307975" cy="1440141"/>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EA297C4F-4100-43A7-9AB2-EE0825A67B2D}">
      <dsp:nvSpPr>
        <dsp:cNvPr id="0" name=""/>
        <dsp:cNvSpPr/>
      </dsp:nvSpPr>
      <dsp:spPr>
        <a:xfrm>
          <a:off x="7555972" y="4852872"/>
          <a:ext cx="1307975" cy="1440141"/>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N" sz="1700" kern="1200" dirty="0" smtClean="0"/>
            <a:t>On entry of goods in state </a:t>
          </a:r>
        </a:p>
        <a:p>
          <a:pPr lvl="0" algn="ctr" defTabSz="755650">
            <a:lnSpc>
              <a:spcPct val="90000"/>
            </a:lnSpc>
            <a:spcBef>
              <a:spcPct val="0"/>
            </a:spcBef>
            <a:spcAft>
              <a:spcPct val="35000"/>
            </a:spcAft>
          </a:pPr>
          <a:endParaRPr lang="en-IN" sz="1400" kern="1200" dirty="0"/>
        </a:p>
      </dsp:txBody>
      <dsp:txXfrm>
        <a:off x="7555972" y="4852872"/>
        <a:ext cx="1307975" cy="144014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C98F16-B3E7-4F43-B4C4-62CDE76EDAAB}" type="datetimeFigureOut">
              <a:rPr lang="en-US" smtClean="0"/>
              <a:t>20-Feb-13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3CB3F8-6263-4FF9-9241-29E526161AA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Rectangle 4"/>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5"/>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6"/>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smtClean="0"/>
              <a:t>Click to edit Master title style</a:t>
            </a:r>
            <a:endParaRPr lang="en-US"/>
          </a:p>
        </p:txBody>
      </p:sp>
      <p:sp>
        <p:nvSpPr>
          <p:cNvPr id="15" name="Date Placeholder 27"/>
          <p:cNvSpPr>
            <a:spLocks noGrp="1"/>
          </p:cNvSpPr>
          <p:nvPr>
            <p:ph type="dt" sz="half" idx="10"/>
          </p:nvPr>
        </p:nvSpPr>
        <p:spPr/>
        <p:txBody>
          <a:bodyPr/>
          <a:lstStyle>
            <a:lvl1pPr>
              <a:defRPr/>
            </a:lvl1pPr>
          </a:lstStyle>
          <a:p>
            <a:pPr>
              <a:defRPr/>
            </a:pPr>
            <a:fld id="{3C311DEC-FA7A-4500-8934-F19ECAC7C3F7}" type="datetime1">
              <a:rPr lang="en-US" smtClean="0"/>
              <a:t>20-Feb-13</a:t>
            </a:fld>
            <a:endParaRPr lang="en-IN"/>
          </a:p>
        </p:txBody>
      </p:sp>
      <p:sp>
        <p:nvSpPr>
          <p:cNvPr id="16" name="Footer Placeholder 16"/>
          <p:cNvSpPr>
            <a:spLocks noGrp="1"/>
          </p:cNvSpPr>
          <p:nvPr>
            <p:ph type="ftr" sz="quarter" idx="11"/>
          </p:nvPr>
        </p:nvSpPr>
        <p:spPr/>
        <p:txBody>
          <a:bodyPr/>
          <a:lstStyle>
            <a:lvl1pPr>
              <a:defRPr/>
            </a:lvl1pPr>
          </a:lstStyle>
          <a:p>
            <a:pPr>
              <a:defRPr/>
            </a:pPr>
            <a:r>
              <a:rPr lang="en-IN" smtClean="0"/>
              <a:t>Sagar Gupta, Mob No.:-9540565677</a:t>
            </a:r>
            <a:endParaRPr lang="en-IN"/>
          </a:p>
        </p:txBody>
      </p:sp>
      <p:sp>
        <p:nvSpPr>
          <p:cNvPr id="17" name="Slide Number Placeholder 28"/>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C7834427-DF78-484E-9F4C-81A51CD62810}" type="slidenum">
              <a:rPr lang="en-IN"/>
              <a:pPr>
                <a:defRPr/>
              </a:pPr>
              <a:t>‹#›</a:t>
            </a:fld>
            <a:endParaRPr lang="en-IN"/>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654010F-B491-462F-AC98-4827B0E1EC46}" type="datetime1">
              <a:rPr lang="en-US" smtClean="0"/>
              <a:t>20-Feb-13</a:t>
            </a:fld>
            <a:endParaRPr lang="en-IN"/>
          </a:p>
        </p:txBody>
      </p:sp>
      <p:sp>
        <p:nvSpPr>
          <p:cNvPr id="5" name="Footer Placeholder 4"/>
          <p:cNvSpPr>
            <a:spLocks noGrp="1"/>
          </p:cNvSpPr>
          <p:nvPr>
            <p:ph type="ftr" sz="quarter" idx="11"/>
          </p:nvPr>
        </p:nvSpPr>
        <p:spPr/>
        <p:txBody>
          <a:bodyPr/>
          <a:lstStyle>
            <a:lvl1pPr>
              <a:defRPr/>
            </a:lvl1pPr>
          </a:lstStyle>
          <a:p>
            <a:pPr>
              <a:defRPr/>
            </a:pPr>
            <a:r>
              <a:rPr lang="en-IN" smtClean="0"/>
              <a:t>Sagar Gupta, Mob No.:-9540565677</a:t>
            </a:r>
            <a:endParaRPr lang="en-IN"/>
          </a:p>
        </p:txBody>
      </p:sp>
      <p:sp>
        <p:nvSpPr>
          <p:cNvPr id="6" name="Slide Number Placeholder 5"/>
          <p:cNvSpPr>
            <a:spLocks noGrp="1"/>
          </p:cNvSpPr>
          <p:nvPr>
            <p:ph type="sldNum" sz="quarter" idx="12"/>
          </p:nvPr>
        </p:nvSpPr>
        <p:spPr/>
        <p:txBody>
          <a:bodyPr/>
          <a:lstStyle>
            <a:lvl1pPr>
              <a:defRPr/>
            </a:lvl1pPr>
          </a:lstStyle>
          <a:p>
            <a:pPr>
              <a:defRPr/>
            </a:pPr>
            <a:fld id="{5DB9B2BB-03FE-4FA2-B150-F6113E94FAA4}" type="slidenum">
              <a:rPr lang="en-IN"/>
              <a:pPr>
                <a:defRPr/>
              </a:pPr>
              <a:t>‹#›</a:t>
            </a:fld>
            <a:endParaRPr lang="en-IN"/>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Rectangle 4"/>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5"/>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lang="en-US" smtClean="0"/>
              <a:t>Click to edit Master title style</a:t>
            </a:r>
            <a:endParaRPr lang="en-US"/>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pPr>
              <a:defRPr/>
            </a:pPr>
            <a:fld id="{D047D671-0EDD-4536-A4BC-AE1410DCB28C}" type="slidenum">
              <a:rPr lang="en-IN"/>
              <a:pPr>
                <a:defRPr/>
              </a:pPr>
              <a:t>‹#›</a:t>
            </a:fld>
            <a:endParaRPr lang="en-IN"/>
          </a:p>
        </p:txBody>
      </p:sp>
      <p:sp>
        <p:nvSpPr>
          <p:cNvPr id="14" name="Date Placeholder 3"/>
          <p:cNvSpPr>
            <a:spLocks noGrp="1"/>
          </p:cNvSpPr>
          <p:nvPr>
            <p:ph type="dt" sz="half" idx="11"/>
          </p:nvPr>
        </p:nvSpPr>
        <p:spPr/>
        <p:txBody>
          <a:bodyPr/>
          <a:lstStyle>
            <a:lvl1pPr>
              <a:defRPr/>
            </a:lvl1pPr>
          </a:lstStyle>
          <a:p>
            <a:pPr>
              <a:defRPr/>
            </a:pPr>
            <a:fld id="{6F466F3E-5F92-4D08-A900-EF33514ED155}" type="datetime1">
              <a:rPr lang="en-US" smtClean="0"/>
              <a:t>20-Feb-13</a:t>
            </a:fld>
            <a:endParaRPr lang="en-IN"/>
          </a:p>
        </p:txBody>
      </p:sp>
      <p:sp>
        <p:nvSpPr>
          <p:cNvPr id="15" name="Footer Placeholder 4"/>
          <p:cNvSpPr>
            <a:spLocks noGrp="1"/>
          </p:cNvSpPr>
          <p:nvPr>
            <p:ph type="ftr" sz="quarter" idx="12"/>
          </p:nvPr>
        </p:nvSpPr>
        <p:spPr/>
        <p:txBody>
          <a:bodyPr/>
          <a:lstStyle>
            <a:lvl1pPr>
              <a:defRPr/>
            </a:lvl1pPr>
          </a:lstStyle>
          <a:p>
            <a:pPr>
              <a:defRPr/>
            </a:pPr>
            <a:r>
              <a:rPr lang="en-IN" smtClean="0"/>
              <a:t>Sagar Gupta, Mob No.:-9540565677</a:t>
            </a:r>
            <a:endParaRPr lang="en-IN"/>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fld id="{56AF8CD2-F557-4042-B048-C611568BB2C7}" type="datetime1">
              <a:rPr lang="en-US" smtClean="0"/>
              <a:t>20-Feb-13</a:t>
            </a:fld>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r>
              <a:rPr lang="en-US" smtClean="0"/>
              <a:t>Sagar Gupta, Mob No.:-9540565677</a:t>
            </a:r>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AD82DF63-628F-4971-AC6F-B62A77C80E95}" type="slidenum">
              <a:rPr lang="en-US"/>
              <a:pPr>
                <a:defRPr/>
              </a:pPr>
              <a:t>‹#›</a:t>
            </a:fld>
            <a:endParaRPr lang="en-US"/>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smtClean="0"/>
              <a:t>Click to edit Master title style</a:t>
            </a:r>
            <a:endParaRPr lang="en-US"/>
          </a:p>
        </p:txBody>
      </p:sp>
      <p:sp>
        <p:nvSpPr>
          <p:cNvPr id="8" name="Content Placeholder 7"/>
          <p:cNvSpPr>
            <a:spLocks noGrp="1"/>
          </p:cNvSpPr>
          <p:nvPr>
            <p:ph sz="quarter" idx="1"/>
          </p:nvPr>
        </p:nvSpPr>
        <p:spPr>
          <a:xfrm>
            <a:off x="301752" y="1527048"/>
            <a:ext cx="850392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66E1411-1AFC-4C53-9E63-47E57599A9DE}" type="datetime1">
              <a:rPr lang="en-US" smtClean="0"/>
              <a:t>20-Feb-13</a:t>
            </a:fld>
            <a:endParaRPr lang="en-IN"/>
          </a:p>
        </p:txBody>
      </p:sp>
      <p:sp>
        <p:nvSpPr>
          <p:cNvPr id="5" name="Footer Placeholder 4"/>
          <p:cNvSpPr>
            <a:spLocks noGrp="1"/>
          </p:cNvSpPr>
          <p:nvPr>
            <p:ph type="ftr" sz="quarter" idx="11"/>
          </p:nvPr>
        </p:nvSpPr>
        <p:spPr/>
        <p:txBody>
          <a:bodyPr/>
          <a:lstStyle>
            <a:lvl1pPr>
              <a:defRPr/>
            </a:lvl1pPr>
          </a:lstStyle>
          <a:p>
            <a:pPr>
              <a:defRPr/>
            </a:pPr>
            <a:r>
              <a:rPr lang="en-IN" smtClean="0"/>
              <a:t>Sagar Gupta, Mob No.:-9540565677</a:t>
            </a:r>
            <a:endParaRPr lang="en-IN"/>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pPr>
              <a:defRPr/>
            </a:pPr>
            <a:fld id="{6F6DF2EB-C925-4970-9F5D-BC80B2A691B6}" type="slidenum">
              <a:rPr lang="en-IN"/>
              <a:pPr>
                <a:defRPr/>
              </a:pPr>
              <a:t>‹#›</a:t>
            </a:fld>
            <a:endParaRPr lang="en-IN"/>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Rectangle 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6"/>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Rectangle 7"/>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8"/>
          <p:cNvSpPr>
            <a:spLocks noChangeArrowheads="1"/>
          </p:cNvSpPr>
          <p:nvPr/>
        </p:nvSpPr>
        <p:spPr bwMode="auto">
          <a:xfrm>
            <a:off x="155575" y="142875"/>
            <a:ext cx="8832850" cy="21399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smtClean="0"/>
              <a:t>Click to edit Master title style</a:t>
            </a:r>
            <a:endParaRPr lang="en-US"/>
          </a:p>
        </p:txBody>
      </p:sp>
      <p:sp>
        <p:nvSpPr>
          <p:cNvPr id="15" name="Footer Placeholder 4"/>
          <p:cNvSpPr>
            <a:spLocks noGrp="1"/>
          </p:cNvSpPr>
          <p:nvPr>
            <p:ph type="ftr" sz="quarter" idx="10"/>
          </p:nvPr>
        </p:nvSpPr>
        <p:spPr/>
        <p:txBody>
          <a:bodyPr/>
          <a:lstStyle>
            <a:lvl1pPr>
              <a:defRPr/>
            </a:lvl1pPr>
          </a:lstStyle>
          <a:p>
            <a:pPr>
              <a:defRPr/>
            </a:pPr>
            <a:r>
              <a:rPr lang="en-IN" smtClean="0"/>
              <a:t>Sagar Gupta, Mob No.:-9540565677</a:t>
            </a:r>
            <a:endParaRPr lang="en-IN"/>
          </a:p>
        </p:txBody>
      </p:sp>
      <p:sp>
        <p:nvSpPr>
          <p:cNvPr id="16" name="Date Placeholder 3"/>
          <p:cNvSpPr>
            <a:spLocks noGrp="1"/>
          </p:cNvSpPr>
          <p:nvPr>
            <p:ph type="dt" sz="half" idx="11"/>
          </p:nvPr>
        </p:nvSpPr>
        <p:spPr/>
        <p:txBody>
          <a:bodyPr/>
          <a:lstStyle>
            <a:lvl1pPr>
              <a:defRPr/>
            </a:lvl1pPr>
          </a:lstStyle>
          <a:p>
            <a:pPr>
              <a:defRPr/>
            </a:pPr>
            <a:fld id="{9ACB5A9D-A701-492D-A7A8-7F77C94347CB}" type="datetime1">
              <a:rPr lang="en-US" smtClean="0"/>
              <a:t>20-Feb-13</a:t>
            </a:fld>
            <a:endParaRPr lang="en-IN"/>
          </a:p>
        </p:txBody>
      </p:sp>
      <p:sp>
        <p:nvSpPr>
          <p:cNvPr id="17" name="Slide Number Placeholder 5"/>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8259898C-D880-4C10-AFA2-A44B016CF3D9}" type="slidenum">
              <a:rPr lang="en-IN"/>
              <a:pPr>
                <a:defRPr/>
              </a:pPr>
              <a:t>‹#›</a:t>
            </a:fld>
            <a:endParaRPr lang="en-IN"/>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5" name="Straight Connector 4"/>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301752" y="228600"/>
            <a:ext cx="8534400" cy="758952"/>
          </a:xfrm>
        </p:spPr>
        <p:txBody>
          <a:bodyPr/>
          <a:lstStyle/>
          <a:p>
            <a:r>
              <a:rPr lang="en-US" smtClean="0"/>
              <a:t>Click to edit Master title style</a:t>
            </a:r>
            <a:endParaRPr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5791200" y="6410325"/>
            <a:ext cx="3044825" cy="365125"/>
          </a:xfrm>
        </p:spPr>
        <p:txBody>
          <a:bodyPr/>
          <a:lstStyle>
            <a:lvl1pPr>
              <a:defRPr/>
            </a:lvl1pPr>
          </a:lstStyle>
          <a:p>
            <a:pPr>
              <a:defRPr/>
            </a:pPr>
            <a:fld id="{E618DFD8-BBEB-4585-B65F-25BD67074C3A}" type="datetime1">
              <a:rPr lang="en-US" smtClean="0"/>
              <a:t>20-Feb-13</a:t>
            </a:fld>
            <a:endParaRPr lang="en-IN"/>
          </a:p>
        </p:txBody>
      </p:sp>
      <p:sp>
        <p:nvSpPr>
          <p:cNvPr id="7" name="Footer Placeholder 5"/>
          <p:cNvSpPr>
            <a:spLocks noGrp="1"/>
          </p:cNvSpPr>
          <p:nvPr>
            <p:ph type="ftr" sz="quarter" idx="11"/>
          </p:nvPr>
        </p:nvSpPr>
        <p:spPr/>
        <p:txBody>
          <a:bodyPr/>
          <a:lstStyle>
            <a:lvl1pPr>
              <a:defRPr/>
            </a:lvl1pPr>
          </a:lstStyle>
          <a:p>
            <a:pPr>
              <a:defRPr/>
            </a:pPr>
            <a:r>
              <a:rPr lang="en-IN" smtClean="0"/>
              <a:t>Sagar Gupta, Mob No.:-9540565677</a:t>
            </a:r>
            <a:endParaRPr lang="en-IN"/>
          </a:p>
        </p:txBody>
      </p:sp>
      <p:sp>
        <p:nvSpPr>
          <p:cNvPr id="8" name="Slide Number Placeholder 6"/>
          <p:cNvSpPr>
            <a:spLocks noGrp="1"/>
          </p:cNvSpPr>
          <p:nvPr>
            <p:ph type="sldNum" sz="quarter" idx="12"/>
          </p:nvPr>
        </p:nvSpPr>
        <p:spPr/>
        <p:txBody>
          <a:bodyPr/>
          <a:lstStyle>
            <a:lvl1pPr>
              <a:defRPr/>
            </a:lvl1pPr>
          </a:lstStyle>
          <a:p>
            <a:pPr>
              <a:defRPr/>
            </a:pPr>
            <a:fld id="{D5F234F4-48C8-4EC8-BA54-940D1CC90B2C}" type="slidenum">
              <a:rPr lang="en-IN"/>
              <a:pPr>
                <a:defRPr/>
              </a:pPr>
              <a:t>‹#›</a:t>
            </a:fld>
            <a:endParaRPr lang="en-IN"/>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flipV="1">
            <a:off x="4572000" y="2200275"/>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Rectangle 7"/>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Rectangle 10"/>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6" name="Content Placeholder 25"/>
          <p:cNvSpPr>
            <a:spLocks noGrp="1"/>
          </p:cNvSpPr>
          <p:nvPr>
            <p:ph sz="quarter" idx="4"/>
          </p:nvPr>
        </p:nvSpPr>
        <p:spPr>
          <a:xfrm>
            <a:off x="4800600" y="2471383"/>
            <a:ext cx="4038600" cy="38221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3" name="Title 22"/>
          <p:cNvSpPr>
            <a:spLocks noGrp="1"/>
          </p:cNvSpPr>
          <p:nvPr>
            <p:ph type="title"/>
          </p:nvPr>
        </p:nvSpPr>
        <p:spPr/>
        <p:txBody>
          <a:bodyPr rtlCol="0"/>
          <a:lstStyle/>
          <a:p>
            <a:r>
              <a:rPr lang="en-US" smtClean="0"/>
              <a:t>Click to edit Master title style</a:t>
            </a:r>
            <a:endParaRPr lang="en-US"/>
          </a:p>
        </p:txBody>
      </p:sp>
      <p:sp>
        <p:nvSpPr>
          <p:cNvPr id="18" name="Date Placeholder 6"/>
          <p:cNvSpPr>
            <a:spLocks noGrp="1"/>
          </p:cNvSpPr>
          <p:nvPr>
            <p:ph type="dt" sz="half" idx="10"/>
          </p:nvPr>
        </p:nvSpPr>
        <p:spPr/>
        <p:txBody>
          <a:bodyPr/>
          <a:lstStyle>
            <a:lvl1pPr>
              <a:defRPr/>
            </a:lvl1pPr>
          </a:lstStyle>
          <a:p>
            <a:pPr>
              <a:defRPr/>
            </a:pPr>
            <a:fld id="{6655F02C-2717-4398-8D3D-46E5046916ED}" type="datetime1">
              <a:rPr lang="en-US" smtClean="0"/>
              <a:t>20-Feb-13</a:t>
            </a:fld>
            <a:endParaRPr lang="en-IN"/>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r>
              <a:rPr lang="en-IN" smtClean="0"/>
              <a:t>Sagar Gupta, Mob No.:-9540565677</a:t>
            </a:r>
            <a:endParaRPr lang="en-IN"/>
          </a:p>
        </p:txBody>
      </p:sp>
      <p:sp>
        <p:nvSpPr>
          <p:cNvPr id="20" name="Slide Number Placeholder 8"/>
          <p:cNvSpPr>
            <a:spLocks noGrp="1"/>
          </p:cNvSpPr>
          <p:nvPr>
            <p:ph type="sldNum" sz="quarter" idx="12"/>
          </p:nvPr>
        </p:nvSpPr>
        <p:spPr>
          <a:xfrm>
            <a:off x="4343400" y="1042988"/>
            <a:ext cx="457200" cy="441325"/>
          </a:xfrm>
        </p:spPr>
        <p:txBody>
          <a:bodyPr/>
          <a:lstStyle>
            <a:lvl1pPr algn="ctr">
              <a:defRPr/>
            </a:lvl1pPr>
          </a:lstStyle>
          <a:p>
            <a:pPr>
              <a:defRPr/>
            </a:pPr>
            <a:fld id="{885415AD-B670-4DDF-A3BC-62ECC643B379}" type="slidenum">
              <a:rPr lang="en-IN"/>
              <a:pPr>
                <a:defRPr/>
              </a:pPr>
              <a:t>‹#›</a:t>
            </a:fld>
            <a:endParaRPr lang="en-IN"/>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B91C6274-5509-4009-BE8E-651F000407CF}" type="datetime1">
              <a:rPr lang="en-US" smtClean="0"/>
              <a:t>20-Feb-13</a:t>
            </a:fld>
            <a:endParaRPr lang="en-IN"/>
          </a:p>
        </p:txBody>
      </p:sp>
      <p:sp>
        <p:nvSpPr>
          <p:cNvPr id="4" name="Footer Placeholder 3"/>
          <p:cNvSpPr>
            <a:spLocks noGrp="1"/>
          </p:cNvSpPr>
          <p:nvPr>
            <p:ph type="ftr" sz="quarter" idx="11"/>
          </p:nvPr>
        </p:nvSpPr>
        <p:spPr/>
        <p:txBody>
          <a:bodyPr/>
          <a:lstStyle>
            <a:lvl1pPr>
              <a:defRPr/>
            </a:lvl1pPr>
          </a:lstStyle>
          <a:p>
            <a:pPr>
              <a:defRPr/>
            </a:pPr>
            <a:r>
              <a:rPr lang="en-IN" smtClean="0"/>
              <a:t>Sagar Gupta, Mob No.:-9540565677</a:t>
            </a:r>
            <a:endParaRPr lang="en-IN"/>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pPr>
              <a:defRPr/>
            </a:pPr>
            <a:fld id="{86331B43-9EB1-448E-8FA9-C181AEC57323}" type="slidenum">
              <a:rPr lang="en-IN"/>
              <a:pPr>
                <a:defRPr/>
              </a:pPr>
              <a:t>‹#›</a:t>
            </a:fld>
            <a:endParaRPr lang="en-IN"/>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3" name="Rectangle 2"/>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4" name="Rectangle 3"/>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Rectangle 4"/>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8" name="Date Placeholder 1"/>
          <p:cNvSpPr>
            <a:spLocks noGrp="1"/>
          </p:cNvSpPr>
          <p:nvPr>
            <p:ph type="dt" sz="half" idx="10"/>
          </p:nvPr>
        </p:nvSpPr>
        <p:spPr/>
        <p:txBody>
          <a:bodyPr/>
          <a:lstStyle>
            <a:lvl1pPr>
              <a:defRPr/>
            </a:lvl1pPr>
          </a:lstStyle>
          <a:p>
            <a:pPr>
              <a:defRPr/>
            </a:pPr>
            <a:fld id="{DA4C98EA-B15D-4C0E-AE80-59972E66A784}" type="datetime1">
              <a:rPr lang="en-US" smtClean="0"/>
              <a:t>20-Feb-13</a:t>
            </a:fld>
            <a:endParaRPr lang="en-IN"/>
          </a:p>
        </p:txBody>
      </p:sp>
      <p:sp>
        <p:nvSpPr>
          <p:cNvPr id="9" name="Footer Placeholder 2"/>
          <p:cNvSpPr>
            <a:spLocks noGrp="1"/>
          </p:cNvSpPr>
          <p:nvPr>
            <p:ph type="ftr" sz="quarter" idx="11"/>
          </p:nvPr>
        </p:nvSpPr>
        <p:spPr/>
        <p:txBody>
          <a:bodyPr/>
          <a:lstStyle>
            <a:lvl1pPr>
              <a:defRPr/>
            </a:lvl1pPr>
          </a:lstStyle>
          <a:p>
            <a:pPr>
              <a:defRPr/>
            </a:pPr>
            <a:r>
              <a:rPr lang="en-IN" smtClean="0"/>
              <a:t>Sagar Gupta, Mob No.:-9540565677</a:t>
            </a:r>
            <a:endParaRPr lang="en-IN"/>
          </a:p>
        </p:txBody>
      </p:sp>
      <p:sp>
        <p:nvSpPr>
          <p:cNvPr id="10" name="Slide Number Placeholder 3"/>
          <p:cNvSpPr>
            <a:spLocks noGrp="1"/>
          </p:cNvSpPr>
          <p:nvPr>
            <p:ph type="sldNum" sz="quarter" idx="12"/>
          </p:nvPr>
        </p:nvSpPr>
        <p:spPr>
          <a:xfrm>
            <a:off x="4267200" y="6324600"/>
            <a:ext cx="609600" cy="441325"/>
          </a:xfrm>
        </p:spPr>
        <p:txBody>
          <a:bodyPr/>
          <a:lstStyle>
            <a:lvl1pPr>
              <a:defRPr>
                <a:solidFill>
                  <a:srgbClr val="FFFFFF"/>
                </a:solidFill>
              </a:defRPr>
            </a:lvl1pPr>
          </a:lstStyle>
          <a:p>
            <a:pPr>
              <a:defRPr/>
            </a:pPr>
            <a:fld id="{37B98221-2A63-4F26-9A66-EA2EDDA7B332}" type="slidenum">
              <a:rPr lang="en-IN"/>
              <a:pPr>
                <a:defRPr/>
              </a:pPr>
              <a:t>‹#›</a:t>
            </a:fld>
            <a:endParaRPr lang="en-IN"/>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Rectangle 7"/>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Slide Number Placeholder 6"/>
          <p:cNvSpPr>
            <a:spLocks noGrp="1"/>
          </p:cNvSpPr>
          <p:nvPr>
            <p:ph type="sldNum" sz="quarter" idx="10"/>
          </p:nvPr>
        </p:nvSpPr>
        <p:spPr>
          <a:xfrm>
            <a:off x="1371600" y="312738"/>
            <a:ext cx="457200" cy="441325"/>
          </a:xfrm>
        </p:spPr>
        <p:txBody>
          <a:bodyPr/>
          <a:lstStyle>
            <a:lvl1pPr>
              <a:defRPr>
                <a:solidFill>
                  <a:schemeClr val="accent3">
                    <a:shade val="75000"/>
                  </a:schemeClr>
                </a:solidFill>
              </a:defRPr>
            </a:lvl1pPr>
          </a:lstStyle>
          <a:p>
            <a:pPr>
              <a:defRPr/>
            </a:pPr>
            <a:fld id="{095D197D-4A5E-4B7B-AA2B-B7DB696F3D3F}" type="slidenum">
              <a:rPr lang="en-IN"/>
              <a:pPr>
                <a:defRPr/>
              </a:pPr>
              <a:t>‹#›</a:t>
            </a:fld>
            <a:endParaRPr lang="en-IN"/>
          </a:p>
        </p:txBody>
      </p:sp>
      <p:sp>
        <p:nvSpPr>
          <p:cNvPr id="17" name="Date Placeholder 4"/>
          <p:cNvSpPr>
            <a:spLocks noGrp="1"/>
          </p:cNvSpPr>
          <p:nvPr>
            <p:ph type="dt" sz="half" idx="11"/>
          </p:nvPr>
        </p:nvSpPr>
        <p:spPr/>
        <p:txBody>
          <a:bodyPr/>
          <a:lstStyle>
            <a:lvl1pPr>
              <a:defRPr/>
            </a:lvl1pPr>
          </a:lstStyle>
          <a:p>
            <a:pPr>
              <a:defRPr/>
            </a:pPr>
            <a:fld id="{09E206F9-1461-40A1-A47B-A0E88BD9E1C8}" type="datetime1">
              <a:rPr lang="en-US" smtClean="0"/>
              <a:t>20-Feb-13</a:t>
            </a:fld>
            <a:endParaRPr lang="en-IN"/>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r>
              <a:rPr lang="en-IN" smtClean="0"/>
              <a:t>Sagar Gupta, Mob No.:-9540565677</a:t>
            </a:r>
            <a:endParaRPr lang="en-IN"/>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Rectangle 7"/>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F0561094-2F74-4821-81C1-B90AF51D9EC5}" type="slidenum">
              <a:rPr lang="en-IN"/>
              <a:pPr>
                <a:defRPr/>
              </a:pPr>
              <a:t>‹#›</a:t>
            </a:fld>
            <a:endParaRPr lang="en-IN"/>
          </a:p>
        </p:txBody>
      </p:sp>
      <p:sp>
        <p:nvSpPr>
          <p:cNvPr id="17" name="Date Placeholder 4"/>
          <p:cNvSpPr>
            <a:spLocks noGrp="1"/>
          </p:cNvSpPr>
          <p:nvPr>
            <p:ph type="dt" sz="half" idx="11"/>
          </p:nvPr>
        </p:nvSpPr>
        <p:spPr>
          <a:xfrm>
            <a:off x="5788025" y="6405563"/>
            <a:ext cx="3044825" cy="365125"/>
          </a:xfrm>
        </p:spPr>
        <p:txBody>
          <a:bodyPr/>
          <a:lstStyle>
            <a:lvl1pPr>
              <a:defRPr/>
            </a:lvl1pPr>
          </a:lstStyle>
          <a:p>
            <a:pPr>
              <a:defRPr/>
            </a:pPr>
            <a:fld id="{A45B88BF-F0E9-47DB-8D5E-15139DCB5E17}" type="datetime1">
              <a:rPr lang="en-US" smtClean="0"/>
              <a:t>20-Feb-13</a:t>
            </a:fld>
            <a:endParaRPr lang="en-IN"/>
          </a:p>
        </p:txBody>
      </p:sp>
      <p:sp>
        <p:nvSpPr>
          <p:cNvPr id="18" name="Footer Placeholder 5"/>
          <p:cNvSpPr>
            <a:spLocks noGrp="1"/>
          </p:cNvSpPr>
          <p:nvPr>
            <p:ph type="ftr" sz="quarter" idx="12"/>
          </p:nvPr>
        </p:nvSpPr>
        <p:spPr>
          <a:xfrm>
            <a:off x="301625" y="6410325"/>
            <a:ext cx="3584575" cy="366713"/>
          </a:xfrm>
        </p:spPr>
        <p:txBody>
          <a:bodyPr/>
          <a:lstStyle>
            <a:lvl1pPr>
              <a:defRPr/>
            </a:lvl1pPr>
          </a:lstStyle>
          <a:p>
            <a:pPr>
              <a:defRPr/>
            </a:pPr>
            <a:r>
              <a:rPr lang="en-IN" smtClean="0"/>
              <a:t>Sagar Gupta, Mob No.:-9540565677</a:t>
            </a:r>
            <a:endParaRPr lang="en-IN"/>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6" name="Rectangle 15"/>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mn-lt"/>
                <a:cs typeface="+mn-cs"/>
              </a:defRPr>
            </a:lvl1pPr>
          </a:lstStyle>
          <a:p>
            <a:pPr>
              <a:defRPr/>
            </a:pPr>
            <a:fld id="{9C4B4E94-E97E-4C08-A9F3-D3F75970DB9E}" type="datetime1">
              <a:rPr lang="en-US" smtClean="0"/>
              <a:t>20-Feb-13</a:t>
            </a:fld>
            <a:endParaRPr lang="en-IN"/>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mn-lt"/>
                <a:cs typeface="+mn-cs"/>
              </a:defRPr>
            </a:lvl1pPr>
          </a:lstStyle>
          <a:p>
            <a:pPr>
              <a:defRPr/>
            </a:pPr>
            <a:r>
              <a:rPr lang="en-IN" smtClean="0"/>
              <a:t>Sagar Gupta, Mob No.:-9540565677</a:t>
            </a:r>
            <a:endParaRPr lang="en-IN"/>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chemeClr val="accent3">
                    <a:shade val="75000"/>
                  </a:schemeClr>
                </a:solidFill>
                <a:latin typeface="+mn-lt"/>
                <a:cs typeface="+mn-cs"/>
              </a:defRPr>
            </a:lvl1pPr>
          </a:lstStyle>
          <a:p>
            <a:pPr>
              <a:defRPr/>
            </a:pPr>
            <a:fld id="{E9CFA376-D314-4B48-A383-EB3E61565E7B}" type="slidenum">
              <a:rPr lang="en-IN"/>
              <a:pPr>
                <a:defRPr/>
              </a:pPr>
              <a:t>‹#›</a:t>
            </a:fld>
            <a:endParaRPr lang="en-IN"/>
          </a:p>
        </p:txBody>
      </p:sp>
      <p:sp>
        <p:nvSpPr>
          <p:cNvPr id="2062" name="Title Placeholder 21"/>
          <p:cNvSpPr>
            <a:spLocks noGrp="1"/>
          </p:cNvSpPr>
          <p:nvPr>
            <p:ph type="title"/>
          </p:nvPr>
        </p:nvSpPr>
        <p:spPr bwMode="auto">
          <a:xfrm>
            <a:off x="301625" y="228600"/>
            <a:ext cx="85344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63" name="Text Placeholder 12"/>
          <p:cNvSpPr>
            <a:spLocks noGrp="1"/>
          </p:cNvSpPr>
          <p:nvPr>
            <p:ph type="body" idx="1"/>
          </p:nvPr>
        </p:nvSpPr>
        <p:spPr bwMode="auto">
          <a:xfrm>
            <a:off x="301625" y="1524000"/>
            <a:ext cx="85344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 id="2147483996" r:id="rId12"/>
  </p:sldLayoutIdLst>
  <p:transition>
    <p:wedge/>
  </p:transition>
  <p:hf sldNum="0" hdr="0" dt="0"/>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itchFamily="18" charset="0"/>
        </a:defRPr>
      </a:lvl2pPr>
      <a:lvl3pPr algn="ctr" rtl="0" eaLnBrk="0" fontAlgn="base" hangingPunct="0">
        <a:spcBef>
          <a:spcPct val="0"/>
        </a:spcBef>
        <a:spcAft>
          <a:spcPct val="0"/>
        </a:spcAft>
        <a:defRPr sz="3300">
          <a:solidFill>
            <a:srgbClr val="7B9899"/>
          </a:solidFill>
          <a:latin typeface="Georgia" pitchFamily="18" charset="0"/>
        </a:defRPr>
      </a:lvl3pPr>
      <a:lvl4pPr algn="ctr" rtl="0" eaLnBrk="0" fontAlgn="base" hangingPunct="0">
        <a:spcBef>
          <a:spcPct val="0"/>
        </a:spcBef>
        <a:spcAft>
          <a:spcPct val="0"/>
        </a:spcAft>
        <a:defRPr sz="3300">
          <a:solidFill>
            <a:srgbClr val="7B9899"/>
          </a:solidFill>
          <a:latin typeface="Georgia" pitchFamily="18" charset="0"/>
        </a:defRPr>
      </a:lvl4pPr>
      <a:lvl5pPr algn="ctr" rtl="0" eaLnBrk="0" fontAlgn="base" hangingPunct="0">
        <a:spcBef>
          <a:spcPct val="0"/>
        </a:spcBef>
        <a:spcAft>
          <a:spcPct val="0"/>
        </a:spcAft>
        <a:defRPr sz="3300">
          <a:solidFill>
            <a:srgbClr val="7B9899"/>
          </a:solidFill>
          <a:latin typeface="Georgia" pitchFamily="18" charset="0"/>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685800" y="228600"/>
            <a:ext cx="7772400" cy="1066800"/>
          </a:xfrm>
        </p:spPr>
        <p:txBody>
          <a:bodyPr anchor="ctr"/>
          <a:lstStyle/>
          <a:p>
            <a:r>
              <a:rPr lang="en-US" sz="4000" smtClean="0">
                <a:solidFill>
                  <a:srgbClr val="FF0000"/>
                </a:solidFill>
              </a:rPr>
              <a:t> Taxes in India</a:t>
            </a:r>
          </a:p>
        </p:txBody>
      </p:sp>
      <p:sp>
        <p:nvSpPr>
          <p:cNvPr id="15363" name="Rectangle 3"/>
          <p:cNvSpPr>
            <a:spLocks noChangeArrowheads="1"/>
          </p:cNvSpPr>
          <p:nvPr/>
        </p:nvSpPr>
        <p:spPr bwMode="auto">
          <a:xfrm>
            <a:off x="0" y="914400"/>
            <a:ext cx="9144000" cy="0"/>
          </a:xfrm>
          <a:prstGeom prst="rect">
            <a:avLst/>
          </a:prstGeom>
          <a:noFill/>
          <a:ln w="9525">
            <a:noFill/>
            <a:miter lim="800000"/>
            <a:headEnd/>
            <a:tailEnd/>
          </a:ln>
        </p:spPr>
        <p:txBody>
          <a:bodyPr wrap="none" anchor="ctr">
            <a:spAutoFit/>
          </a:bodyPr>
          <a:lstStyle/>
          <a:p>
            <a:endParaRPr lang="en-IN"/>
          </a:p>
        </p:txBody>
      </p:sp>
      <p:pic>
        <p:nvPicPr>
          <p:cNvPr id="15364" name="Picture 3"/>
          <p:cNvPicPr>
            <a:picLocks noChangeAspect="1" noChangeArrowheads="1"/>
          </p:cNvPicPr>
          <p:nvPr/>
        </p:nvPicPr>
        <p:blipFill>
          <a:blip r:embed="rId2" cstate="print"/>
          <a:srcRect/>
          <a:stretch>
            <a:fillRect/>
          </a:stretch>
        </p:blipFill>
        <p:spPr bwMode="auto">
          <a:xfrm>
            <a:off x="1981200" y="1828800"/>
            <a:ext cx="5613400" cy="4176713"/>
          </a:xfrm>
          <a:prstGeom prst="rect">
            <a:avLst/>
          </a:prstGeom>
          <a:noFill/>
          <a:ln w="9525">
            <a:noFill/>
            <a:miter lim="800000"/>
            <a:headEnd/>
            <a:tailEnd/>
          </a:ln>
        </p:spPr>
      </p:pic>
      <p:pic>
        <p:nvPicPr>
          <p:cNvPr id="15365" name="Picture 2" descr="flag-patriotism-india-indian-flag.jpeg"/>
          <p:cNvPicPr>
            <a:picLocks noChangeAspect="1"/>
          </p:cNvPicPr>
          <p:nvPr/>
        </p:nvPicPr>
        <p:blipFill>
          <a:blip r:embed="rId3" cstate="print"/>
          <a:srcRect/>
          <a:stretch>
            <a:fillRect/>
          </a:stretch>
        </p:blipFill>
        <p:spPr bwMode="auto">
          <a:xfrm>
            <a:off x="0" y="0"/>
            <a:ext cx="2057400" cy="1543050"/>
          </a:xfrm>
          <a:prstGeom prst="rect">
            <a:avLst/>
          </a:prstGeom>
          <a:noFill/>
          <a:ln w="9525">
            <a:noFill/>
            <a:miter lim="800000"/>
            <a:headEnd/>
            <a:tailEnd/>
          </a:ln>
        </p:spPr>
      </p:pic>
      <p:pic>
        <p:nvPicPr>
          <p:cNvPr id="15366" name="Picture 11" descr="MC900318260[1]"/>
          <p:cNvPicPr>
            <a:picLocks noChangeAspect="1" noChangeArrowheads="1"/>
          </p:cNvPicPr>
          <p:nvPr/>
        </p:nvPicPr>
        <p:blipFill>
          <a:blip r:embed="rId4" cstate="print"/>
          <a:srcRect/>
          <a:stretch>
            <a:fillRect/>
          </a:stretch>
        </p:blipFill>
        <p:spPr bwMode="auto">
          <a:xfrm flipH="1">
            <a:off x="7108825" y="76200"/>
            <a:ext cx="2035175" cy="1360488"/>
          </a:xfrm>
          <a:prstGeom prst="rect">
            <a:avLst/>
          </a:prstGeom>
          <a:noFill/>
          <a:ln w="9525">
            <a:noFill/>
            <a:miter lim="800000"/>
            <a:headEnd/>
            <a:tailEnd/>
          </a:ln>
        </p:spPr>
      </p:pic>
      <p:sp>
        <p:nvSpPr>
          <p:cNvPr id="9" name="Footer Placeholder 8"/>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N" dirty="0" smtClean="0"/>
              <a:t>Excise Duty Valuation Method</a:t>
            </a:r>
            <a:endParaRPr lang="en-IN" dirty="0"/>
          </a:p>
        </p:txBody>
      </p:sp>
      <p:sp>
        <p:nvSpPr>
          <p:cNvPr id="24579" name="Content Placeholder 2"/>
          <p:cNvSpPr>
            <a:spLocks noGrp="1"/>
          </p:cNvSpPr>
          <p:nvPr>
            <p:ph sz="quarter" idx="1"/>
          </p:nvPr>
        </p:nvSpPr>
        <p:spPr>
          <a:xfrm>
            <a:off x="301625" y="1527175"/>
            <a:ext cx="8504238" cy="4572000"/>
          </a:xfrm>
        </p:spPr>
        <p:txBody>
          <a:bodyPr/>
          <a:lstStyle/>
          <a:p>
            <a:pPr algn="ctr">
              <a:buFont typeface="Wingdings" pitchFamily="2" charset="2"/>
              <a:buChar char="Ø"/>
            </a:pPr>
            <a:r>
              <a:rPr lang="en-IN" smtClean="0"/>
              <a:t>Basis of Valuation-</a:t>
            </a:r>
          </a:p>
          <a:p>
            <a:r>
              <a:rPr lang="en-IN" smtClean="0"/>
              <a:t>Based on Specific Duty</a:t>
            </a:r>
          </a:p>
          <a:p>
            <a:r>
              <a:rPr lang="en-IN" smtClean="0"/>
              <a:t>Based on Tariff Section 3(2) of Central Excise Act</a:t>
            </a:r>
          </a:p>
          <a:p>
            <a:r>
              <a:rPr lang="en-IN" smtClean="0"/>
              <a:t>Based on Compound Levy Scheme (Rule 15 of Central Excise Rules 1944)</a:t>
            </a:r>
          </a:p>
          <a:p>
            <a:r>
              <a:rPr lang="en-IN" smtClean="0"/>
              <a:t>Based on MRP (Section 4A of the Central Excise Act 1944)</a:t>
            </a:r>
          </a:p>
          <a:p>
            <a:r>
              <a:rPr lang="en-IN" smtClean="0"/>
              <a:t>Based on Assessable Value with reference to Transaction Value Section 4(1) of Central Excise Act 1944</a:t>
            </a:r>
          </a:p>
          <a:p>
            <a:endParaRPr lang="en-IN" smtClean="0"/>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N" dirty="0" smtClean="0"/>
              <a:t>Based On Specific Duty</a:t>
            </a:r>
            <a:endParaRPr lang="en-IN" dirty="0"/>
          </a:p>
        </p:txBody>
      </p:sp>
      <p:sp>
        <p:nvSpPr>
          <p:cNvPr id="25603" name="Content Placeholder 2"/>
          <p:cNvSpPr>
            <a:spLocks noGrp="1"/>
          </p:cNvSpPr>
          <p:nvPr>
            <p:ph sz="quarter" idx="1"/>
          </p:nvPr>
        </p:nvSpPr>
        <p:spPr>
          <a:xfrm>
            <a:off x="301625" y="1527175"/>
            <a:ext cx="8504238" cy="4572000"/>
          </a:xfrm>
        </p:spPr>
        <p:txBody>
          <a:bodyPr/>
          <a:lstStyle/>
          <a:p>
            <a:r>
              <a:rPr lang="en-IN" i="1" u="sng" smtClean="0"/>
              <a:t>Based on Length</a:t>
            </a:r>
          </a:p>
          <a:p>
            <a:pPr>
              <a:buFont typeface="Wingdings 2" pitchFamily="18" charset="2"/>
              <a:buNone/>
            </a:pPr>
            <a:r>
              <a:rPr lang="en-IN" smtClean="0"/>
              <a:t>-Excise duty on Cigarette id based on the length of the Cigarette irrespective of the price at which it is sold.</a:t>
            </a:r>
          </a:p>
          <a:p>
            <a:pPr>
              <a:buFont typeface="Wingdings 2" pitchFamily="18" charset="2"/>
              <a:buNone/>
            </a:pPr>
            <a:endParaRPr lang="en-IN" smtClean="0"/>
          </a:p>
          <a:p>
            <a:r>
              <a:rPr lang="en-IN" i="1" u="sng" smtClean="0"/>
              <a:t>Based on Weight, Volume etc.</a:t>
            </a:r>
          </a:p>
          <a:p>
            <a:pPr>
              <a:buFont typeface="Wingdings 2" pitchFamily="18" charset="2"/>
              <a:buNone/>
            </a:pPr>
            <a:r>
              <a:rPr lang="en-IN" smtClean="0"/>
              <a:t>-Excise duty on Sugar is based on quintals of Sugar Produced. </a:t>
            </a:r>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N" b="1" dirty="0" smtClean="0"/>
              <a:t>Based on Tariff Value</a:t>
            </a:r>
            <a:endParaRPr lang="en-IN" b="1" dirty="0"/>
          </a:p>
        </p:txBody>
      </p:sp>
      <p:sp>
        <p:nvSpPr>
          <p:cNvPr id="26627" name="Content Placeholder 2"/>
          <p:cNvSpPr>
            <a:spLocks noGrp="1"/>
          </p:cNvSpPr>
          <p:nvPr>
            <p:ph sz="quarter" idx="1"/>
          </p:nvPr>
        </p:nvSpPr>
        <p:spPr>
          <a:xfrm>
            <a:off x="301625" y="1527175"/>
            <a:ext cx="8504238" cy="4572000"/>
          </a:xfrm>
        </p:spPr>
        <p:txBody>
          <a:bodyPr/>
          <a:lstStyle/>
          <a:p>
            <a:r>
              <a:rPr lang="en-IN" smtClean="0"/>
              <a:t>Tariff Value is Fixed as per Section 3(2) of the Act</a:t>
            </a:r>
          </a:p>
          <a:p>
            <a:r>
              <a:rPr lang="en-IN" smtClean="0"/>
              <a:t>Applied on the Whole Sale Price or the Average Price of the manufacturer.</a:t>
            </a:r>
          </a:p>
          <a:p>
            <a:r>
              <a:rPr lang="en-IN" smtClean="0"/>
              <a:t>Excise duty is then applied on the Tariff value</a:t>
            </a:r>
          </a:p>
          <a:p>
            <a:pPr>
              <a:buFont typeface="Wingdings 2" pitchFamily="18" charset="2"/>
              <a:buNone/>
            </a:pPr>
            <a:r>
              <a:rPr lang="en-IN" smtClean="0"/>
              <a:t>- Eg: Government Fixes 60% as the Tariff rate for readymade garment. The tariff is 8%. Then a Rs. 1000 shirt will suffer 1000 x 60% x 8% =Rs. 48 as Excise Duty.</a:t>
            </a:r>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N" dirty="0" smtClean="0"/>
              <a:t>Based on Compound Levy scheme</a:t>
            </a:r>
            <a:endParaRPr lang="en-IN" dirty="0"/>
          </a:p>
        </p:txBody>
      </p:sp>
      <p:sp>
        <p:nvSpPr>
          <p:cNvPr id="27651" name="Content Placeholder 2"/>
          <p:cNvSpPr>
            <a:spLocks noGrp="1"/>
          </p:cNvSpPr>
          <p:nvPr>
            <p:ph sz="quarter" idx="1"/>
          </p:nvPr>
        </p:nvSpPr>
        <p:spPr>
          <a:xfrm>
            <a:off x="301625" y="1527175"/>
            <a:ext cx="8504238" cy="4572000"/>
          </a:xfrm>
        </p:spPr>
        <p:txBody>
          <a:bodyPr/>
          <a:lstStyle/>
          <a:p>
            <a:r>
              <a:rPr lang="en-IN" smtClean="0"/>
              <a:t>Applicable to Stainless Steel Pattas /patties and Aluminium Circles.</a:t>
            </a:r>
          </a:p>
          <a:p>
            <a:r>
              <a:rPr lang="en-IN" smtClean="0"/>
              <a:t>As per rule 15 of the Act</a:t>
            </a:r>
          </a:p>
          <a:p>
            <a:r>
              <a:rPr lang="en-IN" smtClean="0"/>
              <a:t>Rates are </a:t>
            </a:r>
          </a:p>
          <a:p>
            <a:pPr>
              <a:buFont typeface="Wingdings 2" pitchFamily="18" charset="2"/>
              <a:buNone/>
            </a:pPr>
            <a:r>
              <a:rPr lang="en-IN" smtClean="0"/>
              <a:t> -Rs. 30,000 per Cold rolling machine per Month for SS</a:t>
            </a:r>
          </a:p>
          <a:p>
            <a:pPr>
              <a:buFont typeface="Wingdings 2" pitchFamily="18" charset="2"/>
              <a:buNone/>
            </a:pPr>
            <a:r>
              <a:rPr lang="en-IN" smtClean="0"/>
              <a:t> -Rs. 12,000 per blanking Machine per Month for AI</a:t>
            </a:r>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N" dirty="0" smtClean="0"/>
              <a:t>Based on MRP</a:t>
            </a:r>
            <a:endParaRPr lang="en-IN" dirty="0"/>
          </a:p>
        </p:txBody>
      </p:sp>
      <p:sp>
        <p:nvSpPr>
          <p:cNvPr id="28675" name="Content Placeholder 2"/>
          <p:cNvSpPr>
            <a:spLocks noGrp="1"/>
          </p:cNvSpPr>
          <p:nvPr>
            <p:ph sz="quarter" idx="1"/>
          </p:nvPr>
        </p:nvSpPr>
        <p:spPr>
          <a:xfrm>
            <a:off x="301625" y="1527175"/>
            <a:ext cx="8504238" cy="4572000"/>
          </a:xfrm>
        </p:spPr>
        <p:txBody>
          <a:bodyPr/>
          <a:lstStyle/>
          <a:p>
            <a:r>
              <a:rPr lang="en-IN" smtClean="0"/>
              <a:t>As per section 4A of the Act</a:t>
            </a:r>
          </a:p>
          <a:p>
            <a:pPr>
              <a:buFont typeface="Wingdings 2" pitchFamily="18" charset="2"/>
              <a:buNone/>
            </a:pPr>
            <a:r>
              <a:rPr lang="en-IN" smtClean="0"/>
              <a:t>-Goods Specified Under Weight and Measurement Act 1976.</a:t>
            </a:r>
          </a:p>
          <a:p>
            <a:pPr>
              <a:buFontTx/>
              <a:buChar char="-"/>
            </a:pPr>
            <a:r>
              <a:rPr lang="en-IN" smtClean="0"/>
              <a:t>Rates of Abatement given by Government of India</a:t>
            </a:r>
          </a:p>
          <a:p>
            <a:r>
              <a:rPr lang="en-IN" smtClean="0"/>
              <a:t>Eg : MRP of  Auto Component Costs Rs. 1000/-, abetment is 50% then Excise duty Rate will be 6%.    </a:t>
            </a:r>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N" dirty="0" smtClean="0"/>
              <a:t>Based on Transaction Value</a:t>
            </a:r>
            <a:endParaRPr lang="en-IN" dirty="0"/>
          </a:p>
        </p:txBody>
      </p:sp>
      <p:sp>
        <p:nvSpPr>
          <p:cNvPr id="29699" name="Content Placeholder 2"/>
          <p:cNvSpPr>
            <a:spLocks noGrp="1"/>
          </p:cNvSpPr>
          <p:nvPr>
            <p:ph sz="quarter" idx="1"/>
          </p:nvPr>
        </p:nvSpPr>
        <p:spPr>
          <a:xfrm>
            <a:off x="301625" y="1527175"/>
            <a:ext cx="8504238" cy="4572000"/>
          </a:xfrm>
        </p:spPr>
        <p:txBody>
          <a:bodyPr/>
          <a:lstStyle/>
          <a:p>
            <a:r>
              <a:rPr lang="en-IN" smtClean="0"/>
              <a:t>Transaction Value will be Assessable Value If the below given four conditions are satisfied-</a:t>
            </a:r>
          </a:p>
          <a:p>
            <a:pPr>
              <a:buFontTx/>
              <a:buChar char="-"/>
            </a:pPr>
            <a:r>
              <a:rPr lang="en-IN" smtClean="0"/>
              <a:t>Goods must be sold </a:t>
            </a:r>
          </a:p>
          <a:p>
            <a:pPr>
              <a:buFontTx/>
              <a:buChar char="-"/>
            </a:pPr>
            <a:r>
              <a:rPr lang="en-IN" smtClean="0"/>
              <a:t>Delivery at the time and place of removal.</a:t>
            </a:r>
          </a:p>
          <a:p>
            <a:pPr>
              <a:buFontTx/>
              <a:buChar char="-"/>
            </a:pPr>
            <a:r>
              <a:rPr lang="en-IN" smtClean="0"/>
              <a:t>The assessee and the buyer are not related.</a:t>
            </a:r>
          </a:p>
          <a:p>
            <a:pPr>
              <a:buFontTx/>
              <a:buChar char="-"/>
            </a:pPr>
            <a:r>
              <a:rPr lang="en-IN" smtClean="0"/>
              <a:t>The price should be the sole consideration for the sale.</a:t>
            </a:r>
          </a:p>
          <a:p>
            <a:pPr>
              <a:buFontTx/>
              <a:buChar char="-"/>
            </a:pPr>
            <a:r>
              <a:rPr lang="en-IN" smtClean="0"/>
              <a:t>If the above conditions are not satisfied then the assessable value would be determine as per Valuation Rules 2000. </a:t>
            </a:r>
          </a:p>
          <a:p>
            <a:pPr>
              <a:buFontTx/>
              <a:buChar char="-"/>
            </a:pPr>
            <a:endParaRPr lang="en-IN" smtClean="0"/>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defRPr/>
            </a:pPr>
            <a:r>
              <a:rPr lang="en-IN" b="1" dirty="0" smtClean="0"/>
              <a:t>Transaction value</a:t>
            </a:r>
            <a:endParaRPr lang="en-IN" b="1" dirty="0"/>
          </a:p>
        </p:txBody>
      </p:sp>
      <p:sp>
        <p:nvSpPr>
          <p:cNvPr id="30723" name="Content Placeholder 2"/>
          <p:cNvSpPr>
            <a:spLocks noGrp="1"/>
          </p:cNvSpPr>
          <p:nvPr>
            <p:ph sz="quarter" idx="1"/>
          </p:nvPr>
        </p:nvSpPr>
        <p:spPr>
          <a:xfrm>
            <a:off x="301625" y="1527175"/>
            <a:ext cx="8504238" cy="4572000"/>
          </a:xfrm>
        </p:spPr>
        <p:txBody>
          <a:bodyPr/>
          <a:lstStyle/>
          <a:p>
            <a:endParaRPr lang="en-IN" smtClean="0"/>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buFont typeface="Wingdings" pitchFamily="2" charset="2"/>
              <a:buChar char="v"/>
              <a:defRPr/>
            </a:pPr>
            <a:r>
              <a:rPr lang="en-IN" dirty="0" smtClean="0"/>
              <a:t> Excise Duty Exemption Cases </a:t>
            </a:r>
            <a:endParaRPr lang="en-IN" dirty="0"/>
          </a:p>
        </p:txBody>
      </p:sp>
      <p:sp>
        <p:nvSpPr>
          <p:cNvPr id="31747" name="Content Placeholder 2"/>
          <p:cNvSpPr>
            <a:spLocks noGrp="1"/>
          </p:cNvSpPr>
          <p:nvPr>
            <p:ph sz="quarter" idx="1"/>
          </p:nvPr>
        </p:nvSpPr>
        <p:spPr>
          <a:xfrm>
            <a:off x="301625" y="1527175"/>
            <a:ext cx="8504238" cy="4572000"/>
          </a:xfrm>
        </p:spPr>
        <p:txBody>
          <a:bodyPr/>
          <a:lstStyle/>
          <a:p>
            <a:r>
              <a:rPr lang="en-IN" smtClean="0"/>
              <a:t>Export Sale-Direct Export</a:t>
            </a:r>
          </a:p>
          <a:p>
            <a:r>
              <a:rPr lang="en-IN" smtClean="0"/>
              <a:t>Merchant Export Sale – Export by the person other than Manufacturer</a:t>
            </a:r>
          </a:p>
          <a:p>
            <a:r>
              <a:rPr lang="en-IN" smtClean="0"/>
              <a:t>Deemed Export Sales –Domestic Sales which are treated equivalent to Export Sale e.g. Supply to SEZ/EOU /Ultra &amp; Mega Power projects / Solar Projects etc.</a:t>
            </a:r>
          </a:p>
          <a:p>
            <a:pPr>
              <a:buFont typeface="Wingdings" pitchFamily="2" charset="2"/>
              <a:buChar char="ü"/>
            </a:pPr>
            <a:r>
              <a:rPr lang="en-IN" smtClean="0"/>
              <a:t> Note the above exemption is subject to fulfilment of     other conditions - </a:t>
            </a:r>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p:cNvSpPr>
            <a:spLocks noGrp="1"/>
          </p:cNvSpPr>
          <p:nvPr>
            <p:ph sz="quarter" idx="1"/>
          </p:nvPr>
        </p:nvSpPr>
        <p:spPr>
          <a:xfrm>
            <a:off x="301625" y="1527175"/>
            <a:ext cx="8504238" cy="5116513"/>
          </a:xfrm>
        </p:spPr>
        <p:txBody>
          <a:bodyPr/>
          <a:lstStyle/>
          <a:p>
            <a:pPr>
              <a:buFont typeface="Wingdings" pitchFamily="2" charset="2"/>
              <a:buChar char="q"/>
            </a:pPr>
            <a:r>
              <a:rPr lang="en-IN" smtClean="0"/>
              <a:t> Except Supply to the below cases , in all the cases Cenvat Reversal  @ 6% is required-</a:t>
            </a:r>
          </a:p>
          <a:p>
            <a:pPr>
              <a:buFont typeface="Wingdings" pitchFamily="2" charset="2"/>
              <a:buChar char="§"/>
            </a:pPr>
            <a:r>
              <a:rPr lang="en-IN" sz="2600" smtClean="0"/>
              <a:t>Direct Export </a:t>
            </a:r>
          </a:p>
          <a:p>
            <a:pPr>
              <a:buFont typeface="Wingdings" pitchFamily="2" charset="2"/>
              <a:buChar char="§"/>
            </a:pPr>
            <a:r>
              <a:rPr lang="en-IN" sz="2600" smtClean="0"/>
              <a:t>SEZ /SEZ Developer</a:t>
            </a:r>
          </a:p>
          <a:p>
            <a:pPr>
              <a:buFont typeface="Wingdings" pitchFamily="2" charset="2"/>
              <a:buChar char="§"/>
            </a:pPr>
            <a:r>
              <a:rPr lang="en-IN" sz="2600" smtClean="0"/>
              <a:t>100% EOU</a:t>
            </a:r>
          </a:p>
          <a:p>
            <a:pPr>
              <a:buFont typeface="Wingdings" pitchFamily="2" charset="2"/>
              <a:buChar char="§"/>
            </a:pPr>
            <a:r>
              <a:rPr lang="en-IN" sz="2600" smtClean="0"/>
              <a:t>EHTP/STP</a:t>
            </a:r>
          </a:p>
          <a:p>
            <a:pPr>
              <a:buFont typeface="Wingdings" pitchFamily="2" charset="2"/>
              <a:buChar char="§"/>
            </a:pPr>
            <a:r>
              <a:rPr lang="en-IN" sz="2600" smtClean="0"/>
              <a:t>Projects funded by United Nations, World Bank, Asian Development Bank (ADB), or other approved organisations (under N.No.108/95 amended by 13/08)</a:t>
            </a:r>
          </a:p>
          <a:p>
            <a:pPr>
              <a:buFont typeface="Wingdings" pitchFamily="2" charset="2"/>
              <a:buChar char="§"/>
            </a:pPr>
            <a:r>
              <a:rPr lang="en-IN" sz="2600" smtClean="0"/>
              <a:t>Foreign Diplomatic Missions/Agents(N. No -06/2006)</a:t>
            </a:r>
          </a:p>
          <a:p>
            <a:pPr>
              <a:buFont typeface="Wingdings" pitchFamily="2" charset="2"/>
              <a:buChar char="§"/>
            </a:pPr>
            <a:endParaRPr lang="en-IN" smtClean="0"/>
          </a:p>
        </p:txBody>
      </p:sp>
      <p:sp>
        <p:nvSpPr>
          <p:cNvPr id="2" name="Title 1"/>
          <p:cNvSpPr>
            <a:spLocks noGrp="1"/>
          </p:cNvSpPr>
          <p:nvPr>
            <p:ph type="title"/>
          </p:nvPr>
        </p:nvSpPr>
        <p:spPr>
          <a:xfrm>
            <a:off x="142875" y="214313"/>
            <a:ext cx="8715375" cy="758825"/>
          </a:xfrm>
        </p:spPr>
        <p:txBody>
          <a:bodyPr/>
          <a:lstStyle/>
          <a:p>
            <a:pPr>
              <a:buFont typeface="Wingdings" pitchFamily="2" charset="2"/>
              <a:buChar char="v"/>
              <a:defRPr/>
            </a:pPr>
            <a:r>
              <a:rPr lang="en-IN" sz="2800" dirty="0" smtClean="0"/>
              <a:t> Excise Cases Where Cenvat reversal required </a:t>
            </a:r>
            <a:endParaRPr lang="en-IN" sz="2800" dirty="0"/>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N" dirty="0" smtClean="0"/>
              <a:t>Custom Duty</a:t>
            </a:r>
          </a:p>
        </p:txBody>
      </p:sp>
      <p:sp>
        <p:nvSpPr>
          <p:cNvPr id="3" name="Content Placeholder 2"/>
          <p:cNvSpPr>
            <a:spLocks noGrp="1"/>
          </p:cNvSpPr>
          <p:nvPr>
            <p:ph idx="1"/>
          </p:nvPr>
        </p:nvSpPr>
        <p:spPr>
          <a:xfrm>
            <a:off x="457200" y="1447800"/>
            <a:ext cx="8229600" cy="4495800"/>
          </a:xfrm>
          <a:ln>
            <a:solidFill>
              <a:srgbClr val="FFFF00"/>
            </a:solidFill>
          </a:ln>
        </p:spPr>
        <p:txBody>
          <a:bodyPr/>
          <a:lstStyle/>
          <a:p>
            <a:pPr algn="just">
              <a:buFontTx/>
              <a:buNone/>
            </a:pPr>
            <a:r>
              <a:rPr lang="en-IN" sz="2400" smtClean="0">
                <a:solidFill>
                  <a:schemeClr val="accent1"/>
                </a:solidFill>
              </a:rPr>
              <a:t>The customs duty is levied, primarily, for the following purpose:</a:t>
            </a:r>
          </a:p>
          <a:p>
            <a:pPr algn="just"/>
            <a:r>
              <a:rPr lang="en-IN" sz="2400" smtClean="0"/>
              <a:t>Restricting Imports for conserving foreign exchange. </a:t>
            </a:r>
          </a:p>
          <a:p>
            <a:pPr algn="just"/>
            <a:r>
              <a:rPr lang="en-IN" sz="2400" smtClean="0"/>
              <a:t>Protecting Indian Industry from undue competition</a:t>
            </a:r>
            <a:r>
              <a:rPr lang="en-IN" sz="2400" b="1" smtClean="0"/>
              <a:t>.</a:t>
            </a:r>
          </a:p>
          <a:p>
            <a:pPr algn="just"/>
            <a:r>
              <a:rPr lang="en-IN" sz="2400" smtClean="0"/>
              <a:t>Prohibiting imports and exports of goods for achieving the policy objectives of the Government. </a:t>
            </a:r>
          </a:p>
          <a:p>
            <a:pPr algn="just"/>
            <a:r>
              <a:rPr lang="en-IN" sz="2400" smtClean="0"/>
              <a:t>Regulating export. </a:t>
            </a:r>
          </a:p>
          <a:p>
            <a:pPr algn="just"/>
            <a:r>
              <a:rPr lang="en-IN" sz="2400" smtClean="0"/>
              <a:t>Co-coordinating legal provisions with other laws dealing with foreign exchange such as Foreign Trade Act, Foreign Exchange Regulation Act, Conservation of Foreign Exchange and Prevention of Smuggling Act, etc.</a:t>
            </a:r>
          </a:p>
          <a:p>
            <a:pPr algn="just">
              <a:buFontTx/>
              <a:buNone/>
            </a:pPr>
            <a:endParaRPr lang="en-IN" sz="2400" smtClean="0"/>
          </a:p>
        </p:txBody>
      </p:sp>
      <p:sp>
        <p:nvSpPr>
          <p:cNvPr id="6" name="Footer Placeholder 5"/>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1000" fill="hold"/>
                                        <p:tgtEl>
                                          <p:spTgt spid="3">
                                            <p:bg/>
                                          </p:spTgt>
                                        </p:tgtEl>
                                        <p:attrNameLst>
                                          <p:attrName>ppt_w</p:attrName>
                                        </p:attrNameLst>
                                      </p:cBhvr>
                                      <p:tavLst>
                                        <p:tav tm="0">
                                          <p:val>
                                            <p:strVal val="#ppt_w*0.70"/>
                                          </p:val>
                                        </p:tav>
                                        <p:tav tm="100000">
                                          <p:val>
                                            <p:strVal val="#ppt_w"/>
                                          </p:val>
                                        </p:tav>
                                      </p:tavLst>
                                    </p:anim>
                                    <p:anim calcmode="lin" valueType="num">
                                      <p:cBhvr>
                                        <p:cTn id="8" dur="1000" fill="hold"/>
                                        <p:tgtEl>
                                          <p:spTgt spid="3">
                                            <p:bg/>
                                          </p:spTgt>
                                        </p:tgtEl>
                                        <p:attrNameLst>
                                          <p:attrName>ppt_h</p:attrName>
                                        </p:attrNameLst>
                                      </p:cBhvr>
                                      <p:tavLst>
                                        <p:tav tm="0">
                                          <p:val>
                                            <p:strVal val="#ppt_h"/>
                                          </p:val>
                                        </p:tav>
                                        <p:tav tm="100000">
                                          <p:val>
                                            <p:strVal val="#ppt_h"/>
                                          </p:val>
                                        </p:tav>
                                      </p:tavLst>
                                    </p:anim>
                                    <p:animEffect transition="in" filter="fade">
                                      <p:cBhvr>
                                        <p:cTn id="9" dur="1000"/>
                                        <p:tgtEl>
                                          <p:spTgt spid="3">
                                            <p:bg/>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428625"/>
            <a:ext cx="8229600" cy="642938"/>
          </a:xfrm>
        </p:spPr>
        <p:txBody>
          <a:bodyPr anchor="t">
            <a:normAutofit fontScale="90000"/>
          </a:bodyPr>
          <a:lstStyle/>
          <a:p>
            <a:pPr>
              <a:defRPr/>
            </a:pPr>
            <a:r>
              <a:rPr lang="en-US" sz="4800" b="1" i="1" dirty="0">
                <a:solidFill>
                  <a:srgbClr val="A80000"/>
                </a:solidFill>
                <a:effectLst>
                  <a:outerShdw blurRad="38100" dist="38100" dir="2700000" algn="tl">
                    <a:srgbClr val="000000"/>
                  </a:outerShdw>
                </a:effectLst>
              </a:rPr>
              <a:t>TYPES OF TAXES IN INDIA</a:t>
            </a:r>
            <a:r>
              <a:rPr lang="en-US" sz="4800" i="1" dirty="0">
                <a:solidFill>
                  <a:srgbClr val="A80000"/>
                </a:solidFill>
              </a:rPr>
              <a:t/>
            </a:r>
            <a:br>
              <a:rPr lang="en-US" sz="4800" i="1" dirty="0">
                <a:solidFill>
                  <a:srgbClr val="A80000"/>
                </a:solidFill>
              </a:rPr>
            </a:br>
            <a:endParaRPr lang="en-US" sz="4800" i="1" dirty="0">
              <a:solidFill>
                <a:srgbClr val="A80000"/>
              </a:solidFill>
            </a:endParaRPr>
          </a:p>
        </p:txBody>
      </p:sp>
      <p:sp>
        <p:nvSpPr>
          <p:cNvPr id="16387" name="Rectangle 3"/>
          <p:cNvSpPr>
            <a:spLocks noGrp="1" noChangeArrowheads="1"/>
          </p:cNvSpPr>
          <p:nvPr>
            <p:ph type="body" sz="half" idx="1"/>
          </p:nvPr>
        </p:nvSpPr>
        <p:spPr>
          <a:xfrm>
            <a:off x="533400" y="1600200"/>
            <a:ext cx="2752725" cy="4614863"/>
          </a:xfrm>
        </p:spPr>
        <p:txBody>
          <a:bodyPr/>
          <a:lstStyle/>
          <a:p>
            <a:pPr>
              <a:lnSpc>
                <a:spcPct val="90000"/>
              </a:lnSpc>
              <a:buFontTx/>
              <a:buNone/>
            </a:pPr>
            <a:r>
              <a:rPr lang="en-US" sz="2000" b="1" u="sng" smtClean="0"/>
              <a:t>DIRECT TAXES</a:t>
            </a:r>
            <a:r>
              <a:rPr lang="en-US" sz="2400" b="1" u="sng" smtClean="0"/>
              <a:t> </a:t>
            </a:r>
          </a:p>
          <a:p>
            <a:pPr>
              <a:lnSpc>
                <a:spcPct val="90000"/>
              </a:lnSpc>
              <a:buFontTx/>
              <a:buNone/>
            </a:pPr>
            <a:r>
              <a:rPr lang="en-US" sz="2400" b="1" smtClean="0">
                <a:latin typeface="Monotype Corsiva" pitchFamily="66" charset="0"/>
              </a:rPr>
              <a:t>Income tax</a:t>
            </a:r>
          </a:p>
          <a:p>
            <a:pPr>
              <a:lnSpc>
                <a:spcPct val="90000"/>
              </a:lnSpc>
              <a:buFontTx/>
              <a:buNone/>
            </a:pPr>
            <a:r>
              <a:rPr lang="en-US" sz="2400" b="1" smtClean="0">
                <a:latin typeface="Monotype Corsiva" pitchFamily="66" charset="0"/>
              </a:rPr>
              <a:t>Wealth tax</a:t>
            </a:r>
          </a:p>
          <a:p>
            <a:pPr>
              <a:lnSpc>
                <a:spcPct val="90000"/>
              </a:lnSpc>
              <a:buFontTx/>
              <a:buNone/>
            </a:pPr>
            <a:r>
              <a:rPr lang="en-US" sz="2400" b="1" smtClean="0">
                <a:latin typeface="Monotype Corsiva" pitchFamily="66" charset="0"/>
              </a:rPr>
              <a:t>Property tax   etc.</a:t>
            </a:r>
          </a:p>
          <a:p>
            <a:pPr>
              <a:lnSpc>
                <a:spcPct val="90000"/>
              </a:lnSpc>
              <a:buFontTx/>
              <a:buNone/>
            </a:pPr>
            <a:endParaRPr lang="en-US" sz="2400" b="1" smtClean="0">
              <a:latin typeface="Monotype Corsiva" pitchFamily="66" charset="0"/>
            </a:endParaRPr>
          </a:p>
          <a:p>
            <a:pPr>
              <a:lnSpc>
                <a:spcPct val="90000"/>
              </a:lnSpc>
              <a:buFontTx/>
              <a:buNone/>
            </a:pPr>
            <a:r>
              <a:rPr lang="en-US" sz="2000" b="1" u="sng" smtClean="0"/>
              <a:t>INDIRECT TAXES</a:t>
            </a:r>
          </a:p>
          <a:p>
            <a:pPr>
              <a:lnSpc>
                <a:spcPct val="90000"/>
              </a:lnSpc>
              <a:buFontTx/>
              <a:buNone/>
            </a:pPr>
            <a:r>
              <a:rPr lang="en-US" sz="2400" b="1" smtClean="0">
                <a:latin typeface="Monotype Corsiva" pitchFamily="66" charset="0"/>
              </a:rPr>
              <a:t>Sales tax </a:t>
            </a:r>
          </a:p>
          <a:p>
            <a:pPr>
              <a:lnSpc>
                <a:spcPct val="90000"/>
              </a:lnSpc>
              <a:buFontTx/>
              <a:buNone/>
            </a:pPr>
            <a:r>
              <a:rPr lang="en-US" sz="2400" b="1" smtClean="0">
                <a:latin typeface="Monotype Corsiva" pitchFamily="66" charset="0"/>
              </a:rPr>
              <a:t>Vat</a:t>
            </a:r>
          </a:p>
          <a:p>
            <a:pPr>
              <a:lnSpc>
                <a:spcPct val="90000"/>
              </a:lnSpc>
              <a:buFontTx/>
              <a:buNone/>
            </a:pPr>
            <a:r>
              <a:rPr lang="en-US" sz="2400" b="1" smtClean="0">
                <a:latin typeface="Monotype Corsiva" pitchFamily="66" charset="0"/>
              </a:rPr>
              <a:t>Excise duty </a:t>
            </a:r>
          </a:p>
          <a:p>
            <a:pPr>
              <a:lnSpc>
                <a:spcPct val="90000"/>
              </a:lnSpc>
              <a:buFontTx/>
              <a:buNone/>
            </a:pPr>
            <a:r>
              <a:rPr lang="en-US" sz="2400" b="1" smtClean="0">
                <a:latin typeface="Monotype Corsiva" pitchFamily="66" charset="0"/>
              </a:rPr>
              <a:t>Custom duty etc.</a:t>
            </a:r>
          </a:p>
          <a:p>
            <a:pPr>
              <a:lnSpc>
                <a:spcPct val="90000"/>
              </a:lnSpc>
              <a:buFontTx/>
              <a:buNone/>
            </a:pPr>
            <a:endParaRPr lang="en-US" sz="2400" b="1" smtClean="0">
              <a:latin typeface="Monotype Corsiva" pitchFamily="66" charset="0"/>
            </a:endParaRPr>
          </a:p>
        </p:txBody>
      </p:sp>
      <p:pic>
        <p:nvPicPr>
          <p:cNvPr id="16388" name="Picture 4" descr="Picture 016"/>
          <p:cNvPicPr>
            <a:picLocks noGrp="1" noChangeAspect="1" noChangeArrowheads="1"/>
          </p:cNvPicPr>
          <p:nvPr>
            <p:ph sz="half" idx="2"/>
          </p:nvPr>
        </p:nvPicPr>
        <p:blipFill>
          <a:blip r:embed="rId2" cstate="print"/>
          <a:srcRect/>
          <a:stretch>
            <a:fillRect/>
          </a:stretch>
        </p:blipFill>
        <p:spPr>
          <a:xfrm>
            <a:off x="6215063" y="1357313"/>
            <a:ext cx="2633662" cy="4857750"/>
          </a:xfrm>
        </p:spPr>
      </p:pic>
      <p:sp>
        <p:nvSpPr>
          <p:cNvPr id="5" name="Content Placeholder 2"/>
          <p:cNvSpPr txBox="1">
            <a:spLocks/>
          </p:cNvSpPr>
          <p:nvPr/>
        </p:nvSpPr>
        <p:spPr bwMode="auto">
          <a:xfrm>
            <a:off x="3500438" y="1571625"/>
            <a:ext cx="2571750" cy="4738688"/>
          </a:xfrm>
          <a:prstGeom prst="rect">
            <a:avLst/>
          </a:prstGeom>
          <a:noFill/>
          <a:ln w="9525">
            <a:solidFill>
              <a:srgbClr val="C00000"/>
            </a:solidFill>
            <a:miter lim="800000"/>
            <a:headEnd/>
            <a:tailEnd/>
          </a:ln>
          <a:effectLst/>
        </p:spPr>
        <p:txBody>
          <a:bodyPr/>
          <a:lstStyle/>
          <a:p>
            <a:pPr marL="342900" lvl="1" indent="-342900" algn="just">
              <a:buFont typeface="Arial" pitchFamily="34" charset="0"/>
              <a:buChar char="•"/>
              <a:defRPr/>
            </a:pPr>
            <a:r>
              <a:rPr lang="en-US" sz="1600" b="1" kern="0" dirty="0">
                <a:solidFill>
                  <a:schemeClr val="accent1"/>
                </a:solidFill>
                <a:effectLst>
                  <a:outerShdw blurRad="38100" dist="38100" dir="2700000" algn="tl">
                    <a:srgbClr val="000000"/>
                  </a:outerShdw>
                </a:effectLst>
                <a:latin typeface="+mn-lt"/>
              </a:rPr>
              <a:t>If the taxpayer bears its incidence and is not able to pass on the burden, such tax is direct tax. </a:t>
            </a:r>
          </a:p>
          <a:p>
            <a:pPr marL="342900" lvl="1" indent="-342900" algn="just">
              <a:buFont typeface="Arial" pitchFamily="34" charset="0"/>
              <a:buChar char="•"/>
              <a:defRPr/>
            </a:pPr>
            <a:r>
              <a:rPr lang="en-US" sz="1600" b="1" kern="0" dirty="0">
                <a:solidFill>
                  <a:schemeClr val="accent1"/>
                </a:solidFill>
                <a:effectLst>
                  <a:outerShdw blurRad="38100" dist="38100" dir="2700000" algn="tl">
                    <a:srgbClr val="000000"/>
                  </a:outerShdw>
                </a:effectLst>
                <a:latin typeface="+mn-lt"/>
              </a:rPr>
              <a:t>If the taxpayer is just a conduit and every stage the tax-incidence is passed on till it finally reaches the consumer, who really bear the brunt of it, such tax is indirect tax. </a:t>
            </a:r>
            <a:endParaRPr lang="en-US" sz="1600" kern="0" dirty="0">
              <a:solidFill>
                <a:schemeClr val="accent1"/>
              </a:solidFill>
              <a:effectLst>
                <a:outerShdw blurRad="38100" dist="38100" dir="2700000" algn="tl">
                  <a:srgbClr val="000000"/>
                </a:outerShdw>
              </a:effectLst>
              <a:latin typeface="+mn-lt"/>
            </a:endParaRPr>
          </a:p>
          <a:p>
            <a:pPr marL="342900" indent="-342900">
              <a:defRPr/>
            </a:pPr>
            <a:endParaRPr lang="en-IN" kern="0" dirty="0">
              <a:solidFill>
                <a:schemeClr val="accent1"/>
              </a:solidFill>
              <a:effectLst>
                <a:outerShdw blurRad="38100" dist="38100" dir="2700000" algn="tl">
                  <a:srgbClr val="000000"/>
                </a:outerShdw>
              </a:effectLst>
              <a:latin typeface="+mn-lt"/>
            </a:endParaRPr>
          </a:p>
        </p:txBody>
      </p:sp>
      <p:sp>
        <p:nvSpPr>
          <p:cNvPr id="7" name="Footer Placeholder 6"/>
          <p:cNvSpPr>
            <a:spLocks noGrp="1"/>
          </p:cNvSpPr>
          <p:nvPr>
            <p:ph type="ftr" sz="quarter" idx="11"/>
          </p:nvPr>
        </p:nvSpPr>
        <p:spPr/>
        <p:txBody>
          <a:bodyPr/>
          <a:lstStyle/>
          <a:p>
            <a:pPr>
              <a:defRPr/>
            </a:pPr>
            <a:r>
              <a:rPr lang="en-US" smtClean="0"/>
              <a:t>Sagar Gupta, Mob No.:-9540565677</a:t>
            </a:r>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from="(-#ppt_w/2)" to="(#ppt_x)" calcmode="lin" valueType="num">
                                      <p:cBhvr>
                                        <p:cTn id="7" dur="600" fill="hold">
                                          <p:stCondLst>
                                            <p:cond delay="0"/>
                                          </p:stCondLst>
                                        </p:cTn>
                                        <p:tgtEl>
                                          <p:spTgt spid="4098"/>
                                        </p:tgtEl>
                                        <p:attrNameLst>
                                          <p:attrName>ppt_x</p:attrName>
                                        </p:attrNameLst>
                                      </p:cBhvr>
                                    </p:anim>
                                    <p:anim from="0" to="-1.0" calcmode="lin" valueType="num">
                                      <p:cBhvr>
                                        <p:cTn id="8" dur="200" decel="50000" autoRev="1" fill="hold">
                                          <p:stCondLst>
                                            <p:cond delay="600"/>
                                          </p:stCondLst>
                                        </p:cTn>
                                        <p:tgtEl>
                                          <p:spTgt spid="4098"/>
                                        </p:tgtEl>
                                        <p:attrNameLst>
                                          <p:attrName>xshear</p:attrName>
                                        </p:attrNameLst>
                                      </p:cBhvr>
                                    </p:anim>
                                    <p:animScale>
                                      <p:cBhvr>
                                        <p:cTn id="9" dur="200" decel="100000" autoRev="1" fill="hold">
                                          <p:stCondLst>
                                            <p:cond delay="600"/>
                                          </p:stCondLst>
                                        </p:cTn>
                                        <p:tgtEl>
                                          <p:spTgt spid="4098"/>
                                        </p:tgtEl>
                                      </p:cBhvr>
                                      <p:from x="100000" y="100000"/>
                                      <p:to x="80000" y="100000"/>
                                    </p:animScale>
                                    <p:anim by="(#ppt_h/3+#ppt_w*0.1)" calcmode="lin" valueType="num">
                                      <p:cBhvr additive="sum">
                                        <p:cTn id="10" dur="200" decel="100000" autoRev="1" fill="hold">
                                          <p:stCondLst>
                                            <p:cond delay="600"/>
                                          </p:stCondLst>
                                        </p:cTn>
                                        <p:tgtEl>
                                          <p:spTgt spid="4098"/>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across)">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0"/>
            <a:ext cx="8229600" cy="1143000"/>
          </a:xfrm>
        </p:spPr>
        <p:txBody>
          <a:bodyPr anchor="ctr"/>
          <a:lstStyle/>
          <a:p>
            <a:r>
              <a:rPr lang="en-US" b="1" smtClean="0">
                <a:solidFill>
                  <a:schemeClr val="accent1"/>
                </a:solidFill>
              </a:rPr>
              <a:t>Components of Customs Duty</a:t>
            </a:r>
            <a:endParaRPr lang="en-IN" b="1" smtClean="0">
              <a:solidFill>
                <a:schemeClr val="accent1"/>
              </a:solidFill>
            </a:endParaRPr>
          </a:p>
        </p:txBody>
      </p:sp>
      <p:sp>
        <p:nvSpPr>
          <p:cNvPr id="3" name="Content Placeholder 2"/>
          <p:cNvSpPr>
            <a:spLocks noGrp="1"/>
          </p:cNvSpPr>
          <p:nvPr>
            <p:ph idx="1"/>
          </p:nvPr>
        </p:nvSpPr>
        <p:spPr>
          <a:xfrm>
            <a:off x="357188" y="1285875"/>
            <a:ext cx="8382000" cy="4953000"/>
          </a:xfrm>
          <a:ln>
            <a:solidFill>
              <a:srgbClr val="FFFF00"/>
            </a:solidFill>
          </a:ln>
        </p:spPr>
        <p:txBody>
          <a:bodyPr>
            <a:noAutofit/>
          </a:bodyPr>
          <a:lstStyle/>
          <a:p>
            <a:pPr algn="just">
              <a:defRPr/>
            </a:pPr>
            <a:r>
              <a:rPr lang="en-IN" sz="2400" dirty="0" smtClean="0">
                <a:solidFill>
                  <a:schemeClr val="accent1"/>
                </a:solidFill>
              </a:rPr>
              <a:t>Basic Customs Duty</a:t>
            </a:r>
          </a:p>
          <a:p>
            <a:pPr lvl="1" algn="just">
              <a:defRPr/>
            </a:pPr>
            <a:r>
              <a:rPr lang="en-IN" sz="2000" dirty="0" smtClean="0">
                <a:solidFill>
                  <a:schemeClr val="tx1">
                    <a:lumMod val="95000"/>
                    <a:lumOff val="5000"/>
                  </a:schemeClr>
                </a:solidFill>
              </a:rPr>
              <a:t>All goods </a:t>
            </a:r>
            <a:r>
              <a:rPr lang="en-IN" sz="2000" b="1" dirty="0">
                <a:solidFill>
                  <a:schemeClr val="tx1">
                    <a:lumMod val="95000"/>
                    <a:lumOff val="5000"/>
                  </a:schemeClr>
                </a:solidFill>
              </a:rPr>
              <a:t>imported</a:t>
            </a:r>
            <a:r>
              <a:rPr lang="en-IN" sz="2000" dirty="0" smtClean="0">
                <a:solidFill>
                  <a:schemeClr val="tx1">
                    <a:lumMod val="95000"/>
                    <a:lumOff val="5000"/>
                  </a:schemeClr>
                </a:solidFill>
              </a:rPr>
              <a:t> into India are chargeable to a duty under </a:t>
            </a:r>
            <a:r>
              <a:rPr lang="en-IN" sz="2000" b="1" dirty="0" smtClean="0">
                <a:solidFill>
                  <a:schemeClr val="tx1">
                    <a:lumMod val="95000"/>
                    <a:lumOff val="5000"/>
                  </a:schemeClr>
                </a:solidFill>
              </a:rPr>
              <a:t>Customs </a:t>
            </a:r>
            <a:r>
              <a:rPr lang="en-IN" sz="2000" b="1" dirty="0">
                <a:solidFill>
                  <a:schemeClr val="tx1">
                    <a:lumMod val="95000"/>
                    <a:lumOff val="5000"/>
                  </a:schemeClr>
                </a:solidFill>
              </a:rPr>
              <a:t>Act, </a:t>
            </a:r>
            <a:r>
              <a:rPr lang="en-IN" sz="2000" b="1" dirty="0" smtClean="0">
                <a:solidFill>
                  <a:schemeClr val="tx1">
                    <a:lumMod val="95000"/>
                    <a:lumOff val="5000"/>
                  </a:schemeClr>
                </a:solidFill>
              </a:rPr>
              <a:t>1962</a:t>
            </a:r>
            <a:r>
              <a:rPr lang="en-IN" sz="2000" dirty="0" smtClean="0">
                <a:solidFill>
                  <a:schemeClr val="tx1">
                    <a:lumMod val="95000"/>
                    <a:lumOff val="5000"/>
                  </a:schemeClr>
                </a:solidFill>
              </a:rPr>
              <a:t>.</a:t>
            </a:r>
          </a:p>
          <a:p>
            <a:pPr lvl="1" algn="just">
              <a:defRPr/>
            </a:pPr>
            <a:r>
              <a:rPr lang="en-IN" sz="2000" dirty="0" smtClean="0">
                <a:solidFill>
                  <a:schemeClr val="tx1">
                    <a:lumMod val="95000"/>
                    <a:lumOff val="5000"/>
                  </a:schemeClr>
                </a:solidFill>
              </a:rPr>
              <a:t>The duty may be a percentage of the value of the goods or at a specific rate.</a:t>
            </a:r>
          </a:p>
          <a:p>
            <a:pPr algn="just">
              <a:defRPr/>
            </a:pPr>
            <a:r>
              <a:rPr lang="en-IN" sz="2400" dirty="0" smtClean="0">
                <a:solidFill>
                  <a:schemeClr val="accent1"/>
                </a:solidFill>
              </a:rPr>
              <a:t>Additional (Countervailing) Duty of Customs</a:t>
            </a:r>
          </a:p>
          <a:p>
            <a:pPr lvl="1" algn="just">
              <a:defRPr/>
            </a:pPr>
            <a:r>
              <a:rPr lang="en-IN" sz="2000" dirty="0" smtClean="0">
                <a:solidFill>
                  <a:schemeClr val="tx1">
                    <a:lumMod val="95000"/>
                    <a:lumOff val="5000"/>
                  </a:schemeClr>
                </a:solidFill>
              </a:rPr>
              <a:t>This countervailing duty is leviable as additional duty on goods imported into the country and the </a:t>
            </a:r>
            <a:r>
              <a:rPr lang="en-IN" sz="2000" b="1" dirty="0">
                <a:solidFill>
                  <a:schemeClr val="tx1">
                    <a:lumMod val="95000"/>
                    <a:lumOff val="5000"/>
                  </a:schemeClr>
                </a:solidFill>
              </a:rPr>
              <a:t>rate structure</a:t>
            </a:r>
            <a:r>
              <a:rPr lang="en-IN" sz="2000" dirty="0" smtClean="0">
                <a:solidFill>
                  <a:schemeClr val="tx1">
                    <a:lumMod val="95000"/>
                    <a:lumOff val="5000"/>
                  </a:schemeClr>
                </a:solidFill>
              </a:rPr>
              <a:t> of this duty is equal to the </a:t>
            </a:r>
            <a:r>
              <a:rPr lang="en-IN" sz="2000" b="1" u="sng" dirty="0">
                <a:solidFill>
                  <a:schemeClr val="tx1">
                    <a:lumMod val="95000"/>
                    <a:lumOff val="5000"/>
                  </a:schemeClr>
                </a:solidFill>
              </a:rPr>
              <a:t>excise duty</a:t>
            </a:r>
            <a:r>
              <a:rPr lang="en-IN" sz="2000" u="sng" dirty="0" smtClean="0">
                <a:solidFill>
                  <a:schemeClr val="tx1">
                    <a:lumMod val="95000"/>
                    <a:lumOff val="5000"/>
                  </a:schemeClr>
                </a:solidFill>
              </a:rPr>
              <a:t> </a:t>
            </a:r>
            <a:r>
              <a:rPr lang="en-IN" sz="2000" dirty="0" smtClean="0">
                <a:solidFill>
                  <a:schemeClr val="tx1">
                    <a:lumMod val="95000"/>
                    <a:lumOff val="5000"/>
                  </a:schemeClr>
                </a:solidFill>
              </a:rPr>
              <a:t>on like articles produced in India. The base of this additional duty is c.i.f. value of imports plus the duty levied earlier</a:t>
            </a:r>
            <a:r>
              <a:rPr lang="en-IN" sz="2000" dirty="0" smtClean="0"/>
              <a:t>.</a:t>
            </a:r>
          </a:p>
          <a:p>
            <a:pPr algn="just">
              <a:defRPr/>
            </a:pPr>
            <a:r>
              <a:rPr lang="en-IN" sz="2400" dirty="0" smtClean="0">
                <a:solidFill>
                  <a:schemeClr val="accent1"/>
                </a:solidFill>
              </a:rPr>
              <a:t>Special CVD </a:t>
            </a:r>
          </a:p>
          <a:p>
            <a:pPr lvl="1" algn="just">
              <a:defRPr/>
            </a:pPr>
            <a:r>
              <a:rPr lang="en-IN" sz="2000" dirty="0" smtClean="0">
                <a:solidFill>
                  <a:schemeClr val="tx1">
                    <a:lumMod val="95000"/>
                    <a:lumOff val="5000"/>
                  </a:schemeClr>
                </a:solidFill>
              </a:rPr>
              <a:t>This is payable @ 4% on imported goods. This is in lieu of Vat/sales tax to provide level playing field to Indian goods. </a:t>
            </a:r>
          </a:p>
          <a:p>
            <a:pPr algn="just">
              <a:defRPr/>
            </a:pPr>
            <a:endParaRPr lang="en-IN" sz="2400" dirty="0"/>
          </a:p>
        </p:txBody>
      </p:sp>
      <p:sp>
        <p:nvSpPr>
          <p:cNvPr id="10244" name="TextBox 3"/>
          <p:cNvSpPr txBox="1">
            <a:spLocks noChangeArrowheads="1"/>
          </p:cNvSpPr>
          <p:nvPr/>
        </p:nvSpPr>
        <p:spPr bwMode="auto">
          <a:xfrm>
            <a:off x="457200" y="6019800"/>
            <a:ext cx="8229600" cy="369888"/>
          </a:xfrm>
          <a:prstGeom prst="rect">
            <a:avLst/>
          </a:prstGeom>
          <a:noFill/>
          <a:ln w="9525">
            <a:noFill/>
            <a:miter lim="800000"/>
            <a:headEnd/>
            <a:tailEnd/>
          </a:ln>
        </p:spPr>
        <p:txBody>
          <a:bodyPr>
            <a:spAutoFit/>
          </a:bodyPr>
          <a:lstStyle/>
          <a:p>
            <a:pPr algn="just"/>
            <a:r>
              <a:rPr lang="en-IN" b="1">
                <a:solidFill>
                  <a:srgbClr val="FFC000"/>
                </a:solidFill>
              </a:rPr>
              <a:t>			</a:t>
            </a:r>
          </a:p>
        </p:txBody>
      </p:sp>
      <p:sp>
        <p:nvSpPr>
          <p:cNvPr id="7" name="Footer Placeholder 6"/>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checkerboard(across)">
                                      <p:cBhvr>
                                        <p:cTn id="7"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N" dirty="0" smtClean="0"/>
              <a:t>SERVICE TAX REGIME</a:t>
            </a:r>
            <a:endParaRPr lang="en-IN" dirty="0"/>
          </a:p>
        </p:txBody>
      </p:sp>
      <p:sp>
        <p:nvSpPr>
          <p:cNvPr id="35843" name="Content Placeholder 2"/>
          <p:cNvSpPr>
            <a:spLocks noGrp="1"/>
          </p:cNvSpPr>
          <p:nvPr>
            <p:ph sz="quarter" idx="1"/>
          </p:nvPr>
        </p:nvSpPr>
        <p:spPr>
          <a:xfrm>
            <a:off x="301625" y="1527175"/>
            <a:ext cx="8504238" cy="5116513"/>
          </a:xfrm>
        </p:spPr>
        <p:txBody>
          <a:bodyPr/>
          <a:lstStyle/>
          <a:p>
            <a:r>
              <a:rPr lang="en-IN" smtClean="0"/>
              <a:t>Following are the Provisions under Service Tax:- </a:t>
            </a:r>
          </a:p>
        </p:txBody>
      </p:sp>
      <p:grpSp>
        <p:nvGrpSpPr>
          <p:cNvPr id="35844" name="Group 9"/>
          <p:cNvGrpSpPr>
            <a:grpSpLocks/>
          </p:cNvGrpSpPr>
          <p:nvPr/>
        </p:nvGrpSpPr>
        <p:grpSpPr bwMode="auto">
          <a:xfrm>
            <a:off x="1285875" y="2290763"/>
            <a:ext cx="6643688" cy="395287"/>
            <a:chOff x="2703" y="2047"/>
            <a:chExt cx="2981" cy="469"/>
          </a:xfrm>
        </p:grpSpPr>
        <p:pic>
          <p:nvPicPr>
            <p:cNvPr id="35866" name="Picture 7"/>
            <p:cNvPicPr>
              <a:picLocks noChangeArrowheads="1"/>
            </p:cNvPicPr>
            <p:nvPr/>
          </p:nvPicPr>
          <p:blipFill>
            <a:blip r:embed="rId2" cstate="print"/>
            <a:srcRect/>
            <a:stretch>
              <a:fillRect/>
            </a:stretch>
          </p:blipFill>
          <p:spPr bwMode="auto">
            <a:xfrm>
              <a:off x="2703" y="2047"/>
              <a:ext cx="2981" cy="469"/>
            </a:xfrm>
            <a:prstGeom prst="rect">
              <a:avLst/>
            </a:prstGeom>
            <a:noFill/>
            <a:ln w="9525">
              <a:noFill/>
              <a:miter lim="800000"/>
              <a:headEnd/>
              <a:tailEnd/>
            </a:ln>
          </p:spPr>
        </p:pic>
        <p:sp>
          <p:nvSpPr>
            <p:cNvPr id="35867" name="Rectangle 8"/>
            <p:cNvSpPr>
              <a:spLocks noChangeArrowheads="1"/>
            </p:cNvSpPr>
            <p:nvPr/>
          </p:nvSpPr>
          <p:spPr bwMode="auto">
            <a:xfrm>
              <a:off x="2939" y="2064"/>
              <a:ext cx="2509" cy="432"/>
            </a:xfrm>
            <a:prstGeom prst="rect">
              <a:avLst/>
            </a:prstGeom>
            <a:noFill/>
            <a:ln w="9525">
              <a:noFill/>
              <a:miter lim="800000"/>
              <a:headEnd/>
              <a:tailEnd/>
            </a:ln>
          </p:spPr>
          <p:txBody>
            <a:bodyPr lIns="92075" tIns="46038" rIns="92075" bIns="46038" anchor="ctr"/>
            <a:lstStyle/>
            <a:p>
              <a:r>
                <a:rPr lang="en-US" sz="2400" b="1">
                  <a:solidFill>
                    <a:schemeClr val="bg1"/>
                  </a:solidFill>
                </a:rPr>
                <a:t>Section 65B - Definition</a:t>
              </a:r>
            </a:p>
          </p:txBody>
        </p:sp>
      </p:grpSp>
      <p:grpSp>
        <p:nvGrpSpPr>
          <p:cNvPr id="35845" name="Group 12"/>
          <p:cNvGrpSpPr>
            <a:grpSpLocks/>
          </p:cNvGrpSpPr>
          <p:nvPr/>
        </p:nvGrpSpPr>
        <p:grpSpPr bwMode="auto">
          <a:xfrm>
            <a:off x="1255713" y="2727325"/>
            <a:ext cx="6680200" cy="401638"/>
            <a:chOff x="2665" y="2546"/>
            <a:chExt cx="2938" cy="457"/>
          </a:xfrm>
        </p:grpSpPr>
        <p:pic>
          <p:nvPicPr>
            <p:cNvPr id="35864" name="Picture 10"/>
            <p:cNvPicPr>
              <a:picLocks noChangeArrowheads="1"/>
            </p:cNvPicPr>
            <p:nvPr/>
          </p:nvPicPr>
          <p:blipFill>
            <a:blip r:embed="rId3" cstate="print"/>
            <a:srcRect/>
            <a:stretch>
              <a:fillRect/>
            </a:stretch>
          </p:blipFill>
          <p:spPr bwMode="auto">
            <a:xfrm>
              <a:off x="2665" y="2546"/>
              <a:ext cx="2938" cy="457"/>
            </a:xfrm>
            <a:prstGeom prst="rect">
              <a:avLst/>
            </a:prstGeom>
            <a:noFill/>
            <a:ln w="9525">
              <a:noFill/>
              <a:miter lim="800000"/>
              <a:headEnd/>
              <a:tailEnd/>
            </a:ln>
          </p:spPr>
        </p:pic>
        <p:sp>
          <p:nvSpPr>
            <p:cNvPr id="35865" name="Rectangle 11"/>
            <p:cNvSpPr>
              <a:spLocks noChangeArrowheads="1"/>
            </p:cNvSpPr>
            <p:nvPr/>
          </p:nvSpPr>
          <p:spPr bwMode="auto">
            <a:xfrm>
              <a:off x="2899" y="2562"/>
              <a:ext cx="2471" cy="416"/>
            </a:xfrm>
            <a:prstGeom prst="rect">
              <a:avLst/>
            </a:prstGeom>
            <a:noFill/>
            <a:ln w="9525">
              <a:noFill/>
              <a:miter lim="800000"/>
              <a:headEnd/>
              <a:tailEnd/>
            </a:ln>
          </p:spPr>
          <p:txBody>
            <a:bodyPr lIns="92075" tIns="46038" rIns="92075" bIns="46038" anchor="ctr"/>
            <a:lstStyle/>
            <a:p>
              <a:r>
                <a:rPr lang="en-US" sz="2400" b="1">
                  <a:solidFill>
                    <a:schemeClr val="bg1"/>
                  </a:solidFill>
                </a:rPr>
                <a:t>Section 66B – Charging Section</a:t>
              </a:r>
            </a:p>
          </p:txBody>
        </p:sp>
      </p:grpSp>
      <p:grpSp>
        <p:nvGrpSpPr>
          <p:cNvPr id="35846" name="Group 87"/>
          <p:cNvGrpSpPr>
            <a:grpSpLocks/>
          </p:cNvGrpSpPr>
          <p:nvPr/>
        </p:nvGrpSpPr>
        <p:grpSpPr bwMode="auto">
          <a:xfrm>
            <a:off x="1295400" y="4549775"/>
            <a:ext cx="6632575" cy="407988"/>
            <a:chOff x="4800600" y="3041278"/>
            <a:chExt cx="4756150" cy="408511"/>
          </a:xfrm>
        </p:grpSpPr>
        <p:pic>
          <p:nvPicPr>
            <p:cNvPr id="35862" name="Picture 10"/>
            <p:cNvPicPr>
              <a:picLocks noChangeArrowheads="1"/>
            </p:cNvPicPr>
            <p:nvPr/>
          </p:nvPicPr>
          <p:blipFill>
            <a:blip r:embed="rId3" cstate="print"/>
            <a:srcRect/>
            <a:stretch>
              <a:fillRect/>
            </a:stretch>
          </p:blipFill>
          <p:spPr bwMode="auto">
            <a:xfrm>
              <a:off x="4800600" y="3048000"/>
              <a:ext cx="4756150" cy="401789"/>
            </a:xfrm>
            <a:prstGeom prst="rect">
              <a:avLst/>
            </a:prstGeom>
            <a:noFill/>
            <a:ln w="9525">
              <a:noFill/>
              <a:miter lim="800000"/>
              <a:headEnd/>
              <a:tailEnd/>
            </a:ln>
          </p:spPr>
        </p:pic>
        <p:sp>
          <p:nvSpPr>
            <p:cNvPr id="35863" name="Rectangle 11"/>
            <p:cNvSpPr>
              <a:spLocks noChangeArrowheads="1"/>
            </p:cNvSpPr>
            <p:nvPr/>
          </p:nvSpPr>
          <p:spPr bwMode="auto">
            <a:xfrm>
              <a:off x="5179408" y="3041278"/>
              <a:ext cx="4000152" cy="365742"/>
            </a:xfrm>
            <a:prstGeom prst="rect">
              <a:avLst/>
            </a:prstGeom>
            <a:noFill/>
            <a:ln w="9525">
              <a:noFill/>
              <a:miter lim="800000"/>
              <a:headEnd/>
              <a:tailEnd/>
            </a:ln>
          </p:spPr>
          <p:txBody>
            <a:bodyPr lIns="92075" tIns="46038" rIns="92075" bIns="46038" anchor="ctr"/>
            <a:lstStyle/>
            <a:p>
              <a:r>
                <a:rPr lang="en-US" sz="2400" b="1">
                  <a:solidFill>
                    <a:schemeClr val="bg1"/>
                  </a:solidFill>
                </a:rPr>
                <a:t>Section 66F - Classification</a:t>
              </a:r>
            </a:p>
          </p:txBody>
        </p:sp>
      </p:grpSp>
      <p:grpSp>
        <p:nvGrpSpPr>
          <p:cNvPr id="35847" name="Group 12"/>
          <p:cNvGrpSpPr>
            <a:grpSpLocks/>
          </p:cNvGrpSpPr>
          <p:nvPr/>
        </p:nvGrpSpPr>
        <p:grpSpPr bwMode="auto">
          <a:xfrm>
            <a:off x="1295400" y="3184525"/>
            <a:ext cx="6632575" cy="401638"/>
            <a:chOff x="2665" y="2546"/>
            <a:chExt cx="2938" cy="457"/>
          </a:xfrm>
        </p:grpSpPr>
        <p:pic>
          <p:nvPicPr>
            <p:cNvPr id="35860" name="Picture 10"/>
            <p:cNvPicPr>
              <a:picLocks noChangeArrowheads="1"/>
            </p:cNvPicPr>
            <p:nvPr/>
          </p:nvPicPr>
          <p:blipFill>
            <a:blip r:embed="rId3" cstate="print"/>
            <a:srcRect/>
            <a:stretch>
              <a:fillRect/>
            </a:stretch>
          </p:blipFill>
          <p:spPr bwMode="auto">
            <a:xfrm>
              <a:off x="2665" y="2546"/>
              <a:ext cx="2938" cy="457"/>
            </a:xfrm>
            <a:prstGeom prst="rect">
              <a:avLst/>
            </a:prstGeom>
            <a:noFill/>
            <a:ln w="9525">
              <a:noFill/>
              <a:miter lim="800000"/>
              <a:headEnd/>
              <a:tailEnd/>
            </a:ln>
          </p:spPr>
        </p:pic>
        <p:sp>
          <p:nvSpPr>
            <p:cNvPr id="35861" name="Rectangle 11"/>
            <p:cNvSpPr>
              <a:spLocks noChangeArrowheads="1"/>
            </p:cNvSpPr>
            <p:nvPr/>
          </p:nvSpPr>
          <p:spPr bwMode="auto">
            <a:xfrm>
              <a:off x="2899" y="2562"/>
              <a:ext cx="2471" cy="416"/>
            </a:xfrm>
            <a:prstGeom prst="rect">
              <a:avLst/>
            </a:prstGeom>
            <a:noFill/>
            <a:ln w="9525">
              <a:noFill/>
              <a:miter lim="800000"/>
              <a:headEnd/>
              <a:tailEnd/>
            </a:ln>
          </p:spPr>
          <p:txBody>
            <a:bodyPr lIns="92075" tIns="46038" rIns="92075" bIns="46038" anchor="ctr"/>
            <a:lstStyle/>
            <a:p>
              <a:r>
                <a:rPr lang="en-US" sz="2400" b="1">
                  <a:solidFill>
                    <a:schemeClr val="bg1"/>
                  </a:solidFill>
                </a:rPr>
                <a:t>Section 66C – Place of Provision</a:t>
              </a:r>
            </a:p>
          </p:txBody>
        </p:sp>
      </p:grpSp>
      <p:grpSp>
        <p:nvGrpSpPr>
          <p:cNvPr id="35848" name="Group 12"/>
          <p:cNvGrpSpPr>
            <a:grpSpLocks/>
          </p:cNvGrpSpPr>
          <p:nvPr/>
        </p:nvGrpSpPr>
        <p:grpSpPr bwMode="auto">
          <a:xfrm>
            <a:off x="1295400" y="3641725"/>
            <a:ext cx="6632575" cy="401638"/>
            <a:chOff x="2665" y="2546"/>
            <a:chExt cx="2938" cy="457"/>
          </a:xfrm>
        </p:grpSpPr>
        <p:pic>
          <p:nvPicPr>
            <p:cNvPr id="35858" name="Picture 10"/>
            <p:cNvPicPr>
              <a:picLocks noChangeArrowheads="1"/>
            </p:cNvPicPr>
            <p:nvPr/>
          </p:nvPicPr>
          <p:blipFill>
            <a:blip r:embed="rId3" cstate="print"/>
            <a:srcRect/>
            <a:stretch>
              <a:fillRect/>
            </a:stretch>
          </p:blipFill>
          <p:spPr bwMode="auto">
            <a:xfrm>
              <a:off x="2665" y="2546"/>
              <a:ext cx="2938" cy="457"/>
            </a:xfrm>
            <a:prstGeom prst="rect">
              <a:avLst/>
            </a:prstGeom>
            <a:noFill/>
            <a:ln w="9525">
              <a:noFill/>
              <a:miter lim="800000"/>
              <a:headEnd/>
              <a:tailEnd/>
            </a:ln>
          </p:spPr>
        </p:pic>
        <p:sp>
          <p:nvSpPr>
            <p:cNvPr id="35859" name="Rectangle 11"/>
            <p:cNvSpPr>
              <a:spLocks noChangeArrowheads="1"/>
            </p:cNvSpPr>
            <p:nvPr/>
          </p:nvSpPr>
          <p:spPr bwMode="auto">
            <a:xfrm>
              <a:off x="2899" y="2562"/>
              <a:ext cx="2471" cy="416"/>
            </a:xfrm>
            <a:prstGeom prst="rect">
              <a:avLst/>
            </a:prstGeom>
            <a:noFill/>
            <a:ln w="9525">
              <a:noFill/>
              <a:miter lim="800000"/>
              <a:headEnd/>
              <a:tailEnd/>
            </a:ln>
          </p:spPr>
          <p:txBody>
            <a:bodyPr lIns="92075" tIns="46038" rIns="92075" bIns="46038" anchor="ctr"/>
            <a:lstStyle/>
            <a:p>
              <a:r>
                <a:rPr lang="en-US" sz="2400" b="1">
                  <a:solidFill>
                    <a:schemeClr val="bg1"/>
                  </a:solidFill>
                </a:rPr>
                <a:t>Section 66D – Negative List</a:t>
              </a:r>
            </a:p>
          </p:txBody>
        </p:sp>
      </p:grpSp>
      <p:grpSp>
        <p:nvGrpSpPr>
          <p:cNvPr id="35849" name="Group 12"/>
          <p:cNvGrpSpPr>
            <a:grpSpLocks/>
          </p:cNvGrpSpPr>
          <p:nvPr/>
        </p:nvGrpSpPr>
        <p:grpSpPr bwMode="auto">
          <a:xfrm>
            <a:off x="1295400" y="4098925"/>
            <a:ext cx="6632575" cy="401638"/>
            <a:chOff x="2665" y="2546"/>
            <a:chExt cx="2938" cy="457"/>
          </a:xfrm>
        </p:grpSpPr>
        <p:pic>
          <p:nvPicPr>
            <p:cNvPr id="35856" name="Picture 10"/>
            <p:cNvPicPr>
              <a:picLocks noChangeArrowheads="1"/>
            </p:cNvPicPr>
            <p:nvPr/>
          </p:nvPicPr>
          <p:blipFill>
            <a:blip r:embed="rId3" cstate="print"/>
            <a:srcRect/>
            <a:stretch>
              <a:fillRect/>
            </a:stretch>
          </p:blipFill>
          <p:spPr bwMode="auto">
            <a:xfrm>
              <a:off x="2665" y="2546"/>
              <a:ext cx="2938" cy="457"/>
            </a:xfrm>
            <a:prstGeom prst="rect">
              <a:avLst/>
            </a:prstGeom>
            <a:noFill/>
            <a:ln w="9525">
              <a:noFill/>
              <a:miter lim="800000"/>
              <a:headEnd/>
              <a:tailEnd/>
            </a:ln>
          </p:spPr>
        </p:pic>
        <p:sp>
          <p:nvSpPr>
            <p:cNvPr id="35857" name="Rectangle 11"/>
            <p:cNvSpPr>
              <a:spLocks noChangeArrowheads="1"/>
            </p:cNvSpPr>
            <p:nvPr/>
          </p:nvSpPr>
          <p:spPr bwMode="auto">
            <a:xfrm>
              <a:off x="2899" y="2562"/>
              <a:ext cx="2471" cy="416"/>
            </a:xfrm>
            <a:prstGeom prst="rect">
              <a:avLst/>
            </a:prstGeom>
            <a:noFill/>
            <a:ln w="9525">
              <a:noFill/>
              <a:miter lim="800000"/>
              <a:headEnd/>
              <a:tailEnd/>
            </a:ln>
          </p:spPr>
          <p:txBody>
            <a:bodyPr lIns="92075" tIns="46038" rIns="92075" bIns="46038" anchor="ctr"/>
            <a:lstStyle/>
            <a:p>
              <a:r>
                <a:rPr lang="en-US" sz="2400" b="1">
                  <a:solidFill>
                    <a:schemeClr val="bg1"/>
                  </a:solidFill>
                </a:rPr>
                <a:t>Section 66E – Declared Services</a:t>
              </a:r>
            </a:p>
          </p:txBody>
        </p:sp>
      </p:grpSp>
      <p:grpSp>
        <p:nvGrpSpPr>
          <p:cNvPr id="35850" name="Group 99"/>
          <p:cNvGrpSpPr>
            <a:grpSpLocks/>
          </p:cNvGrpSpPr>
          <p:nvPr/>
        </p:nvGrpSpPr>
        <p:grpSpPr bwMode="auto">
          <a:xfrm>
            <a:off x="1295400" y="5033963"/>
            <a:ext cx="6632575" cy="409575"/>
            <a:chOff x="4800600" y="3041278"/>
            <a:chExt cx="4756150" cy="408511"/>
          </a:xfrm>
        </p:grpSpPr>
        <p:pic>
          <p:nvPicPr>
            <p:cNvPr id="35854" name="Picture 10"/>
            <p:cNvPicPr>
              <a:picLocks noChangeArrowheads="1"/>
            </p:cNvPicPr>
            <p:nvPr/>
          </p:nvPicPr>
          <p:blipFill>
            <a:blip r:embed="rId3" cstate="print"/>
            <a:srcRect/>
            <a:stretch>
              <a:fillRect/>
            </a:stretch>
          </p:blipFill>
          <p:spPr bwMode="auto">
            <a:xfrm>
              <a:off x="4800600" y="3048000"/>
              <a:ext cx="4756150" cy="401789"/>
            </a:xfrm>
            <a:prstGeom prst="rect">
              <a:avLst/>
            </a:prstGeom>
            <a:noFill/>
            <a:ln w="9525">
              <a:noFill/>
              <a:miter lim="800000"/>
              <a:headEnd/>
              <a:tailEnd/>
            </a:ln>
          </p:spPr>
        </p:pic>
        <p:sp>
          <p:nvSpPr>
            <p:cNvPr id="35855" name="Rectangle 11"/>
            <p:cNvSpPr>
              <a:spLocks noChangeArrowheads="1"/>
            </p:cNvSpPr>
            <p:nvPr/>
          </p:nvSpPr>
          <p:spPr bwMode="auto">
            <a:xfrm>
              <a:off x="5179408" y="3041278"/>
              <a:ext cx="4000152" cy="365742"/>
            </a:xfrm>
            <a:prstGeom prst="rect">
              <a:avLst/>
            </a:prstGeom>
            <a:noFill/>
            <a:ln w="9525">
              <a:noFill/>
              <a:miter lim="800000"/>
              <a:headEnd/>
              <a:tailEnd/>
            </a:ln>
          </p:spPr>
          <p:txBody>
            <a:bodyPr lIns="92075" tIns="46038" rIns="92075" bIns="46038" anchor="ctr"/>
            <a:lstStyle/>
            <a:p>
              <a:r>
                <a:rPr lang="en-US" sz="2400" b="1">
                  <a:solidFill>
                    <a:schemeClr val="bg1"/>
                  </a:solidFill>
                </a:rPr>
                <a:t>Section 67A – Rate and Value</a:t>
              </a:r>
            </a:p>
          </p:txBody>
        </p:sp>
      </p:grpSp>
      <p:grpSp>
        <p:nvGrpSpPr>
          <p:cNvPr id="35851" name="Group 133"/>
          <p:cNvGrpSpPr>
            <a:grpSpLocks/>
          </p:cNvGrpSpPr>
          <p:nvPr/>
        </p:nvGrpSpPr>
        <p:grpSpPr bwMode="auto">
          <a:xfrm>
            <a:off x="1260475" y="5491163"/>
            <a:ext cx="6654800" cy="457200"/>
            <a:chOff x="4800600" y="3041280"/>
            <a:chExt cx="4756150" cy="408511"/>
          </a:xfrm>
        </p:grpSpPr>
        <p:pic>
          <p:nvPicPr>
            <p:cNvPr id="35852" name="Picture 10"/>
            <p:cNvPicPr>
              <a:picLocks noChangeArrowheads="1"/>
            </p:cNvPicPr>
            <p:nvPr/>
          </p:nvPicPr>
          <p:blipFill>
            <a:blip r:embed="rId3" cstate="print"/>
            <a:srcRect/>
            <a:stretch>
              <a:fillRect/>
            </a:stretch>
          </p:blipFill>
          <p:spPr bwMode="auto">
            <a:xfrm>
              <a:off x="4800600" y="3048002"/>
              <a:ext cx="4756150" cy="401789"/>
            </a:xfrm>
            <a:prstGeom prst="rect">
              <a:avLst/>
            </a:prstGeom>
            <a:noFill/>
            <a:ln w="9525">
              <a:noFill/>
              <a:miter lim="800000"/>
              <a:headEnd/>
              <a:tailEnd/>
            </a:ln>
          </p:spPr>
        </p:pic>
        <p:sp>
          <p:nvSpPr>
            <p:cNvPr id="35853" name="Rectangle 11"/>
            <p:cNvSpPr>
              <a:spLocks noChangeArrowheads="1"/>
            </p:cNvSpPr>
            <p:nvPr/>
          </p:nvSpPr>
          <p:spPr bwMode="auto">
            <a:xfrm>
              <a:off x="5179408" y="3041280"/>
              <a:ext cx="4000152" cy="408511"/>
            </a:xfrm>
            <a:prstGeom prst="rect">
              <a:avLst/>
            </a:prstGeom>
            <a:noFill/>
            <a:ln w="9525">
              <a:noFill/>
              <a:miter lim="800000"/>
              <a:headEnd/>
              <a:tailEnd/>
            </a:ln>
          </p:spPr>
          <p:txBody>
            <a:bodyPr lIns="92075" tIns="46038" rIns="92075" bIns="46038" anchor="ctr"/>
            <a:lstStyle/>
            <a:p>
              <a:r>
                <a:rPr lang="en-US" sz="2400" b="1">
                  <a:solidFill>
                    <a:schemeClr val="bg1"/>
                  </a:solidFill>
                </a:rPr>
                <a:t>Section 68 – Payment of Service tax</a:t>
              </a:r>
            </a:p>
          </p:txBody>
        </p:sp>
      </p:grpSp>
      <p:sp>
        <p:nvSpPr>
          <p:cNvPr id="29" name="Footer Placeholder 28"/>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buFont typeface="Wingdings" pitchFamily="2" charset="2"/>
              <a:buChar char="v"/>
              <a:defRPr/>
            </a:pPr>
            <a:r>
              <a:rPr lang="en-IN" b="1" dirty="0" smtClean="0"/>
              <a:t>Central Sales Tax (CST)-</a:t>
            </a:r>
            <a:r>
              <a:rPr lang="en-IN" dirty="0" smtClean="0">
                <a:solidFill>
                  <a:srgbClr val="7B9899"/>
                </a:solidFill>
              </a:rPr>
              <a:t> </a:t>
            </a:r>
          </a:p>
        </p:txBody>
      </p:sp>
      <p:sp>
        <p:nvSpPr>
          <p:cNvPr id="18435" name="Content Placeholder 2"/>
          <p:cNvSpPr>
            <a:spLocks noGrp="1"/>
          </p:cNvSpPr>
          <p:nvPr>
            <p:ph sz="quarter" idx="1"/>
          </p:nvPr>
        </p:nvSpPr>
        <p:spPr>
          <a:xfrm>
            <a:off x="301625" y="1527175"/>
            <a:ext cx="8504238" cy="4572000"/>
          </a:xfrm>
        </p:spPr>
        <p:txBody>
          <a:bodyPr/>
          <a:lstStyle/>
          <a:p>
            <a:pPr eaLnBrk="1" hangingPunct="1">
              <a:buFont typeface="Wingdings" pitchFamily="2" charset="2"/>
              <a:buChar char="§"/>
              <a:defRPr/>
            </a:pPr>
            <a:r>
              <a:rPr lang="en-IN" dirty="0" smtClean="0"/>
              <a:t>Tax on Interstate Sale of Goods</a:t>
            </a:r>
          </a:p>
          <a:p>
            <a:pPr algn="just" eaLnBrk="1" hangingPunct="1">
              <a:buFont typeface="Wingdings" pitchFamily="2" charset="2"/>
              <a:buChar char="§"/>
              <a:defRPr/>
            </a:pPr>
            <a:r>
              <a:rPr lang="en-IN" dirty="0" smtClean="0"/>
              <a:t> Tax collected by the state where </a:t>
            </a:r>
            <a:r>
              <a:rPr lang="en-IN" dirty="0" smtClean="0">
                <a:solidFill>
                  <a:schemeClr val="accent6">
                    <a:lumMod val="75000"/>
                  </a:schemeClr>
                </a:solidFill>
              </a:rPr>
              <a:t>movement of goods commences</a:t>
            </a:r>
          </a:p>
          <a:p>
            <a:pPr eaLnBrk="1" hangingPunct="1">
              <a:buFont typeface="Wingdings" pitchFamily="2" charset="2"/>
              <a:buChar char="§"/>
              <a:defRPr/>
            </a:pPr>
            <a:r>
              <a:rPr lang="en-IN" b="1" dirty="0" smtClean="0"/>
              <a:t>No CST on-</a:t>
            </a:r>
          </a:p>
          <a:p>
            <a:pPr eaLnBrk="1" hangingPunct="1">
              <a:defRPr/>
            </a:pPr>
            <a:r>
              <a:rPr lang="en-IN" dirty="0" smtClean="0"/>
              <a:t>Stock Transfer/Branch Transfer</a:t>
            </a:r>
          </a:p>
          <a:p>
            <a:pPr eaLnBrk="1" hangingPunct="1">
              <a:defRPr/>
            </a:pPr>
            <a:r>
              <a:rPr lang="en-IN" dirty="0" smtClean="0"/>
              <a:t>In Transit Sales (E-1/ E-2 sales etc)</a:t>
            </a:r>
          </a:p>
          <a:p>
            <a:pPr eaLnBrk="1" hangingPunct="1">
              <a:defRPr/>
            </a:pPr>
            <a:r>
              <a:rPr lang="en-IN" dirty="0" smtClean="0"/>
              <a:t>Sale in the course of Imports (High Seas Sales)</a:t>
            </a:r>
          </a:p>
          <a:p>
            <a:pPr eaLnBrk="1" hangingPunct="1">
              <a:defRPr/>
            </a:pPr>
            <a:r>
              <a:rPr lang="en-IN" dirty="0" smtClean="0"/>
              <a:t>Export Sale</a:t>
            </a:r>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buFont typeface="Wingdings" pitchFamily="2" charset="2"/>
              <a:buChar char="v"/>
            </a:pPr>
            <a:r>
              <a:rPr lang="en-IN" smtClean="0">
                <a:solidFill>
                  <a:srgbClr val="7B9899"/>
                </a:solidFill>
              </a:rPr>
              <a:t> Rate of CST</a:t>
            </a:r>
          </a:p>
        </p:txBody>
      </p:sp>
      <p:sp>
        <p:nvSpPr>
          <p:cNvPr id="37891" name="Content Placeholder 2"/>
          <p:cNvSpPr>
            <a:spLocks noGrp="1"/>
          </p:cNvSpPr>
          <p:nvPr>
            <p:ph sz="quarter" idx="1"/>
          </p:nvPr>
        </p:nvSpPr>
        <p:spPr>
          <a:xfrm>
            <a:off x="301625" y="1527175"/>
            <a:ext cx="8504238" cy="4572000"/>
          </a:xfrm>
        </p:spPr>
        <p:txBody>
          <a:bodyPr/>
          <a:lstStyle/>
          <a:p>
            <a:pPr algn="just" eaLnBrk="1" hangingPunct="1"/>
            <a:r>
              <a:rPr lang="en-IN" smtClean="0"/>
              <a:t>If Declaration form provided by Dealer</a:t>
            </a:r>
            <a:br>
              <a:rPr lang="en-IN" smtClean="0"/>
            </a:br>
            <a:r>
              <a:rPr lang="en-IN" smtClean="0"/>
              <a:t>(i.e. Form –C)- Concessional Rate (as applicable in State)</a:t>
            </a:r>
          </a:p>
          <a:p>
            <a:pPr eaLnBrk="1" hangingPunct="1"/>
            <a:endParaRPr lang="en-IN" smtClean="0"/>
          </a:p>
          <a:p>
            <a:pPr algn="just" eaLnBrk="1" hangingPunct="1"/>
            <a:r>
              <a:rPr lang="en-IN" smtClean="0"/>
              <a:t>If No Declaration form provided by Dealer- Rate equal to VAT rate applicable in the State from where movement of goods start</a:t>
            </a:r>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57200" y="274638"/>
            <a:ext cx="8229600" cy="725487"/>
          </a:xfrm>
        </p:spPr>
        <p:txBody>
          <a:bodyPr/>
          <a:lstStyle/>
          <a:p>
            <a:pPr eaLnBrk="1" hangingPunct="1">
              <a:buFont typeface="Wingdings" pitchFamily="2" charset="2"/>
              <a:buChar char="v"/>
            </a:pPr>
            <a:r>
              <a:rPr lang="en-IN" sz="4000" smtClean="0">
                <a:solidFill>
                  <a:srgbClr val="7B9899"/>
                </a:solidFill>
              </a:rPr>
              <a:t> Declaration Forms under CST</a:t>
            </a:r>
          </a:p>
        </p:txBody>
      </p:sp>
      <p:sp>
        <p:nvSpPr>
          <p:cNvPr id="38915" name="Content Placeholder 2"/>
          <p:cNvSpPr>
            <a:spLocks noGrp="1"/>
          </p:cNvSpPr>
          <p:nvPr>
            <p:ph sz="quarter" idx="1"/>
          </p:nvPr>
        </p:nvSpPr>
        <p:spPr>
          <a:xfrm>
            <a:off x="457200" y="1428750"/>
            <a:ext cx="8229600" cy="5000625"/>
          </a:xfrm>
        </p:spPr>
        <p:txBody>
          <a:bodyPr/>
          <a:lstStyle/>
          <a:p>
            <a:pPr algn="just" eaLnBrk="1" hangingPunct="1"/>
            <a:r>
              <a:rPr lang="en-IN" b="1" smtClean="0"/>
              <a:t>Form-C </a:t>
            </a:r>
            <a:r>
              <a:rPr lang="en-IN" smtClean="0"/>
              <a:t>(For Concessional Rate of Tax)</a:t>
            </a:r>
          </a:p>
          <a:p>
            <a:pPr algn="just" eaLnBrk="1" hangingPunct="1"/>
            <a:r>
              <a:rPr lang="en-IN" b="1" smtClean="0"/>
              <a:t>Form-E-1 &amp; E-2 </a:t>
            </a:r>
            <a:r>
              <a:rPr lang="en-IN" smtClean="0"/>
              <a:t>(For Exemption from Sale tax during the course of Transit only against Form –C purchases)</a:t>
            </a:r>
          </a:p>
          <a:p>
            <a:pPr algn="just" eaLnBrk="1" hangingPunct="1"/>
            <a:r>
              <a:rPr lang="en-IN" b="1" smtClean="0"/>
              <a:t>Form-F </a:t>
            </a:r>
            <a:r>
              <a:rPr lang="en-IN" smtClean="0"/>
              <a:t>(For Stock Transfer/Branch Transfer)</a:t>
            </a:r>
          </a:p>
          <a:p>
            <a:pPr algn="just" eaLnBrk="1" hangingPunct="1"/>
            <a:r>
              <a:rPr lang="en-IN" b="1" smtClean="0"/>
              <a:t>Form-H</a:t>
            </a:r>
            <a:r>
              <a:rPr lang="en-IN" smtClean="0"/>
              <a:t> (For Exemption of sale prior to Export Sale- i.e. Penultimate sales- deemed to be in the course of Export)</a:t>
            </a:r>
          </a:p>
          <a:p>
            <a:pPr algn="just" eaLnBrk="1" hangingPunct="1"/>
            <a:r>
              <a:rPr lang="en-IN" b="1" smtClean="0"/>
              <a:t>Form-I </a:t>
            </a:r>
            <a:r>
              <a:rPr lang="en-IN" smtClean="0"/>
              <a:t>(For procurement of Goods by SEZ units without Sales Tax-</a:t>
            </a:r>
            <a:r>
              <a:rPr lang="en-IN" b="1" smtClean="0"/>
              <a:t>Form I can be issued by SEZ units only</a:t>
            </a:r>
            <a:r>
              <a:rPr lang="en-IN" smtClean="0"/>
              <a:t>)</a:t>
            </a:r>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5813" y="2143125"/>
            <a:ext cx="1357312" cy="6429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KEI</a:t>
            </a:r>
            <a:endParaRPr lang="en-IN" dirty="0"/>
          </a:p>
        </p:txBody>
      </p:sp>
      <p:sp>
        <p:nvSpPr>
          <p:cNvPr id="7" name="Rectangle 6"/>
          <p:cNvSpPr/>
          <p:nvPr/>
        </p:nvSpPr>
        <p:spPr>
          <a:xfrm>
            <a:off x="5686425" y="3286125"/>
            <a:ext cx="1357313" cy="6429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BUYER</a:t>
            </a:r>
            <a:endParaRPr lang="en-IN" dirty="0"/>
          </a:p>
        </p:txBody>
      </p:sp>
      <p:sp>
        <p:nvSpPr>
          <p:cNvPr id="8" name="Rectangle 7"/>
          <p:cNvSpPr/>
          <p:nvPr/>
        </p:nvSpPr>
        <p:spPr>
          <a:xfrm>
            <a:off x="5572125" y="5286375"/>
            <a:ext cx="1571625" cy="7858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CONSIGNEE</a:t>
            </a:r>
            <a:endParaRPr lang="en-IN" dirty="0"/>
          </a:p>
        </p:txBody>
      </p:sp>
      <p:cxnSp>
        <p:nvCxnSpPr>
          <p:cNvPr id="12" name="Straight Arrow Connector 11"/>
          <p:cNvCxnSpPr>
            <a:stCxn id="7" idx="2"/>
            <a:endCxn id="8" idx="0"/>
          </p:cNvCxnSpPr>
          <p:nvPr/>
        </p:nvCxnSpPr>
        <p:spPr>
          <a:xfrm rot="5400000">
            <a:off x="5683251" y="4603750"/>
            <a:ext cx="1357312" cy="7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50800" y="4237038"/>
            <a:ext cx="28987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0800000">
            <a:off x="1503363" y="5686425"/>
            <a:ext cx="4068762" cy="0"/>
          </a:xfrm>
          <a:prstGeom prst="straightConnector1">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7" name="Left Arrow 26"/>
          <p:cNvSpPr/>
          <p:nvPr/>
        </p:nvSpPr>
        <p:spPr>
          <a:xfrm>
            <a:off x="3500438" y="1928813"/>
            <a:ext cx="1428750" cy="50006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Form C</a:t>
            </a:r>
            <a:endParaRPr lang="en-IN" dirty="0"/>
          </a:p>
        </p:txBody>
      </p:sp>
      <p:sp>
        <p:nvSpPr>
          <p:cNvPr id="30" name="Up Arrow 29"/>
          <p:cNvSpPr/>
          <p:nvPr/>
        </p:nvSpPr>
        <p:spPr>
          <a:xfrm>
            <a:off x="6373116" y="3986436"/>
            <a:ext cx="500066" cy="100013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en-US" dirty="0"/>
              <a:t>Form C</a:t>
            </a:r>
            <a:endParaRPr lang="en-IN" dirty="0"/>
          </a:p>
        </p:txBody>
      </p:sp>
      <p:cxnSp>
        <p:nvCxnSpPr>
          <p:cNvPr id="32" name="Straight Connector 31"/>
          <p:cNvCxnSpPr/>
          <p:nvPr/>
        </p:nvCxnSpPr>
        <p:spPr>
          <a:xfrm>
            <a:off x="223838" y="3070225"/>
            <a:ext cx="7715250"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14313" y="5000625"/>
            <a:ext cx="7715250"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4" name="TextBox 33"/>
          <p:cNvSpPr txBox="1">
            <a:spLocks noChangeArrowheads="1"/>
          </p:cNvSpPr>
          <p:nvPr/>
        </p:nvSpPr>
        <p:spPr bwMode="auto">
          <a:xfrm>
            <a:off x="357188" y="1571625"/>
            <a:ext cx="917575" cy="369888"/>
          </a:xfrm>
          <a:prstGeom prst="rect">
            <a:avLst/>
          </a:prstGeom>
          <a:noFill/>
          <a:ln w="9525">
            <a:noFill/>
            <a:miter lim="800000"/>
            <a:headEnd/>
            <a:tailEnd/>
          </a:ln>
        </p:spPr>
        <p:txBody>
          <a:bodyPr wrap="none">
            <a:spAutoFit/>
          </a:bodyPr>
          <a:lstStyle/>
          <a:p>
            <a:r>
              <a:rPr lang="en-US"/>
              <a:t>State 1</a:t>
            </a:r>
            <a:endParaRPr lang="en-IN"/>
          </a:p>
        </p:txBody>
      </p:sp>
      <p:sp>
        <p:nvSpPr>
          <p:cNvPr id="35" name="TextBox 34"/>
          <p:cNvSpPr txBox="1">
            <a:spLocks noChangeArrowheads="1"/>
          </p:cNvSpPr>
          <p:nvPr/>
        </p:nvSpPr>
        <p:spPr bwMode="auto">
          <a:xfrm>
            <a:off x="357188" y="3346450"/>
            <a:ext cx="917575" cy="369888"/>
          </a:xfrm>
          <a:prstGeom prst="rect">
            <a:avLst/>
          </a:prstGeom>
          <a:noFill/>
          <a:ln w="9525">
            <a:noFill/>
            <a:miter lim="800000"/>
            <a:headEnd/>
            <a:tailEnd/>
          </a:ln>
        </p:spPr>
        <p:txBody>
          <a:bodyPr wrap="none">
            <a:spAutoFit/>
          </a:bodyPr>
          <a:lstStyle/>
          <a:p>
            <a:r>
              <a:rPr lang="en-US"/>
              <a:t>State 2</a:t>
            </a:r>
            <a:endParaRPr lang="en-IN"/>
          </a:p>
        </p:txBody>
      </p:sp>
      <p:sp>
        <p:nvSpPr>
          <p:cNvPr id="36" name="TextBox 35"/>
          <p:cNvSpPr txBox="1">
            <a:spLocks noChangeArrowheads="1"/>
          </p:cNvSpPr>
          <p:nvPr/>
        </p:nvSpPr>
        <p:spPr bwMode="auto">
          <a:xfrm>
            <a:off x="357188" y="5214938"/>
            <a:ext cx="917575" cy="369887"/>
          </a:xfrm>
          <a:prstGeom prst="rect">
            <a:avLst/>
          </a:prstGeom>
          <a:noFill/>
          <a:ln w="9525">
            <a:noFill/>
            <a:miter lim="800000"/>
            <a:headEnd/>
            <a:tailEnd/>
          </a:ln>
        </p:spPr>
        <p:txBody>
          <a:bodyPr wrap="none">
            <a:spAutoFit/>
          </a:bodyPr>
          <a:lstStyle/>
          <a:p>
            <a:r>
              <a:rPr lang="en-US"/>
              <a:t>State 3</a:t>
            </a:r>
            <a:endParaRPr lang="en-IN"/>
          </a:p>
        </p:txBody>
      </p:sp>
      <p:sp>
        <p:nvSpPr>
          <p:cNvPr id="37" name="TextBox 36"/>
          <p:cNvSpPr txBox="1">
            <a:spLocks noChangeArrowheads="1"/>
          </p:cNvSpPr>
          <p:nvPr/>
        </p:nvSpPr>
        <p:spPr bwMode="auto">
          <a:xfrm>
            <a:off x="4214813" y="4000500"/>
            <a:ext cx="1857375" cy="646113"/>
          </a:xfrm>
          <a:prstGeom prst="rect">
            <a:avLst/>
          </a:prstGeom>
          <a:noFill/>
          <a:ln w="9525">
            <a:noFill/>
            <a:miter lim="800000"/>
            <a:headEnd/>
            <a:tailEnd/>
          </a:ln>
        </p:spPr>
        <p:txBody>
          <a:bodyPr>
            <a:spAutoFit/>
          </a:bodyPr>
          <a:lstStyle/>
          <a:p>
            <a:pPr algn="just"/>
            <a:r>
              <a:rPr lang="en-IN" sz="1200"/>
              <a:t>Endorsement of GR by B in favour of C &amp; raising of fresh invoice</a:t>
            </a:r>
          </a:p>
        </p:txBody>
      </p:sp>
      <p:sp>
        <p:nvSpPr>
          <p:cNvPr id="38" name="TextBox 37"/>
          <p:cNvSpPr txBox="1">
            <a:spLocks noChangeArrowheads="1"/>
          </p:cNvSpPr>
          <p:nvPr/>
        </p:nvSpPr>
        <p:spPr bwMode="auto">
          <a:xfrm>
            <a:off x="4071938" y="5191125"/>
            <a:ext cx="1500187" cy="523875"/>
          </a:xfrm>
          <a:prstGeom prst="rect">
            <a:avLst/>
          </a:prstGeom>
          <a:noFill/>
          <a:ln w="9525">
            <a:noFill/>
            <a:miter lim="800000"/>
            <a:headEnd/>
            <a:tailEnd/>
          </a:ln>
        </p:spPr>
        <p:txBody>
          <a:bodyPr>
            <a:spAutoFit/>
          </a:bodyPr>
          <a:lstStyle/>
          <a:p>
            <a:pPr algn="just"/>
            <a:r>
              <a:rPr lang="en-IN" sz="1400"/>
              <a:t>In-transit Sale</a:t>
            </a:r>
          </a:p>
          <a:p>
            <a:pPr algn="just"/>
            <a:r>
              <a:rPr lang="en-IN" sz="1400"/>
              <a:t>No VAT/CST</a:t>
            </a:r>
          </a:p>
        </p:txBody>
      </p:sp>
      <p:sp>
        <p:nvSpPr>
          <p:cNvPr id="39" name="Rounded Rectangle 38"/>
          <p:cNvSpPr/>
          <p:nvPr/>
        </p:nvSpPr>
        <p:spPr>
          <a:xfrm>
            <a:off x="6429375" y="1428750"/>
            <a:ext cx="2428875" cy="8572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IN" sz="1600" dirty="0">
                <a:solidFill>
                  <a:srgbClr val="FF0000"/>
                </a:solidFill>
              </a:rPr>
              <a:t>Physical movement</a:t>
            </a:r>
          </a:p>
          <a:p>
            <a:pPr algn="r">
              <a:defRPr/>
            </a:pPr>
            <a:r>
              <a:rPr lang="en-IN" sz="1600" dirty="0">
                <a:solidFill>
                  <a:srgbClr val="FF0000"/>
                </a:solidFill>
              </a:rPr>
              <a:t>of goods</a:t>
            </a:r>
          </a:p>
        </p:txBody>
      </p:sp>
      <p:cxnSp>
        <p:nvCxnSpPr>
          <p:cNvPr id="43" name="Straight Arrow Connector 42"/>
          <p:cNvCxnSpPr/>
          <p:nvPr/>
        </p:nvCxnSpPr>
        <p:spPr>
          <a:xfrm rot="10800000" flipV="1">
            <a:off x="6572250" y="1757363"/>
            <a:ext cx="347663" cy="9525"/>
          </a:xfrm>
          <a:prstGeom prst="straightConnector1">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9" name="Right Arrow 28"/>
          <p:cNvSpPr/>
          <p:nvPr/>
        </p:nvSpPr>
        <p:spPr>
          <a:xfrm>
            <a:off x="3643313" y="2457450"/>
            <a:ext cx="1357312" cy="5000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Form E-1</a:t>
            </a:r>
          </a:p>
        </p:txBody>
      </p:sp>
      <p:cxnSp>
        <p:nvCxnSpPr>
          <p:cNvPr id="84" name="Straight Connector 83"/>
          <p:cNvCxnSpPr/>
          <p:nvPr/>
        </p:nvCxnSpPr>
        <p:spPr>
          <a:xfrm flipV="1">
            <a:off x="2143125" y="2428875"/>
            <a:ext cx="4206875" cy="349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rot="5400000">
            <a:off x="5927725" y="2857500"/>
            <a:ext cx="8588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0" name="Title 1"/>
          <p:cNvSpPr txBox="1">
            <a:spLocks/>
          </p:cNvSpPr>
          <p:nvPr/>
        </p:nvSpPr>
        <p:spPr bwMode="auto">
          <a:xfrm>
            <a:off x="214313" y="274638"/>
            <a:ext cx="8715375" cy="725487"/>
          </a:xfrm>
          <a:prstGeom prst="rect">
            <a:avLst/>
          </a:prstGeom>
          <a:noFill/>
          <a:ln w="9525">
            <a:noFill/>
            <a:miter lim="800000"/>
            <a:headEnd/>
            <a:tailEnd/>
          </a:ln>
        </p:spPr>
        <p:txBody>
          <a:bodyPr anchor="b"/>
          <a:lstStyle/>
          <a:p>
            <a:pPr algn="ctr">
              <a:buFont typeface="Wingdings" pitchFamily="2" charset="2"/>
              <a:buChar char="v"/>
              <a:defRPr/>
            </a:pPr>
            <a:r>
              <a:rPr lang="en-US" sz="3600" dirty="0">
                <a:solidFill>
                  <a:srgbClr val="7B9899"/>
                </a:solidFill>
                <a:latin typeface="+mj-lt"/>
                <a:ea typeface="+mj-ea"/>
                <a:cs typeface="+mj-cs"/>
              </a:rPr>
              <a:t> General Mechanics of E-1 Transaction</a:t>
            </a:r>
            <a:endParaRPr lang="en-IN" sz="3600" dirty="0">
              <a:solidFill>
                <a:srgbClr val="7B9899"/>
              </a:solidFill>
              <a:latin typeface="+mj-lt"/>
              <a:ea typeface="+mj-ea"/>
              <a:cs typeface="+mj-cs"/>
            </a:endParaRPr>
          </a:p>
        </p:txBody>
      </p:sp>
      <p:sp>
        <p:nvSpPr>
          <p:cNvPr id="24" name="Footer Placeholder 23"/>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slide(fromRight)">
                                      <p:cBhvr>
                                        <p:cTn id="7" dur="2000"/>
                                        <p:tgtEl>
                                          <p:spTgt spid="34"/>
                                        </p:tgtEl>
                                      </p:cBhvr>
                                    </p:animEffect>
                                  </p:childTnLst>
                                </p:cTn>
                              </p:par>
                              <p:par>
                                <p:cTn id="8" presetID="12" presetClass="entr" presetSubtype="2"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slide(fromRight)">
                                      <p:cBhvr>
                                        <p:cTn id="10" dur="2000"/>
                                        <p:tgtEl>
                                          <p:spTgt spid="32"/>
                                        </p:tgtEl>
                                      </p:cBhvr>
                                    </p:animEffect>
                                  </p:childTnLst>
                                </p:cTn>
                              </p:par>
                              <p:par>
                                <p:cTn id="11" presetID="12" presetClass="entr" presetSubtype="2"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slide(fromRight)">
                                      <p:cBhvr>
                                        <p:cTn id="13" dur="2000"/>
                                        <p:tgtEl>
                                          <p:spTgt spid="35"/>
                                        </p:tgtEl>
                                      </p:cBhvr>
                                    </p:animEffect>
                                  </p:childTnLst>
                                </p:cTn>
                              </p:par>
                              <p:par>
                                <p:cTn id="14" presetID="12" presetClass="entr" presetSubtype="2" fill="hold" nodeType="with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slide(fromRight)">
                                      <p:cBhvr>
                                        <p:cTn id="16" dur="2000"/>
                                        <p:tgtEl>
                                          <p:spTgt spid="33"/>
                                        </p:tgtEl>
                                      </p:cBhvr>
                                    </p:animEffect>
                                  </p:childTnLst>
                                </p:cTn>
                              </p:par>
                              <p:par>
                                <p:cTn id="17" presetID="12" presetClass="entr" presetSubtype="2"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slide(fromRight)">
                                      <p:cBhvr>
                                        <p:cTn id="19" dur="2000"/>
                                        <p:tgtEl>
                                          <p:spTgt spid="36"/>
                                        </p:tgtEl>
                                      </p:cBhvr>
                                    </p:animEffect>
                                  </p:childTnLst>
                                </p:cTn>
                              </p:par>
                            </p:childTnLst>
                          </p:cTn>
                        </p:par>
                        <p:par>
                          <p:cTn id="20" fill="hold">
                            <p:stCondLst>
                              <p:cond delay="2000"/>
                            </p:stCondLst>
                            <p:childTnLst>
                              <p:par>
                                <p:cTn id="21" presetID="8" presetClass="entr" presetSubtype="16"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amond(in)">
                                      <p:cBhvr>
                                        <p:cTn id="23" dur="2000"/>
                                        <p:tgtEl>
                                          <p:spTgt spid="4"/>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diamond(in)">
                                      <p:cBhvr>
                                        <p:cTn id="26" dur="2000"/>
                                        <p:tgtEl>
                                          <p:spTgt spid="7"/>
                                        </p:tgtEl>
                                      </p:cBhvr>
                                    </p:animEffect>
                                  </p:childTnLst>
                                </p:cTn>
                              </p:par>
                              <p:par>
                                <p:cTn id="27" presetID="8" presetClass="entr" presetSubtype="16"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diamond(in)">
                                      <p:cBhvr>
                                        <p:cTn id="29" dur="2000"/>
                                        <p:tgtEl>
                                          <p:spTgt spid="8"/>
                                        </p:tgtEl>
                                      </p:cBhvr>
                                    </p:animEffect>
                                  </p:childTnLst>
                                </p:cTn>
                              </p:par>
                            </p:childTnLst>
                          </p:cTn>
                        </p:par>
                        <p:par>
                          <p:cTn id="30" fill="hold">
                            <p:stCondLst>
                              <p:cond delay="4000"/>
                            </p:stCondLst>
                            <p:childTnLst>
                              <p:par>
                                <p:cTn id="31" presetID="12" presetClass="entr" presetSubtype="1"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slide(fromTop)">
                                      <p:cBhvr>
                                        <p:cTn id="33" dur="2000"/>
                                        <p:tgtEl>
                                          <p:spTgt spid="12"/>
                                        </p:tgtEl>
                                      </p:cBhvr>
                                    </p:animEffect>
                                  </p:childTnLst>
                                </p:cTn>
                              </p:par>
                            </p:childTnLst>
                          </p:cTn>
                        </p:par>
                        <p:par>
                          <p:cTn id="34" fill="hold">
                            <p:stCondLst>
                              <p:cond delay="6000"/>
                            </p:stCondLst>
                            <p:childTnLst>
                              <p:par>
                                <p:cTn id="35" presetID="12" presetClass="entr" presetSubtype="1"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slide(fromTop)">
                                      <p:cBhvr>
                                        <p:cTn id="37" dur="2000"/>
                                        <p:tgtEl>
                                          <p:spTgt spid="18"/>
                                        </p:tgtEl>
                                      </p:cBhvr>
                                    </p:animEffect>
                                  </p:childTnLst>
                                </p:cTn>
                              </p:par>
                            </p:childTnLst>
                          </p:cTn>
                        </p:par>
                        <p:par>
                          <p:cTn id="38" fill="hold">
                            <p:stCondLst>
                              <p:cond delay="8000"/>
                            </p:stCondLst>
                            <p:childTnLst>
                              <p:par>
                                <p:cTn id="39" presetID="12" presetClass="entr" presetSubtype="8"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slide(fromLeft)">
                                      <p:cBhvr>
                                        <p:cTn id="41" dur="2000"/>
                                        <p:tgtEl>
                                          <p:spTgt spid="22"/>
                                        </p:tgtEl>
                                      </p:cBhvr>
                                    </p:animEffect>
                                  </p:childTnLst>
                                </p:cTn>
                              </p:par>
                            </p:childTnLst>
                          </p:cTn>
                        </p:par>
                        <p:par>
                          <p:cTn id="42" fill="hold">
                            <p:stCondLst>
                              <p:cond delay="10000"/>
                            </p:stCondLst>
                            <p:childTnLst>
                              <p:par>
                                <p:cTn id="43" presetID="5" presetClass="entr" presetSubtype="5" fill="hold" grpId="0" nodeType="after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checkerboard(down)">
                                      <p:cBhvr>
                                        <p:cTn id="45" dur="1000"/>
                                        <p:tgtEl>
                                          <p:spTgt spid="37"/>
                                        </p:tgtEl>
                                      </p:cBhvr>
                                    </p:animEffect>
                                  </p:childTnLst>
                                </p:cTn>
                              </p:par>
                            </p:childTnLst>
                          </p:cTn>
                        </p:par>
                        <p:par>
                          <p:cTn id="46" fill="hold">
                            <p:stCondLst>
                              <p:cond delay="11000"/>
                            </p:stCondLst>
                            <p:childTnLst>
                              <p:par>
                                <p:cTn id="47" presetID="5" presetClass="entr" presetSubtype="5" fill="hold" grpId="0"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checkerboard(down)">
                                      <p:cBhvr>
                                        <p:cTn id="49" dur="1000"/>
                                        <p:tgtEl>
                                          <p:spTgt spid="38"/>
                                        </p:tgtEl>
                                      </p:cBhvr>
                                    </p:animEffect>
                                  </p:childTnLst>
                                </p:cTn>
                              </p:par>
                            </p:childTnLst>
                          </p:cTn>
                        </p:par>
                        <p:par>
                          <p:cTn id="50" fill="hold">
                            <p:stCondLst>
                              <p:cond delay="12000"/>
                            </p:stCondLst>
                            <p:childTnLst>
                              <p:par>
                                <p:cTn id="51" presetID="12" presetClass="entr" presetSubtype="4" fill="hold" grpId="0"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slide(fromBottom)">
                                      <p:cBhvr>
                                        <p:cTn id="53" dur="1000"/>
                                        <p:tgtEl>
                                          <p:spTgt spid="39"/>
                                        </p:tgtEl>
                                      </p:cBhvr>
                                    </p:animEffect>
                                  </p:childTnLst>
                                </p:cTn>
                              </p:par>
                              <p:par>
                                <p:cTn id="54" presetID="12" presetClass="entr" presetSubtype="8" fill="hold"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slide(fromLeft)">
                                      <p:cBhvr>
                                        <p:cTn id="56" dur="1000"/>
                                        <p:tgtEl>
                                          <p:spTgt spid="43"/>
                                        </p:tgtEl>
                                      </p:cBhvr>
                                    </p:animEffect>
                                  </p:childTnLst>
                                </p:cTn>
                              </p:par>
                            </p:childTnLst>
                          </p:cTn>
                        </p:par>
                        <p:par>
                          <p:cTn id="57" fill="hold">
                            <p:stCondLst>
                              <p:cond delay="13000"/>
                            </p:stCondLst>
                            <p:childTnLst>
                              <p:par>
                                <p:cTn id="58" presetID="12" presetClass="entr" presetSubtype="4" fill="hold" nodeType="after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slide(fromBottom)">
                                      <p:cBhvr>
                                        <p:cTn id="60" dur="1000"/>
                                        <p:tgtEl>
                                          <p:spTgt spid="30"/>
                                        </p:tgtEl>
                                      </p:cBhvr>
                                    </p:animEffect>
                                  </p:childTnLst>
                                </p:cTn>
                              </p:par>
                            </p:childTnLst>
                          </p:cTn>
                        </p:par>
                        <p:par>
                          <p:cTn id="61" fill="hold">
                            <p:stCondLst>
                              <p:cond delay="14000"/>
                            </p:stCondLst>
                            <p:childTnLst>
                              <p:par>
                                <p:cTn id="62" presetID="12" presetClass="entr" presetSubtype="2" fill="hold" grpId="0" nodeType="after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slide(fromRight)">
                                      <p:cBhvr>
                                        <p:cTn id="64"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27" grpId="0" animBg="1"/>
      <p:bldP spid="34" grpId="0"/>
      <p:bldP spid="35" grpId="0"/>
      <p:bldP spid="36" grpId="0"/>
      <p:bldP spid="37" grpId="0"/>
      <p:bldP spid="38" grpId="0"/>
      <p:bldP spid="3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buFont typeface="Wingdings" pitchFamily="2" charset="2"/>
              <a:buChar char="v"/>
            </a:pPr>
            <a:r>
              <a:rPr lang="en-IN" sz="3600" smtClean="0">
                <a:solidFill>
                  <a:srgbClr val="7B9899"/>
                </a:solidFill>
              </a:rPr>
              <a:t> CONDITIONS  for E-1 Transaction</a:t>
            </a:r>
          </a:p>
        </p:txBody>
      </p:sp>
      <p:sp>
        <p:nvSpPr>
          <p:cNvPr id="4" name="Text Placeholder 3"/>
          <p:cNvSpPr>
            <a:spLocks noGrp="1"/>
          </p:cNvSpPr>
          <p:nvPr>
            <p:ph sz="quarter" idx="1"/>
          </p:nvPr>
        </p:nvSpPr>
        <p:spPr>
          <a:xfrm>
            <a:off x="301625" y="1527175"/>
            <a:ext cx="8504238" cy="4572000"/>
          </a:xfrm>
        </p:spPr>
        <p:txBody>
          <a:bodyPr/>
          <a:lstStyle/>
          <a:p>
            <a:pPr marL="269875" indent="-269875" algn="just">
              <a:buFont typeface="Wingdings 2" pitchFamily="18" charset="2"/>
              <a:buNone/>
              <a:tabLst>
                <a:tab pos="269875" algn="l"/>
              </a:tabLst>
            </a:pPr>
            <a:endParaRPr lang="en-IN" sz="2400" smtClean="0"/>
          </a:p>
          <a:p>
            <a:pPr marL="269875" indent="-269875" algn="just">
              <a:buFont typeface="Wingdings" pitchFamily="2" charset="2"/>
              <a:buChar char="ü"/>
              <a:tabLst>
                <a:tab pos="269875" algn="l"/>
              </a:tabLst>
            </a:pPr>
            <a:r>
              <a:rPr lang="en-IN" sz="2400" smtClean="0"/>
              <a:t>First sale (preceding the in-transit sale) must be an interstate sale</a:t>
            </a:r>
          </a:p>
          <a:p>
            <a:pPr marL="269875" indent="-269875" algn="just">
              <a:tabLst>
                <a:tab pos="269875" algn="l"/>
              </a:tabLst>
            </a:pPr>
            <a:endParaRPr lang="en-IN" sz="2400" smtClean="0"/>
          </a:p>
          <a:p>
            <a:pPr marL="269875" indent="-269875" algn="just">
              <a:buFont typeface="Wingdings" pitchFamily="2" charset="2"/>
              <a:buChar char="ü"/>
              <a:tabLst>
                <a:tab pos="269875" algn="l"/>
              </a:tabLst>
            </a:pPr>
            <a:r>
              <a:rPr lang="en-IN" sz="2400" smtClean="0"/>
              <a:t>Sale invoice is be issued by KEI on BUYER and by BUYER on CONSIGNEE but goods to be consigned to CONSIGNEE (as per instruction from BUYER)</a:t>
            </a:r>
          </a:p>
          <a:p>
            <a:pPr marL="269875" indent="-269875" algn="just">
              <a:buFont typeface="Wingdings" pitchFamily="2" charset="2"/>
              <a:buChar char="ü"/>
              <a:tabLst>
                <a:tab pos="269875" algn="l"/>
              </a:tabLst>
            </a:pPr>
            <a:endParaRPr lang="en-IN" sz="2400" smtClean="0"/>
          </a:p>
          <a:p>
            <a:pPr marL="269875" indent="-269875" algn="r">
              <a:buFont typeface="Wingdings 2" pitchFamily="18" charset="2"/>
              <a:buNone/>
              <a:tabLst>
                <a:tab pos="269875" algn="l"/>
              </a:tabLst>
            </a:pPr>
            <a:endParaRPr lang="en-IN" sz="2400" smtClean="0"/>
          </a:p>
          <a:p>
            <a:pPr marL="269875" indent="-269875" algn="r">
              <a:buFont typeface="Wingdings 2" pitchFamily="18" charset="2"/>
              <a:buNone/>
              <a:tabLst>
                <a:tab pos="269875" algn="l"/>
              </a:tabLst>
            </a:pPr>
            <a:endParaRPr lang="en-IN" sz="2400" smtClean="0"/>
          </a:p>
          <a:p>
            <a:pPr marL="269875" indent="-269875" algn="r">
              <a:buFont typeface="Wingdings 2" pitchFamily="18" charset="2"/>
              <a:buNone/>
              <a:tabLst>
                <a:tab pos="269875" algn="l"/>
              </a:tabLst>
            </a:pPr>
            <a:r>
              <a:rPr lang="en-IN" sz="2400" smtClean="0"/>
              <a:t>Continue…</a:t>
            </a:r>
          </a:p>
        </p:txBody>
      </p:sp>
      <p:sp>
        <p:nvSpPr>
          <p:cNvPr id="6" name="Action Button: Forward or Next 5">
            <a:hlinkClick r:id="" action="ppaction://hlinkshowjump?jump=nextslide" highlightClick="1"/>
          </p:cNvPr>
          <p:cNvSpPr/>
          <p:nvPr/>
        </p:nvSpPr>
        <p:spPr>
          <a:xfrm>
            <a:off x="8858250" y="6572250"/>
            <a:ext cx="285750" cy="285750"/>
          </a:xfrm>
          <a:prstGeom prst="actionButtonForwardNex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dirty="0"/>
          </a:p>
        </p:txBody>
      </p:sp>
      <p:sp>
        <p:nvSpPr>
          <p:cNvPr id="7" name="Footer Placeholder 6"/>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9" presetClass="entr" presetSubtype="0" fill="hold" grpId="0" nodeType="after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ssolve">
                                      <p:cBhvr>
                                        <p:cTn id="12" dur="500"/>
                                        <p:tgtEl>
                                          <p:spTgt spid="4">
                                            <p:txEl>
                                              <p:pRg st="1" end="1"/>
                                            </p:txEl>
                                          </p:spTgt>
                                        </p:tgtEl>
                                      </p:cBhvr>
                                    </p:animEffect>
                                  </p:childTnLst>
                                </p:cTn>
                              </p:par>
                            </p:childTnLst>
                          </p:cTn>
                        </p:par>
                        <p:par>
                          <p:cTn id="13" fill="hold">
                            <p:stCondLst>
                              <p:cond delay="3500"/>
                            </p:stCondLst>
                            <p:childTnLst>
                              <p:par>
                                <p:cTn id="14" presetID="9" presetClass="entr" presetSubtype="0" fill="hold" grpId="0" nodeType="after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dissolve">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animEffect transition="in" filter="dissolve">
                                      <p:cBhvr>
                                        <p:cTn id="21"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sz="quarter" idx="1"/>
          </p:nvPr>
        </p:nvSpPr>
        <p:spPr>
          <a:xfrm>
            <a:off x="301625" y="1527175"/>
            <a:ext cx="8504238" cy="4830763"/>
          </a:xfrm>
        </p:spPr>
        <p:txBody>
          <a:bodyPr/>
          <a:lstStyle/>
          <a:p>
            <a:pPr marL="269875" indent="-269875" algn="just">
              <a:buFont typeface="Wingdings" pitchFamily="2" charset="2"/>
              <a:buChar char="ü"/>
              <a:tabLst>
                <a:tab pos="269875" algn="l"/>
              </a:tabLst>
              <a:defRPr/>
            </a:pPr>
            <a:r>
              <a:rPr lang="en-IN" sz="2200" dirty="0" smtClean="0"/>
              <a:t>Sale from BUYER to CONSIGNEE would be exempt as in-transit sale, only if</a:t>
            </a:r>
          </a:p>
          <a:p>
            <a:pPr marL="791083" lvl="1" indent="-269875" algn="just">
              <a:buFont typeface="Wingdings" pitchFamily="2" charset="2"/>
              <a:buChar char="ü"/>
              <a:tabLst>
                <a:tab pos="269875" algn="l"/>
              </a:tabLst>
              <a:defRPr/>
            </a:pPr>
            <a:r>
              <a:rPr lang="en-IN" dirty="0" smtClean="0">
                <a:solidFill>
                  <a:schemeClr val="tx1"/>
                </a:solidFill>
              </a:rPr>
              <a:t>The movement of goods (from KEI to CONSIGNEE) is not interrupted</a:t>
            </a:r>
          </a:p>
          <a:p>
            <a:pPr marL="791083" lvl="1" indent="-269875" algn="just">
              <a:buFont typeface="Wingdings" pitchFamily="2" charset="2"/>
              <a:buChar char="ü"/>
              <a:tabLst>
                <a:tab pos="269875" algn="l"/>
              </a:tabLst>
              <a:defRPr/>
            </a:pPr>
            <a:r>
              <a:rPr lang="en-IN" dirty="0" smtClean="0">
                <a:solidFill>
                  <a:schemeClr val="accent6">
                    <a:lumMod val="75000"/>
                  </a:schemeClr>
                </a:solidFill>
              </a:rPr>
              <a:t>Sale is effected by BUYER, via “transfer of document of title to the goods” (typically by endorsing the document of title i.e. GR/LR in favour of CONSIGNEE)</a:t>
            </a:r>
          </a:p>
          <a:p>
            <a:pPr marL="791083" lvl="1" indent="-269875" algn="just">
              <a:buFont typeface="Wingdings" pitchFamily="2" charset="2"/>
              <a:buChar char="ü"/>
              <a:tabLst>
                <a:tab pos="269875" algn="l"/>
              </a:tabLst>
              <a:defRPr/>
            </a:pPr>
            <a:r>
              <a:rPr lang="en-IN" dirty="0" smtClean="0">
                <a:solidFill>
                  <a:schemeClr val="tx1"/>
                </a:solidFill>
              </a:rPr>
              <a:t>Sale should happen during the movement of goods</a:t>
            </a:r>
          </a:p>
          <a:p>
            <a:pPr marL="791083" lvl="1" indent="-269875" algn="just">
              <a:buFont typeface="Wingdings" pitchFamily="2" charset="2"/>
              <a:buChar char="ü"/>
              <a:tabLst>
                <a:tab pos="269875" algn="l"/>
              </a:tabLst>
              <a:defRPr/>
            </a:pPr>
            <a:r>
              <a:rPr lang="en-IN" dirty="0" smtClean="0">
                <a:solidFill>
                  <a:schemeClr val="tx1"/>
                </a:solidFill>
              </a:rPr>
              <a:t>BUYER should not take delivery of the goods</a:t>
            </a:r>
          </a:p>
          <a:p>
            <a:pPr marL="791083" lvl="1" indent="-269875" algn="just">
              <a:buFont typeface="Wingdings" pitchFamily="2" charset="2"/>
              <a:buChar char="ü"/>
              <a:tabLst>
                <a:tab pos="269875" algn="l"/>
              </a:tabLst>
              <a:defRPr/>
            </a:pPr>
            <a:r>
              <a:rPr lang="en-IN" dirty="0" smtClean="0">
                <a:solidFill>
                  <a:schemeClr val="tx1"/>
                </a:solidFill>
              </a:rPr>
              <a:t>BUYER and CONGINEE both must issue Form C declarations to KEI and BUYER respectively</a:t>
            </a:r>
          </a:p>
          <a:p>
            <a:pPr marL="791083" lvl="1" indent="-269875" algn="just">
              <a:buFont typeface="Wingdings" pitchFamily="2" charset="2"/>
              <a:buChar char="ü"/>
              <a:tabLst>
                <a:tab pos="269875" algn="l"/>
              </a:tabLst>
              <a:defRPr/>
            </a:pPr>
            <a:r>
              <a:rPr lang="en-IN" dirty="0" smtClean="0">
                <a:solidFill>
                  <a:schemeClr val="tx1"/>
                </a:solidFill>
              </a:rPr>
              <a:t>KEI to issue declaration in Form E-1 to BUYER</a:t>
            </a:r>
          </a:p>
        </p:txBody>
      </p:sp>
      <p:sp>
        <p:nvSpPr>
          <p:cNvPr id="4" name="Title 1"/>
          <p:cNvSpPr txBox="1">
            <a:spLocks/>
          </p:cNvSpPr>
          <p:nvPr/>
        </p:nvSpPr>
        <p:spPr bwMode="auto">
          <a:xfrm>
            <a:off x="185738" y="285750"/>
            <a:ext cx="8774112" cy="758825"/>
          </a:xfrm>
          <a:prstGeom prst="rect">
            <a:avLst/>
          </a:prstGeom>
          <a:noFill/>
          <a:ln w="9525">
            <a:noFill/>
            <a:miter lim="800000"/>
            <a:headEnd/>
            <a:tailEnd/>
          </a:ln>
        </p:spPr>
        <p:txBody>
          <a:bodyPr anchor="b"/>
          <a:lstStyle/>
          <a:p>
            <a:pPr algn="ctr" eaLnBrk="0" hangingPunct="0">
              <a:buFont typeface="Wingdings" pitchFamily="2" charset="2"/>
              <a:buChar char="v"/>
              <a:defRPr/>
            </a:pPr>
            <a:r>
              <a:rPr lang="en-IN" sz="3600" dirty="0">
                <a:solidFill>
                  <a:srgbClr val="7B9899"/>
                </a:solidFill>
                <a:latin typeface="+mj-lt"/>
                <a:ea typeface="+mj-ea"/>
                <a:cs typeface="+mj-cs"/>
              </a:rPr>
              <a:t> CONDITIONS  for E-1 Transaction</a:t>
            </a:r>
          </a:p>
        </p:txBody>
      </p:sp>
      <p:sp>
        <p:nvSpPr>
          <p:cNvPr id="6" name="Footer Placeholder 5"/>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VAT</a:t>
            </a:r>
            <a:endParaRPr lang="en-IN" dirty="0"/>
          </a:p>
        </p:txBody>
      </p:sp>
      <p:sp>
        <p:nvSpPr>
          <p:cNvPr id="3" name="Content Placeholder 2"/>
          <p:cNvSpPr>
            <a:spLocks noGrp="1"/>
          </p:cNvSpPr>
          <p:nvPr>
            <p:ph idx="1"/>
          </p:nvPr>
        </p:nvSpPr>
        <p:spPr>
          <a:xfrm>
            <a:off x="301625" y="1527175"/>
            <a:ext cx="8504238" cy="4572000"/>
          </a:xfrm>
          <a:ln>
            <a:solidFill>
              <a:srgbClr val="FFFF00"/>
            </a:solidFill>
          </a:ln>
        </p:spPr>
        <p:txBody>
          <a:bodyPr/>
          <a:lstStyle/>
          <a:p>
            <a:pPr algn="just">
              <a:defRPr/>
            </a:pPr>
            <a:r>
              <a:rPr lang="en-IN" sz="2400" dirty="0" smtClean="0"/>
              <a:t>The practice of VAT executed by State Governments is applied on each stage of sale, with </a:t>
            </a:r>
            <a:r>
              <a:rPr lang="en-IN" sz="2400" b="1" dirty="0" smtClean="0">
                <a:solidFill>
                  <a:schemeClr val="accent1"/>
                </a:solidFill>
              </a:rPr>
              <a:t>credit of the input VAT paid</a:t>
            </a:r>
            <a:r>
              <a:rPr lang="en-IN" sz="2400" dirty="0" smtClean="0"/>
              <a:t>. VAT in India can be classified under the following tax slabs:</a:t>
            </a:r>
          </a:p>
          <a:p>
            <a:pPr lvl="1" algn="just">
              <a:defRPr/>
            </a:pPr>
            <a:r>
              <a:rPr lang="en-IN" sz="2000" b="1" dirty="0" smtClean="0">
                <a:solidFill>
                  <a:schemeClr val="tx1">
                    <a:lumMod val="95000"/>
                    <a:lumOff val="5000"/>
                  </a:schemeClr>
                </a:solidFill>
              </a:rPr>
              <a:t>0% for essential commodities </a:t>
            </a:r>
          </a:p>
          <a:p>
            <a:pPr lvl="1" algn="just">
              <a:defRPr/>
            </a:pPr>
            <a:r>
              <a:rPr lang="en-IN" sz="2000" b="1" dirty="0" smtClean="0">
                <a:solidFill>
                  <a:schemeClr val="tx1">
                    <a:lumMod val="95000"/>
                    <a:lumOff val="5000"/>
                  </a:schemeClr>
                </a:solidFill>
              </a:rPr>
              <a:t>1% on gold ingots and expensive stones </a:t>
            </a:r>
          </a:p>
          <a:p>
            <a:pPr lvl="1" algn="just">
              <a:defRPr/>
            </a:pPr>
            <a:r>
              <a:rPr lang="en-IN" sz="2000" b="1" dirty="0" smtClean="0">
                <a:solidFill>
                  <a:schemeClr val="tx1">
                    <a:lumMod val="95000"/>
                    <a:lumOff val="5000"/>
                  </a:schemeClr>
                </a:solidFill>
              </a:rPr>
              <a:t>5% on industrial inputs, capital merchandise and commodities of mass consumption </a:t>
            </a:r>
          </a:p>
          <a:p>
            <a:pPr lvl="1" algn="just">
              <a:defRPr/>
            </a:pPr>
            <a:r>
              <a:rPr lang="en-IN" sz="2000" b="1" dirty="0" smtClean="0">
                <a:solidFill>
                  <a:schemeClr val="tx1">
                    <a:lumMod val="95000"/>
                    <a:lumOff val="5000"/>
                  </a:schemeClr>
                </a:solidFill>
              </a:rPr>
              <a:t>5% to 16% on other items ( state-dependent)</a:t>
            </a:r>
          </a:p>
          <a:p>
            <a:pPr lvl="1" algn="just">
              <a:defRPr/>
            </a:pPr>
            <a:r>
              <a:rPr lang="en-IN" sz="2000" b="1" dirty="0" smtClean="0">
                <a:solidFill>
                  <a:schemeClr val="tx1">
                    <a:lumMod val="95000"/>
                    <a:lumOff val="5000"/>
                  </a:schemeClr>
                </a:solidFill>
              </a:rPr>
              <a:t>Variable rates (state-dependent) are applicable for petroleum products, tobacco, liquor etc. </a:t>
            </a:r>
          </a:p>
          <a:p>
            <a:pPr lvl="1" algn="just">
              <a:buFontTx/>
              <a:buNone/>
              <a:defRPr/>
            </a:pPr>
            <a:r>
              <a:rPr lang="en-IN" sz="2400" dirty="0" smtClean="0"/>
              <a:t/>
            </a:r>
            <a:br>
              <a:rPr lang="en-IN" sz="2400" dirty="0" smtClean="0"/>
            </a:br>
            <a:endParaRPr lang="en-IN" sz="2400" dirty="0"/>
          </a:p>
        </p:txBody>
      </p:sp>
      <p:sp>
        <p:nvSpPr>
          <p:cNvPr id="6" name="Footer Placeholder 5"/>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SALES TAX            VAT</a:t>
            </a:r>
            <a:endParaRPr lang="en-IN" dirty="0"/>
          </a:p>
        </p:txBody>
      </p:sp>
      <p:pic>
        <p:nvPicPr>
          <p:cNvPr id="44036" name="Picture 3"/>
          <p:cNvPicPr>
            <a:picLocks noChangeAspect="1" noChangeArrowheads="1"/>
          </p:cNvPicPr>
          <p:nvPr/>
        </p:nvPicPr>
        <p:blipFill>
          <a:blip r:embed="rId2" cstate="print"/>
          <a:srcRect/>
          <a:stretch>
            <a:fillRect/>
          </a:stretch>
        </p:blipFill>
        <p:spPr bwMode="auto">
          <a:xfrm>
            <a:off x="928688" y="1608138"/>
            <a:ext cx="7329487" cy="2892425"/>
          </a:xfrm>
          <a:prstGeom prst="rect">
            <a:avLst/>
          </a:prstGeom>
          <a:noFill/>
          <a:ln w="9525">
            <a:noFill/>
            <a:miter lim="800000"/>
            <a:headEnd/>
            <a:tailEnd/>
          </a:ln>
        </p:spPr>
      </p:pic>
      <p:cxnSp>
        <p:nvCxnSpPr>
          <p:cNvPr id="44037" name="Straight Arrow Connector 7"/>
          <p:cNvCxnSpPr>
            <a:cxnSpLocks noChangeShapeType="1"/>
          </p:cNvCxnSpPr>
          <p:nvPr/>
        </p:nvCxnSpPr>
        <p:spPr bwMode="auto">
          <a:xfrm>
            <a:off x="4929188" y="714375"/>
            <a:ext cx="609600" cy="0"/>
          </a:xfrm>
          <a:prstGeom prst="straightConnector1">
            <a:avLst/>
          </a:prstGeom>
          <a:noFill/>
          <a:ln w="38100" algn="ctr">
            <a:solidFill>
              <a:srgbClr val="FF0000"/>
            </a:solidFill>
            <a:round/>
            <a:headEnd/>
            <a:tailEnd type="arrow" w="med" len="med"/>
          </a:ln>
        </p:spPr>
      </p:cxnSp>
      <p:sp>
        <p:nvSpPr>
          <p:cNvPr id="23558" name="TextBox 8"/>
          <p:cNvSpPr txBox="1">
            <a:spLocks noChangeArrowheads="1"/>
          </p:cNvSpPr>
          <p:nvPr/>
        </p:nvSpPr>
        <p:spPr bwMode="auto">
          <a:xfrm>
            <a:off x="914400" y="4572000"/>
            <a:ext cx="7467600" cy="584200"/>
          </a:xfrm>
          <a:prstGeom prst="rect">
            <a:avLst/>
          </a:prstGeom>
          <a:noFill/>
          <a:ln w="9525">
            <a:solidFill>
              <a:srgbClr val="FF0000"/>
            </a:solidFill>
            <a:miter lim="800000"/>
            <a:headEnd/>
            <a:tailEnd/>
          </a:ln>
        </p:spPr>
        <p:txBody>
          <a:bodyPr>
            <a:spAutoFit/>
          </a:bodyPr>
          <a:lstStyle/>
          <a:p>
            <a:r>
              <a:rPr lang="en-US" sz="1600" b="1"/>
              <a:t>Just as Excise Duty has been  made CENVATABLE, VAT also  can be taken as set off for subsequent Sales, subject to certain conditions</a:t>
            </a:r>
            <a:endParaRPr lang="en-IN" sz="1600" b="1"/>
          </a:p>
        </p:txBody>
      </p:sp>
      <p:sp>
        <p:nvSpPr>
          <p:cNvPr id="23559" name="TextBox 9"/>
          <p:cNvSpPr txBox="1">
            <a:spLocks noChangeArrowheads="1"/>
          </p:cNvSpPr>
          <p:nvPr/>
        </p:nvSpPr>
        <p:spPr bwMode="auto">
          <a:xfrm>
            <a:off x="214313" y="5334000"/>
            <a:ext cx="8786812" cy="584200"/>
          </a:xfrm>
          <a:prstGeom prst="rect">
            <a:avLst/>
          </a:prstGeom>
          <a:noFill/>
          <a:ln w="9525">
            <a:noFill/>
            <a:miter lim="800000"/>
            <a:headEnd/>
            <a:tailEnd/>
          </a:ln>
        </p:spPr>
        <p:txBody>
          <a:bodyPr>
            <a:spAutoFit/>
          </a:bodyPr>
          <a:lstStyle/>
          <a:p>
            <a:r>
              <a:rPr lang="en-US" sz="1600" b="1" i="1">
                <a:solidFill>
                  <a:schemeClr val="accent1"/>
                </a:solidFill>
              </a:rPr>
              <a:t>For our understanding let us define Trader  as the one who simply sells goods  Manufactured by others</a:t>
            </a:r>
            <a:endParaRPr lang="en-IN" sz="1600" b="1" i="1">
              <a:solidFill>
                <a:schemeClr val="accent1"/>
              </a:solidFill>
            </a:endParaRPr>
          </a:p>
        </p:txBody>
      </p:sp>
      <p:sp>
        <p:nvSpPr>
          <p:cNvPr id="9" name="Footer Placeholder 8"/>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blinds(horizontal)">
                                      <p:cBhvr>
                                        <p:cTn id="7" dur="500"/>
                                        <p:tgtEl>
                                          <p:spTgt spid="2355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3559"/>
                                        </p:tgtEl>
                                        <p:attrNameLst>
                                          <p:attrName>style.visibility</p:attrName>
                                        </p:attrNameLst>
                                      </p:cBhvr>
                                      <p:to>
                                        <p:strVal val="visible"/>
                                      </p:to>
                                    </p:set>
                                    <p:animEffect transition="in" filter="diamond(in)">
                                      <p:cBhvr>
                                        <p:cTn id="12" dur="2000"/>
                                        <p:tgtEl>
                                          <p:spTgt spid="23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animBg="1"/>
      <p:bldP spid="2355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230188" y="1905000"/>
            <a:ext cx="8837612" cy="3960813"/>
          </a:xfrm>
          <a:prstGeom prst="rect">
            <a:avLst/>
          </a:prstGeom>
          <a:noFill/>
          <a:ln w="9525">
            <a:noFill/>
            <a:miter lim="800000"/>
            <a:headEnd/>
            <a:tailEnd/>
          </a:ln>
        </p:spPr>
      </p:pic>
      <p:sp>
        <p:nvSpPr>
          <p:cNvPr id="3" name="Title 1"/>
          <p:cNvSpPr>
            <a:spLocks noGrp="1"/>
          </p:cNvSpPr>
          <p:nvPr>
            <p:ph type="title"/>
          </p:nvPr>
        </p:nvSpPr>
        <p:spPr/>
        <p:txBody>
          <a:bodyPr/>
          <a:lstStyle/>
          <a:p>
            <a:pPr>
              <a:defRPr/>
            </a:pPr>
            <a:r>
              <a:rPr lang="en-US" dirty="0" smtClean="0"/>
              <a:t>How Goods Move</a:t>
            </a:r>
            <a:endParaRPr lang="en-IN" dirty="0" smtClean="0"/>
          </a:p>
        </p:txBody>
      </p:sp>
      <p:pic>
        <p:nvPicPr>
          <p:cNvPr id="6149" name="Picture 5"/>
          <p:cNvPicPr>
            <a:picLocks noChangeAspect="1" noChangeArrowheads="1"/>
          </p:cNvPicPr>
          <p:nvPr/>
        </p:nvPicPr>
        <p:blipFill>
          <a:blip r:embed="rId3" cstate="print"/>
          <a:srcRect/>
          <a:stretch>
            <a:fillRect/>
          </a:stretch>
        </p:blipFill>
        <p:spPr bwMode="auto">
          <a:xfrm>
            <a:off x="5867400" y="3200400"/>
            <a:ext cx="762000" cy="846138"/>
          </a:xfrm>
          <a:prstGeom prst="rect">
            <a:avLst/>
          </a:prstGeom>
          <a:noFill/>
          <a:ln w="9525" algn="ctr">
            <a:noFill/>
            <a:miter lim="800000"/>
            <a:headEnd/>
            <a:tailEnd/>
          </a:ln>
        </p:spPr>
      </p:pic>
      <p:pic>
        <p:nvPicPr>
          <p:cNvPr id="6" name="Picture 5"/>
          <p:cNvPicPr>
            <a:picLocks noChangeAspect="1" noChangeArrowheads="1"/>
          </p:cNvPicPr>
          <p:nvPr/>
        </p:nvPicPr>
        <p:blipFill>
          <a:blip r:embed="rId3" cstate="print"/>
          <a:srcRect/>
          <a:stretch>
            <a:fillRect/>
          </a:stretch>
        </p:blipFill>
        <p:spPr bwMode="auto">
          <a:xfrm>
            <a:off x="5334000" y="4343400"/>
            <a:ext cx="852488" cy="947738"/>
          </a:xfrm>
          <a:prstGeom prst="rect">
            <a:avLst/>
          </a:prstGeom>
          <a:noFill/>
          <a:ln w="9525" algn="ctr">
            <a:noFill/>
            <a:miter lim="800000"/>
            <a:headEnd/>
            <a:tailEnd/>
          </a:ln>
        </p:spPr>
      </p:pic>
      <p:sp>
        <p:nvSpPr>
          <p:cNvPr id="8" name="Footer Placeholder 7"/>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blinds(horizontal)">
                                      <p:cBhvr>
                                        <p:cTn id="7" dur="500"/>
                                        <p:tgtEl>
                                          <p:spTgt spid="614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buFont typeface="Wingdings" pitchFamily="2" charset="2"/>
              <a:buChar char="v"/>
            </a:pPr>
            <a:r>
              <a:rPr lang="en-IN" smtClean="0">
                <a:solidFill>
                  <a:srgbClr val="7B9899"/>
                </a:solidFill>
              </a:rPr>
              <a:t> Applicability of VAT</a:t>
            </a:r>
          </a:p>
        </p:txBody>
      </p:sp>
      <p:sp>
        <p:nvSpPr>
          <p:cNvPr id="16387" name="Content Placeholder 2"/>
          <p:cNvSpPr>
            <a:spLocks noGrp="1"/>
          </p:cNvSpPr>
          <p:nvPr>
            <p:ph sz="quarter" idx="1"/>
          </p:nvPr>
        </p:nvSpPr>
        <p:spPr>
          <a:xfrm>
            <a:off x="301625" y="1527175"/>
            <a:ext cx="8504238" cy="4572000"/>
          </a:xfrm>
        </p:spPr>
        <p:txBody>
          <a:bodyPr/>
          <a:lstStyle/>
          <a:p>
            <a:pPr eaLnBrk="1" hangingPunct="1">
              <a:buFont typeface="Wingdings" pitchFamily="2" charset="2"/>
              <a:buChar char="§"/>
              <a:defRPr/>
            </a:pPr>
            <a:r>
              <a:rPr lang="en-IN" dirty="0" smtClean="0"/>
              <a:t>Applicable on sale of goods with in the state</a:t>
            </a:r>
          </a:p>
          <a:p>
            <a:pPr eaLnBrk="1" hangingPunct="1">
              <a:buFont typeface="Wingdings" pitchFamily="2" charset="2"/>
              <a:buChar char="§"/>
              <a:defRPr/>
            </a:pPr>
            <a:r>
              <a:rPr lang="en-IN" dirty="0" smtClean="0"/>
              <a:t>VAT not levied on -</a:t>
            </a:r>
          </a:p>
          <a:p>
            <a:pPr lvl="1" eaLnBrk="1" hangingPunct="1">
              <a:defRPr/>
            </a:pPr>
            <a:r>
              <a:rPr lang="en-IN" sz="2400" dirty="0" smtClean="0">
                <a:solidFill>
                  <a:schemeClr val="accent6">
                    <a:lumMod val="75000"/>
                  </a:schemeClr>
                </a:solidFill>
              </a:rPr>
              <a:t>Inter State Sales/ Branch Transfer</a:t>
            </a:r>
          </a:p>
          <a:p>
            <a:pPr lvl="1" eaLnBrk="1" hangingPunct="1">
              <a:defRPr/>
            </a:pPr>
            <a:r>
              <a:rPr lang="en-IN" sz="2400" dirty="0" smtClean="0">
                <a:solidFill>
                  <a:schemeClr val="accent6">
                    <a:lumMod val="75000"/>
                  </a:schemeClr>
                </a:solidFill>
              </a:rPr>
              <a:t>Imports</a:t>
            </a:r>
          </a:p>
          <a:p>
            <a:pPr lvl="1" eaLnBrk="1" hangingPunct="1">
              <a:defRPr/>
            </a:pPr>
            <a:r>
              <a:rPr lang="en-IN" sz="2400" dirty="0" smtClean="0">
                <a:solidFill>
                  <a:schemeClr val="accent6">
                    <a:lumMod val="75000"/>
                  </a:schemeClr>
                </a:solidFill>
              </a:rPr>
              <a:t>0% VAT Rate on Exports</a:t>
            </a:r>
          </a:p>
          <a:p>
            <a:pPr algn="ctr" eaLnBrk="1" hangingPunct="1">
              <a:buFont typeface="Wingdings" pitchFamily="2" charset="2"/>
              <a:buChar char="v"/>
              <a:defRPr/>
            </a:pPr>
            <a:endParaRPr lang="en-IN" sz="1600" b="1" dirty="0" smtClean="0"/>
          </a:p>
          <a:p>
            <a:pPr algn="ctr" eaLnBrk="1" hangingPunct="1">
              <a:buFont typeface="Wingdings" pitchFamily="2" charset="2"/>
              <a:buChar char="v"/>
              <a:defRPr/>
            </a:pPr>
            <a:r>
              <a:rPr lang="en-IN" b="1" dirty="0" smtClean="0"/>
              <a:t>Rate of VAT</a:t>
            </a:r>
          </a:p>
          <a:p>
            <a:pPr eaLnBrk="1" hangingPunct="1">
              <a:buFont typeface="Wingdings" pitchFamily="2" charset="2"/>
              <a:buChar char="§"/>
              <a:defRPr/>
            </a:pPr>
            <a:r>
              <a:rPr lang="en-IN" dirty="0" smtClean="0"/>
              <a:t>VAT rates differ state wise &amp; item wise (From 0% to 25%)</a:t>
            </a:r>
            <a:endParaRPr lang="en-IN" b="1" dirty="0" smtClean="0"/>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CST VS VAT</a:t>
            </a:r>
            <a:endParaRPr lang="en-IN" dirty="0"/>
          </a:p>
        </p:txBody>
      </p:sp>
      <p:pic>
        <p:nvPicPr>
          <p:cNvPr id="46084" name="Picture 2"/>
          <p:cNvPicPr>
            <a:picLocks noChangeAspect="1" noChangeArrowheads="1"/>
          </p:cNvPicPr>
          <p:nvPr/>
        </p:nvPicPr>
        <p:blipFill>
          <a:blip r:embed="rId2" cstate="print"/>
          <a:srcRect/>
          <a:stretch>
            <a:fillRect/>
          </a:stretch>
        </p:blipFill>
        <p:spPr bwMode="auto">
          <a:xfrm>
            <a:off x="381000" y="1500188"/>
            <a:ext cx="4181475" cy="4894262"/>
          </a:xfrm>
          <a:prstGeom prst="rect">
            <a:avLst/>
          </a:prstGeom>
          <a:noFill/>
          <a:ln w="9525">
            <a:noFill/>
            <a:miter lim="800000"/>
            <a:headEnd/>
            <a:tailEnd/>
          </a:ln>
        </p:spPr>
      </p:pic>
      <p:sp>
        <p:nvSpPr>
          <p:cNvPr id="46085" name="TextBox 5"/>
          <p:cNvSpPr txBox="1">
            <a:spLocks noChangeArrowheads="1"/>
          </p:cNvSpPr>
          <p:nvPr/>
        </p:nvSpPr>
        <p:spPr bwMode="auto">
          <a:xfrm>
            <a:off x="4953000" y="1295400"/>
            <a:ext cx="3505200" cy="4524375"/>
          </a:xfrm>
          <a:prstGeom prst="rect">
            <a:avLst/>
          </a:prstGeom>
          <a:noFill/>
          <a:ln w="9525">
            <a:solidFill>
              <a:schemeClr val="tx1"/>
            </a:solidFill>
            <a:miter lim="800000"/>
            <a:headEnd/>
            <a:tailEnd/>
          </a:ln>
        </p:spPr>
        <p:txBody>
          <a:bodyPr>
            <a:spAutoFit/>
          </a:bodyPr>
          <a:lstStyle/>
          <a:p>
            <a:r>
              <a:rPr lang="en-US" sz="3600" b="1">
                <a:solidFill>
                  <a:schemeClr val="accent1"/>
                </a:solidFill>
              </a:rPr>
              <a:t>Re-sale within  a State only can be</a:t>
            </a:r>
          </a:p>
          <a:p>
            <a:r>
              <a:rPr lang="en-US" sz="3600" b="1">
                <a:solidFill>
                  <a:schemeClr val="accent1"/>
                </a:solidFill>
              </a:rPr>
              <a:t>taken as set-off.</a:t>
            </a:r>
          </a:p>
          <a:p>
            <a:r>
              <a:rPr lang="en-US" sz="3600" b="1">
                <a:solidFill>
                  <a:schemeClr val="accent1"/>
                </a:solidFill>
              </a:rPr>
              <a:t>Central Sales Tax is not set-off’ able.</a:t>
            </a:r>
          </a:p>
        </p:txBody>
      </p:sp>
      <p:cxnSp>
        <p:nvCxnSpPr>
          <p:cNvPr id="7" name="Straight Connector 6"/>
          <p:cNvCxnSpPr>
            <a:cxnSpLocks noChangeShapeType="1"/>
          </p:cNvCxnSpPr>
          <p:nvPr/>
        </p:nvCxnSpPr>
        <p:spPr bwMode="auto">
          <a:xfrm>
            <a:off x="1752600" y="2438400"/>
            <a:ext cx="1600200" cy="1981200"/>
          </a:xfrm>
          <a:prstGeom prst="line">
            <a:avLst/>
          </a:prstGeom>
          <a:noFill/>
          <a:ln w="28575" algn="ctr">
            <a:solidFill>
              <a:srgbClr val="C00000"/>
            </a:solidFill>
            <a:prstDash val="sysDash"/>
            <a:round/>
            <a:headEnd/>
            <a:tailEnd type="triangle" w="med" len="med"/>
          </a:ln>
        </p:spPr>
      </p:cxnSp>
      <p:cxnSp>
        <p:nvCxnSpPr>
          <p:cNvPr id="8" name="Straight Connector 7"/>
          <p:cNvCxnSpPr>
            <a:cxnSpLocks noChangeShapeType="1"/>
          </p:cNvCxnSpPr>
          <p:nvPr/>
        </p:nvCxnSpPr>
        <p:spPr bwMode="auto">
          <a:xfrm>
            <a:off x="762000" y="3048000"/>
            <a:ext cx="0" cy="1828800"/>
          </a:xfrm>
          <a:prstGeom prst="line">
            <a:avLst/>
          </a:prstGeom>
          <a:noFill/>
          <a:ln w="28575" algn="ctr">
            <a:solidFill>
              <a:srgbClr val="C00000"/>
            </a:solidFill>
            <a:prstDash val="sysDash"/>
            <a:round/>
            <a:headEnd/>
            <a:tailEnd type="triangle" w="med" len="med"/>
          </a:ln>
        </p:spPr>
      </p:cxnSp>
      <p:sp>
        <p:nvSpPr>
          <p:cNvPr id="10" name="Footer Placeholder 9"/>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4"/>
          <p:cNvSpPr>
            <a:spLocks noGrp="1"/>
          </p:cNvSpPr>
          <p:nvPr>
            <p:ph type="title"/>
          </p:nvPr>
        </p:nvSpPr>
        <p:spPr/>
        <p:txBody>
          <a:bodyPr/>
          <a:lstStyle/>
          <a:p>
            <a:pPr eaLnBrk="1" hangingPunct="1">
              <a:buFont typeface="Wingdings" pitchFamily="2" charset="2"/>
              <a:buChar char="v"/>
            </a:pPr>
            <a:r>
              <a:rPr lang="en-IN" smtClean="0">
                <a:solidFill>
                  <a:srgbClr val="7B9899"/>
                </a:solidFill>
              </a:rPr>
              <a:t> Entry Tax /Octroi</a:t>
            </a:r>
          </a:p>
        </p:txBody>
      </p:sp>
      <p:sp>
        <p:nvSpPr>
          <p:cNvPr id="47107" name="Content Placeholder 5"/>
          <p:cNvSpPr>
            <a:spLocks noGrp="1"/>
          </p:cNvSpPr>
          <p:nvPr>
            <p:ph sz="quarter" idx="1"/>
          </p:nvPr>
        </p:nvSpPr>
        <p:spPr>
          <a:xfrm>
            <a:off x="301625" y="1527175"/>
            <a:ext cx="8504238" cy="4572000"/>
          </a:xfrm>
        </p:spPr>
        <p:txBody>
          <a:bodyPr/>
          <a:lstStyle/>
          <a:p>
            <a:pPr eaLnBrk="1" hangingPunct="1">
              <a:buFont typeface="Wingdings" pitchFamily="2" charset="2"/>
              <a:buChar char="§"/>
            </a:pPr>
            <a:r>
              <a:rPr lang="en-IN" smtClean="0"/>
              <a:t>Entry of specified goods into a State </a:t>
            </a:r>
          </a:p>
          <a:p>
            <a:pPr eaLnBrk="1" hangingPunct="1">
              <a:buFont typeface="Wingdings" pitchFamily="2" charset="2"/>
              <a:buChar char="§"/>
            </a:pPr>
            <a:r>
              <a:rPr lang="en-IN" smtClean="0"/>
              <a:t>Levied by the State in which goods are entered</a:t>
            </a:r>
          </a:p>
          <a:p>
            <a:pPr eaLnBrk="1" hangingPunct="1">
              <a:buFont typeface="Wingdings" pitchFamily="2" charset="2"/>
              <a:buChar char="§"/>
            </a:pPr>
            <a:r>
              <a:rPr lang="en-IN" smtClean="0"/>
              <a:t>For the purpose of consumption , use or sale</a:t>
            </a:r>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533400" y="0"/>
            <a:ext cx="8229600" cy="1000125"/>
          </a:xfrm>
        </p:spPr>
        <p:txBody>
          <a:bodyPr anchor="ctr"/>
          <a:lstStyle/>
          <a:p>
            <a:r>
              <a:rPr lang="en-US" smtClean="0">
                <a:solidFill>
                  <a:schemeClr val="accent1"/>
                </a:solidFill>
              </a:rPr>
              <a:t>SUMMARY</a:t>
            </a:r>
            <a:endParaRPr lang="en-IN" smtClean="0">
              <a:solidFill>
                <a:schemeClr val="accent1"/>
              </a:solidFill>
            </a:endParaRPr>
          </a:p>
        </p:txBody>
      </p:sp>
      <p:sp>
        <p:nvSpPr>
          <p:cNvPr id="48131" name="Content Placeholder 2"/>
          <p:cNvSpPr>
            <a:spLocks noGrp="1"/>
          </p:cNvSpPr>
          <p:nvPr>
            <p:ph idx="1"/>
          </p:nvPr>
        </p:nvSpPr>
        <p:spPr>
          <a:xfrm>
            <a:off x="533400" y="1428750"/>
            <a:ext cx="8229600" cy="4929188"/>
          </a:xfrm>
          <a:ln>
            <a:solidFill>
              <a:srgbClr val="FFFF00"/>
            </a:solidFill>
          </a:ln>
        </p:spPr>
        <p:txBody>
          <a:bodyPr/>
          <a:lstStyle/>
          <a:p>
            <a:pPr algn="just"/>
            <a:r>
              <a:rPr lang="en-US" sz="2200" smtClean="0"/>
              <a:t>Import Duty consists of two components – of which the CVD component is cenvatable ( set-off) to a excise registered manufacturer</a:t>
            </a:r>
          </a:p>
          <a:p>
            <a:pPr algn="just"/>
            <a:r>
              <a:rPr lang="en-US" sz="2200" smtClean="0"/>
              <a:t>Excise Duty paid while buying goods, can be taken as credit                   ( set-off) by another manufacturer – but not by Trader.</a:t>
            </a:r>
          </a:p>
          <a:p>
            <a:pPr algn="just"/>
            <a:r>
              <a:rPr lang="en-US" sz="2200" smtClean="0"/>
              <a:t> VAT is imposed by a given state – hence resale within that state can take VAT paid earlier as set-off Central Sales Tax (CST) can not be taken as a set-off.</a:t>
            </a:r>
          </a:p>
          <a:p>
            <a:pPr algn="just"/>
            <a:r>
              <a:rPr lang="en-US" sz="2200" smtClean="0"/>
              <a:t> Sales across the state attracts only CST and not VAT.</a:t>
            </a:r>
          </a:p>
          <a:p>
            <a:pPr algn="just"/>
            <a:r>
              <a:rPr lang="en-US" sz="2200" smtClean="0"/>
              <a:t>Service tax is on services – installation etc. ( labor related)</a:t>
            </a:r>
          </a:p>
          <a:p>
            <a:pPr algn="just"/>
            <a:r>
              <a:rPr lang="en-US" sz="2200" smtClean="0"/>
              <a:t>Works Contract Tax is optional – in lieu of VAT + Service Tax</a:t>
            </a:r>
          </a:p>
          <a:p>
            <a:pPr algn="just"/>
            <a:r>
              <a:rPr lang="en-US" sz="2200" smtClean="0"/>
              <a:t>If the Re-seller is not paying excise duty ( for whatever reason) then he is not entailed to claim CENVAT.</a:t>
            </a:r>
          </a:p>
        </p:txBody>
      </p:sp>
      <p:sp>
        <p:nvSpPr>
          <p:cNvPr id="6" name="Footer Placeholder 5"/>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1143000"/>
          </a:xfrm>
        </p:spPr>
        <p:txBody>
          <a:bodyPr/>
          <a:lstStyle/>
          <a:p>
            <a:pPr>
              <a:defRPr/>
            </a:pPr>
            <a:r>
              <a:rPr lang="en-US" sz="3200" dirty="0" smtClean="0">
                <a:solidFill>
                  <a:schemeClr val="accent1"/>
                </a:solidFill>
              </a:rPr>
              <a:t>CHECK LIST FOR PROJECT COSTING</a:t>
            </a:r>
            <a:r>
              <a:rPr lang="en-US" sz="3200" dirty="0" smtClean="0"/>
              <a:t/>
            </a:r>
            <a:br>
              <a:rPr lang="en-US" sz="3200" dirty="0" smtClean="0"/>
            </a:br>
            <a:r>
              <a:rPr lang="en-US" sz="3200" dirty="0" smtClean="0"/>
              <a:t>( </a:t>
            </a:r>
            <a:r>
              <a:rPr lang="en-US" sz="3200" dirty="0" smtClean="0">
                <a:solidFill>
                  <a:schemeClr val="tx1"/>
                </a:solidFill>
              </a:rPr>
              <a:t>for taking care of duties and taxes</a:t>
            </a:r>
            <a:r>
              <a:rPr lang="en-US" sz="3200" dirty="0" smtClean="0"/>
              <a:t>)</a:t>
            </a:r>
            <a:endParaRPr lang="en-IN" sz="3200" dirty="0"/>
          </a:p>
        </p:txBody>
      </p:sp>
      <p:sp>
        <p:nvSpPr>
          <p:cNvPr id="5" name="Content Placeholder 4"/>
          <p:cNvSpPr>
            <a:spLocks noGrp="1"/>
          </p:cNvSpPr>
          <p:nvPr>
            <p:ph idx="1"/>
          </p:nvPr>
        </p:nvSpPr>
        <p:spPr>
          <a:xfrm>
            <a:off x="457200" y="1295400"/>
            <a:ext cx="8229600" cy="4419600"/>
          </a:xfrm>
          <a:ln>
            <a:solidFill>
              <a:srgbClr val="FFFF00"/>
            </a:solidFill>
          </a:ln>
        </p:spPr>
        <p:txBody>
          <a:bodyPr/>
          <a:lstStyle/>
          <a:p>
            <a:r>
              <a:rPr lang="en-US" sz="2400" b="1" smtClean="0"/>
              <a:t>Final location of the Project</a:t>
            </a:r>
          </a:p>
          <a:p>
            <a:pPr lvl="1"/>
            <a:r>
              <a:rPr lang="en-US" sz="2000" smtClean="0">
                <a:solidFill>
                  <a:schemeClr val="accent1"/>
                </a:solidFill>
              </a:rPr>
              <a:t>Within the State ( VAT)</a:t>
            </a:r>
          </a:p>
          <a:p>
            <a:pPr lvl="1"/>
            <a:r>
              <a:rPr lang="en-US" sz="2000" smtClean="0">
                <a:solidFill>
                  <a:schemeClr val="accent1"/>
                </a:solidFill>
              </a:rPr>
              <a:t> Outside the State ( sale in transit/that state laws!)</a:t>
            </a:r>
          </a:p>
          <a:p>
            <a:r>
              <a:rPr lang="en-US" sz="2400" b="1" smtClean="0"/>
              <a:t>Outsourcing  Material:</a:t>
            </a:r>
          </a:p>
          <a:p>
            <a:pPr lvl="1"/>
            <a:r>
              <a:rPr lang="en-US" sz="2000" smtClean="0">
                <a:solidFill>
                  <a:schemeClr val="accent1"/>
                </a:solidFill>
              </a:rPr>
              <a:t>From manufacturer or trader? ( CENVAT or no)</a:t>
            </a:r>
          </a:p>
          <a:p>
            <a:pPr lvl="2"/>
            <a:r>
              <a:rPr lang="en-US" sz="1600" smtClean="0">
                <a:solidFill>
                  <a:schemeClr val="accent1"/>
                </a:solidFill>
              </a:rPr>
              <a:t>From Trader/manufacturer who can’t give ED invoice, then ED is a cost!</a:t>
            </a:r>
          </a:p>
          <a:p>
            <a:pPr lvl="1"/>
            <a:r>
              <a:rPr lang="en-US" sz="2000" smtClean="0">
                <a:solidFill>
                  <a:schemeClr val="accent1"/>
                </a:solidFill>
              </a:rPr>
              <a:t>From within the state or outside the state(VAT or CST)</a:t>
            </a:r>
          </a:p>
          <a:p>
            <a:r>
              <a:rPr lang="en-US" sz="2400" b="1" smtClean="0"/>
              <a:t>Outsourcing Services:</a:t>
            </a:r>
          </a:p>
          <a:p>
            <a:pPr lvl="1"/>
            <a:r>
              <a:rPr lang="en-US" sz="1800" smtClean="0">
                <a:solidFill>
                  <a:schemeClr val="accent1"/>
                </a:solidFill>
              </a:rPr>
              <a:t>Is the Service Provider Service Tax registered ? ( ST set-off possibility)</a:t>
            </a:r>
          </a:p>
          <a:p>
            <a:pPr lvl="1"/>
            <a:r>
              <a:rPr lang="en-US" sz="1800" smtClean="0">
                <a:solidFill>
                  <a:schemeClr val="accent1"/>
                </a:solidFill>
              </a:rPr>
              <a:t>Labor law compatibility ( especially in civil works)</a:t>
            </a:r>
          </a:p>
          <a:p>
            <a:r>
              <a:rPr lang="en-US" sz="2400" b="1" smtClean="0"/>
              <a:t>Sale Contract:</a:t>
            </a:r>
          </a:p>
          <a:p>
            <a:pPr lvl="1"/>
            <a:r>
              <a:rPr lang="en-US" sz="1800" smtClean="0">
                <a:solidFill>
                  <a:schemeClr val="accent1"/>
                </a:solidFill>
              </a:rPr>
              <a:t>Divisible or Indivisible?</a:t>
            </a:r>
          </a:p>
          <a:p>
            <a:pPr lvl="1"/>
            <a:endParaRPr lang="en-IN" sz="2000" smtClean="0"/>
          </a:p>
        </p:txBody>
      </p:sp>
      <p:sp>
        <p:nvSpPr>
          <p:cNvPr id="6" name="TextBox 5"/>
          <p:cNvSpPr txBox="1">
            <a:spLocks noChangeArrowheads="1"/>
          </p:cNvSpPr>
          <p:nvPr/>
        </p:nvSpPr>
        <p:spPr bwMode="auto">
          <a:xfrm>
            <a:off x="76200" y="6070600"/>
            <a:ext cx="8839200" cy="711200"/>
          </a:xfrm>
          <a:prstGeom prst="rect">
            <a:avLst/>
          </a:prstGeom>
          <a:noFill/>
          <a:ln w="9525">
            <a:solidFill>
              <a:srgbClr val="C00000"/>
            </a:solidFill>
            <a:miter lim="800000"/>
            <a:headEnd/>
            <a:tailEnd/>
          </a:ln>
        </p:spPr>
        <p:txBody>
          <a:bodyPr>
            <a:spAutoFit/>
          </a:bodyPr>
          <a:lstStyle/>
          <a:p>
            <a:pPr algn="ctr">
              <a:defRPr/>
            </a:pPr>
            <a:r>
              <a:rPr lang="en-US" sz="2000" i="1" dirty="0">
                <a:solidFill>
                  <a:schemeClr val="tx1">
                    <a:lumMod val="95000"/>
                    <a:lumOff val="5000"/>
                  </a:schemeClr>
                </a:solidFill>
              </a:rPr>
              <a:t>If the Final Product is not excise-able ( for what ever reason) then .</a:t>
            </a:r>
          </a:p>
          <a:p>
            <a:pPr algn="ctr">
              <a:defRPr/>
            </a:pPr>
            <a:r>
              <a:rPr lang="en-US" sz="2000" i="1" dirty="0">
                <a:solidFill>
                  <a:schemeClr val="tx1">
                    <a:lumMod val="95000"/>
                    <a:lumOff val="5000"/>
                  </a:schemeClr>
                </a:solidFill>
              </a:rPr>
              <a:t>CENVAT credit can not be claimed.  Therefore, </a:t>
            </a:r>
            <a:r>
              <a:rPr lang="en-US" sz="2000" i="1" dirty="0"/>
              <a:t>ED is a cost!</a:t>
            </a:r>
            <a:endParaRPr lang="en-IN" sz="2000" i="1" dirty="0"/>
          </a:p>
        </p:txBody>
      </p:sp>
      <p:sp>
        <p:nvSpPr>
          <p:cNvPr id="8" name="Footer Placeholder 7"/>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linds(horizont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blinds(horizontal)">
                                      <p:cBhvr>
                                        <p:cTn id="15" dur="500"/>
                                        <p:tgtEl>
                                          <p:spTgt spid="5">
                                            <p:txEl>
                                              <p:pRg st="1" end="1"/>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blinds(horizontal)">
                                      <p:cBhvr>
                                        <p:cTn id="18" dur="5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blinds(horizontal)">
                                      <p:cBhvr>
                                        <p:cTn id="23" dur="500"/>
                                        <p:tgtEl>
                                          <p:spTgt spid="5">
                                            <p:txEl>
                                              <p:pRg st="3" end="3"/>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5">
                                            <p:txEl>
                                              <p:pRg st="4" end="4"/>
                                            </p:txEl>
                                          </p:spTgt>
                                        </p:tgtEl>
                                        <p:attrNameLst>
                                          <p:attrName>style.visibility</p:attrName>
                                        </p:attrNameLst>
                                      </p:cBhvr>
                                      <p:to>
                                        <p:strVal val="visible"/>
                                      </p:to>
                                    </p:set>
                                    <p:animEffect transition="in" filter="blinds(horizontal)">
                                      <p:cBhvr>
                                        <p:cTn id="26" dur="500"/>
                                        <p:tgtEl>
                                          <p:spTgt spid="5">
                                            <p:txEl>
                                              <p:pRg st="4" end="4"/>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blinds(horizontal)">
                                      <p:cBhvr>
                                        <p:cTn id="29" dur="500"/>
                                        <p:tgtEl>
                                          <p:spTgt spid="5">
                                            <p:txEl>
                                              <p:pRg st="5" end="5"/>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5">
                                            <p:txEl>
                                              <p:pRg st="8" end="8"/>
                                            </p:txEl>
                                          </p:spTgt>
                                        </p:tgtEl>
                                        <p:attrNameLst>
                                          <p:attrName>style.visibility</p:attrName>
                                        </p:attrNameLst>
                                      </p:cBhvr>
                                      <p:to>
                                        <p:strVal val="visible"/>
                                      </p:to>
                                    </p:set>
                                    <p:animEffect transition="in" filter="blinds(horizontal)">
                                      <p:cBhvr>
                                        <p:cTn id="40" dur="500"/>
                                        <p:tgtEl>
                                          <p:spTgt spid="5">
                                            <p:txEl>
                                              <p:pRg st="8" end="8"/>
                                            </p:txEl>
                                          </p:spTgt>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animEffect transition="in" filter="blinds(horizontal)">
                                      <p:cBhvr>
                                        <p:cTn id="43" dur="500"/>
                                        <p:tgtEl>
                                          <p:spTgt spid="5">
                                            <p:txEl>
                                              <p:pRg st="9" end="9"/>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5">
                                            <p:txEl>
                                              <p:pRg st="10" end="10"/>
                                            </p:txEl>
                                          </p:spTgt>
                                        </p:tgtEl>
                                        <p:attrNameLst>
                                          <p:attrName>style.visibility</p:attrName>
                                        </p:attrNameLst>
                                      </p:cBhvr>
                                      <p:to>
                                        <p:strVal val="visible"/>
                                      </p:to>
                                    </p:set>
                                    <p:animEffect transition="in" filter="blinds(horizontal)">
                                      <p:cBhvr>
                                        <p:cTn id="48" dur="500"/>
                                        <p:tgtEl>
                                          <p:spTgt spid="5">
                                            <p:txEl>
                                              <p:pRg st="10" end="10"/>
                                            </p:txEl>
                                          </p:spTgt>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animEffect transition="in" filter="blinds(horizontal)">
                                      <p:cBhvr>
                                        <p:cTn id="51" dur="500"/>
                                        <p:tgtEl>
                                          <p:spTgt spid="5">
                                            <p:txEl>
                                              <p:pRg st="11" end="1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diamond(in)">
                                      <p:cBhvr>
                                        <p:cTn id="5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WordArt 4"/>
          <p:cNvSpPr>
            <a:spLocks noChangeArrowheads="1" noChangeShapeType="1" noTextEdit="1"/>
          </p:cNvSpPr>
          <p:nvPr/>
        </p:nvSpPr>
        <p:spPr bwMode="auto">
          <a:xfrm>
            <a:off x="457200" y="381000"/>
            <a:ext cx="8077200" cy="1676400"/>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a:r>
              <a:rPr lang="en-US" sz="3600" b="1" kern="10">
                <a:ln w="9525">
                  <a:round/>
                  <a:headEnd/>
                  <a:tailEnd/>
                </a:ln>
                <a:gradFill rotWithShape="1">
                  <a:gsLst>
                    <a:gs pos="0">
                      <a:srgbClr val="FFFFCC"/>
                    </a:gs>
                    <a:gs pos="100000">
                      <a:srgbClr val="FF9999"/>
                    </a:gs>
                  </a:gsLst>
                  <a:lin ang="5400000" scaled="1"/>
                </a:gradFill>
                <a:latin typeface="Times New Roman"/>
                <a:cs typeface="Times New Roman"/>
              </a:rPr>
              <a:t>Don't Run Away From</a:t>
            </a:r>
          </a:p>
        </p:txBody>
      </p:sp>
      <p:pic>
        <p:nvPicPr>
          <p:cNvPr id="50179" name="Picture 5" descr="Picture 033"/>
          <p:cNvPicPr>
            <a:picLocks noChangeAspect="1" noChangeArrowheads="1"/>
          </p:cNvPicPr>
          <p:nvPr/>
        </p:nvPicPr>
        <p:blipFill>
          <a:blip r:embed="rId2" cstate="print"/>
          <a:srcRect/>
          <a:stretch>
            <a:fillRect/>
          </a:stretch>
        </p:blipFill>
        <p:spPr bwMode="auto">
          <a:xfrm>
            <a:off x="990600" y="2057400"/>
            <a:ext cx="7162800" cy="2562225"/>
          </a:xfrm>
          <a:prstGeom prst="rect">
            <a:avLst/>
          </a:prstGeom>
          <a:noFill/>
          <a:ln w="9525">
            <a:noFill/>
            <a:miter lim="800000"/>
            <a:headEnd/>
            <a:tailEnd/>
          </a:ln>
        </p:spPr>
      </p:pic>
      <p:sp>
        <p:nvSpPr>
          <p:cNvPr id="50180" name="WordArt 6"/>
          <p:cNvSpPr>
            <a:spLocks noChangeArrowheads="1" noChangeShapeType="1" noTextEdit="1"/>
          </p:cNvSpPr>
          <p:nvPr/>
        </p:nvSpPr>
        <p:spPr bwMode="auto">
          <a:xfrm>
            <a:off x="1752600" y="4953000"/>
            <a:ext cx="5486400" cy="1066800"/>
          </a:xfrm>
          <a:prstGeom prst="rect">
            <a:avLst/>
          </a:prstGeom>
        </p:spPr>
        <p:txBody>
          <a:bodyPr wrap="none" fromWordArt="1">
            <a:prstTxWarp prst="textTriangle">
              <a:avLst>
                <a:gd name="adj" fmla="val 0"/>
              </a:avLst>
            </a:prstTxWarp>
            <a:scene3d>
              <a:camera prst="legacyObliqueTopLeft"/>
              <a:lightRig rig="legacyNormal3" dir="r"/>
            </a:scene3d>
            <a:sp3d extrusionH="201600" prstMaterial="legacyMatte">
              <a:extrusionClr>
                <a:srgbClr val="0066CC"/>
              </a:extrusionClr>
            </a:sp3d>
          </a:bodyPr>
          <a:lstStyle/>
          <a:p>
            <a:pPr algn="ctr"/>
            <a:r>
              <a:rPr lang="en-US" sz="3600" kern="10">
                <a:ln w="9525">
                  <a:round/>
                  <a:headEnd/>
                  <a:tailEnd/>
                </a:ln>
                <a:gradFill rotWithShape="1">
                  <a:gsLst>
                    <a:gs pos="0">
                      <a:srgbClr val="FFFFCC"/>
                    </a:gs>
                    <a:gs pos="100000">
                      <a:srgbClr val="FF9999"/>
                    </a:gs>
                  </a:gsLst>
                  <a:lin ang="5400000" scaled="1"/>
                </a:gradFill>
                <a:latin typeface="Times New Roman"/>
                <a:cs typeface="Times New Roman"/>
              </a:rPr>
              <a:t>It's Only For Our Benifits </a:t>
            </a:r>
          </a:p>
        </p:txBody>
      </p:sp>
      <p:sp>
        <p:nvSpPr>
          <p:cNvPr id="6" name="Footer Placeholder 5"/>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2" name="Object 2"/>
          <p:cNvGraphicFramePr>
            <a:graphicFrameLocks noChangeAspect="1"/>
          </p:cNvGraphicFramePr>
          <p:nvPr/>
        </p:nvGraphicFramePr>
        <p:xfrm>
          <a:off x="1000125" y="2857500"/>
          <a:ext cx="6934200" cy="3048000"/>
        </p:xfrm>
        <a:graphic>
          <a:graphicData uri="http://schemas.openxmlformats.org/presentationml/2006/ole">
            <p:oleObj spid="_x0000_s1026" name="Clip" r:id="rId3" imgW="5349600" imgH="2911320" progId="MS_ClipArt_Gallery.2">
              <p:embed/>
            </p:oleObj>
          </a:graphicData>
        </a:graphic>
      </p:graphicFrame>
      <p:sp>
        <p:nvSpPr>
          <p:cNvPr id="66563" name="Rectangle 3"/>
          <p:cNvSpPr>
            <a:spLocks noChangeArrowheads="1"/>
          </p:cNvSpPr>
          <p:nvPr/>
        </p:nvSpPr>
        <p:spPr bwMode="auto">
          <a:xfrm>
            <a:off x="785813" y="428625"/>
            <a:ext cx="7467600" cy="1524000"/>
          </a:xfrm>
          <a:prstGeom prst="rect">
            <a:avLst/>
          </a:prstGeom>
          <a:noFill/>
          <a:ln w="9525">
            <a:noFill/>
            <a:miter lim="800000"/>
            <a:headEnd/>
            <a:tailEnd/>
          </a:ln>
        </p:spPr>
        <p:txBody>
          <a:bodyPr/>
          <a:lstStyle/>
          <a:p>
            <a:pPr algn="ctr"/>
            <a:r>
              <a:rPr lang="en-US" sz="8000" b="1">
                <a:solidFill>
                  <a:srgbClr val="FF0000"/>
                </a:solidFill>
                <a:latin typeface="Monotype Corsiva" pitchFamily="66" charset="0"/>
              </a:rPr>
              <a:t>Thank You</a:t>
            </a:r>
          </a:p>
        </p:txBody>
      </p:sp>
      <p:sp>
        <p:nvSpPr>
          <p:cNvPr id="1028" name="TextBox 3"/>
          <p:cNvSpPr txBox="1">
            <a:spLocks noChangeArrowheads="1"/>
          </p:cNvSpPr>
          <p:nvPr/>
        </p:nvSpPr>
        <p:spPr bwMode="auto">
          <a:xfrm>
            <a:off x="228600" y="4495800"/>
            <a:ext cx="184150" cy="461963"/>
          </a:xfrm>
          <a:prstGeom prst="rect">
            <a:avLst/>
          </a:prstGeom>
          <a:noFill/>
          <a:ln w="9525">
            <a:solidFill>
              <a:srgbClr val="FFFF00"/>
            </a:solidFill>
            <a:miter lim="800000"/>
            <a:headEnd/>
            <a:tailEnd/>
          </a:ln>
        </p:spPr>
        <p:txBody>
          <a:bodyPr wrap="none">
            <a:spAutoFit/>
          </a:bodyPr>
          <a:lstStyle/>
          <a:p>
            <a:endParaRPr lang="en-IN" sz="2400" b="1"/>
          </a:p>
        </p:txBody>
      </p:sp>
      <p:sp>
        <p:nvSpPr>
          <p:cNvPr id="6" name="Footer Placeholder 5"/>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6562"/>
                                        </p:tgtEl>
                                        <p:attrNameLst>
                                          <p:attrName>style.visibility</p:attrName>
                                        </p:attrNameLst>
                                      </p:cBhvr>
                                      <p:to>
                                        <p:strVal val="visible"/>
                                      </p:to>
                                    </p:set>
                                    <p:animEffect transition="in" filter="barn(inVertical)">
                                      <p:cBhvr>
                                        <p:cTn id="7" dur="500"/>
                                        <p:tgtEl>
                                          <p:spTgt spid="66562"/>
                                        </p:tgtEl>
                                      </p:cBhvr>
                                    </p:animEffect>
                                  </p:childTnLst>
                                </p:cTn>
                              </p:par>
                            </p:childTnLst>
                          </p:cTn>
                        </p:par>
                      </p:childTnLst>
                    </p:cTn>
                  </p:par>
                  <p:par>
                    <p:cTn id="8" fill="hold">
                      <p:stCondLst>
                        <p:cond delay="indefinite"/>
                      </p:stCondLst>
                      <p:childTnLst>
                        <p:par>
                          <p:cTn id="9" fill="hold">
                            <p:stCondLst>
                              <p:cond delay="0"/>
                            </p:stCondLst>
                            <p:childTnLst>
                              <p:par>
                                <p:cTn id="10" presetID="38" presetClass="entr" presetSubtype="0" accel="50000" fill="hold" grpId="0" nodeType="clickEffect">
                                  <p:stCondLst>
                                    <p:cond delay="0"/>
                                  </p:stCondLst>
                                  <p:iterate type="lt">
                                    <p:tmPct val="50000"/>
                                  </p:iterate>
                                  <p:childTnLst>
                                    <p:set>
                                      <p:cBhvr>
                                        <p:cTn id="11" dur="1" fill="hold">
                                          <p:stCondLst>
                                            <p:cond delay="0"/>
                                          </p:stCondLst>
                                        </p:cTn>
                                        <p:tgtEl>
                                          <p:spTgt spid="66563"/>
                                        </p:tgtEl>
                                        <p:attrNameLst>
                                          <p:attrName>style.visibility</p:attrName>
                                        </p:attrNameLst>
                                      </p:cBhvr>
                                      <p:to>
                                        <p:strVal val="visible"/>
                                      </p:to>
                                    </p:set>
                                    <p:set>
                                      <p:cBhvr>
                                        <p:cTn id="12" dur="455" fill="hold">
                                          <p:stCondLst>
                                            <p:cond delay="0"/>
                                          </p:stCondLst>
                                        </p:cTn>
                                        <p:tgtEl>
                                          <p:spTgt spid="66563"/>
                                        </p:tgtEl>
                                        <p:attrNameLst>
                                          <p:attrName>style.rotation</p:attrName>
                                        </p:attrNameLst>
                                      </p:cBhvr>
                                      <p:to>
                                        <p:strVal val="-45.0"/>
                                      </p:to>
                                    </p:set>
                                    <p:anim calcmode="lin" valueType="num">
                                      <p:cBhvr>
                                        <p:cTn id="13" dur="455" fill="hold">
                                          <p:stCondLst>
                                            <p:cond delay="455"/>
                                          </p:stCondLst>
                                        </p:cTn>
                                        <p:tgtEl>
                                          <p:spTgt spid="66563"/>
                                        </p:tgtEl>
                                        <p:attrNameLst>
                                          <p:attrName>style.rotation</p:attrName>
                                        </p:attrNameLst>
                                      </p:cBhvr>
                                      <p:tavLst>
                                        <p:tav tm="0">
                                          <p:val>
                                            <p:fltVal val="-45"/>
                                          </p:val>
                                        </p:tav>
                                        <p:tav tm="69900">
                                          <p:val>
                                            <p:fltVal val="45"/>
                                          </p:val>
                                        </p:tav>
                                        <p:tav tm="100000">
                                          <p:val>
                                            <p:fltVal val="0"/>
                                          </p:val>
                                        </p:tav>
                                      </p:tavLst>
                                    </p:anim>
                                    <p:anim calcmode="lin" valueType="num">
                                      <p:cBhvr>
                                        <p:cTn id="14" dur="455" fill="hold">
                                          <p:stCondLst>
                                            <p:cond delay="0"/>
                                          </p:stCondLst>
                                        </p:cTn>
                                        <p:tgtEl>
                                          <p:spTgt spid="66563"/>
                                        </p:tgtEl>
                                        <p:attrNameLst>
                                          <p:attrName>ppt_y</p:attrName>
                                        </p:attrNameLst>
                                      </p:cBhvr>
                                      <p:tavLst>
                                        <p:tav tm="0">
                                          <p:val>
                                            <p:strVal val="#ppt_y-1"/>
                                          </p:val>
                                        </p:tav>
                                        <p:tav tm="100000">
                                          <p:val>
                                            <p:strVal val="#ppt_y-(0.354*#ppt_w-0.172*#ppt_h)"/>
                                          </p:val>
                                        </p:tav>
                                      </p:tavLst>
                                    </p:anim>
                                    <p:anim calcmode="lin" valueType="num">
                                      <p:cBhvr>
                                        <p:cTn id="15" dur="156" decel="50000" autoRev="1" fill="hold">
                                          <p:stCondLst>
                                            <p:cond delay="455"/>
                                          </p:stCondLst>
                                        </p:cTn>
                                        <p:tgtEl>
                                          <p:spTgt spid="66563"/>
                                        </p:tgtEl>
                                        <p:attrNameLst>
                                          <p:attrName>ppt_y</p:attrName>
                                        </p:attrNameLst>
                                      </p:cBhvr>
                                      <p:tavLst>
                                        <p:tav tm="0">
                                          <p:val>
                                            <p:strVal val="#ppt_y-(0.354*#ppt_w-0.172*#ppt_h)"/>
                                          </p:val>
                                        </p:tav>
                                        <p:tav tm="100000">
                                          <p:val>
                                            <p:strVal val="#ppt_y-(0.354*#ppt_w-0.172*#ppt_h)-#ppt_h/2"/>
                                          </p:val>
                                        </p:tav>
                                      </p:tavLst>
                                    </p:anim>
                                    <p:anim calcmode="lin" valueType="num">
                                      <p:cBhvr>
                                        <p:cTn id="16" dur="136" fill="hold">
                                          <p:stCondLst>
                                            <p:cond delay="864"/>
                                          </p:stCondLst>
                                        </p:cTn>
                                        <p:tgtEl>
                                          <p:spTgt spid="66563"/>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485188" cy="700088"/>
          </a:xfrm>
        </p:spPr>
        <p:txBody>
          <a:bodyPr/>
          <a:lstStyle/>
          <a:p>
            <a:pPr>
              <a:defRPr/>
            </a:pPr>
            <a:r>
              <a:rPr lang="en-US" dirty="0" smtClean="0">
                <a:latin typeface="Arial" charset="0"/>
                <a:cs typeface="Arial" charset="0"/>
              </a:rPr>
              <a:t>Constitutional Framework...</a:t>
            </a:r>
            <a:endParaRPr lang="en-IN" dirty="0"/>
          </a:p>
        </p:txBody>
      </p:sp>
      <p:sp>
        <p:nvSpPr>
          <p:cNvPr id="18435" name="Content Placeholder 2"/>
          <p:cNvSpPr>
            <a:spLocks noGrp="1"/>
          </p:cNvSpPr>
          <p:nvPr>
            <p:ph sz="quarter" idx="1"/>
          </p:nvPr>
        </p:nvSpPr>
        <p:spPr>
          <a:xfrm>
            <a:off x="0" y="1428750"/>
            <a:ext cx="8929688" cy="5429250"/>
          </a:xfrm>
        </p:spPr>
        <p:txBody>
          <a:bodyPr/>
          <a:lstStyle/>
          <a:p>
            <a:r>
              <a:rPr lang="en-IN" sz="2400" smtClean="0"/>
              <a:t>Taxes levied by Central Government and State Government(s)</a:t>
            </a:r>
          </a:p>
          <a:p>
            <a:r>
              <a:rPr lang="en-IN" sz="2000" smtClean="0"/>
              <a:t>Authority to levy a tax is derived from the </a:t>
            </a:r>
            <a:r>
              <a:rPr lang="en-IN" sz="2000" b="1" i="1" smtClean="0"/>
              <a:t>Constitution of India</a:t>
            </a:r>
          </a:p>
          <a:p>
            <a:pPr lvl="1"/>
            <a:r>
              <a:rPr lang="en-IN" sz="2000" smtClean="0"/>
              <a:t> Which allocates power to levy various taxes between the Centre and State</a:t>
            </a:r>
          </a:p>
          <a:p>
            <a:pPr lvl="1"/>
            <a:r>
              <a:rPr lang="en-IN" sz="2000" smtClean="0"/>
              <a:t>Article 265 of the Constitution which states that "No tax shall be levied or collected except by the authority of law”</a:t>
            </a:r>
          </a:p>
          <a:p>
            <a:r>
              <a:rPr lang="en-IN" sz="2000" smtClean="0"/>
              <a:t>Article 246 of the Indian Constitution, distributes legislative powers including taxation, between the Parliament of India and the State Legislature</a:t>
            </a:r>
          </a:p>
          <a:p>
            <a:r>
              <a:rPr lang="en-IN" sz="2000" smtClean="0"/>
              <a:t>Schedule VII enumerates use of three lists;</a:t>
            </a:r>
          </a:p>
          <a:p>
            <a:pPr lvl="1"/>
            <a:r>
              <a:rPr lang="en-IN" sz="2000" smtClean="0"/>
              <a:t>List - I Where the parliament is competent to make laws</a:t>
            </a:r>
          </a:p>
          <a:p>
            <a:pPr lvl="1"/>
            <a:r>
              <a:rPr lang="en-IN" sz="2000" smtClean="0"/>
              <a:t>List - II Where only the state legislature can make laws</a:t>
            </a:r>
          </a:p>
          <a:p>
            <a:pPr lvl="1"/>
            <a:r>
              <a:rPr lang="en-IN" sz="2000" smtClean="0"/>
              <a:t>List - III Where both the Parliament and the State Legislature can make laws upon concurrently</a:t>
            </a:r>
          </a:p>
          <a:p>
            <a:endParaRPr lang="en-IN" sz="2400" smtClean="0"/>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56625" cy="700088"/>
          </a:xfrm>
        </p:spPr>
        <p:txBody>
          <a:bodyPr anchor="ctr"/>
          <a:lstStyle/>
          <a:p>
            <a:pPr>
              <a:defRPr/>
            </a:pPr>
            <a:r>
              <a:rPr lang="en-US" sz="3600" dirty="0" smtClean="0">
                <a:latin typeface="Arial" charset="0"/>
                <a:cs typeface="Arial" charset="0"/>
              </a:rPr>
              <a:t>……Constitutional Framework</a:t>
            </a:r>
            <a:endParaRPr lang="en-IN" sz="3600" dirty="0"/>
          </a:p>
        </p:txBody>
      </p:sp>
      <p:graphicFrame>
        <p:nvGraphicFramePr>
          <p:cNvPr id="4" name="Content Placeholder 3"/>
          <p:cNvGraphicFramePr>
            <a:graphicFrameLocks noGrp="1"/>
          </p:cNvGraphicFramePr>
          <p:nvPr>
            <p:ph sz="quarter" idx="1"/>
          </p:nvPr>
        </p:nvGraphicFramePr>
        <p:xfrm>
          <a:off x="301625" y="1527175"/>
          <a:ext cx="8628093" cy="5045097"/>
        </p:xfrm>
        <a:graphic>
          <a:graphicData uri="http://schemas.openxmlformats.org/drawingml/2006/table">
            <a:tbl>
              <a:tblPr firstRow="1" bandRow="1">
                <a:tableStyleId>{5C22544A-7EE6-4342-B048-85BDC9FD1C3A}</a:tableStyleId>
              </a:tblPr>
              <a:tblGrid>
                <a:gridCol w="2876031"/>
                <a:gridCol w="2876031"/>
                <a:gridCol w="2876031"/>
              </a:tblGrid>
              <a:tr h="415103">
                <a:tc>
                  <a:txBody>
                    <a:bodyPr/>
                    <a:lstStyle/>
                    <a:p>
                      <a:pPr marL="0" marR="0" lvl="0" indent="0" algn="ctr" defTabSz="914400" rtl="0" eaLnBrk="1" fontAlgn="base" latinLnBrk="0" hangingPunct="1">
                        <a:lnSpc>
                          <a:spcPct val="100000"/>
                        </a:lnSpc>
                        <a:spcBef>
                          <a:spcPct val="20000"/>
                        </a:spcBef>
                        <a:spcAft>
                          <a:spcPct val="0"/>
                        </a:spcAft>
                        <a:buClr>
                          <a:schemeClr val="tx1"/>
                        </a:buClr>
                        <a:buSzPct val="90000"/>
                        <a:buFont typeface="Wingdings" pitchFamily="2" charset="2"/>
                        <a:buNone/>
                        <a:tabLst/>
                      </a:pPr>
                      <a:r>
                        <a:rPr kumimoji="0" lang="en-US" sz="2000" b="0" i="0" u="none" strike="noStrike" cap="none" normalizeH="0" baseline="0" dirty="0" smtClean="0">
                          <a:ln>
                            <a:noFill/>
                          </a:ln>
                          <a:solidFill>
                            <a:schemeClr val="bg1"/>
                          </a:solidFill>
                          <a:effectLst/>
                          <a:latin typeface="Arial" charset="0"/>
                          <a:cs typeface="Arial" charset="0"/>
                        </a:rPr>
                        <a:t>Union List</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90000"/>
                        <a:buFont typeface="Wingdings" pitchFamily="2" charset="2"/>
                        <a:buNone/>
                        <a:tabLst/>
                      </a:pPr>
                      <a:r>
                        <a:rPr kumimoji="0" lang="en-US" sz="2000" b="0" i="0" u="none" strike="noStrike" cap="none" normalizeH="0" baseline="0" dirty="0" smtClean="0">
                          <a:ln>
                            <a:noFill/>
                          </a:ln>
                          <a:solidFill>
                            <a:schemeClr val="bg1"/>
                          </a:solidFill>
                          <a:effectLst/>
                          <a:latin typeface="Arial" charset="0"/>
                          <a:cs typeface="Arial" charset="0"/>
                        </a:rPr>
                        <a:t>State List</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90000"/>
                        <a:buFont typeface="Wingdings" pitchFamily="2" charset="2"/>
                        <a:buNone/>
                        <a:tabLst/>
                      </a:pPr>
                      <a:r>
                        <a:rPr kumimoji="0" lang="en-US" sz="2000" b="0" i="0" u="none" strike="noStrike" cap="none" normalizeH="0" baseline="0" dirty="0" smtClean="0">
                          <a:ln>
                            <a:noFill/>
                          </a:ln>
                          <a:solidFill>
                            <a:schemeClr val="bg1"/>
                          </a:solidFill>
                          <a:effectLst/>
                          <a:latin typeface="Arial" charset="0"/>
                          <a:cs typeface="Arial" charset="0"/>
                        </a:rPr>
                        <a:t>Concurrent List</a:t>
                      </a:r>
                    </a:p>
                  </a:txBody>
                  <a:tcPr anchor="ctr" horzOverflow="overflow"/>
                </a:tc>
              </a:tr>
              <a:tr h="4629994">
                <a:tc>
                  <a:txBody>
                    <a:bodyPr/>
                    <a:lstStyle/>
                    <a:p>
                      <a:pPr marL="223838" marR="0" lvl="0" indent="-223838" algn="l" defTabSz="914400" rtl="0" eaLnBrk="1" fontAlgn="base" latinLnBrk="0" hangingPunct="1">
                        <a:lnSpc>
                          <a:spcPct val="100000"/>
                        </a:lnSpc>
                        <a:spcBef>
                          <a:spcPct val="20000"/>
                        </a:spcBef>
                        <a:spcAft>
                          <a:spcPct val="0"/>
                        </a:spcAft>
                        <a:buClr>
                          <a:srgbClr val="CC0000"/>
                        </a:buClr>
                        <a:buSzPct val="90000"/>
                        <a:buFont typeface="Arial" pitchFamily="34" charset="0"/>
                        <a:buChar char="•"/>
                        <a:tabLst/>
                      </a:pPr>
                      <a:r>
                        <a:rPr lang="en-US" sz="2000" dirty="0" smtClean="0"/>
                        <a:t>Income Tax</a:t>
                      </a:r>
                    </a:p>
                    <a:p>
                      <a:pPr marL="223838" marR="0" lvl="0" indent="-223838" algn="l" defTabSz="914400" rtl="0" eaLnBrk="1" fontAlgn="base" latinLnBrk="0" hangingPunct="1">
                        <a:lnSpc>
                          <a:spcPct val="100000"/>
                        </a:lnSpc>
                        <a:spcBef>
                          <a:spcPct val="20000"/>
                        </a:spcBef>
                        <a:spcAft>
                          <a:spcPct val="0"/>
                        </a:spcAft>
                        <a:buClr>
                          <a:srgbClr val="CC0000"/>
                        </a:buClr>
                        <a:buSzPct val="90000"/>
                        <a:buFont typeface="Arial" pitchFamily="34" charset="0"/>
                        <a:buChar char="•"/>
                        <a:tabLst/>
                      </a:pPr>
                      <a:r>
                        <a:rPr lang="en-US" sz="2000" dirty="0" smtClean="0"/>
                        <a:t>Custom Duty</a:t>
                      </a:r>
                    </a:p>
                    <a:p>
                      <a:pPr marL="223838" marR="0" lvl="0" indent="-223838" algn="l" defTabSz="914400" rtl="0" eaLnBrk="1" fontAlgn="base" latinLnBrk="0" hangingPunct="1">
                        <a:lnSpc>
                          <a:spcPct val="100000"/>
                        </a:lnSpc>
                        <a:spcBef>
                          <a:spcPct val="20000"/>
                        </a:spcBef>
                        <a:spcAft>
                          <a:spcPct val="0"/>
                        </a:spcAft>
                        <a:buClr>
                          <a:srgbClr val="CC0000"/>
                        </a:buClr>
                        <a:buSzPct val="90000"/>
                        <a:buFont typeface="Arial" pitchFamily="34" charset="0"/>
                        <a:buChar char="•"/>
                        <a:tabLst/>
                      </a:pPr>
                      <a:r>
                        <a:rPr lang="en-US" sz="2000" dirty="0" smtClean="0"/>
                        <a:t>Excise Duty</a:t>
                      </a:r>
                      <a:endParaRPr lang="en-IN" sz="2000" dirty="0" smtClean="0"/>
                    </a:p>
                    <a:p>
                      <a:pPr marL="223838" marR="0" lvl="0" indent="-223838" algn="l" defTabSz="914400" rtl="0" eaLnBrk="1" fontAlgn="base" latinLnBrk="0" hangingPunct="1">
                        <a:lnSpc>
                          <a:spcPct val="100000"/>
                        </a:lnSpc>
                        <a:spcBef>
                          <a:spcPct val="20000"/>
                        </a:spcBef>
                        <a:spcAft>
                          <a:spcPct val="0"/>
                        </a:spcAft>
                        <a:buClr>
                          <a:srgbClr val="CC0000"/>
                        </a:buClr>
                        <a:buSzPct val="90000"/>
                        <a:buFont typeface="Arial" pitchFamily="34" charset="0"/>
                        <a:buChar char="•"/>
                        <a:tabLst/>
                      </a:pPr>
                      <a:r>
                        <a:rPr lang="en-US" sz="2000" dirty="0" smtClean="0"/>
                        <a:t>Corporation Tax</a:t>
                      </a:r>
                    </a:p>
                    <a:p>
                      <a:pPr marL="223838" marR="0" lvl="0" indent="-223838" algn="l" defTabSz="914400" rtl="0" eaLnBrk="1" fontAlgn="base" latinLnBrk="0" hangingPunct="1">
                        <a:lnSpc>
                          <a:spcPct val="100000"/>
                        </a:lnSpc>
                        <a:spcBef>
                          <a:spcPct val="20000"/>
                        </a:spcBef>
                        <a:spcAft>
                          <a:spcPct val="0"/>
                        </a:spcAft>
                        <a:buClr>
                          <a:srgbClr val="CC0000"/>
                        </a:buClr>
                        <a:buSzPct val="90000"/>
                        <a:buFont typeface="Arial" pitchFamily="34" charset="0"/>
                        <a:buChar char="•"/>
                        <a:tabLst/>
                      </a:pPr>
                      <a:r>
                        <a:rPr lang="en-US" sz="2000" kern="1200" dirty="0" smtClean="0">
                          <a:solidFill>
                            <a:schemeClr val="tx1"/>
                          </a:solidFill>
                          <a:latin typeface="+mn-lt"/>
                          <a:ea typeface="+mn-ea"/>
                          <a:cs typeface="+mn-cs"/>
                        </a:rPr>
                        <a:t>Service tax</a:t>
                      </a:r>
                    </a:p>
                    <a:p>
                      <a:pPr marL="223838" marR="0" lvl="0" indent="-223838" algn="l" defTabSz="914400" rtl="0" eaLnBrk="1" fontAlgn="base" latinLnBrk="0" hangingPunct="1">
                        <a:lnSpc>
                          <a:spcPct val="100000"/>
                        </a:lnSpc>
                        <a:spcBef>
                          <a:spcPct val="20000"/>
                        </a:spcBef>
                        <a:spcAft>
                          <a:spcPct val="0"/>
                        </a:spcAft>
                        <a:buClr>
                          <a:srgbClr val="CC0000"/>
                        </a:buClr>
                        <a:buSzPct val="90000"/>
                        <a:buFont typeface="Arial" pitchFamily="34" charset="0"/>
                        <a:buChar char="•"/>
                        <a:tabLst/>
                      </a:pPr>
                      <a:r>
                        <a:rPr lang="en-US" sz="2000" kern="1200" dirty="0" smtClean="0">
                          <a:solidFill>
                            <a:schemeClr val="tx1"/>
                          </a:solidFill>
                          <a:latin typeface="+mn-lt"/>
                          <a:ea typeface="+mn-ea"/>
                          <a:cs typeface="+mn-cs"/>
                        </a:rPr>
                        <a:t>Central Sales Tax</a:t>
                      </a:r>
                    </a:p>
                    <a:p>
                      <a:pPr marL="223838" marR="0" lvl="0" indent="-223838" algn="l" defTabSz="914400" rtl="0" eaLnBrk="1" fontAlgn="base" latinLnBrk="0" hangingPunct="1">
                        <a:lnSpc>
                          <a:spcPct val="100000"/>
                        </a:lnSpc>
                        <a:spcBef>
                          <a:spcPct val="20000"/>
                        </a:spcBef>
                        <a:spcAft>
                          <a:spcPct val="0"/>
                        </a:spcAft>
                        <a:buClr>
                          <a:srgbClr val="CC0000"/>
                        </a:buClr>
                        <a:buSzPct val="90000"/>
                        <a:buFont typeface="Arial" pitchFamily="34" charset="0"/>
                        <a:buChar char="•"/>
                        <a:tabLst/>
                      </a:pPr>
                      <a:r>
                        <a:rPr lang="en-IN" sz="2000" kern="1200" baseline="0" dirty="0" smtClean="0">
                          <a:solidFill>
                            <a:schemeClr val="tx1"/>
                          </a:solidFill>
                          <a:latin typeface="+mn-lt"/>
                          <a:ea typeface="+mn-ea"/>
                          <a:cs typeface="+mn-cs"/>
                        </a:rPr>
                        <a:t>Stamp duty in respect of bills of exchange, cheques, promissory notes, </a:t>
                      </a:r>
                      <a:r>
                        <a:rPr lang="en-US" sz="2000" kern="1200" baseline="0" dirty="0" smtClean="0">
                          <a:solidFill>
                            <a:schemeClr val="tx1"/>
                          </a:solidFill>
                          <a:latin typeface="+mn-lt"/>
                          <a:ea typeface="+mn-ea"/>
                          <a:cs typeface="+mn-cs"/>
                        </a:rPr>
                        <a:t>etc</a:t>
                      </a:r>
                      <a:endParaRPr kumimoji="0" lang="en-US" sz="20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176213" marR="0" lvl="0" indent="-176213" algn="l" defTabSz="914400" rtl="0" eaLnBrk="1" fontAlgn="base" latinLnBrk="0" hangingPunct="1">
                        <a:lnSpc>
                          <a:spcPct val="100000"/>
                        </a:lnSpc>
                        <a:spcBef>
                          <a:spcPct val="20000"/>
                        </a:spcBef>
                        <a:spcAft>
                          <a:spcPct val="0"/>
                        </a:spcAft>
                        <a:buClrTx/>
                        <a:buSzPct val="90000"/>
                        <a:buFont typeface="Arial" pitchFamily="34" charset="0"/>
                        <a:buChar char="•"/>
                        <a:tabLst>
                          <a:tab pos="63500" algn="l"/>
                        </a:tabLst>
                      </a:pPr>
                      <a:r>
                        <a:rPr lang="en-IN" sz="2000" kern="1200" baseline="0" dirty="0" smtClean="0">
                          <a:solidFill>
                            <a:schemeClr val="tx1"/>
                          </a:solidFill>
                          <a:latin typeface="+mn-lt"/>
                          <a:ea typeface="+mn-ea"/>
                          <a:cs typeface="+mn-cs"/>
                        </a:rPr>
                        <a:t>Taxes on lands and buildings</a:t>
                      </a:r>
                    </a:p>
                    <a:p>
                      <a:pPr marL="176213" marR="0" lvl="0" indent="-176213" algn="l" defTabSz="914400" rtl="0" eaLnBrk="1" fontAlgn="base" latinLnBrk="0" hangingPunct="1">
                        <a:lnSpc>
                          <a:spcPct val="100000"/>
                        </a:lnSpc>
                        <a:spcBef>
                          <a:spcPct val="20000"/>
                        </a:spcBef>
                        <a:spcAft>
                          <a:spcPct val="0"/>
                        </a:spcAft>
                        <a:buClrTx/>
                        <a:buSzPct val="90000"/>
                        <a:buFont typeface="Arial" pitchFamily="34" charset="0"/>
                        <a:buChar char="•"/>
                        <a:tabLst>
                          <a:tab pos="63500" algn="l"/>
                        </a:tabLst>
                      </a:pPr>
                      <a:r>
                        <a:rPr lang="en-US" sz="2000" kern="1200" baseline="0" dirty="0" smtClean="0">
                          <a:solidFill>
                            <a:schemeClr val="tx1"/>
                          </a:solidFill>
                          <a:latin typeface="+mn-lt"/>
                          <a:ea typeface="+mn-ea"/>
                          <a:cs typeface="+mn-cs"/>
                        </a:rPr>
                        <a:t>Excise duty on alcoholic liquor etc</a:t>
                      </a:r>
                    </a:p>
                    <a:p>
                      <a:pPr marL="176213" marR="0" lvl="0" indent="-176213" algn="l" defTabSz="914400" rtl="0" eaLnBrk="1" fontAlgn="base" latinLnBrk="0" hangingPunct="1">
                        <a:lnSpc>
                          <a:spcPct val="100000"/>
                        </a:lnSpc>
                        <a:spcBef>
                          <a:spcPct val="20000"/>
                        </a:spcBef>
                        <a:spcAft>
                          <a:spcPct val="0"/>
                        </a:spcAft>
                        <a:buClrTx/>
                        <a:buSzPct val="90000"/>
                        <a:buFont typeface="Arial" pitchFamily="34" charset="0"/>
                        <a:buChar char="•"/>
                        <a:tabLst>
                          <a:tab pos="63500" algn="l"/>
                        </a:tabLst>
                      </a:pPr>
                      <a:r>
                        <a:rPr lang="en-US" sz="2000" kern="1200" baseline="0" dirty="0" smtClean="0">
                          <a:solidFill>
                            <a:schemeClr val="tx1"/>
                          </a:solidFill>
                          <a:latin typeface="+mn-lt"/>
                          <a:ea typeface="+mn-ea"/>
                          <a:cs typeface="+mn-cs"/>
                        </a:rPr>
                        <a:t>Entry tax</a:t>
                      </a:r>
                    </a:p>
                    <a:p>
                      <a:pPr marL="176213" marR="0" lvl="0" indent="-176213" algn="l" defTabSz="914400" rtl="0" eaLnBrk="1" fontAlgn="base" latinLnBrk="0" hangingPunct="1">
                        <a:lnSpc>
                          <a:spcPct val="100000"/>
                        </a:lnSpc>
                        <a:spcBef>
                          <a:spcPct val="20000"/>
                        </a:spcBef>
                        <a:spcAft>
                          <a:spcPct val="0"/>
                        </a:spcAft>
                        <a:buClrTx/>
                        <a:buSzPct val="90000"/>
                        <a:buFont typeface="Arial" pitchFamily="34" charset="0"/>
                        <a:buChar char="•"/>
                        <a:tabLst>
                          <a:tab pos="63500" algn="l"/>
                        </a:tabLst>
                      </a:pPr>
                      <a:r>
                        <a:rPr lang="en-IN" sz="2000" kern="1200" baseline="0" dirty="0" smtClean="0">
                          <a:solidFill>
                            <a:schemeClr val="tx1"/>
                          </a:solidFill>
                          <a:latin typeface="+mn-lt"/>
                          <a:ea typeface="+mn-ea"/>
                          <a:cs typeface="+mn-cs"/>
                        </a:rPr>
                        <a:t>Sales Tax</a:t>
                      </a:r>
                    </a:p>
                    <a:p>
                      <a:pPr marL="176213" marR="0" lvl="0" indent="-176213" algn="l" defTabSz="914400" rtl="0" eaLnBrk="1" fontAlgn="base" latinLnBrk="0" hangingPunct="1">
                        <a:lnSpc>
                          <a:spcPct val="100000"/>
                        </a:lnSpc>
                        <a:spcBef>
                          <a:spcPct val="20000"/>
                        </a:spcBef>
                        <a:spcAft>
                          <a:spcPct val="0"/>
                        </a:spcAft>
                        <a:buClrTx/>
                        <a:buSzPct val="90000"/>
                        <a:buFont typeface="Arial" pitchFamily="34" charset="0"/>
                        <a:buChar char="•"/>
                        <a:tabLst>
                          <a:tab pos="63500" algn="l"/>
                        </a:tabLst>
                      </a:pPr>
                      <a:r>
                        <a:rPr lang="en-IN" sz="2000" kern="1200" baseline="0" dirty="0" smtClean="0">
                          <a:solidFill>
                            <a:schemeClr val="tx1"/>
                          </a:solidFill>
                          <a:latin typeface="+mn-lt"/>
                          <a:ea typeface="+mn-ea"/>
                          <a:cs typeface="+mn-cs"/>
                        </a:rPr>
                        <a:t>Tolls</a:t>
                      </a:r>
                    </a:p>
                    <a:p>
                      <a:pPr marL="176213" marR="0" lvl="0" indent="-176213" algn="l" defTabSz="914400" rtl="0" eaLnBrk="1" fontAlgn="base" latinLnBrk="0" hangingPunct="1">
                        <a:lnSpc>
                          <a:spcPct val="100000"/>
                        </a:lnSpc>
                        <a:spcBef>
                          <a:spcPct val="20000"/>
                        </a:spcBef>
                        <a:spcAft>
                          <a:spcPct val="0"/>
                        </a:spcAft>
                        <a:buClrTx/>
                        <a:buSzPct val="90000"/>
                        <a:buFont typeface="Arial" pitchFamily="34" charset="0"/>
                        <a:buChar char="•"/>
                        <a:tabLst>
                          <a:tab pos="63500" algn="l"/>
                        </a:tabLst>
                      </a:pPr>
                      <a:r>
                        <a:rPr lang="en-US" sz="2000" kern="1200" baseline="0" dirty="0" smtClean="0">
                          <a:solidFill>
                            <a:schemeClr val="tx1"/>
                          </a:solidFill>
                          <a:latin typeface="+mn-lt"/>
                          <a:ea typeface="+mn-ea"/>
                          <a:cs typeface="+mn-cs"/>
                        </a:rPr>
                        <a:t>Luxury Tax</a:t>
                      </a:r>
                      <a:endParaRPr lang="en-IN" sz="2000" kern="1200" baseline="0" dirty="0" smtClean="0">
                        <a:solidFill>
                          <a:schemeClr val="tx1"/>
                        </a:solidFill>
                        <a:latin typeface="+mn-lt"/>
                        <a:ea typeface="+mn-ea"/>
                        <a:cs typeface="+mn-cs"/>
                      </a:endParaRPr>
                    </a:p>
                    <a:p>
                      <a:pPr marL="176213" marR="0" lvl="0" indent="-176213" algn="l" defTabSz="914400" rtl="0" eaLnBrk="1" fontAlgn="base" latinLnBrk="0" hangingPunct="1">
                        <a:lnSpc>
                          <a:spcPct val="100000"/>
                        </a:lnSpc>
                        <a:spcBef>
                          <a:spcPct val="20000"/>
                        </a:spcBef>
                        <a:spcAft>
                          <a:spcPct val="0"/>
                        </a:spcAft>
                        <a:buClrTx/>
                        <a:buSzPct val="90000"/>
                        <a:buFont typeface="Arial" pitchFamily="34" charset="0"/>
                        <a:buChar char="•"/>
                        <a:tabLst>
                          <a:tab pos="63500" algn="l"/>
                        </a:tabLst>
                      </a:pPr>
                      <a:r>
                        <a:rPr lang="en-IN" sz="2000" kern="1200" baseline="0" dirty="0" smtClean="0">
                          <a:solidFill>
                            <a:schemeClr val="tx1"/>
                          </a:solidFill>
                          <a:latin typeface="+mn-lt"/>
                          <a:ea typeface="+mn-ea"/>
                          <a:cs typeface="+mn-cs"/>
                        </a:rPr>
                        <a:t>Stamp duty in respect of documents other than those specified in the provisions of List I</a:t>
                      </a:r>
                      <a:endParaRPr lang="en-US" sz="2000" kern="1200" baseline="0" dirty="0" smtClean="0">
                        <a:solidFill>
                          <a:schemeClr val="tx1"/>
                        </a:solidFill>
                        <a:latin typeface="+mn-lt"/>
                        <a:ea typeface="+mn-ea"/>
                        <a:cs typeface="+mn-cs"/>
                      </a:endParaRPr>
                    </a:p>
                  </a:txBody>
                  <a:tcPr horzOverflow="overflow"/>
                </a:tc>
                <a:tc>
                  <a:txBody>
                    <a:bodyPr/>
                    <a:lstStyle/>
                    <a:p>
                      <a:pPr marL="176213" marR="0" lvl="0" indent="-176213" algn="l" defTabSz="914400" rtl="0" eaLnBrk="1" fontAlgn="base" latinLnBrk="0" hangingPunct="1">
                        <a:lnSpc>
                          <a:spcPct val="100000"/>
                        </a:lnSpc>
                        <a:spcBef>
                          <a:spcPct val="20000"/>
                        </a:spcBef>
                        <a:spcAft>
                          <a:spcPct val="0"/>
                        </a:spcAft>
                        <a:buClrTx/>
                        <a:buSzPct val="90000"/>
                        <a:buFont typeface="Arial" pitchFamily="34" charset="0"/>
                        <a:buChar char="•"/>
                        <a:tabLst>
                          <a:tab pos="63500" algn="l"/>
                        </a:tabLst>
                      </a:pPr>
                      <a:r>
                        <a:rPr lang="en-IN" sz="2000" kern="1200" baseline="0" dirty="0" smtClean="0">
                          <a:solidFill>
                            <a:schemeClr val="tx1"/>
                          </a:solidFill>
                          <a:latin typeface="+mn-lt"/>
                          <a:ea typeface="+mn-ea"/>
                          <a:cs typeface="+mn-cs"/>
                        </a:rPr>
                        <a:t>Stamp duties other than duties or fees collected by means of judicial stamps, but not including rates of stamp duty</a:t>
                      </a:r>
                    </a:p>
                  </a:txBody>
                  <a:tcPr horzOverflow="overflow"/>
                </a:tc>
              </a:tr>
            </a:tbl>
          </a:graphicData>
        </a:graphic>
      </p:graphicFrame>
      <p:sp>
        <p:nvSpPr>
          <p:cNvPr id="6" name="Footer Placeholder 5"/>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latin typeface="Arial" charset="0"/>
                <a:cs typeface="Arial" charset="0"/>
              </a:rPr>
              <a:t>Constitutional Amendment Bill</a:t>
            </a:r>
            <a:endParaRPr lang="en-IN" dirty="0"/>
          </a:p>
        </p:txBody>
      </p:sp>
      <p:sp>
        <p:nvSpPr>
          <p:cNvPr id="20483" name="Content Placeholder 2"/>
          <p:cNvSpPr>
            <a:spLocks noGrp="1"/>
          </p:cNvSpPr>
          <p:nvPr>
            <p:ph sz="quarter" idx="1"/>
          </p:nvPr>
        </p:nvSpPr>
        <p:spPr>
          <a:xfrm>
            <a:off x="301625" y="1527175"/>
            <a:ext cx="8504238" cy="4572000"/>
          </a:xfrm>
        </p:spPr>
        <p:txBody>
          <a:bodyPr/>
          <a:lstStyle/>
          <a:p>
            <a:pPr>
              <a:buFont typeface="Wingdings 2" pitchFamily="18" charset="2"/>
              <a:buNone/>
            </a:pPr>
            <a:r>
              <a:rPr lang="en-US" sz="2400" smtClean="0"/>
              <a:t>Introduction of Article 246A in the Constitution:</a:t>
            </a:r>
            <a:endParaRPr lang="en-IN" sz="2400" smtClean="0"/>
          </a:p>
          <a:p>
            <a:pPr>
              <a:buFont typeface="Wingdings 2" pitchFamily="18" charset="2"/>
              <a:buNone/>
            </a:pPr>
            <a:endParaRPr lang="en-IN" sz="2400" smtClean="0"/>
          </a:p>
          <a:p>
            <a:pPr lvl="1">
              <a:buFont typeface="Wingdings" pitchFamily="2" charset="2"/>
              <a:buNone/>
            </a:pPr>
            <a:r>
              <a:rPr lang="en-IN" sz="2400" i="1" smtClean="0"/>
              <a:t>“Parliament and the Legislature of every State, have power to make laws with respect to goods</a:t>
            </a:r>
          </a:p>
          <a:p>
            <a:pPr lvl="1">
              <a:buFont typeface="Wingdings" pitchFamily="2" charset="2"/>
              <a:buNone/>
            </a:pPr>
            <a:r>
              <a:rPr lang="en-IN" sz="2400" i="1" smtClean="0"/>
              <a:t>and services tax imposed by the Union or by that State respectively.</a:t>
            </a:r>
          </a:p>
          <a:p>
            <a:pPr>
              <a:buFont typeface="Wingdings 2" pitchFamily="18" charset="2"/>
              <a:buNone/>
            </a:pPr>
            <a:endParaRPr lang="en-US" sz="2400" i="1" smtClean="0"/>
          </a:p>
          <a:p>
            <a:pPr lvl="1">
              <a:buFont typeface="Wingdings" pitchFamily="2" charset="2"/>
              <a:buNone/>
            </a:pPr>
            <a:r>
              <a:rPr lang="en-IN" sz="2400" i="1" smtClean="0"/>
              <a:t>Provided that Parliament has exclusive power to make laws with respect to goods and services tax where the supply of goods, or of services, or both takes place in the course of inter-State trade or commerce.”</a:t>
            </a:r>
          </a:p>
          <a:p>
            <a:endParaRPr lang="en-IN" smtClean="0"/>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Diagram 37"/>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defRPr/>
            </a:pPr>
            <a:r>
              <a:rPr lang="en-US" dirty="0" smtClean="0"/>
              <a:t>Excise Duty</a:t>
            </a:r>
            <a:endParaRPr lang="en-IN" dirty="0" smtClean="0"/>
          </a:p>
        </p:txBody>
      </p:sp>
      <p:sp>
        <p:nvSpPr>
          <p:cNvPr id="3" name="Content Placeholder 2"/>
          <p:cNvSpPr>
            <a:spLocks noGrp="1"/>
          </p:cNvSpPr>
          <p:nvPr>
            <p:ph idx="1"/>
          </p:nvPr>
        </p:nvSpPr>
        <p:spPr>
          <a:xfrm>
            <a:off x="428625" y="1428750"/>
            <a:ext cx="8229600" cy="5000625"/>
          </a:xfrm>
          <a:ln>
            <a:solidFill>
              <a:srgbClr val="FFFF00"/>
            </a:solidFill>
          </a:ln>
        </p:spPr>
        <p:txBody>
          <a:bodyPr>
            <a:normAutofit fontScale="92500" lnSpcReduction="10000"/>
          </a:bodyPr>
          <a:lstStyle/>
          <a:p>
            <a:pPr algn="just">
              <a:defRPr/>
            </a:pPr>
            <a:r>
              <a:rPr lang="en-IN" dirty="0" smtClean="0"/>
              <a:t>Excise duty is a tax on manufacture or production of </a:t>
            </a:r>
            <a:r>
              <a:rPr lang="en-IN" b="1" dirty="0" smtClean="0"/>
              <a:t>Excisable goods</a:t>
            </a:r>
            <a:r>
              <a:rPr lang="en-IN" dirty="0" smtClean="0"/>
              <a:t>. </a:t>
            </a:r>
          </a:p>
          <a:p>
            <a:pPr algn="just">
              <a:defRPr/>
            </a:pPr>
            <a:r>
              <a:rPr lang="en-IN" b="1" dirty="0" smtClean="0"/>
              <a:t>Excisable goods</a:t>
            </a:r>
            <a:r>
              <a:rPr lang="en-IN" dirty="0" smtClean="0"/>
              <a:t>-Means the goods which are mention in CETA.</a:t>
            </a:r>
          </a:p>
          <a:p>
            <a:pPr algn="just">
              <a:defRPr/>
            </a:pPr>
            <a:r>
              <a:rPr lang="en-IN" dirty="0" smtClean="0"/>
              <a:t>Excise duty on alcohol, alcoholic preparations, and narcotic substances is collected by the State Government and is called "State Excise" duty. </a:t>
            </a:r>
          </a:p>
          <a:p>
            <a:pPr algn="just">
              <a:defRPr/>
            </a:pPr>
            <a:r>
              <a:rPr lang="en-IN" dirty="0" smtClean="0"/>
              <a:t>The Excise duty on rest of goods is called "Central Excise" duty. </a:t>
            </a:r>
          </a:p>
          <a:p>
            <a:pPr>
              <a:buFont typeface="Wingdings" pitchFamily="2" charset="2"/>
              <a:buChar char="§"/>
              <a:defRPr/>
            </a:pPr>
            <a:r>
              <a:rPr lang="en-IN" dirty="0" smtClean="0"/>
              <a:t>Payable at the time of removal of goods from factory/warehouse </a:t>
            </a:r>
          </a:p>
          <a:p>
            <a:pPr>
              <a:buFont typeface="Wingdings" pitchFamily="2" charset="2"/>
              <a:buChar char="§"/>
              <a:defRPr/>
            </a:pPr>
            <a:r>
              <a:rPr lang="en-IN" dirty="0" smtClean="0"/>
              <a:t>With provision of set off (Cenvat /Modvat Credit)</a:t>
            </a:r>
          </a:p>
          <a:p>
            <a:pPr algn="just">
              <a:buFont typeface="Wingdings 2" pitchFamily="18" charset="2"/>
              <a:buNone/>
              <a:defRPr/>
            </a:pPr>
            <a:endParaRPr lang="en-IN" dirty="0" smtClean="0"/>
          </a:p>
          <a:p>
            <a:pPr algn="just">
              <a:defRPr/>
            </a:pPr>
            <a:endParaRPr lang="en-IN" b="1" dirty="0" smtClean="0"/>
          </a:p>
        </p:txBody>
      </p:sp>
      <p:sp>
        <p:nvSpPr>
          <p:cNvPr id="6" name="Footer Placeholder 5"/>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defRPr/>
            </a:pPr>
            <a:r>
              <a:rPr lang="en-IN" sz="2800" dirty="0" smtClean="0"/>
              <a:t>Basic Conditions for Charging Excise Duty-4 M’s</a:t>
            </a:r>
            <a:endParaRPr lang="en-IN" sz="2800" dirty="0"/>
          </a:p>
        </p:txBody>
      </p:sp>
      <p:sp>
        <p:nvSpPr>
          <p:cNvPr id="23555" name="Content Placeholder 2"/>
          <p:cNvSpPr>
            <a:spLocks noGrp="1"/>
          </p:cNvSpPr>
          <p:nvPr>
            <p:ph sz="quarter" idx="1"/>
          </p:nvPr>
        </p:nvSpPr>
        <p:spPr>
          <a:xfrm>
            <a:off x="301625" y="1527175"/>
            <a:ext cx="8504238" cy="4572000"/>
          </a:xfrm>
        </p:spPr>
        <p:txBody>
          <a:bodyPr/>
          <a:lstStyle/>
          <a:p>
            <a:pPr>
              <a:buFont typeface="Wingdings 2" pitchFamily="18" charset="2"/>
              <a:buNone/>
            </a:pPr>
            <a:endParaRPr lang="en-IN" smtClean="0"/>
          </a:p>
          <a:p>
            <a:r>
              <a:rPr lang="en-IN" smtClean="0"/>
              <a:t>Goods Must be </a:t>
            </a:r>
            <a:r>
              <a:rPr lang="en-IN" b="1" smtClean="0"/>
              <a:t>Mention</a:t>
            </a:r>
            <a:r>
              <a:rPr lang="en-IN" smtClean="0"/>
              <a:t> in CETA i.e. Excisable</a:t>
            </a:r>
          </a:p>
          <a:p>
            <a:endParaRPr lang="en-IN" smtClean="0"/>
          </a:p>
          <a:p>
            <a:r>
              <a:rPr lang="en-IN" smtClean="0"/>
              <a:t>The Goods must be </a:t>
            </a:r>
            <a:r>
              <a:rPr lang="en-IN" b="1" smtClean="0"/>
              <a:t>Movable</a:t>
            </a:r>
            <a:r>
              <a:rPr lang="en-IN" smtClean="0"/>
              <a:t> and </a:t>
            </a:r>
            <a:r>
              <a:rPr lang="en-IN" b="1" smtClean="0"/>
              <a:t>Marketable.</a:t>
            </a:r>
          </a:p>
          <a:p>
            <a:endParaRPr lang="en-IN" b="1" smtClean="0"/>
          </a:p>
          <a:p>
            <a:r>
              <a:rPr lang="en-IN" smtClean="0"/>
              <a:t>The Goods must be </a:t>
            </a:r>
            <a:r>
              <a:rPr lang="en-IN" b="1" smtClean="0"/>
              <a:t>Manufacture</a:t>
            </a:r>
            <a:r>
              <a:rPr lang="en-IN" smtClean="0"/>
              <a:t>/ produced in India</a:t>
            </a:r>
          </a:p>
          <a:p>
            <a:endParaRPr lang="en-IN" smtClean="0"/>
          </a:p>
        </p:txBody>
      </p:sp>
      <p:sp>
        <p:nvSpPr>
          <p:cNvPr id="5" name="Footer Placeholder 4"/>
          <p:cNvSpPr>
            <a:spLocks noGrp="1"/>
          </p:cNvSpPr>
          <p:nvPr>
            <p:ph type="ftr" sz="quarter" idx="11"/>
          </p:nvPr>
        </p:nvSpPr>
        <p:spPr/>
        <p:txBody>
          <a:bodyPr/>
          <a:lstStyle/>
          <a:p>
            <a:pPr>
              <a:defRPr/>
            </a:pPr>
            <a:r>
              <a:rPr lang="en-IN" smtClean="0"/>
              <a:t>Sagar Gupta, Mob No.:-9540565677</a:t>
            </a:r>
            <a:endParaRPr lang="en-IN"/>
          </a:p>
        </p:txBody>
      </p:sp>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1305</TotalTime>
  <Words>2448</Words>
  <Application>Microsoft Office PowerPoint</Application>
  <PresentationFormat>On-screen Show (4:3)</PresentationFormat>
  <Paragraphs>296</Paragraphs>
  <Slides>36</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4" baseType="lpstr">
      <vt:lpstr>Arial</vt:lpstr>
      <vt:lpstr>Georgia</vt:lpstr>
      <vt:lpstr>Wingdings 2</vt:lpstr>
      <vt:lpstr>Wingdings</vt:lpstr>
      <vt:lpstr>Calibri</vt:lpstr>
      <vt:lpstr>Monotype Corsiva</vt:lpstr>
      <vt:lpstr>Civic</vt:lpstr>
      <vt:lpstr>Microsoft Clip Gallery</vt:lpstr>
      <vt:lpstr> Taxes in India</vt:lpstr>
      <vt:lpstr>TYPES OF TAXES IN INDIA </vt:lpstr>
      <vt:lpstr>How Goods Move</vt:lpstr>
      <vt:lpstr>Constitutional Framework...</vt:lpstr>
      <vt:lpstr>……Constitutional Framework</vt:lpstr>
      <vt:lpstr>Constitutional Amendment Bill</vt:lpstr>
      <vt:lpstr>Slide 7</vt:lpstr>
      <vt:lpstr>Excise Duty</vt:lpstr>
      <vt:lpstr>Basic Conditions for Charging Excise Duty-4 M’s</vt:lpstr>
      <vt:lpstr>Excise Duty Valuation Method</vt:lpstr>
      <vt:lpstr>Based On Specific Duty</vt:lpstr>
      <vt:lpstr>Based on Tariff Value</vt:lpstr>
      <vt:lpstr>Based on Compound Levy scheme</vt:lpstr>
      <vt:lpstr>Based on MRP</vt:lpstr>
      <vt:lpstr>Based on Transaction Value</vt:lpstr>
      <vt:lpstr>Transaction value</vt:lpstr>
      <vt:lpstr> Excise Duty Exemption Cases </vt:lpstr>
      <vt:lpstr> Excise Cases Where Cenvat reversal required </vt:lpstr>
      <vt:lpstr>Custom Duty</vt:lpstr>
      <vt:lpstr>Components of Customs Duty</vt:lpstr>
      <vt:lpstr>SERVICE TAX REGIME</vt:lpstr>
      <vt:lpstr>Central Sales Tax (CST)- </vt:lpstr>
      <vt:lpstr> Rate of CST</vt:lpstr>
      <vt:lpstr> Declaration Forms under CST</vt:lpstr>
      <vt:lpstr>Slide 25</vt:lpstr>
      <vt:lpstr> CONDITIONS  for E-1 Transaction</vt:lpstr>
      <vt:lpstr>Slide 27</vt:lpstr>
      <vt:lpstr>VAT</vt:lpstr>
      <vt:lpstr>SALES TAX            VAT</vt:lpstr>
      <vt:lpstr> Applicability of VAT</vt:lpstr>
      <vt:lpstr>CST VS VAT</vt:lpstr>
      <vt:lpstr> Entry Tax /Octroi</vt:lpstr>
      <vt:lpstr>SUMMARY</vt:lpstr>
      <vt:lpstr>CHECK LIST FOR PROJECT COSTING ( for taking care of duties and taxes)</vt:lpstr>
      <vt:lpstr>Slide 35</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Indirect Tax Regime in India</dc:title>
  <dc:creator>arvind</dc:creator>
  <cp:lastModifiedBy>sagar.gupta</cp:lastModifiedBy>
  <cp:revision>122</cp:revision>
  <dcterms:created xsi:type="dcterms:W3CDTF">2012-09-12T06:49:53Z</dcterms:created>
  <dcterms:modified xsi:type="dcterms:W3CDTF">2013-02-20T08:18:07Z</dcterms:modified>
</cp:coreProperties>
</file>