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0" r:id="rId2"/>
    <p:sldId id="256" r:id="rId3"/>
    <p:sldId id="257" r:id="rId4"/>
    <p:sldId id="258" r:id="rId5"/>
    <p:sldId id="259"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66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A1514D-D142-4CFB-98A0-088B553C6330}" type="datetimeFigureOut">
              <a:rPr lang="en-US" smtClean="0"/>
              <a:pPr/>
              <a:t>1/1/2008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6FD45B-F9F8-4EBB-BB70-B71662DA8C1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70A5146-77AB-4236-9C87-0C19F09E5F6C}"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12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70A5146-77AB-4236-9C87-0C19F09E5F6C}"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70A5146-77AB-4236-9C87-0C19F09E5F6C}"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170A5146-77AB-4236-9C87-0C19F09E5F6C}"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F76FD45B-F9F8-4EBB-BB70-B71662DA8C10}"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B12F4B4-0F38-4D50-9B9F-C9B88C5AC7FC}" type="datetimeFigureOut">
              <a:rPr lang="en-US" smtClean="0"/>
              <a:pPr/>
              <a:t>1/1/2008</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12F4B4-0F38-4D50-9B9F-C9B88C5AC7FC}" type="datetimeFigureOut">
              <a:rPr lang="en-US" smtClean="0"/>
              <a:pPr/>
              <a:t>1/1/2008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12F4B4-0F38-4D50-9B9F-C9B88C5AC7FC}" type="datetimeFigureOut">
              <a:rPr lang="en-US" smtClean="0"/>
              <a:pPr/>
              <a:t>1/1/2008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B12F4B4-0F38-4D50-9B9F-C9B88C5AC7FC}" type="datetimeFigureOut">
              <a:rPr lang="en-US" smtClean="0"/>
              <a:pPr/>
              <a:t>1/1/2008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B12F4B4-0F38-4D50-9B9F-C9B88C5AC7FC}" type="datetimeFigureOut">
              <a:rPr lang="en-US" smtClean="0"/>
              <a:pPr/>
              <a:t>1/1/2008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12F4B4-0F38-4D50-9B9F-C9B88C5AC7FC}" type="datetimeFigureOut">
              <a:rPr lang="en-US" smtClean="0"/>
              <a:pPr/>
              <a:t>1/1/2008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B12F4B4-0F38-4D50-9B9F-C9B88C5AC7FC}" type="datetimeFigureOut">
              <a:rPr lang="en-US" smtClean="0"/>
              <a:pPr/>
              <a:t>1/1/2008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B12F4B4-0F38-4D50-9B9F-C9B88C5AC7FC}" type="datetimeFigureOut">
              <a:rPr lang="en-US" smtClean="0"/>
              <a:pPr/>
              <a:t>1/1/2008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12F4B4-0F38-4D50-9B9F-C9B88C5AC7FC}" type="datetimeFigureOut">
              <a:rPr lang="en-US" smtClean="0"/>
              <a:pPr/>
              <a:t>1/1/2008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12F4B4-0F38-4D50-9B9F-C9B88C5AC7FC}" type="datetimeFigureOut">
              <a:rPr lang="en-US" smtClean="0"/>
              <a:pPr/>
              <a:t>1/1/2008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B78A6B-D1D2-473E-98D2-3993A6C9244B}" type="slidenum">
              <a:rPr lang="en-GB" smtClean="0"/>
              <a:pPr/>
              <a:t>‹#›</a:t>
            </a:fld>
            <a:endParaRPr lang="en-GB"/>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B12F4B4-0F38-4D50-9B9F-C9B88C5AC7FC}" type="datetimeFigureOut">
              <a:rPr lang="en-US" smtClean="0"/>
              <a:pPr/>
              <a:t>1/1/2008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FBB78A6B-D1D2-473E-98D2-3993A6C9244B}"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B12F4B4-0F38-4D50-9B9F-C9B88C5AC7FC}" type="datetimeFigureOut">
              <a:rPr lang="en-US" smtClean="0"/>
              <a:pPr/>
              <a:t>1/1/2008</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BB78A6B-D1D2-473E-98D2-3993A6C9244B}"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FINANCIAL STATEMENT  ANALISIS</a:t>
            </a:r>
            <a:endParaRPr lang="en-GB" dirty="0"/>
          </a:p>
        </p:txBody>
      </p:sp>
      <p:sp>
        <p:nvSpPr>
          <p:cNvPr id="3" name="Subtitle 2"/>
          <p:cNvSpPr>
            <a:spLocks noGrp="1"/>
          </p:cNvSpPr>
          <p:nvPr>
            <p:ph type="subTitle" idx="1"/>
          </p:nvPr>
        </p:nvSpPr>
        <p:spPr/>
        <p:txBody>
          <a:bodyPr/>
          <a:lstStyle/>
          <a:p>
            <a:r>
              <a:rPr lang="en-US" dirty="0" smtClean="0"/>
              <a:t>By</a:t>
            </a:r>
          </a:p>
          <a:p>
            <a:r>
              <a:rPr lang="en-US" dirty="0" smtClean="0"/>
              <a:t>RAVI</a:t>
            </a:r>
            <a:endParaRPr lang="en-GB"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571480"/>
            <a:ext cx="8229600" cy="5554683"/>
          </a:xfrm>
        </p:spPr>
        <p:txBody>
          <a:bodyPr>
            <a:normAutofit/>
          </a:bodyPr>
          <a:lstStyle/>
          <a:p>
            <a:pPr lvl="0"/>
            <a:r>
              <a:rPr lang="en-GB" b="1" dirty="0"/>
              <a:t>Funds Flow Analysis</a:t>
            </a:r>
            <a:r>
              <a:rPr lang="en-GB" dirty="0"/>
              <a:t>: Balance sheet and P&amp;L statement do not reflect the changes in the assets and liabilities of the firm over a period of time. This purpose is achieved by the Statement of Changes in Financial Position, also referred to as the Funds Flow Statement/Analysis. It summarizes the changes in owner’s equity, firm’s assets, and liabilities resulting from financial and investment transactions during the period; and the way in which the firm used its financial resources during the period. </a:t>
            </a:r>
          </a:p>
          <a:p>
            <a:endParaRPr lang="en-GB" dirty="0"/>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6"/>
            <a:ext cx="8229600" cy="796908"/>
          </a:xfrm>
        </p:spPr>
        <p:txBody>
          <a:bodyPr>
            <a:noAutofit/>
          </a:bodyPr>
          <a:lstStyle/>
          <a:p>
            <a:r>
              <a:rPr lang="en-GB" sz="3200" b="1" dirty="0" smtClean="0"/>
              <a:t>Limitations of Financial Statement</a:t>
            </a:r>
            <a:r>
              <a:rPr lang="en-GB" sz="3200" dirty="0" smtClean="0"/>
              <a:t/>
            </a:r>
            <a:br>
              <a:rPr lang="en-GB" sz="3200" dirty="0" smtClean="0"/>
            </a:br>
            <a:endParaRPr lang="en-GB" sz="3200" dirty="0"/>
          </a:p>
        </p:txBody>
      </p:sp>
      <p:sp>
        <p:nvSpPr>
          <p:cNvPr id="3" name="Content Placeholder 2"/>
          <p:cNvSpPr>
            <a:spLocks noGrp="1"/>
          </p:cNvSpPr>
          <p:nvPr>
            <p:ph idx="1"/>
          </p:nvPr>
        </p:nvSpPr>
        <p:spPr>
          <a:xfrm>
            <a:off x="357158" y="928670"/>
            <a:ext cx="8215370" cy="5311781"/>
          </a:xfrm>
        </p:spPr>
        <p:txBody>
          <a:bodyPr>
            <a:normAutofit fontScale="85000" lnSpcReduction="20000"/>
          </a:bodyPr>
          <a:lstStyle/>
          <a:p>
            <a:r>
              <a:rPr lang="en-GB" b="1" dirty="0"/>
              <a:t>Window-dressing:</a:t>
            </a:r>
            <a:r>
              <a:rPr lang="en-GB" dirty="0"/>
              <a:t> It refers to the practices at the year end that make balance sheets look better than they otherwise would. In such situations the whole process of analyzing the financial statement is futile as the ratio would no longer reflect a correct picture. </a:t>
            </a:r>
          </a:p>
          <a:p>
            <a:r>
              <a:rPr lang="en-GB" b="1" dirty="0"/>
              <a:t>Developing benchmarks for diversified companies:</a:t>
            </a:r>
            <a:r>
              <a:rPr lang="en-GB" dirty="0"/>
              <a:t> Diversified companies often have divisions operating in significantly different industries. The financial information that hey publish consolidates the results of those different operations into one set of statements. In such a situation it becomes difficult to find an appropriate benchmark as there might be no company which is into similar operations as the diversified firm. </a:t>
            </a:r>
          </a:p>
          <a:p>
            <a:r>
              <a:rPr lang="en-GB" b="1" dirty="0"/>
              <a:t>Price-level changes:</a:t>
            </a:r>
            <a:r>
              <a:rPr lang="en-GB" dirty="0"/>
              <a:t> Inflation often distorts financial statements. Real estate purchased years ago, will be carried on the balance sheet at its original cost. During periods of rapid inflation, inventory, cost of goods sold, and depreciation can badly distort the true results. </a:t>
            </a:r>
          </a:p>
          <a:p>
            <a:pPr>
              <a:buNone/>
            </a:pPr>
            <a:endParaRPr lang="en-GB" dirty="0"/>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7200" y="571480"/>
            <a:ext cx="8229600" cy="5554683"/>
          </a:xfrm>
        </p:spPr>
        <p:txBody>
          <a:bodyPr>
            <a:normAutofit fontScale="85000" lnSpcReduction="20000"/>
          </a:bodyPr>
          <a:lstStyle/>
          <a:p>
            <a:r>
              <a:rPr lang="en-GB" b="1" dirty="0" smtClean="0"/>
              <a:t>Discrepancies in accounting principles:</a:t>
            </a:r>
            <a:r>
              <a:rPr lang="en-GB" dirty="0" smtClean="0"/>
              <a:t> Accounting principles allow a great deal of latitude in reporting. Using different accounting policies, similar companies might report the same thing differently. For example, two companies that are similar in their operations might account for depreciation in a different way. One company might follow written down value method and the other might follow straight-line depreciation. This in turn will affect the net income and the ratios that are computed for the two firms. </a:t>
            </a:r>
          </a:p>
          <a:p>
            <a:r>
              <a:rPr lang="en-GB" b="1" dirty="0" smtClean="0"/>
              <a:t>Interpretation of results:</a:t>
            </a:r>
            <a:r>
              <a:rPr lang="en-GB" dirty="0" smtClean="0"/>
              <a:t> Interpretation of ratios is not always clear. For example, a low inventory turnover ratio indicates that the amount of investment in inventories is less which might lead to stock-outs. But at the same time a very high inventory turnover ratio is also not desirable as it indicates that a large amount of cash that could have been used for other profitable purposes is locked up in the form of inventories. </a:t>
            </a:r>
          </a:p>
          <a:p>
            <a:r>
              <a:rPr lang="en-GB" b="1" dirty="0" smtClean="0"/>
              <a:t>Correlation among ratios:</a:t>
            </a:r>
            <a:r>
              <a:rPr lang="en-GB" dirty="0" smtClean="0"/>
              <a:t> Existence of some amount of correlation between the ratios might also lead to misinterpretation</a:t>
            </a: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58072" cy="1654164"/>
          </a:xfrm>
        </p:spPr>
        <p:txBody>
          <a:bodyPr/>
          <a:lstStyle/>
          <a:p>
            <a:r>
              <a:rPr lang="en-GB" b="1" dirty="0" smtClean="0"/>
              <a:t>Financial Statements</a:t>
            </a:r>
            <a:endParaRPr lang="en-GB" dirty="0"/>
          </a:p>
        </p:txBody>
      </p:sp>
      <p:sp>
        <p:nvSpPr>
          <p:cNvPr id="3" name="Content Placeholder 2"/>
          <p:cNvSpPr>
            <a:spLocks noGrp="1"/>
          </p:cNvSpPr>
          <p:nvPr>
            <p:ph idx="1"/>
          </p:nvPr>
        </p:nvSpPr>
        <p:spPr/>
        <p:txBody>
          <a:bodyPr/>
          <a:lstStyle/>
          <a:p>
            <a:pPr>
              <a:buNone/>
            </a:pPr>
            <a:r>
              <a:rPr lang="en-GB" b="1" dirty="0" smtClean="0"/>
              <a:t>  </a:t>
            </a:r>
            <a:endParaRPr lang="en-GB" dirty="0" smtClean="0"/>
          </a:p>
          <a:p>
            <a:r>
              <a:rPr lang="en-GB" dirty="0" smtClean="0"/>
              <a:t>Financial statements contain summarized information about the financial affairs of a firm, organized systematically as per the accounting principles. These statements are used by investors, creditors and analysts to examine the firm’s performance</a:t>
            </a:r>
          </a:p>
          <a:p>
            <a:endParaRPr lang="en-GB"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major financial statements are:</a:t>
            </a:r>
            <a:br>
              <a:rPr lang="en-GB" dirty="0" smtClean="0"/>
            </a:br>
            <a:endParaRPr lang="en-GB" dirty="0"/>
          </a:p>
        </p:txBody>
      </p:sp>
      <p:sp>
        <p:nvSpPr>
          <p:cNvPr id="3" name="Content Placeholder 2"/>
          <p:cNvSpPr>
            <a:spLocks noGrp="1"/>
          </p:cNvSpPr>
          <p:nvPr>
            <p:ph idx="1"/>
          </p:nvPr>
        </p:nvSpPr>
        <p:spPr/>
        <p:txBody>
          <a:bodyPr>
            <a:normAutofit lnSpcReduction="10000"/>
          </a:bodyPr>
          <a:lstStyle/>
          <a:p>
            <a:pPr lvl="0"/>
            <a:r>
              <a:rPr lang="en-GB" b="1" dirty="0"/>
              <a:t>Balance Sheet</a:t>
            </a:r>
            <a:r>
              <a:rPr lang="en-GB" dirty="0"/>
              <a:t>: It indicates the financial position of the business at a particular moment of time. It communicates information about the assets, liabilities and owner’s equity for a business firm on a specific date. </a:t>
            </a:r>
          </a:p>
          <a:p>
            <a:pPr lvl="0"/>
            <a:r>
              <a:rPr lang="en-GB" b="1" dirty="0"/>
              <a:t>Profit and Loss Account</a:t>
            </a:r>
            <a:r>
              <a:rPr lang="en-GB" dirty="0"/>
              <a:t>: It indicates the earning capacity of the firm. It presents the summary of revenues, expenses and net income (or loss) of a firm. Net income is the amount by which the revenues earned during a period exceed the expenses incurred during the same period. </a:t>
            </a:r>
          </a:p>
          <a:p>
            <a:endParaRPr lang="en-GB"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Financial Statement Analysis</a:t>
            </a:r>
            <a:r>
              <a:rPr lang="en-GB" dirty="0" smtClean="0"/>
              <a:t/>
            </a:r>
            <a:br>
              <a:rPr lang="en-GB" dirty="0" smtClean="0"/>
            </a:br>
            <a:endParaRPr lang="en-GB" dirty="0"/>
          </a:p>
        </p:txBody>
      </p:sp>
      <p:sp>
        <p:nvSpPr>
          <p:cNvPr id="3" name="Content Placeholder 2"/>
          <p:cNvSpPr>
            <a:spLocks noGrp="1"/>
          </p:cNvSpPr>
          <p:nvPr>
            <p:ph idx="1"/>
          </p:nvPr>
        </p:nvSpPr>
        <p:spPr/>
        <p:txBody>
          <a:bodyPr/>
          <a:lstStyle/>
          <a:p>
            <a:r>
              <a:rPr lang="en-GB" dirty="0" smtClean="0"/>
              <a:t>Financial statement analysis helps in understanding the information contained in the financial statements in a better manner. It helps in knowing the strengths and weaknesses of a firm, thereby enabling the firm in decision-making as well as in forecasting aspects related to future. The objectives of financial statement analysis are:</a:t>
            </a:r>
          </a:p>
          <a:p>
            <a:endParaRPr lang="en-GB"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214282" y="214289"/>
            <a:ext cx="8229600" cy="45719"/>
          </a:xfrm>
        </p:spPr>
        <p:txBody>
          <a:bodyPr>
            <a:normAutofit fontScale="90000"/>
          </a:bodyPr>
          <a:lstStyle/>
          <a:p>
            <a:endParaRPr lang="en-GB" dirty="0"/>
          </a:p>
        </p:txBody>
      </p:sp>
      <p:sp>
        <p:nvSpPr>
          <p:cNvPr id="3" name="Content Placeholder 2"/>
          <p:cNvSpPr>
            <a:spLocks noGrp="1"/>
          </p:cNvSpPr>
          <p:nvPr>
            <p:ph idx="1"/>
          </p:nvPr>
        </p:nvSpPr>
        <p:spPr>
          <a:xfrm>
            <a:off x="457200" y="428604"/>
            <a:ext cx="8229600" cy="6072230"/>
          </a:xfrm>
        </p:spPr>
        <p:txBody>
          <a:bodyPr>
            <a:normAutofit/>
          </a:bodyPr>
          <a:lstStyle/>
          <a:p>
            <a:pPr lvl="0"/>
            <a:r>
              <a:rPr lang="en-GB" dirty="0"/>
              <a:t>To establish relationship between the various components of financial statements and in finding their relative importance. </a:t>
            </a:r>
          </a:p>
          <a:p>
            <a:pPr lvl="0"/>
            <a:r>
              <a:rPr lang="en-GB" dirty="0"/>
              <a:t>To assess the profitability and operating efficiency of the firm as well as the various divisions of the firm. </a:t>
            </a:r>
          </a:p>
          <a:p>
            <a:pPr lvl="0"/>
            <a:r>
              <a:rPr lang="en-GB" dirty="0"/>
              <a:t>To provide useful information to different sections of individuals. The parties usually interested in the information revealed by financial statement analysis are shareholders, creditors, financial institutions, analysts and the management itself. </a:t>
            </a:r>
          </a:p>
          <a:p>
            <a:pPr lvl="0"/>
            <a:r>
              <a:rPr lang="en-GB" dirty="0"/>
              <a:t>To help in comparing the performance of the firm over a period of time. It also helps to compare the performance of the firm with its competitors or with industry standards. </a:t>
            </a:r>
          </a:p>
          <a:p>
            <a:endParaRPr lang="en-GB" dirty="0"/>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NATURE OF FINANCIAL STATEMENT</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BASED ON RECORDED FACTS</a:t>
            </a:r>
          </a:p>
          <a:p>
            <a:pPr marL="514350" indent="-514350">
              <a:buFont typeface="+mj-lt"/>
              <a:buAutoNum type="arabicPeriod"/>
            </a:pPr>
            <a:r>
              <a:rPr lang="en-US" dirty="0" smtClean="0"/>
              <a:t>ACCOUNTING CONVENTIONS</a:t>
            </a:r>
          </a:p>
          <a:p>
            <a:pPr marL="514350" indent="-514350">
              <a:buFont typeface="+mj-lt"/>
              <a:buAutoNum type="arabicPeriod"/>
            </a:pPr>
            <a:r>
              <a:rPr lang="en-US" dirty="0" smtClean="0"/>
              <a:t>POSTULATS</a:t>
            </a:r>
          </a:p>
          <a:p>
            <a:pPr marL="514350" indent="-514350">
              <a:buFont typeface="+mj-lt"/>
              <a:buAutoNum type="arabicPeriod"/>
            </a:pPr>
            <a:r>
              <a:rPr lang="en-US" dirty="0" smtClean="0"/>
              <a:t>PERSONAL JUDGEMENT</a:t>
            </a:r>
          </a:p>
          <a:p>
            <a:pPr marL="514350" indent="-514350">
              <a:buNone/>
            </a:pPr>
            <a:endParaRPr lang="en-GB"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FUNCTIONS/USES/IMPORTANCE OF FINAL STATEMENT</a:t>
            </a:r>
            <a:endParaRPr lang="en-GB" dirty="0"/>
          </a:p>
        </p:txBody>
      </p:sp>
      <p:sp>
        <p:nvSpPr>
          <p:cNvPr id="3" name="Content Placeholder 2"/>
          <p:cNvSpPr>
            <a:spLocks noGrp="1"/>
          </p:cNvSpPr>
          <p:nvPr>
            <p:ph idx="1"/>
          </p:nvPr>
        </p:nvSpPr>
        <p:spPr/>
        <p:txBody>
          <a:bodyPr>
            <a:normAutofit/>
          </a:bodyPr>
          <a:lstStyle/>
          <a:p>
            <a:pPr marL="514350" indent="-514350"/>
            <a:r>
              <a:rPr lang="en-US" dirty="0" smtClean="0"/>
              <a:t>FOR MANAGEMENT</a:t>
            </a:r>
          </a:p>
          <a:p>
            <a:pPr marL="514350" indent="-514350"/>
            <a:r>
              <a:rPr lang="en-US" dirty="0" smtClean="0"/>
              <a:t>FOR THE FINACIERS</a:t>
            </a:r>
          </a:p>
          <a:p>
            <a:pPr marL="514350" indent="-514350"/>
            <a:r>
              <a:rPr lang="en-US" dirty="0" smtClean="0"/>
              <a:t>FOR THE CREDITERS</a:t>
            </a:r>
          </a:p>
          <a:p>
            <a:pPr marL="514350" indent="-514350"/>
            <a:r>
              <a:rPr lang="en-US" smtClean="0"/>
              <a:t>FOR INVESTERS</a:t>
            </a:r>
            <a:endParaRPr lang="en-US" dirty="0" smtClean="0"/>
          </a:p>
          <a:p>
            <a:pPr marL="514350" indent="-514350"/>
            <a:r>
              <a:rPr lang="en-US" dirty="0" smtClean="0"/>
              <a:t>OWNERS</a:t>
            </a:r>
          </a:p>
          <a:p>
            <a:pPr marL="514350" indent="-514350"/>
            <a:r>
              <a:rPr lang="en-US" dirty="0" smtClean="0"/>
              <a:t>FOR EMPOYEES</a:t>
            </a:r>
          </a:p>
          <a:p>
            <a:pPr marL="514350" indent="-514350"/>
            <a:r>
              <a:rPr lang="en-US" dirty="0" smtClean="0"/>
              <a:t>FORCONSUMERS</a:t>
            </a:r>
          </a:p>
          <a:p>
            <a:pPr marL="514350" indent="-514350"/>
            <a:endParaRPr lang="en-GB"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0"/>
            <a:ext cx="7758138" cy="274638"/>
          </a:xfrm>
        </p:spPr>
        <p:txBody>
          <a:bodyPr>
            <a:normAutofit fontScale="90000"/>
          </a:bodyPr>
          <a:lstStyle/>
          <a:p>
            <a:endParaRPr lang="en-GB"/>
          </a:p>
        </p:txBody>
      </p:sp>
      <p:sp>
        <p:nvSpPr>
          <p:cNvPr id="3" name="Content Placeholder 2"/>
          <p:cNvSpPr>
            <a:spLocks noGrp="1"/>
          </p:cNvSpPr>
          <p:nvPr>
            <p:ph idx="1"/>
          </p:nvPr>
        </p:nvSpPr>
        <p:spPr>
          <a:xfrm>
            <a:off x="457200" y="876301"/>
            <a:ext cx="8229600" cy="5143500"/>
          </a:xfrm>
        </p:spPr>
        <p:txBody>
          <a:bodyPr/>
          <a:lstStyle/>
          <a:p>
            <a:pPr marL="514350" indent="-514350"/>
            <a:r>
              <a:rPr lang="en-US" dirty="0" smtClean="0"/>
              <a:t>FOR STOCK EXCHANGERS</a:t>
            </a:r>
          </a:p>
          <a:p>
            <a:pPr marL="514350" indent="-514350"/>
            <a:r>
              <a:rPr lang="en-US" dirty="0" smtClean="0"/>
              <a:t>FOR TAX AUTHORITIES</a:t>
            </a:r>
          </a:p>
          <a:p>
            <a:pPr marL="514350" indent="-514350"/>
            <a:r>
              <a:rPr lang="en-US" dirty="0" smtClean="0"/>
              <a:t>FOR GOVERNMENT</a:t>
            </a:r>
          </a:p>
          <a:p>
            <a:pPr marL="514350" indent="-514350"/>
            <a:r>
              <a:rPr lang="en-US" dirty="0" smtClean="0"/>
              <a:t>FOR TRADE ASSOCIATIONS ANDPROFESSIONSL SOCIETIES</a:t>
            </a:r>
          </a:p>
          <a:p>
            <a:pPr marL="514350" indent="-514350"/>
            <a:r>
              <a:rPr lang="en-US" dirty="0" smtClean="0"/>
              <a:t>FOR RESERCHERS AQND ACADEMICANS</a:t>
            </a:r>
          </a:p>
          <a:p>
            <a:pPr marL="514350" indent="-514350"/>
            <a:endParaRPr lang="en-US" dirty="0"/>
          </a:p>
          <a:p>
            <a:pPr marL="514350" indent="-514350">
              <a:buNone/>
            </a:pPr>
            <a:endParaRPr lang="en-GB" dirty="0"/>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1428760"/>
          </a:xfrm>
        </p:spPr>
        <p:txBody>
          <a:bodyPr>
            <a:normAutofit fontScale="90000"/>
          </a:bodyPr>
          <a:lstStyle/>
          <a:p>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r>
            <a:br>
              <a:rPr lang="en-GB" b="1" dirty="0" smtClean="0"/>
            </a:br>
            <a:r>
              <a:rPr lang="en-GB" b="1" dirty="0" smtClean="0"/>
              <a:t>                                                                  </a:t>
            </a:r>
            <a:r>
              <a:rPr lang="en-GB" sz="3600" b="1" dirty="0" smtClean="0"/>
              <a:t>Tools for Analysing Financial Statements </a:t>
            </a:r>
            <a:r>
              <a:rPr lang="en-GB" dirty="0" smtClean="0"/>
              <a:t/>
            </a:r>
            <a:br>
              <a:rPr lang="en-GB" dirty="0" smtClean="0"/>
            </a:br>
            <a:endParaRPr lang="en-GB" dirty="0"/>
          </a:p>
        </p:txBody>
      </p:sp>
      <p:sp>
        <p:nvSpPr>
          <p:cNvPr id="3" name="Content Placeholder 2"/>
          <p:cNvSpPr>
            <a:spLocks noGrp="1"/>
          </p:cNvSpPr>
          <p:nvPr>
            <p:ph idx="1"/>
          </p:nvPr>
        </p:nvSpPr>
        <p:spPr/>
        <p:txBody>
          <a:bodyPr>
            <a:normAutofit fontScale="92500" lnSpcReduction="10000"/>
          </a:bodyPr>
          <a:lstStyle/>
          <a:p>
            <a:pPr lvl="0"/>
            <a:r>
              <a:rPr lang="en-GB" b="1" dirty="0"/>
              <a:t>Ratio Analysis</a:t>
            </a:r>
            <a:r>
              <a:rPr lang="en-GB" dirty="0"/>
              <a:t>: Ratios are quantities that establish relationship between two variables. Ratio analysis helps in studying various aspects like liquidity, efficiency, profitability and solvency of the firm. Ratio analysis can be performed in two ways:  </a:t>
            </a:r>
          </a:p>
          <a:p>
            <a:r>
              <a:rPr lang="en-GB" dirty="0" smtClean="0"/>
              <a:t>- </a:t>
            </a:r>
            <a:r>
              <a:rPr lang="en-GB" b="1" dirty="0" smtClean="0"/>
              <a:t>Comparative Analysis</a:t>
            </a:r>
            <a:r>
              <a:rPr lang="en-GB" dirty="0" smtClean="0"/>
              <a:t>: It helps in analyzing whether the ratios computed for the firm are within limits when compared to certain standards or other firms in the industry. Ratios of the firm can also be compared with the previous ratios, in order to identify the existing trend.</a:t>
            </a:r>
          </a:p>
          <a:p>
            <a:r>
              <a:rPr lang="en-GB" dirty="0" smtClean="0"/>
              <a:t>- </a:t>
            </a:r>
            <a:r>
              <a:rPr lang="en-GB" b="1" dirty="0" smtClean="0"/>
              <a:t>Du Pont Analysis</a:t>
            </a:r>
            <a:r>
              <a:rPr lang="en-GB" dirty="0" smtClean="0"/>
              <a:t>: It helps in computing the profitability of the firm in terms of net profit margin and asset turnover.</a:t>
            </a:r>
          </a:p>
          <a:p>
            <a:pPr>
              <a:buNone/>
            </a:pPr>
            <a:endParaRPr lang="en-GB" dirty="0"/>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TotalTime>
  <Words>803</Words>
  <Application>Microsoft Office PowerPoint</Application>
  <PresentationFormat>On-screen Show (4:3)</PresentationFormat>
  <Paragraphs>57</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FINANCIAL STATEMENT  ANALISIS</vt:lpstr>
      <vt:lpstr>Financial Statements</vt:lpstr>
      <vt:lpstr>The major financial statements are: </vt:lpstr>
      <vt:lpstr>Financial Statement Analysis </vt:lpstr>
      <vt:lpstr>Slide 5</vt:lpstr>
      <vt:lpstr>NATURE OF FINANCIAL STATEMENT</vt:lpstr>
      <vt:lpstr>FUNCTIONS/USES/IMPORTANCE OF FINAL STATEMENT</vt:lpstr>
      <vt:lpstr>Slide 8</vt:lpstr>
      <vt:lpstr>                                                                           Tools for Analysing Financial Statements  </vt:lpstr>
      <vt:lpstr>Slide 10</vt:lpstr>
      <vt:lpstr>Limitations of Financial Statement </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Statements</dc:title>
  <dc:creator>mathew jose</dc:creator>
  <cp:lastModifiedBy>stud</cp:lastModifiedBy>
  <cp:revision>7</cp:revision>
  <dcterms:created xsi:type="dcterms:W3CDTF">2008-08-21T10:05:09Z</dcterms:created>
  <dcterms:modified xsi:type="dcterms:W3CDTF">2007-12-31T20:47:58Z</dcterms:modified>
</cp:coreProperties>
</file>