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
  </p:notesMasterIdLst>
  <p:handoutMasterIdLst>
    <p:handoutMasterId r:id="rId16"/>
  </p:handout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33CCCC"/>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78" autoAdjust="0"/>
    <p:restoredTop sz="86391" autoAdjust="0"/>
  </p:normalViewPr>
  <p:slideViewPr>
    <p:cSldViewPr>
      <p:cViewPr varScale="1">
        <p:scale>
          <a:sx n="74" d="100"/>
          <a:sy n="74" d="100"/>
        </p:scale>
        <p:origin x="-738" y="-102"/>
      </p:cViewPr>
      <p:guideLst>
        <p:guide orient="horz" pos="2160"/>
        <p:guide pos="2880"/>
      </p:guideLst>
    </p:cSldViewPr>
  </p:slideViewPr>
  <p:outlineViewPr>
    <p:cViewPr>
      <p:scale>
        <a:sx n="33" d="100"/>
        <a:sy n="33" d="100"/>
      </p:scale>
      <p:origin x="204" y="19572"/>
    </p:cViewPr>
  </p:outlineViewPr>
  <p:notesTextViewPr>
    <p:cViewPr>
      <p:scale>
        <a:sx n="100" d="100"/>
        <a:sy n="100" d="100"/>
      </p:scale>
      <p:origin x="0" y="0"/>
    </p:cViewPr>
  </p:notesTextViewPr>
  <p:notesViewPr>
    <p:cSldViewPr>
      <p:cViewPr varScale="1">
        <p:scale>
          <a:sx n="53" d="100"/>
          <a:sy n="53" d="100"/>
        </p:scale>
        <p:origin x="-1794"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87C745-581E-4D45-B111-59F6BD103E2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5CCEFF1D-3ADC-4279-B2B4-6D936FE4AD20}">
      <dgm:prSet phldrT="[Text]" custT="1"/>
      <dgm:spPr/>
      <dgm:t>
        <a:bodyPr/>
        <a:lstStyle/>
        <a:p>
          <a:r>
            <a:rPr lang="en-US" sz="2400" dirty="0" smtClean="0"/>
            <a:t>CIT(A)-Roll over charges allowable –to mitigate risk-fluctuation in exchange rate-did not refer sec</a:t>
          </a:r>
          <a:endParaRPr lang="en-US" sz="2400" dirty="0"/>
        </a:p>
      </dgm:t>
    </dgm:pt>
    <dgm:pt modelId="{55C43078-5857-4600-ACA7-0C70893F746A}" type="parTrans" cxnId="{AB10C983-543D-4DD2-9FA5-3A0B0E3CFE8F}">
      <dgm:prSet/>
      <dgm:spPr/>
      <dgm:t>
        <a:bodyPr/>
        <a:lstStyle/>
        <a:p>
          <a:endParaRPr lang="en-US"/>
        </a:p>
      </dgm:t>
    </dgm:pt>
    <dgm:pt modelId="{5F65F720-EA20-4633-858E-5053078638C7}" type="sibTrans" cxnId="{AB10C983-543D-4DD2-9FA5-3A0B0E3CFE8F}">
      <dgm:prSet/>
      <dgm:spPr/>
      <dgm:t>
        <a:bodyPr/>
        <a:lstStyle/>
        <a:p>
          <a:endParaRPr lang="en-US"/>
        </a:p>
      </dgm:t>
    </dgm:pt>
    <dgm:pt modelId="{52AFFB75-10B0-48FF-A9D2-6A7B64446511}">
      <dgm:prSet phldrT="[Text]" custT="1"/>
      <dgm:spPr/>
      <dgm:t>
        <a:bodyPr/>
        <a:lstStyle/>
        <a:p>
          <a:r>
            <a:rPr lang="en-US" sz="2400" dirty="0" smtClean="0"/>
            <a:t>Tribunal-roll over charges required to be paid to authorized dealer-permitting use of unutilized amt.-at later date-capitalized under section 43A(EXPN.3)</a:t>
          </a:r>
          <a:endParaRPr lang="en-US" sz="2400" dirty="0"/>
        </a:p>
      </dgm:t>
    </dgm:pt>
    <dgm:pt modelId="{DE2A6C90-B63A-47FF-A4A0-AF7BB2B48725}" type="parTrans" cxnId="{43AA725F-DAAC-47FB-9265-6C5F0F4B958A}">
      <dgm:prSet/>
      <dgm:spPr/>
      <dgm:t>
        <a:bodyPr/>
        <a:lstStyle/>
        <a:p>
          <a:endParaRPr lang="en-US"/>
        </a:p>
      </dgm:t>
    </dgm:pt>
    <dgm:pt modelId="{101FE580-8646-4DA1-AE90-2135E8513BD9}" type="sibTrans" cxnId="{43AA725F-DAAC-47FB-9265-6C5F0F4B958A}">
      <dgm:prSet/>
      <dgm:spPr/>
      <dgm:t>
        <a:bodyPr/>
        <a:lstStyle/>
        <a:p>
          <a:endParaRPr lang="en-US"/>
        </a:p>
      </dgm:t>
    </dgm:pt>
    <dgm:pt modelId="{263AF59F-D8A3-40A1-9F14-C402636022D2}">
      <dgm:prSet phldrT="[Text]" custT="1"/>
      <dgm:spPr/>
      <dgm:t>
        <a:bodyPr/>
        <a:lstStyle/>
        <a:p>
          <a:r>
            <a:rPr lang="en-US" sz="2800" dirty="0" smtClean="0"/>
            <a:t>High court-roll over charges-are concerned with fluctuation in rate of foreign exchange. So same should be </a:t>
          </a:r>
          <a:r>
            <a:rPr lang="en-US" sz="2800" dirty="0" err="1" smtClean="0"/>
            <a:t>capitalised</a:t>
          </a:r>
          <a:r>
            <a:rPr lang="en-US" sz="2800" dirty="0" smtClean="0"/>
            <a:t>. </a:t>
          </a:r>
          <a:endParaRPr lang="en-US" sz="2800" dirty="0"/>
        </a:p>
      </dgm:t>
    </dgm:pt>
    <dgm:pt modelId="{6A034365-C327-40BA-B5D7-32B128424450}" type="parTrans" cxnId="{DBE424F8-D549-4FD1-81A6-EE1BD4735705}">
      <dgm:prSet/>
      <dgm:spPr/>
      <dgm:t>
        <a:bodyPr/>
        <a:lstStyle/>
        <a:p>
          <a:endParaRPr lang="en-US"/>
        </a:p>
      </dgm:t>
    </dgm:pt>
    <dgm:pt modelId="{912A4D66-D935-42FB-98A3-7577EB559A72}" type="sibTrans" cxnId="{DBE424F8-D549-4FD1-81A6-EE1BD4735705}">
      <dgm:prSet/>
      <dgm:spPr/>
      <dgm:t>
        <a:bodyPr/>
        <a:lstStyle/>
        <a:p>
          <a:endParaRPr lang="en-US"/>
        </a:p>
      </dgm:t>
    </dgm:pt>
    <dgm:pt modelId="{B1F552E0-D60A-483F-80F4-EF5EFCBF7FA5}">
      <dgm:prSet phldrT="[Text]" custT="1"/>
      <dgm:spPr/>
      <dgm:t>
        <a:bodyPr/>
        <a:lstStyle/>
        <a:p>
          <a:r>
            <a:rPr lang="en-US" sz="2800" dirty="0" err="1" smtClean="0"/>
            <a:t>Assessee’s</a:t>
          </a:r>
          <a:r>
            <a:rPr lang="en-US" sz="2800" dirty="0" smtClean="0"/>
            <a:t> view-roll over charges- nothing to do with fluctuation in exchange rate-it is premium paid to dealer for risk they had taken in holding the foreign exchange-sec.43A not applicable</a:t>
          </a:r>
          <a:endParaRPr lang="en-US" sz="2800" dirty="0"/>
        </a:p>
      </dgm:t>
    </dgm:pt>
    <dgm:pt modelId="{7C9AEC33-D00E-4AB0-972C-6660598132D0}" type="parTrans" cxnId="{68242571-160D-40B5-946D-57AFC895555E}">
      <dgm:prSet/>
      <dgm:spPr/>
      <dgm:t>
        <a:bodyPr/>
        <a:lstStyle/>
        <a:p>
          <a:endParaRPr lang="en-US"/>
        </a:p>
      </dgm:t>
    </dgm:pt>
    <dgm:pt modelId="{E8A48B53-E3D5-4634-8C4D-D119A6D87BE1}" type="sibTrans" cxnId="{68242571-160D-40B5-946D-57AFC895555E}">
      <dgm:prSet/>
      <dgm:spPr/>
      <dgm:t>
        <a:bodyPr/>
        <a:lstStyle/>
        <a:p>
          <a:endParaRPr lang="en-US"/>
        </a:p>
      </dgm:t>
    </dgm:pt>
    <dgm:pt modelId="{8F2DAA77-4441-4D53-98EA-A06C77E622DD}">
      <dgm:prSet/>
      <dgm:spPr/>
      <dgm:t>
        <a:bodyPr/>
        <a:lstStyle/>
        <a:p>
          <a:r>
            <a:rPr lang="en-US" dirty="0" smtClean="0"/>
            <a:t>If same is not allowable under sec.36(1)(iii)-then under sec.37</a:t>
          </a:r>
          <a:endParaRPr lang="en-US" dirty="0"/>
        </a:p>
      </dgm:t>
    </dgm:pt>
    <dgm:pt modelId="{CC0C4F7F-EDEC-4E57-8FFD-E5E6637FC43D}" type="parTrans" cxnId="{2C421B49-0717-4093-B654-0D11A9F325C7}">
      <dgm:prSet/>
      <dgm:spPr/>
      <dgm:t>
        <a:bodyPr/>
        <a:lstStyle/>
        <a:p>
          <a:endParaRPr lang="en-US"/>
        </a:p>
      </dgm:t>
    </dgm:pt>
    <dgm:pt modelId="{103F0C30-E23F-486E-A1E4-FBE89CBB495B}" type="sibTrans" cxnId="{2C421B49-0717-4093-B654-0D11A9F325C7}">
      <dgm:prSet/>
      <dgm:spPr/>
      <dgm:t>
        <a:bodyPr/>
        <a:lstStyle/>
        <a:p>
          <a:endParaRPr lang="en-US"/>
        </a:p>
      </dgm:t>
    </dgm:pt>
    <dgm:pt modelId="{D7B86453-F1D6-4763-862F-9E34A3187EC9}" type="pres">
      <dgm:prSet presAssocID="{F287C745-581E-4D45-B111-59F6BD103E22}" presName="Name0" presStyleCnt="0">
        <dgm:presLayoutVars>
          <dgm:dir/>
          <dgm:animLvl val="lvl"/>
          <dgm:resizeHandles val="exact"/>
        </dgm:presLayoutVars>
      </dgm:prSet>
      <dgm:spPr/>
      <dgm:t>
        <a:bodyPr/>
        <a:lstStyle/>
        <a:p>
          <a:endParaRPr lang="en-US"/>
        </a:p>
      </dgm:t>
    </dgm:pt>
    <dgm:pt modelId="{A0103208-0216-4C37-B7B5-CA4D7B34BE4E}" type="pres">
      <dgm:prSet presAssocID="{5CCEFF1D-3ADC-4279-B2B4-6D936FE4AD20}" presName="linNode" presStyleCnt="0"/>
      <dgm:spPr/>
    </dgm:pt>
    <dgm:pt modelId="{88CC5056-0525-4EEE-A537-A20D7F67221A}" type="pres">
      <dgm:prSet presAssocID="{5CCEFF1D-3ADC-4279-B2B4-6D936FE4AD20}" presName="parentText" presStyleLbl="node1" presStyleIdx="0" presStyleCnt="5" custScaleX="278049" custScaleY="176095" custLinFactNeighborX="-2575" custLinFactNeighborY="-60">
        <dgm:presLayoutVars>
          <dgm:chMax val="1"/>
          <dgm:bulletEnabled val="1"/>
        </dgm:presLayoutVars>
      </dgm:prSet>
      <dgm:spPr/>
      <dgm:t>
        <a:bodyPr/>
        <a:lstStyle/>
        <a:p>
          <a:endParaRPr lang="en-US"/>
        </a:p>
      </dgm:t>
    </dgm:pt>
    <dgm:pt modelId="{AD9B14FA-BF27-4C5A-89E9-26472DF6B673}" type="pres">
      <dgm:prSet presAssocID="{5F65F720-EA20-4633-858E-5053078638C7}" presName="sp" presStyleCnt="0"/>
      <dgm:spPr/>
    </dgm:pt>
    <dgm:pt modelId="{4B222BCA-D232-4AD1-97DE-7E629212E74A}" type="pres">
      <dgm:prSet presAssocID="{52AFFB75-10B0-48FF-A9D2-6A7B64446511}" presName="linNode" presStyleCnt="0"/>
      <dgm:spPr/>
    </dgm:pt>
    <dgm:pt modelId="{A386C84C-6E43-4AF4-96D5-E00A198DA656}" type="pres">
      <dgm:prSet presAssocID="{52AFFB75-10B0-48FF-A9D2-6A7B64446511}" presName="parentText" presStyleLbl="node1" presStyleIdx="1" presStyleCnt="5" custScaleX="277778" custScaleY="174039">
        <dgm:presLayoutVars>
          <dgm:chMax val="1"/>
          <dgm:bulletEnabled val="1"/>
        </dgm:presLayoutVars>
      </dgm:prSet>
      <dgm:spPr/>
      <dgm:t>
        <a:bodyPr/>
        <a:lstStyle/>
        <a:p>
          <a:endParaRPr lang="en-US"/>
        </a:p>
      </dgm:t>
    </dgm:pt>
    <dgm:pt modelId="{A384D32C-1E0E-4913-85CD-9FD7C22ED1E6}" type="pres">
      <dgm:prSet presAssocID="{101FE580-8646-4DA1-AE90-2135E8513BD9}" presName="sp" presStyleCnt="0"/>
      <dgm:spPr/>
    </dgm:pt>
    <dgm:pt modelId="{33DB0002-B876-403F-85CC-70FFA48BF554}" type="pres">
      <dgm:prSet presAssocID="{263AF59F-D8A3-40A1-9F14-C402636022D2}" presName="linNode" presStyleCnt="0"/>
      <dgm:spPr/>
    </dgm:pt>
    <dgm:pt modelId="{B7F2813F-FF54-4BE4-A50B-78C379182673}" type="pres">
      <dgm:prSet presAssocID="{263AF59F-D8A3-40A1-9F14-C402636022D2}" presName="parentText" presStyleLbl="node1" presStyleIdx="2" presStyleCnt="5" custScaleX="277778" custScaleY="180923">
        <dgm:presLayoutVars>
          <dgm:chMax val="1"/>
          <dgm:bulletEnabled val="1"/>
        </dgm:presLayoutVars>
      </dgm:prSet>
      <dgm:spPr/>
      <dgm:t>
        <a:bodyPr/>
        <a:lstStyle/>
        <a:p>
          <a:endParaRPr lang="en-US"/>
        </a:p>
      </dgm:t>
    </dgm:pt>
    <dgm:pt modelId="{387CB7A1-BACB-43EE-9A86-2474D1521375}" type="pres">
      <dgm:prSet presAssocID="{912A4D66-D935-42FB-98A3-7577EB559A72}" presName="sp" presStyleCnt="0"/>
      <dgm:spPr/>
    </dgm:pt>
    <dgm:pt modelId="{EEDD6C0F-FEFB-405C-8EDD-6F5B6DD9F655}" type="pres">
      <dgm:prSet presAssocID="{B1F552E0-D60A-483F-80F4-EF5EFCBF7FA5}" presName="linNode" presStyleCnt="0"/>
      <dgm:spPr/>
    </dgm:pt>
    <dgm:pt modelId="{AC074EC6-26FA-4600-B937-6DE2D5DB8E17}" type="pres">
      <dgm:prSet presAssocID="{B1F552E0-D60A-483F-80F4-EF5EFCBF7FA5}" presName="parentText" presStyleLbl="node1" presStyleIdx="3" presStyleCnt="5" custScaleX="277778" custScaleY="355217">
        <dgm:presLayoutVars>
          <dgm:chMax val="1"/>
          <dgm:bulletEnabled val="1"/>
        </dgm:presLayoutVars>
      </dgm:prSet>
      <dgm:spPr/>
      <dgm:t>
        <a:bodyPr/>
        <a:lstStyle/>
        <a:p>
          <a:endParaRPr lang="en-US"/>
        </a:p>
      </dgm:t>
    </dgm:pt>
    <dgm:pt modelId="{A8E048E3-6FB0-47BB-B64F-562BC0E10F99}" type="pres">
      <dgm:prSet presAssocID="{E8A48B53-E3D5-4634-8C4D-D119A6D87BE1}" presName="sp" presStyleCnt="0"/>
      <dgm:spPr/>
    </dgm:pt>
    <dgm:pt modelId="{160B0174-070A-4FDD-BE5F-3D320F1FF2E4}" type="pres">
      <dgm:prSet presAssocID="{8F2DAA77-4441-4D53-98EA-A06C77E622DD}" presName="linNode" presStyleCnt="0"/>
      <dgm:spPr/>
    </dgm:pt>
    <dgm:pt modelId="{DE2C9572-6624-4679-8FFF-3D66E89E8A25}" type="pres">
      <dgm:prSet presAssocID="{8F2DAA77-4441-4D53-98EA-A06C77E622DD}" presName="parentText" presStyleLbl="node1" presStyleIdx="4" presStyleCnt="5" custScaleX="277778">
        <dgm:presLayoutVars>
          <dgm:chMax val="1"/>
          <dgm:bulletEnabled val="1"/>
        </dgm:presLayoutVars>
      </dgm:prSet>
      <dgm:spPr/>
      <dgm:t>
        <a:bodyPr/>
        <a:lstStyle/>
        <a:p>
          <a:endParaRPr lang="en-US"/>
        </a:p>
      </dgm:t>
    </dgm:pt>
  </dgm:ptLst>
  <dgm:cxnLst>
    <dgm:cxn modelId="{68242571-160D-40B5-946D-57AFC895555E}" srcId="{F287C745-581E-4D45-B111-59F6BD103E22}" destId="{B1F552E0-D60A-483F-80F4-EF5EFCBF7FA5}" srcOrd="3" destOrd="0" parTransId="{7C9AEC33-D00E-4AB0-972C-6660598132D0}" sibTransId="{E8A48B53-E3D5-4634-8C4D-D119A6D87BE1}"/>
    <dgm:cxn modelId="{C8A73712-637C-4D77-A457-13973AEAF6A1}" type="presOf" srcId="{8F2DAA77-4441-4D53-98EA-A06C77E622DD}" destId="{DE2C9572-6624-4679-8FFF-3D66E89E8A25}" srcOrd="0" destOrd="0" presId="urn:microsoft.com/office/officeart/2005/8/layout/vList5"/>
    <dgm:cxn modelId="{46624E76-BCAC-4A14-B83D-56FBD14062A9}" type="presOf" srcId="{5CCEFF1D-3ADC-4279-B2B4-6D936FE4AD20}" destId="{88CC5056-0525-4EEE-A537-A20D7F67221A}" srcOrd="0" destOrd="0" presId="urn:microsoft.com/office/officeart/2005/8/layout/vList5"/>
    <dgm:cxn modelId="{DBE424F8-D549-4FD1-81A6-EE1BD4735705}" srcId="{F287C745-581E-4D45-B111-59F6BD103E22}" destId="{263AF59F-D8A3-40A1-9F14-C402636022D2}" srcOrd="2" destOrd="0" parTransId="{6A034365-C327-40BA-B5D7-32B128424450}" sibTransId="{912A4D66-D935-42FB-98A3-7577EB559A72}"/>
    <dgm:cxn modelId="{692816E4-59BD-484A-9CDC-9FDEA78D3B07}" type="presOf" srcId="{52AFFB75-10B0-48FF-A9D2-6A7B64446511}" destId="{A386C84C-6E43-4AF4-96D5-E00A198DA656}" srcOrd="0" destOrd="0" presId="urn:microsoft.com/office/officeart/2005/8/layout/vList5"/>
    <dgm:cxn modelId="{DF58D3B3-84C5-4ECC-89C9-56FE1216A11C}" type="presOf" srcId="{263AF59F-D8A3-40A1-9F14-C402636022D2}" destId="{B7F2813F-FF54-4BE4-A50B-78C379182673}" srcOrd="0" destOrd="0" presId="urn:microsoft.com/office/officeart/2005/8/layout/vList5"/>
    <dgm:cxn modelId="{2C421B49-0717-4093-B654-0D11A9F325C7}" srcId="{F287C745-581E-4D45-B111-59F6BD103E22}" destId="{8F2DAA77-4441-4D53-98EA-A06C77E622DD}" srcOrd="4" destOrd="0" parTransId="{CC0C4F7F-EDEC-4E57-8FFD-E5E6637FC43D}" sibTransId="{103F0C30-E23F-486E-A1E4-FBE89CBB495B}"/>
    <dgm:cxn modelId="{70161DF9-7350-4986-A9CC-A596C92F7811}" type="presOf" srcId="{F287C745-581E-4D45-B111-59F6BD103E22}" destId="{D7B86453-F1D6-4763-862F-9E34A3187EC9}" srcOrd="0" destOrd="0" presId="urn:microsoft.com/office/officeart/2005/8/layout/vList5"/>
    <dgm:cxn modelId="{46FD9E97-3BD5-4C1A-95B2-32EFEEAEE8BE}" type="presOf" srcId="{B1F552E0-D60A-483F-80F4-EF5EFCBF7FA5}" destId="{AC074EC6-26FA-4600-B937-6DE2D5DB8E17}" srcOrd="0" destOrd="0" presId="urn:microsoft.com/office/officeart/2005/8/layout/vList5"/>
    <dgm:cxn modelId="{43AA725F-DAAC-47FB-9265-6C5F0F4B958A}" srcId="{F287C745-581E-4D45-B111-59F6BD103E22}" destId="{52AFFB75-10B0-48FF-A9D2-6A7B64446511}" srcOrd="1" destOrd="0" parTransId="{DE2A6C90-B63A-47FF-A4A0-AF7BB2B48725}" sibTransId="{101FE580-8646-4DA1-AE90-2135E8513BD9}"/>
    <dgm:cxn modelId="{AB10C983-543D-4DD2-9FA5-3A0B0E3CFE8F}" srcId="{F287C745-581E-4D45-B111-59F6BD103E22}" destId="{5CCEFF1D-3ADC-4279-B2B4-6D936FE4AD20}" srcOrd="0" destOrd="0" parTransId="{55C43078-5857-4600-ACA7-0C70893F746A}" sibTransId="{5F65F720-EA20-4633-858E-5053078638C7}"/>
    <dgm:cxn modelId="{3EC6CA2E-E7C9-4FA1-AEA4-C7A952922135}" type="presParOf" srcId="{D7B86453-F1D6-4763-862F-9E34A3187EC9}" destId="{A0103208-0216-4C37-B7B5-CA4D7B34BE4E}" srcOrd="0" destOrd="0" presId="urn:microsoft.com/office/officeart/2005/8/layout/vList5"/>
    <dgm:cxn modelId="{7D29447B-C0A8-4E48-9902-B5FE903676F1}" type="presParOf" srcId="{A0103208-0216-4C37-B7B5-CA4D7B34BE4E}" destId="{88CC5056-0525-4EEE-A537-A20D7F67221A}" srcOrd="0" destOrd="0" presId="urn:microsoft.com/office/officeart/2005/8/layout/vList5"/>
    <dgm:cxn modelId="{D99DCC8D-E1D8-4F82-941A-331609D8E700}" type="presParOf" srcId="{D7B86453-F1D6-4763-862F-9E34A3187EC9}" destId="{AD9B14FA-BF27-4C5A-89E9-26472DF6B673}" srcOrd="1" destOrd="0" presId="urn:microsoft.com/office/officeart/2005/8/layout/vList5"/>
    <dgm:cxn modelId="{5D6A0914-4F61-419E-87DC-0A539BE308BF}" type="presParOf" srcId="{D7B86453-F1D6-4763-862F-9E34A3187EC9}" destId="{4B222BCA-D232-4AD1-97DE-7E629212E74A}" srcOrd="2" destOrd="0" presId="urn:microsoft.com/office/officeart/2005/8/layout/vList5"/>
    <dgm:cxn modelId="{7818674C-4586-487F-B33D-3FB802D6F9C9}" type="presParOf" srcId="{4B222BCA-D232-4AD1-97DE-7E629212E74A}" destId="{A386C84C-6E43-4AF4-96D5-E00A198DA656}" srcOrd="0" destOrd="0" presId="urn:microsoft.com/office/officeart/2005/8/layout/vList5"/>
    <dgm:cxn modelId="{62EAF9C9-3414-4F64-BB97-F48990583CFE}" type="presParOf" srcId="{D7B86453-F1D6-4763-862F-9E34A3187EC9}" destId="{A384D32C-1E0E-4913-85CD-9FD7C22ED1E6}" srcOrd="3" destOrd="0" presId="urn:microsoft.com/office/officeart/2005/8/layout/vList5"/>
    <dgm:cxn modelId="{F65915AA-4EC2-4EF5-BEB0-94D4236B062E}" type="presParOf" srcId="{D7B86453-F1D6-4763-862F-9E34A3187EC9}" destId="{33DB0002-B876-403F-85CC-70FFA48BF554}" srcOrd="4" destOrd="0" presId="urn:microsoft.com/office/officeart/2005/8/layout/vList5"/>
    <dgm:cxn modelId="{AFF12978-F10F-4E60-A564-54B39C7D1C72}" type="presParOf" srcId="{33DB0002-B876-403F-85CC-70FFA48BF554}" destId="{B7F2813F-FF54-4BE4-A50B-78C379182673}" srcOrd="0" destOrd="0" presId="urn:microsoft.com/office/officeart/2005/8/layout/vList5"/>
    <dgm:cxn modelId="{4C5C2F75-CBBE-4E1D-98BD-D75A47D52738}" type="presParOf" srcId="{D7B86453-F1D6-4763-862F-9E34A3187EC9}" destId="{387CB7A1-BACB-43EE-9A86-2474D1521375}" srcOrd="5" destOrd="0" presId="urn:microsoft.com/office/officeart/2005/8/layout/vList5"/>
    <dgm:cxn modelId="{345DE350-85F0-4CE6-89BF-24CCF20F0576}" type="presParOf" srcId="{D7B86453-F1D6-4763-862F-9E34A3187EC9}" destId="{EEDD6C0F-FEFB-405C-8EDD-6F5B6DD9F655}" srcOrd="6" destOrd="0" presId="urn:microsoft.com/office/officeart/2005/8/layout/vList5"/>
    <dgm:cxn modelId="{8D7EF6D3-B2B0-4644-B477-D44B06FA75D9}" type="presParOf" srcId="{EEDD6C0F-FEFB-405C-8EDD-6F5B6DD9F655}" destId="{AC074EC6-26FA-4600-B937-6DE2D5DB8E17}" srcOrd="0" destOrd="0" presId="urn:microsoft.com/office/officeart/2005/8/layout/vList5"/>
    <dgm:cxn modelId="{DCE53F47-DA30-4C2E-A69A-20AB68BA2FD7}" type="presParOf" srcId="{D7B86453-F1D6-4763-862F-9E34A3187EC9}" destId="{A8E048E3-6FB0-47BB-B64F-562BC0E10F99}" srcOrd="7" destOrd="0" presId="urn:microsoft.com/office/officeart/2005/8/layout/vList5"/>
    <dgm:cxn modelId="{5DBEE580-024D-4DC2-87FE-3940B067EA05}" type="presParOf" srcId="{D7B86453-F1D6-4763-862F-9E34A3187EC9}" destId="{160B0174-070A-4FDD-BE5F-3D320F1FF2E4}" srcOrd="8" destOrd="0" presId="urn:microsoft.com/office/officeart/2005/8/layout/vList5"/>
    <dgm:cxn modelId="{C87B33B3-0BC1-4A3F-AF22-CD7CE8CA9C44}" type="presParOf" srcId="{160B0174-070A-4FDD-BE5F-3D320F1FF2E4}" destId="{DE2C9572-6624-4679-8FFF-3D66E89E8A25}" srcOrd="0"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9CC76B-A211-4849-A8C4-9CDD02CCF3F4}"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D71A9B99-8283-453F-99A3-AA9261A5B7E2}">
      <dgm:prSet phldrT="[Text]"/>
      <dgm:spPr/>
      <dgm:t>
        <a:bodyPr/>
        <a:lstStyle/>
        <a:p>
          <a:r>
            <a:rPr lang="en-US" dirty="0" smtClean="0"/>
            <a:t>According to assessee-disclosed claim under section36(1)(iii) claimed by assessee in earlier years</a:t>
          </a:r>
          <a:endParaRPr lang="en-US" dirty="0"/>
        </a:p>
      </dgm:t>
    </dgm:pt>
    <dgm:pt modelId="{1F07B04C-2EF8-4C91-B161-9BF1E81AA294}" type="parTrans" cxnId="{7CB66335-ABAF-4781-A504-9A977AE33810}">
      <dgm:prSet/>
      <dgm:spPr/>
      <dgm:t>
        <a:bodyPr/>
        <a:lstStyle/>
        <a:p>
          <a:endParaRPr lang="en-US"/>
        </a:p>
      </dgm:t>
    </dgm:pt>
    <dgm:pt modelId="{B05840C9-C607-46A7-80EC-D2E51D1BDD15}" type="sibTrans" cxnId="{7CB66335-ABAF-4781-A504-9A977AE33810}">
      <dgm:prSet/>
      <dgm:spPr/>
      <dgm:t>
        <a:bodyPr/>
        <a:lstStyle/>
        <a:p>
          <a:endParaRPr lang="en-US"/>
        </a:p>
      </dgm:t>
    </dgm:pt>
    <dgm:pt modelId="{60E60AB0-6144-41AC-B52B-D862056AD2BA}">
      <dgm:prSet phldrT="[Text]"/>
      <dgm:spPr/>
      <dgm:t>
        <a:bodyPr/>
        <a:lstStyle/>
        <a:p>
          <a:r>
            <a:rPr lang="en-US" dirty="0" smtClean="0"/>
            <a:t>Commissioner(Appeal)-allowed deduction</a:t>
          </a:r>
          <a:endParaRPr lang="en-US" dirty="0"/>
        </a:p>
      </dgm:t>
    </dgm:pt>
    <dgm:pt modelId="{3E4ACBFF-EE5E-46D6-A3F6-2CBA5E64C7EE}" type="parTrans" cxnId="{8C8AE332-849A-4E61-B9C9-BAC7F3D4CF70}">
      <dgm:prSet/>
      <dgm:spPr/>
      <dgm:t>
        <a:bodyPr/>
        <a:lstStyle/>
        <a:p>
          <a:endParaRPr lang="en-US"/>
        </a:p>
      </dgm:t>
    </dgm:pt>
    <dgm:pt modelId="{4F821FDD-676C-4D1C-9042-0A08735ECFE7}" type="sibTrans" cxnId="{8C8AE332-849A-4E61-B9C9-BAC7F3D4CF70}">
      <dgm:prSet/>
      <dgm:spPr/>
      <dgm:t>
        <a:bodyPr/>
        <a:lstStyle/>
        <a:p>
          <a:endParaRPr lang="en-US"/>
        </a:p>
      </dgm:t>
    </dgm:pt>
    <dgm:pt modelId="{90ADA766-365C-495C-A99A-CC1C238E477A}">
      <dgm:prSet phldrT="[Text]" phldr="1"/>
      <dgm:spPr/>
      <dgm:t>
        <a:bodyPr/>
        <a:lstStyle/>
        <a:p>
          <a:endParaRPr lang="en-US"/>
        </a:p>
      </dgm:t>
    </dgm:pt>
    <dgm:pt modelId="{51D22320-3E2A-4E47-A220-D3A51C3015BC}" type="parTrans" cxnId="{5EEE84C3-7900-4863-9E54-10BB39FA9053}">
      <dgm:prSet/>
      <dgm:spPr/>
      <dgm:t>
        <a:bodyPr/>
        <a:lstStyle/>
        <a:p>
          <a:endParaRPr lang="en-US"/>
        </a:p>
      </dgm:t>
    </dgm:pt>
    <dgm:pt modelId="{B2F365BD-C021-4A22-B781-33D4732FBC59}" type="sibTrans" cxnId="{5EEE84C3-7900-4863-9E54-10BB39FA9053}">
      <dgm:prSet/>
      <dgm:spPr/>
      <dgm:t>
        <a:bodyPr/>
        <a:lstStyle/>
        <a:p>
          <a:endParaRPr lang="en-US"/>
        </a:p>
      </dgm:t>
    </dgm:pt>
    <dgm:pt modelId="{1AED2A01-ABC3-4518-8521-ADBC06AE3C62}">
      <dgm:prSet phldrT="[Text]"/>
      <dgm:spPr/>
      <dgm:t>
        <a:bodyPr/>
        <a:lstStyle/>
        <a:p>
          <a:r>
            <a:rPr lang="en-US" dirty="0" smtClean="0"/>
            <a:t>Tribunal-disallowed interest does not mean that assessee has furnished inaccurate particulars</a:t>
          </a:r>
          <a:endParaRPr lang="en-US" dirty="0"/>
        </a:p>
      </dgm:t>
    </dgm:pt>
    <dgm:pt modelId="{7EA52602-C6A7-4AA4-8BA4-724682E21EF0}" type="parTrans" cxnId="{581BB523-3F96-44C4-8DC5-53B2D0D68926}">
      <dgm:prSet/>
      <dgm:spPr/>
      <dgm:t>
        <a:bodyPr/>
        <a:lstStyle/>
        <a:p>
          <a:endParaRPr lang="en-US"/>
        </a:p>
      </dgm:t>
    </dgm:pt>
    <dgm:pt modelId="{2DF25C17-1386-455B-A6BC-5596DA28FD5F}" type="sibTrans" cxnId="{581BB523-3F96-44C4-8DC5-53B2D0D68926}">
      <dgm:prSet/>
      <dgm:spPr/>
      <dgm:t>
        <a:bodyPr/>
        <a:lstStyle/>
        <a:p>
          <a:endParaRPr lang="en-US"/>
        </a:p>
      </dgm:t>
    </dgm:pt>
    <dgm:pt modelId="{473EA1AB-EFB6-4031-9B7E-F47D10578143}">
      <dgm:prSet phldrT="[Text]"/>
      <dgm:spPr/>
      <dgm:t>
        <a:bodyPr/>
        <a:lstStyle/>
        <a:p>
          <a:r>
            <a:rPr lang="en-US" dirty="0" smtClean="0"/>
            <a:t>-under sec.271(1)(c ) onus is on assessee-to offer explanation-respect of amount disallowed-after that onus is on revenue to prove-that expn. offered was false</a:t>
          </a:r>
          <a:endParaRPr lang="en-US" dirty="0"/>
        </a:p>
      </dgm:t>
    </dgm:pt>
    <dgm:pt modelId="{749FEFA3-BE68-42B2-9923-2C7298B40C37}" type="parTrans" cxnId="{72047FA7-D2DA-45D8-956C-56C13C8354A5}">
      <dgm:prSet/>
      <dgm:spPr/>
      <dgm:t>
        <a:bodyPr/>
        <a:lstStyle/>
        <a:p>
          <a:endParaRPr lang="en-US"/>
        </a:p>
      </dgm:t>
    </dgm:pt>
    <dgm:pt modelId="{9E53C0AB-1B12-4BCE-A608-5E6FAE211C68}" type="sibTrans" cxnId="{72047FA7-D2DA-45D8-956C-56C13C8354A5}">
      <dgm:prSet/>
      <dgm:spPr/>
      <dgm:t>
        <a:bodyPr/>
        <a:lstStyle/>
        <a:p>
          <a:endParaRPr lang="en-US"/>
        </a:p>
      </dgm:t>
    </dgm:pt>
    <dgm:pt modelId="{1A458FCF-D643-4164-B82A-31FF2F08046D}">
      <dgm:prSet phldrT="[Text]" phldr="1"/>
      <dgm:spPr/>
      <dgm:t>
        <a:bodyPr/>
        <a:lstStyle/>
        <a:p>
          <a:endParaRPr lang="en-US"/>
        </a:p>
      </dgm:t>
    </dgm:pt>
    <dgm:pt modelId="{07087714-E887-4AAE-93F4-B92E478EFC57}" type="parTrans" cxnId="{25CCC7E8-4D0D-462A-8BE9-82E0EF6D0D4D}">
      <dgm:prSet/>
      <dgm:spPr/>
      <dgm:t>
        <a:bodyPr/>
        <a:lstStyle/>
        <a:p>
          <a:endParaRPr lang="en-US"/>
        </a:p>
      </dgm:t>
    </dgm:pt>
    <dgm:pt modelId="{8CDFB9E4-B96E-40D8-A784-5C9F78F9FC8C}" type="sibTrans" cxnId="{25CCC7E8-4D0D-462A-8BE9-82E0EF6D0D4D}">
      <dgm:prSet/>
      <dgm:spPr/>
      <dgm:t>
        <a:bodyPr/>
        <a:lstStyle/>
        <a:p>
          <a:endParaRPr lang="en-US"/>
        </a:p>
      </dgm:t>
    </dgm:pt>
    <dgm:pt modelId="{0E23FAD3-A547-4772-9DC0-E049304AAB0A}">
      <dgm:prSet phldrT="[Text]"/>
      <dgm:spPr/>
      <dgm:t>
        <a:bodyPr/>
        <a:lstStyle/>
        <a:p>
          <a:r>
            <a:rPr lang="en-US" dirty="0" smtClean="0"/>
            <a:t>High Court-assessee cannot be held guilty of furnishing inaccurate particulars</a:t>
          </a:r>
          <a:endParaRPr lang="en-US" dirty="0"/>
        </a:p>
      </dgm:t>
    </dgm:pt>
    <dgm:pt modelId="{CDB21060-9B46-4C39-9738-128FD9495DED}" type="parTrans" cxnId="{B46D94EF-765E-43A9-ABA5-CAD711341C2E}">
      <dgm:prSet/>
      <dgm:spPr/>
      <dgm:t>
        <a:bodyPr/>
        <a:lstStyle/>
        <a:p>
          <a:endParaRPr lang="en-US"/>
        </a:p>
      </dgm:t>
    </dgm:pt>
    <dgm:pt modelId="{02674C0B-DC5E-4D0F-93B5-B7C302E0D5BA}" type="sibTrans" cxnId="{B46D94EF-765E-43A9-ABA5-CAD711341C2E}">
      <dgm:prSet/>
      <dgm:spPr/>
      <dgm:t>
        <a:bodyPr/>
        <a:lstStyle/>
        <a:p>
          <a:endParaRPr lang="en-US"/>
        </a:p>
      </dgm:t>
    </dgm:pt>
    <dgm:pt modelId="{AB430CC8-5FE8-4F56-835D-A23EE7EE4C57}">
      <dgm:prSet phldrT="[Text]"/>
      <dgm:spPr/>
      <dgm:t>
        <a:bodyPr/>
        <a:lstStyle/>
        <a:p>
          <a:r>
            <a:rPr lang="en-US" dirty="0" smtClean="0"/>
            <a:t>Thus no penalty be imposed on assessee</a:t>
          </a:r>
          <a:endParaRPr lang="en-US" dirty="0"/>
        </a:p>
      </dgm:t>
    </dgm:pt>
    <dgm:pt modelId="{96395856-67CA-402E-AC02-D32BD9D60189}" type="parTrans" cxnId="{6D370DDA-42D9-4AD6-9105-0B7102F0D8A2}">
      <dgm:prSet/>
      <dgm:spPr/>
      <dgm:t>
        <a:bodyPr/>
        <a:lstStyle/>
        <a:p>
          <a:endParaRPr lang="en-US"/>
        </a:p>
      </dgm:t>
    </dgm:pt>
    <dgm:pt modelId="{07D2FDB4-4FCF-4847-96C6-661DCFF369AA}" type="sibTrans" cxnId="{6D370DDA-42D9-4AD6-9105-0B7102F0D8A2}">
      <dgm:prSet/>
      <dgm:spPr/>
      <dgm:t>
        <a:bodyPr/>
        <a:lstStyle/>
        <a:p>
          <a:endParaRPr lang="en-US"/>
        </a:p>
      </dgm:t>
    </dgm:pt>
    <dgm:pt modelId="{3C2AF64F-683F-4FC9-BEFC-63F2085F5217}">
      <dgm:prSet phldrT="[Text]" phldr="1"/>
      <dgm:spPr/>
      <dgm:t>
        <a:bodyPr/>
        <a:lstStyle/>
        <a:p>
          <a:endParaRPr lang="en-US"/>
        </a:p>
      </dgm:t>
    </dgm:pt>
    <dgm:pt modelId="{8404A7C3-6129-4D72-9F51-47F8FD1875E3}" type="parTrans" cxnId="{F9B6E6B3-DEC9-4045-B458-D56A53EF667E}">
      <dgm:prSet/>
      <dgm:spPr/>
      <dgm:t>
        <a:bodyPr/>
        <a:lstStyle/>
        <a:p>
          <a:endParaRPr lang="en-US"/>
        </a:p>
      </dgm:t>
    </dgm:pt>
    <dgm:pt modelId="{7E08E085-78B7-439A-81B6-35C0B99CD22C}" type="sibTrans" cxnId="{F9B6E6B3-DEC9-4045-B458-D56A53EF667E}">
      <dgm:prSet/>
      <dgm:spPr/>
      <dgm:t>
        <a:bodyPr/>
        <a:lstStyle/>
        <a:p>
          <a:endParaRPr lang="en-US"/>
        </a:p>
      </dgm:t>
    </dgm:pt>
    <dgm:pt modelId="{F6B8923F-26DA-4F75-97CA-C1C1DE008383}" type="pres">
      <dgm:prSet presAssocID="{0C9CC76B-A211-4849-A8C4-9CDD02CCF3F4}" presName="Name0" presStyleCnt="0">
        <dgm:presLayoutVars>
          <dgm:dir/>
          <dgm:animLvl val="lvl"/>
          <dgm:resizeHandles val="exact"/>
        </dgm:presLayoutVars>
      </dgm:prSet>
      <dgm:spPr/>
      <dgm:t>
        <a:bodyPr/>
        <a:lstStyle/>
        <a:p>
          <a:endParaRPr lang="en-US"/>
        </a:p>
      </dgm:t>
    </dgm:pt>
    <dgm:pt modelId="{A61580AF-8B57-4536-B1C0-D4ECDE51D36B}" type="pres">
      <dgm:prSet presAssocID="{0E23FAD3-A547-4772-9DC0-E049304AAB0A}" presName="boxAndChildren" presStyleCnt="0"/>
      <dgm:spPr/>
    </dgm:pt>
    <dgm:pt modelId="{8CF788E0-4E10-4DE7-A5C1-EC4D6619620C}" type="pres">
      <dgm:prSet presAssocID="{0E23FAD3-A547-4772-9DC0-E049304AAB0A}" presName="parentTextBox" presStyleLbl="node1" presStyleIdx="0" presStyleCnt="3"/>
      <dgm:spPr/>
      <dgm:t>
        <a:bodyPr/>
        <a:lstStyle/>
        <a:p>
          <a:endParaRPr lang="en-US"/>
        </a:p>
      </dgm:t>
    </dgm:pt>
    <dgm:pt modelId="{8EED7A84-EC04-429D-B9C5-4F475BE4FD13}" type="pres">
      <dgm:prSet presAssocID="{0E23FAD3-A547-4772-9DC0-E049304AAB0A}" presName="entireBox" presStyleLbl="node1" presStyleIdx="0" presStyleCnt="3"/>
      <dgm:spPr/>
      <dgm:t>
        <a:bodyPr/>
        <a:lstStyle/>
        <a:p>
          <a:endParaRPr lang="en-US"/>
        </a:p>
      </dgm:t>
    </dgm:pt>
    <dgm:pt modelId="{8FCD8F11-1050-4003-8F3A-9E22D4FCFA18}" type="pres">
      <dgm:prSet presAssocID="{0E23FAD3-A547-4772-9DC0-E049304AAB0A}" presName="descendantBox" presStyleCnt="0"/>
      <dgm:spPr/>
    </dgm:pt>
    <dgm:pt modelId="{409753C3-CE17-4438-A6C8-47D5C32F7D53}" type="pres">
      <dgm:prSet presAssocID="{AB430CC8-5FE8-4F56-835D-A23EE7EE4C57}" presName="childTextBox" presStyleLbl="fgAccFollowNode1" presStyleIdx="0" presStyleCnt="6" custScaleX="2000000" custLinFactNeighborX="-256" custLinFactNeighborY="18">
        <dgm:presLayoutVars>
          <dgm:bulletEnabled val="1"/>
        </dgm:presLayoutVars>
      </dgm:prSet>
      <dgm:spPr/>
      <dgm:t>
        <a:bodyPr/>
        <a:lstStyle/>
        <a:p>
          <a:endParaRPr lang="en-US"/>
        </a:p>
      </dgm:t>
    </dgm:pt>
    <dgm:pt modelId="{FF7BF44C-4296-4A35-8960-E6EA5C7E3B5D}" type="pres">
      <dgm:prSet presAssocID="{3C2AF64F-683F-4FC9-BEFC-63F2085F5217}" presName="childTextBox" presStyleLbl="fgAccFollowNode1" presStyleIdx="1" presStyleCnt="6">
        <dgm:presLayoutVars>
          <dgm:bulletEnabled val="1"/>
        </dgm:presLayoutVars>
      </dgm:prSet>
      <dgm:spPr/>
      <dgm:t>
        <a:bodyPr/>
        <a:lstStyle/>
        <a:p>
          <a:endParaRPr lang="en-US"/>
        </a:p>
      </dgm:t>
    </dgm:pt>
    <dgm:pt modelId="{4E7FC45F-FA31-4BC4-B569-8BD1FA768216}" type="pres">
      <dgm:prSet presAssocID="{2DF25C17-1386-455B-A6BC-5596DA28FD5F}" presName="sp" presStyleCnt="0"/>
      <dgm:spPr/>
    </dgm:pt>
    <dgm:pt modelId="{6B0E8A1A-C353-4FA4-BBD9-EC4A0B5B11C3}" type="pres">
      <dgm:prSet presAssocID="{1AED2A01-ABC3-4518-8521-ADBC06AE3C62}" presName="arrowAndChildren" presStyleCnt="0"/>
      <dgm:spPr/>
    </dgm:pt>
    <dgm:pt modelId="{8AC390C7-2862-4121-B79C-BDAFD7644EEC}" type="pres">
      <dgm:prSet presAssocID="{1AED2A01-ABC3-4518-8521-ADBC06AE3C62}" presName="parentTextArrow" presStyleLbl="node1" presStyleIdx="0" presStyleCnt="3"/>
      <dgm:spPr/>
      <dgm:t>
        <a:bodyPr/>
        <a:lstStyle/>
        <a:p>
          <a:endParaRPr lang="en-US"/>
        </a:p>
      </dgm:t>
    </dgm:pt>
    <dgm:pt modelId="{AD132267-D0E7-4DCA-B8F8-A68360D371D9}" type="pres">
      <dgm:prSet presAssocID="{1AED2A01-ABC3-4518-8521-ADBC06AE3C62}" presName="arrow" presStyleLbl="node1" presStyleIdx="1" presStyleCnt="3"/>
      <dgm:spPr/>
      <dgm:t>
        <a:bodyPr/>
        <a:lstStyle/>
        <a:p>
          <a:endParaRPr lang="en-US"/>
        </a:p>
      </dgm:t>
    </dgm:pt>
    <dgm:pt modelId="{7909B808-F0DF-4A75-95CC-85131FF34F88}" type="pres">
      <dgm:prSet presAssocID="{1AED2A01-ABC3-4518-8521-ADBC06AE3C62}" presName="descendantArrow" presStyleCnt="0"/>
      <dgm:spPr/>
    </dgm:pt>
    <dgm:pt modelId="{0A987E53-6F7B-4837-B832-6BBFF7BE56A8}" type="pres">
      <dgm:prSet presAssocID="{473EA1AB-EFB6-4031-9B7E-F47D10578143}" presName="childTextArrow" presStyleLbl="fgAccFollowNode1" presStyleIdx="2" presStyleCnt="6" custScaleX="2000000">
        <dgm:presLayoutVars>
          <dgm:bulletEnabled val="1"/>
        </dgm:presLayoutVars>
      </dgm:prSet>
      <dgm:spPr/>
      <dgm:t>
        <a:bodyPr/>
        <a:lstStyle/>
        <a:p>
          <a:endParaRPr lang="en-US"/>
        </a:p>
      </dgm:t>
    </dgm:pt>
    <dgm:pt modelId="{05BE4E12-B88A-48EF-9140-50F12818265D}" type="pres">
      <dgm:prSet presAssocID="{1A458FCF-D643-4164-B82A-31FF2F08046D}" presName="childTextArrow" presStyleLbl="fgAccFollowNode1" presStyleIdx="3" presStyleCnt="6">
        <dgm:presLayoutVars>
          <dgm:bulletEnabled val="1"/>
        </dgm:presLayoutVars>
      </dgm:prSet>
      <dgm:spPr/>
      <dgm:t>
        <a:bodyPr/>
        <a:lstStyle/>
        <a:p>
          <a:endParaRPr lang="en-US"/>
        </a:p>
      </dgm:t>
    </dgm:pt>
    <dgm:pt modelId="{AF9D28E8-FBAE-4BEE-BDE0-32A0CC0E3BCF}" type="pres">
      <dgm:prSet presAssocID="{B05840C9-C607-46A7-80EC-D2E51D1BDD15}" presName="sp" presStyleCnt="0"/>
      <dgm:spPr/>
    </dgm:pt>
    <dgm:pt modelId="{7C8F2635-5413-4D66-AEC4-FCFEB8374334}" type="pres">
      <dgm:prSet presAssocID="{D71A9B99-8283-453F-99A3-AA9261A5B7E2}" presName="arrowAndChildren" presStyleCnt="0"/>
      <dgm:spPr/>
    </dgm:pt>
    <dgm:pt modelId="{1BBD02D0-339D-482C-B598-A1D8CD7EDBA9}" type="pres">
      <dgm:prSet presAssocID="{D71A9B99-8283-453F-99A3-AA9261A5B7E2}" presName="parentTextArrow" presStyleLbl="node1" presStyleIdx="1" presStyleCnt="3"/>
      <dgm:spPr/>
      <dgm:t>
        <a:bodyPr/>
        <a:lstStyle/>
        <a:p>
          <a:endParaRPr lang="en-US"/>
        </a:p>
      </dgm:t>
    </dgm:pt>
    <dgm:pt modelId="{CE4B4AF8-0D2E-47EA-80A5-47F6EAD1DA7A}" type="pres">
      <dgm:prSet presAssocID="{D71A9B99-8283-453F-99A3-AA9261A5B7E2}" presName="arrow" presStyleLbl="node1" presStyleIdx="2" presStyleCnt="3"/>
      <dgm:spPr/>
      <dgm:t>
        <a:bodyPr/>
        <a:lstStyle/>
        <a:p>
          <a:endParaRPr lang="en-US"/>
        </a:p>
      </dgm:t>
    </dgm:pt>
    <dgm:pt modelId="{07E92BA2-86F6-4D01-9275-E342F2DDB21D}" type="pres">
      <dgm:prSet presAssocID="{D71A9B99-8283-453F-99A3-AA9261A5B7E2}" presName="descendantArrow" presStyleCnt="0"/>
      <dgm:spPr/>
    </dgm:pt>
    <dgm:pt modelId="{DC107F68-0358-43C7-A8A6-415A39170B5C}" type="pres">
      <dgm:prSet presAssocID="{60E60AB0-6144-41AC-B52B-D862056AD2BA}" presName="childTextArrow" presStyleLbl="fgAccFollowNode1" presStyleIdx="4" presStyleCnt="6" custScaleX="2000000">
        <dgm:presLayoutVars>
          <dgm:bulletEnabled val="1"/>
        </dgm:presLayoutVars>
      </dgm:prSet>
      <dgm:spPr/>
      <dgm:t>
        <a:bodyPr/>
        <a:lstStyle/>
        <a:p>
          <a:endParaRPr lang="en-US"/>
        </a:p>
      </dgm:t>
    </dgm:pt>
    <dgm:pt modelId="{11B0DDFB-872C-4E09-88D0-0689FF828748}" type="pres">
      <dgm:prSet presAssocID="{90ADA766-365C-495C-A99A-CC1C238E477A}" presName="childTextArrow" presStyleLbl="fgAccFollowNode1" presStyleIdx="5" presStyleCnt="6">
        <dgm:presLayoutVars>
          <dgm:bulletEnabled val="1"/>
        </dgm:presLayoutVars>
      </dgm:prSet>
      <dgm:spPr/>
      <dgm:t>
        <a:bodyPr/>
        <a:lstStyle/>
        <a:p>
          <a:endParaRPr lang="en-US"/>
        </a:p>
      </dgm:t>
    </dgm:pt>
  </dgm:ptLst>
  <dgm:cxnLst>
    <dgm:cxn modelId="{B46D94EF-765E-43A9-ABA5-CAD711341C2E}" srcId="{0C9CC76B-A211-4849-A8C4-9CDD02CCF3F4}" destId="{0E23FAD3-A547-4772-9DC0-E049304AAB0A}" srcOrd="2" destOrd="0" parTransId="{CDB21060-9B46-4C39-9738-128FD9495DED}" sibTransId="{02674C0B-DC5E-4D0F-93B5-B7C302E0D5BA}"/>
    <dgm:cxn modelId="{233A1762-38FD-46B1-8CE6-D4CB79D3B3FE}" type="presOf" srcId="{473EA1AB-EFB6-4031-9B7E-F47D10578143}" destId="{0A987E53-6F7B-4837-B832-6BBFF7BE56A8}" srcOrd="0" destOrd="0" presId="urn:microsoft.com/office/officeart/2005/8/layout/process4"/>
    <dgm:cxn modelId="{5EEE84C3-7900-4863-9E54-10BB39FA9053}" srcId="{D71A9B99-8283-453F-99A3-AA9261A5B7E2}" destId="{90ADA766-365C-495C-A99A-CC1C238E477A}" srcOrd="1" destOrd="0" parTransId="{51D22320-3E2A-4E47-A220-D3A51C3015BC}" sibTransId="{B2F365BD-C021-4A22-B781-33D4732FBC59}"/>
    <dgm:cxn modelId="{102EB5BB-039F-4986-93FA-52A6CD4CCFED}" type="presOf" srcId="{90ADA766-365C-495C-A99A-CC1C238E477A}" destId="{11B0DDFB-872C-4E09-88D0-0689FF828748}" srcOrd="0" destOrd="0" presId="urn:microsoft.com/office/officeart/2005/8/layout/process4"/>
    <dgm:cxn modelId="{6D370DDA-42D9-4AD6-9105-0B7102F0D8A2}" srcId="{0E23FAD3-A547-4772-9DC0-E049304AAB0A}" destId="{AB430CC8-5FE8-4F56-835D-A23EE7EE4C57}" srcOrd="0" destOrd="0" parTransId="{96395856-67CA-402E-AC02-D32BD9D60189}" sibTransId="{07D2FDB4-4FCF-4847-96C6-661DCFF369AA}"/>
    <dgm:cxn modelId="{581BB523-3F96-44C4-8DC5-53B2D0D68926}" srcId="{0C9CC76B-A211-4849-A8C4-9CDD02CCF3F4}" destId="{1AED2A01-ABC3-4518-8521-ADBC06AE3C62}" srcOrd="1" destOrd="0" parTransId="{7EA52602-C6A7-4AA4-8BA4-724682E21EF0}" sibTransId="{2DF25C17-1386-455B-A6BC-5596DA28FD5F}"/>
    <dgm:cxn modelId="{25CCC7E8-4D0D-462A-8BE9-82E0EF6D0D4D}" srcId="{1AED2A01-ABC3-4518-8521-ADBC06AE3C62}" destId="{1A458FCF-D643-4164-B82A-31FF2F08046D}" srcOrd="1" destOrd="0" parTransId="{07087714-E887-4AAE-93F4-B92E478EFC57}" sibTransId="{8CDFB9E4-B96E-40D8-A784-5C9F78F9FC8C}"/>
    <dgm:cxn modelId="{9CF47331-15FB-474E-BF52-CD0EC2D6B189}" type="presOf" srcId="{60E60AB0-6144-41AC-B52B-D862056AD2BA}" destId="{DC107F68-0358-43C7-A8A6-415A39170B5C}" srcOrd="0" destOrd="0" presId="urn:microsoft.com/office/officeart/2005/8/layout/process4"/>
    <dgm:cxn modelId="{72047FA7-D2DA-45D8-956C-56C13C8354A5}" srcId="{1AED2A01-ABC3-4518-8521-ADBC06AE3C62}" destId="{473EA1AB-EFB6-4031-9B7E-F47D10578143}" srcOrd="0" destOrd="0" parTransId="{749FEFA3-BE68-42B2-9923-2C7298B40C37}" sibTransId="{9E53C0AB-1B12-4BCE-A608-5E6FAE211C68}"/>
    <dgm:cxn modelId="{B5260FB2-8B50-4AF0-B24D-78E7E4E048C7}" type="presOf" srcId="{1AED2A01-ABC3-4518-8521-ADBC06AE3C62}" destId="{8AC390C7-2862-4121-B79C-BDAFD7644EEC}" srcOrd="0" destOrd="0" presId="urn:microsoft.com/office/officeart/2005/8/layout/process4"/>
    <dgm:cxn modelId="{5D281563-A2B9-4BF2-B879-A2BB136483BD}" type="presOf" srcId="{AB430CC8-5FE8-4F56-835D-A23EE7EE4C57}" destId="{409753C3-CE17-4438-A6C8-47D5C32F7D53}" srcOrd="0" destOrd="0" presId="urn:microsoft.com/office/officeart/2005/8/layout/process4"/>
    <dgm:cxn modelId="{7DC73BA1-EC9D-42E6-9E6D-C272C967270C}" type="presOf" srcId="{0E23FAD3-A547-4772-9DC0-E049304AAB0A}" destId="{8EED7A84-EC04-429D-B9C5-4F475BE4FD13}" srcOrd="1" destOrd="0" presId="urn:microsoft.com/office/officeart/2005/8/layout/process4"/>
    <dgm:cxn modelId="{0D7945E0-B28A-42B4-BF68-5BF9B6F07005}" type="presOf" srcId="{1AED2A01-ABC3-4518-8521-ADBC06AE3C62}" destId="{AD132267-D0E7-4DCA-B8F8-A68360D371D9}" srcOrd="1" destOrd="0" presId="urn:microsoft.com/office/officeart/2005/8/layout/process4"/>
    <dgm:cxn modelId="{F9B6E6B3-DEC9-4045-B458-D56A53EF667E}" srcId="{0E23FAD3-A547-4772-9DC0-E049304AAB0A}" destId="{3C2AF64F-683F-4FC9-BEFC-63F2085F5217}" srcOrd="1" destOrd="0" parTransId="{8404A7C3-6129-4D72-9F51-47F8FD1875E3}" sibTransId="{7E08E085-78B7-439A-81B6-35C0B99CD22C}"/>
    <dgm:cxn modelId="{FC1F3A8F-9744-4870-B475-FE85940A4428}" type="presOf" srcId="{0E23FAD3-A547-4772-9DC0-E049304AAB0A}" destId="{8CF788E0-4E10-4DE7-A5C1-EC4D6619620C}" srcOrd="0" destOrd="0" presId="urn:microsoft.com/office/officeart/2005/8/layout/process4"/>
    <dgm:cxn modelId="{7CB66335-ABAF-4781-A504-9A977AE33810}" srcId="{0C9CC76B-A211-4849-A8C4-9CDD02CCF3F4}" destId="{D71A9B99-8283-453F-99A3-AA9261A5B7E2}" srcOrd="0" destOrd="0" parTransId="{1F07B04C-2EF8-4C91-B161-9BF1E81AA294}" sibTransId="{B05840C9-C607-46A7-80EC-D2E51D1BDD15}"/>
    <dgm:cxn modelId="{8C8AE332-849A-4E61-B9C9-BAC7F3D4CF70}" srcId="{D71A9B99-8283-453F-99A3-AA9261A5B7E2}" destId="{60E60AB0-6144-41AC-B52B-D862056AD2BA}" srcOrd="0" destOrd="0" parTransId="{3E4ACBFF-EE5E-46D6-A3F6-2CBA5E64C7EE}" sibTransId="{4F821FDD-676C-4D1C-9042-0A08735ECFE7}"/>
    <dgm:cxn modelId="{59E50897-18C0-4AF1-B6BF-C8D6E2076E51}" type="presOf" srcId="{D71A9B99-8283-453F-99A3-AA9261A5B7E2}" destId="{1BBD02D0-339D-482C-B598-A1D8CD7EDBA9}" srcOrd="0" destOrd="0" presId="urn:microsoft.com/office/officeart/2005/8/layout/process4"/>
    <dgm:cxn modelId="{7BB93EE4-7130-461B-8198-57C5E98F4387}" type="presOf" srcId="{1A458FCF-D643-4164-B82A-31FF2F08046D}" destId="{05BE4E12-B88A-48EF-9140-50F12818265D}" srcOrd="0" destOrd="0" presId="urn:microsoft.com/office/officeart/2005/8/layout/process4"/>
    <dgm:cxn modelId="{561264D0-FF31-4A51-8A60-D4F58AAD40E4}" type="presOf" srcId="{3C2AF64F-683F-4FC9-BEFC-63F2085F5217}" destId="{FF7BF44C-4296-4A35-8960-E6EA5C7E3B5D}" srcOrd="0" destOrd="0" presId="urn:microsoft.com/office/officeart/2005/8/layout/process4"/>
    <dgm:cxn modelId="{BE5EFA6A-EC74-475E-9939-A696A58F43B8}" type="presOf" srcId="{D71A9B99-8283-453F-99A3-AA9261A5B7E2}" destId="{CE4B4AF8-0D2E-47EA-80A5-47F6EAD1DA7A}" srcOrd="1" destOrd="0" presId="urn:microsoft.com/office/officeart/2005/8/layout/process4"/>
    <dgm:cxn modelId="{1D66786B-D100-4824-89A4-B273506E654F}" type="presOf" srcId="{0C9CC76B-A211-4849-A8C4-9CDD02CCF3F4}" destId="{F6B8923F-26DA-4F75-97CA-C1C1DE008383}" srcOrd="0" destOrd="0" presId="urn:microsoft.com/office/officeart/2005/8/layout/process4"/>
    <dgm:cxn modelId="{F993E677-D90A-43CC-951E-B07B479CCFF6}" type="presParOf" srcId="{F6B8923F-26DA-4F75-97CA-C1C1DE008383}" destId="{A61580AF-8B57-4536-B1C0-D4ECDE51D36B}" srcOrd="0" destOrd="0" presId="urn:microsoft.com/office/officeart/2005/8/layout/process4"/>
    <dgm:cxn modelId="{E737A065-937D-473E-A7C1-19D78C978015}" type="presParOf" srcId="{A61580AF-8B57-4536-B1C0-D4ECDE51D36B}" destId="{8CF788E0-4E10-4DE7-A5C1-EC4D6619620C}" srcOrd="0" destOrd="0" presId="urn:microsoft.com/office/officeart/2005/8/layout/process4"/>
    <dgm:cxn modelId="{8C2D489C-4078-4528-AF5D-212CB96A7798}" type="presParOf" srcId="{A61580AF-8B57-4536-B1C0-D4ECDE51D36B}" destId="{8EED7A84-EC04-429D-B9C5-4F475BE4FD13}" srcOrd="1" destOrd="0" presId="urn:microsoft.com/office/officeart/2005/8/layout/process4"/>
    <dgm:cxn modelId="{225BA67F-73ED-43D5-9668-1B14B239E3E5}" type="presParOf" srcId="{A61580AF-8B57-4536-B1C0-D4ECDE51D36B}" destId="{8FCD8F11-1050-4003-8F3A-9E22D4FCFA18}" srcOrd="2" destOrd="0" presId="urn:microsoft.com/office/officeart/2005/8/layout/process4"/>
    <dgm:cxn modelId="{279BBB4A-BFF9-42C2-87BC-E02F2D0CD490}" type="presParOf" srcId="{8FCD8F11-1050-4003-8F3A-9E22D4FCFA18}" destId="{409753C3-CE17-4438-A6C8-47D5C32F7D53}" srcOrd="0" destOrd="0" presId="urn:microsoft.com/office/officeart/2005/8/layout/process4"/>
    <dgm:cxn modelId="{461B5008-18BD-4F1F-B0F3-16C739EE98F5}" type="presParOf" srcId="{8FCD8F11-1050-4003-8F3A-9E22D4FCFA18}" destId="{FF7BF44C-4296-4A35-8960-E6EA5C7E3B5D}" srcOrd="1" destOrd="0" presId="urn:microsoft.com/office/officeart/2005/8/layout/process4"/>
    <dgm:cxn modelId="{276BDAEE-3083-4A11-A779-6DB374DADD7A}" type="presParOf" srcId="{F6B8923F-26DA-4F75-97CA-C1C1DE008383}" destId="{4E7FC45F-FA31-4BC4-B569-8BD1FA768216}" srcOrd="1" destOrd="0" presId="urn:microsoft.com/office/officeart/2005/8/layout/process4"/>
    <dgm:cxn modelId="{07148296-4A4A-4BE7-9F4B-F617138FCFBD}" type="presParOf" srcId="{F6B8923F-26DA-4F75-97CA-C1C1DE008383}" destId="{6B0E8A1A-C353-4FA4-BBD9-EC4A0B5B11C3}" srcOrd="2" destOrd="0" presId="urn:microsoft.com/office/officeart/2005/8/layout/process4"/>
    <dgm:cxn modelId="{09612D0C-6038-4188-9C3F-E554270606E2}" type="presParOf" srcId="{6B0E8A1A-C353-4FA4-BBD9-EC4A0B5B11C3}" destId="{8AC390C7-2862-4121-B79C-BDAFD7644EEC}" srcOrd="0" destOrd="0" presId="urn:microsoft.com/office/officeart/2005/8/layout/process4"/>
    <dgm:cxn modelId="{7E6F9404-21A6-409A-A378-F0A3E880D17E}" type="presParOf" srcId="{6B0E8A1A-C353-4FA4-BBD9-EC4A0B5B11C3}" destId="{AD132267-D0E7-4DCA-B8F8-A68360D371D9}" srcOrd="1" destOrd="0" presId="urn:microsoft.com/office/officeart/2005/8/layout/process4"/>
    <dgm:cxn modelId="{0FD685DD-5DDA-4472-9E47-FBC1C85374D8}" type="presParOf" srcId="{6B0E8A1A-C353-4FA4-BBD9-EC4A0B5B11C3}" destId="{7909B808-F0DF-4A75-95CC-85131FF34F88}" srcOrd="2" destOrd="0" presId="urn:microsoft.com/office/officeart/2005/8/layout/process4"/>
    <dgm:cxn modelId="{CF21077E-6D33-4080-A61C-F5B230DD4A8E}" type="presParOf" srcId="{7909B808-F0DF-4A75-95CC-85131FF34F88}" destId="{0A987E53-6F7B-4837-B832-6BBFF7BE56A8}" srcOrd="0" destOrd="0" presId="urn:microsoft.com/office/officeart/2005/8/layout/process4"/>
    <dgm:cxn modelId="{139BCA22-0744-4B02-9008-2B621C7541D6}" type="presParOf" srcId="{7909B808-F0DF-4A75-95CC-85131FF34F88}" destId="{05BE4E12-B88A-48EF-9140-50F12818265D}" srcOrd="1" destOrd="0" presId="urn:microsoft.com/office/officeart/2005/8/layout/process4"/>
    <dgm:cxn modelId="{2B20E310-643D-4257-AAFD-ECB2A852F8C9}" type="presParOf" srcId="{F6B8923F-26DA-4F75-97CA-C1C1DE008383}" destId="{AF9D28E8-FBAE-4BEE-BDE0-32A0CC0E3BCF}" srcOrd="3" destOrd="0" presId="urn:microsoft.com/office/officeart/2005/8/layout/process4"/>
    <dgm:cxn modelId="{76EA7A88-7DA4-4988-A87C-7EBC9954FC56}" type="presParOf" srcId="{F6B8923F-26DA-4F75-97CA-C1C1DE008383}" destId="{7C8F2635-5413-4D66-AEC4-FCFEB8374334}" srcOrd="4" destOrd="0" presId="urn:microsoft.com/office/officeart/2005/8/layout/process4"/>
    <dgm:cxn modelId="{9FEDA34A-C5EA-48D4-ADE4-1E156963489B}" type="presParOf" srcId="{7C8F2635-5413-4D66-AEC4-FCFEB8374334}" destId="{1BBD02D0-339D-482C-B598-A1D8CD7EDBA9}" srcOrd="0" destOrd="0" presId="urn:microsoft.com/office/officeart/2005/8/layout/process4"/>
    <dgm:cxn modelId="{58FB88BE-19B6-4C18-BC81-85E311D54F90}" type="presParOf" srcId="{7C8F2635-5413-4D66-AEC4-FCFEB8374334}" destId="{CE4B4AF8-0D2E-47EA-80A5-47F6EAD1DA7A}" srcOrd="1" destOrd="0" presId="urn:microsoft.com/office/officeart/2005/8/layout/process4"/>
    <dgm:cxn modelId="{8F042DDA-0A67-4F6D-800C-80C94BC6FEC2}" type="presParOf" srcId="{7C8F2635-5413-4D66-AEC4-FCFEB8374334}" destId="{07E92BA2-86F6-4D01-9275-E342F2DDB21D}" srcOrd="2" destOrd="0" presId="urn:microsoft.com/office/officeart/2005/8/layout/process4"/>
    <dgm:cxn modelId="{C3244F0D-DE1A-4C01-8E38-E80F8EDD89D3}" type="presParOf" srcId="{07E92BA2-86F6-4D01-9275-E342F2DDB21D}" destId="{DC107F68-0358-43C7-A8A6-415A39170B5C}" srcOrd="0" destOrd="0" presId="urn:microsoft.com/office/officeart/2005/8/layout/process4"/>
    <dgm:cxn modelId="{1D66A4A5-F273-4EFF-9F0A-12DE99404E0C}" type="presParOf" srcId="{07E92BA2-86F6-4D01-9275-E342F2DDB21D}" destId="{11B0DDFB-872C-4E09-88D0-0689FF828748}" srcOrd="1"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9F17FE-C5B0-490E-B008-47B0C5A9AD27}"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AB2F1723-5033-4F2A-8430-2A1D7206CA97}">
      <dgm:prSet phldrT="[Text]"/>
      <dgm:spPr/>
      <dgm:t>
        <a:bodyPr/>
        <a:lstStyle/>
        <a:p>
          <a:r>
            <a:rPr lang="en-US" b="1" u="sng" dirty="0" smtClean="0"/>
            <a:t>Points to be noted</a:t>
          </a:r>
          <a:endParaRPr lang="en-US" dirty="0"/>
        </a:p>
      </dgm:t>
    </dgm:pt>
    <dgm:pt modelId="{36DAA577-F97D-4609-9A85-E9BFEC4768AE}" type="parTrans" cxnId="{05112095-D981-4862-873C-6564749F22FA}">
      <dgm:prSet/>
      <dgm:spPr/>
      <dgm:t>
        <a:bodyPr/>
        <a:lstStyle/>
        <a:p>
          <a:endParaRPr lang="en-US"/>
        </a:p>
      </dgm:t>
    </dgm:pt>
    <dgm:pt modelId="{C068502E-9BDE-436F-B8B3-F8E549227EB2}" type="sibTrans" cxnId="{05112095-D981-4862-873C-6564749F22FA}">
      <dgm:prSet/>
      <dgm:spPr/>
      <dgm:t>
        <a:bodyPr/>
        <a:lstStyle/>
        <a:p>
          <a:endParaRPr lang="en-US"/>
        </a:p>
      </dgm:t>
    </dgm:pt>
    <dgm:pt modelId="{4BA20C27-93CA-4928-BEF6-5051107CEC6A}">
      <dgm:prSet phldrT="[Text]"/>
      <dgm:spPr/>
      <dgm:t>
        <a:bodyPr/>
        <a:lstStyle/>
        <a:p>
          <a:r>
            <a:rPr lang="en-US" dirty="0" smtClean="0"/>
            <a:t>There has to be a deliberate act or omission on behalf of the assessee</a:t>
          </a:r>
          <a:endParaRPr lang="en-US" b="1" u="sng" dirty="0"/>
        </a:p>
      </dgm:t>
    </dgm:pt>
    <dgm:pt modelId="{D45D6770-3208-4317-897B-650B1CDD533F}" type="parTrans" cxnId="{FF7125BA-2A67-481F-AB68-EAB00D85B9EC}">
      <dgm:prSet/>
      <dgm:spPr/>
      <dgm:t>
        <a:bodyPr/>
        <a:lstStyle/>
        <a:p>
          <a:endParaRPr lang="en-US"/>
        </a:p>
      </dgm:t>
    </dgm:pt>
    <dgm:pt modelId="{9CE000B9-9864-4334-B89B-A30A55313628}" type="sibTrans" cxnId="{FF7125BA-2A67-481F-AB68-EAB00D85B9EC}">
      <dgm:prSet/>
      <dgm:spPr/>
      <dgm:t>
        <a:bodyPr/>
        <a:lstStyle/>
        <a:p>
          <a:endParaRPr lang="en-US"/>
        </a:p>
      </dgm:t>
    </dgm:pt>
    <dgm:pt modelId="{55F133CA-72AC-41C3-B3A6-2835CD91FFC7}">
      <dgm:prSet phldrT="[Text]"/>
      <dgm:spPr/>
      <dgm:t>
        <a:bodyPr/>
        <a:lstStyle/>
        <a:p>
          <a:r>
            <a:rPr lang="en-US" b="1" u="sng" dirty="0" smtClean="0"/>
            <a:t>Facts of case</a:t>
          </a:r>
          <a:endParaRPr lang="en-US" b="1" u="sng" dirty="0"/>
        </a:p>
      </dgm:t>
    </dgm:pt>
    <dgm:pt modelId="{CF743B48-8FFA-4E98-87DB-7AB382D36BD6}" type="parTrans" cxnId="{28CD17AC-BAFC-4E48-A79F-9B2F31D2A28C}">
      <dgm:prSet/>
      <dgm:spPr/>
      <dgm:t>
        <a:bodyPr/>
        <a:lstStyle/>
        <a:p>
          <a:endParaRPr lang="en-US"/>
        </a:p>
      </dgm:t>
    </dgm:pt>
    <dgm:pt modelId="{A31A49D3-8C0B-4770-9CFC-EAF4C086C7C4}" type="sibTrans" cxnId="{28CD17AC-BAFC-4E48-A79F-9B2F31D2A28C}">
      <dgm:prSet/>
      <dgm:spPr/>
      <dgm:t>
        <a:bodyPr/>
        <a:lstStyle/>
        <a:p>
          <a:endParaRPr lang="en-US"/>
        </a:p>
      </dgm:t>
    </dgm:pt>
    <dgm:pt modelId="{0B4829DF-DB99-4178-AEAE-90907997EFAB}">
      <dgm:prSet phldrT="[Text]"/>
      <dgm:spPr/>
      <dgm:t>
        <a:bodyPr/>
        <a:lstStyle/>
        <a:p>
          <a:r>
            <a:rPr lang="en-US" dirty="0" smtClean="0"/>
            <a:t>Assessee paying interest on loan taken for purchasing IPL shares-on which no dividend was earned-which was disallowed by </a:t>
          </a:r>
          <a:r>
            <a:rPr lang="en-US" dirty="0" err="1" smtClean="0"/>
            <a:t>assesseing</a:t>
          </a:r>
          <a:r>
            <a:rPr lang="en-US" dirty="0" smtClean="0"/>
            <a:t> officer-AO imposed penalty</a:t>
          </a:r>
          <a:endParaRPr lang="en-US" dirty="0"/>
        </a:p>
      </dgm:t>
    </dgm:pt>
    <dgm:pt modelId="{3EBF9C14-4288-4236-9FE1-F9CAF51B1219}" type="parTrans" cxnId="{6DE34F22-1DF6-47DC-8D8B-5E1156E514CE}">
      <dgm:prSet/>
      <dgm:spPr/>
      <dgm:t>
        <a:bodyPr/>
        <a:lstStyle/>
        <a:p>
          <a:endParaRPr lang="en-US"/>
        </a:p>
      </dgm:t>
    </dgm:pt>
    <dgm:pt modelId="{0CE80E24-6AC7-4881-B4AF-12406A20F04E}" type="sibTrans" cxnId="{6DE34F22-1DF6-47DC-8D8B-5E1156E514CE}">
      <dgm:prSet/>
      <dgm:spPr/>
      <dgm:t>
        <a:bodyPr/>
        <a:lstStyle/>
        <a:p>
          <a:endParaRPr lang="en-US"/>
        </a:p>
      </dgm:t>
    </dgm:pt>
    <dgm:pt modelId="{7DB73D96-FC62-433F-A18E-40EA91BD0EBA}">
      <dgm:prSet phldrT="[Text]"/>
      <dgm:spPr/>
      <dgm:t>
        <a:bodyPr/>
        <a:lstStyle/>
        <a:p>
          <a:r>
            <a:rPr lang="en-US" dirty="0" smtClean="0"/>
            <a:t>Assessee was of view that disallowance has nothing to do with penalty</a:t>
          </a:r>
          <a:endParaRPr lang="en-US" dirty="0"/>
        </a:p>
      </dgm:t>
    </dgm:pt>
    <dgm:pt modelId="{A12DBD55-5093-4BEE-BA96-22CE2295AB48}" type="parTrans" cxnId="{E70C6EE9-15AB-4835-A190-26AE525725AA}">
      <dgm:prSet/>
      <dgm:spPr/>
      <dgm:t>
        <a:bodyPr/>
        <a:lstStyle/>
        <a:p>
          <a:endParaRPr lang="en-US"/>
        </a:p>
      </dgm:t>
    </dgm:pt>
    <dgm:pt modelId="{0858F307-2C2C-4929-A7BF-773EA7A24D6D}" type="sibTrans" cxnId="{E70C6EE9-15AB-4835-A190-26AE525725AA}">
      <dgm:prSet/>
      <dgm:spPr/>
      <dgm:t>
        <a:bodyPr/>
        <a:lstStyle/>
        <a:p>
          <a:endParaRPr lang="en-US"/>
        </a:p>
      </dgm:t>
    </dgm:pt>
    <dgm:pt modelId="{7668547B-31FA-4215-8B86-1A7F8A3D46F5}">
      <dgm:prSet phldrT="[Text]"/>
      <dgm:spPr/>
      <dgm:t>
        <a:bodyPr/>
        <a:lstStyle/>
        <a:p>
          <a:r>
            <a:rPr lang="en-US" b="1" u="sng" dirty="0" smtClean="0"/>
            <a:t>Supreme court decision</a:t>
          </a:r>
          <a:endParaRPr lang="en-US" b="1" u="sng" dirty="0"/>
        </a:p>
      </dgm:t>
    </dgm:pt>
    <dgm:pt modelId="{8F48C61E-9567-476F-BBAB-F42D1D379E85}" type="parTrans" cxnId="{FA7561D2-8E7F-41BC-8CAE-D34EC3D1B8ED}">
      <dgm:prSet/>
      <dgm:spPr/>
      <dgm:t>
        <a:bodyPr/>
        <a:lstStyle/>
        <a:p>
          <a:endParaRPr lang="en-US"/>
        </a:p>
      </dgm:t>
    </dgm:pt>
    <dgm:pt modelId="{4AFC5BCF-05EF-4EB7-9A7A-A907C76ACA11}" type="sibTrans" cxnId="{FA7561D2-8E7F-41BC-8CAE-D34EC3D1B8ED}">
      <dgm:prSet/>
      <dgm:spPr/>
      <dgm:t>
        <a:bodyPr/>
        <a:lstStyle/>
        <a:p>
          <a:endParaRPr lang="en-US"/>
        </a:p>
      </dgm:t>
    </dgm:pt>
    <dgm:pt modelId="{2EBF03FC-7C74-41B6-8B7B-44E94F852777}">
      <dgm:prSet phldrT="[Text]"/>
      <dgm:spPr/>
      <dgm:t>
        <a:bodyPr/>
        <a:lstStyle/>
        <a:p>
          <a:r>
            <a:rPr lang="en-US" dirty="0" smtClean="0"/>
            <a:t>Tribunal, </a:t>
          </a:r>
          <a:r>
            <a:rPr lang="en-US" dirty="0" err="1" smtClean="0"/>
            <a:t>Comm</a:t>
          </a:r>
          <a:r>
            <a:rPr lang="en-US" dirty="0" smtClean="0"/>
            <a:t>(Appeal), High Court have correctly reached conclusion-penalty imposed is deleted.</a:t>
          </a:r>
          <a:endParaRPr lang="en-US" dirty="0"/>
        </a:p>
      </dgm:t>
    </dgm:pt>
    <dgm:pt modelId="{A2873337-AA24-4F48-BF4A-71682E1FCA65}" type="parTrans" cxnId="{10B5970B-F895-4726-A83E-65789B488C9A}">
      <dgm:prSet/>
      <dgm:spPr/>
      <dgm:t>
        <a:bodyPr/>
        <a:lstStyle/>
        <a:p>
          <a:endParaRPr lang="en-US"/>
        </a:p>
      </dgm:t>
    </dgm:pt>
    <dgm:pt modelId="{F526BD46-45CB-4182-8798-A774ECFF4EB1}" type="sibTrans" cxnId="{10B5970B-F895-4726-A83E-65789B488C9A}">
      <dgm:prSet/>
      <dgm:spPr/>
      <dgm:t>
        <a:bodyPr/>
        <a:lstStyle/>
        <a:p>
          <a:endParaRPr lang="en-US"/>
        </a:p>
      </dgm:t>
    </dgm:pt>
    <dgm:pt modelId="{154D4849-A8CE-4ACC-8C72-D6582A9BBBA5}">
      <dgm:prSet phldrT="[Text]"/>
      <dgm:spPr/>
      <dgm:t>
        <a:bodyPr/>
        <a:lstStyle/>
        <a:p>
          <a:r>
            <a:rPr lang="en-US" dirty="0" smtClean="0"/>
            <a:t> Penalty imposed under section 271(1)(c ) –amount of tax sought to be    evaded not exceeding 3 times</a:t>
          </a:r>
          <a:endParaRPr lang="en-US" dirty="0"/>
        </a:p>
      </dgm:t>
    </dgm:pt>
    <dgm:pt modelId="{DF912A88-9517-4026-BED9-0FA821B4B0FA}" type="parTrans" cxnId="{29CB4F15-64E8-4812-803E-1FCCEE05A349}">
      <dgm:prSet/>
      <dgm:spPr/>
      <dgm:t>
        <a:bodyPr/>
        <a:lstStyle/>
        <a:p>
          <a:endParaRPr lang="en-US"/>
        </a:p>
      </dgm:t>
    </dgm:pt>
    <dgm:pt modelId="{0EBB15FA-DF57-456F-A41D-9D7E373B37E9}" type="sibTrans" cxnId="{29CB4F15-64E8-4812-803E-1FCCEE05A349}">
      <dgm:prSet/>
      <dgm:spPr/>
      <dgm:t>
        <a:bodyPr/>
        <a:lstStyle/>
        <a:p>
          <a:endParaRPr lang="en-US"/>
        </a:p>
      </dgm:t>
    </dgm:pt>
    <dgm:pt modelId="{DF88AC21-9BCA-4CB2-9A7C-EFC239C44E65}">
      <dgm:prSet phldrT="[Text]"/>
      <dgm:spPr/>
      <dgm:t>
        <a:bodyPr/>
        <a:lstStyle/>
        <a:p>
          <a:r>
            <a:rPr lang="en-US" dirty="0" smtClean="0"/>
            <a:t>Revenue was of view that-sec 14A was invoked that no deduction can be claimed in respect of income which does not form part of total income so penalty imposed</a:t>
          </a:r>
          <a:endParaRPr lang="en-US" dirty="0"/>
        </a:p>
      </dgm:t>
    </dgm:pt>
    <dgm:pt modelId="{44451391-9B93-49E8-8B49-5A0608991D7E}" type="parTrans" cxnId="{5D0E2C4C-E7B3-4FB2-BDBE-AE5AB37351EE}">
      <dgm:prSet/>
      <dgm:spPr/>
      <dgm:t>
        <a:bodyPr/>
        <a:lstStyle/>
        <a:p>
          <a:endParaRPr lang="en-US"/>
        </a:p>
      </dgm:t>
    </dgm:pt>
    <dgm:pt modelId="{A9C979BE-1F0A-4FA2-BD87-A9851BC11AEA}" type="sibTrans" cxnId="{5D0E2C4C-E7B3-4FB2-BDBE-AE5AB37351EE}">
      <dgm:prSet/>
      <dgm:spPr/>
      <dgm:t>
        <a:bodyPr/>
        <a:lstStyle/>
        <a:p>
          <a:endParaRPr lang="en-US"/>
        </a:p>
      </dgm:t>
    </dgm:pt>
    <dgm:pt modelId="{6F536003-C072-4751-8EC6-9BB00C9055C4}" type="pres">
      <dgm:prSet presAssocID="{3A9F17FE-C5B0-490E-B008-47B0C5A9AD27}" presName="linearFlow" presStyleCnt="0">
        <dgm:presLayoutVars>
          <dgm:dir/>
          <dgm:animLvl val="lvl"/>
          <dgm:resizeHandles val="exact"/>
        </dgm:presLayoutVars>
      </dgm:prSet>
      <dgm:spPr/>
      <dgm:t>
        <a:bodyPr/>
        <a:lstStyle/>
        <a:p>
          <a:endParaRPr lang="en-US"/>
        </a:p>
      </dgm:t>
    </dgm:pt>
    <dgm:pt modelId="{02B037F3-2850-4B89-9BF9-DD44541E5309}" type="pres">
      <dgm:prSet presAssocID="{AB2F1723-5033-4F2A-8430-2A1D7206CA97}" presName="composite" presStyleCnt="0"/>
      <dgm:spPr/>
    </dgm:pt>
    <dgm:pt modelId="{0B8F4B4E-45B1-416C-BE07-6015A635F1CF}" type="pres">
      <dgm:prSet presAssocID="{AB2F1723-5033-4F2A-8430-2A1D7206CA97}" presName="parentText" presStyleLbl="alignNode1" presStyleIdx="0" presStyleCnt="3">
        <dgm:presLayoutVars>
          <dgm:chMax val="1"/>
          <dgm:bulletEnabled val="1"/>
        </dgm:presLayoutVars>
      </dgm:prSet>
      <dgm:spPr/>
      <dgm:t>
        <a:bodyPr/>
        <a:lstStyle/>
        <a:p>
          <a:endParaRPr lang="en-US"/>
        </a:p>
      </dgm:t>
    </dgm:pt>
    <dgm:pt modelId="{092BD198-3D7D-41AD-8AB5-425B7EA003F5}" type="pres">
      <dgm:prSet presAssocID="{AB2F1723-5033-4F2A-8430-2A1D7206CA97}" presName="descendantText" presStyleLbl="alignAcc1" presStyleIdx="0" presStyleCnt="3" custScaleY="100000">
        <dgm:presLayoutVars>
          <dgm:bulletEnabled val="1"/>
        </dgm:presLayoutVars>
      </dgm:prSet>
      <dgm:spPr/>
      <dgm:t>
        <a:bodyPr/>
        <a:lstStyle/>
        <a:p>
          <a:endParaRPr lang="en-US"/>
        </a:p>
      </dgm:t>
    </dgm:pt>
    <dgm:pt modelId="{BB08D9F6-62E5-40BF-9AA8-0238415AA8EF}" type="pres">
      <dgm:prSet presAssocID="{C068502E-9BDE-436F-B8B3-F8E549227EB2}" presName="sp" presStyleCnt="0"/>
      <dgm:spPr/>
    </dgm:pt>
    <dgm:pt modelId="{55C8C2E0-2930-4BC0-9D0E-ECD1C1B4533B}" type="pres">
      <dgm:prSet presAssocID="{55F133CA-72AC-41C3-B3A6-2835CD91FFC7}" presName="composite" presStyleCnt="0"/>
      <dgm:spPr/>
    </dgm:pt>
    <dgm:pt modelId="{31ADFFB4-A60B-4EB5-BCBD-EC825662AB79}" type="pres">
      <dgm:prSet presAssocID="{55F133CA-72AC-41C3-B3A6-2835CD91FFC7}" presName="parentText" presStyleLbl="alignNode1" presStyleIdx="1" presStyleCnt="3">
        <dgm:presLayoutVars>
          <dgm:chMax val="1"/>
          <dgm:bulletEnabled val="1"/>
        </dgm:presLayoutVars>
      </dgm:prSet>
      <dgm:spPr/>
      <dgm:t>
        <a:bodyPr/>
        <a:lstStyle/>
        <a:p>
          <a:endParaRPr lang="en-US"/>
        </a:p>
      </dgm:t>
    </dgm:pt>
    <dgm:pt modelId="{EEE9A35C-3DC6-4CF3-AF0B-ABFB15284EB7}" type="pres">
      <dgm:prSet presAssocID="{55F133CA-72AC-41C3-B3A6-2835CD91FFC7}" presName="descendantText" presStyleLbl="alignAcc1" presStyleIdx="1" presStyleCnt="3" custScaleY="159095" custLinFactNeighborX="-624" custLinFactNeighborY="2658">
        <dgm:presLayoutVars>
          <dgm:bulletEnabled val="1"/>
        </dgm:presLayoutVars>
      </dgm:prSet>
      <dgm:spPr/>
      <dgm:t>
        <a:bodyPr/>
        <a:lstStyle/>
        <a:p>
          <a:endParaRPr lang="en-US"/>
        </a:p>
      </dgm:t>
    </dgm:pt>
    <dgm:pt modelId="{720909C3-9164-4051-A2FF-4642B432BDB8}" type="pres">
      <dgm:prSet presAssocID="{A31A49D3-8C0B-4770-9CFC-EAF4C086C7C4}" presName="sp" presStyleCnt="0"/>
      <dgm:spPr/>
    </dgm:pt>
    <dgm:pt modelId="{1EF5532A-6864-4D10-9F93-E66B993EE58F}" type="pres">
      <dgm:prSet presAssocID="{7668547B-31FA-4215-8B86-1A7F8A3D46F5}" presName="composite" presStyleCnt="0"/>
      <dgm:spPr/>
    </dgm:pt>
    <dgm:pt modelId="{60F35B14-EB63-4926-902F-CF5DE394FE28}" type="pres">
      <dgm:prSet presAssocID="{7668547B-31FA-4215-8B86-1A7F8A3D46F5}" presName="parentText" presStyleLbl="alignNode1" presStyleIdx="2" presStyleCnt="3">
        <dgm:presLayoutVars>
          <dgm:chMax val="1"/>
          <dgm:bulletEnabled val="1"/>
        </dgm:presLayoutVars>
      </dgm:prSet>
      <dgm:spPr/>
      <dgm:t>
        <a:bodyPr/>
        <a:lstStyle/>
        <a:p>
          <a:endParaRPr lang="en-US"/>
        </a:p>
      </dgm:t>
    </dgm:pt>
    <dgm:pt modelId="{DAB024B7-A62D-45D8-9DEC-12BE03FD9DC6}" type="pres">
      <dgm:prSet presAssocID="{7668547B-31FA-4215-8B86-1A7F8A3D46F5}" presName="descendantText" presStyleLbl="alignAcc1" presStyleIdx="2" presStyleCnt="3" custScaleY="115911" custLinFactNeighborX="-930" custLinFactNeighborY="-4745">
        <dgm:presLayoutVars>
          <dgm:bulletEnabled val="1"/>
        </dgm:presLayoutVars>
      </dgm:prSet>
      <dgm:spPr/>
      <dgm:t>
        <a:bodyPr/>
        <a:lstStyle/>
        <a:p>
          <a:endParaRPr lang="en-US"/>
        </a:p>
      </dgm:t>
    </dgm:pt>
  </dgm:ptLst>
  <dgm:cxnLst>
    <dgm:cxn modelId="{722162FC-F8CC-4EC4-9D68-20F37168AAC9}" type="presOf" srcId="{2EBF03FC-7C74-41B6-8B7B-44E94F852777}" destId="{DAB024B7-A62D-45D8-9DEC-12BE03FD9DC6}" srcOrd="0" destOrd="0" presId="urn:microsoft.com/office/officeart/2005/8/layout/chevron2"/>
    <dgm:cxn modelId="{5D0E2C4C-E7B3-4FB2-BDBE-AE5AB37351EE}" srcId="{55F133CA-72AC-41C3-B3A6-2835CD91FFC7}" destId="{DF88AC21-9BCA-4CB2-9A7C-EFC239C44E65}" srcOrd="2" destOrd="0" parTransId="{44451391-9B93-49E8-8B49-5A0608991D7E}" sibTransId="{A9C979BE-1F0A-4FA2-BD87-A9851BC11AEA}"/>
    <dgm:cxn modelId="{439BA856-8950-4816-BD9D-557566733897}" type="presOf" srcId="{DF88AC21-9BCA-4CB2-9A7C-EFC239C44E65}" destId="{EEE9A35C-3DC6-4CF3-AF0B-ABFB15284EB7}" srcOrd="0" destOrd="2" presId="urn:microsoft.com/office/officeart/2005/8/layout/chevron2"/>
    <dgm:cxn modelId="{6DE34F22-1DF6-47DC-8D8B-5E1156E514CE}" srcId="{55F133CA-72AC-41C3-B3A6-2835CD91FFC7}" destId="{0B4829DF-DB99-4178-AEAE-90907997EFAB}" srcOrd="0" destOrd="0" parTransId="{3EBF9C14-4288-4236-9FE1-F9CAF51B1219}" sibTransId="{0CE80E24-6AC7-4881-B4AF-12406A20F04E}"/>
    <dgm:cxn modelId="{28CD17AC-BAFC-4E48-A79F-9B2F31D2A28C}" srcId="{3A9F17FE-C5B0-490E-B008-47B0C5A9AD27}" destId="{55F133CA-72AC-41C3-B3A6-2835CD91FFC7}" srcOrd="1" destOrd="0" parTransId="{CF743B48-8FFA-4E98-87DB-7AB382D36BD6}" sibTransId="{A31A49D3-8C0B-4770-9CFC-EAF4C086C7C4}"/>
    <dgm:cxn modelId="{D0B01FB5-0E1A-4066-AE13-8CE29E87CF97}" type="presOf" srcId="{7DB73D96-FC62-433F-A18E-40EA91BD0EBA}" destId="{EEE9A35C-3DC6-4CF3-AF0B-ABFB15284EB7}" srcOrd="0" destOrd="1" presId="urn:microsoft.com/office/officeart/2005/8/layout/chevron2"/>
    <dgm:cxn modelId="{1EBAD29F-458E-4FA1-8D14-0E783116A0F2}" type="presOf" srcId="{7668547B-31FA-4215-8B86-1A7F8A3D46F5}" destId="{60F35B14-EB63-4926-902F-CF5DE394FE28}" srcOrd="0" destOrd="0" presId="urn:microsoft.com/office/officeart/2005/8/layout/chevron2"/>
    <dgm:cxn modelId="{DA687399-D2D8-4BF9-BF94-20BEC722BB53}" type="presOf" srcId="{0B4829DF-DB99-4178-AEAE-90907997EFAB}" destId="{EEE9A35C-3DC6-4CF3-AF0B-ABFB15284EB7}" srcOrd="0" destOrd="0" presId="urn:microsoft.com/office/officeart/2005/8/layout/chevron2"/>
    <dgm:cxn modelId="{E1AB580B-24F9-461F-B38C-5FF8126E2FE0}" type="presOf" srcId="{154D4849-A8CE-4ACC-8C72-D6582A9BBBA5}" destId="{092BD198-3D7D-41AD-8AB5-425B7EA003F5}" srcOrd="0" destOrd="1" presId="urn:microsoft.com/office/officeart/2005/8/layout/chevron2"/>
    <dgm:cxn modelId="{1EDAD5D7-BAAA-40DD-8E7B-F2F4A597165D}" type="presOf" srcId="{4BA20C27-93CA-4928-BEF6-5051107CEC6A}" destId="{092BD198-3D7D-41AD-8AB5-425B7EA003F5}" srcOrd="0" destOrd="0" presId="urn:microsoft.com/office/officeart/2005/8/layout/chevron2"/>
    <dgm:cxn modelId="{FF7125BA-2A67-481F-AB68-EAB00D85B9EC}" srcId="{AB2F1723-5033-4F2A-8430-2A1D7206CA97}" destId="{4BA20C27-93CA-4928-BEF6-5051107CEC6A}" srcOrd="0" destOrd="0" parTransId="{D45D6770-3208-4317-897B-650B1CDD533F}" sibTransId="{9CE000B9-9864-4334-B89B-A30A55313628}"/>
    <dgm:cxn modelId="{FA7561D2-8E7F-41BC-8CAE-D34EC3D1B8ED}" srcId="{3A9F17FE-C5B0-490E-B008-47B0C5A9AD27}" destId="{7668547B-31FA-4215-8B86-1A7F8A3D46F5}" srcOrd="2" destOrd="0" parTransId="{8F48C61E-9567-476F-BBAB-F42D1D379E85}" sibTransId="{4AFC5BCF-05EF-4EB7-9A7A-A907C76ACA11}"/>
    <dgm:cxn modelId="{1404DB73-01DA-4B2D-AFCA-0D95492E228A}" type="presOf" srcId="{3A9F17FE-C5B0-490E-B008-47B0C5A9AD27}" destId="{6F536003-C072-4751-8EC6-9BB00C9055C4}" srcOrd="0" destOrd="0" presId="urn:microsoft.com/office/officeart/2005/8/layout/chevron2"/>
    <dgm:cxn modelId="{3F355D86-83F0-4AA8-9EB3-A55BC25827EE}" type="presOf" srcId="{55F133CA-72AC-41C3-B3A6-2835CD91FFC7}" destId="{31ADFFB4-A60B-4EB5-BCBD-EC825662AB79}" srcOrd="0" destOrd="0" presId="urn:microsoft.com/office/officeart/2005/8/layout/chevron2"/>
    <dgm:cxn modelId="{10B5970B-F895-4726-A83E-65789B488C9A}" srcId="{7668547B-31FA-4215-8B86-1A7F8A3D46F5}" destId="{2EBF03FC-7C74-41B6-8B7B-44E94F852777}" srcOrd="0" destOrd="0" parTransId="{A2873337-AA24-4F48-BF4A-71682E1FCA65}" sibTransId="{F526BD46-45CB-4182-8798-A774ECFF4EB1}"/>
    <dgm:cxn modelId="{05112095-D981-4862-873C-6564749F22FA}" srcId="{3A9F17FE-C5B0-490E-B008-47B0C5A9AD27}" destId="{AB2F1723-5033-4F2A-8430-2A1D7206CA97}" srcOrd="0" destOrd="0" parTransId="{36DAA577-F97D-4609-9A85-E9BFEC4768AE}" sibTransId="{C068502E-9BDE-436F-B8B3-F8E549227EB2}"/>
    <dgm:cxn modelId="{67BB1B7A-500D-4571-AD30-FDB00C75D844}" type="presOf" srcId="{AB2F1723-5033-4F2A-8430-2A1D7206CA97}" destId="{0B8F4B4E-45B1-416C-BE07-6015A635F1CF}" srcOrd="0" destOrd="0" presId="urn:microsoft.com/office/officeart/2005/8/layout/chevron2"/>
    <dgm:cxn modelId="{29CB4F15-64E8-4812-803E-1FCCEE05A349}" srcId="{AB2F1723-5033-4F2A-8430-2A1D7206CA97}" destId="{154D4849-A8CE-4ACC-8C72-D6582A9BBBA5}" srcOrd="1" destOrd="0" parTransId="{DF912A88-9517-4026-BED9-0FA821B4B0FA}" sibTransId="{0EBB15FA-DF57-456F-A41D-9D7E373B37E9}"/>
    <dgm:cxn modelId="{E70C6EE9-15AB-4835-A190-26AE525725AA}" srcId="{55F133CA-72AC-41C3-B3A6-2835CD91FFC7}" destId="{7DB73D96-FC62-433F-A18E-40EA91BD0EBA}" srcOrd="1" destOrd="0" parTransId="{A12DBD55-5093-4BEE-BA96-22CE2295AB48}" sibTransId="{0858F307-2C2C-4929-A7BF-773EA7A24D6D}"/>
    <dgm:cxn modelId="{AFEE634C-2E1A-4E68-974F-4EC35A2FB62F}" type="presParOf" srcId="{6F536003-C072-4751-8EC6-9BB00C9055C4}" destId="{02B037F3-2850-4B89-9BF9-DD44541E5309}" srcOrd="0" destOrd="0" presId="urn:microsoft.com/office/officeart/2005/8/layout/chevron2"/>
    <dgm:cxn modelId="{5A9C7B49-5BFA-4639-85E9-247197FD88FD}" type="presParOf" srcId="{02B037F3-2850-4B89-9BF9-DD44541E5309}" destId="{0B8F4B4E-45B1-416C-BE07-6015A635F1CF}" srcOrd="0" destOrd="0" presId="urn:microsoft.com/office/officeart/2005/8/layout/chevron2"/>
    <dgm:cxn modelId="{E707E8B0-27AB-464D-837B-EF9C739EA9B2}" type="presParOf" srcId="{02B037F3-2850-4B89-9BF9-DD44541E5309}" destId="{092BD198-3D7D-41AD-8AB5-425B7EA003F5}" srcOrd="1" destOrd="0" presId="urn:microsoft.com/office/officeart/2005/8/layout/chevron2"/>
    <dgm:cxn modelId="{7D3E77DF-AAC6-4BE9-931E-C2A07D7F97FD}" type="presParOf" srcId="{6F536003-C072-4751-8EC6-9BB00C9055C4}" destId="{BB08D9F6-62E5-40BF-9AA8-0238415AA8EF}" srcOrd="1" destOrd="0" presId="urn:microsoft.com/office/officeart/2005/8/layout/chevron2"/>
    <dgm:cxn modelId="{83381A0E-45E2-41AE-94E8-EA6B9C33B6BC}" type="presParOf" srcId="{6F536003-C072-4751-8EC6-9BB00C9055C4}" destId="{55C8C2E0-2930-4BC0-9D0E-ECD1C1B4533B}" srcOrd="2" destOrd="0" presId="urn:microsoft.com/office/officeart/2005/8/layout/chevron2"/>
    <dgm:cxn modelId="{6A60E714-AC4B-43CC-9DD9-713F9A5A7EA3}" type="presParOf" srcId="{55C8C2E0-2930-4BC0-9D0E-ECD1C1B4533B}" destId="{31ADFFB4-A60B-4EB5-BCBD-EC825662AB79}" srcOrd="0" destOrd="0" presId="urn:microsoft.com/office/officeart/2005/8/layout/chevron2"/>
    <dgm:cxn modelId="{B22155D7-D061-40F8-85B4-699085C8592D}" type="presParOf" srcId="{55C8C2E0-2930-4BC0-9D0E-ECD1C1B4533B}" destId="{EEE9A35C-3DC6-4CF3-AF0B-ABFB15284EB7}" srcOrd="1" destOrd="0" presId="urn:microsoft.com/office/officeart/2005/8/layout/chevron2"/>
    <dgm:cxn modelId="{FF9212A9-BF04-466E-B3A1-318CE9C619B1}" type="presParOf" srcId="{6F536003-C072-4751-8EC6-9BB00C9055C4}" destId="{720909C3-9164-4051-A2FF-4642B432BDB8}" srcOrd="3" destOrd="0" presId="urn:microsoft.com/office/officeart/2005/8/layout/chevron2"/>
    <dgm:cxn modelId="{2C3E3587-7B5E-4526-BC1B-F104A8065C70}" type="presParOf" srcId="{6F536003-C072-4751-8EC6-9BB00C9055C4}" destId="{1EF5532A-6864-4D10-9F93-E66B993EE58F}" srcOrd="4" destOrd="0" presId="urn:microsoft.com/office/officeart/2005/8/layout/chevron2"/>
    <dgm:cxn modelId="{D1D35709-2999-4AB0-89A9-8123B7A7B7BA}" type="presParOf" srcId="{1EF5532A-6864-4D10-9F93-E66B993EE58F}" destId="{60F35B14-EB63-4926-902F-CF5DE394FE28}" srcOrd="0" destOrd="0" presId="urn:microsoft.com/office/officeart/2005/8/layout/chevron2"/>
    <dgm:cxn modelId="{658693F3-DF60-4345-9D7C-4947E27D98F6}" type="presParOf" srcId="{1EF5532A-6864-4D10-9F93-E66B993EE58F}" destId="{DAB024B7-A62D-45D8-9DEC-12BE03FD9DC6}"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4D7959-CB2A-4DC9-BCCF-F62B5B8E0C1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A809A85C-90E7-4A8D-9C0E-27DB738C6243}">
      <dgm:prSet phldrT="[Text]"/>
      <dgm:spPr/>
      <dgm:t>
        <a:bodyPr/>
        <a:lstStyle/>
        <a:p>
          <a:r>
            <a:rPr lang="en-US" b="1" u="sng" dirty="0" smtClean="0"/>
            <a:t>FACTS</a:t>
          </a:r>
        </a:p>
        <a:p>
          <a:endParaRPr lang="en-US" b="1" u="sng" dirty="0"/>
        </a:p>
      </dgm:t>
    </dgm:pt>
    <dgm:pt modelId="{589BD448-9E6C-4E37-B120-8A4741F6AB78}" type="parTrans" cxnId="{BF9E8423-96DD-472B-892A-21280D046656}">
      <dgm:prSet/>
      <dgm:spPr/>
      <dgm:t>
        <a:bodyPr/>
        <a:lstStyle/>
        <a:p>
          <a:endParaRPr lang="en-US"/>
        </a:p>
      </dgm:t>
    </dgm:pt>
    <dgm:pt modelId="{F5255C4D-520E-46EA-9871-83E5A4B223AA}" type="sibTrans" cxnId="{BF9E8423-96DD-472B-892A-21280D046656}">
      <dgm:prSet/>
      <dgm:spPr/>
      <dgm:t>
        <a:bodyPr/>
        <a:lstStyle/>
        <a:p>
          <a:endParaRPr lang="en-US"/>
        </a:p>
      </dgm:t>
    </dgm:pt>
    <dgm:pt modelId="{B9AEEB95-6622-465C-927C-9303300494CA}">
      <dgm:prSet phldrT="[Text]" custT="1"/>
      <dgm:spPr/>
      <dgm:t>
        <a:bodyPr/>
        <a:lstStyle/>
        <a:p>
          <a:r>
            <a:rPr lang="en-US" sz="1800" baseline="0" dirty="0" smtClean="0"/>
            <a:t>Assessee rented out of premises fitted with some fittings to make it suitable for carrying out software business-apportioned between income from house property and from PGBP in proportion of 60:40 resp.-this depends upon facts &amp; circumstances of case or agreement between parties-Tribunal view</a:t>
          </a:r>
          <a:endParaRPr lang="en-US" sz="1800" baseline="0" dirty="0"/>
        </a:p>
      </dgm:t>
    </dgm:pt>
    <dgm:pt modelId="{A599F25D-F04A-48E2-B15B-07610645CFB3}" type="parTrans" cxnId="{AC63394F-98C4-45A3-8DFD-CF12846FE8EF}">
      <dgm:prSet/>
      <dgm:spPr/>
      <dgm:t>
        <a:bodyPr/>
        <a:lstStyle/>
        <a:p>
          <a:endParaRPr lang="en-US"/>
        </a:p>
      </dgm:t>
    </dgm:pt>
    <dgm:pt modelId="{8E11695D-6771-4E3D-A864-898C7597CC06}" type="sibTrans" cxnId="{AC63394F-98C4-45A3-8DFD-CF12846FE8EF}">
      <dgm:prSet/>
      <dgm:spPr/>
      <dgm:t>
        <a:bodyPr/>
        <a:lstStyle/>
        <a:p>
          <a:endParaRPr lang="en-US"/>
        </a:p>
      </dgm:t>
    </dgm:pt>
    <dgm:pt modelId="{A5BD56DC-4AC2-4E73-8714-D55949F219B0}">
      <dgm:prSet phldrT="[Text]"/>
      <dgm:spPr/>
      <dgm:t>
        <a:bodyPr/>
        <a:lstStyle/>
        <a:p>
          <a:r>
            <a:rPr lang="en-US" b="1" u="sng" dirty="0" smtClean="0"/>
            <a:t>POINTS TO BE NOTED</a:t>
          </a:r>
          <a:endParaRPr lang="en-US" b="1" u="sng" dirty="0"/>
        </a:p>
      </dgm:t>
    </dgm:pt>
    <dgm:pt modelId="{9456B231-421F-44E6-9023-C0BABE73361C}" type="parTrans" cxnId="{EFF80950-7F37-4793-A02C-E64270AEEFA1}">
      <dgm:prSet/>
      <dgm:spPr/>
      <dgm:t>
        <a:bodyPr/>
        <a:lstStyle/>
        <a:p>
          <a:endParaRPr lang="en-US"/>
        </a:p>
      </dgm:t>
    </dgm:pt>
    <dgm:pt modelId="{6E3A3E7D-A976-4B63-A5FD-4EBEDE82622E}" type="sibTrans" cxnId="{EFF80950-7F37-4793-A02C-E64270AEEFA1}">
      <dgm:prSet/>
      <dgm:spPr/>
      <dgm:t>
        <a:bodyPr/>
        <a:lstStyle/>
        <a:p>
          <a:endParaRPr lang="en-US"/>
        </a:p>
      </dgm:t>
    </dgm:pt>
    <dgm:pt modelId="{1CD730BB-14C6-4FC4-B561-113A1025198B}">
      <dgm:prSet phldrT="[Text]" custT="1"/>
      <dgm:spPr/>
      <dgm:t>
        <a:bodyPr/>
        <a:lstStyle/>
        <a:p>
          <a:r>
            <a:rPr lang="en-US" sz="1800" baseline="0" dirty="0" smtClean="0"/>
            <a:t>Tribunal view-case of fact cannot be appealable  in High Court-not question of substantial importance</a:t>
          </a:r>
          <a:endParaRPr lang="en-US" sz="1800" baseline="0" dirty="0"/>
        </a:p>
      </dgm:t>
    </dgm:pt>
    <dgm:pt modelId="{FE6358F9-A821-44B4-8770-7BA948389853}" type="parTrans" cxnId="{7F90A88D-253C-4E47-8D89-D8C7B04BA6E1}">
      <dgm:prSet/>
      <dgm:spPr/>
      <dgm:t>
        <a:bodyPr/>
        <a:lstStyle/>
        <a:p>
          <a:endParaRPr lang="en-US"/>
        </a:p>
      </dgm:t>
    </dgm:pt>
    <dgm:pt modelId="{13CA621D-2389-433E-9394-54E5D5063828}" type="sibTrans" cxnId="{7F90A88D-253C-4E47-8D89-D8C7B04BA6E1}">
      <dgm:prSet/>
      <dgm:spPr/>
      <dgm:t>
        <a:bodyPr/>
        <a:lstStyle/>
        <a:p>
          <a:endParaRPr lang="en-US"/>
        </a:p>
      </dgm:t>
    </dgm:pt>
    <dgm:pt modelId="{CE7C89BB-C0D3-4518-B370-226F2365446E}">
      <dgm:prSet phldrT="[Text]"/>
      <dgm:spPr/>
      <dgm:t>
        <a:bodyPr/>
        <a:lstStyle/>
        <a:p>
          <a:r>
            <a:rPr lang="en-US" b="1" u="sng" dirty="0" smtClean="0"/>
            <a:t>DECISION</a:t>
          </a:r>
          <a:endParaRPr lang="en-US" b="1" u="sng" dirty="0"/>
        </a:p>
      </dgm:t>
    </dgm:pt>
    <dgm:pt modelId="{52C23CC6-3806-4570-8B42-D4D88F8FD607}" type="parTrans" cxnId="{CFAED4E2-1C6C-4AB6-9DDB-5E8147BC62BF}">
      <dgm:prSet/>
      <dgm:spPr/>
      <dgm:t>
        <a:bodyPr/>
        <a:lstStyle/>
        <a:p>
          <a:endParaRPr lang="en-US"/>
        </a:p>
      </dgm:t>
    </dgm:pt>
    <dgm:pt modelId="{00CDDAB2-22A1-48C9-9C08-A8F3F673CE46}" type="sibTrans" cxnId="{CFAED4E2-1C6C-4AB6-9DDB-5E8147BC62BF}">
      <dgm:prSet/>
      <dgm:spPr/>
      <dgm:t>
        <a:bodyPr/>
        <a:lstStyle/>
        <a:p>
          <a:endParaRPr lang="en-US"/>
        </a:p>
      </dgm:t>
    </dgm:pt>
    <dgm:pt modelId="{776117CF-BE0E-47B8-B104-2913262F2EF9}">
      <dgm:prSet phldrT="[Text]" custT="1"/>
      <dgm:spPr/>
      <dgm:t>
        <a:bodyPr/>
        <a:lstStyle/>
        <a:p>
          <a:r>
            <a:rPr lang="en-US" sz="1800" baseline="0" dirty="0" smtClean="0"/>
            <a:t>Two appeals are dismissed at the admission stage itself</a:t>
          </a:r>
          <a:endParaRPr lang="en-US" sz="1800" baseline="0" dirty="0"/>
        </a:p>
      </dgm:t>
    </dgm:pt>
    <dgm:pt modelId="{72FDB099-C04E-4AF9-A7D1-80CD93E3FDF0}" type="parTrans" cxnId="{0CF5E56C-7474-4B30-A0C4-D7F83EC32837}">
      <dgm:prSet/>
      <dgm:spPr/>
      <dgm:t>
        <a:bodyPr/>
        <a:lstStyle/>
        <a:p>
          <a:endParaRPr lang="en-US"/>
        </a:p>
      </dgm:t>
    </dgm:pt>
    <dgm:pt modelId="{120EFE06-4F44-4201-B609-744FB12B3D65}" type="sibTrans" cxnId="{0CF5E56C-7474-4B30-A0C4-D7F83EC32837}">
      <dgm:prSet/>
      <dgm:spPr/>
      <dgm:t>
        <a:bodyPr/>
        <a:lstStyle/>
        <a:p>
          <a:endParaRPr lang="en-US"/>
        </a:p>
      </dgm:t>
    </dgm:pt>
    <dgm:pt modelId="{CB75E7F4-1B46-40AD-885B-58F07BE71F0F}">
      <dgm:prSet custT="1"/>
      <dgm:spPr/>
      <dgm:t>
        <a:bodyPr/>
        <a:lstStyle/>
        <a:p>
          <a:endParaRPr lang="en-US" sz="1800" baseline="0" dirty="0"/>
        </a:p>
      </dgm:t>
    </dgm:pt>
    <dgm:pt modelId="{65097685-A448-48F8-84DC-22D7DD25A05D}" type="parTrans" cxnId="{4CE363F8-8B4A-4D48-8460-0BA8505F04E7}">
      <dgm:prSet/>
      <dgm:spPr/>
      <dgm:t>
        <a:bodyPr/>
        <a:lstStyle/>
        <a:p>
          <a:endParaRPr lang="en-US"/>
        </a:p>
      </dgm:t>
    </dgm:pt>
    <dgm:pt modelId="{DC9906EE-CFEE-4FDC-BC64-3670A8E5742C}" type="sibTrans" cxnId="{4CE363F8-8B4A-4D48-8460-0BA8505F04E7}">
      <dgm:prSet/>
      <dgm:spPr/>
      <dgm:t>
        <a:bodyPr/>
        <a:lstStyle/>
        <a:p>
          <a:endParaRPr lang="en-US"/>
        </a:p>
      </dgm:t>
    </dgm:pt>
    <dgm:pt modelId="{C751D39E-52BB-4411-A380-AB0E1D4F8D43}">
      <dgm:prSet phldrT="[Text]"/>
      <dgm:spPr/>
      <dgm:t>
        <a:bodyPr/>
        <a:lstStyle/>
        <a:p>
          <a:endParaRPr lang="en-US" sz="1100" dirty="0"/>
        </a:p>
      </dgm:t>
    </dgm:pt>
    <dgm:pt modelId="{D76842C4-D8F2-428B-9209-B9693CEFF27E}" type="parTrans" cxnId="{10FB9A5D-7FFD-4D5C-BBDC-CCEE2761C832}">
      <dgm:prSet/>
      <dgm:spPr/>
      <dgm:t>
        <a:bodyPr/>
        <a:lstStyle/>
        <a:p>
          <a:endParaRPr lang="en-US"/>
        </a:p>
      </dgm:t>
    </dgm:pt>
    <dgm:pt modelId="{2B9F4FC4-7F31-4368-BD69-49ADBBAC76A1}" type="sibTrans" cxnId="{10FB9A5D-7FFD-4D5C-BBDC-CCEE2761C832}">
      <dgm:prSet/>
      <dgm:spPr/>
      <dgm:t>
        <a:bodyPr/>
        <a:lstStyle/>
        <a:p>
          <a:endParaRPr lang="en-US"/>
        </a:p>
      </dgm:t>
    </dgm:pt>
    <dgm:pt modelId="{906135A9-ED08-45E9-ABEF-201C7895E85E}">
      <dgm:prSet phldrT="[Text]" custT="1"/>
      <dgm:spPr/>
      <dgm:t>
        <a:bodyPr/>
        <a:lstStyle/>
        <a:p>
          <a:r>
            <a:rPr lang="en-US" sz="1800" baseline="0" dirty="0" smtClean="0"/>
            <a:t>Assessing authority viewed that income should be apportioned between income from house property and income from other sources</a:t>
          </a:r>
          <a:endParaRPr lang="en-US" sz="1800" baseline="0" dirty="0"/>
        </a:p>
      </dgm:t>
    </dgm:pt>
    <dgm:pt modelId="{C9A50165-FAFB-48F4-A641-4462EB8EB15C}" type="parTrans" cxnId="{2813A1B8-0D0E-46FF-BD3F-1832F09D54EA}">
      <dgm:prSet/>
      <dgm:spPr/>
      <dgm:t>
        <a:bodyPr/>
        <a:lstStyle/>
        <a:p>
          <a:endParaRPr lang="en-US"/>
        </a:p>
      </dgm:t>
    </dgm:pt>
    <dgm:pt modelId="{3B61258C-0C0A-4C3F-B5F9-2112D6F9EDDC}" type="sibTrans" cxnId="{2813A1B8-0D0E-46FF-BD3F-1832F09D54EA}">
      <dgm:prSet/>
      <dgm:spPr/>
      <dgm:t>
        <a:bodyPr/>
        <a:lstStyle/>
        <a:p>
          <a:endParaRPr lang="en-US"/>
        </a:p>
      </dgm:t>
    </dgm:pt>
    <dgm:pt modelId="{ADCBEB8E-057D-427D-97BF-9BF462AA2948}">
      <dgm:prSet phldrT="[Text]" custT="1"/>
      <dgm:spPr/>
      <dgm:t>
        <a:bodyPr/>
        <a:lstStyle/>
        <a:p>
          <a:r>
            <a:rPr lang="en-US" sz="1800" baseline="0" dirty="0" smtClean="0"/>
            <a:t>Assessing authority view-shifting of income from PGBP to other sources-question of law-rightly decided by tribunal-income is to be assessed under head PGBP</a:t>
          </a:r>
          <a:endParaRPr lang="en-US" sz="1800" baseline="0" dirty="0"/>
        </a:p>
      </dgm:t>
    </dgm:pt>
    <dgm:pt modelId="{E1EAE28A-74DC-4072-87CD-A4ABAE9F500F}" type="parTrans" cxnId="{F52B9C9A-B834-4D89-92B1-8877B20FCFA5}">
      <dgm:prSet/>
      <dgm:spPr/>
      <dgm:t>
        <a:bodyPr/>
        <a:lstStyle/>
        <a:p>
          <a:endParaRPr lang="en-US"/>
        </a:p>
      </dgm:t>
    </dgm:pt>
    <dgm:pt modelId="{42EAD327-2381-477E-AB7E-AA33C11AAFFE}" type="sibTrans" cxnId="{F52B9C9A-B834-4D89-92B1-8877B20FCFA5}">
      <dgm:prSet/>
      <dgm:spPr/>
      <dgm:t>
        <a:bodyPr/>
        <a:lstStyle/>
        <a:p>
          <a:endParaRPr lang="en-US"/>
        </a:p>
      </dgm:t>
    </dgm:pt>
    <dgm:pt modelId="{C7A7DB63-5328-454B-9FA5-93A7F202BB06}" type="pres">
      <dgm:prSet presAssocID="{8C4D7959-CB2A-4DC9-BCCF-F62B5B8E0C11}" presName="linearFlow" presStyleCnt="0">
        <dgm:presLayoutVars>
          <dgm:dir/>
          <dgm:animLvl val="lvl"/>
          <dgm:resizeHandles val="exact"/>
        </dgm:presLayoutVars>
      </dgm:prSet>
      <dgm:spPr/>
      <dgm:t>
        <a:bodyPr/>
        <a:lstStyle/>
        <a:p>
          <a:endParaRPr lang="en-US"/>
        </a:p>
      </dgm:t>
    </dgm:pt>
    <dgm:pt modelId="{01E7DDAA-4FED-4D17-BF2B-61A1E663F245}" type="pres">
      <dgm:prSet presAssocID="{A809A85C-90E7-4A8D-9C0E-27DB738C6243}" presName="composite" presStyleCnt="0"/>
      <dgm:spPr/>
    </dgm:pt>
    <dgm:pt modelId="{B1078908-240B-4AC5-85E3-802DC36D5A27}" type="pres">
      <dgm:prSet presAssocID="{A809A85C-90E7-4A8D-9C0E-27DB738C6243}" presName="parentText" presStyleLbl="alignNode1" presStyleIdx="0" presStyleCnt="3">
        <dgm:presLayoutVars>
          <dgm:chMax val="1"/>
          <dgm:bulletEnabled val="1"/>
        </dgm:presLayoutVars>
      </dgm:prSet>
      <dgm:spPr/>
      <dgm:t>
        <a:bodyPr/>
        <a:lstStyle/>
        <a:p>
          <a:endParaRPr lang="en-US"/>
        </a:p>
      </dgm:t>
    </dgm:pt>
    <dgm:pt modelId="{CD7FE90A-13CD-4292-90D4-5A213D0B21BF}" type="pres">
      <dgm:prSet presAssocID="{A809A85C-90E7-4A8D-9C0E-27DB738C6243}" presName="descendantText" presStyleLbl="alignAcc1" presStyleIdx="0" presStyleCnt="3" custScaleY="136452">
        <dgm:presLayoutVars>
          <dgm:bulletEnabled val="1"/>
        </dgm:presLayoutVars>
      </dgm:prSet>
      <dgm:spPr/>
      <dgm:t>
        <a:bodyPr/>
        <a:lstStyle/>
        <a:p>
          <a:endParaRPr lang="en-US"/>
        </a:p>
      </dgm:t>
    </dgm:pt>
    <dgm:pt modelId="{073F472B-7EE1-4255-A878-0058FA8E64FB}" type="pres">
      <dgm:prSet presAssocID="{F5255C4D-520E-46EA-9871-83E5A4B223AA}" presName="sp" presStyleCnt="0"/>
      <dgm:spPr/>
    </dgm:pt>
    <dgm:pt modelId="{0FD68768-A4A2-4F69-A187-3FCD2E6EA271}" type="pres">
      <dgm:prSet presAssocID="{A5BD56DC-4AC2-4E73-8714-D55949F219B0}" presName="composite" presStyleCnt="0"/>
      <dgm:spPr/>
    </dgm:pt>
    <dgm:pt modelId="{EF5FFF19-3ACA-49A4-AC65-D0D8C9FCBE80}" type="pres">
      <dgm:prSet presAssocID="{A5BD56DC-4AC2-4E73-8714-D55949F219B0}" presName="parentText" presStyleLbl="alignNode1" presStyleIdx="1" presStyleCnt="3">
        <dgm:presLayoutVars>
          <dgm:chMax val="1"/>
          <dgm:bulletEnabled val="1"/>
        </dgm:presLayoutVars>
      </dgm:prSet>
      <dgm:spPr/>
      <dgm:t>
        <a:bodyPr/>
        <a:lstStyle/>
        <a:p>
          <a:endParaRPr lang="en-US"/>
        </a:p>
      </dgm:t>
    </dgm:pt>
    <dgm:pt modelId="{6092608D-FE8D-4E01-B169-0E5B9E0713E1}" type="pres">
      <dgm:prSet presAssocID="{A5BD56DC-4AC2-4E73-8714-D55949F219B0}" presName="descendantText" presStyleLbl="alignAcc1" presStyleIdx="1" presStyleCnt="3" custScaleY="159544" custLinFactNeighborX="15250" custLinFactNeighborY="-4615">
        <dgm:presLayoutVars>
          <dgm:bulletEnabled val="1"/>
        </dgm:presLayoutVars>
      </dgm:prSet>
      <dgm:spPr/>
      <dgm:t>
        <a:bodyPr/>
        <a:lstStyle/>
        <a:p>
          <a:endParaRPr lang="en-US"/>
        </a:p>
      </dgm:t>
    </dgm:pt>
    <dgm:pt modelId="{137A5237-4631-4502-A168-66EEBF516643}" type="pres">
      <dgm:prSet presAssocID="{6E3A3E7D-A976-4B63-A5FD-4EBEDE82622E}" presName="sp" presStyleCnt="0"/>
      <dgm:spPr/>
    </dgm:pt>
    <dgm:pt modelId="{B88AE926-A3EC-4081-97A2-1DFDECBA8249}" type="pres">
      <dgm:prSet presAssocID="{CE7C89BB-C0D3-4518-B370-226F2365446E}" presName="composite" presStyleCnt="0"/>
      <dgm:spPr/>
    </dgm:pt>
    <dgm:pt modelId="{9D10DF3D-3E04-47C8-B768-32AFAD81561E}" type="pres">
      <dgm:prSet presAssocID="{CE7C89BB-C0D3-4518-B370-226F2365446E}" presName="parentText" presStyleLbl="alignNode1" presStyleIdx="2" presStyleCnt="3" custLinFactNeighborX="0" custLinFactNeighborY="2332">
        <dgm:presLayoutVars>
          <dgm:chMax val="1"/>
          <dgm:bulletEnabled val="1"/>
        </dgm:presLayoutVars>
      </dgm:prSet>
      <dgm:spPr/>
      <dgm:t>
        <a:bodyPr/>
        <a:lstStyle/>
        <a:p>
          <a:endParaRPr lang="en-US"/>
        </a:p>
      </dgm:t>
    </dgm:pt>
    <dgm:pt modelId="{92A822DB-D9A2-45C4-BBCC-0F8D60A0CFF0}" type="pres">
      <dgm:prSet presAssocID="{CE7C89BB-C0D3-4518-B370-226F2365446E}" presName="descendantText" presStyleLbl="alignAcc1" presStyleIdx="2" presStyleCnt="3" custScaleX="98030" custScaleY="57939" custLinFactNeighborX="-46" custLinFactNeighborY="-1785">
        <dgm:presLayoutVars>
          <dgm:bulletEnabled val="1"/>
        </dgm:presLayoutVars>
      </dgm:prSet>
      <dgm:spPr/>
      <dgm:t>
        <a:bodyPr/>
        <a:lstStyle/>
        <a:p>
          <a:endParaRPr lang="en-US"/>
        </a:p>
      </dgm:t>
    </dgm:pt>
  </dgm:ptLst>
  <dgm:cxnLst>
    <dgm:cxn modelId="{6F99A90C-E9AB-48C5-9BEE-EDE1B975C7BF}" type="presOf" srcId="{1CD730BB-14C6-4FC4-B561-113A1025198B}" destId="{6092608D-FE8D-4E01-B169-0E5B9E0713E1}" srcOrd="0" destOrd="0" presId="urn:microsoft.com/office/officeart/2005/8/layout/chevron2"/>
    <dgm:cxn modelId="{128512B3-314C-4A30-B722-FB1264E770EC}" type="presOf" srcId="{ADCBEB8E-057D-427D-97BF-9BF462AA2948}" destId="{6092608D-FE8D-4E01-B169-0E5B9E0713E1}" srcOrd="0" destOrd="1" presId="urn:microsoft.com/office/officeart/2005/8/layout/chevron2"/>
    <dgm:cxn modelId="{7F90A88D-253C-4E47-8D89-D8C7B04BA6E1}" srcId="{A5BD56DC-4AC2-4E73-8714-D55949F219B0}" destId="{1CD730BB-14C6-4FC4-B561-113A1025198B}" srcOrd="0" destOrd="0" parTransId="{FE6358F9-A821-44B4-8770-7BA948389853}" sibTransId="{13CA621D-2389-433E-9394-54E5D5063828}"/>
    <dgm:cxn modelId="{798470C1-1EC2-4E86-A099-E5FB0256FD73}" type="presOf" srcId="{A809A85C-90E7-4A8D-9C0E-27DB738C6243}" destId="{B1078908-240B-4AC5-85E3-802DC36D5A27}" srcOrd="0" destOrd="0" presId="urn:microsoft.com/office/officeart/2005/8/layout/chevron2"/>
    <dgm:cxn modelId="{10FB9A5D-7FFD-4D5C-BBDC-CCEE2761C832}" srcId="{A809A85C-90E7-4A8D-9C0E-27DB738C6243}" destId="{C751D39E-52BB-4411-A380-AB0E1D4F8D43}" srcOrd="0" destOrd="0" parTransId="{D76842C4-D8F2-428B-9209-B9693CEFF27E}" sibTransId="{2B9F4FC4-7F31-4368-BD69-49ADBBAC76A1}"/>
    <dgm:cxn modelId="{EFF80950-7F37-4793-A02C-E64270AEEFA1}" srcId="{8C4D7959-CB2A-4DC9-BCCF-F62B5B8E0C11}" destId="{A5BD56DC-4AC2-4E73-8714-D55949F219B0}" srcOrd="1" destOrd="0" parTransId="{9456B231-421F-44E6-9023-C0BABE73361C}" sibTransId="{6E3A3E7D-A976-4B63-A5FD-4EBEDE82622E}"/>
    <dgm:cxn modelId="{F52B9C9A-B834-4D89-92B1-8877B20FCFA5}" srcId="{A5BD56DC-4AC2-4E73-8714-D55949F219B0}" destId="{ADCBEB8E-057D-427D-97BF-9BF462AA2948}" srcOrd="1" destOrd="0" parTransId="{E1EAE28A-74DC-4072-87CD-A4ABAE9F500F}" sibTransId="{42EAD327-2381-477E-AB7E-AA33C11AAFFE}"/>
    <dgm:cxn modelId="{BBE0D086-7FE6-4D1B-9F8D-F53A76D2C2A8}" type="presOf" srcId="{C751D39E-52BB-4411-A380-AB0E1D4F8D43}" destId="{CD7FE90A-13CD-4292-90D4-5A213D0B21BF}" srcOrd="0" destOrd="0" presId="urn:microsoft.com/office/officeart/2005/8/layout/chevron2"/>
    <dgm:cxn modelId="{653FA2C2-FBAD-4CF8-8855-F6CD2B2CFA94}" type="presOf" srcId="{B9AEEB95-6622-465C-927C-9303300494CA}" destId="{CD7FE90A-13CD-4292-90D4-5A213D0B21BF}" srcOrd="0" destOrd="1" presId="urn:microsoft.com/office/officeart/2005/8/layout/chevron2"/>
    <dgm:cxn modelId="{CFAED4E2-1C6C-4AB6-9DDB-5E8147BC62BF}" srcId="{8C4D7959-CB2A-4DC9-BCCF-F62B5B8E0C11}" destId="{CE7C89BB-C0D3-4518-B370-226F2365446E}" srcOrd="2" destOrd="0" parTransId="{52C23CC6-3806-4570-8B42-D4D88F8FD607}" sibTransId="{00CDDAB2-22A1-48C9-9C08-A8F3F673CE46}"/>
    <dgm:cxn modelId="{AC63394F-98C4-45A3-8DFD-CF12846FE8EF}" srcId="{A809A85C-90E7-4A8D-9C0E-27DB738C6243}" destId="{B9AEEB95-6622-465C-927C-9303300494CA}" srcOrd="1" destOrd="0" parTransId="{A599F25D-F04A-48E2-B15B-07610645CFB3}" sibTransId="{8E11695D-6771-4E3D-A864-898C7597CC06}"/>
    <dgm:cxn modelId="{F383A763-E641-4B90-8D97-E27C63C96229}" type="presOf" srcId="{906135A9-ED08-45E9-ABEF-201C7895E85E}" destId="{CD7FE90A-13CD-4292-90D4-5A213D0B21BF}" srcOrd="0" destOrd="2" presId="urn:microsoft.com/office/officeart/2005/8/layout/chevron2"/>
    <dgm:cxn modelId="{4CE363F8-8B4A-4D48-8460-0BA8505F04E7}" srcId="{A809A85C-90E7-4A8D-9C0E-27DB738C6243}" destId="{CB75E7F4-1B46-40AD-885B-58F07BE71F0F}" srcOrd="3" destOrd="0" parTransId="{65097685-A448-48F8-84DC-22D7DD25A05D}" sibTransId="{DC9906EE-CFEE-4FDC-BC64-3670A8E5742C}"/>
    <dgm:cxn modelId="{43A009A5-93AE-49F5-A387-FC52DFDD3268}" type="presOf" srcId="{8C4D7959-CB2A-4DC9-BCCF-F62B5B8E0C11}" destId="{C7A7DB63-5328-454B-9FA5-93A7F202BB06}" srcOrd="0" destOrd="0" presId="urn:microsoft.com/office/officeart/2005/8/layout/chevron2"/>
    <dgm:cxn modelId="{4D77BFC5-D808-476E-93C1-F998BA1DAED1}" type="presOf" srcId="{CE7C89BB-C0D3-4518-B370-226F2365446E}" destId="{9D10DF3D-3E04-47C8-B768-32AFAD81561E}" srcOrd="0" destOrd="0" presId="urn:microsoft.com/office/officeart/2005/8/layout/chevron2"/>
    <dgm:cxn modelId="{2813A1B8-0D0E-46FF-BD3F-1832F09D54EA}" srcId="{A809A85C-90E7-4A8D-9C0E-27DB738C6243}" destId="{906135A9-ED08-45E9-ABEF-201C7895E85E}" srcOrd="2" destOrd="0" parTransId="{C9A50165-FAFB-48F4-A641-4462EB8EB15C}" sibTransId="{3B61258C-0C0A-4C3F-B5F9-2112D6F9EDDC}"/>
    <dgm:cxn modelId="{0CF5E56C-7474-4B30-A0C4-D7F83EC32837}" srcId="{CE7C89BB-C0D3-4518-B370-226F2365446E}" destId="{776117CF-BE0E-47B8-B104-2913262F2EF9}" srcOrd="0" destOrd="0" parTransId="{72FDB099-C04E-4AF9-A7D1-80CD93E3FDF0}" sibTransId="{120EFE06-4F44-4201-B609-744FB12B3D65}"/>
    <dgm:cxn modelId="{406459D5-CB13-43DD-A9DF-FD0A7EA36272}" type="presOf" srcId="{A5BD56DC-4AC2-4E73-8714-D55949F219B0}" destId="{EF5FFF19-3ACA-49A4-AC65-D0D8C9FCBE80}" srcOrd="0" destOrd="0" presId="urn:microsoft.com/office/officeart/2005/8/layout/chevron2"/>
    <dgm:cxn modelId="{B01D88AE-E846-4292-8680-1D74437AA6E7}" type="presOf" srcId="{CB75E7F4-1B46-40AD-885B-58F07BE71F0F}" destId="{CD7FE90A-13CD-4292-90D4-5A213D0B21BF}" srcOrd="0" destOrd="3" presId="urn:microsoft.com/office/officeart/2005/8/layout/chevron2"/>
    <dgm:cxn modelId="{E4AFD12C-7FFA-4FA9-BF4F-7FB1057A397D}" type="presOf" srcId="{776117CF-BE0E-47B8-B104-2913262F2EF9}" destId="{92A822DB-D9A2-45C4-BBCC-0F8D60A0CFF0}" srcOrd="0" destOrd="0" presId="urn:microsoft.com/office/officeart/2005/8/layout/chevron2"/>
    <dgm:cxn modelId="{BF9E8423-96DD-472B-892A-21280D046656}" srcId="{8C4D7959-CB2A-4DC9-BCCF-F62B5B8E0C11}" destId="{A809A85C-90E7-4A8D-9C0E-27DB738C6243}" srcOrd="0" destOrd="0" parTransId="{589BD448-9E6C-4E37-B120-8A4741F6AB78}" sibTransId="{F5255C4D-520E-46EA-9871-83E5A4B223AA}"/>
    <dgm:cxn modelId="{940AD229-8FA9-43CF-9427-095D21C50A66}" type="presParOf" srcId="{C7A7DB63-5328-454B-9FA5-93A7F202BB06}" destId="{01E7DDAA-4FED-4D17-BF2B-61A1E663F245}" srcOrd="0" destOrd="0" presId="urn:microsoft.com/office/officeart/2005/8/layout/chevron2"/>
    <dgm:cxn modelId="{7F0CD97D-1BBE-4D54-8364-8964B084198A}" type="presParOf" srcId="{01E7DDAA-4FED-4D17-BF2B-61A1E663F245}" destId="{B1078908-240B-4AC5-85E3-802DC36D5A27}" srcOrd="0" destOrd="0" presId="urn:microsoft.com/office/officeart/2005/8/layout/chevron2"/>
    <dgm:cxn modelId="{8B93D3C8-2A95-4DD3-8A29-87C7BA7E943E}" type="presParOf" srcId="{01E7DDAA-4FED-4D17-BF2B-61A1E663F245}" destId="{CD7FE90A-13CD-4292-90D4-5A213D0B21BF}" srcOrd="1" destOrd="0" presId="urn:microsoft.com/office/officeart/2005/8/layout/chevron2"/>
    <dgm:cxn modelId="{968FE859-90F3-4C31-86EC-E74902DBAFED}" type="presParOf" srcId="{C7A7DB63-5328-454B-9FA5-93A7F202BB06}" destId="{073F472B-7EE1-4255-A878-0058FA8E64FB}" srcOrd="1" destOrd="0" presId="urn:microsoft.com/office/officeart/2005/8/layout/chevron2"/>
    <dgm:cxn modelId="{FF0E292A-3B71-4AC2-9394-A6BEEFE69943}" type="presParOf" srcId="{C7A7DB63-5328-454B-9FA5-93A7F202BB06}" destId="{0FD68768-A4A2-4F69-A187-3FCD2E6EA271}" srcOrd="2" destOrd="0" presId="urn:microsoft.com/office/officeart/2005/8/layout/chevron2"/>
    <dgm:cxn modelId="{EB5ED6B7-FCA2-49C8-B767-33F2A903B3B2}" type="presParOf" srcId="{0FD68768-A4A2-4F69-A187-3FCD2E6EA271}" destId="{EF5FFF19-3ACA-49A4-AC65-D0D8C9FCBE80}" srcOrd="0" destOrd="0" presId="urn:microsoft.com/office/officeart/2005/8/layout/chevron2"/>
    <dgm:cxn modelId="{095571BB-CB88-497E-B854-65A84AF554DD}" type="presParOf" srcId="{0FD68768-A4A2-4F69-A187-3FCD2E6EA271}" destId="{6092608D-FE8D-4E01-B169-0E5B9E0713E1}" srcOrd="1" destOrd="0" presId="urn:microsoft.com/office/officeart/2005/8/layout/chevron2"/>
    <dgm:cxn modelId="{A02E1B3B-5282-486E-ADBB-60CCBCFD22AD}" type="presParOf" srcId="{C7A7DB63-5328-454B-9FA5-93A7F202BB06}" destId="{137A5237-4631-4502-A168-66EEBF516643}" srcOrd="3" destOrd="0" presId="urn:microsoft.com/office/officeart/2005/8/layout/chevron2"/>
    <dgm:cxn modelId="{406B851F-68F4-42C4-895F-6F90ECEDB877}" type="presParOf" srcId="{C7A7DB63-5328-454B-9FA5-93A7F202BB06}" destId="{B88AE926-A3EC-4081-97A2-1DFDECBA8249}" srcOrd="4" destOrd="0" presId="urn:microsoft.com/office/officeart/2005/8/layout/chevron2"/>
    <dgm:cxn modelId="{F80F1A10-E499-4BFD-A6B2-29D4B5006542}" type="presParOf" srcId="{B88AE926-A3EC-4081-97A2-1DFDECBA8249}" destId="{9D10DF3D-3E04-47C8-B768-32AFAD81561E}" srcOrd="0" destOrd="0" presId="urn:microsoft.com/office/officeart/2005/8/layout/chevron2"/>
    <dgm:cxn modelId="{BB8B7D13-3032-46FA-AE82-D9FC1433A450}" type="presParOf" srcId="{B88AE926-A3EC-4081-97A2-1DFDECBA8249}" destId="{92A822DB-D9A2-45C4-BBCC-0F8D60A0CFF0}"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8CC5056-0525-4EEE-A537-A20D7F67221A}">
      <dsp:nvSpPr>
        <dsp:cNvPr id="0" name=""/>
        <dsp:cNvSpPr/>
      </dsp:nvSpPr>
      <dsp:spPr>
        <a:xfrm>
          <a:off x="0" y="0"/>
          <a:ext cx="8229590" cy="11466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smtClean="0"/>
            <a:t>CIT(A)-Roll over charges allowable –to mitigate risk-fluctuation in exchange rate-did not refer sec</a:t>
          </a:r>
          <a:endParaRPr lang="en-US" sz="2400" kern="1200" dirty="0"/>
        </a:p>
      </dsp:txBody>
      <dsp:txXfrm>
        <a:off x="0" y="0"/>
        <a:ext cx="8229590" cy="1146660"/>
      </dsp:txXfrm>
    </dsp:sp>
    <dsp:sp modelId="{A386C84C-6E43-4AF4-96D5-E00A198DA656}">
      <dsp:nvSpPr>
        <dsp:cNvPr id="0" name=""/>
        <dsp:cNvSpPr/>
      </dsp:nvSpPr>
      <dsp:spPr>
        <a:xfrm>
          <a:off x="4" y="1179590"/>
          <a:ext cx="8221569" cy="113327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smtClean="0"/>
            <a:t>Tribunal-roll over charges required to be paid to authorized dealer-permitting use of unutilized amt.-at later date-capitalized under section 43A(EXPN.3)</a:t>
          </a:r>
          <a:endParaRPr lang="en-US" sz="2400" kern="1200" dirty="0"/>
        </a:p>
      </dsp:txBody>
      <dsp:txXfrm>
        <a:off x="4" y="1179590"/>
        <a:ext cx="8221569" cy="1133272"/>
      </dsp:txXfrm>
    </dsp:sp>
    <dsp:sp modelId="{B7F2813F-FF54-4BE4-A50B-78C379182673}">
      <dsp:nvSpPr>
        <dsp:cNvPr id="0" name=""/>
        <dsp:cNvSpPr/>
      </dsp:nvSpPr>
      <dsp:spPr>
        <a:xfrm>
          <a:off x="4" y="2345421"/>
          <a:ext cx="8221569" cy="117809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High court-roll over charges-are concerned with fluctuation in rate of foreign exchange. So same should be </a:t>
          </a:r>
          <a:r>
            <a:rPr lang="en-US" sz="2800" kern="1200" dirty="0" err="1" smtClean="0"/>
            <a:t>capitalised</a:t>
          </a:r>
          <a:r>
            <a:rPr lang="en-US" sz="2800" kern="1200" dirty="0" smtClean="0"/>
            <a:t>. </a:t>
          </a:r>
          <a:endParaRPr lang="en-US" sz="2800" kern="1200" dirty="0"/>
        </a:p>
      </dsp:txBody>
      <dsp:txXfrm>
        <a:off x="4" y="2345421"/>
        <a:ext cx="8221569" cy="1178098"/>
      </dsp:txXfrm>
    </dsp:sp>
    <dsp:sp modelId="{AC074EC6-26FA-4600-B937-6DE2D5DB8E17}">
      <dsp:nvSpPr>
        <dsp:cNvPr id="0" name=""/>
        <dsp:cNvSpPr/>
      </dsp:nvSpPr>
      <dsp:spPr>
        <a:xfrm>
          <a:off x="4" y="3556077"/>
          <a:ext cx="8221569" cy="231303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err="1" smtClean="0"/>
            <a:t>Assessee’s</a:t>
          </a:r>
          <a:r>
            <a:rPr lang="en-US" sz="2800" kern="1200" dirty="0" smtClean="0"/>
            <a:t> view-roll over charges- nothing to do with fluctuation in exchange rate-it is premium paid to dealer for risk they had taken in holding the foreign exchange-sec.43A not applicable</a:t>
          </a:r>
          <a:endParaRPr lang="en-US" sz="2800" kern="1200" dirty="0"/>
        </a:p>
      </dsp:txBody>
      <dsp:txXfrm>
        <a:off x="4" y="3556077"/>
        <a:ext cx="8221569" cy="2313031"/>
      </dsp:txXfrm>
    </dsp:sp>
    <dsp:sp modelId="{DE2C9572-6624-4679-8FFF-3D66E89E8A25}">
      <dsp:nvSpPr>
        <dsp:cNvPr id="0" name=""/>
        <dsp:cNvSpPr/>
      </dsp:nvSpPr>
      <dsp:spPr>
        <a:xfrm>
          <a:off x="4" y="5901667"/>
          <a:ext cx="8221569" cy="6511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smtClean="0"/>
            <a:t>If same is not allowable under sec.36(1)(iii)-then under sec.37</a:t>
          </a:r>
          <a:endParaRPr lang="en-US" sz="2400" kern="1200" dirty="0"/>
        </a:p>
      </dsp:txBody>
      <dsp:txXfrm>
        <a:off x="4" y="5901667"/>
        <a:ext cx="8221569" cy="65116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EED7A84-EC04-429D-B9C5-4F475BE4FD13}">
      <dsp:nvSpPr>
        <dsp:cNvPr id="0" name=""/>
        <dsp:cNvSpPr/>
      </dsp:nvSpPr>
      <dsp:spPr>
        <a:xfrm>
          <a:off x="0" y="4703501"/>
          <a:ext cx="8763000" cy="154379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US" sz="1900" kern="1200" dirty="0" smtClean="0"/>
            <a:t>High Court-assessee cannot be held guilty of furnishing inaccurate particulars</a:t>
          </a:r>
          <a:endParaRPr lang="en-US" sz="1900" kern="1200" dirty="0"/>
        </a:p>
      </dsp:txBody>
      <dsp:txXfrm>
        <a:off x="0" y="4703501"/>
        <a:ext cx="8763000" cy="833648"/>
      </dsp:txXfrm>
    </dsp:sp>
    <dsp:sp modelId="{409753C3-CE17-4438-A6C8-47D5C32F7D53}">
      <dsp:nvSpPr>
        <dsp:cNvPr id="0" name=""/>
        <dsp:cNvSpPr/>
      </dsp:nvSpPr>
      <dsp:spPr>
        <a:xfrm>
          <a:off x="1" y="5506402"/>
          <a:ext cx="8343676" cy="71014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US" sz="1800" kern="1200" dirty="0" smtClean="0"/>
            <a:t>Thus no penalty be imposed on assessee</a:t>
          </a:r>
          <a:endParaRPr lang="en-US" sz="1800" kern="1200" dirty="0"/>
        </a:p>
      </dsp:txBody>
      <dsp:txXfrm>
        <a:off x="1" y="5506402"/>
        <a:ext cx="8343676" cy="710145"/>
      </dsp:txXfrm>
    </dsp:sp>
    <dsp:sp modelId="{FF7BF44C-4296-4A35-8960-E6EA5C7E3B5D}">
      <dsp:nvSpPr>
        <dsp:cNvPr id="0" name=""/>
        <dsp:cNvSpPr/>
      </dsp:nvSpPr>
      <dsp:spPr>
        <a:xfrm>
          <a:off x="8344746" y="5506274"/>
          <a:ext cx="417183" cy="71014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10160" rIns="56896" bIns="10160" numCol="1" spcCol="1270" anchor="ctr" anchorCtr="0">
          <a:noAutofit/>
        </a:bodyPr>
        <a:lstStyle/>
        <a:p>
          <a:pPr lvl="0" algn="ctr" defTabSz="355600">
            <a:lnSpc>
              <a:spcPct val="90000"/>
            </a:lnSpc>
            <a:spcBef>
              <a:spcPct val="0"/>
            </a:spcBef>
            <a:spcAft>
              <a:spcPct val="35000"/>
            </a:spcAft>
          </a:pPr>
          <a:endParaRPr lang="en-US" sz="800" kern="1200"/>
        </a:p>
      </dsp:txBody>
      <dsp:txXfrm>
        <a:off x="8344746" y="5506274"/>
        <a:ext cx="417183" cy="710145"/>
      </dsp:txXfrm>
    </dsp:sp>
    <dsp:sp modelId="{AD132267-D0E7-4DCA-B8F8-A68360D371D9}">
      <dsp:nvSpPr>
        <dsp:cNvPr id="0" name=""/>
        <dsp:cNvSpPr/>
      </dsp:nvSpPr>
      <dsp:spPr>
        <a:xfrm rot="10800000">
          <a:off x="0" y="2352302"/>
          <a:ext cx="8763000" cy="2374355"/>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US" sz="1900" kern="1200" dirty="0" smtClean="0"/>
            <a:t>Tribunal-disallowed interest does not mean that assessee has furnished inaccurate particulars</a:t>
          </a:r>
          <a:endParaRPr lang="en-US" sz="1900" kern="1200" dirty="0"/>
        </a:p>
      </dsp:txBody>
      <dsp:txXfrm>
        <a:off x="0" y="2352302"/>
        <a:ext cx="8763000" cy="833398"/>
      </dsp:txXfrm>
    </dsp:sp>
    <dsp:sp modelId="{0A987E53-6F7B-4837-B832-6BBFF7BE56A8}">
      <dsp:nvSpPr>
        <dsp:cNvPr id="0" name=""/>
        <dsp:cNvSpPr/>
      </dsp:nvSpPr>
      <dsp:spPr>
        <a:xfrm>
          <a:off x="1069" y="3185701"/>
          <a:ext cx="8343676" cy="70993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US" sz="1800" kern="1200" dirty="0" smtClean="0"/>
            <a:t>-under sec.271(1)(c ) onus is on assessee-to offer explanation-respect of amount disallowed-after that onus is on revenue to prove-that expn. offered was false</a:t>
          </a:r>
          <a:endParaRPr lang="en-US" sz="1800" kern="1200" dirty="0"/>
        </a:p>
      </dsp:txBody>
      <dsp:txXfrm>
        <a:off x="1069" y="3185701"/>
        <a:ext cx="8343676" cy="709932"/>
      </dsp:txXfrm>
    </dsp:sp>
    <dsp:sp modelId="{05BE4E12-B88A-48EF-9140-50F12818265D}">
      <dsp:nvSpPr>
        <dsp:cNvPr id="0" name=""/>
        <dsp:cNvSpPr/>
      </dsp:nvSpPr>
      <dsp:spPr>
        <a:xfrm>
          <a:off x="8344746" y="3185701"/>
          <a:ext cx="417183" cy="70993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10160" rIns="56896" bIns="10160" numCol="1" spcCol="1270" anchor="ctr" anchorCtr="0">
          <a:noAutofit/>
        </a:bodyPr>
        <a:lstStyle/>
        <a:p>
          <a:pPr lvl="0" algn="ctr" defTabSz="355600">
            <a:lnSpc>
              <a:spcPct val="90000"/>
            </a:lnSpc>
            <a:spcBef>
              <a:spcPct val="0"/>
            </a:spcBef>
            <a:spcAft>
              <a:spcPct val="35000"/>
            </a:spcAft>
          </a:pPr>
          <a:endParaRPr lang="en-US" sz="800" kern="1200"/>
        </a:p>
      </dsp:txBody>
      <dsp:txXfrm>
        <a:off x="8344746" y="3185701"/>
        <a:ext cx="417183" cy="709932"/>
      </dsp:txXfrm>
    </dsp:sp>
    <dsp:sp modelId="{CE4B4AF8-0D2E-47EA-80A5-47F6EAD1DA7A}">
      <dsp:nvSpPr>
        <dsp:cNvPr id="0" name=""/>
        <dsp:cNvSpPr/>
      </dsp:nvSpPr>
      <dsp:spPr>
        <a:xfrm rot="10800000">
          <a:off x="0" y="1104"/>
          <a:ext cx="8763000" cy="2374355"/>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US" sz="1900" kern="1200" dirty="0" smtClean="0"/>
            <a:t>According to assessee-disclosed claim under section36(1)(iii) claimed by assessee in earlier years</a:t>
          </a:r>
          <a:endParaRPr lang="en-US" sz="1900" kern="1200" dirty="0"/>
        </a:p>
      </dsp:txBody>
      <dsp:txXfrm>
        <a:off x="0" y="1104"/>
        <a:ext cx="8763000" cy="833398"/>
      </dsp:txXfrm>
    </dsp:sp>
    <dsp:sp modelId="{DC107F68-0358-43C7-A8A6-415A39170B5C}">
      <dsp:nvSpPr>
        <dsp:cNvPr id="0" name=""/>
        <dsp:cNvSpPr/>
      </dsp:nvSpPr>
      <dsp:spPr>
        <a:xfrm>
          <a:off x="1069" y="834503"/>
          <a:ext cx="8343676" cy="70993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US" sz="1800" kern="1200" dirty="0" smtClean="0"/>
            <a:t>Commissioner(Appeal)-allowed deduction</a:t>
          </a:r>
          <a:endParaRPr lang="en-US" sz="1800" kern="1200" dirty="0"/>
        </a:p>
      </dsp:txBody>
      <dsp:txXfrm>
        <a:off x="1069" y="834503"/>
        <a:ext cx="8343676" cy="709932"/>
      </dsp:txXfrm>
    </dsp:sp>
    <dsp:sp modelId="{11B0DDFB-872C-4E09-88D0-0689FF828748}">
      <dsp:nvSpPr>
        <dsp:cNvPr id="0" name=""/>
        <dsp:cNvSpPr/>
      </dsp:nvSpPr>
      <dsp:spPr>
        <a:xfrm>
          <a:off x="8344746" y="834503"/>
          <a:ext cx="417183" cy="70993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10160" rIns="56896" bIns="10160" numCol="1" spcCol="1270" anchor="ctr" anchorCtr="0">
          <a:noAutofit/>
        </a:bodyPr>
        <a:lstStyle/>
        <a:p>
          <a:pPr lvl="0" algn="ctr" defTabSz="355600">
            <a:lnSpc>
              <a:spcPct val="90000"/>
            </a:lnSpc>
            <a:spcBef>
              <a:spcPct val="0"/>
            </a:spcBef>
            <a:spcAft>
              <a:spcPct val="35000"/>
            </a:spcAft>
          </a:pPr>
          <a:endParaRPr lang="en-US" sz="800" kern="1200"/>
        </a:p>
      </dsp:txBody>
      <dsp:txXfrm>
        <a:off x="8344746" y="834503"/>
        <a:ext cx="417183" cy="709932"/>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B8F4B4E-45B1-416C-BE07-6015A635F1CF}">
      <dsp:nvSpPr>
        <dsp:cNvPr id="0" name=""/>
        <dsp:cNvSpPr/>
      </dsp:nvSpPr>
      <dsp:spPr>
        <a:xfrm rot="5400000">
          <a:off x="-291877" y="318982"/>
          <a:ext cx="1945853" cy="13620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u="sng" kern="1200" dirty="0" smtClean="0"/>
            <a:t>Points to be noted</a:t>
          </a:r>
          <a:endParaRPr lang="en-US" sz="1500" kern="1200" dirty="0"/>
        </a:p>
      </dsp:txBody>
      <dsp:txXfrm rot="5400000">
        <a:off x="-291877" y="318982"/>
        <a:ext cx="1945853" cy="1362097"/>
      </dsp:txXfrm>
    </dsp:sp>
    <dsp:sp modelId="{092BD198-3D7D-41AD-8AB5-425B7EA003F5}">
      <dsp:nvSpPr>
        <dsp:cNvPr id="0" name=""/>
        <dsp:cNvSpPr/>
      </dsp:nvSpPr>
      <dsp:spPr>
        <a:xfrm rot="5400000">
          <a:off x="4315846" y="-2926644"/>
          <a:ext cx="1264804" cy="7172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t>There has to be a deliberate act or omission on behalf of the assessee</a:t>
          </a:r>
          <a:endParaRPr lang="en-US" sz="1600" b="1" u="sng" kern="1200" dirty="0"/>
        </a:p>
        <a:p>
          <a:pPr marL="171450" lvl="1" indent="-171450" algn="l" defTabSz="711200">
            <a:lnSpc>
              <a:spcPct val="90000"/>
            </a:lnSpc>
            <a:spcBef>
              <a:spcPct val="0"/>
            </a:spcBef>
            <a:spcAft>
              <a:spcPct val="15000"/>
            </a:spcAft>
            <a:buChar char="••"/>
          </a:pPr>
          <a:r>
            <a:rPr lang="en-US" sz="1600" kern="1200" dirty="0" smtClean="0"/>
            <a:t> Penalty imposed under section 271(1)(c ) –amount of tax sought to be    evaded not exceeding 3 times</a:t>
          </a:r>
          <a:endParaRPr lang="en-US" sz="1600" kern="1200" dirty="0"/>
        </a:p>
      </dsp:txBody>
      <dsp:txXfrm rot="5400000">
        <a:off x="4315846" y="-2926644"/>
        <a:ext cx="1264804" cy="7172302"/>
      </dsp:txXfrm>
    </dsp:sp>
    <dsp:sp modelId="{31ADFFB4-A60B-4EB5-BCBD-EC825662AB79}">
      <dsp:nvSpPr>
        <dsp:cNvPr id="0" name=""/>
        <dsp:cNvSpPr/>
      </dsp:nvSpPr>
      <dsp:spPr>
        <a:xfrm rot="5400000">
          <a:off x="-291877" y="2465399"/>
          <a:ext cx="1945853" cy="13620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u="sng" kern="1200" dirty="0" smtClean="0"/>
            <a:t>Facts of case</a:t>
          </a:r>
          <a:endParaRPr lang="en-US" sz="1500" b="1" u="sng" kern="1200" dirty="0"/>
        </a:p>
      </dsp:txBody>
      <dsp:txXfrm rot="5400000">
        <a:off x="-291877" y="2465399"/>
        <a:ext cx="1945853" cy="1362097"/>
      </dsp:txXfrm>
    </dsp:sp>
    <dsp:sp modelId="{EEE9A35C-3DC6-4CF3-AF0B-ABFB15284EB7}">
      <dsp:nvSpPr>
        <dsp:cNvPr id="0" name=""/>
        <dsp:cNvSpPr/>
      </dsp:nvSpPr>
      <dsp:spPr>
        <a:xfrm rot="5400000">
          <a:off x="3897373" y="-746608"/>
          <a:ext cx="2012240" cy="7172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t>Assessee paying interest on loan taken for purchasing IPL shares-on which no dividend was earned-which was disallowed by </a:t>
          </a:r>
          <a:r>
            <a:rPr lang="en-US" sz="1600" kern="1200" dirty="0" err="1" smtClean="0"/>
            <a:t>assesseing</a:t>
          </a:r>
          <a:r>
            <a:rPr lang="en-US" sz="1600" kern="1200" dirty="0" smtClean="0"/>
            <a:t> officer-AO imposed penalty</a:t>
          </a:r>
          <a:endParaRPr lang="en-US" sz="1600" kern="1200" dirty="0"/>
        </a:p>
        <a:p>
          <a:pPr marL="171450" lvl="1" indent="-171450" algn="l" defTabSz="711200">
            <a:lnSpc>
              <a:spcPct val="90000"/>
            </a:lnSpc>
            <a:spcBef>
              <a:spcPct val="0"/>
            </a:spcBef>
            <a:spcAft>
              <a:spcPct val="15000"/>
            </a:spcAft>
            <a:buChar char="••"/>
          </a:pPr>
          <a:r>
            <a:rPr lang="en-US" sz="1600" kern="1200" dirty="0" smtClean="0"/>
            <a:t>Assessee was of view that disallowance has nothing to do with penalty</a:t>
          </a:r>
          <a:endParaRPr lang="en-US" sz="1600" kern="1200" dirty="0"/>
        </a:p>
        <a:p>
          <a:pPr marL="171450" lvl="1" indent="-171450" algn="l" defTabSz="711200">
            <a:lnSpc>
              <a:spcPct val="90000"/>
            </a:lnSpc>
            <a:spcBef>
              <a:spcPct val="0"/>
            </a:spcBef>
            <a:spcAft>
              <a:spcPct val="15000"/>
            </a:spcAft>
            <a:buChar char="••"/>
          </a:pPr>
          <a:r>
            <a:rPr lang="en-US" sz="1600" kern="1200" dirty="0" smtClean="0"/>
            <a:t>Revenue was of view that-sec 14A was invoked that no deduction can be claimed in respect of income which does not form part of total income so penalty imposed</a:t>
          </a:r>
          <a:endParaRPr lang="en-US" sz="1600" kern="1200" dirty="0"/>
        </a:p>
      </dsp:txBody>
      <dsp:txXfrm rot="5400000">
        <a:off x="3897373" y="-746608"/>
        <a:ext cx="2012240" cy="7172302"/>
      </dsp:txXfrm>
    </dsp:sp>
    <dsp:sp modelId="{60F35B14-EB63-4926-902F-CF5DE394FE28}">
      <dsp:nvSpPr>
        <dsp:cNvPr id="0" name=""/>
        <dsp:cNvSpPr/>
      </dsp:nvSpPr>
      <dsp:spPr>
        <a:xfrm rot="5400000">
          <a:off x="-291877" y="4338720"/>
          <a:ext cx="1945853" cy="13620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u="sng" kern="1200" dirty="0" smtClean="0"/>
            <a:t>Supreme court decision</a:t>
          </a:r>
          <a:endParaRPr lang="en-US" sz="1500" b="1" u="sng" kern="1200" dirty="0"/>
        </a:p>
      </dsp:txBody>
      <dsp:txXfrm rot="5400000">
        <a:off x="-291877" y="4338720"/>
        <a:ext cx="1945853" cy="1362097"/>
      </dsp:txXfrm>
    </dsp:sp>
    <dsp:sp modelId="{DAB024B7-A62D-45D8-9DEC-12BE03FD9DC6}">
      <dsp:nvSpPr>
        <dsp:cNvPr id="0" name=""/>
        <dsp:cNvSpPr/>
      </dsp:nvSpPr>
      <dsp:spPr>
        <a:xfrm rot="5400000">
          <a:off x="4148522" y="1033078"/>
          <a:ext cx="1466047" cy="7172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t>Tribunal, </a:t>
          </a:r>
          <a:r>
            <a:rPr lang="en-US" sz="1600" kern="1200" dirty="0" err="1" smtClean="0"/>
            <a:t>Comm</a:t>
          </a:r>
          <a:r>
            <a:rPr lang="en-US" sz="1600" kern="1200" dirty="0" smtClean="0"/>
            <a:t>(Appeal), High Court have correctly reached conclusion-penalty imposed is deleted.</a:t>
          </a:r>
          <a:endParaRPr lang="en-US" sz="1600" kern="1200" dirty="0"/>
        </a:p>
      </dsp:txBody>
      <dsp:txXfrm rot="5400000">
        <a:off x="4148522" y="1033078"/>
        <a:ext cx="1466047" cy="7172302"/>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1078908-240B-4AC5-85E3-802DC36D5A27}">
      <dsp:nvSpPr>
        <dsp:cNvPr id="0" name=""/>
        <dsp:cNvSpPr/>
      </dsp:nvSpPr>
      <dsp:spPr>
        <a:xfrm rot="5400000">
          <a:off x="-311419" y="601839"/>
          <a:ext cx="2076132" cy="145329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b="1" u="sng" kern="1200" dirty="0" smtClean="0"/>
            <a:t>FACTS</a:t>
          </a:r>
        </a:p>
        <a:p>
          <a:pPr lvl="0" algn="ctr" defTabSz="755650">
            <a:lnSpc>
              <a:spcPct val="90000"/>
            </a:lnSpc>
            <a:spcBef>
              <a:spcPct val="0"/>
            </a:spcBef>
            <a:spcAft>
              <a:spcPct val="35000"/>
            </a:spcAft>
          </a:pPr>
          <a:endParaRPr lang="en-US" sz="1700" b="1" u="sng" kern="1200" dirty="0"/>
        </a:p>
      </dsp:txBody>
      <dsp:txXfrm rot="5400000">
        <a:off x="-311419" y="601839"/>
        <a:ext cx="2076132" cy="1453292"/>
      </dsp:txXfrm>
    </dsp:sp>
    <dsp:sp modelId="{CD7FE90A-13CD-4292-90D4-5A213D0B21BF}">
      <dsp:nvSpPr>
        <dsp:cNvPr id="0" name=""/>
        <dsp:cNvSpPr/>
      </dsp:nvSpPr>
      <dsp:spPr>
        <a:xfrm rot="5400000">
          <a:off x="4263161" y="-2765536"/>
          <a:ext cx="1842368" cy="746210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57150" lvl="1" indent="-57150" algn="l" defTabSz="488950">
            <a:lnSpc>
              <a:spcPct val="90000"/>
            </a:lnSpc>
            <a:spcBef>
              <a:spcPct val="0"/>
            </a:spcBef>
            <a:spcAft>
              <a:spcPct val="15000"/>
            </a:spcAft>
            <a:buChar char="••"/>
          </a:pPr>
          <a:endParaRPr lang="en-US" sz="1100" kern="1200" dirty="0"/>
        </a:p>
        <a:p>
          <a:pPr marL="171450" lvl="1" indent="-171450" algn="l" defTabSz="800100">
            <a:lnSpc>
              <a:spcPct val="90000"/>
            </a:lnSpc>
            <a:spcBef>
              <a:spcPct val="0"/>
            </a:spcBef>
            <a:spcAft>
              <a:spcPct val="15000"/>
            </a:spcAft>
            <a:buChar char="••"/>
          </a:pPr>
          <a:r>
            <a:rPr lang="en-US" sz="1800" kern="1200" baseline="0" dirty="0" smtClean="0"/>
            <a:t>Assessee rented out of premises fitted with some fittings to make it suitable for carrying out software business-apportioned between income from house property and from PGBP in proportion of 60:40 resp.-this depends upon facts &amp; circumstances of case or agreement between parties-Tribunal view</a:t>
          </a:r>
          <a:endParaRPr lang="en-US" sz="1800" kern="1200" baseline="0" dirty="0"/>
        </a:p>
        <a:p>
          <a:pPr marL="171450" lvl="1" indent="-171450" algn="l" defTabSz="800100">
            <a:lnSpc>
              <a:spcPct val="90000"/>
            </a:lnSpc>
            <a:spcBef>
              <a:spcPct val="0"/>
            </a:spcBef>
            <a:spcAft>
              <a:spcPct val="15000"/>
            </a:spcAft>
            <a:buChar char="••"/>
          </a:pPr>
          <a:r>
            <a:rPr lang="en-US" sz="1800" kern="1200" baseline="0" dirty="0" smtClean="0"/>
            <a:t>Assessing authority viewed that income should be apportioned between income from house property and income from other sources</a:t>
          </a:r>
          <a:endParaRPr lang="en-US" sz="1800" kern="1200" baseline="0" dirty="0"/>
        </a:p>
        <a:p>
          <a:pPr marL="171450" lvl="1" indent="-171450" algn="l" defTabSz="800100">
            <a:lnSpc>
              <a:spcPct val="90000"/>
            </a:lnSpc>
            <a:spcBef>
              <a:spcPct val="0"/>
            </a:spcBef>
            <a:spcAft>
              <a:spcPct val="15000"/>
            </a:spcAft>
            <a:buChar char="••"/>
          </a:pPr>
          <a:endParaRPr lang="en-US" sz="1800" kern="1200" baseline="0" dirty="0"/>
        </a:p>
      </dsp:txBody>
      <dsp:txXfrm rot="5400000">
        <a:off x="4263161" y="-2765536"/>
        <a:ext cx="1842368" cy="7462107"/>
      </dsp:txXfrm>
    </dsp:sp>
    <dsp:sp modelId="{EF5FFF19-3ACA-49A4-AC65-D0D8C9FCBE80}">
      <dsp:nvSpPr>
        <dsp:cNvPr id="0" name=""/>
        <dsp:cNvSpPr/>
      </dsp:nvSpPr>
      <dsp:spPr>
        <a:xfrm rot="5400000">
          <a:off x="-311419" y="2911981"/>
          <a:ext cx="2076132" cy="145329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b="1" u="sng" kern="1200" dirty="0" smtClean="0"/>
            <a:t>POINTS TO BE NOTED</a:t>
          </a:r>
          <a:endParaRPr lang="en-US" sz="1700" b="1" u="sng" kern="1200" dirty="0"/>
        </a:p>
      </dsp:txBody>
      <dsp:txXfrm rot="5400000">
        <a:off x="-311419" y="2911981"/>
        <a:ext cx="2076132" cy="1453292"/>
      </dsp:txXfrm>
    </dsp:sp>
    <dsp:sp modelId="{6092608D-FE8D-4E01-B169-0E5B9E0713E1}">
      <dsp:nvSpPr>
        <dsp:cNvPr id="0" name=""/>
        <dsp:cNvSpPr/>
      </dsp:nvSpPr>
      <dsp:spPr>
        <a:xfrm rot="5400000">
          <a:off x="4107834" y="-518027"/>
          <a:ext cx="2153023" cy="746210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baseline="0" dirty="0" smtClean="0"/>
            <a:t>Tribunal view-case of fact cannot be appealable  in High Court-not question of substantial importance</a:t>
          </a:r>
          <a:endParaRPr lang="en-US" sz="1800" kern="1200" baseline="0" dirty="0"/>
        </a:p>
        <a:p>
          <a:pPr marL="171450" lvl="1" indent="-171450" algn="l" defTabSz="800100">
            <a:lnSpc>
              <a:spcPct val="90000"/>
            </a:lnSpc>
            <a:spcBef>
              <a:spcPct val="0"/>
            </a:spcBef>
            <a:spcAft>
              <a:spcPct val="15000"/>
            </a:spcAft>
            <a:buChar char="••"/>
          </a:pPr>
          <a:r>
            <a:rPr lang="en-US" sz="1800" kern="1200" baseline="0" dirty="0" smtClean="0"/>
            <a:t>Assessing authority view-shifting of income from PGBP to other sources-question of law-rightly decided by tribunal-income is to be assessed under head PGBP</a:t>
          </a:r>
          <a:endParaRPr lang="en-US" sz="1800" kern="1200" baseline="0" dirty="0"/>
        </a:p>
      </dsp:txBody>
      <dsp:txXfrm rot="5400000">
        <a:off x="4107834" y="-518027"/>
        <a:ext cx="2153023" cy="7462107"/>
      </dsp:txXfrm>
    </dsp:sp>
    <dsp:sp modelId="{9D10DF3D-3E04-47C8-B768-32AFAD81561E}">
      <dsp:nvSpPr>
        <dsp:cNvPr id="0" name=""/>
        <dsp:cNvSpPr/>
      </dsp:nvSpPr>
      <dsp:spPr>
        <a:xfrm rot="5400000">
          <a:off x="-311419" y="4864687"/>
          <a:ext cx="2076132" cy="145329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b="1" u="sng" kern="1200" dirty="0" smtClean="0"/>
            <a:t>DECISION</a:t>
          </a:r>
          <a:endParaRPr lang="en-US" sz="1700" b="1" u="sng" kern="1200" dirty="0"/>
        </a:p>
      </dsp:txBody>
      <dsp:txXfrm rot="5400000">
        <a:off x="-311419" y="4864687"/>
        <a:ext cx="2076132" cy="1453292"/>
      </dsp:txXfrm>
    </dsp:sp>
    <dsp:sp modelId="{92A822DB-D9A2-45C4-BBCC-0F8D60A0CFF0}">
      <dsp:nvSpPr>
        <dsp:cNvPr id="0" name=""/>
        <dsp:cNvSpPr/>
      </dsp:nvSpPr>
      <dsp:spPr>
        <a:xfrm rot="5400000">
          <a:off x="4789974" y="1502037"/>
          <a:ext cx="781878" cy="731510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baseline="0" dirty="0" smtClean="0"/>
            <a:t>Two appeals are dismissed at the admission stage itself</a:t>
          </a:r>
          <a:endParaRPr lang="en-US" sz="1800" kern="1200" baseline="0" dirty="0"/>
        </a:p>
      </dsp:txBody>
      <dsp:txXfrm rot="5400000">
        <a:off x="4789974" y="1502037"/>
        <a:ext cx="781878" cy="731510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C8C129-7BFE-40F9-ABD1-93E130839AE2}" type="datetimeFigureOut">
              <a:rPr lang="en-US" smtClean="0"/>
              <a:pPr/>
              <a:t>12/25/2010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expn.-Explaination</a:t>
            </a:r>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795F243-CDAB-4C2C-9582-988350AF8045}" type="slidenum">
              <a:rPr lang="en-US" smtClean="0"/>
              <a:pPr/>
              <a:t>‹#›</a:t>
            </a:fld>
            <a:endParaRPr lang="en-US" dirty="0"/>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883786-1D4D-452C-B3C4-A723073D5E86}" type="datetimeFigureOut">
              <a:rPr lang="en-US" smtClean="0"/>
              <a:pPr/>
              <a:t>12/25/2010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expn.-Explaination</a:t>
            </a: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63C880-4C89-4D22-A5CA-38EFB7B9D74E}" type="slidenum">
              <a:rPr lang="en-US" smtClean="0"/>
              <a:pPr/>
              <a:t>‹#›</a:t>
            </a:fld>
            <a:endParaRPr lang="en-US" dirty="0"/>
          </a:p>
        </p:txBody>
      </p:sp>
    </p:spTree>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F63C880-4C89-4D22-A5CA-38EFB7B9D74E}" type="slidenum">
              <a:rPr lang="en-US" smtClean="0"/>
              <a:pPr/>
              <a:t>1</a:t>
            </a:fld>
            <a:endParaRPr lang="en-US" dirty="0"/>
          </a:p>
        </p:txBody>
      </p:sp>
      <p:sp>
        <p:nvSpPr>
          <p:cNvPr id="5" name="Footer Placeholder 4"/>
          <p:cNvSpPr>
            <a:spLocks noGrp="1"/>
          </p:cNvSpPr>
          <p:nvPr>
            <p:ph type="ftr" sz="quarter" idx="11"/>
          </p:nvPr>
        </p:nvSpPr>
        <p:spPr/>
        <p:txBody>
          <a:bodyPr/>
          <a:lstStyle/>
          <a:p>
            <a:r>
              <a:rPr lang="en-US" smtClean="0"/>
              <a:t>expn.-Explaination</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F63C880-4C89-4D22-A5CA-38EFB7B9D74E}" type="slidenum">
              <a:rPr lang="en-US" smtClean="0"/>
              <a:pPr/>
              <a:t>9</a:t>
            </a:fld>
            <a:endParaRPr lang="en-US" dirty="0"/>
          </a:p>
        </p:txBody>
      </p:sp>
      <p:sp>
        <p:nvSpPr>
          <p:cNvPr id="5" name="Footer Placeholder 4"/>
          <p:cNvSpPr>
            <a:spLocks noGrp="1"/>
          </p:cNvSpPr>
          <p:nvPr>
            <p:ph type="ftr" sz="quarter" idx="11"/>
          </p:nvPr>
        </p:nvSpPr>
        <p:spPr/>
        <p:txBody>
          <a:bodyPr/>
          <a:lstStyle/>
          <a:p>
            <a:r>
              <a:rPr lang="en-US" smtClean="0"/>
              <a:t>expn.-Explaination</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F63C880-4C89-4D22-A5CA-38EFB7B9D74E}" type="slidenum">
              <a:rPr lang="en-US" smtClean="0"/>
              <a:pPr/>
              <a:t>13</a:t>
            </a:fld>
            <a:endParaRPr lang="en-US" dirty="0"/>
          </a:p>
        </p:txBody>
      </p:sp>
      <p:sp>
        <p:nvSpPr>
          <p:cNvPr id="5" name="Footer Placeholder 4"/>
          <p:cNvSpPr>
            <a:spLocks noGrp="1"/>
          </p:cNvSpPr>
          <p:nvPr>
            <p:ph type="ftr" sz="quarter" idx="11"/>
          </p:nvPr>
        </p:nvSpPr>
        <p:spPr/>
        <p:txBody>
          <a:bodyPr/>
          <a:lstStyle/>
          <a:p>
            <a:r>
              <a:rPr lang="en-US" smtClean="0"/>
              <a:t>expn.-Explaination</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CB2F496-653D-4A0D-9FCD-5EB2CA72A770}" type="datetimeFigureOut">
              <a:rPr lang="en-US" smtClean="0"/>
              <a:pPr/>
              <a:t>12/25/2010</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19C3F6A0-B028-4F48-9B52-57313C6A15BA}"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CB2F496-653D-4A0D-9FCD-5EB2CA72A770}" type="datetimeFigureOut">
              <a:rPr lang="en-US" smtClean="0"/>
              <a:pPr/>
              <a:t>12/25/2010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C3F6A0-B028-4F48-9B52-57313C6A15B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CB2F496-653D-4A0D-9FCD-5EB2CA72A770}" type="datetimeFigureOut">
              <a:rPr lang="en-US" smtClean="0"/>
              <a:pPr/>
              <a:t>12/25/2010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C3F6A0-B028-4F48-9B52-57313C6A15BA}"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CB2F496-653D-4A0D-9FCD-5EB2CA72A770}" type="datetimeFigureOut">
              <a:rPr lang="en-US" smtClean="0"/>
              <a:pPr/>
              <a:t>12/25/2010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C3F6A0-B028-4F48-9B52-57313C6A15BA}"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CB2F496-653D-4A0D-9FCD-5EB2CA72A770}" type="datetimeFigureOut">
              <a:rPr lang="en-US" smtClean="0"/>
              <a:pPr/>
              <a:t>12/25/2010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C3F6A0-B028-4F48-9B52-57313C6A15BA}"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CB2F496-653D-4A0D-9FCD-5EB2CA72A770}" type="datetimeFigureOut">
              <a:rPr lang="en-US" smtClean="0"/>
              <a:pPr/>
              <a:t>12/25/2010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9C3F6A0-B028-4F48-9B52-57313C6A15BA}"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CB2F496-653D-4A0D-9FCD-5EB2CA72A770}" type="datetimeFigureOut">
              <a:rPr lang="en-US" smtClean="0"/>
              <a:pPr/>
              <a:t>12/25/2010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9C3F6A0-B028-4F48-9B52-57313C6A15BA}"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CB2F496-653D-4A0D-9FCD-5EB2CA72A770}" type="datetimeFigureOut">
              <a:rPr lang="en-US" smtClean="0"/>
              <a:pPr/>
              <a:t>12/25/2010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9C3F6A0-B028-4F48-9B52-57313C6A15BA}"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B2F496-653D-4A0D-9FCD-5EB2CA72A770}" type="datetimeFigureOut">
              <a:rPr lang="en-US" smtClean="0"/>
              <a:pPr/>
              <a:t>12/25/2010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9C3F6A0-B028-4F48-9B52-57313C6A15BA}"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CB2F496-653D-4A0D-9FCD-5EB2CA72A770}" type="datetimeFigureOut">
              <a:rPr lang="en-US" smtClean="0"/>
              <a:pPr/>
              <a:t>12/25/2010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9C3F6A0-B028-4F48-9B52-57313C6A15BA}"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CB2F496-653D-4A0D-9FCD-5EB2CA72A770}" type="datetimeFigureOut">
              <a:rPr lang="en-US" smtClean="0"/>
              <a:pPr/>
              <a:t>12/25/2010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19C3F6A0-B028-4F48-9B52-57313C6A15BA}"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CB2F496-653D-4A0D-9FCD-5EB2CA72A770}" type="datetimeFigureOut">
              <a:rPr lang="en-US" smtClean="0"/>
              <a:pPr/>
              <a:t>12/25/2010</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9C3F6A0-B028-4F48-9B52-57313C6A15BA}"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599"/>
            <a:ext cx="7772400" cy="1371601"/>
          </a:xfrm>
        </p:spPr>
        <p:txBody>
          <a:bodyPr>
            <a:noAutofit/>
          </a:bodyPr>
          <a:lstStyle/>
          <a:p>
            <a:pPr>
              <a:buFont typeface="Wingdings" pitchFamily="2" charset="2"/>
              <a:buChar char="v"/>
            </a:pPr>
            <a:r>
              <a:rPr lang="en-US" sz="5000" dirty="0" smtClean="0">
                <a:latin typeface="Book Antiqua" pitchFamily="18" charset="0"/>
              </a:rPr>
              <a:t>RECENT CASE LAWS</a:t>
            </a:r>
            <a:endParaRPr lang="en-US" sz="5000" dirty="0">
              <a:latin typeface="Book Antiqua" pitchFamily="18" charset="0"/>
            </a:endParaRPr>
          </a:p>
        </p:txBody>
      </p:sp>
      <p:sp>
        <p:nvSpPr>
          <p:cNvPr id="3" name="Subtitle 2"/>
          <p:cNvSpPr>
            <a:spLocks noGrp="1"/>
          </p:cNvSpPr>
          <p:nvPr>
            <p:ph type="subTitle" idx="1"/>
          </p:nvPr>
        </p:nvSpPr>
        <p:spPr>
          <a:xfrm>
            <a:off x="1295400" y="2819400"/>
            <a:ext cx="6400800" cy="2209800"/>
          </a:xfrm>
        </p:spPr>
        <p:txBody>
          <a:bodyPr>
            <a:normAutofit/>
          </a:bodyPr>
          <a:lstStyle/>
          <a:p>
            <a:pPr>
              <a:buFont typeface="Wingdings" pitchFamily="2" charset="2"/>
              <a:buChar char="Ø"/>
            </a:pPr>
            <a:r>
              <a:rPr lang="en-US" sz="2500" dirty="0" smtClean="0">
                <a:latin typeface="Book Antiqua" pitchFamily="18" charset="0"/>
              </a:rPr>
              <a:t>SUPREME COURT DECISION</a:t>
            </a:r>
          </a:p>
          <a:p>
            <a:pPr>
              <a:buFont typeface="Wingdings" pitchFamily="2" charset="2"/>
              <a:buChar char="Ø"/>
            </a:pPr>
            <a:r>
              <a:rPr lang="en-US" sz="2500" dirty="0" smtClean="0">
                <a:latin typeface="Book Antiqua" pitchFamily="18" charset="0"/>
              </a:rPr>
              <a:t>HIGH COURT DECISION</a:t>
            </a:r>
          </a:p>
          <a:p>
            <a:pPr>
              <a:buFont typeface="Wingdings" pitchFamily="2" charset="2"/>
              <a:buChar char="Ø"/>
            </a:pPr>
            <a:r>
              <a:rPr lang="en-US" sz="2500" dirty="0" smtClean="0">
                <a:latin typeface="Book Antiqua" pitchFamily="18" charset="0"/>
              </a:rPr>
              <a:t>TRIBUNAL DECISION</a:t>
            </a:r>
          </a:p>
          <a:p>
            <a:pPr>
              <a:buFont typeface="Wingdings" pitchFamily="2" charset="2"/>
              <a:buChar char="Ø"/>
            </a:pPr>
            <a:endParaRPr lang="en-US" sz="2500" dirty="0" smtClean="0">
              <a:latin typeface="Book Antiqua" pitchFamily="18" charset="0"/>
            </a:endParaRPr>
          </a:p>
          <a:p>
            <a:pPr>
              <a:buFont typeface="Wingdings" pitchFamily="2" charset="2"/>
              <a:buChar char="Ø"/>
            </a:pPr>
            <a:endParaRPr lang="en-US" sz="2500" dirty="0" smtClean="0">
              <a:latin typeface="Book Antiqua" pitchFamily="18" charset="0"/>
            </a:endParaRPr>
          </a:p>
          <a:p>
            <a:pPr>
              <a:buFont typeface="Wingdings" pitchFamily="2" charset="2"/>
              <a:buChar char="Ø"/>
            </a:pPr>
            <a:endParaRPr lang="en-US" sz="2500" dirty="0" smtClean="0">
              <a:latin typeface="Book Antiqua" pitchFamily="18" charset="0"/>
            </a:endParaRPr>
          </a:p>
          <a:p>
            <a:pPr>
              <a:buFont typeface="Wingdings" pitchFamily="2" charset="2"/>
              <a:buChar char="Ø"/>
            </a:pPr>
            <a:endParaRPr lang="en-US" sz="2500" dirty="0">
              <a:latin typeface="Book Antiqua" pitchFamily="18" charset="0"/>
            </a:endParaRPr>
          </a:p>
        </p:txBody>
      </p:sp>
      <p:pic>
        <p:nvPicPr>
          <p:cNvPr id="1033" name="Picture 9" descr="C:\Program Files\Microsoft Office\MEDIA\CAGCAT10\j0300840.wmf"/>
          <p:cNvPicPr>
            <a:picLocks noChangeAspect="1" noChangeArrowheads="1"/>
          </p:cNvPicPr>
          <p:nvPr/>
        </p:nvPicPr>
        <p:blipFill>
          <a:blip r:embed="rId3" cstate="print"/>
          <a:srcRect/>
          <a:stretch>
            <a:fillRect/>
          </a:stretch>
        </p:blipFill>
        <p:spPr bwMode="auto">
          <a:xfrm rot="20969479">
            <a:off x="5060431" y="208124"/>
            <a:ext cx="2410986" cy="1399787"/>
          </a:xfrm>
          <a:prstGeom prst="rect">
            <a:avLst/>
          </a:prstGeom>
          <a:noFill/>
        </p:spPr>
      </p:pic>
      <p:sp>
        <p:nvSpPr>
          <p:cNvPr id="5" name="TextBox 4"/>
          <p:cNvSpPr txBox="1"/>
          <p:nvPr/>
        </p:nvSpPr>
        <p:spPr>
          <a:xfrm>
            <a:off x="4267200" y="5029200"/>
            <a:ext cx="4495800" cy="923330"/>
          </a:xfrm>
          <a:prstGeom prst="rect">
            <a:avLst/>
          </a:prstGeom>
          <a:noFill/>
        </p:spPr>
        <p:txBody>
          <a:bodyPr wrap="square" rtlCol="0">
            <a:spAutoFit/>
          </a:bodyPr>
          <a:lstStyle/>
          <a:p>
            <a:r>
              <a:rPr lang="en-US" dirty="0" smtClean="0"/>
              <a:t>MADE BY-RAKSHA MEHTA</a:t>
            </a:r>
          </a:p>
          <a:p>
            <a:r>
              <a:rPr lang="en-US" dirty="0" smtClean="0"/>
              <a:t>CORDINATED BY- MRS.MANEE  </a:t>
            </a:r>
            <a:r>
              <a:rPr lang="en-US" dirty="0" smtClean="0"/>
              <a:t>PRABHA</a:t>
            </a:r>
            <a:endParaRPr lang="en-US" dirty="0" smtClean="0"/>
          </a:p>
          <a:p>
            <a:endParaRPr 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7200" y="-457200"/>
            <a:ext cx="8382000" cy="2590800"/>
          </a:xfrm>
        </p:spPr>
        <p:txBody>
          <a:bodyPr>
            <a:normAutofit fontScale="90000"/>
          </a:bodyPr>
          <a:lstStyle/>
          <a:p>
            <a:r>
              <a:rPr lang="en-US" sz="3600" dirty="0" smtClean="0"/>
              <a:t/>
            </a:r>
            <a:br>
              <a:rPr lang="en-US" sz="3600" dirty="0" smtClean="0"/>
            </a:br>
            <a:r>
              <a:rPr lang="en-US" sz="3700" dirty="0" smtClean="0"/>
              <a:t/>
            </a:r>
            <a:br>
              <a:rPr lang="en-US" sz="3700" dirty="0" smtClean="0"/>
            </a:br>
            <a:r>
              <a:rPr lang="en-US" sz="3700" dirty="0" smtClean="0"/>
              <a:t/>
            </a:r>
            <a:br>
              <a:rPr lang="en-US" sz="3700" dirty="0" smtClean="0"/>
            </a:br>
            <a:r>
              <a:rPr lang="en-US" sz="3700" dirty="0" smtClean="0"/>
              <a:t> </a:t>
            </a:r>
            <a:r>
              <a:rPr lang="en-US" sz="3400" dirty="0" smtClean="0"/>
              <a:t>High Court Decision </a:t>
            </a:r>
            <a:br>
              <a:rPr lang="en-US" sz="3400" dirty="0" smtClean="0"/>
            </a:br>
            <a:r>
              <a:rPr lang="en-US" sz="3400" dirty="0" smtClean="0"/>
              <a:t>CIT &amp; ANOTHER</a:t>
            </a:r>
            <a:br>
              <a:rPr lang="en-US" sz="3400" dirty="0" smtClean="0"/>
            </a:br>
            <a:r>
              <a:rPr lang="en-US" sz="3400" dirty="0" smtClean="0"/>
              <a:t>V</a:t>
            </a:r>
            <a:br>
              <a:rPr lang="en-US" sz="3400" dirty="0" smtClean="0"/>
            </a:br>
            <a:r>
              <a:rPr lang="en-US" sz="3400" dirty="0" smtClean="0"/>
              <a:t>MYSORE INTERNATIONAL HOTELS P LTD.</a:t>
            </a:r>
            <a:endParaRPr lang="en-US" sz="3400" dirty="0"/>
          </a:p>
        </p:txBody>
      </p:sp>
      <p:sp>
        <p:nvSpPr>
          <p:cNvPr id="2" name="Subtitle 1"/>
          <p:cNvSpPr>
            <a:spLocks noGrp="1"/>
          </p:cNvSpPr>
          <p:nvPr>
            <p:ph type="subTitle" idx="1"/>
          </p:nvPr>
        </p:nvSpPr>
        <p:spPr/>
        <p:txBody>
          <a:bodyPr/>
          <a:lstStyle/>
          <a:p>
            <a:r>
              <a:rPr lang="en-US" sz="2100" dirty="0" smtClean="0"/>
              <a:t>RENT:APPORTIONMENT BETWEEN BUSINESS INCOME AND INCOME FROM HOUSE PROPERTY:FINDING OF FACT</a:t>
            </a:r>
            <a:endParaRPr lang="en-US" sz="21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0" y="0"/>
          <a:ext cx="8915400" cy="6629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85800" y="0"/>
            <a:ext cx="7772400" cy="2133600"/>
          </a:xfrm>
        </p:spPr>
        <p:txBody>
          <a:bodyPr>
            <a:noAutofit/>
          </a:bodyPr>
          <a:lstStyle/>
          <a:p>
            <a:r>
              <a:rPr lang="en-US" sz="2400" dirty="0" smtClean="0"/>
              <a:t>TRIBUNAL DECISION</a:t>
            </a:r>
            <a:br>
              <a:rPr lang="en-US" sz="2400" dirty="0" smtClean="0"/>
            </a:br>
            <a:r>
              <a:rPr lang="en-US" sz="2400" dirty="0" smtClean="0"/>
              <a:t>DR.RAKESH AGARWAL</a:t>
            </a:r>
            <a:br>
              <a:rPr lang="en-US" sz="2400" dirty="0" smtClean="0"/>
            </a:br>
            <a:r>
              <a:rPr lang="en-US" sz="2400" dirty="0" smtClean="0"/>
              <a:t>V</a:t>
            </a:r>
            <a:br>
              <a:rPr lang="en-US" sz="2400" dirty="0" smtClean="0"/>
            </a:br>
            <a:r>
              <a:rPr lang="en-US" sz="2400" dirty="0" smtClean="0"/>
              <a:t>DEPUTY COMMISSIONER OF INCOME TAX, CIRCLE-1, JHANSI</a:t>
            </a:r>
            <a:endParaRPr lang="en-US" sz="2400" dirty="0"/>
          </a:p>
        </p:txBody>
      </p:sp>
      <p:sp>
        <p:nvSpPr>
          <p:cNvPr id="2" name="Subtitle 1"/>
          <p:cNvSpPr>
            <a:spLocks noGrp="1"/>
          </p:cNvSpPr>
          <p:nvPr>
            <p:ph type="subTitle" idx="1"/>
          </p:nvPr>
        </p:nvSpPr>
        <p:spPr/>
        <p:txBody>
          <a:bodyPr>
            <a:normAutofit fontScale="92500"/>
          </a:bodyPr>
          <a:lstStyle/>
          <a:p>
            <a:r>
              <a:rPr lang="en-US" dirty="0" smtClean="0"/>
              <a:t>Facts: Assessee disclosed undisclosed income-part of which accepted by AO part of which withdrawal from cash book not accepted on ground of rejection of books under section 145-under section 68-treated income of assessee</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533400"/>
            <a:ext cx="8534400" cy="3139321"/>
          </a:xfrm>
          <a:prstGeom prst="rect">
            <a:avLst/>
          </a:prstGeom>
          <a:noFill/>
        </p:spPr>
        <p:txBody>
          <a:bodyPr wrap="square" rtlCol="0">
            <a:spAutoFit/>
          </a:bodyPr>
          <a:lstStyle/>
          <a:p>
            <a:pPr>
              <a:buFont typeface="Arial" pitchFamily="34" charset="0"/>
              <a:buChar char="•"/>
            </a:pPr>
            <a:r>
              <a:rPr lang="en-US" dirty="0" smtClean="0"/>
              <a:t>Judicial agreed to just verify availability of funds at relevant point of time in cash book</a:t>
            </a:r>
          </a:p>
          <a:p>
            <a:pPr>
              <a:buFont typeface="Arial" pitchFamily="34" charset="0"/>
              <a:buChar char="•"/>
            </a:pPr>
            <a:r>
              <a:rPr lang="en-US" dirty="0" smtClean="0"/>
              <a:t>Surrender cannot be basis of making addition unless supported by probative evidence</a:t>
            </a:r>
          </a:p>
          <a:p>
            <a:pPr>
              <a:buFont typeface="Arial" pitchFamily="34" charset="0"/>
              <a:buChar char="•"/>
            </a:pPr>
            <a:r>
              <a:rPr lang="en-US" dirty="0" smtClean="0"/>
              <a:t>Erroneous admission by assessee cannot be foundation for assessment</a:t>
            </a:r>
          </a:p>
          <a:p>
            <a:pPr>
              <a:buFont typeface="Arial" pitchFamily="34" charset="0"/>
              <a:buChar char="•"/>
            </a:pPr>
            <a:r>
              <a:rPr lang="en-US" dirty="0" smtClean="0"/>
              <a:t>Where part was allowed on </a:t>
            </a:r>
            <a:r>
              <a:rPr lang="en-US" dirty="0" err="1" smtClean="0"/>
              <a:t>expn</a:t>
            </a:r>
            <a:r>
              <a:rPr lang="en-US" dirty="0" smtClean="0"/>
              <a:t>. Rest can also be allowed to be explained</a:t>
            </a:r>
          </a:p>
          <a:p>
            <a:pPr>
              <a:buFont typeface="Arial" pitchFamily="34" charset="0"/>
              <a:buChar char="•"/>
            </a:pPr>
            <a:r>
              <a:rPr lang="en-US" dirty="0" smtClean="0"/>
              <a:t>CIT(A) confirmed that no reference was made about cash book withdrawals, and cash cannot be kept intact and idle from November but AO cannot disbelieve entries in cash book merely because of sec 145 as this sec relates verifiable purchases and sales, but he should gather materials-to form basis of assessment</a:t>
            </a:r>
          </a:p>
          <a:p>
            <a:pPr>
              <a:buFont typeface="Arial" pitchFamily="34" charset="0"/>
              <a:buChar char="•"/>
            </a:pPr>
            <a:r>
              <a:rPr lang="en-US" dirty="0" smtClean="0"/>
              <a:t>Third member allowed appeal in part.</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286000"/>
          </a:xfrm>
        </p:spPr>
        <p:txBody>
          <a:bodyPr>
            <a:noAutofit/>
          </a:bodyPr>
          <a:lstStyle/>
          <a:p>
            <a:r>
              <a:rPr lang="en-US" sz="4000" dirty="0" smtClean="0"/>
              <a:t>Supreme Court Decision</a:t>
            </a:r>
            <a:br>
              <a:rPr lang="en-US" sz="4000" dirty="0" smtClean="0"/>
            </a:br>
            <a:r>
              <a:rPr lang="en-US" sz="4000" dirty="0" smtClean="0"/>
              <a:t>Assistant Commissioner of Income Tax</a:t>
            </a:r>
            <a:br>
              <a:rPr lang="en-US" sz="4000" dirty="0" smtClean="0"/>
            </a:br>
            <a:r>
              <a:rPr lang="en-US" sz="4000" dirty="0" smtClean="0"/>
              <a:t>                v</a:t>
            </a:r>
            <a:br>
              <a:rPr lang="en-US" sz="4000" dirty="0" smtClean="0"/>
            </a:br>
            <a:r>
              <a:rPr lang="en-US" sz="4000" dirty="0" err="1" smtClean="0"/>
              <a:t>Elecon</a:t>
            </a:r>
            <a:r>
              <a:rPr lang="en-US" sz="4000" dirty="0" smtClean="0"/>
              <a:t> </a:t>
            </a:r>
            <a:r>
              <a:rPr lang="en-US" sz="4000" dirty="0" err="1" smtClean="0"/>
              <a:t>Engg</a:t>
            </a:r>
            <a:r>
              <a:rPr lang="en-US" sz="4000" dirty="0" smtClean="0"/>
              <a:t>. Co. Ltd.       </a:t>
            </a:r>
            <a:endParaRPr lang="en-US" sz="4000" dirty="0"/>
          </a:p>
        </p:txBody>
      </p:sp>
      <p:sp>
        <p:nvSpPr>
          <p:cNvPr id="3" name="Content Placeholder 2"/>
          <p:cNvSpPr>
            <a:spLocks noGrp="1"/>
          </p:cNvSpPr>
          <p:nvPr>
            <p:ph idx="1"/>
          </p:nvPr>
        </p:nvSpPr>
        <p:spPr>
          <a:xfrm>
            <a:off x="457200" y="2514601"/>
            <a:ext cx="8229600" cy="3611563"/>
          </a:xfrm>
        </p:spPr>
        <p:txBody>
          <a:bodyPr/>
          <a:lstStyle/>
          <a:p>
            <a:r>
              <a:rPr lang="en-US" dirty="0" smtClean="0"/>
              <a:t>Special provisions regarding changes in the rate of exchange premium paid to bank to ensure delivery of foreign exchange on stipulated dates at predetermined rates not admissible as interest on capital borrowed for purpose of business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457200" y="0"/>
          <a:ext cx="8229600" cy="65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5800" y="1143001"/>
            <a:ext cx="8229600" cy="2331407"/>
          </a:xfrm>
          <a:prstGeom prst="rect">
            <a:avLst/>
          </a:prstGeom>
          <a:noFill/>
        </p:spPr>
        <p:txBody>
          <a:bodyPr wrap="square" rtlCol="0">
            <a:spAutoFit/>
          </a:bodyPr>
          <a:lstStyle/>
          <a:p>
            <a:r>
              <a:rPr lang="en-US" sz="2800" dirty="0" smtClean="0"/>
              <a:t>Supreme court decisions-roll over charges relating to acquisition of fixed asset has to be debited or credited to asset in respect of which liability was incurred-sec 43A applicable-allowed assessee benefit of Depreciation on adjusted cost of asset</a:t>
            </a:r>
            <a:endParaRPr lang="en-US"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85800" y="-228600"/>
            <a:ext cx="7772400" cy="2362200"/>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t>
            </a:r>
            <a:r>
              <a:rPr lang="en-US" sz="3700" dirty="0" smtClean="0"/>
              <a:t>Supreme Court Decision </a:t>
            </a:r>
            <a:br>
              <a:rPr lang="en-US" sz="3700" dirty="0" smtClean="0"/>
            </a:br>
            <a:r>
              <a:rPr lang="en-US" sz="3700" dirty="0" smtClean="0"/>
              <a:t>Commissioner of Income Tax</a:t>
            </a:r>
            <a:br>
              <a:rPr lang="en-US" sz="3700" dirty="0" smtClean="0"/>
            </a:br>
            <a:r>
              <a:rPr lang="en-US" sz="3700" dirty="0" smtClean="0"/>
              <a:t>v</a:t>
            </a:r>
            <a:br>
              <a:rPr lang="en-US" sz="3700" dirty="0" smtClean="0"/>
            </a:br>
            <a:r>
              <a:rPr lang="en-US" sz="3700" dirty="0" smtClean="0"/>
              <a:t>Reliance Petro Products Pvt. Ltd.</a:t>
            </a:r>
            <a:endParaRPr lang="en-US" sz="3700" dirty="0"/>
          </a:p>
        </p:txBody>
      </p:sp>
      <p:sp>
        <p:nvSpPr>
          <p:cNvPr id="2" name="Subtitle 1"/>
          <p:cNvSpPr>
            <a:spLocks noGrp="1"/>
          </p:cNvSpPr>
          <p:nvPr>
            <p:ph type="subTitle" idx="1"/>
          </p:nvPr>
        </p:nvSpPr>
        <p:spPr>
          <a:xfrm>
            <a:off x="1371600" y="2819400"/>
            <a:ext cx="6400800" cy="3200400"/>
          </a:xfrm>
        </p:spPr>
        <p:txBody>
          <a:bodyPr>
            <a:noAutofit/>
          </a:bodyPr>
          <a:lstStyle/>
          <a:p>
            <a:r>
              <a:rPr lang="en-US" sz="2300" cap="none" dirty="0" smtClean="0">
                <a:latin typeface="Calibri" pitchFamily="34" charset="0"/>
              </a:rPr>
              <a:t>Making incorrect claim does not amount to concealment of “particulars” for attracting penalty under section </a:t>
            </a:r>
            <a:r>
              <a:rPr lang="en-US" sz="2300" dirty="0" smtClean="0">
                <a:latin typeface="Calibri" pitchFamily="34" charset="0"/>
              </a:rPr>
              <a:t>271(1)(</a:t>
            </a:r>
            <a:r>
              <a:rPr lang="en-US" sz="2300" cap="small" dirty="0" smtClean="0">
                <a:latin typeface="Calibri" pitchFamily="34" charset="0"/>
              </a:rPr>
              <a:t>c)</a:t>
            </a:r>
          </a:p>
          <a:p>
            <a:pPr>
              <a:buFont typeface="Arial" pitchFamily="34" charset="0"/>
              <a:buChar char="•"/>
            </a:pPr>
            <a:r>
              <a:rPr lang="en-US" sz="2300" b="0" cap="small" dirty="0" smtClean="0">
                <a:latin typeface="Calibri" pitchFamily="34" charset="0"/>
              </a:rPr>
              <a:t>sec.271(1)(c )invoked when information given in return found to be incorrect or inaccurate. a mere making of claim which is not sustainable in law-does not amount to furnishing inaccurate particulars.</a:t>
            </a:r>
            <a:endParaRPr lang="en-US" sz="2300" b="0" cap="none" dirty="0">
              <a:latin typeface="Calibri"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685800"/>
            <a:ext cx="8534400" cy="369332"/>
          </a:xfrm>
          <a:prstGeom prst="rect">
            <a:avLst/>
          </a:prstGeom>
          <a:noFill/>
        </p:spPr>
        <p:txBody>
          <a:bodyPr wrap="square" rtlCol="0">
            <a:spAutoFit/>
          </a:bodyPr>
          <a:lstStyle/>
          <a:p>
            <a:endParaRPr lang="en-US"/>
          </a:p>
        </p:txBody>
      </p:sp>
      <p:graphicFrame>
        <p:nvGraphicFramePr>
          <p:cNvPr id="3" name="Diagram 2"/>
          <p:cNvGraphicFramePr/>
          <p:nvPr/>
        </p:nvGraphicFramePr>
        <p:xfrm>
          <a:off x="228600" y="304800"/>
          <a:ext cx="8763000" cy="624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228600" y="228600"/>
          <a:ext cx="8534400" cy="601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85800" y="152400"/>
            <a:ext cx="7772400" cy="1981200"/>
          </a:xfrm>
        </p:spPr>
        <p:txBody>
          <a:bodyPr>
            <a:noAutofit/>
          </a:bodyPr>
          <a:lstStyle/>
          <a:p>
            <a:r>
              <a:rPr lang="en-US" sz="3300" dirty="0" smtClean="0"/>
              <a:t>High Court Decision</a:t>
            </a:r>
            <a:br>
              <a:rPr lang="en-US" sz="3300" dirty="0" smtClean="0"/>
            </a:br>
            <a:r>
              <a:rPr lang="en-US" sz="3300" dirty="0" smtClean="0"/>
              <a:t>Commissioner of Income Tax</a:t>
            </a:r>
            <a:br>
              <a:rPr lang="en-US" sz="3300" dirty="0" smtClean="0"/>
            </a:br>
            <a:r>
              <a:rPr lang="en-US" sz="3300" dirty="0" smtClean="0"/>
              <a:t>v</a:t>
            </a:r>
            <a:br>
              <a:rPr lang="en-US" sz="3300" dirty="0" smtClean="0"/>
            </a:br>
            <a:r>
              <a:rPr lang="en-US" sz="3300" dirty="0" smtClean="0"/>
              <a:t>Hindustan Computers Ltd.</a:t>
            </a:r>
            <a:endParaRPr lang="en-US" sz="3300" dirty="0"/>
          </a:p>
        </p:txBody>
      </p:sp>
      <p:sp>
        <p:nvSpPr>
          <p:cNvPr id="2" name="Subtitle 1"/>
          <p:cNvSpPr>
            <a:spLocks noGrp="1"/>
          </p:cNvSpPr>
          <p:nvPr>
            <p:ph type="subTitle" idx="1"/>
          </p:nvPr>
        </p:nvSpPr>
        <p:spPr>
          <a:xfrm>
            <a:off x="152400" y="2819400"/>
            <a:ext cx="8763000" cy="3733800"/>
          </a:xfrm>
        </p:spPr>
        <p:txBody>
          <a:bodyPr>
            <a:normAutofit/>
          </a:bodyPr>
          <a:lstStyle/>
          <a:p>
            <a:r>
              <a:rPr lang="en-US" sz="1800" u="sng" dirty="0" smtClean="0"/>
              <a:t>Tribunal Finding additions to income were adjusted against value of closing stock and </a:t>
            </a:r>
            <a:r>
              <a:rPr lang="en-US" sz="1800" u="sng" dirty="0" smtClean="0"/>
              <a:t>explanation of </a:t>
            </a:r>
            <a:r>
              <a:rPr lang="en-US" sz="1800" u="sng" dirty="0" smtClean="0"/>
              <a:t>assessee was not false: cancellation of penalty justified</a:t>
            </a:r>
          </a:p>
          <a:p>
            <a:pPr>
              <a:buFont typeface="Arial" pitchFamily="34" charset="0"/>
              <a:buChar char="•"/>
            </a:pPr>
            <a:r>
              <a:rPr lang="en-US" sz="1800" b="0" dirty="0" smtClean="0"/>
              <a:t>Tribunal had reached the conclusion that whatever additions were made had been adjusted for the closing stock of assessee</a:t>
            </a:r>
          </a:p>
          <a:p>
            <a:pPr>
              <a:buFont typeface="Arial" pitchFamily="34" charset="0"/>
              <a:buChar char="•"/>
            </a:pPr>
            <a:r>
              <a:rPr lang="en-US" sz="1800" b="0" dirty="0" smtClean="0"/>
              <a:t>Assessee had placed all the materials before revenue authorities-does not mean that assessee had concealed particulars of his income-no penalty to be imposed</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7400" y="685800"/>
            <a:ext cx="6705600" cy="1231106"/>
          </a:xfrm>
          <a:prstGeom prst="rect">
            <a:avLst/>
          </a:prstGeom>
          <a:noFill/>
        </p:spPr>
        <p:txBody>
          <a:bodyPr wrap="square" rtlCol="0">
            <a:spAutoFit/>
          </a:bodyPr>
          <a:lstStyle/>
          <a:p>
            <a:pPr>
              <a:buFont typeface="Arial" pitchFamily="34" charset="0"/>
              <a:buChar char="•"/>
            </a:pPr>
            <a:r>
              <a:rPr lang="en-US" sz="2800" dirty="0" smtClean="0"/>
              <a:t> Matter of fact –not appealable in High Court </a:t>
            </a:r>
          </a:p>
          <a:p>
            <a:pPr>
              <a:buFont typeface="Arial" pitchFamily="34" charset="0"/>
              <a:buChar char="•"/>
            </a:pPr>
            <a:endParaRPr lang="en-US" dirty="0" smtClean="0"/>
          </a:p>
        </p:txBody>
      </p:sp>
      <p:sp>
        <p:nvSpPr>
          <p:cNvPr id="5" name="Right Arrow 4"/>
          <p:cNvSpPr/>
          <p:nvPr/>
        </p:nvSpPr>
        <p:spPr>
          <a:xfrm>
            <a:off x="1447800" y="838200"/>
            <a:ext cx="533400" cy="76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a:off x="1447800" y="2438400"/>
            <a:ext cx="609600" cy="76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362200" y="2438400"/>
            <a:ext cx="6019800" cy="954107"/>
          </a:xfrm>
          <a:prstGeom prst="rect">
            <a:avLst/>
          </a:prstGeom>
          <a:noFill/>
        </p:spPr>
        <p:txBody>
          <a:bodyPr wrap="square" rtlCol="0">
            <a:spAutoFit/>
          </a:bodyPr>
          <a:lstStyle/>
          <a:p>
            <a:pPr>
              <a:buFont typeface="Arial" pitchFamily="34" charset="0"/>
              <a:buChar char="•"/>
            </a:pPr>
            <a:r>
              <a:rPr lang="en-US" sz="2800" dirty="0" smtClean="0"/>
              <a:t>Thus, judgment given by  tribunal was  final </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237</TotalTime>
  <Words>818</Words>
  <Application>Microsoft Office PowerPoint</Application>
  <PresentationFormat>On-screen Show (4:3)</PresentationFormat>
  <Paragraphs>64</Paragraphs>
  <Slides>13</Slides>
  <Notes>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Flow</vt:lpstr>
      <vt:lpstr>RECENT CASE LAWS</vt:lpstr>
      <vt:lpstr>Supreme Court Decision Assistant Commissioner of Income Tax                 v Elecon Engg. Co. Ltd.       </vt:lpstr>
      <vt:lpstr>Slide 3</vt:lpstr>
      <vt:lpstr>Slide 4</vt:lpstr>
      <vt:lpstr>     Supreme Court Decision  Commissioner of Income Tax v Reliance Petro Products Pvt. Ltd.</vt:lpstr>
      <vt:lpstr>Slide 6</vt:lpstr>
      <vt:lpstr>Slide 7</vt:lpstr>
      <vt:lpstr>High Court Decision Commissioner of Income Tax v Hindustan Computers Ltd.</vt:lpstr>
      <vt:lpstr>Slide 9</vt:lpstr>
      <vt:lpstr>    High Court Decision  CIT &amp; ANOTHER V MYSORE INTERNATIONAL HOTELS P LTD.</vt:lpstr>
      <vt:lpstr>Slide 11</vt:lpstr>
      <vt:lpstr>TRIBUNAL DECISION DR.RAKESH AGARWAL V DEPUTY COMMISSIONER OF INCOME TAX, CIRCLE-1, JHANSI</vt:lpstr>
      <vt:lpstr>Slide 13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Supreme Court Decisions</dc:title>
  <dc:creator>a</dc:creator>
  <cp:lastModifiedBy>jsm</cp:lastModifiedBy>
  <cp:revision>43</cp:revision>
  <dcterms:created xsi:type="dcterms:W3CDTF">2010-12-10T09:50:05Z</dcterms:created>
  <dcterms:modified xsi:type="dcterms:W3CDTF">2010-12-25T07:28:24Z</dcterms:modified>
</cp:coreProperties>
</file>