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2">
  <p:sldMasterIdLst>
    <p:sldMasterId id="2147483897" r:id="rId1"/>
  </p:sldMasterIdLst>
  <p:notesMasterIdLst>
    <p:notesMasterId r:id="rId10"/>
  </p:notesMasterIdLst>
  <p:handoutMasterIdLst>
    <p:handoutMasterId r:id="rId11"/>
  </p:handoutMasterIdLst>
  <p:sldIdLst>
    <p:sldId id="256" r:id="rId2"/>
    <p:sldId id="281" r:id="rId3"/>
    <p:sldId id="276" r:id="rId4"/>
    <p:sldId id="277" r:id="rId5"/>
    <p:sldId id="278" r:id="rId6"/>
    <p:sldId id="279" r:id="rId7"/>
    <p:sldId id="280" r:id="rId8"/>
    <p:sldId id="265" r:id="rId9"/>
  </p:sldIdLst>
  <p:sldSz cx="9144000" cy="6858000" type="screen4x3"/>
  <p:notesSz cx="7313613" cy="9599613"/>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CCFF66"/>
    <a:srgbClr val="FFFF99"/>
    <a:srgbClr val="00CC00"/>
    <a:srgbClr val="FFCCCC"/>
    <a:srgbClr val="0000FF"/>
    <a:srgbClr val="003300"/>
    <a:srgbClr val="660033"/>
    <a:srgbClr val="99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579" autoAdjust="0"/>
    <p:restoredTop sz="94660"/>
  </p:normalViewPr>
  <p:slideViewPr>
    <p:cSldViewPr>
      <p:cViewPr>
        <p:scale>
          <a:sx n="66" d="100"/>
          <a:sy n="66" d="100"/>
        </p:scale>
        <p:origin x="-1776" y="-5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93633925" cy="936339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defTabSz="966788">
              <a:defRPr sz="1300"/>
            </a:lvl1pPr>
          </a:lstStyle>
          <a:p>
            <a:pPr>
              <a:defRPr/>
            </a:pPr>
            <a:r>
              <a:rPr lang="en-US"/>
              <a:t>MOHAN AGAGRWAL &amp; ASSOCIATES</a:t>
            </a:r>
          </a:p>
        </p:txBody>
      </p:sp>
      <p:sp>
        <p:nvSpPr>
          <p:cNvPr id="51203" name="Rectangle 3"/>
          <p:cNvSpPr>
            <a:spLocks noGrp="1" noChangeArrowheads="1"/>
          </p:cNvSpPr>
          <p:nvPr>
            <p:ph type="dt" sz="quarter" idx="1"/>
          </p:nvPr>
        </p:nvSpPr>
        <p:spPr bwMode="auto">
          <a:xfrm>
            <a:off x="4143375"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algn="r" defTabSz="966788">
              <a:defRPr sz="1300"/>
            </a:lvl1pPr>
          </a:lstStyle>
          <a:p>
            <a:pPr>
              <a:defRPr/>
            </a:pPr>
            <a:fld id="{496DD1BC-B7F6-451B-A2BA-04FCEC296C46}" type="datetime1">
              <a:rPr lang="en-US"/>
              <a:pPr>
                <a:defRPr/>
              </a:pPr>
              <a:t>4/22/2011</a:t>
            </a:fld>
            <a:endParaRPr lang="en-US"/>
          </a:p>
        </p:txBody>
      </p:sp>
      <p:sp>
        <p:nvSpPr>
          <p:cNvPr id="51204" name="Rectangle 4"/>
          <p:cNvSpPr>
            <a:spLocks noGrp="1" noChangeArrowheads="1"/>
          </p:cNvSpPr>
          <p:nvPr>
            <p:ph type="ftr" sz="quarter" idx="2"/>
          </p:nvPr>
        </p:nvSpPr>
        <p:spPr bwMode="auto">
          <a:xfrm>
            <a:off x="0"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defTabSz="966788">
              <a:defRPr sz="1300"/>
            </a:lvl1pPr>
          </a:lstStyle>
          <a:p>
            <a:pPr>
              <a:defRPr/>
            </a:pPr>
            <a:r>
              <a:rPr lang="en-US"/>
              <a:t>Chartered Acountants</a:t>
            </a:r>
          </a:p>
        </p:txBody>
      </p:sp>
      <p:sp>
        <p:nvSpPr>
          <p:cNvPr id="51205" name="Rectangle 5"/>
          <p:cNvSpPr>
            <a:spLocks noGrp="1" noChangeArrowheads="1"/>
          </p:cNvSpPr>
          <p:nvPr>
            <p:ph type="sldNum" sz="quarter" idx="3"/>
          </p:nvPr>
        </p:nvSpPr>
        <p:spPr bwMode="auto">
          <a:xfrm>
            <a:off x="4143375"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algn="r" defTabSz="966788">
              <a:defRPr sz="1300"/>
            </a:lvl1pPr>
          </a:lstStyle>
          <a:p>
            <a:pPr>
              <a:defRPr/>
            </a:pPr>
            <a:fld id="{224C4043-A0DB-453B-B160-788E3FD0A62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hdr" sz="quarter"/>
          </p:nvPr>
        </p:nvSpPr>
        <p:spPr bwMode="auto">
          <a:xfrm>
            <a:off x="0"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defTabSz="966788" eaLnBrk="1" hangingPunct="1">
              <a:defRPr sz="1300">
                <a:latin typeface="Arial" charset="0"/>
              </a:defRPr>
            </a:lvl1pPr>
          </a:lstStyle>
          <a:p>
            <a:pPr>
              <a:defRPr/>
            </a:pPr>
            <a:r>
              <a:rPr lang="en-US"/>
              <a:t>MOHAN AGAGRWAL &amp; ASSOCIATES</a:t>
            </a:r>
          </a:p>
        </p:txBody>
      </p:sp>
      <p:sp>
        <p:nvSpPr>
          <p:cNvPr id="324611" name="Rectangle 3"/>
          <p:cNvSpPr>
            <a:spLocks noGrp="1" noChangeArrowheads="1"/>
          </p:cNvSpPr>
          <p:nvPr>
            <p:ph type="dt" idx="1"/>
          </p:nvPr>
        </p:nvSpPr>
        <p:spPr bwMode="auto">
          <a:xfrm>
            <a:off x="4143375"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algn="r" defTabSz="966788" eaLnBrk="1" hangingPunct="1">
              <a:defRPr sz="1300">
                <a:latin typeface="Arial" charset="0"/>
              </a:defRPr>
            </a:lvl1pPr>
          </a:lstStyle>
          <a:p>
            <a:pPr>
              <a:defRPr/>
            </a:pPr>
            <a:fld id="{FC63FDB2-BB31-4C1A-8F84-CAFC38AA57A1}" type="datetime1">
              <a:rPr lang="en-US"/>
              <a:pPr>
                <a:defRPr/>
              </a:pPr>
              <a:t>4/22/2011</a:t>
            </a:fld>
            <a:endParaRPr lang="en-US"/>
          </a:p>
        </p:txBody>
      </p:sp>
      <p:sp>
        <p:nvSpPr>
          <p:cNvPr id="34820" name="Rectangle 4"/>
          <p:cNvSpPr>
            <a:spLocks noGrp="1" noRot="1" noChangeAspect="1" noChangeArrowheads="1" noTextEdit="1"/>
          </p:cNvSpPr>
          <p:nvPr>
            <p:ph type="sldImg" idx="2"/>
          </p:nvPr>
        </p:nvSpPr>
        <p:spPr bwMode="auto">
          <a:xfrm>
            <a:off x="1257300" y="720725"/>
            <a:ext cx="4799013" cy="3598863"/>
          </a:xfrm>
          <a:prstGeom prst="rect">
            <a:avLst/>
          </a:prstGeom>
          <a:noFill/>
          <a:ln w="9525">
            <a:solidFill>
              <a:srgbClr val="000000"/>
            </a:solidFill>
            <a:miter lim="800000"/>
            <a:headEnd/>
            <a:tailEnd/>
          </a:ln>
        </p:spPr>
      </p:sp>
      <p:sp>
        <p:nvSpPr>
          <p:cNvPr id="324613" name="Rectangle 5"/>
          <p:cNvSpPr>
            <a:spLocks noGrp="1" noChangeArrowheads="1"/>
          </p:cNvSpPr>
          <p:nvPr>
            <p:ph type="body" sz="quarter" idx="3"/>
          </p:nvPr>
        </p:nvSpPr>
        <p:spPr bwMode="auto">
          <a:xfrm>
            <a:off x="731838" y="4559300"/>
            <a:ext cx="5849937" cy="4319588"/>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4614" name="Rectangle 6"/>
          <p:cNvSpPr>
            <a:spLocks noGrp="1" noChangeArrowheads="1"/>
          </p:cNvSpPr>
          <p:nvPr>
            <p:ph type="ftr" sz="quarter" idx="4"/>
          </p:nvPr>
        </p:nvSpPr>
        <p:spPr bwMode="auto">
          <a:xfrm>
            <a:off x="0"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defTabSz="966788" eaLnBrk="1" hangingPunct="1">
              <a:defRPr sz="1300">
                <a:latin typeface="Arial" charset="0"/>
              </a:defRPr>
            </a:lvl1pPr>
          </a:lstStyle>
          <a:p>
            <a:pPr>
              <a:defRPr/>
            </a:pPr>
            <a:r>
              <a:rPr lang="en-US"/>
              <a:t>Chartered Acountants</a:t>
            </a:r>
          </a:p>
        </p:txBody>
      </p:sp>
      <p:sp>
        <p:nvSpPr>
          <p:cNvPr id="324615" name="Rectangle 7"/>
          <p:cNvSpPr>
            <a:spLocks noGrp="1" noChangeArrowheads="1"/>
          </p:cNvSpPr>
          <p:nvPr>
            <p:ph type="sldNum" sz="quarter" idx="5"/>
          </p:nvPr>
        </p:nvSpPr>
        <p:spPr bwMode="auto">
          <a:xfrm>
            <a:off x="4143375"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algn="r" defTabSz="966788" eaLnBrk="1" hangingPunct="1">
              <a:defRPr sz="1300">
                <a:latin typeface="Arial" charset="0"/>
              </a:defRPr>
            </a:lvl1pPr>
          </a:lstStyle>
          <a:p>
            <a:pPr>
              <a:defRPr/>
            </a:pPr>
            <a:fld id="{6AFCAA8E-3387-41E1-B463-B2C1D38D9CD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6A9DB664-1C95-43DB-96E4-4121D10460D7}" type="slidenum">
              <a:rPr lang="en-US"/>
              <a:pPr>
                <a:defRPr/>
              </a:pPr>
              <a:t>‹#›</a:t>
            </a:fld>
            <a:endParaRPr lang="en-US"/>
          </a:p>
        </p:txBody>
      </p:sp>
    </p:spTree>
  </p:cSld>
  <p:clrMapOvr>
    <a:masterClrMapping/>
  </p:clrMapOvr>
  <p:transition advClick="0" advTm="500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462E247B-0A78-4A67-B009-6BC322E1C1D9}" type="slidenum">
              <a:rPr lang="en-US"/>
              <a:pPr>
                <a:defRPr/>
              </a:pPr>
              <a:t>‹#›</a:t>
            </a:fld>
            <a:endParaRPr lang="en-US"/>
          </a:p>
        </p:txBody>
      </p:sp>
    </p:spTree>
  </p:cSld>
  <p:clrMapOvr>
    <a:masterClrMapping/>
  </p:clrMapOvr>
  <p:transition advClick="0" advTm="500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66738" y="1752600"/>
            <a:ext cx="8001000" cy="4267200"/>
          </a:xfrm>
        </p:spPr>
        <p:txBody>
          <a:bodyPr/>
          <a:lstStyle/>
          <a:p>
            <a:pPr lvl="0"/>
            <a:endParaRPr lang="en-US" noProof="0"/>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DBA0EE6-912D-4156-81F2-C84C9530FCB7}" type="slidenum">
              <a:rPr lang="en-US"/>
              <a:pPr>
                <a:defRPr/>
              </a:pPr>
              <a:t>‹#›</a:t>
            </a:fld>
            <a:endParaRPr lang="en-US"/>
          </a:p>
        </p:txBody>
      </p:sp>
    </p:spTree>
  </p:cSld>
  <p:clrMapOvr>
    <a:masterClrMapping/>
  </p:clrMapOvr>
  <p:transition advClick="0" advTm="5000">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9A71C0B7-5B28-4681-94E7-AD2C893523C1}" type="slidenum">
              <a:rPr lang="en-US"/>
              <a:pPr>
                <a:defRPr/>
              </a:pPr>
              <a:t>‹#›</a:t>
            </a:fld>
            <a:endParaRPr lang="en-US"/>
          </a:p>
        </p:txBody>
      </p:sp>
    </p:spTree>
  </p:cSld>
  <p:clrMapOvr>
    <a:masterClrMapping/>
  </p:clrMapOvr>
  <p:transition advClick="0" advTm="500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C2E6CF7-5C7B-42C2-93E8-9533938CF007}" type="slidenum">
              <a:rPr lang="en-US"/>
              <a:pPr>
                <a:defRPr/>
              </a:pPr>
              <a:t>‹#›</a:t>
            </a:fld>
            <a:endParaRPr lang="en-US"/>
          </a:p>
        </p:txBody>
      </p:sp>
    </p:spTree>
  </p:cSld>
  <p:clrMapOvr>
    <a:masterClrMapping/>
  </p:clrMapOvr>
  <p:transition advClick="0" advTm="5000">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45B19E41-EA3B-4DF8-9BBB-1ADCF207DC4C}" type="slidenum">
              <a:rPr lang="en-US"/>
              <a:pPr>
                <a:defRPr/>
              </a:pPr>
              <a:t>‹#›</a:t>
            </a:fld>
            <a:endParaRPr lang="en-US"/>
          </a:p>
        </p:txBody>
      </p:sp>
    </p:spTree>
  </p:cSld>
  <p:clrMapOvr>
    <a:masterClrMapping/>
  </p:clrMapOvr>
  <p:transition advClick="0" advTm="500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8" name="Rectangle 8"/>
          <p:cNvSpPr>
            <a:spLocks noGrp="1" noChangeArrowheads="1"/>
          </p:cNvSpPr>
          <p:nvPr>
            <p:ph type="sldNum" sz="quarter" idx="11"/>
          </p:nvPr>
        </p:nvSpPr>
        <p:spPr>
          <a:ln/>
        </p:spPr>
        <p:txBody>
          <a:bodyPr/>
          <a:lstStyle>
            <a:lvl1pPr>
              <a:defRPr/>
            </a:lvl1pPr>
          </a:lstStyle>
          <a:p>
            <a:pPr>
              <a:defRPr/>
            </a:pPr>
            <a:fld id="{980B5B3A-B3A3-4DAF-85D6-7650A48991D7}" type="slidenum">
              <a:rPr lang="en-US"/>
              <a:pPr>
                <a:defRPr/>
              </a:pPr>
              <a:t>‹#›</a:t>
            </a:fld>
            <a:endParaRPr lang="en-US"/>
          </a:p>
        </p:txBody>
      </p:sp>
    </p:spTree>
  </p:cSld>
  <p:clrMapOvr>
    <a:masterClrMapping/>
  </p:clrMapOvr>
  <p:transition advClick="0" advTm="500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4" name="Rectangle 8"/>
          <p:cNvSpPr>
            <a:spLocks noGrp="1" noChangeArrowheads="1"/>
          </p:cNvSpPr>
          <p:nvPr>
            <p:ph type="sldNum" sz="quarter" idx="11"/>
          </p:nvPr>
        </p:nvSpPr>
        <p:spPr>
          <a:ln/>
        </p:spPr>
        <p:txBody>
          <a:bodyPr/>
          <a:lstStyle>
            <a:lvl1pPr>
              <a:defRPr/>
            </a:lvl1pPr>
          </a:lstStyle>
          <a:p>
            <a:pPr>
              <a:defRPr/>
            </a:pPr>
            <a:fld id="{902053FF-ACAF-4355-84BE-40BC4785F2C6}" type="slidenum">
              <a:rPr lang="en-US"/>
              <a:pPr>
                <a:defRPr/>
              </a:pPr>
              <a:t>‹#›</a:t>
            </a:fld>
            <a:endParaRPr lang="en-US"/>
          </a:p>
        </p:txBody>
      </p:sp>
    </p:spTree>
  </p:cSld>
  <p:clrMapOvr>
    <a:masterClrMapping/>
  </p:clrMapOvr>
  <p:transition advClick="0" advTm="500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3" name="Rectangle 8"/>
          <p:cNvSpPr>
            <a:spLocks noGrp="1" noChangeArrowheads="1"/>
          </p:cNvSpPr>
          <p:nvPr>
            <p:ph type="sldNum" sz="quarter" idx="11"/>
          </p:nvPr>
        </p:nvSpPr>
        <p:spPr>
          <a:ln/>
        </p:spPr>
        <p:txBody>
          <a:bodyPr/>
          <a:lstStyle>
            <a:lvl1pPr>
              <a:defRPr/>
            </a:lvl1pPr>
          </a:lstStyle>
          <a:p>
            <a:pPr>
              <a:defRPr/>
            </a:pPr>
            <a:fld id="{0FE3BDEC-DB91-49AA-9C8A-53D0596FD51F}" type="slidenum">
              <a:rPr lang="en-US"/>
              <a:pPr>
                <a:defRPr/>
              </a:pPr>
              <a:t>‹#›</a:t>
            </a:fld>
            <a:endParaRPr lang="en-US"/>
          </a:p>
        </p:txBody>
      </p:sp>
    </p:spTree>
  </p:cSld>
  <p:clrMapOvr>
    <a:masterClrMapping/>
  </p:clrMapOvr>
  <p:transition advClick="0" advTm="500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8C7B3FD5-E24D-40A0-B4E0-773C173AE559}" type="slidenum">
              <a:rPr lang="en-US"/>
              <a:pPr>
                <a:defRPr/>
              </a:pPr>
              <a:t>‹#›</a:t>
            </a:fld>
            <a:endParaRPr lang="en-US"/>
          </a:p>
        </p:txBody>
      </p:sp>
    </p:spTree>
  </p:cSld>
  <p:clrMapOvr>
    <a:masterClrMapping/>
  </p:clrMapOvr>
  <p:transition advClick="0" advTm="500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2C729A3B-BD0D-444E-A8EB-20182A077917}" type="slidenum">
              <a:rPr lang="en-US"/>
              <a:pPr>
                <a:defRPr/>
              </a:pPr>
              <a:t>‹#›</a:t>
            </a:fld>
            <a:endParaRPr lang="en-US"/>
          </a:p>
        </p:txBody>
      </p:sp>
    </p:spTree>
  </p:cSld>
  <p:clrMapOvr>
    <a:masterClrMapping/>
  </p:clrMapOvr>
  <p:transition advClick="0" advTm="500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87CC1DDB-57B1-4B4F-8A20-D2FB2A97DAAD}" type="slidenum">
              <a:rPr lang="en-US"/>
              <a:pPr>
                <a:defRPr/>
              </a:pPr>
              <a:t>‹#›</a:t>
            </a:fld>
            <a:endParaRPr lang="en-US"/>
          </a:p>
        </p:txBody>
      </p:sp>
    </p:spTree>
  </p:cSld>
  <p:clrMapOvr>
    <a:masterClrMapping/>
  </p:clrMapOvr>
  <p:transition advClick="0" advTm="500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CCFF66"/>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6180" name="AutoShape 4"/>
          <p:cNvSpPr>
            <a:spLocks noChangeArrowheads="1"/>
          </p:cNvSpPr>
          <p:nvPr userDrawn="1"/>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306181" name="Line 5"/>
          <p:cNvSpPr>
            <a:spLocks noChangeShapeType="1"/>
          </p:cNvSpPr>
          <p:nvPr userDrawn="1"/>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a:p>
        </p:txBody>
      </p:sp>
      <p:sp>
        <p:nvSpPr>
          <p:cNvPr id="306183" name="Rectangle 7"/>
          <p:cNvSpPr>
            <a:spLocks noGrp="1" noChangeArrowheads="1"/>
          </p:cNvSpPr>
          <p:nvPr>
            <p:ph type="ftr" sz="quarter" idx="3"/>
          </p:nvPr>
        </p:nvSpPr>
        <p:spPr bwMode="auto">
          <a:xfrm>
            <a:off x="731838" y="6245225"/>
            <a:ext cx="411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a:lvl1pPr>
          </a:lstStyle>
          <a:p>
            <a:pPr>
              <a:defRPr/>
            </a:pPr>
            <a:r>
              <a:rPr lang="en-US"/>
              <a:t>MOHAN AGGARWAL &amp; ASSOCIATES  Chartered Accountants</a:t>
            </a:r>
          </a:p>
        </p:txBody>
      </p:sp>
      <p:sp>
        <p:nvSpPr>
          <p:cNvPr id="30618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C191EE79-1DA2-4A08-88A5-48E9AFF710E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09" r:id="rId1"/>
    <p:sldLayoutId id="2147483908" r:id="rId2"/>
    <p:sldLayoutId id="2147483907" r:id="rId3"/>
    <p:sldLayoutId id="2147483906" r:id="rId4"/>
    <p:sldLayoutId id="2147483905" r:id="rId5"/>
    <p:sldLayoutId id="2147483904" r:id="rId6"/>
    <p:sldLayoutId id="2147483903" r:id="rId7"/>
    <p:sldLayoutId id="2147483902" r:id="rId8"/>
    <p:sldLayoutId id="2147483901" r:id="rId9"/>
    <p:sldLayoutId id="2147483900" r:id="rId10"/>
    <p:sldLayoutId id="2147483899" r:id="rId11"/>
    <p:sldLayoutId id="2147483898" r:id="rId12"/>
  </p:sldLayoutIdLst>
  <p:transition advClick="0" advTm="5000">
    <p:dissolve/>
  </p:transition>
  <p:timing>
    <p:tnLst>
      <p:par>
        <p:cTn id="1" dur="indefinite" restart="never" nodeType="tmRoot"/>
      </p:par>
    </p:tnLst>
  </p:timing>
  <p:hf hdr="0" dt="0"/>
  <p:txStyles>
    <p:titleStyle>
      <a:lvl1pPr algn="l" rtl="0" eaLnBrk="0" fontAlgn="base" hangingPunct="0">
        <a:lnSpc>
          <a:spcPct val="150000"/>
        </a:lnSpc>
        <a:spcBef>
          <a:spcPct val="0"/>
        </a:spcBef>
        <a:spcAft>
          <a:spcPct val="0"/>
        </a:spcAft>
        <a:defRPr sz="3800">
          <a:solidFill>
            <a:schemeClr val="tx2"/>
          </a:solidFill>
          <a:latin typeface="Times New Roman" pitchFamily="18" charset="0"/>
          <a:ea typeface="+mj-ea"/>
          <a:cs typeface="+mj-cs"/>
        </a:defRPr>
      </a:lvl1pPr>
      <a:lvl2pPr algn="l" rtl="0" eaLnBrk="0" fontAlgn="base" hangingPunct="0">
        <a:lnSpc>
          <a:spcPct val="150000"/>
        </a:lnSpc>
        <a:spcBef>
          <a:spcPct val="0"/>
        </a:spcBef>
        <a:spcAft>
          <a:spcPct val="0"/>
        </a:spcAft>
        <a:defRPr sz="3800">
          <a:solidFill>
            <a:schemeClr val="tx2"/>
          </a:solidFill>
          <a:latin typeface="Times New Roman" pitchFamily="18" charset="0"/>
        </a:defRPr>
      </a:lvl2pPr>
      <a:lvl3pPr algn="l" rtl="0" eaLnBrk="0" fontAlgn="base" hangingPunct="0">
        <a:lnSpc>
          <a:spcPct val="150000"/>
        </a:lnSpc>
        <a:spcBef>
          <a:spcPct val="0"/>
        </a:spcBef>
        <a:spcAft>
          <a:spcPct val="0"/>
        </a:spcAft>
        <a:defRPr sz="3800">
          <a:solidFill>
            <a:schemeClr val="tx2"/>
          </a:solidFill>
          <a:latin typeface="Times New Roman" pitchFamily="18" charset="0"/>
        </a:defRPr>
      </a:lvl3pPr>
      <a:lvl4pPr algn="l" rtl="0" eaLnBrk="0" fontAlgn="base" hangingPunct="0">
        <a:lnSpc>
          <a:spcPct val="150000"/>
        </a:lnSpc>
        <a:spcBef>
          <a:spcPct val="0"/>
        </a:spcBef>
        <a:spcAft>
          <a:spcPct val="0"/>
        </a:spcAft>
        <a:defRPr sz="3800">
          <a:solidFill>
            <a:schemeClr val="tx2"/>
          </a:solidFill>
          <a:latin typeface="Times New Roman" pitchFamily="18" charset="0"/>
        </a:defRPr>
      </a:lvl4pPr>
      <a:lvl5pPr algn="l" rtl="0" eaLnBrk="0" fontAlgn="base" hangingPunct="0">
        <a:lnSpc>
          <a:spcPct val="150000"/>
        </a:lnSpc>
        <a:spcBef>
          <a:spcPct val="0"/>
        </a:spcBef>
        <a:spcAft>
          <a:spcPct val="0"/>
        </a:spcAft>
        <a:defRPr sz="3800">
          <a:solidFill>
            <a:schemeClr val="tx2"/>
          </a:solidFill>
          <a:latin typeface="Times New Roman" pitchFamily="18"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lnSpc>
          <a:spcPct val="150000"/>
        </a:lnSpc>
        <a:spcBef>
          <a:spcPct val="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lnSpc>
          <a:spcPct val="150000"/>
        </a:lnSpc>
        <a:spcBef>
          <a:spcPct val="0"/>
        </a:spcBef>
        <a:spcAft>
          <a:spcPct val="0"/>
        </a:spcAft>
        <a:buClr>
          <a:schemeClr val="accent2"/>
        </a:buClr>
        <a:buFont typeface="Wingdings" pitchFamily="2" charset="2"/>
        <a:buChar char="n"/>
        <a:defRPr sz="2600" b="1">
          <a:solidFill>
            <a:srgbClr val="003300"/>
          </a:solidFill>
          <a:latin typeface="+mn-lt"/>
        </a:defRPr>
      </a:lvl2pPr>
      <a:lvl3pPr marL="1304925" indent="-395288" algn="l" rtl="0" eaLnBrk="0" fontAlgn="base" hangingPunct="0">
        <a:lnSpc>
          <a:spcPct val="150000"/>
        </a:lnSpc>
        <a:spcBef>
          <a:spcPct val="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lnSpc>
          <a:spcPct val="150000"/>
        </a:lnSpc>
        <a:spcBef>
          <a:spcPct val="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lnSpc>
          <a:spcPct val="150000"/>
        </a:lnSpc>
        <a:spcBef>
          <a:spcPct val="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mailto:rajat.mohan@icai.org"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Grp="1" noChangeArrowheads="1"/>
          </p:cNvSpPr>
          <p:nvPr>
            <p:ph type="ftr" sz="quarter" idx="10"/>
          </p:nvPr>
        </p:nvSpPr>
        <p:spPr>
          <a:noFill/>
        </p:spPr>
        <p:txBody>
          <a:bodyPr/>
          <a:lstStyle/>
          <a:p>
            <a:r>
              <a:rPr lang="en-US" dirty="0" smtClean="0"/>
              <a:t>CA. </a:t>
            </a:r>
            <a:r>
              <a:rPr lang="en-US" dirty="0" err="1" smtClean="0"/>
              <a:t>Rajat</a:t>
            </a:r>
            <a:r>
              <a:rPr lang="en-US" dirty="0" smtClean="0"/>
              <a:t> Mohan</a:t>
            </a:r>
          </a:p>
          <a:p>
            <a:r>
              <a:rPr lang="en-US" dirty="0" err="1" smtClean="0"/>
              <a:t>B.Com</a:t>
            </a:r>
            <a:r>
              <a:rPr lang="en-US" dirty="0" smtClean="0"/>
              <a:t>(H),ACA, ACS, DISA</a:t>
            </a:r>
          </a:p>
        </p:txBody>
      </p:sp>
      <p:sp>
        <p:nvSpPr>
          <p:cNvPr id="2051" name="Rectangle 8"/>
          <p:cNvSpPr>
            <a:spLocks noGrp="1" noChangeArrowheads="1"/>
          </p:cNvSpPr>
          <p:nvPr>
            <p:ph type="sldNum" sz="quarter" idx="11"/>
          </p:nvPr>
        </p:nvSpPr>
        <p:spPr>
          <a:noFill/>
        </p:spPr>
        <p:txBody>
          <a:bodyPr/>
          <a:lstStyle/>
          <a:p>
            <a:fld id="{3835CFF1-C11F-496F-AC95-A7EC9342C7EE}" type="slidenum">
              <a:rPr lang="en-US" smtClean="0"/>
              <a:pPr/>
              <a:t>1</a:t>
            </a:fld>
            <a:endParaRPr lang="en-US" smtClean="0"/>
          </a:p>
        </p:txBody>
      </p:sp>
      <p:sp>
        <p:nvSpPr>
          <p:cNvPr id="5122" name="Rectangle 2"/>
          <p:cNvSpPr>
            <a:spLocks noGrp="1" noChangeArrowheads="1"/>
          </p:cNvSpPr>
          <p:nvPr>
            <p:ph type="ctrTitle" idx="4294967295"/>
          </p:nvPr>
        </p:nvSpPr>
        <p:spPr>
          <a:xfrm>
            <a:off x="244475" y="206375"/>
            <a:ext cx="8655049" cy="1371600"/>
          </a:xfrm>
        </p:spPr>
        <p:txBody>
          <a:bodyPr anchor="ctr" anchorCtr="0"/>
          <a:lstStyle/>
          <a:p>
            <a:pPr algn="ctr" eaLnBrk="1" hangingPunct="1">
              <a:lnSpc>
                <a:spcPct val="100000"/>
              </a:lnSpc>
              <a:defRPr/>
            </a:pPr>
            <a:r>
              <a:rPr lang="en-US" sz="4800" u="sng" dirty="0" smtClean="0">
                <a:solidFill>
                  <a:schemeClr val="tx1"/>
                </a:solidFill>
                <a:effectLst>
                  <a:outerShdw blurRad="38100" dist="38100" dir="2700000" algn="tl">
                    <a:srgbClr val="C0C0C0"/>
                  </a:outerShdw>
                </a:effectLst>
              </a:rPr>
              <a:t>Tax Planning through Investments</a:t>
            </a:r>
            <a:endParaRPr lang="en-US" sz="5400" b="1" u="sng" dirty="0" smtClean="0">
              <a:solidFill>
                <a:schemeClr val="tx1"/>
              </a:solidFill>
              <a:effectLst>
                <a:outerShdw blurRad="38100" dist="38100" dir="2700000" algn="tl">
                  <a:srgbClr val="C0C0C0"/>
                </a:outerShdw>
              </a:effectLst>
            </a:endParaRPr>
          </a:p>
        </p:txBody>
      </p:sp>
      <p:sp>
        <p:nvSpPr>
          <p:cNvPr id="6" name="Rectangle 5"/>
          <p:cNvSpPr/>
          <p:nvPr/>
        </p:nvSpPr>
        <p:spPr>
          <a:xfrm>
            <a:off x="704850" y="1679575"/>
            <a:ext cx="7918450" cy="769441"/>
          </a:xfrm>
          <a:prstGeom prst="rect">
            <a:avLst/>
          </a:prstGeom>
        </p:spPr>
        <p:txBody>
          <a:bodyPr wrap="square">
            <a:spAutoFit/>
          </a:bodyPr>
          <a:lstStyle/>
          <a:p>
            <a:pPr marL="857250" indent="-857250"/>
            <a:r>
              <a:rPr lang="en-US" sz="4400" b="1" dirty="0" smtClean="0">
                <a:effectLst>
                  <a:outerShdw blurRad="38100" dist="38100" dir="2700000" algn="tl">
                    <a:srgbClr val="000000">
                      <a:alpha val="43137"/>
                    </a:srgbClr>
                  </a:outerShdw>
                </a:effectLst>
              </a:rPr>
              <a:t>     </a:t>
            </a:r>
            <a:endParaRPr lang="en-US" sz="4400"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289" name="Rectangle 1"/>
          <p:cNvSpPr>
            <a:spLocks noChangeArrowheads="1"/>
          </p:cNvSpPr>
          <p:nvPr/>
        </p:nvSpPr>
        <p:spPr bwMode="auto">
          <a:xfrm>
            <a:off x="704850" y="1679576"/>
            <a:ext cx="77343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tabLst>
                <a:tab pos="-3200400" algn="l"/>
              </a:tabLst>
            </a:pPr>
            <a:r>
              <a:rPr lang="en-US" sz="4000" b="1" dirty="0" smtClean="0">
                <a:solidFill>
                  <a:srgbClr val="0070C0"/>
                </a:solidFill>
                <a:latin typeface="Arial" pitchFamily="34" charset="0"/>
                <a:ea typeface="Times New Roman" pitchFamily="18" charset="0"/>
              </a:rPr>
              <a:t>SECTION 54EC.</a:t>
            </a:r>
          </a:p>
          <a:p>
            <a:pPr algn="ctr"/>
            <a:r>
              <a:rPr lang="en-US" sz="4000" b="1" dirty="0" smtClean="0">
                <a:effectLst>
                  <a:outerShdw blurRad="38100" dist="38100" dir="2700000" algn="tl">
                    <a:srgbClr val="000000">
                      <a:alpha val="43137"/>
                    </a:srgbClr>
                  </a:outerShdw>
                </a:effectLst>
                <a:latin typeface="Times New Roman" pitchFamily="18" charset="0"/>
                <a:cs typeface="Times New Roman" pitchFamily="18" charset="0"/>
              </a:rPr>
              <a:t> EXEMPTION FROM      CAPITAL GAIN ON   INVESTMENTS MADE </a:t>
            </a:r>
          </a:p>
          <a:p>
            <a:pPr algn="ctr"/>
            <a:r>
              <a:rPr lang="en-US" sz="4000" b="1" dirty="0" smtClean="0">
                <a:effectLst>
                  <a:outerShdw blurRad="38100" dist="38100" dir="2700000" algn="tl">
                    <a:srgbClr val="000000">
                      <a:alpha val="43137"/>
                    </a:srgbClr>
                  </a:outerShdw>
                </a:effectLst>
                <a:latin typeface="Times New Roman" pitchFamily="18" charset="0"/>
                <a:cs typeface="Times New Roman" pitchFamily="18" charset="0"/>
              </a:rPr>
              <a:t>    IN CERTAIN BONDS.</a:t>
            </a:r>
            <a:endParaRPr lang="en-US" sz="4000" b="1" dirty="0" smtClean="0">
              <a:solidFill>
                <a:srgbClr val="0070C0"/>
              </a:solidFill>
              <a:latin typeface="Arial" pitchFamily="34" charset="0"/>
              <a:ea typeface="Times New Roman" pitchFamily="18" charset="0"/>
            </a:endParaRPr>
          </a:p>
          <a:p>
            <a:pPr lvl="0" algn="ctr" eaLnBrk="1" hangingPunct="1">
              <a:tabLst>
                <a:tab pos="-3200400" algn="l"/>
              </a:tabLst>
            </a:pPr>
            <a:r>
              <a:rPr lang="en-US" sz="4000" b="1" dirty="0" smtClean="0">
                <a:solidFill>
                  <a:srgbClr val="0070C0"/>
                </a:solidFill>
                <a:latin typeface="Arial" pitchFamily="34" charset="0"/>
                <a:ea typeface="Times New Roman" pitchFamily="18" charset="0"/>
              </a:rPr>
              <a:t>   </a:t>
            </a:r>
            <a:endParaRPr lang="en-US" sz="4000" dirty="0" smtClean="0">
              <a:solidFill>
                <a:srgbClr val="0070C0"/>
              </a:solidFill>
              <a:latin typeface="Arial" pitchFamily="34" charset="0"/>
            </a:endParaRPr>
          </a:p>
        </p:txBody>
      </p:sp>
    </p:spTree>
  </p:cSld>
  <p:clrMapOvr>
    <a:masterClrMapping/>
  </p:clrMapOvr>
  <p:transition advClick="0" advTm="500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a:t>
            </a:fld>
            <a:endParaRPr lang="en-US"/>
          </a:p>
        </p:txBody>
      </p:sp>
      <p:pic>
        <p:nvPicPr>
          <p:cNvPr id="4" name="Picture 3" descr="2499Tax palnning.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advClick="0" advTm="5000">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a:t>
            </a:fld>
            <a:endParaRPr lang="en-US"/>
          </a:p>
        </p:txBody>
      </p:sp>
      <p:sp>
        <p:nvSpPr>
          <p:cNvPr id="4" name="Rectangle 3"/>
          <p:cNvSpPr/>
          <p:nvPr/>
        </p:nvSpPr>
        <p:spPr>
          <a:xfrm>
            <a:off x="704850" y="1035050"/>
            <a:ext cx="8102600" cy="523220"/>
          </a:xfrm>
          <a:prstGeom prst="rect">
            <a:avLst/>
          </a:prstGeom>
        </p:spPr>
        <p:txBody>
          <a:bodyPr wrap="square">
            <a:spAutoFit/>
          </a:bodyPr>
          <a:lstStyle/>
          <a:p>
            <a:r>
              <a:rPr lang="en-US" sz="2800" b="1" dirty="0" smtClean="0">
                <a:solidFill>
                  <a:srgbClr val="0070C0"/>
                </a:solidFill>
                <a:latin typeface="Arial" pitchFamily="34" charset="0"/>
                <a:cs typeface="Arial" pitchFamily="34" charset="0"/>
              </a:rPr>
              <a:t>(A).	TAXPAYER CATEGORY-SECTION 54EC</a:t>
            </a:r>
            <a:endParaRPr lang="en-US" sz="2800" b="1" dirty="0">
              <a:solidFill>
                <a:srgbClr val="0070C0"/>
              </a:solidFill>
              <a:latin typeface="Arial" pitchFamily="34" charset="0"/>
              <a:cs typeface="Arial" pitchFamily="34" charset="0"/>
            </a:endParaRPr>
          </a:p>
        </p:txBody>
      </p:sp>
      <p:sp>
        <p:nvSpPr>
          <p:cNvPr id="27649" name="Rectangle 1"/>
          <p:cNvSpPr>
            <a:spLocks noChangeArrowheads="1"/>
          </p:cNvSpPr>
          <p:nvPr/>
        </p:nvSpPr>
        <p:spPr bwMode="auto">
          <a:xfrm>
            <a:off x="612775" y="1863725"/>
            <a:ext cx="791845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sz="2800" i="0" u="none" strike="noStrike" cap="none" normalizeH="0" baseline="0" dirty="0" smtClean="0">
                <a:ln>
                  <a:noFill/>
                </a:ln>
                <a:solidFill>
                  <a:schemeClr val="tx1"/>
                </a:solidFill>
                <a:effectLst/>
                <a:latin typeface="Arial" pitchFamily="34" charset="0"/>
                <a:ea typeface="Times New Roman" pitchFamily="18" charset="0"/>
              </a:rPr>
              <a:t>This exemption is available to all categories of taxpayers.</a:t>
            </a:r>
            <a:endParaRPr kumimoji="0" lang="en-US" sz="280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Click="0" advTm="5000">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a:t>
            </a:fld>
            <a:endParaRPr lang="en-US"/>
          </a:p>
        </p:txBody>
      </p:sp>
      <p:sp>
        <p:nvSpPr>
          <p:cNvPr id="32769" name="Rectangle 1"/>
          <p:cNvSpPr>
            <a:spLocks noChangeArrowheads="1"/>
          </p:cNvSpPr>
          <p:nvPr/>
        </p:nvSpPr>
        <p:spPr bwMode="auto">
          <a:xfrm>
            <a:off x="520700" y="942975"/>
            <a:ext cx="7826375"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86000" algn="l"/>
              </a:tabLst>
            </a:pP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(B).</a:t>
            </a:r>
            <a:r>
              <a:rPr kumimoji="0" lang="en-US" sz="2800" b="1" i="0" u="none" strike="noStrike" cap="none" normalizeH="0" dirty="0" smtClean="0">
                <a:ln>
                  <a:noFill/>
                </a:ln>
                <a:solidFill>
                  <a:srgbClr val="0070C0"/>
                </a:solidFill>
                <a:effectLst/>
                <a:latin typeface="Arial" pitchFamily="34" charset="0"/>
                <a:ea typeface="Times New Roman" pitchFamily="18" charset="0"/>
              </a:rPr>
              <a:t> </a:t>
            </a: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CONDITIONS - SECTION 54EC</a:t>
            </a:r>
            <a:endParaRPr kumimoji="0" lang="en-US" sz="2800" b="1" i="0" u="none" strike="noStrike" cap="none" normalizeH="0" baseline="0" dirty="0" smtClean="0">
              <a:ln>
                <a:noFill/>
              </a:ln>
              <a:solidFill>
                <a:srgbClr val="0070C0"/>
              </a:solidFill>
              <a:effectLst/>
              <a:latin typeface="Arial" pitchFamily="34" charset="0"/>
            </a:endParaRPr>
          </a:p>
        </p:txBody>
      </p:sp>
      <p:sp>
        <p:nvSpPr>
          <p:cNvPr id="32770" name="Rectangle 2"/>
          <p:cNvSpPr>
            <a:spLocks noChangeArrowheads="1"/>
          </p:cNvSpPr>
          <p:nvPr/>
        </p:nvSpPr>
        <p:spPr bwMode="auto">
          <a:xfrm>
            <a:off x="428625" y="1679575"/>
            <a:ext cx="81026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AutoNum type="arabicPeriod"/>
              <a:tabLst/>
            </a:pPr>
            <a:r>
              <a:rPr kumimoji="0" lang="en-US" sz="2800" b="1" i="1" u="none" strike="noStrike" cap="none" normalizeH="0" baseline="0" dirty="0" smtClean="0">
                <a:ln>
                  <a:noFill/>
                </a:ln>
                <a:solidFill>
                  <a:schemeClr val="tx1"/>
                </a:solidFill>
                <a:effectLst/>
                <a:latin typeface="Arial" pitchFamily="34" charset="0"/>
                <a:ea typeface="Times New Roman" pitchFamily="18" charset="0"/>
              </a:rPr>
              <a:t>Nature of Capital Gains on sale of original asset criteria</a:t>
            </a:r>
            <a:r>
              <a:rPr kumimoji="0" lang="en-US" sz="2800" b="1" i="0" u="none" strike="noStrike" cap="none" normalizeH="0" baseline="0" dirty="0" smtClean="0">
                <a:ln>
                  <a:noFill/>
                </a:ln>
                <a:solidFill>
                  <a:schemeClr val="tx1"/>
                </a:solidFill>
                <a:effectLst/>
                <a:latin typeface="Arial" pitchFamily="34" charset="0"/>
                <a:ea typeface="Times New Roman" pitchFamily="18" charset="0"/>
              </a:rPr>
              <a:t> — </a:t>
            </a:r>
            <a:r>
              <a:rPr kumimoji="0" lang="en-US" sz="2800" b="0" i="0" u="none" strike="noStrike" cap="none" normalizeH="0" baseline="0" dirty="0" smtClean="0">
                <a:ln>
                  <a:noFill/>
                </a:ln>
                <a:solidFill>
                  <a:schemeClr val="tx1"/>
                </a:solidFill>
                <a:effectLst/>
                <a:latin typeface="Arial" pitchFamily="34" charset="0"/>
                <a:ea typeface="Times New Roman" pitchFamily="18" charset="0"/>
              </a:rPr>
              <a:t>The capital gain arises from the transfer of any long-term capital asset.</a:t>
            </a:r>
          </a:p>
          <a:p>
            <a:pPr marL="0" marR="0" lvl="0" indent="228600" algn="just" defTabSz="914400" rtl="0" eaLnBrk="1" fontAlgn="base" latinLnBrk="0" hangingPunct="1">
              <a:lnSpc>
                <a:spcPct val="100000"/>
              </a:lnSpc>
              <a:spcBef>
                <a:spcPct val="0"/>
              </a:spcBef>
              <a:spcAft>
                <a:spcPct val="0"/>
              </a:spcAft>
              <a:buClrTx/>
              <a:buSzTx/>
              <a:buFontTx/>
              <a:buAutoNum type="arabicPeriod"/>
              <a:tabLst/>
            </a:pPr>
            <a:endParaRPr kumimoji="0" lang="en-US" sz="2800" b="0" i="0" u="none" strike="noStrike" cap="none" normalizeH="0" baseline="0" dirty="0" smtClean="0">
              <a:ln>
                <a:noFill/>
              </a:ln>
              <a:solidFill>
                <a:schemeClr val="tx1"/>
              </a:solidFill>
              <a:effectLst/>
              <a:latin typeface="Arial"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pitchFamily="34" charset="0"/>
                <a:ea typeface="Times New Roman" pitchFamily="18" charset="0"/>
              </a:rPr>
              <a:t>2.</a:t>
            </a:r>
            <a:r>
              <a:rPr kumimoji="0" lang="en-US" sz="2800" b="0" i="0" u="none" strike="noStrike" cap="none" normalizeH="0" baseline="0" dirty="0" smtClean="0">
                <a:ln>
                  <a:noFill/>
                </a:ln>
                <a:solidFill>
                  <a:schemeClr val="tx1"/>
                </a:solidFill>
                <a:effectLst/>
                <a:latin typeface="Arial" pitchFamily="34" charset="0"/>
                <a:ea typeface="Times New Roman" pitchFamily="18" charset="0"/>
              </a:rPr>
              <a:t> The </a:t>
            </a:r>
            <a:r>
              <a:rPr kumimoji="0" lang="en-US" sz="2800" b="0" i="0" u="none" strike="noStrike" cap="none" normalizeH="0" baseline="0" dirty="0" err="1" smtClean="0">
                <a:ln>
                  <a:noFill/>
                </a:ln>
                <a:solidFill>
                  <a:schemeClr val="tx1"/>
                </a:solidFill>
                <a:effectLst/>
                <a:latin typeface="Arial" pitchFamily="34" charset="0"/>
                <a:ea typeface="Times New Roman" pitchFamily="18" charset="0"/>
              </a:rPr>
              <a:t>assessee</a:t>
            </a:r>
            <a:r>
              <a:rPr kumimoji="0" lang="en-US" sz="2800" b="0" i="0" u="none" strike="noStrike" cap="none" normalizeH="0" baseline="0" dirty="0" smtClean="0">
                <a:ln>
                  <a:noFill/>
                </a:ln>
                <a:solidFill>
                  <a:schemeClr val="tx1"/>
                </a:solidFill>
                <a:effectLst/>
                <a:latin typeface="Arial" pitchFamily="34" charset="0"/>
                <a:ea typeface="Times New Roman" pitchFamily="18" charset="0"/>
              </a:rPr>
              <a:t> has, within a period of 6 months after the date of such transfer, invested the whole or any part of capital gains.</a:t>
            </a:r>
          </a:p>
          <a:p>
            <a:pPr marL="0" marR="0" lvl="0" indent="228600" algn="just"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800" b="1" i="1" u="none" strike="noStrike" cap="none" normalizeH="0" baseline="0" dirty="0" smtClean="0">
                <a:ln>
                  <a:noFill/>
                </a:ln>
                <a:solidFill>
                  <a:schemeClr val="tx1"/>
                </a:solidFill>
                <a:effectLst/>
                <a:latin typeface="Arial" pitchFamily="34" charset="0"/>
                <a:ea typeface="Times New Roman" pitchFamily="18" charset="0"/>
              </a:rPr>
              <a:t>3. New asset acquired criteria</a:t>
            </a:r>
            <a:r>
              <a:rPr kumimoji="0" lang="en-US" sz="2800" b="0" i="0" u="none" strike="noStrike" cap="none" normalizeH="0" baseline="0" dirty="0" smtClean="0">
                <a:ln>
                  <a:noFill/>
                </a:ln>
                <a:solidFill>
                  <a:schemeClr val="tx1"/>
                </a:solidFill>
                <a:effectLst/>
                <a:latin typeface="Arial" pitchFamily="34" charset="0"/>
                <a:ea typeface="Times New Roman" pitchFamily="18" charset="0"/>
              </a:rPr>
              <a:t> — Investment shall be made in the long-term specified asset.</a:t>
            </a:r>
            <a:endParaRPr kumimoji="0" lang="en-US" sz="2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Click="0" advTm="5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a:t>
            </a:fld>
            <a:endParaRPr lang="en-US"/>
          </a:p>
        </p:txBody>
      </p:sp>
      <p:sp>
        <p:nvSpPr>
          <p:cNvPr id="31745" name="Rectangle 1"/>
          <p:cNvSpPr>
            <a:spLocks noChangeArrowheads="1"/>
          </p:cNvSpPr>
          <p:nvPr/>
        </p:nvSpPr>
        <p:spPr bwMode="auto">
          <a:xfrm>
            <a:off x="520700" y="1863725"/>
            <a:ext cx="807085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4. Non-transfer of new asset for 3 years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The new long-term specified asset so acquired under this section shall not be transferred for a period of 3 years from the date of its acquisition. </a:t>
            </a:r>
            <a:endParaRPr kumimoji="0" lang="en-US" sz="2000" b="0" i="0" u="none" strike="noStrike" cap="none" normalizeH="0" baseline="0" dirty="0" smtClean="0">
              <a:ln>
                <a:noFill/>
              </a:ln>
              <a:solidFill>
                <a:schemeClr val="tx1"/>
              </a:solidFill>
              <a:effectLst/>
              <a:latin typeface="Arial"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However where the long-term specified asset is transferred or converted into money at any time within a period of 3 years from the date of its acquisition, the amount of capital gains exempted under this section shall be deemed to be Long Term Capital Gains of the previous year in which the long-term specified asset is transferred or converted into money. In case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rPr>
              <a:t>assessee</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takes any loan or advance on the security of such new long-term specified asset, he shall be deemed to have converted such specified asset into money on the date on which such loan or advance is taken.</a:t>
            </a:r>
            <a:endParaRPr kumimoji="0" lang="en-US" sz="2000" b="0" i="0"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612775" y="1127125"/>
            <a:ext cx="8102600" cy="523220"/>
          </a:xfrm>
          <a:prstGeom prst="rect">
            <a:avLst/>
          </a:prstGeom>
        </p:spPr>
        <p:txBody>
          <a:bodyPr wrap="square">
            <a:spAutoFit/>
          </a:bodyPr>
          <a:lstStyle/>
          <a:p>
            <a:pPr lvl="0" algn="just" eaLnBrk="1" hangingPunct="1">
              <a:tabLst>
                <a:tab pos="-2286000" algn="l"/>
              </a:tabLst>
            </a:pPr>
            <a:r>
              <a:rPr lang="en-US" sz="2800" b="1" dirty="0" smtClean="0">
                <a:solidFill>
                  <a:srgbClr val="0070C0"/>
                </a:solidFill>
                <a:latin typeface="Arial" pitchFamily="34" charset="0"/>
                <a:ea typeface="Times New Roman" pitchFamily="18" charset="0"/>
              </a:rPr>
              <a:t>(B). CONDITIONS - SECTION 54EC</a:t>
            </a:r>
            <a:endParaRPr lang="en-US" sz="2800" b="1" dirty="0" smtClean="0">
              <a:solidFill>
                <a:srgbClr val="0070C0"/>
              </a:solidFill>
              <a:latin typeface="Arial" pitchFamily="34" charset="0"/>
            </a:endParaRPr>
          </a:p>
        </p:txBody>
      </p:sp>
    </p:spTree>
  </p:cSld>
  <p:clrMapOvr>
    <a:masterClrMapping/>
  </p:clrMapOvr>
  <p:transition advClick="0" advTm="5000">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6</a:t>
            </a:fld>
            <a:endParaRPr lang="en-US"/>
          </a:p>
        </p:txBody>
      </p:sp>
      <p:sp>
        <p:nvSpPr>
          <p:cNvPr id="30721" name="Rectangle 1"/>
          <p:cNvSpPr>
            <a:spLocks noChangeArrowheads="1"/>
          </p:cNvSpPr>
          <p:nvPr/>
        </p:nvSpPr>
        <p:spPr bwMode="auto">
          <a:xfrm>
            <a:off x="520700" y="942975"/>
            <a:ext cx="828675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828800" algn="l"/>
              </a:tabLst>
            </a:pPr>
            <a:r>
              <a:rPr kumimoji="0" lang="en-US" sz="2800" b="0" i="0" u="none" strike="noStrike" cap="none" normalizeH="0" baseline="0" dirty="0" smtClean="0">
                <a:ln>
                  <a:noFill/>
                </a:ln>
                <a:solidFill>
                  <a:srgbClr val="0070C0"/>
                </a:solidFill>
                <a:effectLst/>
                <a:latin typeface="Arial" pitchFamily="34" charset="0"/>
                <a:ea typeface="Times New Roman" pitchFamily="18" charset="0"/>
              </a:rPr>
              <a:t> </a:t>
            </a: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(C).	</a:t>
            </a:r>
            <a:r>
              <a:rPr kumimoji="0" lang="en-US" sz="2800" b="1" i="0" u="none" cap="none" normalizeH="0" baseline="0" dirty="0" smtClean="0">
                <a:ln>
                  <a:noFill/>
                </a:ln>
                <a:solidFill>
                  <a:srgbClr val="0070C0"/>
                </a:solidFill>
                <a:latin typeface="Arial" pitchFamily="34" charset="0"/>
                <a:ea typeface="Times New Roman" pitchFamily="18" charset="0"/>
              </a:rPr>
              <a:t>AMOUNT</a:t>
            </a:r>
            <a:r>
              <a:rPr lang="en-US" sz="100" dirty="0" smtClean="0"/>
              <a:t>                                 </a:t>
            </a:r>
            <a:r>
              <a:rPr kumimoji="0" lang="en-US" sz="2800" b="1" i="0" u="none" cap="none" normalizeH="0" baseline="0" dirty="0" smtClean="0">
                <a:ln>
                  <a:noFill/>
                </a:ln>
                <a:solidFill>
                  <a:srgbClr val="0070C0"/>
                </a:solidFill>
                <a:latin typeface="Arial" pitchFamily="34" charset="0"/>
                <a:ea typeface="Times New Roman" pitchFamily="18" charset="0"/>
              </a:rPr>
              <a:t>OF </a:t>
            </a:r>
            <a:r>
              <a:rPr kumimoji="0" lang="en-US" sz="100" b="1" i="0" u="none" cap="none" normalizeH="0" baseline="0" dirty="0" smtClean="0">
                <a:ln>
                  <a:noFill/>
                </a:ln>
                <a:solidFill>
                  <a:srgbClr val="0070C0"/>
                </a:solidFill>
                <a:latin typeface="Arial" pitchFamily="34" charset="0"/>
                <a:ea typeface="Times New Roman" pitchFamily="18" charset="0"/>
              </a:rPr>
              <a:t> </a:t>
            </a:r>
            <a:r>
              <a:rPr kumimoji="0" lang="en-US" sz="2800" b="1" i="0" u="none" cap="none" normalizeH="0" baseline="0" dirty="0" smtClean="0">
                <a:ln>
                  <a:noFill/>
                </a:ln>
                <a:solidFill>
                  <a:srgbClr val="0070C0"/>
                </a:solidFill>
                <a:latin typeface="Arial" pitchFamily="34" charset="0"/>
                <a:ea typeface="Times New Roman" pitchFamily="18" charset="0"/>
              </a:rPr>
              <a:t>EXEMPTION SECTION 54EC</a:t>
            </a:r>
          </a:p>
        </p:txBody>
      </p:sp>
      <p:sp>
        <p:nvSpPr>
          <p:cNvPr id="30722" name="Rectangle 2"/>
          <p:cNvSpPr>
            <a:spLocks noChangeArrowheads="1"/>
          </p:cNvSpPr>
          <p:nvPr/>
        </p:nvSpPr>
        <p:spPr bwMode="auto">
          <a:xfrm>
            <a:off x="612774" y="1679574"/>
            <a:ext cx="7918451"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marR="0" lvl="0" indent="-514350" algn="just" defTabSz="914400" rtl="0" eaLnBrk="1" fontAlgn="base" latinLnBrk="0" hangingPunct="1">
              <a:lnSpc>
                <a:spcPct val="100000"/>
              </a:lnSpc>
              <a:spcBef>
                <a:spcPct val="0"/>
              </a:spcBef>
              <a:spcAft>
                <a:spcPct val="0"/>
              </a:spcAft>
              <a:buClrTx/>
              <a:buSzTx/>
              <a:buFontTx/>
              <a:buAutoNum type="alphaLcParenBoth"/>
              <a:tabLst>
                <a:tab pos="342900" algn="r"/>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If the cost of the long-term specified asset is not less than the capital gain arising from the transfer of the original asset -</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The whole of such capital gain shall be exempt.</a:t>
            </a:r>
          </a:p>
          <a:p>
            <a:pPr marL="514350" marR="0" lvl="0" indent="-514350" algn="just" defTabSz="914400" rtl="0" eaLnBrk="1" fontAlgn="base" latinLnBrk="0" hangingPunct="1">
              <a:lnSpc>
                <a:spcPct val="100000"/>
              </a:lnSpc>
              <a:spcBef>
                <a:spcPct val="0"/>
              </a:spcBef>
              <a:spcAft>
                <a:spcPct val="0"/>
              </a:spcAft>
              <a:buClrTx/>
              <a:buSzTx/>
              <a:buFontTx/>
              <a:buAutoNum type="alphaLcParenBoth"/>
              <a:tabLst>
                <a:tab pos="342900" algn="r"/>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429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a:t>
            </a:r>
            <a:r>
              <a:rPr kumimoji="0" lang="en-US" sz="2000" b="1" i="1" u="none" strike="noStrike" cap="none" normalizeH="0" baseline="0" dirty="0" smtClean="0">
                <a:ln>
                  <a:noFill/>
                </a:ln>
                <a:solidFill>
                  <a:schemeClr val="tx1"/>
                </a:solidFill>
                <a:effectLst/>
                <a:latin typeface="Arial" pitchFamily="34" charset="0"/>
                <a:ea typeface="Times New Roman" pitchFamily="18" charset="0"/>
              </a:rPr>
              <a:t>b</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a:t>
            </a:r>
            <a:r>
              <a:rPr kumimoji="0" lang="en-US" sz="2000" b="1" i="1" u="none" strike="noStrike" cap="none" normalizeH="0" baseline="0" dirty="0" smtClean="0">
                <a:ln>
                  <a:noFill/>
                </a:ln>
                <a:solidFill>
                  <a:schemeClr val="tx1"/>
                </a:solidFill>
                <a:effectLst/>
                <a:latin typeface="Arial" pitchFamily="34" charset="0"/>
                <a:ea typeface="Times New Roman" pitchFamily="18" charset="0"/>
              </a:rPr>
              <a:t>	If the cost of the long-term specified asset    Is less than the capital gain arising from the transfer of the original asset</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Amount</a:t>
            </a:r>
            <a:r>
              <a:rPr kumimoji="0" lang="en-US" sz="2000" b="0" i="0" u="none" strike="noStrike" cap="none" normalizeH="0" dirty="0" smtClean="0">
                <a:ln>
                  <a:noFill/>
                </a:ln>
                <a:solidFill>
                  <a:schemeClr val="tx1"/>
                </a:solidFill>
                <a:effectLst/>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invested in long-term specified asset shall be exempt</a:t>
            </a:r>
            <a:r>
              <a:rPr kumimoji="0" lang="en-US" sz="2800" b="0" i="0" u="none" strike="noStrike" cap="none" normalizeH="0" baseline="0" dirty="0" smtClean="0">
                <a:ln>
                  <a:noFill/>
                </a:ln>
                <a:solidFill>
                  <a:schemeClr val="tx1"/>
                </a:solidFill>
                <a:effectLst/>
                <a:latin typeface="Arial" pitchFamily="34" charset="0"/>
                <a:ea typeface="Times New Roman" pitchFamily="18" charset="0"/>
              </a:rPr>
              <a:t>.</a:t>
            </a:r>
            <a:endParaRPr kumimoji="0" lang="en-US" sz="2800" b="0" i="0" u="none" strike="noStrike" cap="none" normalizeH="0" baseline="0" dirty="0" smtClean="0">
              <a:ln>
                <a:noFill/>
              </a:ln>
              <a:solidFill>
                <a:schemeClr val="tx1"/>
              </a:solidFill>
              <a:effectLst/>
              <a:latin typeface="Arial" pitchFamily="34" charset="0"/>
            </a:endParaRPr>
          </a:p>
        </p:txBody>
      </p:sp>
      <p:sp>
        <p:nvSpPr>
          <p:cNvPr id="30723" name="Rectangle 3"/>
          <p:cNvSpPr>
            <a:spLocks noChangeArrowheads="1"/>
          </p:cNvSpPr>
          <p:nvPr/>
        </p:nvSpPr>
        <p:spPr bwMode="auto">
          <a:xfrm>
            <a:off x="612775" y="4257675"/>
            <a:ext cx="8010525"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However, the investment made on or after 1 April, 2007 in the long-term specified asset by an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rPr>
              <a:t>assessee</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during any financial year does not exceed Rs. 50 </a:t>
            </a:r>
            <a:r>
              <a:rPr kumimoji="0" lang="en-US" sz="2000" b="0" i="0" u="none" strike="noStrike" cap="none" normalizeH="0" baseline="0" dirty="0" err="1" smtClean="0">
                <a:ln>
                  <a:noFill/>
                </a:ln>
                <a:solidFill>
                  <a:schemeClr val="tx1"/>
                </a:solidFill>
                <a:effectLst/>
                <a:latin typeface="Arial" pitchFamily="34" charset="0"/>
                <a:ea typeface="Times New Roman" pitchFamily="18" charset="0"/>
              </a:rPr>
              <a:t>Lacs</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a:t>
            </a:r>
            <a:endParaRPr kumimoji="0" lang="en-US" sz="2000" b="0" i="0" u="none" strike="noStrike" cap="none" normalizeH="0" baseline="0" dirty="0" smtClean="0">
              <a:ln>
                <a:noFill/>
              </a:ln>
              <a:solidFill>
                <a:schemeClr val="tx1"/>
              </a:solidFill>
              <a:effectLst/>
              <a:latin typeface="Arial"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The cost of specified assets, which is considered for the purpose this section, shall not be eligible for deduction under section 80C.</a:t>
            </a:r>
            <a:endParaRPr kumimoji="0" lang="en-US" sz="20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Click="0" advTm="500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7</a:t>
            </a:fld>
            <a:endParaRPr lang="en-US"/>
          </a:p>
        </p:txBody>
      </p:sp>
      <p:sp>
        <p:nvSpPr>
          <p:cNvPr id="38913" name="Rectangle 1"/>
          <p:cNvSpPr>
            <a:spLocks noChangeArrowheads="1"/>
          </p:cNvSpPr>
          <p:nvPr/>
        </p:nvSpPr>
        <p:spPr bwMode="auto">
          <a:xfrm>
            <a:off x="612775" y="1035050"/>
            <a:ext cx="696595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857250" algn="l"/>
              </a:tabLst>
            </a:pP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(D).</a:t>
            </a:r>
            <a:r>
              <a:rPr kumimoji="0" lang="en-US" sz="2800" b="1" i="0" u="none" strike="noStrike" cap="none" normalizeH="0" dirty="0" smtClean="0">
                <a:ln>
                  <a:noFill/>
                </a:ln>
                <a:solidFill>
                  <a:srgbClr val="0070C0"/>
                </a:solidFill>
                <a:effectLst/>
                <a:latin typeface="Arial" pitchFamily="34" charset="0"/>
                <a:ea typeface="Times New Roman" pitchFamily="18" charset="0"/>
              </a:rPr>
              <a:t> </a:t>
            </a:r>
            <a:r>
              <a:rPr kumimoji="0" lang="en-US" sz="2800" b="1" i="0" u="none" strike="noStrike" cap="none" normalizeH="0" baseline="0" dirty="0" smtClean="0">
                <a:ln>
                  <a:noFill/>
                </a:ln>
                <a:solidFill>
                  <a:srgbClr val="0070C0"/>
                </a:solidFill>
                <a:effectLst/>
                <a:latin typeface="Arial" pitchFamily="34" charset="0"/>
                <a:ea typeface="Times New Roman" pitchFamily="18" charset="0"/>
              </a:rPr>
              <a:t>MEANING SECTION 54EC</a:t>
            </a:r>
            <a:endParaRPr kumimoji="0" lang="en-US" sz="2800" b="1" i="0" u="none" strike="noStrike" cap="none" normalizeH="0" baseline="0" dirty="0" smtClean="0">
              <a:ln>
                <a:noFill/>
              </a:ln>
              <a:solidFill>
                <a:srgbClr val="0070C0"/>
              </a:solidFill>
              <a:effectLst/>
              <a:latin typeface="Arial" pitchFamily="34" charset="0"/>
            </a:endParaRPr>
          </a:p>
        </p:txBody>
      </p:sp>
      <p:sp>
        <p:nvSpPr>
          <p:cNvPr id="38914" name="Rectangle 2"/>
          <p:cNvSpPr>
            <a:spLocks noChangeArrowheads="1"/>
          </p:cNvSpPr>
          <p:nvPr/>
        </p:nvSpPr>
        <p:spPr bwMode="auto">
          <a:xfrm>
            <a:off x="796925" y="1863725"/>
            <a:ext cx="77343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tab pos="685800" algn="l"/>
              </a:tabLst>
            </a:pPr>
            <a:r>
              <a:rPr kumimoji="0" lang="en-US" sz="2400" b="0" i="0" u="none" strike="noStrike" cap="none" normalizeH="0" baseline="0" dirty="0" err="1" smtClean="0">
                <a:ln>
                  <a:noFill/>
                </a:ln>
                <a:solidFill>
                  <a:schemeClr val="tx1"/>
                </a:solidFill>
                <a:effectLst/>
                <a:latin typeface="Arial" pitchFamily="34" charset="0"/>
                <a:ea typeface="Times New Roman" pitchFamily="18" charset="0"/>
              </a:rPr>
              <a:t>i</a:t>
            </a:r>
            <a:r>
              <a:rPr kumimoji="0" lang="en-US" sz="2400" b="0" i="0" u="none" strike="noStrike" cap="none" normalizeH="0" baseline="0" dirty="0" smtClean="0">
                <a:ln>
                  <a:noFill/>
                </a:ln>
                <a:solidFill>
                  <a:schemeClr val="tx1"/>
                </a:solidFill>
                <a:effectLst/>
                <a:latin typeface="Arial" pitchFamily="34" charset="0"/>
                <a:ea typeface="Times New Roman" pitchFamily="18" charset="0"/>
              </a:rPr>
              <a:t>)	 ‘Long-term specified asset’ means any bond, redeemable after 3 years and issued on or after 1 April, 2007 by:</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rPr>
              <a:t>National Highways Authority of India constituted under section 3 of the National Highways Authority of India Act, 1988 or</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rPr>
              <a:t>Rural Electrification Corporation Limited, a company formed and registered under the Companies Act, 1956</a:t>
            </a:r>
            <a:r>
              <a:rPr kumimoji="0" lang="en-US" sz="1100" b="0" i="0" u="none" strike="noStrike" cap="none" normalizeH="0" baseline="0" dirty="0" smtClean="0">
                <a:ln>
                  <a:noFill/>
                </a:ln>
                <a:solidFill>
                  <a:schemeClr val="tx1"/>
                </a:solidFill>
                <a:effectLst/>
                <a:latin typeface="Arial" pitchFamily="34" charset="0"/>
                <a:ea typeface="Times New Roman" pitchFamily="18" charset="0"/>
              </a:rPr>
              <a:t>.</a:t>
            </a: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advClick="0" advTm="5000">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795" name="Slide Number Placeholder 5"/>
          <p:cNvSpPr>
            <a:spLocks noGrp="1"/>
          </p:cNvSpPr>
          <p:nvPr>
            <p:ph type="sldNum" sz="quarter" idx="11"/>
          </p:nvPr>
        </p:nvSpPr>
        <p:spPr/>
        <p:style>
          <a:lnRef idx="2">
            <a:schemeClr val="dk1">
              <a:shade val="50000"/>
            </a:schemeClr>
          </a:lnRef>
          <a:fillRef idx="1">
            <a:schemeClr val="dk1"/>
          </a:fillRef>
          <a:effectRef idx="0">
            <a:schemeClr val="dk1"/>
          </a:effectRef>
          <a:fontRef idx="minor">
            <a:schemeClr val="lt1"/>
          </a:fontRef>
        </p:style>
        <p:txBody>
          <a:bodyPr/>
          <a:lstStyle/>
          <a:p>
            <a:fld id="{2BF39EC7-0A3C-4B08-80DB-186782C90ABC}" type="slidenum">
              <a:rPr lang="en-US" smtClean="0"/>
              <a:pPr/>
              <a:t>8</a:t>
            </a:fld>
            <a:endParaRPr lang="en-US" dirty="0" smtClean="0"/>
          </a:p>
        </p:txBody>
      </p:sp>
      <p:sp>
        <p:nvSpPr>
          <p:cNvPr id="33796" name="Rectangle 15"/>
          <p:cNvSpPr>
            <a:spLocks noGrp="1" noChangeArrowheads="1"/>
          </p:cNvSpPr>
          <p:nvPr>
            <p:ph type="title"/>
          </p:nvPr>
        </p:nvSpPr>
        <p:spPr>
          <a:xfrm>
            <a:off x="549275" y="503238"/>
            <a:ext cx="8001000" cy="838200"/>
          </a:xfrm>
        </p:spPr>
        <p:style>
          <a:lnRef idx="2">
            <a:schemeClr val="dk1">
              <a:shade val="50000"/>
            </a:schemeClr>
          </a:lnRef>
          <a:fillRef idx="1">
            <a:schemeClr val="dk1"/>
          </a:fillRef>
          <a:effectRef idx="0">
            <a:schemeClr val="dk1"/>
          </a:effectRef>
          <a:fontRef idx="minor">
            <a:schemeClr val="lt1"/>
          </a:fontRef>
        </p:style>
        <p:txBody>
          <a:bodyPr/>
          <a:lstStyle/>
          <a:p>
            <a:pPr algn="ctr"/>
            <a:r>
              <a:rPr lang="en-US" sz="5400" u="sng" dirty="0" smtClean="0">
                <a:solidFill>
                  <a:srgbClr val="00B0F0"/>
                </a:solidFill>
                <a:latin typeface="Arial" charset="0"/>
              </a:rPr>
              <a:t>THANK</a:t>
            </a:r>
            <a:r>
              <a:rPr lang="en-US" sz="5600" u="sng" dirty="0" smtClean="0">
                <a:solidFill>
                  <a:srgbClr val="00B0F0"/>
                </a:solidFill>
              </a:rPr>
              <a:t> </a:t>
            </a:r>
            <a:r>
              <a:rPr lang="en-US" sz="5400" u="sng" dirty="0" smtClean="0">
                <a:solidFill>
                  <a:srgbClr val="00B0F0"/>
                </a:solidFill>
                <a:latin typeface="Arial" charset="0"/>
              </a:rPr>
              <a:t>YOU</a:t>
            </a:r>
          </a:p>
        </p:txBody>
      </p:sp>
      <p:sp>
        <p:nvSpPr>
          <p:cNvPr id="33797" name="Rectangle 16"/>
          <p:cNvSpPr>
            <a:spLocks noGrp="1" noChangeArrowheads="1"/>
          </p:cNvSpPr>
          <p:nvPr>
            <p:ph type="body" sz="half" idx="1"/>
          </p:nvPr>
        </p:nvSpPr>
        <p:spPr>
          <a:xfrm>
            <a:off x="704850" y="1679575"/>
            <a:ext cx="8001000" cy="4419601"/>
          </a:xfrm>
        </p:spPr>
        <p:style>
          <a:lnRef idx="2">
            <a:schemeClr val="dk1">
              <a:shade val="50000"/>
            </a:schemeClr>
          </a:lnRef>
          <a:fillRef idx="1">
            <a:schemeClr val="dk1"/>
          </a:fillRef>
          <a:effectRef idx="0">
            <a:schemeClr val="dk1"/>
          </a:effectRef>
          <a:fontRef idx="minor">
            <a:schemeClr val="lt1"/>
          </a:fontRef>
        </p:style>
        <p:txBody>
          <a:bodyPr/>
          <a:lstStyle/>
          <a:p>
            <a:pPr marL="0" indent="0">
              <a:lnSpc>
                <a:spcPct val="100000"/>
              </a:lnSpc>
              <a:buFont typeface="Wingdings" pitchFamily="2" charset="2"/>
              <a:buNone/>
            </a:pPr>
            <a:r>
              <a:rPr lang="en-US" sz="2100" dirty="0" smtClean="0">
                <a:solidFill>
                  <a:schemeClr val="bg1"/>
                </a:solidFill>
              </a:rPr>
              <a:t>	</a:t>
            </a:r>
            <a:r>
              <a:rPr lang="en-US" sz="2100" dirty="0" smtClean="0">
                <a:solidFill>
                  <a:schemeClr val="accent2"/>
                </a:solidFill>
              </a:rPr>
              <a:t>Your comments and suggestions are of utmost importance and are always welcomed.</a:t>
            </a:r>
          </a:p>
          <a:p>
            <a:pPr marL="0" indent="0">
              <a:lnSpc>
                <a:spcPct val="100000"/>
              </a:lnSpc>
              <a:buFont typeface="Wingdings" pitchFamily="2" charset="2"/>
              <a:buNone/>
            </a:pPr>
            <a:endParaRPr lang="en-US" sz="1700" i="1" dirty="0" smtClean="0">
              <a:solidFill>
                <a:schemeClr val="accent2"/>
              </a:solidFill>
            </a:endParaRPr>
          </a:p>
          <a:p>
            <a:pPr marL="0" indent="0">
              <a:lnSpc>
                <a:spcPct val="100000"/>
              </a:lnSpc>
              <a:buFont typeface="Wingdings" pitchFamily="2" charset="2"/>
              <a:buNone/>
            </a:pPr>
            <a:r>
              <a:rPr lang="en-US" sz="2800" b="1" dirty="0" smtClean="0">
                <a:solidFill>
                  <a:schemeClr val="bg1"/>
                </a:solidFill>
                <a:latin typeface="Times New Roman" pitchFamily="18" charset="0"/>
              </a:rPr>
              <a:t>CA. </a:t>
            </a:r>
            <a:r>
              <a:rPr lang="en-US" sz="2800" b="1" dirty="0" err="1" smtClean="0">
                <a:solidFill>
                  <a:schemeClr val="bg1"/>
                </a:solidFill>
                <a:latin typeface="Times New Roman" pitchFamily="18" charset="0"/>
              </a:rPr>
              <a:t>Rajat</a:t>
            </a:r>
            <a:r>
              <a:rPr lang="en-US" sz="2800" b="1" dirty="0" smtClean="0">
                <a:solidFill>
                  <a:schemeClr val="bg1"/>
                </a:solidFill>
                <a:latin typeface="Times New Roman" pitchFamily="18" charset="0"/>
              </a:rPr>
              <a:t> Mohan </a:t>
            </a:r>
            <a:endParaRPr lang="en-US" sz="2000" b="1" dirty="0" smtClean="0">
              <a:solidFill>
                <a:schemeClr val="bg1"/>
              </a:solidFill>
              <a:latin typeface="Times New Roman" pitchFamily="18" charset="0"/>
            </a:endParaRPr>
          </a:p>
          <a:p>
            <a:pPr marL="0" indent="0">
              <a:lnSpc>
                <a:spcPct val="100000"/>
              </a:lnSpc>
              <a:buFont typeface="Wingdings" pitchFamily="2" charset="2"/>
              <a:buNone/>
            </a:pPr>
            <a:r>
              <a:rPr lang="en-US" sz="2800" dirty="0" err="1" smtClean="0">
                <a:solidFill>
                  <a:schemeClr val="bg1"/>
                </a:solidFill>
                <a:latin typeface="Batang" pitchFamily="18" charset="-127"/>
              </a:rPr>
              <a:t>B.Com</a:t>
            </a:r>
            <a:r>
              <a:rPr lang="en-US" sz="2800" dirty="0" smtClean="0">
                <a:solidFill>
                  <a:schemeClr val="bg1"/>
                </a:solidFill>
                <a:latin typeface="Batang" pitchFamily="18" charset="-127"/>
              </a:rPr>
              <a:t>(H), ACA, ACS, DISA</a:t>
            </a:r>
          </a:p>
          <a:p>
            <a:pPr marL="0" indent="0">
              <a:lnSpc>
                <a:spcPct val="100000"/>
              </a:lnSpc>
              <a:buNone/>
            </a:pPr>
            <a:endParaRPr lang="en-US" sz="2400" b="1" dirty="0" smtClean="0"/>
          </a:p>
          <a:p>
            <a:pPr marL="0" indent="0">
              <a:lnSpc>
                <a:spcPct val="100000"/>
              </a:lnSpc>
              <a:buNone/>
            </a:pPr>
            <a:r>
              <a:rPr lang="en-US" sz="1200" b="1" dirty="0" smtClean="0">
                <a:solidFill>
                  <a:schemeClr val="bg1"/>
                </a:solidFill>
                <a:latin typeface="Times New Roman" pitchFamily="18" charset="0"/>
                <a:cs typeface="Times New Roman" pitchFamily="18" charset="0"/>
              </a:rPr>
              <a:t>MOHAN AGGARWAL &amp; ASSOCIATES</a:t>
            </a:r>
          </a:p>
          <a:p>
            <a:pPr marL="0" indent="0">
              <a:lnSpc>
                <a:spcPct val="100000"/>
              </a:lnSpc>
              <a:buNone/>
            </a:pPr>
            <a:r>
              <a:rPr lang="en-US" sz="1200" b="1" dirty="0" smtClean="0">
                <a:solidFill>
                  <a:schemeClr val="bg1"/>
                </a:solidFill>
                <a:latin typeface="Times New Roman" pitchFamily="18" charset="0"/>
                <a:cs typeface="Times New Roman" pitchFamily="18" charset="0"/>
              </a:rPr>
              <a:t>Chartered Accountants</a:t>
            </a:r>
          </a:p>
          <a:p>
            <a:pPr marL="0" indent="0">
              <a:lnSpc>
                <a:spcPct val="100000"/>
              </a:lnSpc>
              <a:buNone/>
            </a:pPr>
            <a:r>
              <a:rPr lang="en-US" sz="1400" dirty="0" smtClean="0">
                <a:solidFill>
                  <a:schemeClr val="bg1"/>
                </a:solidFill>
                <a:latin typeface="Batang" pitchFamily="18" charset="-127"/>
              </a:rPr>
              <a:t>Head Office</a:t>
            </a:r>
          </a:p>
          <a:p>
            <a:pPr marL="0" indent="0">
              <a:lnSpc>
                <a:spcPct val="100000"/>
              </a:lnSpc>
              <a:buNone/>
            </a:pPr>
            <a:r>
              <a:rPr lang="en-US" sz="1100" dirty="0" smtClean="0">
                <a:solidFill>
                  <a:schemeClr val="bg1"/>
                </a:solidFill>
                <a:latin typeface="Batang" pitchFamily="18" charset="-127"/>
              </a:rPr>
              <a:t>F-31 D.B. Gupta Market, Karol </a:t>
            </a:r>
            <a:r>
              <a:rPr lang="en-US" sz="1100" dirty="0" err="1" smtClean="0">
                <a:solidFill>
                  <a:schemeClr val="bg1"/>
                </a:solidFill>
                <a:latin typeface="Batang" pitchFamily="18" charset="-127"/>
              </a:rPr>
              <a:t>Bagh</a:t>
            </a:r>
            <a:r>
              <a:rPr lang="en-US" sz="1100" dirty="0" smtClean="0">
                <a:solidFill>
                  <a:schemeClr val="bg1"/>
                </a:solidFill>
                <a:latin typeface="Batang" pitchFamily="18" charset="-127"/>
              </a:rPr>
              <a:t>, New Delhi-110005</a:t>
            </a:r>
          </a:p>
          <a:p>
            <a:pPr marL="0" indent="0">
              <a:lnSpc>
                <a:spcPct val="100000"/>
              </a:lnSpc>
              <a:buNone/>
            </a:pPr>
            <a:r>
              <a:rPr lang="en-US" sz="1100" dirty="0" smtClean="0">
                <a:solidFill>
                  <a:schemeClr val="bg1"/>
                </a:solidFill>
                <a:latin typeface="Batang" pitchFamily="18" charset="-127"/>
              </a:rPr>
              <a:t>Office Phone: 011-23672609 / 23535809</a:t>
            </a:r>
          </a:p>
          <a:p>
            <a:pPr marL="0" indent="0">
              <a:lnSpc>
                <a:spcPct val="100000"/>
              </a:lnSpc>
              <a:buNone/>
            </a:pPr>
            <a:r>
              <a:rPr lang="en-US" sz="1400" dirty="0" smtClean="0">
                <a:solidFill>
                  <a:schemeClr val="bg1"/>
                </a:solidFill>
                <a:latin typeface="Batang" pitchFamily="18" charset="-127"/>
              </a:rPr>
              <a:t>Branch Office</a:t>
            </a:r>
          </a:p>
          <a:p>
            <a:pPr marL="0" indent="0">
              <a:lnSpc>
                <a:spcPct val="100000"/>
              </a:lnSpc>
              <a:buNone/>
            </a:pPr>
            <a:r>
              <a:rPr lang="en-US" sz="1100" dirty="0" smtClean="0">
                <a:solidFill>
                  <a:schemeClr val="bg1"/>
                </a:solidFill>
                <a:latin typeface="Batang" pitchFamily="18" charset="-127"/>
              </a:rPr>
              <a:t>18A, </a:t>
            </a:r>
            <a:r>
              <a:rPr lang="en-US" sz="1100" dirty="0" err="1" smtClean="0">
                <a:solidFill>
                  <a:schemeClr val="bg1"/>
                </a:solidFill>
                <a:latin typeface="Batang" pitchFamily="18" charset="-127"/>
              </a:rPr>
              <a:t>IInd</a:t>
            </a:r>
            <a:r>
              <a:rPr lang="en-US" sz="1100" dirty="0" smtClean="0">
                <a:solidFill>
                  <a:schemeClr val="bg1"/>
                </a:solidFill>
                <a:latin typeface="Batang" pitchFamily="18" charset="-127"/>
              </a:rPr>
              <a:t> Floor, North Avenue Road, West Punjabi </a:t>
            </a:r>
            <a:r>
              <a:rPr lang="en-US" sz="1100" dirty="0" err="1" smtClean="0">
                <a:solidFill>
                  <a:schemeClr val="bg1"/>
                </a:solidFill>
                <a:latin typeface="Batang" pitchFamily="18" charset="-127"/>
              </a:rPr>
              <a:t>Bagh</a:t>
            </a:r>
            <a:r>
              <a:rPr lang="en-US" sz="1100" dirty="0" smtClean="0">
                <a:solidFill>
                  <a:schemeClr val="bg1"/>
                </a:solidFill>
                <a:latin typeface="Batang" pitchFamily="18" charset="-127"/>
              </a:rPr>
              <a:t>, New Delhi-110026</a:t>
            </a:r>
          </a:p>
          <a:p>
            <a:pPr marL="0" indent="0">
              <a:lnSpc>
                <a:spcPct val="100000"/>
              </a:lnSpc>
              <a:buNone/>
            </a:pPr>
            <a:r>
              <a:rPr lang="en-US" sz="1100" dirty="0" smtClean="0">
                <a:solidFill>
                  <a:schemeClr val="bg1"/>
                </a:solidFill>
                <a:latin typeface="Batang" pitchFamily="18" charset="-127"/>
              </a:rPr>
              <a:t>office Phone</a:t>
            </a:r>
            <a:r>
              <a:rPr lang="en-US" sz="1100" smtClean="0">
                <a:solidFill>
                  <a:schemeClr val="bg1"/>
                </a:solidFill>
                <a:latin typeface="Batang" pitchFamily="18" charset="-127"/>
              </a:rPr>
              <a:t>: 011-47322696/97</a:t>
            </a:r>
            <a:endParaRPr lang="en-US" sz="1100" dirty="0" smtClean="0">
              <a:solidFill>
                <a:schemeClr val="bg1"/>
              </a:solidFill>
              <a:latin typeface="Batang" pitchFamily="18" charset="-127"/>
            </a:endParaRPr>
          </a:p>
          <a:p>
            <a:pPr marL="0" indent="0">
              <a:lnSpc>
                <a:spcPct val="100000"/>
              </a:lnSpc>
              <a:buFont typeface="Wingdings" pitchFamily="2" charset="2"/>
              <a:buNone/>
            </a:pPr>
            <a:endParaRPr lang="en-US" sz="1400" dirty="0" smtClean="0">
              <a:solidFill>
                <a:schemeClr val="bg1"/>
              </a:solidFill>
              <a:latin typeface="Batang" pitchFamily="18" charset="-127"/>
            </a:endParaRPr>
          </a:p>
          <a:p>
            <a:pPr marL="0" indent="0">
              <a:lnSpc>
                <a:spcPct val="100000"/>
              </a:lnSpc>
              <a:buFont typeface="Wingdings" pitchFamily="2" charset="2"/>
              <a:buNone/>
            </a:pPr>
            <a:r>
              <a:rPr lang="en-US" sz="1400" dirty="0" smtClean="0">
                <a:solidFill>
                  <a:schemeClr val="bg1"/>
                </a:solidFill>
                <a:latin typeface="Batang" pitchFamily="18" charset="-127"/>
              </a:rPr>
              <a:t>Website: </a:t>
            </a:r>
            <a:r>
              <a:rPr lang="en-US" sz="1400" dirty="0" smtClean="0">
                <a:solidFill>
                  <a:schemeClr val="hlink"/>
                </a:solidFill>
                <a:latin typeface="Batang" pitchFamily="18" charset="-127"/>
              </a:rPr>
              <a:t>www.delhicamohan.com</a:t>
            </a:r>
          </a:p>
          <a:p>
            <a:pPr marL="0" indent="0">
              <a:lnSpc>
                <a:spcPct val="100000"/>
              </a:lnSpc>
              <a:buFont typeface="Wingdings" pitchFamily="2" charset="2"/>
              <a:buNone/>
            </a:pPr>
            <a:r>
              <a:rPr lang="en-US" sz="1400" dirty="0" smtClean="0">
                <a:solidFill>
                  <a:schemeClr val="bg1"/>
                </a:solidFill>
                <a:latin typeface="Batang" pitchFamily="18" charset="-127"/>
              </a:rPr>
              <a:t>E-mail: </a:t>
            </a:r>
            <a:r>
              <a:rPr lang="en-US" sz="1400" dirty="0" smtClean="0">
                <a:solidFill>
                  <a:schemeClr val="bg1"/>
                </a:solidFill>
                <a:latin typeface="Batang" pitchFamily="18" charset="-127"/>
                <a:hlinkClick r:id="rId2"/>
              </a:rPr>
              <a:t>rajat.mohan@icai.org</a:t>
            </a:r>
            <a:endParaRPr lang="en-US" sz="1400" dirty="0" smtClean="0">
              <a:solidFill>
                <a:schemeClr val="bg1"/>
              </a:solidFill>
              <a:latin typeface="Batang" pitchFamily="18" charset="-127"/>
            </a:endParaRPr>
          </a:p>
        </p:txBody>
      </p:sp>
    </p:spTree>
  </p:cSld>
  <p:clrMapOvr>
    <a:masterClrMapping/>
  </p:clrMapOvr>
  <p:transition advClick="0" advTm="5000">
    <p:dissolve/>
  </p:transition>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1945</TotalTime>
  <Words>422</Words>
  <Application>Microsoft PowerPoint</Application>
  <PresentationFormat>On-screen Show (4:3)</PresentationFormat>
  <Paragraphs>60</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Profile</vt:lpstr>
      <vt:lpstr>Tax Planning through Investments</vt:lpstr>
      <vt:lpstr>Slide 2</vt:lpstr>
      <vt:lpstr>Slide 3</vt:lpstr>
      <vt:lpstr>Slide 4</vt:lpstr>
      <vt:lpstr>Slide 5</vt:lpstr>
      <vt:lpstr>Slide 6</vt:lpstr>
      <vt:lpstr>Slide 7</vt:lpstr>
      <vt:lpstr>THANK YOU</vt:lpstr>
    </vt:vector>
  </TitlesOfParts>
  <Company>Mohan Aggarwal &amp; Associates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presentation</dc:title>
  <dc:subject>GST presentation</dc:subject>
  <dc:creator>CA Rajat Mohan</dc:creator>
  <cp:keywords>GST</cp:keywords>
  <cp:lastModifiedBy>RAJAT</cp:lastModifiedBy>
  <cp:revision>225</cp:revision>
  <cp:lastPrinted>1601-01-01T00:00:00Z</cp:lastPrinted>
  <dcterms:created xsi:type="dcterms:W3CDTF">1601-01-01T00:00:00Z</dcterms:created>
  <dcterms:modified xsi:type="dcterms:W3CDTF">2011-04-22T06:38:31Z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hecked by">
    <vt:lpwstr>MOhan Aggarwal &amp; Associates</vt:lpwstr>
  </property>
</Properties>
</file>