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ableStyles.xml" ContentType="application/vnd.openxmlformats-officedocument.presentationml.tableStyles+xml"/>
  <Override PartName="/ppt/slides/slide99.xml" ContentType="application/vnd.openxmlformats-officedocument.presentationml.slide+xml"/>
  <Override PartName="/ppt/slides/slide136.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slides/slide139.xml" ContentType="application/vnd.openxmlformats-officedocument.presentationml.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slides/slide129.xml" ContentType="application/vnd.openxmlformats-officedocument.presentationml.slide+xml"/>
  <Override PartName="/ppt/diagrams/colors8.xml" ContentType="application/vnd.openxmlformats-officedocument.drawingml.diagramColors+xml"/>
  <Override PartName="/ppt/diagrams/quickStyle13.xml" ContentType="application/vnd.openxmlformats-officedocument.drawingml.diagramStyle+xml"/>
  <Override PartName="/ppt/slides/slide118.xml" ContentType="application/vnd.openxmlformats-officedocument.presentationml.slide+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2" r:id="rId1"/>
  </p:sldMasterIdLst>
  <p:notesMasterIdLst>
    <p:notesMasterId r:id="rId143"/>
  </p:notesMasterIdLst>
  <p:handoutMasterIdLst>
    <p:handoutMasterId r:id="rId144"/>
  </p:handoutMasterIdLst>
  <p:sldIdLst>
    <p:sldId id="262" r:id="rId2"/>
    <p:sldId id="404" r:id="rId3"/>
    <p:sldId id="624" r:id="rId4"/>
    <p:sldId id="405" r:id="rId5"/>
    <p:sldId id="473" r:id="rId6"/>
    <p:sldId id="600" r:id="rId7"/>
    <p:sldId id="601" r:id="rId8"/>
    <p:sldId id="538" r:id="rId9"/>
    <p:sldId id="539" r:id="rId10"/>
    <p:sldId id="596" r:id="rId11"/>
    <p:sldId id="597" r:id="rId12"/>
    <p:sldId id="590" r:id="rId13"/>
    <p:sldId id="591" r:id="rId14"/>
    <p:sldId id="592" r:id="rId15"/>
    <p:sldId id="593" r:id="rId16"/>
    <p:sldId id="594" r:id="rId17"/>
    <p:sldId id="595" r:id="rId18"/>
    <p:sldId id="556" r:id="rId19"/>
    <p:sldId id="557" r:id="rId20"/>
    <p:sldId id="546" r:id="rId21"/>
    <p:sldId id="543" r:id="rId22"/>
    <p:sldId id="544" r:id="rId23"/>
    <p:sldId id="545" r:id="rId24"/>
    <p:sldId id="467" r:id="rId25"/>
    <p:sldId id="468" r:id="rId26"/>
    <p:sldId id="489" r:id="rId27"/>
    <p:sldId id="471" r:id="rId28"/>
    <p:sldId id="476" r:id="rId29"/>
    <p:sldId id="477" r:id="rId30"/>
    <p:sldId id="478" r:id="rId31"/>
    <p:sldId id="586" r:id="rId32"/>
    <p:sldId id="587" r:id="rId33"/>
    <p:sldId id="588" r:id="rId34"/>
    <p:sldId id="589" r:id="rId35"/>
    <p:sldId id="598" r:id="rId36"/>
    <p:sldId id="599" r:id="rId37"/>
    <p:sldId id="479" r:id="rId38"/>
    <p:sldId id="490" r:id="rId39"/>
    <p:sldId id="491" r:id="rId40"/>
    <p:sldId id="498" r:id="rId41"/>
    <p:sldId id="495" r:id="rId42"/>
    <p:sldId id="583" r:id="rId43"/>
    <p:sldId id="584" r:id="rId44"/>
    <p:sldId id="585" r:id="rId45"/>
    <p:sldId id="576" r:id="rId46"/>
    <p:sldId id="577" r:id="rId47"/>
    <p:sldId id="578" r:id="rId48"/>
    <p:sldId id="579" r:id="rId49"/>
    <p:sldId id="580" r:id="rId50"/>
    <p:sldId id="581" r:id="rId51"/>
    <p:sldId id="582" r:id="rId52"/>
    <p:sldId id="575" r:id="rId53"/>
    <p:sldId id="572" r:id="rId54"/>
    <p:sldId id="573" r:id="rId55"/>
    <p:sldId id="574" r:id="rId56"/>
    <p:sldId id="558" r:id="rId57"/>
    <p:sldId id="559" r:id="rId58"/>
    <p:sldId id="560" r:id="rId59"/>
    <p:sldId id="561" r:id="rId60"/>
    <p:sldId id="562" r:id="rId61"/>
    <p:sldId id="563" r:id="rId62"/>
    <p:sldId id="564" r:id="rId63"/>
    <p:sldId id="540" r:id="rId64"/>
    <p:sldId id="569" r:id="rId65"/>
    <p:sldId id="570" r:id="rId66"/>
    <p:sldId id="571" r:id="rId67"/>
    <p:sldId id="541" r:id="rId68"/>
    <p:sldId id="542" r:id="rId69"/>
    <p:sldId id="257" r:id="rId70"/>
    <p:sldId id="336" r:id="rId71"/>
    <p:sldId id="337" r:id="rId72"/>
    <p:sldId id="258" r:id="rId73"/>
    <p:sldId id="395" r:id="rId74"/>
    <p:sldId id="402" r:id="rId75"/>
    <p:sldId id="455" r:id="rId76"/>
    <p:sldId id="271" r:id="rId77"/>
    <p:sldId id="270" r:id="rId78"/>
    <p:sldId id="263" r:id="rId79"/>
    <p:sldId id="265" r:id="rId80"/>
    <p:sldId id="400" r:id="rId81"/>
    <p:sldId id="267" r:id="rId82"/>
    <p:sldId id="268" r:id="rId83"/>
    <p:sldId id="269" r:id="rId84"/>
    <p:sldId id="352" r:id="rId85"/>
    <p:sldId id="499" r:id="rId86"/>
    <p:sldId id="553" r:id="rId87"/>
    <p:sldId id="374" r:id="rId88"/>
    <p:sldId id="548" r:id="rId89"/>
    <p:sldId id="549" r:id="rId90"/>
    <p:sldId id="550" r:id="rId91"/>
    <p:sldId id="551" r:id="rId92"/>
    <p:sldId id="552" r:id="rId93"/>
    <p:sldId id="396" r:id="rId94"/>
    <p:sldId id="379" r:id="rId95"/>
    <p:sldId id="380" r:id="rId96"/>
    <p:sldId id="375" r:id="rId97"/>
    <p:sldId id="362" r:id="rId98"/>
    <p:sldId id="398" r:id="rId99"/>
    <p:sldId id="377" r:id="rId100"/>
    <p:sldId id="381" r:id="rId101"/>
    <p:sldId id="382" r:id="rId102"/>
    <p:sldId id="361" r:id="rId103"/>
    <p:sldId id="360" r:id="rId104"/>
    <p:sldId id="384" r:id="rId105"/>
    <p:sldId id="357" r:id="rId106"/>
    <p:sldId id="356" r:id="rId107"/>
    <p:sldId id="397" r:id="rId108"/>
    <p:sldId id="502" r:id="rId109"/>
    <p:sldId id="503" r:id="rId110"/>
    <p:sldId id="504" r:id="rId111"/>
    <p:sldId id="505" r:id="rId112"/>
    <p:sldId id="506" r:id="rId113"/>
    <p:sldId id="507" r:id="rId114"/>
    <p:sldId id="508" r:id="rId115"/>
    <p:sldId id="511" r:id="rId116"/>
    <p:sldId id="512" r:id="rId117"/>
    <p:sldId id="513" r:id="rId118"/>
    <p:sldId id="514" r:id="rId119"/>
    <p:sldId id="515" r:id="rId120"/>
    <p:sldId id="516" r:id="rId121"/>
    <p:sldId id="517" r:id="rId122"/>
    <p:sldId id="518" r:id="rId123"/>
    <p:sldId id="568" r:id="rId124"/>
    <p:sldId id="567" r:id="rId125"/>
    <p:sldId id="565" r:id="rId126"/>
    <p:sldId id="615" r:id="rId127"/>
    <p:sldId id="606" r:id="rId128"/>
    <p:sldId id="607" r:id="rId129"/>
    <p:sldId id="608" r:id="rId130"/>
    <p:sldId id="609" r:id="rId131"/>
    <p:sldId id="610" r:id="rId132"/>
    <p:sldId id="611" r:id="rId133"/>
    <p:sldId id="612" r:id="rId134"/>
    <p:sldId id="613" r:id="rId135"/>
    <p:sldId id="614" r:id="rId136"/>
    <p:sldId id="616" r:id="rId137"/>
    <p:sldId id="617" r:id="rId138"/>
    <p:sldId id="618" r:id="rId139"/>
    <p:sldId id="620" r:id="rId140"/>
    <p:sldId id="619" r:id="rId141"/>
    <p:sldId id="399" r:id="rId1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gIATL3dQ0IWr6YCEMfALWw==" hashData="ROhqc96dH33OCnQ1bS4Q89C/Tmk="/>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showPr>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37" autoAdjust="0"/>
  </p:normalViewPr>
  <p:slideViewPr>
    <p:cSldViewPr>
      <p:cViewPr>
        <p:scale>
          <a:sx n="66" d="100"/>
          <a:sy n="66" d="100"/>
        </p:scale>
        <p:origin x="-558"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notesMaster" Target="notesMasters/notesMaster1.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A6635A-0016-4F4A-AD63-124E9363C203}"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IN"/>
        </a:p>
      </dgm:t>
    </dgm:pt>
    <dgm:pt modelId="{DE6B7956-1C2E-4CC4-9F7E-9939E642D9D8}">
      <dgm:prSet phldrT="[Text]" custT="1"/>
      <dgm:spPr>
        <a:solidFill>
          <a:schemeClr val="accent2">
            <a:lumMod val="75000"/>
          </a:schemeClr>
        </a:solidFill>
      </dgm:spPr>
      <dgm:t>
        <a:bodyPr/>
        <a:lstStyle/>
        <a:p>
          <a:r>
            <a:rPr lang="en-US" sz="2000" dirty="0" smtClean="0">
              <a:latin typeface="Times New Roman" pitchFamily="18" charset="0"/>
            </a:rPr>
            <a:t>2009</a:t>
          </a:r>
          <a:endParaRPr lang="en-IN" sz="2000" dirty="0">
            <a:latin typeface="Times New Roman" pitchFamily="18" charset="0"/>
          </a:endParaRPr>
        </a:p>
      </dgm:t>
    </dgm:pt>
    <dgm:pt modelId="{55E0555A-68A6-4466-AF7A-FDF4A72F911F}" type="parTrans" cxnId="{0A4206DD-6418-45B2-BDC4-8660EE2A334E}">
      <dgm:prSet/>
      <dgm:spPr/>
      <dgm:t>
        <a:bodyPr/>
        <a:lstStyle/>
        <a:p>
          <a:endParaRPr lang="en-IN" sz="2000">
            <a:latin typeface="Trebuchet MS" pitchFamily="34" charset="0"/>
          </a:endParaRPr>
        </a:p>
      </dgm:t>
    </dgm:pt>
    <dgm:pt modelId="{7F87746F-C04A-4C0A-A988-BB15FA0DD62B}" type="sibTrans" cxnId="{0A4206DD-6418-45B2-BDC4-8660EE2A334E}">
      <dgm:prSet/>
      <dgm:spPr/>
      <dgm:t>
        <a:bodyPr/>
        <a:lstStyle/>
        <a:p>
          <a:endParaRPr lang="en-IN" sz="2000">
            <a:latin typeface="Trebuchet MS" pitchFamily="34" charset="0"/>
          </a:endParaRPr>
        </a:p>
      </dgm:t>
    </dgm:pt>
    <dgm:pt modelId="{8796E3FE-0EC0-4307-BFDF-AD7CD2A75525}">
      <dgm:prSet phldrT="[Text]" custT="1"/>
      <dgm:spPr/>
      <dgm:t>
        <a:bodyPr/>
        <a:lstStyle/>
        <a:p>
          <a:pPr algn="just"/>
          <a:r>
            <a:rPr lang="en-US" sz="2000" dirty="0" smtClean="0">
              <a:latin typeface="Times New Roman" pitchFamily="18" charset="0"/>
            </a:rPr>
            <a:t>Bill withdrawn due to numerous amendments. </a:t>
          </a:r>
          <a:endParaRPr lang="en-IN" sz="2000" dirty="0">
            <a:latin typeface="Times New Roman" pitchFamily="18" charset="0"/>
          </a:endParaRPr>
        </a:p>
      </dgm:t>
    </dgm:pt>
    <dgm:pt modelId="{9C0DEF1B-6704-4074-9495-E10CB997BDC1}" type="parTrans" cxnId="{C8C68B24-9A92-406A-B60E-371A7BBE0C4E}">
      <dgm:prSet/>
      <dgm:spPr/>
      <dgm:t>
        <a:bodyPr/>
        <a:lstStyle/>
        <a:p>
          <a:endParaRPr lang="en-IN" sz="2000">
            <a:latin typeface="Trebuchet MS" pitchFamily="34" charset="0"/>
          </a:endParaRPr>
        </a:p>
      </dgm:t>
    </dgm:pt>
    <dgm:pt modelId="{3BF64A0A-4688-4289-8E2B-99DFE18407E2}" type="sibTrans" cxnId="{C8C68B24-9A92-406A-B60E-371A7BBE0C4E}">
      <dgm:prSet/>
      <dgm:spPr/>
      <dgm:t>
        <a:bodyPr/>
        <a:lstStyle/>
        <a:p>
          <a:endParaRPr lang="en-IN" sz="2000">
            <a:latin typeface="Trebuchet MS" pitchFamily="34" charset="0"/>
          </a:endParaRPr>
        </a:p>
      </dgm:t>
    </dgm:pt>
    <dgm:pt modelId="{A886989D-8A6C-4712-9CFE-8B303A5E9EF9}">
      <dgm:prSet phldrT="[Text]" custT="1"/>
      <dgm:spPr>
        <a:solidFill>
          <a:srgbClr val="FFFF00"/>
        </a:solidFill>
      </dgm:spPr>
      <dgm:t>
        <a:bodyPr/>
        <a:lstStyle/>
        <a:p>
          <a:r>
            <a:rPr lang="en-US" sz="2000" dirty="0" smtClean="0">
              <a:solidFill>
                <a:schemeClr val="bg1"/>
              </a:solidFill>
              <a:latin typeface="Times New Roman" pitchFamily="18" charset="0"/>
            </a:rPr>
            <a:t>2011</a:t>
          </a:r>
          <a:endParaRPr lang="en-IN" sz="2000" dirty="0">
            <a:solidFill>
              <a:schemeClr val="bg1"/>
            </a:solidFill>
            <a:latin typeface="Times New Roman" pitchFamily="18" charset="0"/>
          </a:endParaRPr>
        </a:p>
      </dgm:t>
    </dgm:pt>
    <dgm:pt modelId="{BBFD8888-10A5-46B1-88B9-4EC21B2C7197}" type="parTrans" cxnId="{ED028A68-398E-41BA-BFBE-17C5CEA94DA6}">
      <dgm:prSet/>
      <dgm:spPr/>
      <dgm:t>
        <a:bodyPr/>
        <a:lstStyle/>
        <a:p>
          <a:endParaRPr lang="en-IN" sz="2000">
            <a:latin typeface="Trebuchet MS" pitchFamily="34" charset="0"/>
          </a:endParaRPr>
        </a:p>
      </dgm:t>
    </dgm:pt>
    <dgm:pt modelId="{EAA58784-4AD2-4743-8D44-188867649E5A}" type="sibTrans" cxnId="{ED028A68-398E-41BA-BFBE-17C5CEA94DA6}">
      <dgm:prSet/>
      <dgm:spPr/>
      <dgm:t>
        <a:bodyPr/>
        <a:lstStyle/>
        <a:p>
          <a:endParaRPr lang="en-IN" sz="2000">
            <a:latin typeface="Trebuchet MS" pitchFamily="34" charset="0"/>
          </a:endParaRPr>
        </a:p>
      </dgm:t>
    </dgm:pt>
    <dgm:pt modelId="{D624BD66-1A87-4375-A657-51054B1BE715}">
      <dgm:prSet phldrT="[Text]" custT="1"/>
      <dgm:spPr/>
      <dgm:t>
        <a:bodyPr/>
        <a:lstStyle/>
        <a:p>
          <a:r>
            <a:rPr lang="en-US" sz="2000" dirty="0" smtClean="0">
              <a:latin typeface="Times New Roman" pitchFamily="18" charset="0"/>
            </a:rPr>
            <a:t>Introduced Companies Bill 2011 in </a:t>
          </a:r>
          <a:r>
            <a:rPr lang="en-US" sz="2000" i="1" dirty="0" smtClean="0">
              <a:latin typeface="Times New Roman" pitchFamily="18" charset="0"/>
            </a:rPr>
            <a:t>December’ 2011</a:t>
          </a:r>
          <a:endParaRPr lang="en-IN" sz="2000" i="1" dirty="0">
            <a:latin typeface="Times New Roman" pitchFamily="18" charset="0"/>
          </a:endParaRPr>
        </a:p>
      </dgm:t>
    </dgm:pt>
    <dgm:pt modelId="{8101F7BB-00B7-466A-837E-970893D1658B}" type="parTrans" cxnId="{BA1ED8F2-3968-4059-AEAE-102590273824}">
      <dgm:prSet/>
      <dgm:spPr/>
      <dgm:t>
        <a:bodyPr/>
        <a:lstStyle/>
        <a:p>
          <a:endParaRPr lang="en-IN" sz="2000">
            <a:latin typeface="Trebuchet MS" pitchFamily="34" charset="0"/>
          </a:endParaRPr>
        </a:p>
      </dgm:t>
    </dgm:pt>
    <dgm:pt modelId="{5B952F6E-BF0F-4CBC-8106-8FDEA778C8BC}" type="sibTrans" cxnId="{BA1ED8F2-3968-4059-AEAE-102590273824}">
      <dgm:prSet/>
      <dgm:spPr/>
      <dgm:t>
        <a:bodyPr/>
        <a:lstStyle/>
        <a:p>
          <a:endParaRPr lang="en-IN" sz="2000">
            <a:latin typeface="Trebuchet MS" pitchFamily="34" charset="0"/>
          </a:endParaRPr>
        </a:p>
      </dgm:t>
    </dgm:pt>
    <dgm:pt modelId="{A1D3BA70-ED73-4A08-8FB0-114B31A5C5C6}">
      <dgm:prSet phldrT="[Text]" custT="1"/>
      <dgm:spPr/>
      <dgm:t>
        <a:bodyPr/>
        <a:lstStyle/>
        <a:p>
          <a:r>
            <a:rPr lang="en-US" sz="2000" dirty="0" smtClean="0">
              <a:latin typeface="Times New Roman" pitchFamily="18" charset="0"/>
            </a:rPr>
            <a:t>Received assent of Hon’ble  President - </a:t>
          </a:r>
          <a:r>
            <a:rPr lang="en-US" sz="2000" i="1" dirty="0" smtClean="0">
              <a:latin typeface="Times New Roman" pitchFamily="18" charset="0"/>
            </a:rPr>
            <a:t>29</a:t>
          </a:r>
          <a:r>
            <a:rPr lang="en-US" sz="2000" i="1" baseline="30000" dirty="0" smtClean="0">
              <a:latin typeface="Times New Roman" pitchFamily="18" charset="0"/>
            </a:rPr>
            <a:t>th</a:t>
          </a:r>
          <a:r>
            <a:rPr lang="en-US" sz="2000" i="1" dirty="0" smtClean="0">
              <a:latin typeface="Times New Roman" pitchFamily="18" charset="0"/>
            </a:rPr>
            <a:t> August 2013</a:t>
          </a:r>
          <a:endParaRPr lang="en-IN" sz="2000" i="1" dirty="0">
            <a:latin typeface="Times New Roman" pitchFamily="18" charset="0"/>
          </a:endParaRPr>
        </a:p>
      </dgm:t>
    </dgm:pt>
    <dgm:pt modelId="{8F4FCB4B-ED3D-4A40-881F-3690914F2CE7}" type="parTrans" cxnId="{E4ED9E2F-2CDA-42B2-A7B9-A767254D9462}">
      <dgm:prSet/>
      <dgm:spPr/>
      <dgm:t>
        <a:bodyPr/>
        <a:lstStyle/>
        <a:p>
          <a:endParaRPr lang="en-IN" sz="2000">
            <a:latin typeface="Trebuchet MS" pitchFamily="34" charset="0"/>
          </a:endParaRPr>
        </a:p>
      </dgm:t>
    </dgm:pt>
    <dgm:pt modelId="{A948ACCB-8840-4237-BB7A-2C884D669698}" type="sibTrans" cxnId="{E4ED9E2F-2CDA-42B2-A7B9-A767254D9462}">
      <dgm:prSet/>
      <dgm:spPr/>
      <dgm:t>
        <a:bodyPr/>
        <a:lstStyle/>
        <a:p>
          <a:endParaRPr lang="en-IN" sz="2000">
            <a:latin typeface="Trebuchet MS" pitchFamily="34" charset="0"/>
          </a:endParaRPr>
        </a:p>
      </dgm:t>
    </dgm:pt>
    <dgm:pt modelId="{04BE92CE-809F-4CF5-A013-6F1B51DCA960}">
      <dgm:prSet phldrT="[Text]" custT="1"/>
      <dgm:spPr>
        <a:solidFill>
          <a:srgbClr val="92D050"/>
        </a:solidFill>
      </dgm:spPr>
      <dgm:t>
        <a:bodyPr/>
        <a:lstStyle/>
        <a:p>
          <a:r>
            <a:rPr lang="en-US" sz="2000" dirty="0" smtClean="0">
              <a:latin typeface="Times New Roman" pitchFamily="18" charset="0"/>
            </a:rPr>
            <a:t>2013</a:t>
          </a:r>
          <a:endParaRPr lang="en-IN" sz="2000" dirty="0">
            <a:latin typeface="Times New Roman" pitchFamily="18" charset="0"/>
          </a:endParaRPr>
        </a:p>
      </dgm:t>
    </dgm:pt>
    <dgm:pt modelId="{B823A869-6FFE-4A15-907B-61FF56DB7EE2}" type="sibTrans" cxnId="{8C99D74F-7430-44FB-BF9C-207E142FCF97}">
      <dgm:prSet/>
      <dgm:spPr/>
      <dgm:t>
        <a:bodyPr/>
        <a:lstStyle/>
        <a:p>
          <a:endParaRPr lang="en-IN" sz="2000">
            <a:latin typeface="Trebuchet MS" pitchFamily="34" charset="0"/>
          </a:endParaRPr>
        </a:p>
      </dgm:t>
    </dgm:pt>
    <dgm:pt modelId="{392371EC-03E7-453E-9203-BDEEDBEED1C7}" type="parTrans" cxnId="{8C99D74F-7430-44FB-BF9C-207E142FCF97}">
      <dgm:prSet/>
      <dgm:spPr/>
      <dgm:t>
        <a:bodyPr/>
        <a:lstStyle/>
        <a:p>
          <a:endParaRPr lang="en-IN" sz="2000">
            <a:latin typeface="Trebuchet MS" pitchFamily="34" charset="0"/>
          </a:endParaRPr>
        </a:p>
      </dgm:t>
    </dgm:pt>
    <dgm:pt modelId="{D2D297E5-2549-4739-A028-1DD022CAC638}">
      <dgm:prSet phldrT="[Text]" custT="1"/>
      <dgm:spPr/>
      <dgm:t>
        <a:bodyPr/>
        <a:lstStyle/>
        <a:p>
          <a:r>
            <a:rPr lang="en-IN" sz="2000" dirty="0" smtClean="0">
              <a:latin typeface="Times New Roman" pitchFamily="18" charset="0"/>
            </a:rPr>
            <a:t>Passed by Lok-Sabha - </a:t>
          </a:r>
          <a:r>
            <a:rPr lang="en-IN" sz="2000" i="1" dirty="0" smtClean="0">
              <a:latin typeface="Times New Roman" pitchFamily="18" charset="0"/>
            </a:rPr>
            <a:t>18</a:t>
          </a:r>
          <a:r>
            <a:rPr lang="en-IN" sz="2000" i="1" baseline="30000" dirty="0" smtClean="0">
              <a:latin typeface="Times New Roman" pitchFamily="18" charset="0"/>
            </a:rPr>
            <a:t>th</a:t>
          </a:r>
          <a:r>
            <a:rPr lang="en-IN" sz="2000" i="1" dirty="0" smtClean="0">
              <a:latin typeface="Times New Roman" pitchFamily="18" charset="0"/>
            </a:rPr>
            <a:t> December,2012</a:t>
          </a:r>
          <a:endParaRPr lang="en-IN" sz="2000" i="1" dirty="0">
            <a:latin typeface="Times New Roman" pitchFamily="18" charset="0"/>
          </a:endParaRPr>
        </a:p>
      </dgm:t>
    </dgm:pt>
    <dgm:pt modelId="{F06E3DD4-8E9D-468D-8C71-4DEB7D1E4CF0}" type="parTrans" cxnId="{1186E07B-88EA-48A2-8F78-10256F37A48D}">
      <dgm:prSet/>
      <dgm:spPr/>
      <dgm:t>
        <a:bodyPr/>
        <a:lstStyle/>
        <a:p>
          <a:endParaRPr lang="en-US"/>
        </a:p>
      </dgm:t>
    </dgm:pt>
    <dgm:pt modelId="{1CCA6D17-7B31-49B5-99BD-FBFC36E1212F}" type="sibTrans" cxnId="{1186E07B-88EA-48A2-8F78-10256F37A48D}">
      <dgm:prSet/>
      <dgm:spPr/>
      <dgm:t>
        <a:bodyPr/>
        <a:lstStyle/>
        <a:p>
          <a:endParaRPr lang="en-US"/>
        </a:p>
      </dgm:t>
    </dgm:pt>
    <dgm:pt modelId="{2B9585E7-BB1F-45D2-BB14-665299D547AC}">
      <dgm:prSet phldrT="[Text]" custT="1"/>
      <dgm:spPr/>
      <dgm:t>
        <a:bodyPr/>
        <a:lstStyle/>
        <a:p>
          <a:r>
            <a:rPr lang="en-IN" sz="2000" dirty="0" smtClean="0">
              <a:latin typeface="Times New Roman" pitchFamily="18" charset="0"/>
            </a:rPr>
            <a:t>Passed by Rajya Sabha - </a:t>
          </a:r>
          <a:r>
            <a:rPr lang="en-IN" sz="2000" i="1" dirty="0" smtClean="0">
              <a:latin typeface="Times New Roman" pitchFamily="18" charset="0"/>
            </a:rPr>
            <a:t>18</a:t>
          </a:r>
          <a:r>
            <a:rPr lang="en-IN" sz="2000" i="1" baseline="30000" dirty="0" smtClean="0">
              <a:latin typeface="Times New Roman" pitchFamily="18" charset="0"/>
            </a:rPr>
            <a:t>th</a:t>
          </a:r>
          <a:r>
            <a:rPr lang="en-IN" sz="2000" i="1" dirty="0" smtClean="0">
              <a:latin typeface="Times New Roman" pitchFamily="18" charset="0"/>
            </a:rPr>
            <a:t> August,2013</a:t>
          </a:r>
          <a:endParaRPr lang="en-IN" sz="2000" i="1" dirty="0">
            <a:latin typeface="Times New Roman" pitchFamily="18" charset="0"/>
          </a:endParaRPr>
        </a:p>
      </dgm:t>
    </dgm:pt>
    <dgm:pt modelId="{85748F7A-CA54-4FE6-85B0-78973084CBA4}" type="parTrans" cxnId="{4284D354-4872-4842-8EE8-CD3E7126E6C9}">
      <dgm:prSet/>
      <dgm:spPr/>
      <dgm:t>
        <a:bodyPr/>
        <a:lstStyle/>
        <a:p>
          <a:endParaRPr lang="en-US"/>
        </a:p>
      </dgm:t>
    </dgm:pt>
    <dgm:pt modelId="{15B9C1CF-D61A-4760-8AAD-9083E479953E}" type="sibTrans" cxnId="{4284D354-4872-4842-8EE8-CD3E7126E6C9}">
      <dgm:prSet/>
      <dgm:spPr/>
      <dgm:t>
        <a:bodyPr/>
        <a:lstStyle/>
        <a:p>
          <a:endParaRPr lang="en-US"/>
        </a:p>
      </dgm:t>
    </dgm:pt>
    <dgm:pt modelId="{CA37CBF7-6AD4-4346-93A6-46163309C0E6}">
      <dgm:prSet phldrT="[Text]" custT="1"/>
      <dgm:spPr/>
      <dgm:t>
        <a:bodyPr/>
        <a:lstStyle/>
        <a:p>
          <a:pPr algn="just"/>
          <a:r>
            <a:rPr lang="en-US" sz="2000" dirty="0" smtClean="0">
              <a:latin typeface="Times New Roman" pitchFamily="18" charset="0"/>
            </a:rPr>
            <a:t>In the recommendations of the parliamentary standing committee on Finance and suggestions of the stakeholders, the Central Government withdrew Companies Bill,2009. </a:t>
          </a:r>
          <a:endParaRPr lang="en-IN" sz="2000" dirty="0">
            <a:latin typeface="Times New Roman" pitchFamily="18" charset="0"/>
          </a:endParaRPr>
        </a:p>
      </dgm:t>
    </dgm:pt>
    <dgm:pt modelId="{6D258396-4EE6-4C5A-B9F4-580E335177A9}" type="parTrans" cxnId="{4C65B65B-7577-4773-ADC0-F3D9F68D238C}">
      <dgm:prSet/>
      <dgm:spPr/>
      <dgm:t>
        <a:bodyPr/>
        <a:lstStyle/>
        <a:p>
          <a:endParaRPr lang="en-US"/>
        </a:p>
      </dgm:t>
    </dgm:pt>
    <dgm:pt modelId="{F05F76A6-6033-4A3C-8084-6FF655370B1E}" type="sibTrans" cxnId="{4C65B65B-7577-4773-ADC0-F3D9F68D238C}">
      <dgm:prSet/>
      <dgm:spPr/>
      <dgm:t>
        <a:bodyPr/>
        <a:lstStyle/>
        <a:p>
          <a:endParaRPr lang="en-US"/>
        </a:p>
      </dgm:t>
    </dgm:pt>
    <dgm:pt modelId="{26C7114B-7A94-44B2-9FF2-D628218DEF76}">
      <dgm:prSet phldrT="[Text]" custT="1"/>
      <dgm:spPr/>
      <dgm:t>
        <a:bodyPr/>
        <a:lstStyle/>
        <a:p>
          <a:r>
            <a:rPr lang="en-US" sz="2000" dirty="0" smtClean="0">
              <a:latin typeface="Times New Roman" pitchFamily="18" charset="0"/>
            </a:rPr>
            <a:t>Notified in the Gazette of India – </a:t>
          </a:r>
          <a:r>
            <a:rPr lang="en-US" sz="2000" i="1" dirty="0" smtClean="0">
              <a:latin typeface="Times New Roman" pitchFamily="18" charset="0"/>
            </a:rPr>
            <a:t>30</a:t>
          </a:r>
          <a:r>
            <a:rPr lang="en-US" sz="2000" i="1" baseline="30000" dirty="0" smtClean="0">
              <a:latin typeface="Times New Roman" pitchFamily="18" charset="0"/>
            </a:rPr>
            <a:t>th</a:t>
          </a:r>
          <a:r>
            <a:rPr lang="en-US" sz="2000" i="1" dirty="0" smtClean="0">
              <a:latin typeface="Times New Roman" pitchFamily="18" charset="0"/>
            </a:rPr>
            <a:t> August 2013</a:t>
          </a:r>
          <a:endParaRPr lang="en-IN" sz="2000" i="1" dirty="0">
            <a:latin typeface="Times New Roman" pitchFamily="18" charset="0"/>
          </a:endParaRPr>
        </a:p>
      </dgm:t>
    </dgm:pt>
    <dgm:pt modelId="{A8CC00D6-D38D-436E-8DD6-6539C5CF7F72}" type="parTrans" cxnId="{27D031CA-AD44-4796-B5F5-0C0B6DD6A3C3}">
      <dgm:prSet/>
      <dgm:spPr/>
      <dgm:t>
        <a:bodyPr/>
        <a:lstStyle/>
        <a:p>
          <a:endParaRPr lang="en-US"/>
        </a:p>
      </dgm:t>
    </dgm:pt>
    <dgm:pt modelId="{B2578A82-4EB6-4433-9442-BFE72220A8DF}" type="sibTrans" cxnId="{27D031CA-AD44-4796-B5F5-0C0B6DD6A3C3}">
      <dgm:prSet/>
      <dgm:spPr/>
      <dgm:t>
        <a:bodyPr/>
        <a:lstStyle/>
        <a:p>
          <a:endParaRPr lang="en-US"/>
        </a:p>
      </dgm:t>
    </dgm:pt>
    <dgm:pt modelId="{9AF7329B-4536-4F48-BEA2-C7FD769C115E}">
      <dgm:prSet phldrT="[Text]" custT="1"/>
      <dgm:spPr/>
      <dgm:t>
        <a:bodyPr/>
        <a:lstStyle/>
        <a:p>
          <a:r>
            <a:rPr lang="en-US" sz="2000" i="1" dirty="0" smtClean="0">
              <a:latin typeface="Times New Roman" pitchFamily="18" charset="0"/>
            </a:rPr>
            <a:t>98 Sections </a:t>
          </a:r>
          <a:r>
            <a:rPr lang="en-US" sz="2000" i="0" dirty="0" smtClean="0">
              <a:latin typeface="Times New Roman" pitchFamily="18" charset="0"/>
            </a:rPr>
            <a:t>Notified by </a:t>
          </a:r>
          <a:r>
            <a:rPr lang="en-US" sz="2000" i="1" dirty="0" smtClean="0">
              <a:latin typeface="Times New Roman" pitchFamily="18" charset="0"/>
            </a:rPr>
            <a:t>MCA for implementation – 12</a:t>
          </a:r>
          <a:r>
            <a:rPr lang="en-US" sz="2000" i="1" baseline="30000" dirty="0" smtClean="0">
              <a:latin typeface="Times New Roman" pitchFamily="18" charset="0"/>
            </a:rPr>
            <a:t>th</a:t>
          </a:r>
          <a:r>
            <a:rPr lang="en-US" sz="2000" i="1" dirty="0" smtClean="0">
              <a:latin typeface="Times New Roman" pitchFamily="18" charset="0"/>
            </a:rPr>
            <a:t> September 2013</a:t>
          </a:r>
          <a:endParaRPr lang="en-IN" sz="2000" i="1" dirty="0">
            <a:latin typeface="Times New Roman" pitchFamily="18" charset="0"/>
          </a:endParaRPr>
        </a:p>
      </dgm:t>
    </dgm:pt>
    <dgm:pt modelId="{7057A12D-F680-4100-A5A2-1DD2BB9DA74D}" type="parTrans" cxnId="{BA4FEB5D-A2E5-4A54-B5FA-C8026EA59AA1}">
      <dgm:prSet/>
      <dgm:spPr/>
      <dgm:t>
        <a:bodyPr/>
        <a:lstStyle/>
        <a:p>
          <a:endParaRPr lang="en-US"/>
        </a:p>
      </dgm:t>
    </dgm:pt>
    <dgm:pt modelId="{DA948376-0FDD-46BA-BF8D-D3F6861ED8EF}" type="sibTrans" cxnId="{BA4FEB5D-A2E5-4A54-B5FA-C8026EA59AA1}">
      <dgm:prSet/>
      <dgm:spPr/>
      <dgm:t>
        <a:bodyPr/>
        <a:lstStyle/>
        <a:p>
          <a:endParaRPr lang="en-US"/>
        </a:p>
      </dgm:t>
    </dgm:pt>
    <dgm:pt modelId="{B2B64EAD-6520-41C1-9625-98420C65A3BC}" type="pres">
      <dgm:prSet presAssocID="{8DA6635A-0016-4F4A-AD63-124E9363C203}" presName="linearFlow" presStyleCnt="0">
        <dgm:presLayoutVars>
          <dgm:dir/>
          <dgm:animLvl val="lvl"/>
          <dgm:resizeHandles val="exact"/>
        </dgm:presLayoutVars>
      </dgm:prSet>
      <dgm:spPr/>
      <dgm:t>
        <a:bodyPr/>
        <a:lstStyle/>
        <a:p>
          <a:endParaRPr lang="en-IN"/>
        </a:p>
      </dgm:t>
    </dgm:pt>
    <dgm:pt modelId="{7C0964D3-608B-4F3E-B971-75D334B60E7D}" type="pres">
      <dgm:prSet presAssocID="{DE6B7956-1C2E-4CC4-9F7E-9939E642D9D8}" presName="composite" presStyleCnt="0"/>
      <dgm:spPr/>
    </dgm:pt>
    <dgm:pt modelId="{A388A337-0233-4057-8E1B-0F2E8FFB7972}" type="pres">
      <dgm:prSet presAssocID="{DE6B7956-1C2E-4CC4-9F7E-9939E642D9D8}" presName="parentText" presStyleLbl="alignNode1" presStyleIdx="0" presStyleCnt="3" custLinFactNeighborY="-13914">
        <dgm:presLayoutVars>
          <dgm:chMax val="1"/>
          <dgm:bulletEnabled val="1"/>
        </dgm:presLayoutVars>
      </dgm:prSet>
      <dgm:spPr/>
      <dgm:t>
        <a:bodyPr/>
        <a:lstStyle/>
        <a:p>
          <a:endParaRPr lang="en-IN"/>
        </a:p>
      </dgm:t>
    </dgm:pt>
    <dgm:pt modelId="{8F418056-A95C-498E-86FE-3BACC99DAAB6}" type="pres">
      <dgm:prSet presAssocID="{DE6B7956-1C2E-4CC4-9F7E-9939E642D9D8}" presName="descendantText" presStyleLbl="alignAcc1" presStyleIdx="0" presStyleCnt="3" custScaleY="145096">
        <dgm:presLayoutVars>
          <dgm:bulletEnabled val="1"/>
        </dgm:presLayoutVars>
      </dgm:prSet>
      <dgm:spPr/>
      <dgm:t>
        <a:bodyPr/>
        <a:lstStyle/>
        <a:p>
          <a:endParaRPr lang="en-IN"/>
        </a:p>
      </dgm:t>
    </dgm:pt>
    <dgm:pt modelId="{4B7E00E1-B6CE-4235-94A4-F159AAD876CA}" type="pres">
      <dgm:prSet presAssocID="{7F87746F-C04A-4C0A-A988-BB15FA0DD62B}" presName="sp" presStyleCnt="0"/>
      <dgm:spPr/>
    </dgm:pt>
    <dgm:pt modelId="{B17339CC-8F57-4DC6-BE25-1F328F5B5764}" type="pres">
      <dgm:prSet presAssocID="{A886989D-8A6C-4712-9CFE-8B303A5E9EF9}" presName="composite" presStyleCnt="0"/>
      <dgm:spPr/>
    </dgm:pt>
    <dgm:pt modelId="{09598D32-7F14-416E-B4A9-DD23843FFE92}" type="pres">
      <dgm:prSet presAssocID="{A886989D-8A6C-4712-9CFE-8B303A5E9EF9}" presName="parentText" presStyleLbl="alignNode1" presStyleIdx="1" presStyleCnt="3" custLinFactNeighborY="969">
        <dgm:presLayoutVars>
          <dgm:chMax val="1"/>
          <dgm:bulletEnabled val="1"/>
        </dgm:presLayoutVars>
      </dgm:prSet>
      <dgm:spPr/>
      <dgm:t>
        <a:bodyPr/>
        <a:lstStyle/>
        <a:p>
          <a:endParaRPr lang="en-IN"/>
        </a:p>
      </dgm:t>
    </dgm:pt>
    <dgm:pt modelId="{6D00E870-DD46-4ED0-B6F5-A0F4E4E97CDE}" type="pres">
      <dgm:prSet presAssocID="{A886989D-8A6C-4712-9CFE-8B303A5E9EF9}" presName="descendantText" presStyleLbl="alignAcc1" presStyleIdx="1" presStyleCnt="3" custScaleY="94392">
        <dgm:presLayoutVars>
          <dgm:bulletEnabled val="1"/>
        </dgm:presLayoutVars>
      </dgm:prSet>
      <dgm:spPr/>
      <dgm:t>
        <a:bodyPr/>
        <a:lstStyle/>
        <a:p>
          <a:endParaRPr lang="en-IN"/>
        </a:p>
      </dgm:t>
    </dgm:pt>
    <dgm:pt modelId="{9525CAB1-B9DF-40A3-BA43-633F35CFE860}" type="pres">
      <dgm:prSet presAssocID="{EAA58784-4AD2-4743-8D44-188867649E5A}" presName="sp" presStyleCnt="0"/>
      <dgm:spPr/>
    </dgm:pt>
    <dgm:pt modelId="{8598A8BD-886E-4C24-B9BD-8486CA18D122}" type="pres">
      <dgm:prSet presAssocID="{04BE92CE-809F-4CF5-A013-6F1B51DCA960}" presName="composite" presStyleCnt="0"/>
      <dgm:spPr/>
    </dgm:pt>
    <dgm:pt modelId="{06791044-6257-4302-A4CD-3BEF1875116C}" type="pres">
      <dgm:prSet presAssocID="{04BE92CE-809F-4CF5-A013-6F1B51DCA960}" presName="parentText" presStyleLbl="alignNode1" presStyleIdx="2" presStyleCnt="3">
        <dgm:presLayoutVars>
          <dgm:chMax val="1"/>
          <dgm:bulletEnabled val="1"/>
        </dgm:presLayoutVars>
      </dgm:prSet>
      <dgm:spPr/>
      <dgm:t>
        <a:bodyPr/>
        <a:lstStyle/>
        <a:p>
          <a:endParaRPr lang="en-IN"/>
        </a:p>
      </dgm:t>
    </dgm:pt>
    <dgm:pt modelId="{B8BC0B40-C063-49FE-A0B6-BFC9EA820511}" type="pres">
      <dgm:prSet presAssocID="{04BE92CE-809F-4CF5-A013-6F1B51DCA960}" presName="descendantText" presStyleLbl="alignAcc1" presStyleIdx="2" presStyleCnt="3">
        <dgm:presLayoutVars>
          <dgm:bulletEnabled val="1"/>
        </dgm:presLayoutVars>
      </dgm:prSet>
      <dgm:spPr/>
      <dgm:t>
        <a:bodyPr/>
        <a:lstStyle/>
        <a:p>
          <a:endParaRPr lang="en-IN"/>
        </a:p>
      </dgm:t>
    </dgm:pt>
  </dgm:ptLst>
  <dgm:cxnLst>
    <dgm:cxn modelId="{7CFAEEC9-23B1-4431-BDDC-D96F815A1FB4}" type="presOf" srcId="{D2D297E5-2549-4739-A028-1DD022CAC638}" destId="{6D00E870-DD46-4ED0-B6F5-A0F4E4E97CDE}" srcOrd="0" destOrd="1" presId="urn:microsoft.com/office/officeart/2005/8/layout/chevron2"/>
    <dgm:cxn modelId="{1186E07B-88EA-48A2-8F78-10256F37A48D}" srcId="{A886989D-8A6C-4712-9CFE-8B303A5E9EF9}" destId="{D2D297E5-2549-4739-A028-1DD022CAC638}" srcOrd="1" destOrd="0" parTransId="{F06E3DD4-8E9D-468D-8C71-4DEB7D1E4CF0}" sibTransId="{1CCA6D17-7B31-49B5-99BD-FBFC36E1212F}"/>
    <dgm:cxn modelId="{FAF5AC54-20E6-4109-99E4-12282287C85E}" type="presOf" srcId="{2B9585E7-BB1F-45D2-BB14-665299D547AC}" destId="{6D00E870-DD46-4ED0-B6F5-A0F4E4E97CDE}" srcOrd="0" destOrd="2" presId="urn:microsoft.com/office/officeart/2005/8/layout/chevron2"/>
    <dgm:cxn modelId="{8C99D74F-7430-44FB-BF9C-207E142FCF97}" srcId="{8DA6635A-0016-4F4A-AD63-124E9363C203}" destId="{04BE92CE-809F-4CF5-A013-6F1B51DCA960}" srcOrd="2" destOrd="0" parTransId="{392371EC-03E7-453E-9203-BDEEDBEED1C7}" sibTransId="{B823A869-6FFE-4A15-907B-61FF56DB7EE2}"/>
    <dgm:cxn modelId="{4284D354-4872-4842-8EE8-CD3E7126E6C9}" srcId="{A886989D-8A6C-4712-9CFE-8B303A5E9EF9}" destId="{2B9585E7-BB1F-45D2-BB14-665299D547AC}" srcOrd="2" destOrd="0" parTransId="{85748F7A-CA54-4FE6-85B0-78973084CBA4}" sibTransId="{15B9C1CF-D61A-4760-8AAD-9083E479953E}"/>
    <dgm:cxn modelId="{263E930F-E877-4321-AD44-3240F86D0FCF}" type="presOf" srcId="{D624BD66-1A87-4375-A657-51054B1BE715}" destId="{6D00E870-DD46-4ED0-B6F5-A0F4E4E97CDE}" srcOrd="0" destOrd="0" presId="urn:microsoft.com/office/officeart/2005/8/layout/chevron2"/>
    <dgm:cxn modelId="{BA1ED8F2-3968-4059-AEAE-102590273824}" srcId="{A886989D-8A6C-4712-9CFE-8B303A5E9EF9}" destId="{D624BD66-1A87-4375-A657-51054B1BE715}" srcOrd="0" destOrd="0" parTransId="{8101F7BB-00B7-466A-837E-970893D1658B}" sibTransId="{5B952F6E-BF0F-4CBC-8106-8FDEA778C8BC}"/>
    <dgm:cxn modelId="{4B462D39-19C2-4A99-82EB-CECBC873220F}" type="presOf" srcId="{8DA6635A-0016-4F4A-AD63-124E9363C203}" destId="{B2B64EAD-6520-41C1-9625-98420C65A3BC}" srcOrd="0" destOrd="0" presId="urn:microsoft.com/office/officeart/2005/8/layout/chevron2"/>
    <dgm:cxn modelId="{27D031CA-AD44-4796-B5F5-0C0B6DD6A3C3}" srcId="{04BE92CE-809F-4CF5-A013-6F1B51DCA960}" destId="{26C7114B-7A94-44B2-9FF2-D628218DEF76}" srcOrd="1" destOrd="0" parTransId="{A8CC00D6-D38D-436E-8DD6-6539C5CF7F72}" sibTransId="{B2578A82-4EB6-4433-9442-BFE72220A8DF}"/>
    <dgm:cxn modelId="{C66536C0-27F0-4377-81BC-DBE721FABC3F}" type="presOf" srcId="{9AF7329B-4536-4F48-BEA2-C7FD769C115E}" destId="{B8BC0B40-C063-49FE-A0B6-BFC9EA820511}" srcOrd="0" destOrd="2" presId="urn:microsoft.com/office/officeart/2005/8/layout/chevron2"/>
    <dgm:cxn modelId="{231ABBC5-AFA0-4A33-9DD4-CD3492982548}" type="presOf" srcId="{26C7114B-7A94-44B2-9FF2-D628218DEF76}" destId="{B8BC0B40-C063-49FE-A0B6-BFC9EA820511}" srcOrd="0" destOrd="1" presId="urn:microsoft.com/office/officeart/2005/8/layout/chevron2"/>
    <dgm:cxn modelId="{D558BF5B-5748-4299-9862-926369A2B1A3}" type="presOf" srcId="{A886989D-8A6C-4712-9CFE-8B303A5E9EF9}" destId="{09598D32-7F14-416E-B4A9-DD23843FFE92}" srcOrd="0" destOrd="0" presId="urn:microsoft.com/office/officeart/2005/8/layout/chevron2"/>
    <dgm:cxn modelId="{C1CC08C2-B537-4A4B-8D8C-0DD065A1C8D0}" type="presOf" srcId="{04BE92CE-809F-4CF5-A013-6F1B51DCA960}" destId="{06791044-6257-4302-A4CD-3BEF1875116C}" srcOrd="0" destOrd="0" presId="urn:microsoft.com/office/officeart/2005/8/layout/chevron2"/>
    <dgm:cxn modelId="{ED028A68-398E-41BA-BFBE-17C5CEA94DA6}" srcId="{8DA6635A-0016-4F4A-AD63-124E9363C203}" destId="{A886989D-8A6C-4712-9CFE-8B303A5E9EF9}" srcOrd="1" destOrd="0" parTransId="{BBFD8888-10A5-46B1-88B9-4EC21B2C7197}" sibTransId="{EAA58784-4AD2-4743-8D44-188867649E5A}"/>
    <dgm:cxn modelId="{4C65B65B-7577-4773-ADC0-F3D9F68D238C}" srcId="{DE6B7956-1C2E-4CC4-9F7E-9939E642D9D8}" destId="{CA37CBF7-6AD4-4346-93A6-46163309C0E6}" srcOrd="1" destOrd="0" parTransId="{6D258396-4EE6-4C5A-B9F4-580E335177A9}" sibTransId="{F05F76A6-6033-4A3C-8084-6FF655370B1E}"/>
    <dgm:cxn modelId="{91BB786E-F54A-40B5-B89B-2F38F905A6CA}" type="presOf" srcId="{A1D3BA70-ED73-4A08-8FB0-114B31A5C5C6}" destId="{B8BC0B40-C063-49FE-A0B6-BFC9EA820511}" srcOrd="0" destOrd="0" presId="urn:microsoft.com/office/officeart/2005/8/layout/chevron2"/>
    <dgm:cxn modelId="{27BE7098-3BFC-4A04-A665-F925024A0A8F}" type="presOf" srcId="{CA37CBF7-6AD4-4346-93A6-46163309C0E6}" destId="{8F418056-A95C-498E-86FE-3BACC99DAAB6}" srcOrd="0" destOrd="1" presId="urn:microsoft.com/office/officeart/2005/8/layout/chevron2"/>
    <dgm:cxn modelId="{E4ED9E2F-2CDA-42B2-A7B9-A767254D9462}" srcId="{04BE92CE-809F-4CF5-A013-6F1B51DCA960}" destId="{A1D3BA70-ED73-4A08-8FB0-114B31A5C5C6}" srcOrd="0" destOrd="0" parTransId="{8F4FCB4B-ED3D-4A40-881F-3690914F2CE7}" sibTransId="{A948ACCB-8840-4237-BB7A-2C884D669698}"/>
    <dgm:cxn modelId="{0A4206DD-6418-45B2-BDC4-8660EE2A334E}" srcId="{8DA6635A-0016-4F4A-AD63-124E9363C203}" destId="{DE6B7956-1C2E-4CC4-9F7E-9939E642D9D8}" srcOrd="0" destOrd="0" parTransId="{55E0555A-68A6-4466-AF7A-FDF4A72F911F}" sibTransId="{7F87746F-C04A-4C0A-A988-BB15FA0DD62B}"/>
    <dgm:cxn modelId="{C8C68B24-9A92-406A-B60E-371A7BBE0C4E}" srcId="{DE6B7956-1C2E-4CC4-9F7E-9939E642D9D8}" destId="{8796E3FE-0EC0-4307-BFDF-AD7CD2A75525}" srcOrd="0" destOrd="0" parTransId="{9C0DEF1B-6704-4074-9495-E10CB997BDC1}" sibTransId="{3BF64A0A-4688-4289-8E2B-99DFE18407E2}"/>
    <dgm:cxn modelId="{BA4FEB5D-A2E5-4A54-B5FA-C8026EA59AA1}" srcId="{04BE92CE-809F-4CF5-A013-6F1B51DCA960}" destId="{9AF7329B-4536-4F48-BEA2-C7FD769C115E}" srcOrd="2" destOrd="0" parTransId="{7057A12D-F680-4100-A5A2-1DD2BB9DA74D}" sibTransId="{DA948376-0FDD-46BA-BF8D-D3F6861ED8EF}"/>
    <dgm:cxn modelId="{0242112A-F186-4009-B696-35D57EB49947}" type="presOf" srcId="{8796E3FE-0EC0-4307-BFDF-AD7CD2A75525}" destId="{8F418056-A95C-498E-86FE-3BACC99DAAB6}" srcOrd="0" destOrd="0" presId="urn:microsoft.com/office/officeart/2005/8/layout/chevron2"/>
    <dgm:cxn modelId="{C9523E61-58A7-4E8B-B144-1104B0C6FE24}" type="presOf" srcId="{DE6B7956-1C2E-4CC4-9F7E-9939E642D9D8}" destId="{A388A337-0233-4057-8E1B-0F2E8FFB7972}" srcOrd="0" destOrd="0" presId="urn:microsoft.com/office/officeart/2005/8/layout/chevron2"/>
    <dgm:cxn modelId="{F4929395-C914-4ECA-805B-81D1EE52FF37}" type="presParOf" srcId="{B2B64EAD-6520-41C1-9625-98420C65A3BC}" destId="{7C0964D3-608B-4F3E-B971-75D334B60E7D}" srcOrd="0" destOrd="0" presId="urn:microsoft.com/office/officeart/2005/8/layout/chevron2"/>
    <dgm:cxn modelId="{BF9A4B80-211E-4E4B-A747-D99CE68A5282}" type="presParOf" srcId="{7C0964D3-608B-4F3E-B971-75D334B60E7D}" destId="{A388A337-0233-4057-8E1B-0F2E8FFB7972}" srcOrd="0" destOrd="0" presId="urn:microsoft.com/office/officeart/2005/8/layout/chevron2"/>
    <dgm:cxn modelId="{EDF2A1E6-D76A-4273-BA79-FA7D9ACFB7E6}" type="presParOf" srcId="{7C0964D3-608B-4F3E-B971-75D334B60E7D}" destId="{8F418056-A95C-498E-86FE-3BACC99DAAB6}" srcOrd="1" destOrd="0" presId="urn:microsoft.com/office/officeart/2005/8/layout/chevron2"/>
    <dgm:cxn modelId="{443444E6-51B8-4A52-94F3-D8D3181DBD91}" type="presParOf" srcId="{B2B64EAD-6520-41C1-9625-98420C65A3BC}" destId="{4B7E00E1-B6CE-4235-94A4-F159AAD876CA}" srcOrd="1" destOrd="0" presId="urn:microsoft.com/office/officeart/2005/8/layout/chevron2"/>
    <dgm:cxn modelId="{868499AD-EE48-480E-97E4-2AAC9F5DE68B}" type="presParOf" srcId="{B2B64EAD-6520-41C1-9625-98420C65A3BC}" destId="{B17339CC-8F57-4DC6-BE25-1F328F5B5764}" srcOrd="2" destOrd="0" presId="urn:microsoft.com/office/officeart/2005/8/layout/chevron2"/>
    <dgm:cxn modelId="{409F275F-182D-46EB-8D34-2B8F28FA3B55}" type="presParOf" srcId="{B17339CC-8F57-4DC6-BE25-1F328F5B5764}" destId="{09598D32-7F14-416E-B4A9-DD23843FFE92}" srcOrd="0" destOrd="0" presId="urn:microsoft.com/office/officeart/2005/8/layout/chevron2"/>
    <dgm:cxn modelId="{D47DED17-A30A-473D-8A13-337874CD76BB}" type="presParOf" srcId="{B17339CC-8F57-4DC6-BE25-1F328F5B5764}" destId="{6D00E870-DD46-4ED0-B6F5-A0F4E4E97CDE}" srcOrd="1" destOrd="0" presId="urn:microsoft.com/office/officeart/2005/8/layout/chevron2"/>
    <dgm:cxn modelId="{8C7B796A-6D92-49B3-BB12-C5B33D6FFEB1}" type="presParOf" srcId="{B2B64EAD-6520-41C1-9625-98420C65A3BC}" destId="{9525CAB1-B9DF-40A3-BA43-633F35CFE860}" srcOrd="3" destOrd="0" presId="urn:microsoft.com/office/officeart/2005/8/layout/chevron2"/>
    <dgm:cxn modelId="{8B4B5129-5A66-4F0E-BD42-918A250126FB}" type="presParOf" srcId="{B2B64EAD-6520-41C1-9625-98420C65A3BC}" destId="{8598A8BD-886E-4C24-B9BD-8486CA18D122}" srcOrd="4" destOrd="0" presId="urn:microsoft.com/office/officeart/2005/8/layout/chevron2"/>
    <dgm:cxn modelId="{F1A8A8CB-8E94-4F55-9235-2D490C847E34}" type="presParOf" srcId="{8598A8BD-886E-4C24-B9BD-8486CA18D122}" destId="{06791044-6257-4302-A4CD-3BEF1875116C}" srcOrd="0" destOrd="0" presId="urn:microsoft.com/office/officeart/2005/8/layout/chevron2"/>
    <dgm:cxn modelId="{2EFBBC76-36DE-4BD9-8C81-B847D561C1C8}" type="presParOf" srcId="{8598A8BD-886E-4C24-B9BD-8486CA18D122}" destId="{B8BC0B40-C063-49FE-A0B6-BFC9EA820511}"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23DD2DD-AF4D-48F2-8F23-D452AA53139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EB1B90F-FB94-49B7-8BFB-FD16CE26471B}">
      <dgm:prSet phldrT="[Text]" custT="1">
        <dgm:style>
          <a:lnRef idx="0">
            <a:schemeClr val="accent2"/>
          </a:lnRef>
          <a:fillRef idx="3">
            <a:schemeClr val="accent2"/>
          </a:fillRef>
          <a:effectRef idx="3">
            <a:schemeClr val="accent2"/>
          </a:effectRef>
          <a:fontRef idx="minor">
            <a:schemeClr val="lt1"/>
          </a:fontRef>
        </dgm:style>
      </dgm:prSet>
      <dgm:spPr>
        <a:ln/>
      </dgm:spPr>
      <dgm:t>
        <a:bodyPr/>
        <a:lstStyle/>
        <a:p>
          <a:pPr algn="just"/>
          <a:r>
            <a:rPr lang="en-US" sz="2000" b="0" dirty="0" smtClean="0">
              <a:solidFill>
                <a:schemeClr val="tx1"/>
              </a:solidFill>
              <a:latin typeface="Times New Roman" pitchFamily="18" charset="0"/>
              <a:cs typeface="Times New Roman" pitchFamily="18" charset="0"/>
            </a:rPr>
            <a:t>Based on recommendations from CSR Committee, Board of such Company to approve the CSR Policy for the Company and disclose contents of such Policy in its report and on the Company’s website</a:t>
          </a:r>
          <a:endParaRPr lang="en-US" sz="2000" b="0" dirty="0">
            <a:solidFill>
              <a:schemeClr val="tx1"/>
            </a:solidFill>
            <a:latin typeface="Times New Roman" pitchFamily="18" charset="0"/>
            <a:cs typeface="Times New Roman" pitchFamily="18" charset="0"/>
          </a:endParaRPr>
        </a:p>
      </dgm:t>
    </dgm:pt>
    <dgm:pt modelId="{C0C3743C-13C4-4FAB-84C2-0E69F6B0D26C}" type="parTrans" cxnId="{5660D8F2-DE6A-42E5-9D82-CB6D18842E8B}">
      <dgm:prSet/>
      <dgm:spPr/>
      <dgm:t>
        <a:bodyPr/>
        <a:lstStyle/>
        <a:p>
          <a:endParaRPr lang="en-US"/>
        </a:p>
      </dgm:t>
    </dgm:pt>
    <dgm:pt modelId="{525CC014-E885-47B4-A339-C95CD5A31D10}" type="sibTrans" cxnId="{5660D8F2-DE6A-42E5-9D82-CB6D18842E8B}">
      <dgm:prSet/>
      <dgm:spPr/>
      <dgm:t>
        <a:bodyPr/>
        <a:lstStyle/>
        <a:p>
          <a:endParaRPr lang="en-US"/>
        </a:p>
      </dgm:t>
    </dgm:pt>
    <dgm:pt modelId="{E83CB04C-001B-4A9D-A12C-D709168955E0}">
      <dgm:prSet custT="1">
        <dgm:style>
          <a:lnRef idx="1">
            <a:schemeClr val="accent3"/>
          </a:lnRef>
          <a:fillRef idx="2">
            <a:schemeClr val="accent3"/>
          </a:fillRef>
          <a:effectRef idx="1">
            <a:schemeClr val="accent3"/>
          </a:effectRef>
          <a:fontRef idx="minor">
            <a:schemeClr val="dk1"/>
          </a:fontRef>
        </dgm:style>
      </dgm:prSet>
      <dgm:spPr>
        <a:ln/>
      </dgm:spPr>
      <dgm:t>
        <a:bodyPr/>
        <a:lstStyle/>
        <a:p>
          <a:pPr algn="just"/>
          <a:r>
            <a:rPr lang="en-US" sz="2000" b="0" dirty="0" smtClean="0">
              <a:solidFill>
                <a:schemeClr val="bg1"/>
              </a:solidFill>
              <a:latin typeface="Times New Roman" pitchFamily="18" charset="0"/>
              <a:cs typeface="Times New Roman" pitchFamily="18" charset="0"/>
            </a:rPr>
            <a:t>Every year in the Board’s Report, details about the policy developed and implemented by the Company on CSR initiatives taken during the year to be included</a:t>
          </a:r>
        </a:p>
      </dgm:t>
    </dgm:pt>
    <dgm:pt modelId="{F8E50BB2-4A42-4949-984A-21D325EA5235}" type="parTrans" cxnId="{D236C9EB-4522-4E09-94BA-5EF623BB344E}">
      <dgm:prSet/>
      <dgm:spPr/>
      <dgm:t>
        <a:bodyPr/>
        <a:lstStyle/>
        <a:p>
          <a:endParaRPr lang="en-US"/>
        </a:p>
      </dgm:t>
    </dgm:pt>
    <dgm:pt modelId="{A75BD16A-0725-4B5D-A263-244A6FA19D3D}" type="sibTrans" cxnId="{D236C9EB-4522-4E09-94BA-5EF623BB344E}">
      <dgm:prSet/>
      <dgm:spPr/>
      <dgm:t>
        <a:bodyPr/>
        <a:lstStyle/>
        <a:p>
          <a:endParaRPr lang="en-US"/>
        </a:p>
      </dgm:t>
    </dgm:pt>
    <dgm:pt modelId="{8C042B75-7468-44CF-98D1-85082F8B8BE8}">
      <dgm:prSet phldrT="[Text]" custT="1">
        <dgm:style>
          <a:lnRef idx="0">
            <a:schemeClr val="accent2"/>
          </a:lnRef>
          <a:fillRef idx="3">
            <a:schemeClr val="accent2"/>
          </a:fillRef>
          <a:effectRef idx="3">
            <a:schemeClr val="accent2"/>
          </a:effectRef>
          <a:fontRef idx="minor">
            <a:schemeClr val="lt1"/>
          </a:fontRef>
        </dgm:style>
      </dgm:prSet>
      <dgm:spPr>
        <a:ln/>
      </dgm:spPr>
      <dgm:t>
        <a:bodyPr/>
        <a:lstStyle/>
        <a:p>
          <a:r>
            <a:rPr lang="en-US" sz="2000" b="0" dirty="0" smtClean="0">
              <a:solidFill>
                <a:schemeClr val="tx1"/>
              </a:solidFill>
              <a:latin typeface="Times New Roman" pitchFamily="18" charset="0"/>
              <a:cs typeface="Times New Roman" pitchFamily="18" charset="0"/>
            </a:rPr>
            <a:t>Board shall ensure that </a:t>
          </a:r>
          <a:r>
            <a:rPr lang="en-US" sz="2000" b="1" dirty="0" smtClean="0">
              <a:solidFill>
                <a:schemeClr val="tx1"/>
              </a:solidFill>
              <a:latin typeface="Times New Roman" pitchFamily="18" charset="0"/>
              <a:cs typeface="Times New Roman" pitchFamily="18" charset="0"/>
            </a:rPr>
            <a:t>at least 2 % of average net profits </a:t>
          </a:r>
          <a:r>
            <a:rPr lang="en-US" sz="2000" b="0" dirty="0" smtClean="0">
              <a:solidFill>
                <a:schemeClr val="tx1"/>
              </a:solidFill>
              <a:latin typeface="Times New Roman" pitchFamily="18" charset="0"/>
              <a:cs typeface="Times New Roman" pitchFamily="18" charset="0"/>
            </a:rPr>
            <a:t>of the Company made during three immediately preceding financial years is spent in every financial year on such policy</a:t>
          </a:r>
          <a:endParaRPr lang="en-US" sz="2000" b="0" dirty="0">
            <a:solidFill>
              <a:schemeClr val="tx1"/>
            </a:solidFill>
            <a:latin typeface="Times New Roman" pitchFamily="18" charset="0"/>
            <a:cs typeface="Times New Roman" pitchFamily="18" charset="0"/>
          </a:endParaRPr>
        </a:p>
      </dgm:t>
    </dgm:pt>
    <dgm:pt modelId="{7D33F3DE-F364-464C-8EAF-9DEB577FB871}" type="parTrans" cxnId="{1D5BD11D-B4F5-41BD-B9F1-E260F31745C3}">
      <dgm:prSet/>
      <dgm:spPr/>
      <dgm:t>
        <a:bodyPr/>
        <a:lstStyle/>
        <a:p>
          <a:endParaRPr lang="en-US"/>
        </a:p>
      </dgm:t>
    </dgm:pt>
    <dgm:pt modelId="{F93DBA4D-FC21-40CE-8A96-6AE1AD27BA48}" type="sibTrans" cxnId="{1D5BD11D-B4F5-41BD-B9F1-E260F31745C3}">
      <dgm:prSet/>
      <dgm:spPr/>
      <dgm:t>
        <a:bodyPr/>
        <a:lstStyle/>
        <a:p>
          <a:endParaRPr lang="en-US"/>
        </a:p>
      </dgm:t>
    </dgm:pt>
    <dgm:pt modelId="{2052017F-7857-4ADB-A910-254FB414A15B}" type="pres">
      <dgm:prSet presAssocID="{D23DD2DD-AF4D-48F2-8F23-D452AA53139C}" presName="linear" presStyleCnt="0">
        <dgm:presLayoutVars>
          <dgm:animLvl val="lvl"/>
          <dgm:resizeHandles val="exact"/>
        </dgm:presLayoutVars>
      </dgm:prSet>
      <dgm:spPr/>
      <dgm:t>
        <a:bodyPr/>
        <a:lstStyle/>
        <a:p>
          <a:endParaRPr lang="en-US"/>
        </a:p>
      </dgm:t>
    </dgm:pt>
    <dgm:pt modelId="{CEB56EA3-401C-481D-B4A0-F172A2CEE80D}" type="pres">
      <dgm:prSet presAssocID="{8EB1B90F-FB94-49B7-8BFB-FD16CE26471B}" presName="parentText" presStyleLbl="node1" presStyleIdx="0" presStyleCnt="3" custLinFactY="-79861" custLinFactNeighborY="-100000">
        <dgm:presLayoutVars>
          <dgm:chMax val="0"/>
          <dgm:bulletEnabled val="1"/>
        </dgm:presLayoutVars>
      </dgm:prSet>
      <dgm:spPr/>
      <dgm:t>
        <a:bodyPr/>
        <a:lstStyle/>
        <a:p>
          <a:endParaRPr lang="en-GB"/>
        </a:p>
      </dgm:t>
    </dgm:pt>
    <dgm:pt modelId="{9FEFF0D0-4F5E-417B-97CF-404AAE305524}" type="pres">
      <dgm:prSet presAssocID="{525CC014-E885-47B4-A339-C95CD5A31D10}" presName="spacer" presStyleCnt="0"/>
      <dgm:spPr/>
    </dgm:pt>
    <dgm:pt modelId="{A7E913C0-462F-4942-B041-12114DE16519}" type="pres">
      <dgm:prSet presAssocID="{E83CB04C-001B-4A9D-A12C-D709168955E0}" presName="parentText" presStyleLbl="node1" presStyleIdx="1" presStyleCnt="3" custScaleY="105987" custLinFactNeighborY="-85408">
        <dgm:presLayoutVars>
          <dgm:chMax val="0"/>
          <dgm:bulletEnabled val="1"/>
        </dgm:presLayoutVars>
      </dgm:prSet>
      <dgm:spPr/>
      <dgm:t>
        <a:bodyPr/>
        <a:lstStyle/>
        <a:p>
          <a:endParaRPr lang="en-GB"/>
        </a:p>
      </dgm:t>
    </dgm:pt>
    <dgm:pt modelId="{0B139595-8A97-415C-85CD-4C4BB3B99311}" type="pres">
      <dgm:prSet presAssocID="{A75BD16A-0725-4B5D-A263-244A6FA19D3D}" presName="spacer" presStyleCnt="0"/>
      <dgm:spPr/>
    </dgm:pt>
    <dgm:pt modelId="{A90A76F7-58F6-4A16-8B30-75240608837C}" type="pres">
      <dgm:prSet presAssocID="{8C042B75-7468-44CF-98D1-85082F8B8BE8}" presName="parentText" presStyleLbl="node1" presStyleIdx="2" presStyleCnt="3" custScaleY="122171" custLinFactNeighborY="-43302">
        <dgm:presLayoutVars>
          <dgm:chMax val="0"/>
          <dgm:bulletEnabled val="1"/>
        </dgm:presLayoutVars>
      </dgm:prSet>
      <dgm:spPr/>
      <dgm:t>
        <a:bodyPr/>
        <a:lstStyle/>
        <a:p>
          <a:endParaRPr lang="en-US"/>
        </a:p>
      </dgm:t>
    </dgm:pt>
  </dgm:ptLst>
  <dgm:cxnLst>
    <dgm:cxn modelId="{D236C9EB-4522-4E09-94BA-5EF623BB344E}" srcId="{D23DD2DD-AF4D-48F2-8F23-D452AA53139C}" destId="{E83CB04C-001B-4A9D-A12C-D709168955E0}" srcOrd="1" destOrd="0" parTransId="{F8E50BB2-4A42-4949-984A-21D325EA5235}" sibTransId="{A75BD16A-0725-4B5D-A263-244A6FA19D3D}"/>
    <dgm:cxn modelId="{1D5BD11D-B4F5-41BD-B9F1-E260F31745C3}" srcId="{D23DD2DD-AF4D-48F2-8F23-D452AA53139C}" destId="{8C042B75-7468-44CF-98D1-85082F8B8BE8}" srcOrd="2" destOrd="0" parTransId="{7D33F3DE-F364-464C-8EAF-9DEB577FB871}" sibTransId="{F93DBA4D-FC21-40CE-8A96-6AE1AD27BA48}"/>
    <dgm:cxn modelId="{5660D8F2-DE6A-42E5-9D82-CB6D18842E8B}" srcId="{D23DD2DD-AF4D-48F2-8F23-D452AA53139C}" destId="{8EB1B90F-FB94-49B7-8BFB-FD16CE26471B}" srcOrd="0" destOrd="0" parTransId="{C0C3743C-13C4-4FAB-84C2-0E69F6B0D26C}" sibTransId="{525CC014-E885-47B4-A339-C95CD5A31D10}"/>
    <dgm:cxn modelId="{22F1555B-C7CF-4263-8A42-19E9F73F7C62}" type="presOf" srcId="{8C042B75-7468-44CF-98D1-85082F8B8BE8}" destId="{A90A76F7-58F6-4A16-8B30-75240608837C}" srcOrd="0" destOrd="0" presId="urn:microsoft.com/office/officeart/2005/8/layout/vList2"/>
    <dgm:cxn modelId="{31300AD1-C472-42BB-97E9-C8C56DFC7AC7}" type="presOf" srcId="{8EB1B90F-FB94-49B7-8BFB-FD16CE26471B}" destId="{CEB56EA3-401C-481D-B4A0-F172A2CEE80D}" srcOrd="0" destOrd="0" presId="urn:microsoft.com/office/officeart/2005/8/layout/vList2"/>
    <dgm:cxn modelId="{9BD36519-F3E7-420E-AFE7-B6B0C9D3D6D3}" type="presOf" srcId="{E83CB04C-001B-4A9D-A12C-D709168955E0}" destId="{A7E913C0-462F-4942-B041-12114DE16519}" srcOrd="0" destOrd="0" presId="urn:microsoft.com/office/officeart/2005/8/layout/vList2"/>
    <dgm:cxn modelId="{6BC8E3C3-AA49-4D92-A827-20DDA6A0B222}" type="presOf" srcId="{D23DD2DD-AF4D-48F2-8F23-D452AA53139C}" destId="{2052017F-7857-4ADB-A910-254FB414A15B}" srcOrd="0" destOrd="0" presId="urn:microsoft.com/office/officeart/2005/8/layout/vList2"/>
    <dgm:cxn modelId="{D4AA3907-F721-4C25-9560-DED55B173826}" type="presParOf" srcId="{2052017F-7857-4ADB-A910-254FB414A15B}" destId="{CEB56EA3-401C-481D-B4A0-F172A2CEE80D}" srcOrd="0" destOrd="0" presId="urn:microsoft.com/office/officeart/2005/8/layout/vList2"/>
    <dgm:cxn modelId="{6C24A7D9-4757-4603-A284-700B526D30A3}" type="presParOf" srcId="{2052017F-7857-4ADB-A910-254FB414A15B}" destId="{9FEFF0D0-4F5E-417B-97CF-404AAE305524}" srcOrd="1" destOrd="0" presId="urn:microsoft.com/office/officeart/2005/8/layout/vList2"/>
    <dgm:cxn modelId="{E4CD843E-7368-4037-BADB-FE07260D62A6}" type="presParOf" srcId="{2052017F-7857-4ADB-A910-254FB414A15B}" destId="{A7E913C0-462F-4942-B041-12114DE16519}" srcOrd="2" destOrd="0" presId="urn:microsoft.com/office/officeart/2005/8/layout/vList2"/>
    <dgm:cxn modelId="{F7747896-A913-4FFD-9077-5E3B74437C82}" type="presParOf" srcId="{2052017F-7857-4ADB-A910-254FB414A15B}" destId="{0B139595-8A97-415C-85CD-4C4BB3B99311}" srcOrd="3" destOrd="0" presId="urn:microsoft.com/office/officeart/2005/8/layout/vList2"/>
    <dgm:cxn modelId="{590ADACC-B677-4C86-B975-0C8D102ACCAA}" type="presParOf" srcId="{2052017F-7857-4ADB-A910-254FB414A15B}" destId="{A90A76F7-58F6-4A16-8B30-75240608837C}" srcOrd="4" destOrd="0" presId="urn:microsoft.com/office/officeart/2005/8/layout/vList2"/>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34746BC-A800-455A-97D9-087C16D97E1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CBC808B-CCBE-4B20-9BED-E52D35D3B732}">
      <dgm:prSet phldrT="[Text]" custT="1">
        <dgm:style>
          <a:lnRef idx="0">
            <a:schemeClr val="accent2"/>
          </a:lnRef>
          <a:fillRef idx="3">
            <a:schemeClr val="accent2"/>
          </a:fillRef>
          <a:effectRef idx="3">
            <a:schemeClr val="accent2"/>
          </a:effectRef>
          <a:fontRef idx="minor">
            <a:schemeClr val="lt1"/>
          </a:fontRef>
        </dgm:style>
      </dgm:prSet>
      <dgm:spPr>
        <a:ln/>
      </dgm:spPr>
      <dgm:t>
        <a:bodyPr/>
        <a:lstStyle/>
        <a:p>
          <a:r>
            <a:rPr lang="en-US" sz="2000" b="0" dirty="0" smtClean="0">
              <a:solidFill>
                <a:schemeClr val="tx1"/>
              </a:solidFill>
              <a:latin typeface="Times New Roman" pitchFamily="18" charset="0"/>
              <a:cs typeface="Times New Roman" pitchFamily="18" charset="0"/>
            </a:rPr>
            <a:t>For spending the amount earmarked for CSR activities the Company shall give preference to the local area and areas around it where it operates</a:t>
          </a:r>
          <a:r>
            <a:rPr lang="en-US" sz="2000" b="1" dirty="0" smtClean="0">
              <a:solidFill>
                <a:schemeClr val="tx1"/>
              </a:solidFill>
              <a:latin typeface="Times New Roman" pitchFamily="18" charset="0"/>
              <a:cs typeface="Times New Roman" pitchFamily="18" charset="0"/>
            </a:rPr>
            <a:t>.</a:t>
          </a:r>
          <a:endParaRPr lang="en-US" sz="2000" b="1" dirty="0">
            <a:solidFill>
              <a:schemeClr val="tx1"/>
            </a:solidFill>
            <a:latin typeface="Times New Roman" pitchFamily="18" charset="0"/>
            <a:cs typeface="Times New Roman" pitchFamily="18" charset="0"/>
          </a:endParaRPr>
        </a:p>
      </dgm:t>
    </dgm:pt>
    <dgm:pt modelId="{EB98094F-7316-44C3-AB8E-98CBFEE0D974}" type="parTrans" cxnId="{4331A2A6-371B-46F5-A525-43C96DD76942}">
      <dgm:prSet/>
      <dgm:spPr/>
      <dgm:t>
        <a:bodyPr/>
        <a:lstStyle/>
        <a:p>
          <a:endParaRPr lang="en-US"/>
        </a:p>
      </dgm:t>
    </dgm:pt>
    <dgm:pt modelId="{7C3B3FB1-AC22-492F-9225-65D1A8C89B87}" type="sibTrans" cxnId="{4331A2A6-371B-46F5-A525-43C96DD76942}">
      <dgm:prSet/>
      <dgm:spPr/>
      <dgm:t>
        <a:bodyPr/>
        <a:lstStyle/>
        <a:p>
          <a:endParaRPr lang="en-US"/>
        </a:p>
      </dgm:t>
    </dgm:pt>
    <dgm:pt modelId="{CF15C0BB-0156-4FC4-A5BE-3236248840CE}">
      <dgm:prSet phldrT="[Text]" custT="1">
        <dgm:style>
          <a:lnRef idx="1">
            <a:schemeClr val="accent3"/>
          </a:lnRef>
          <a:fillRef idx="2">
            <a:schemeClr val="accent3"/>
          </a:fillRef>
          <a:effectRef idx="1">
            <a:schemeClr val="accent3"/>
          </a:effectRef>
          <a:fontRef idx="minor">
            <a:schemeClr val="dk1"/>
          </a:fontRef>
        </dgm:style>
      </dgm:prSet>
      <dgm:spPr>
        <a:ln/>
      </dgm:spPr>
      <dgm:t>
        <a:bodyPr/>
        <a:lstStyle/>
        <a:p>
          <a:r>
            <a:rPr lang="en-US" sz="2000" b="0" dirty="0" smtClean="0">
              <a:solidFill>
                <a:schemeClr val="bg1"/>
              </a:solidFill>
              <a:latin typeface="Times New Roman" pitchFamily="18" charset="0"/>
              <a:cs typeface="Times New Roman" pitchFamily="18" charset="0"/>
            </a:rPr>
            <a:t>If a Company fails to provide or spend such amount, the Board to specify reasons for not spending the amount in its report</a:t>
          </a:r>
          <a:endParaRPr lang="en-US" sz="2000" b="0" dirty="0">
            <a:solidFill>
              <a:schemeClr val="bg1"/>
            </a:solidFill>
            <a:latin typeface="Times New Roman" pitchFamily="18" charset="0"/>
            <a:cs typeface="Times New Roman" pitchFamily="18" charset="0"/>
          </a:endParaRPr>
        </a:p>
      </dgm:t>
    </dgm:pt>
    <dgm:pt modelId="{F2CE27E8-FDA3-4F24-BC53-1613827A785D}" type="parTrans" cxnId="{221B1080-9CC7-4217-8059-6AC635F9ED00}">
      <dgm:prSet/>
      <dgm:spPr/>
      <dgm:t>
        <a:bodyPr/>
        <a:lstStyle/>
        <a:p>
          <a:endParaRPr lang="en-US"/>
        </a:p>
      </dgm:t>
    </dgm:pt>
    <dgm:pt modelId="{04E346B5-AD88-4415-A45A-522612233C21}" type="sibTrans" cxnId="{221B1080-9CC7-4217-8059-6AC635F9ED00}">
      <dgm:prSet/>
      <dgm:spPr/>
      <dgm:t>
        <a:bodyPr/>
        <a:lstStyle/>
        <a:p>
          <a:endParaRPr lang="en-US"/>
        </a:p>
      </dgm:t>
    </dgm:pt>
    <dgm:pt modelId="{386676B3-7235-4A20-B9FF-21821BE75130}">
      <dgm:prSet phldrT="[Text]" custT="1">
        <dgm:style>
          <a:lnRef idx="0">
            <a:schemeClr val="accent2"/>
          </a:lnRef>
          <a:fillRef idx="3">
            <a:schemeClr val="accent2"/>
          </a:fillRef>
          <a:effectRef idx="3">
            <a:schemeClr val="accent2"/>
          </a:effectRef>
          <a:fontRef idx="minor">
            <a:schemeClr val="lt1"/>
          </a:fontRef>
        </dgm:style>
      </dgm:prSet>
      <dgm:spPr>
        <a:ln/>
      </dgm:spPr>
      <dgm:t>
        <a:bodyPr/>
        <a:lstStyle/>
        <a:p>
          <a:r>
            <a:rPr lang="en-US" sz="2000" b="0" dirty="0" smtClean="0">
              <a:solidFill>
                <a:schemeClr val="tx1"/>
              </a:solidFill>
              <a:latin typeface="Times New Roman" pitchFamily="18" charset="0"/>
              <a:cs typeface="Times New Roman" pitchFamily="18" charset="0"/>
            </a:rPr>
            <a:t>Companies require to comply with CSR shall give additional Information by way of notes to the Statement of Profit and Loss regarding aggregate expenditure incurred on corporate social responsibility activities.</a:t>
          </a:r>
          <a:endParaRPr lang="en-US" sz="2000" b="0" dirty="0">
            <a:solidFill>
              <a:schemeClr val="tx1"/>
            </a:solidFill>
            <a:latin typeface="Times New Roman" pitchFamily="18" charset="0"/>
            <a:cs typeface="Times New Roman" pitchFamily="18" charset="0"/>
          </a:endParaRPr>
        </a:p>
      </dgm:t>
    </dgm:pt>
    <dgm:pt modelId="{854A1C4D-C3ED-4325-A892-450E2AC08422}" type="parTrans" cxnId="{79089DFD-0D22-47F2-9502-551971A9634B}">
      <dgm:prSet/>
      <dgm:spPr/>
      <dgm:t>
        <a:bodyPr/>
        <a:lstStyle/>
        <a:p>
          <a:endParaRPr lang="en-US"/>
        </a:p>
      </dgm:t>
    </dgm:pt>
    <dgm:pt modelId="{EA4D0B53-C717-4105-AF1F-F033A747CD4C}" type="sibTrans" cxnId="{79089DFD-0D22-47F2-9502-551971A9634B}">
      <dgm:prSet/>
      <dgm:spPr/>
      <dgm:t>
        <a:bodyPr/>
        <a:lstStyle/>
        <a:p>
          <a:endParaRPr lang="en-US"/>
        </a:p>
      </dgm:t>
    </dgm:pt>
    <dgm:pt modelId="{57132456-8828-495D-AB7D-13F069BF2B42}" type="pres">
      <dgm:prSet presAssocID="{234746BC-A800-455A-97D9-087C16D97E16}" presName="linear" presStyleCnt="0">
        <dgm:presLayoutVars>
          <dgm:animLvl val="lvl"/>
          <dgm:resizeHandles val="exact"/>
        </dgm:presLayoutVars>
      </dgm:prSet>
      <dgm:spPr/>
      <dgm:t>
        <a:bodyPr/>
        <a:lstStyle/>
        <a:p>
          <a:endParaRPr lang="en-US"/>
        </a:p>
      </dgm:t>
    </dgm:pt>
    <dgm:pt modelId="{6AC18E57-7A5A-4A33-9742-A3DD52C81B11}" type="pres">
      <dgm:prSet presAssocID="{4CBC808B-CCBE-4B20-9BED-E52D35D3B732}" presName="parentText" presStyleLbl="node1" presStyleIdx="0" presStyleCnt="3" custScaleY="125444" custLinFactY="-25888" custLinFactNeighborY="-100000">
        <dgm:presLayoutVars>
          <dgm:chMax val="0"/>
          <dgm:bulletEnabled val="1"/>
        </dgm:presLayoutVars>
      </dgm:prSet>
      <dgm:spPr/>
      <dgm:t>
        <a:bodyPr/>
        <a:lstStyle/>
        <a:p>
          <a:endParaRPr lang="en-US"/>
        </a:p>
      </dgm:t>
    </dgm:pt>
    <dgm:pt modelId="{6C4C19C9-189A-45D0-8F6C-809BA956550F}" type="pres">
      <dgm:prSet presAssocID="{7C3B3FB1-AC22-492F-9225-65D1A8C89B87}" presName="spacer" presStyleCnt="0"/>
      <dgm:spPr/>
    </dgm:pt>
    <dgm:pt modelId="{1401B261-7723-4515-B683-9FA1564A5E41}" type="pres">
      <dgm:prSet presAssocID="{CF15C0BB-0156-4FC4-A5BE-3236248840CE}" presName="parentText" presStyleLbl="node1" presStyleIdx="1" presStyleCnt="3" custScaleY="129019" custLinFactNeighborY="-43943">
        <dgm:presLayoutVars>
          <dgm:chMax val="0"/>
          <dgm:bulletEnabled val="1"/>
        </dgm:presLayoutVars>
      </dgm:prSet>
      <dgm:spPr/>
      <dgm:t>
        <a:bodyPr/>
        <a:lstStyle/>
        <a:p>
          <a:endParaRPr lang="en-US"/>
        </a:p>
      </dgm:t>
    </dgm:pt>
    <dgm:pt modelId="{30043B0C-9805-4C3A-99B1-A879068C7FAC}" type="pres">
      <dgm:prSet presAssocID="{04E346B5-AD88-4415-A45A-522612233C21}" presName="spacer" presStyleCnt="0"/>
      <dgm:spPr/>
    </dgm:pt>
    <dgm:pt modelId="{5125773F-9498-4E7D-9853-8BFC73499C21}" type="pres">
      <dgm:prSet presAssocID="{386676B3-7235-4A20-B9FF-21821BE75130}" presName="parentText" presStyleLbl="node1" presStyleIdx="2" presStyleCnt="3" custScaleY="125049" custLinFactNeighborY="62178">
        <dgm:presLayoutVars>
          <dgm:chMax val="0"/>
          <dgm:bulletEnabled val="1"/>
        </dgm:presLayoutVars>
      </dgm:prSet>
      <dgm:spPr/>
      <dgm:t>
        <a:bodyPr/>
        <a:lstStyle/>
        <a:p>
          <a:endParaRPr lang="en-US"/>
        </a:p>
      </dgm:t>
    </dgm:pt>
  </dgm:ptLst>
  <dgm:cxnLst>
    <dgm:cxn modelId="{221B1080-9CC7-4217-8059-6AC635F9ED00}" srcId="{234746BC-A800-455A-97D9-087C16D97E16}" destId="{CF15C0BB-0156-4FC4-A5BE-3236248840CE}" srcOrd="1" destOrd="0" parTransId="{F2CE27E8-FDA3-4F24-BC53-1613827A785D}" sibTransId="{04E346B5-AD88-4415-A45A-522612233C21}"/>
    <dgm:cxn modelId="{088136A6-BFD5-4901-BC82-989D2050EAB8}" type="presOf" srcId="{CF15C0BB-0156-4FC4-A5BE-3236248840CE}" destId="{1401B261-7723-4515-B683-9FA1564A5E41}" srcOrd="0" destOrd="0" presId="urn:microsoft.com/office/officeart/2005/8/layout/vList2"/>
    <dgm:cxn modelId="{4331A2A6-371B-46F5-A525-43C96DD76942}" srcId="{234746BC-A800-455A-97D9-087C16D97E16}" destId="{4CBC808B-CCBE-4B20-9BED-E52D35D3B732}" srcOrd="0" destOrd="0" parTransId="{EB98094F-7316-44C3-AB8E-98CBFEE0D974}" sibTransId="{7C3B3FB1-AC22-492F-9225-65D1A8C89B87}"/>
    <dgm:cxn modelId="{39F847D0-D92A-4437-AA9C-043838A728DD}" type="presOf" srcId="{234746BC-A800-455A-97D9-087C16D97E16}" destId="{57132456-8828-495D-AB7D-13F069BF2B42}" srcOrd="0" destOrd="0" presId="urn:microsoft.com/office/officeart/2005/8/layout/vList2"/>
    <dgm:cxn modelId="{E7892E69-2308-4A3F-9B79-1FF537DBF747}" type="presOf" srcId="{386676B3-7235-4A20-B9FF-21821BE75130}" destId="{5125773F-9498-4E7D-9853-8BFC73499C21}" srcOrd="0" destOrd="0" presId="urn:microsoft.com/office/officeart/2005/8/layout/vList2"/>
    <dgm:cxn modelId="{79089DFD-0D22-47F2-9502-551971A9634B}" srcId="{234746BC-A800-455A-97D9-087C16D97E16}" destId="{386676B3-7235-4A20-B9FF-21821BE75130}" srcOrd="2" destOrd="0" parTransId="{854A1C4D-C3ED-4325-A892-450E2AC08422}" sibTransId="{EA4D0B53-C717-4105-AF1F-F033A747CD4C}"/>
    <dgm:cxn modelId="{BDA26F1B-E305-4341-810B-519BC242B0C1}" type="presOf" srcId="{4CBC808B-CCBE-4B20-9BED-E52D35D3B732}" destId="{6AC18E57-7A5A-4A33-9742-A3DD52C81B11}" srcOrd="0" destOrd="0" presId="urn:microsoft.com/office/officeart/2005/8/layout/vList2"/>
    <dgm:cxn modelId="{24B67EF6-3B7D-495A-BC0B-8E6654732DA0}" type="presParOf" srcId="{57132456-8828-495D-AB7D-13F069BF2B42}" destId="{6AC18E57-7A5A-4A33-9742-A3DD52C81B11}" srcOrd="0" destOrd="0" presId="urn:microsoft.com/office/officeart/2005/8/layout/vList2"/>
    <dgm:cxn modelId="{3C9E3D46-81AF-4910-BEC9-98AD6B22829B}" type="presParOf" srcId="{57132456-8828-495D-AB7D-13F069BF2B42}" destId="{6C4C19C9-189A-45D0-8F6C-809BA956550F}" srcOrd="1" destOrd="0" presId="urn:microsoft.com/office/officeart/2005/8/layout/vList2"/>
    <dgm:cxn modelId="{99B05D9A-855C-4832-828E-7779DD544547}" type="presParOf" srcId="{57132456-8828-495D-AB7D-13F069BF2B42}" destId="{1401B261-7723-4515-B683-9FA1564A5E41}" srcOrd="2" destOrd="0" presId="urn:microsoft.com/office/officeart/2005/8/layout/vList2"/>
    <dgm:cxn modelId="{0FDE5A3F-0CCD-42EC-9F39-BD6C01946CC7}" type="presParOf" srcId="{57132456-8828-495D-AB7D-13F069BF2B42}" destId="{30043B0C-9805-4C3A-99B1-A879068C7FAC}" srcOrd="3" destOrd="0" presId="urn:microsoft.com/office/officeart/2005/8/layout/vList2"/>
    <dgm:cxn modelId="{1A769C80-C038-4481-A4B6-CC6B7835532F}" type="presParOf" srcId="{57132456-8828-495D-AB7D-13F069BF2B42}" destId="{5125773F-9498-4E7D-9853-8BFC73499C21}"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064866C-88BC-4673-BCB0-6FD445B8E55F}" type="doc">
      <dgm:prSet loTypeId="urn:microsoft.com/office/officeart/2005/8/layout/vProcess5" loCatId="process" qsTypeId="urn:microsoft.com/office/officeart/2005/8/quickstyle/simple1" qsCatId="simple" csTypeId="urn:microsoft.com/office/officeart/2005/8/colors/accent5_1" csCatId="accent5" phldr="1"/>
      <dgm:spPr/>
      <dgm:t>
        <a:bodyPr/>
        <a:lstStyle/>
        <a:p>
          <a:endParaRPr lang="en-US"/>
        </a:p>
      </dgm:t>
    </dgm:pt>
    <dgm:pt modelId="{8ECB7AAB-BA74-41F6-BFB3-184213E536E2}">
      <dgm:prSet phldrT="[Text]" custT="1">
        <dgm:style>
          <a:lnRef idx="1">
            <a:schemeClr val="accent5"/>
          </a:lnRef>
          <a:fillRef idx="2">
            <a:schemeClr val="accent5"/>
          </a:fillRef>
          <a:effectRef idx="1">
            <a:schemeClr val="accent5"/>
          </a:effectRef>
          <a:fontRef idx="minor">
            <a:schemeClr val="dk1"/>
          </a:fontRef>
        </dgm:style>
      </dgm:prSet>
      <dgm:spPr>
        <a:ln/>
      </dgm:spPr>
      <dgm:t>
        <a:bodyPr/>
        <a:lstStyle/>
        <a:p>
          <a:pPr algn="just"/>
          <a:r>
            <a:rPr lang="en-US" sz="2000" b="0" dirty="0" smtClean="0">
              <a:latin typeface="Times New Roman" pitchFamily="18" charset="0"/>
              <a:cs typeface="Times New Roman" pitchFamily="18" charset="0"/>
            </a:rPr>
            <a:t>Criminal liability for fraud for mis- statement in prospectus- Liability of every person who authorizes issue of misleading prospectus.</a:t>
          </a:r>
          <a:endParaRPr lang="en-US" sz="2000" b="0" dirty="0"/>
        </a:p>
      </dgm:t>
    </dgm:pt>
    <dgm:pt modelId="{4F4071BC-07B4-451A-A177-F55FCD4721F7}" type="parTrans" cxnId="{9D0270D0-65E7-4CA2-960D-3B216EA468AC}">
      <dgm:prSet/>
      <dgm:spPr/>
      <dgm:t>
        <a:bodyPr/>
        <a:lstStyle/>
        <a:p>
          <a:endParaRPr lang="en-US"/>
        </a:p>
      </dgm:t>
    </dgm:pt>
    <dgm:pt modelId="{5DC259FD-5E5B-4A63-A21D-6CE31B25C106}" type="sibTrans" cxnId="{9D0270D0-65E7-4CA2-960D-3B216EA468AC}">
      <dgm:prSet>
        <dgm:style>
          <a:lnRef idx="0">
            <a:schemeClr val="accent2"/>
          </a:lnRef>
          <a:fillRef idx="3">
            <a:schemeClr val="accent2"/>
          </a:fillRef>
          <a:effectRef idx="3">
            <a:schemeClr val="accent2"/>
          </a:effectRef>
          <a:fontRef idx="minor">
            <a:schemeClr val="lt1"/>
          </a:fontRef>
        </dgm:style>
      </dgm:prSet>
      <dgm:spPr>
        <a:ln/>
      </dgm:spPr>
      <dgm:t>
        <a:bodyPr/>
        <a:lstStyle/>
        <a:p>
          <a:endParaRPr lang="en-US" dirty="0"/>
        </a:p>
      </dgm:t>
    </dgm:pt>
    <dgm:pt modelId="{119B23E9-6632-41EE-BA67-7CEEC8BD7E59}">
      <dgm:prSet custT="1">
        <dgm:style>
          <a:lnRef idx="1">
            <a:schemeClr val="accent1"/>
          </a:lnRef>
          <a:fillRef idx="2">
            <a:schemeClr val="accent1"/>
          </a:fillRef>
          <a:effectRef idx="1">
            <a:schemeClr val="accent1"/>
          </a:effectRef>
          <a:fontRef idx="minor">
            <a:schemeClr val="dk1"/>
          </a:fontRef>
        </dgm:style>
      </dgm:prSet>
      <dgm:spPr>
        <a:ln/>
      </dgm:spPr>
      <dgm:t>
        <a:bodyPr/>
        <a:lstStyle/>
        <a:p>
          <a:pPr algn="just"/>
          <a:r>
            <a:rPr lang="en-US" sz="2000" b="0" dirty="0" smtClean="0">
              <a:latin typeface="Times New Roman" pitchFamily="18" charset="0"/>
              <a:cs typeface="Times New Roman" pitchFamily="18" charset="0"/>
            </a:rPr>
            <a:t>Promoter, director, expert or any other person who has either assented to be director of the company or who has authorized the issuance of prospectus, to be held liable for fraud.</a:t>
          </a:r>
        </a:p>
      </dgm:t>
    </dgm:pt>
    <dgm:pt modelId="{2951CAA6-AB6B-48FA-9142-6EFFFF5C2162}" type="parTrans" cxnId="{51310202-C98D-46BC-85D7-3571B6D1661A}">
      <dgm:prSet/>
      <dgm:spPr/>
      <dgm:t>
        <a:bodyPr/>
        <a:lstStyle/>
        <a:p>
          <a:endParaRPr lang="en-US"/>
        </a:p>
      </dgm:t>
    </dgm:pt>
    <dgm:pt modelId="{743571CD-5CEA-4FA3-BA48-06C83B22FB11}" type="sibTrans" cxnId="{51310202-C98D-46BC-85D7-3571B6D1661A}">
      <dgm:prSet>
        <dgm:style>
          <a:lnRef idx="0">
            <a:schemeClr val="accent2"/>
          </a:lnRef>
          <a:fillRef idx="3">
            <a:schemeClr val="accent2"/>
          </a:fillRef>
          <a:effectRef idx="3">
            <a:schemeClr val="accent2"/>
          </a:effectRef>
          <a:fontRef idx="minor">
            <a:schemeClr val="lt1"/>
          </a:fontRef>
        </dgm:style>
      </dgm:prSet>
      <dgm:spPr>
        <a:ln/>
      </dgm:spPr>
      <dgm:t>
        <a:bodyPr/>
        <a:lstStyle/>
        <a:p>
          <a:endParaRPr lang="en-US" dirty="0"/>
        </a:p>
      </dgm:t>
    </dgm:pt>
    <dgm:pt modelId="{5D455C40-DF24-4D7A-ADE5-4245C0CE89DE}">
      <dgm:prSet custT="1">
        <dgm:style>
          <a:lnRef idx="1">
            <a:schemeClr val="accent5"/>
          </a:lnRef>
          <a:fillRef idx="2">
            <a:schemeClr val="accent5"/>
          </a:fillRef>
          <a:effectRef idx="1">
            <a:schemeClr val="accent5"/>
          </a:effectRef>
          <a:fontRef idx="minor">
            <a:schemeClr val="dk1"/>
          </a:fontRef>
        </dgm:style>
      </dgm:prSet>
      <dgm:spPr>
        <a:ln/>
      </dgm:spPr>
      <dgm:t>
        <a:bodyPr/>
        <a:lstStyle/>
        <a:p>
          <a:pPr algn="just"/>
          <a:r>
            <a:rPr lang="en-US" sz="2000" b="0" dirty="0" smtClean="0">
              <a:latin typeface="Times New Roman" pitchFamily="18" charset="0"/>
              <a:cs typeface="Times New Roman" pitchFamily="18" charset="0"/>
            </a:rPr>
            <a:t>Definition “Officer in Default” includes Key Managerial Personnel</a:t>
          </a:r>
        </a:p>
      </dgm:t>
    </dgm:pt>
    <dgm:pt modelId="{38FD4DC9-CB28-43C0-A20C-D8CDB627F2C7}" type="parTrans" cxnId="{9DBF0B9B-E38A-4731-97B0-FC6138C7B24C}">
      <dgm:prSet/>
      <dgm:spPr/>
      <dgm:t>
        <a:bodyPr/>
        <a:lstStyle/>
        <a:p>
          <a:endParaRPr lang="en-US"/>
        </a:p>
      </dgm:t>
    </dgm:pt>
    <dgm:pt modelId="{FE8641FA-2608-4289-855D-1477DC6AFA0F}" type="sibTrans" cxnId="{9DBF0B9B-E38A-4731-97B0-FC6138C7B24C}">
      <dgm:prSet>
        <dgm:style>
          <a:lnRef idx="0">
            <a:schemeClr val="accent2"/>
          </a:lnRef>
          <a:fillRef idx="3">
            <a:schemeClr val="accent2"/>
          </a:fillRef>
          <a:effectRef idx="3">
            <a:schemeClr val="accent2"/>
          </a:effectRef>
          <a:fontRef idx="minor">
            <a:schemeClr val="lt1"/>
          </a:fontRef>
        </dgm:style>
      </dgm:prSet>
      <dgm:spPr>
        <a:ln/>
      </dgm:spPr>
      <dgm:t>
        <a:bodyPr/>
        <a:lstStyle/>
        <a:p>
          <a:endParaRPr lang="en-US" dirty="0"/>
        </a:p>
      </dgm:t>
    </dgm:pt>
    <dgm:pt modelId="{0D4839C7-D88D-41D7-BA44-400E409F2ABD}">
      <dgm:prSet custT="1">
        <dgm:style>
          <a:lnRef idx="1">
            <a:schemeClr val="accent1"/>
          </a:lnRef>
          <a:fillRef idx="2">
            <a:schemeClr val="accent1"/>
          </a:fillRef>
          <a:effectRef idx="1">
            <a:schemeClr val="accent1"/>
          </a:effectRef>
          <a:fontRef idx="minor">
            <a:schemeClr val="dk1"/>
          </a:fontRef>
        </dgm:style>
      </dgm:prSet>
      <dgm:spPr>
        <a:ln/>
      </dgm:spPr>
      <dgm:t>
        <a:bodyPr/>
        <a:lstStyle/>
        <a:p>
          <a:pPr algn="just"/>
          <a:r>
            <a:rPr lang="en-US" sz="2000" b="0" dirty="0" smtClean="0">
              <a:latin typeface="Times New Roman" pitchFamily="18" charset="0"/>
              <a:cs typeface="Times New Roman" pitchFamily="18" charset="0"/>
            </a:rPr>
            <a:t>In case of frauds, all the professionals and experts rendering independent services to the Company are to be held liable. </a:t>
          </a:r>
        </a:p>
      </dgm:t>
    </dgm:pt>
    <dgm:pt modelId="{82573625-5F55-418D-A8C4-14F6A8CA2FBB}" type="parTrans" cxnId="{F5E8DC04-4608-4F2D-861A-6CDCB2AA28E0}">
      <dgm:prSet/>
      <dgm:spPr/>
      <dgm:t>
        <a:bodyPr/>
        <a:lstStyle/>
        <a:p>
          <a:endParaRPr lang="en-US"/>
        </a:p>
      </dgm:t>
    </dgm:pt>
    <dgm:pt modelId="{84881501-5567-49DD-A0C1-76CBA6C2C251}" type="sibTrans" cxnId="{F5E8DC04-4608-4F2D-861A-6CDCB2AA28E0}">
      <dgm:prSet/>
      <dgm:spPr/>
      <dgm:t>
        <a:bodyPr/>
        <a:lstStyle/>
        <a:p>
          <a:endParaRPr lang="en-US"/>
        </a:p>
      </dgm:t>
    </dgm:pt>
    <dgm:pt modelId="{C4825D6A-5179-41BE-8206-E4A7DBB3D53E}" type="pres">
      <dgm:prSet presAssocID="{8064866C-88BC-4673-BCB0-6FD445B8E55F}" presName="outerComposite" presStyleCnt="0">
        <dgm:presLayoutVars>
          <dgm:chMax val="5"/>
          <dgm:dir/>
          <dgm:resizeHandles val="exact"/>
        </dgm:presLayoutVars>
      </dgm:prSet>
      <dgm:spPr/>
      <dgm:t>
        <a:bodyPr/>
        <a:lstStyle/>
        <a:p>
          <a:endParaRPr lang="en-US"/>
        </a:p>
      </dgm:t>
    </dgm:pt>
    <dgm:pt modelId="{E7091AE8-EB25-4460-838F-7B058771E214}" type="pres">
      <dgm:prSet presAssocID="{8064866C-88BC-4673-BCB0-6FD445B8E55F}" presName="dummyMaxCanvas" presStyleCnt="0">
        <dgm:presLayoutVars/>
      </dgm:prSet>
      <dgm:spPr/>
    </dgm:pt>
    <dgm:pt modelId="{D889E22A-5DD9-48F5-B74F-B730E6424141}" type="pres">
      <dgm:prSet presAssocID="{8064866C-88BC-4673-BCB0-6FD445B8E55F}" presName="FourNodes_1" presStyleLbl="node1" presStyleIdx="0" presStyleCnt="4">
        <dgm:presLayoutVars>
          <dgm:bulletEnabled val="1"/>
        </dgm:presLayoutVars>
      </dgm:prSet>
      <dgm:spPr/>
      <dgm:t>
        <a:bodyPr/>
        <a:lstStyle/>
        <a:p>
          <a:endParaRPr lang="en-US"/>
        </a:p>
      </dgm:t>
    </dgm:pt>
    <dgm:pt modelId="{93DCAD1B-44BE-4D46-B590-6196BFFA04B3}" type="pres">
      <dgm:prSet presAssocID="{8064866C-88BC-4673-BCB0-6FD445B8E55F}" presName="FourNodes_2" presStyleLbl="node1" presStyleIdx="1" presStyleCnt="4">
        <dgm:presLayoutVars>
          <dgm:bulletEnabled val="1"/>
        </dgm:presLayoutVars>
      </dgm:prSet>
      <dgm:spPr/>
      <dgm:t>
        <a:bodyPr/>
        <a:lstStyle/>
        <a:p>
          <a:endParaRPr lang="en-US"/>
        </a:p>
      </dgm:t>
    </dgm:pt>
    <dgm:pt modelId="{B0D311DE-ECA3-4AC6-9C9A-DC87EF3F6F01}" type="pres">
      <dgm:prSet presAssocID="{8064866C-88BC-4673-BCB0-6FD445B8E55F}" presName="FourNodes_3" presStyleLbl="node1" presStyleIdx="2" presStyleCnt="4">
        <dgm:presLayoutVars>
          <dgm:bulletEnabled val="1"/>
        </dgm:presLayoutVars>
      </dgm:prSet>
      <dgm:spPr/>
      <dgm:t>
        <a:bodyPr/>
        <a:lstStyle/>
        <a:p>
          <a:endParaRPr lang="en-US"/>
        </a:p>
      </dgm:t>
    </dgm:pt>
    <dgm:pt modelId="{F2A61E62-1751-47A3-B5B8-18D0F6D74139}" type="pres">
      <dgm:prSet presAssocID="{8064866C-88BC-4673-BCB0-6FD445B8E55F}" presName="FourNodes_4" presStyleLbl="node1" presStyleIdx="3" presStyleCnt="4">
        <dgm:presLayoutVars>
          <dgm:bulletEnabled val="1"/>
        </dgm:presLayoutVars>
      </dgm:prSet>
      <dgm:spPr/>
      <dgm:t>
        <a:bodyPr/>
        <a:lstStyle/>
        <a:p>
          <a:endParaRPr lang="en-US"/>
        </a:p>
      </dgm:t>
    </dgm:pt>
    <dgm:pt modelId="{03FEE3FD-10CD-40A9-8D97-CB07D0B86ADD}" type="pres">
      <dgm:prSet presAssocID="{8064866C-88BC-4673-BCB0-6FD445B8E55F}" presName="FourConn_1-2" presStyleLbl="fgAccFollowNode1" presStyleIdx="0" presStyleCnt="3">
        <dgm:presLayoutVars>
          <dgm:bulletEnabled val="1"/>
        </dgm:presLayoutVars>
      </dgm:prSet>
      <dgm:spPr/>
      <dgm:t>
        <a:bodyPr/>
        <a:lstStyle/>
        <a:p>
          <a:endParaRPr lang="en-US"/>
        </a:p>
      </dgm:t>
    </dgm:pt>
    <dgm:pt modelId="{62C025A6-45A4-452C-94A5-5406E437B618}" type="pres">
      <dgm:prSet presAssocID="{8064866C-88BC-4673-BCB0-6FD445B8E55F}" presName="FourConn_2-3" presStyleLbl="fgAccFollowNode1" presStyleIdx="1" presStyleCnt="3">
        <dgm:presLayoutVars>
          <dgm:bulletEnabled val="1"/>
        </dgm:presLayoutVars>
      </dgm:prSet>
      <dgm:spPr/>
      <dgm:t>
        <a:bodyPr/>
        <a:lstStyle/>
        <a:p>
          <a:endParaRPr lang="en-US"/>
        </a:p>
      </dgm:t>
    </dgm:pt>
    <dgm:pt modelId="{7B90E2FB-6004-4C85-9602-82B152475D78}" type="pres">
      <dgm:prSet presAssocID="{8064866C-88BC-4673-BCB0-6FD445B8E55F}" presName="FourConn_3-4" presStyleLbl="fgAccFollowNode1" presStyleIdx="2" presStyleCnt="3">
        <dgm:presLayoutVars>
          <dgm:bulletEnabled val="1"/>
        </dgm:presLayoutVars>
      </dgm:prSet>
      <dgm:spPr/>
      <dgm:t>
        <a:bodyPr/>
        <a:lstStyle/>
        <a:p>
          <a:endParaRPr lang="en-US"/>
        </a:p>
      </dgm:t>
    </dgm:pt>
    <dgm:pt modelId="{69FB0B8F-4DB5-4E44-88C8-8158D60DE21F}" type="pres">
      <dgm:prSet presAssocID="{8064866C-88BC-4673-BCB0-6FD445B8E55F}" presName="FourNodes_1_text" presStyleLbl="node1" presStyleIdx="3" presStyleCnt="4">
        <dgm:presLayoutVars>
          <dgm:bulletEnabled val="1"/>
        </dgm:presLayoutVars>
      </dgm:prSet>
      <dgm:spPr/>
      <dgm:t>
        <a:bodyPr/>
        <a:lstStyle/>
        <a:p>
          <a:endParaRPr lang="en-US"/>
        </a:p>
      </dgm:t>
    </dgm:pt>
    <dgm:pt modelId="{310441F3-3F1D-4703-AFC6-33AE5639A285}" type="pres">
      <dgm:prSet presAssocID="{8064866C-88BC-4673-BCB0-6FD445B8E55F}" presName="FourNodes_2_text" presStyleLbl="node1" presStyleIdx="3" presStyleCnt="4">
        <dgm:presLayoutVars>
          <dgm:bulletEnabled val="1"/>
        </dgm:presLayoutVars>
      </dgm:prSet>
      <dgm:spPr/>
      <dgm:t>
        <a:bodyPr/>
        <a:lstStyle/>
        <a:p>
          <a:endParaRPr lang="en-US"/>
        </a:p>
      </dgm:t>
    </dgm:pt>
    <dgm:pt modelId="{0921D572-096A-4713-8180-B7E48CEDECB9}" type="pres">
      <dgm:prSet presAssocID="{8064866C-88BC-4673-BCB0-6FD445B8E55F}" presName="FourNodes_3_text" presStyleLbl="node1" presStyleIdx="3" presStyleCnt="4">
        <dgm:presLayoutVars>
          <dgm:bulletEnabled val="1"/>
        </dgm:presLayoutVars>
      </dgm:prSet>
      <dgm:spPr/>
      <dgm:t>
        <a:bodyPr/>
        <a:lstStyle/>
        <a:p>
          <a:endParaRPr lang="en-US"/>
        </a:p>
      </dgm:t>
    </dgm:pt>
    <dgm:pt modelId="{7AF53A68-D1F1-400C-9BF6-D6E957B3CD47}" type="pres">
      <dgm:prSet presAssocID="{8064866C-88BC-4673-BCB0-6FD445B8E55F}" presName="FourNodes_4_text" presStyleLbl="node1" presStyleIdx="3" presStyleCnt="4">
        <dgm:presLayoutVars>
          <dgm:bulletEnabled val="1"/>
        </dgm:presLayoutVars>
      </dgm:prSet>
      <dgm:spPr/>
      <dgm:t>
        <a:bodyPr/>
        <a:lstStyle/>
        <a:p>
          <a:endParaRPr lang="en-US"/>
        </a:p>
      </dgm:t>
    </dgm:pt>
  </dgm:ptLst>
  <dgm:cxnLst>
    <dgm:cxn modelId="{C1A845AB-B081-421E-901F-3BCDD3B2A0AD}" type="presOf" srcId="{743571CD-5CEA-4FA3-BA48-06C83B22FB11}" destId="{62C025A6-45A4-452C-94A5-5406E437B618}" srcOrd="0" destOrd="0" presId="urn:microsoft.com/office/officeart/2005/8/layout/vProcess5"/>
    <dgm:cxn modelId="{D63F3717-7502-4341-9FE3-22306807FA53}" type="presOf" srcId="{8064866C-88BC-4673-BCB0-6FD445B8E55F}" destId="{C4825D6A-5179-41BE-8206-E4A7DBB3D53E}" srcOrd="0" destOrd="0" presId="urn:microsoft.com/office/officeart/2005/8/layout/vProcess5"/>
    <dgm:cxn modelId="{F5E8DC04-4608-4F2D-861A-6CDCB2AA28E0}" srcId="{8064866C-88BC-4673-BCB0-6FD445B8E55F}" destId="{0D4839C7-D88D-41D7-BA44-400E409F2ABD}" srcOrd="3" destOrd="0" parTransId="{82573625-5F55-418D-A8C4-14F6A8CA2FBB}" sibTransId="{84881501-5567-49DD-A0C1-76CBA6C2C251}"/>
    <dgm:cxn modelId="{67970B03-2356-4326-8CFF-CC6DD0A1FF62}" type="presOf" srcId="{5D455C40-DF24-4D7A-ADE5-4245C0CE89DE}" destId="{B0D311DE-ECA3-4AC6-9C9A-DC87EF3F6F01}" srcOrd="0" destOrd="0" presId="urn:microsoft.com/office/officeart/2005/8/layout/vProcess5"/>
    <dgm:cxn modelId="{A3C4454B-B305-4A90-9212-1CAF6075EFE5}" type="presOf" srcId="{5DC259FD-5E5B-4A63-A21D-6CE31B25C106}" destId="{03FEE3FD-10CD-40A9-8D97-CB07D0B86ADD}" srcOrd="0" destOrd="0" presId="urn:microsoft.com/office/officeart/2005/8/layout/vProcess5"/>
    <dgm:cxn modelId="{D5AF8311-FEBD-4247-BCBC-17686358FFA6}" type="presOf" srcId="{0D4839C7-D88D-41D7-BA44-400E409F2ABD}" destId="{7AF53A68-D1F1-400C-9BF6-D6E957B3CD47}" srcOrd="1" destOrd="0" presId="urn:microsoft.com/office/officeart/2005/8/layout/vProcess5"/>
    <dgm:cxn modelId="{62931636-03F2-4A12-981B-FE3FD4B6D896}" type="presOf" srcId="{0D4839C7-D88D-41D7-BA44-400E409F2ABD}" destId="{F2A61E62-1751-47A3-B5B8-18D0F6D74139}" srcOrd="0" destOrd="0" presId="urn:microsoft.com/office/officeart/2005/8/layout/vProcess5"/>
    <dgm:cxn modelId="{9D0270D0-65E7-4CA2-960D-3B216EA468AC}" srcId="{8064866C-88BC-4673-BCB0-6FD445B8E55F}" destId="{8ECB7AAB-BA74-41F6-BFB3-184213E536E2}" srcOrd="0" destOrd="0" parTransId="{4F4071BC-07B4-451A-A177-F55FCD4721F7}" sibTransId="{5DC259FD-5E5B-4A63-A21D-6CE31B25C106}"/>
    <dgm:cxn modelId="{D0BF27F7-1DF1-4131-83CE-16DFC6B8B147}" type="presOf" srcId="{8ECB7AAB-BA74-41F6-BFB3-184213E536E2}" destId="{69FB0B8F-4DB5-4E44-88C8-8158D60DE21F}" srcOrd="1" destOrd="0" presId="urn:microsoft.com/office/officeart/2005/8/layout/vProcess5"/>
    <dgm:cxn modelId="{9DBF0B9B-E38A-4731-97B0-FC6138C7B24C}" srcId="{8064866C-88BC-4673-BCB0-6FD445B8E55F}" destId="{5D455C40-DF24-4D7A-ADE5-4245C0CE89DE}" srcOrd="2" destOrd="0" parTransId="{38FD4DC9-CB28-43C0-A20C-D8CDB627F2C7}" sibTransId="{FE8641FA-2608-4289-855D-1477DC6AFA0F}"/>
    <dgm:cxn modelId="{51310202-C98D-46BC-85D7-3571B6D1661A}" srcId="{8064866C-88BC-4673-BCB0-6FD445B8E55F}" destId="{119B23E9-6632-41EE-BA67-7CEEC8BD7E59}" srcOrd="1" destOrd="0" parTransId="{2951CAA6-AB6B-48FA-9142-6EFFFF5C2162}" sibTransId="{743571CD-5CEA-4FA3-BA48-06C83B22FB11}"/>
    <dgm:cxn modelId="{0B78578F-F6D5-498D-BF92-E48CBD982C8A}" type="presOf" srcId="{8ECB7AAB-BA74-41F6-BFB3-184213E536E2}" destId="{D889E22A-5DD9-48F5-B74F-B730E6424141}" srcOrd="0" destOrd="0" presId="urn:microsoft.com/office/officeart/2005/8/layout/vProcess5"/>
    <dgm:cxn modelId="{3F999AB3-F776-4043-84E2-24F4FDE671D8}" type="presOf" srcId="{5D455C40-DF24-4D7A-ADE5-4245C0CE89DE}" destId="{0921D572-096A-4713-8180-B7E48CEDECB9}" srcOrd="1" destOrd="0" presId="urn:microsoft.com/office/officeart/2005/8/layout/vProcess5"/>
    <dgm:cxn modelId="{ACD36BCC-FAB0-41DB-80E8-0AF098AF6925}" type="presOf" srcId="{FE8641FA-2608-4289-855D-1477DC6AFA0F}" destId="{7B90E2FB-6004-4C85-9602-82B152475D78}" srcOrd="0" destOrd="0" presId="urn:microsoft.com/office/officeart/2005/8/layout/vProcess5"/>
    <dgm:cxn modelId="{55A9A90C-BF69-4AF3-BA2A-6E0F227339AC}" type="presOf" srcId="{119B23E9-6632-41EE-BA67-7CEEC8BD7E59}" destId="{93DCAD1B-44BE-4D46-B590-6196BFFA04B3}" srcOrd="0" destOrd="0" presId="urn:microsoft.com/office/officeart/2005/8/layout/vProcess5"/>
    <dgm:cxn modelId="{BB07CA96-4ABC-4136-AD7A-9C532D8E7C06}" type="presOf" srcId="{119B23E9-6632-41EE-BA67-7CEEC8BD7E59}" destId="{310441F3-3F1D-4703-AFC6-33AE5639A285}" srcOrd="1" destOrd="0" presId="urn:microsoft.com/office/officeart/2005/8/layout/vProcess5"/>
    <dgm:cxn modelId="{53C02A94-491F-44E6-B8BF-BDFDE610DBEB}" type="presParOf" srcId="{C4825D6A-5179-41BE-8206-E4A7DBB3D53E}" destId="{E7091AE8-EB25-4460-838F-7B058771E214}" srcOrd="0" destOrd="0" presId="urn:microsoft.com/office/officeart/2005/8/layout/vProcess5"/>
    <dgm:cxn modelId="{83412360-03A6-40AE-927B-39FDAC756544}" type="presParOf" srcId="{C4825D6A-5179-41BE-8206-E4A7DBB3D53E}" destId="{D889E22A-5DD9-48F5-B74F-B730E6424141}" srcOrd="1" destOrd="0" presId="urn:microsoft.com/office/officeart/2005/8/layout/vProcess5"/>
    <dgm:cxn modelId="{97B7773F-1CE3-419C-A95B-BF5785027553}" type="presParOf" srcId="{C4825D6A-5179-41BE-8206-E4A7DBB3D53E}" destId="{93DCAD1B-44BE-4D46-B590-6196BFFA04B3}" srcOrd="2" destOrd="0" presId="urn:microsoft.com/office/officeart/2005/8/layout/vProcess5"/>
    <dgm:cxn modelId="{31F84C34-C541-474D-AFDB-170B69DFF012}" type="presParOf" srcId="{C4825D6A-5179-41BE-8206-E4A7DBB3D53E}" destId="{B0D311DE-ECA3-4AC6-9C9A-DC87EF3F6F01}" srcOrd="3" destOrd="0" presId="urn:microsoft.com/office/officeart/2005/8/layout/vProcess5"/>
    <dgm:cxn modelId="{3FD87F5F-C198-41A1-AE2A-8B001412E5ED}" type="presParOf" srcId="{C4825D6A-5179-41BE-8206-E4A7DBB3D53E}" destId="{F2A61E62-1751-47A3-B5B8-18D0F6D74139}" srcOrd="4" destOrd="0" presId="urn:microsoft.com/office/officeart/2005/8/layout/vProcess5"/>
    <dgm:cxn modelId="{1C42F4FB-7A3D-4F21-8BA8-71472D720316}" type="presParOf" srcId="{C4825D6A-5179-41BE-8206-E4A7DBB3D53E}" destId="{03FEE3FD-10CD-40A9-8D97-CB07D0B86ADD}" srcOrd="5" destOrd="0" presId="urn:microsoft.com/office/officeart/2005/8/layout/vProcess5"/>
    <dgm:cxn modelId="{505EDF03-2263-4862-AFC1-4DD3DBCE1894}" type="presParOf" srcId="{C4825D6A-5179-41BE-8206-E4A7DBB3D53E}" destId="{62C025A6-45A4-452C-94A5-5406E437B618}" srcOrd="6" destOrd="0" presId="urn:microsoft.com/office/officeart/2005/8/layout/vProcess5"/>
    <dgm:cxn modelId="{6B9E2CAD-DE2E-4418-B3FC-01CFC2DD0629}" type="presParOf" srcId="{C4825D6A-5179-41BE-8206-E4A7DBB3D53E}" destId="{7B90E2FB-6004-4C85-9602-82B152475D78}" srcOrd="7" destOrd="0" presId="urn:microsoft.com/office/officeart/2005/8/layout/vProcess5"/>
    <dgm:cxn modelId="{4060A000-0252-4CB0-8632-2533C527AEA2}" type="presParOf" srcId="{C4825D6A-5179-41BE-8206-E4A7DBB3D53E}" destId="{69FB0B8F-4DB5-4E44-88C8-8158D60DE21F}" srcOrd="8" destOrd="0" presId="urn:microsoft.com/office/officeart/2005/8/layout/vProcess5"/>
    <dgm:cxn modelId="{636DA212-F41D-4899-9CB6-7F2F77F5E036}" type="presParOf" srcId="{C4825D6A-5179-41BE-8206-E4A7DBB3D53E}" destId="{310441F3-3F1D-4703-AFC6-33AE5639A285}" srcOrd="9" destOrd="0" presId="urn:microsoft.com/office/officeart/2005/8/layout/vProcess5"/>
    <dgm:cxn modelId="{AB8EB75C-DEF0-4302-BFFD-19526BE19D63}" type="presParOf" srcId="{C4825D6A-5179-41BE-8206-E4A7DBB3D53E}" destId="{0921D572-096A-4713-8180-B7E48CEDECB9}" srcOrd="10" destOrd="0" presId="urn:microsoft.com/office/officeart/2005/8/layout/vProcess5"/>
    <dgm:cxn modelId="{437C3B25-B37B-4635-8876-A9D015E129D6}" type="presParOf" srcId="{C4825D6A-5179-41BE-8206-E4A7DBB3D53E}" destId="{7AF53A68-D1F1-400C-9BF6-D6E957B3CD47}" srcOrd="11"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1D39296-442D-4488-8BAD-74BC647E374E}"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US"/>
        </a:p>
      </dgm:t>
    </dgm:pt>
    <dgm:pt modelId="{18F060C7-1D01-4B93-A4D3-14202CB8F98C}">
      <dgm:prSet phldrT="[Text]" custT="1">
        <dgm:style>
          <a:lnRef idx="0">
            <a:schemeClr val="accent3"/>
          </a:lnRef>
          <a:fillRef idx="3">
            <a:schemeClr val="accent3"/>
          </a:fillRef>
          <a:effectRef idx="3">
            <a:schemeClr val="accent3"/>
          </a:effectRef>
          <a:fontRef idx="minor">
            <a:schemeClr val="lt1"/>
          </a:fontRef>
        </dgm:style>
      </dgm:prSet>
      <dgm:spPr/>
      <dgm:t>
        <a:bodyPr vert="wordArtVert"/>
        <a:lstStyle/>
        <a:p>
          <a:r>
            <a:rPr lang="en-US" sz="2000" b="1" dirty="0" smtClean="0">
              <a:solidFill>
                <a:schemeClr val="bg1"/>
              </a:solidFill>
            </a:rPr>
            <a:t>AUDIT</a:t>
          </a:r>
          <a:endParaRPr lang="en-US" sz="2000" b="1" dirty="0">
            <a:solidFill>
              <a:schemeClr val="bg1"/>
            </a:solidFill>
          </a:endParaRPr>
        </a:p>
      </dgm:t>
    </dgm:pt>
    <dgm:pt modelId="{1013CF20-8FC2-4BA8-BCD9-F154D4C5AE7F}" type="parTrans" cxnId="{E14F31A2-75CE-4FC5-827F-F1107FC1537D}">
      <dgm:prSet/>
      <dgm:spPr/>
      <dgm:t>
        <a:bodyPr/>
        <a:lstStyle/>
        <a:p>
          <a:endParaRPr lang="en-US">
            <a:solidFill>
              <a:schemeClr val="bg1"/>
            </a:solidFill>
          </a:endParaRPr>
        </a:p>
      </dgm:t>
    </dgm:pt>
    <dgm:pt modelId="{B7799F31-BAAB-48FB-8338-08982BEAD8BD}" type="sibTrans" cxnId="{E14F31A2-75CE-4FC5-827F-F1107FC1537D}">
      <dgm:prSet/>
      <dgm:spPr/>
      <dgm:t>
        <a:bodyPr/>
        <a:lstStyle/>
        <a:p>
          <a:endParaRPr lang="en-US">
            <a:solidFill>
              <a:schemeClr val="bg1"/>
            </a:solidFill>
          </a:endParaRPr>
        </a:p>
      </dgm:t>
    </dgm:pt>
    <dgm:pt modelId="{EC9655CB-6C44-4119-BEF5-5B120EED7FB5}">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800" b="1" dirty="0" smtClean="0">
              <a:solidFill>
                <a:schemeClr val="bg1"/>
              </a:solidFill>
            </a:rPr>
            <a:t>Internal Audit</a:t>
          </a:r>
        </a:p>
        <a:p>
          <a:r>
            <a:rPr lang="en-US" sz="1800" b="1" dirty="0" smtClean="0">
              <a:solidFill>
                <a:schemeClr val="bg1"/>
              </a:solidFill>
            </a:rPr>
            <a:t>(Sec.138)</a:t>
          </a:r>
          <a:endParaRPr lang="en-US" sz="1800" b="1" dirty="0">
            <a:solidFill>
              <a:schemeClr val="bg1"/>
            </a:solidFill>
          </a:endParaRPr>
        </a:p>
      </dgm:t>
    </dgm:pt>
    <dgm:pt modelId="{7BC10078-7E92-4B9F-A141-965FB9624416}" type="parTrans" cxnId="{2975191C-FED6-4863-851B-37CEE86AA4C9}">
      <dgm:prSet custT="1"/>
      <dgm:spPr/>
      <dgm:t>
        <a:bodyPr/>
        <a:lstStyle/>
        <a:p>
          <a:endParaRPr lang="en-US" sz="1400">
            <a:solidFill>
              <a:schemeClr val="bg1"/>
            </a:solidFill>
          </a:endParaRPr>
        </a:p>
      </dgm:t>
    </dgm:pt>
    <dgm:pt modelId="{E25E0B87-442F-4987-AC41-67C2F172B908}" type="sibTrans" cxnId="{2975191C-FED6-4863-851B-37CEE86AA4C9}">
      <dgm:prSet/>
      <dgm:spPr/>
      <dgm:t>
        <a:bodyPr/>
        <a:lstStyle/>
        <a:p>
          <a:endParaRPr lang="en-US">
            <a:solidFill>
              <a:schemeClr val="bg1"/>
            </a:solidFill>
          </a:endParaRPr>
        </a:p>
      </dgm:t>
    </dgm:pt>
    <dgm:pt modelId="{EF939430-5113-4FCF-B315-2F293CC03DD7}">
      <dgm:prSet phldrT="[Text]" custT="1">
        <dgm:style>
          <a:lnRef idx="1">
            <a:schemeClr val="accent6"/>
          </a:lnRef>
          <a:fillRef idx="2">
            <a:schemeClr val="accent6"/>
          </a:fillRef>
          <a:effectRef idx="1">
            <a:schemeClr val="accent6"/>
          </a:effectRef>
          <a:fontRef idx="minor">
            <a:schemeClr val="dk1"/>
          </a:fontRef>
        </dgm:style>
      </dgm:prSet>
      <dgm:spPr/>
      <dgm:t>
        <a:bodyPr/>
        <a:lstStyle/>
        <a:p>
          <a:pPr marL="115888" indent="-115888" algn="l"/>
          <a:r>
            <a:rPr lang="en-US" sz="1800" dirty="0" smtClean="0">
              <a:solidFill>
                <a:schemeClr val="bg1"/>
              </a:solidFill>
            </a:rPr>
            <a:t>Every Listed Company</a:t>
          </a:r>
          <a:endParaRPr lang="en-US" sz="1800" dirty="0">
            <a:solidFill>
              <a:schemeClr val="bg1"/>
            </a:solidFill>
          </a:endParaRPr>
        </a:p>
      </dgm:t>
    </dgm:pt>
    <dgm:pt modelId="{5BF4447E-D3B4-4FD8-B04C-B60F50F4ED99}" type="parTrans" cxnId="{1330DF6E-E3A6-4E5C-9F8C-6F38D3F55E53}">
      <dgm:prSet custT="1"/>
      <dgm:spPr/>
      <dgm:t>
        <a:bodyPr/>
        <a:lstStyle/>
        <a:p>
          <a:endParaRPr lang="en-US" sz="1400">
            <a:solidFill>
              <a:schemeClr val="bg1"/>
            </a:solidFill>
          </a:endParaRPr>
        </a:p>
      </dgm:t>
    </dgm:pt>
    <dgm:pt modelId="{781A9A75-63C7-4684-BFCD-C7CFA8D7C3E2}" type="sibTrans" cxnId="{1330DF6E-E3A6-4E5C-9F8C-6F38D3F55E53}">
      <dgm:prSet/>
      <dgm:spPr/>
      <dgm:t>
        <a:bodyPr/>
        <a:lstStyle/>
        <a:p>
          <a:endParaRPr lang="en-US">
            <a:solidFill>
              <a:schemeClr val="bg1"/>
            </a:solidFill>
          </a:endParaRPr>
        </a:p>
      </dgm:t>
    </dgm:pt>
    <dgm:pt modelId="{D78127ED-F230-4F39-8600-2AA46D60CAC1}">
      <dgm:prSet phldrT="[Text]" custT="1">
        <dgm:style>
          <a:lnRef idx="1">
            <a:schemeClr val="accent6"/>
          </a:lnRef>
          <a:fillRef idx="2">
            <a:schemeClr val="accent6"/>
          </a:fillRef>
          <a:effectRef idx="1">
            <a:schemeClr val="accent6"/>
          </a:effectRef>
          <a:fontRef idx="minor">
            <a:schemeClr val="dk1"/>
          </a:fontRef>
        </dgm:style>
      </dgm:prSet>
      <dgm:spPr/>
      <dgm:t>
        <a:bodyPr anchor="t"/>
        <a:lstStyle/>
        <a:p>
          <a:pPr algn="just">
            <a:lnSpc>
              <a:spcPct val="100000"/>
            </a:lnSpc>
            <a:spcAft>
              <a:spcPct val="35000"/>
            </a:spcAft>
          </a:pPr>
          <a:r>
            <a:rPr lang="en-US" sz="1800" dirty="0" smtClean="0">
              <a:solidFill>
                <a:schemeClr val="bg1"/>
              </a:solidFill>
            </a:rPr>
            <a:t>Other Public Company having O/s loans and borrowings &gt;25 Crores. OR </a:t>
          </a:r>
        </a:p>
        <a:p>
          <a:pPr indent="0" algn="just">
            <a:lnSpc>
              <a:spcPct val="100000"/>
            </a:lnSpc>
            <a:spcAft>
              <a:spcPts val="0"/>
            </a:spcAft>
          </a:pPr>
          <a:r>
            <a:rPr lang="en-US" sz="1800" dirty="0" smtClean="0">
              <a:solidFill>
                <a:schemeClr val="bg1"/>
              </a:solidFill>
            </a:rPr>
            <a:t>Which has accepted deposit of Rs.25 Crore or more at during the FY by CA (Except Statutory Auditor) or CWA or other professionals as may be decided by Board.</a:t>
          </a:r>
        </a:p>
      </dgm:t>
    </dgm:pt>
    <dgm:pt modelId="{33CB6C30-2F53-4091-B082-F39EB88FB2CD}" type="parTrans" cxnId="{1EFD4EBA-0CBB-46F9-93E4-DFE72CA719D9}">
      <dgm:prSet custT="1"/>
      <dgm:spPr/>
      <dgm:t>
        <a:bodyPr/>
        <a:lstStyle/>
        <a:p>
          <a:endParaRPr lang="en-US" sz="1400">
            <a:solidFill>
              <a:schemeClr val="bg1"/>
            </a:solidFill>
          </a:endParaRPr>
        </a:p>
      </dgm:t>
    </dgm:pt>
    <dgm:pt modelId="{DE415CB7-952F-4527-B261-B92CE93355D9}" type="sibTrans" cxnId="{1EFD4EBA-0CBB-46F9-93E4-DFE72CA719D9}">
      <dgm:prSet/>
      <dgm:spPr/>
      <dgm:t>
        <a:bodyPr/>
        <a:lstStyle/>
        <a:p>
          <a:endParaRPr lang="en-US">
            <a:solidFill>
              <a:schemeClr val="bg1"/>
            </a:solidFill>
          </a:endParaRPr>
        </a:p>
      </dgm:t>
    </dgm:pt>
    <dgm:pt modelId="{A166185C-B970-4622-976E-28E96A890DEC}">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800" b="1" dirty="0" smtClean="0">
              <a:solidFill>
                <a:schemeClr val="bg1"/>
              </a:solidFill>
            </a:rPr>
            <a:t>Secretarial Audit (Sec.204)</a:t>
          </a:r>
          <a:endParaRPr lang="en-US" sz="1800" b="1" dirty="0">
            <a:solidFill>
              <a:schemeClr val="bg1"/>
            </a:solidFill>
          </a:endParaRPr>
        </a:p>
      </dgm:t>
    </dgm:pt>
    <dgm:pt modelId="{18BC3368-C7E7-4639-B525-C31438F3FE47}" type="parTrans" cxnId="{30A500A9-04CF-4196-B5B5-A2D182DF40ED}">
      <dgm:prSet custT="1"/>
      <dgm:spPr/>
      <dgm:t>
        <a:bodyPr/>
        <a:lstStyle/>
        <a:p>
          <a:endParaRPr lang="en-US" sz="1400">
            <a:solidFill>
              <a:schemeClr val="bg1"/>
            </a:solidFill>
          </a:endParaRPr>
        </a:p>
      </dgm:t>
    </dgm:pt>
    <dgm:pt modelId="{ABF9AF40-D688-4059-92E7-A52F4DE76E09}" type="sibTrans" cxnId="{30A500A9-04CF-4196-B5B5-A2D182DF40ED}">
      <dgm:prSet/>
      <dgm:spPr/>
      <dgm:t>
        <a:bodyPr/>
        <a:lstStyle/>
        <a:p>
          <a:endParaRPr lang="en-US">
            <a:solidFill>
              <a:schemeClr val="bg1"/>
            </a:solidFill>
          </a:endParaRPr>
        </a:p>
      </dgm:t>
    </dgm:pt>
    <dgm:pt modelId="{837B8958-B982-4E3C-81F4-F0CE27C8204E}">
      <dgm:prSet phldrT="[Text]" custT="1">
        <dgm:style>
          <a:lnRef idx="1">
            <a:schemeClr val="accent2"/>
          </a:lnRef>
          <a:fillRef idx="2">
            <a:schemeClr val="accent2"/>
          </a:fillRef>
          <a:effectRef idx="1">
            <a:schemeClr val="accent2"/>
          </a:effectRef>
          <a:fontRef idx="minor">
            <a:schemeClr val="dk1"/>
          </a:fontRef>
        </dgm:style>
      </dgm:prSet>
      <dgm:spPr/>
      <dgm:t>
        <a:bodyPr/>
        <a:lstStyle/>
        <a:p>
          <a:pPr algn="just"/>
          <a:r>
            <a:rPr lang="en-US" sz="1800" dirty="0" smtClean="0">
              <a:solidFill>
                <a:schemeClr val="bg1"/>
              </a:solidFill>
            </a:rPr>
            <a:t>Every listed company having paid-up share capital of Rs.100 Crores or more by Company Secretary in Practice.</a:t>
          </a:r>
          <a:endParaRPr lang="en-US" sz="1800" dirty="0">
            <a:solidFill>
              <a:schemeClr val="bg1"/>
            </a:solidFill>
          </a:endParaRPr>
        </a:p>
      </dgm:t>
    </dgm:pt>
    <dgm:pt modelId="{55CC8CA4-BC7F-46E0-8D0A-55BC3DCE0055}" type="parTrans" cxnId="{D3D09FA1-0C55-4C39-9F6C-59470B08CFC2}">
      <dgm:prSet custT="1"/>
      <dgm:spPr/>
      <dgm:t>
        <a:bodyPr/>
        <a:lstStyle/>
        <a:p>
          <a:endParaRPr lang="en-US" sz="1400">
            <a:solidFill>
              <a:schemeClr val="bg1"/>
            </a:solidFill>
          </a:endParaRPr>
        </a:p>
      </dgm:t>
    </dgm:pt>
    <dgm:pt modelId="{6F2A124F-68A3-4E40-AFAE-A19A4638F1A3}" type="sibTrans" cxnId="{D3D09FA1-0C55-4C39-9F6C-59470B08CFC2}">
      <dgm:prSet/>
      <dgm:spPr/>
      <dgm:t>
        <a:bodyPr/>
        <a:lstStyle/>
        <a:p>
          <a:endParaRPr lang="en-US">
            <a:solidFill>
              <a:schemeClr val="bg1"/>
            </a:solidFill>
          </a:endParaRPr>
        </a:p>
      </dgm:t>
    </dgm:pt>
    <dgm:pt modelId="{C35A7803-FD06-47BF-89D3-F75D9DDFDD9A}">
      <dgm:prSet phldrT="[Text]" custT="1">
        <dgm:style>
          <a:lnRef idx="1">
            <a:schemeClr val="accent6"/>
          </a:lnRef>
          <a:fillRef idx="2">
            <a:schemeClr val="accent6"/>
          </a:fillRef>
          <a:effectRef idx="1">
            <a:schemeClr val="accent6"/>
          </a:effectRef>
          <a:fontRef idx="minor">
            <a:schemeClr val="dk1"/>
          </a:fontRef>
        </dgm:style>
      </dgm:prSet>
      <dgm:spPr/>
      <dgm:t>
        <a:bodyPr/>
        <a:lstStyle/>
        <a:p>
          <a:pPr algn="l"/>
          <a:r>
            <a:rPr lang="en-US" sz="1800" dirty="0" smtClean="0">
              <a:solidFill>
                <a:schemeClr val="bg1"/>
              </a:solidFill>
            </a:rPr>
            <a:t>Every public company having Paid-up Share Capital of Rs.10 Crores or more.</a:t>
          </a:r>
          <a:endParaRPr lang="en-US" sz="1800" dirty="0">
            <a:solidFill>
              <a:schemeClr val="bg1"/>
            </a:solidFill>
          </a:endParaRPr>
        </a:p>
      </dgm:t>
    </dgm:pt>
    <dgm:pt modelId="{7752244A-F581-4072-9FBB-5EB198FE5F9F}" type="parTrans" cxnId="{0AED7B7C-C645-4A11-8690-AD3B4F8FEEC9}">
      <dgm:prSet custT="1"/>
      <dgm:spPr/>
      <dgm:t>
        <a:bodyPr/>
        <a:lstStyle/>
        <a:p>
          <a:endParaRPr lang="en-US" sz="1400">
            <a:solidFill>
              <a:schemeClr val="bg1"/>
            </a:solidFill>
          </a:endParaRPr>
        </a:p>
      </dgm:t>
    </dgm:pt>
    <dgm:pt modelId="{344E516E-6DB5-413A-A231-F80099FC62BC}" type="sibTrans" cxnId="{0AED7B7C-C645-4A11-8690-AD3B4F8FEEC9}">
      <dgm:prSet/>
      <dgm:spPr/>
      <dgm:t>
        <a:bodyPr/>
        <a:lstStyle/>
        <a:p>
          <a:endParaRPr lang="en-US">
            <a:solidFill>
              <a:schemeClr val="bg1"/>
            </a:solidFill>
          </a:endParaRPr>
        </a:p>
      </dgm:t>
    </dgm:pt>
    <dgm:pt modelId="{3656D867-9EE0-49A3-B7CF-30B79909F339}" type="pres">
      <dgm:prSet presAssocID="{71D39296-442D-4488-8BAD-74BC647E374E}" presName="mainComposite" presStyleCnt="0">
        <dgm:presLayoutVars>
          <dgm:chPref val="1"/>
          <dgm:dir/>
          <dgm:animOne val="branch"/>
          <dgm:animLvl val="lvl"/>
          <dgm:resizeHandles val="exact"/>
        </dgm:presLayoutVars>
      </dgm:prSet>
      <dgm:spPr/>
      <dgm:t>
        <a:bodyPr/>
        <a:lstStyle/>
        <a:p>
          <a:endParaRPr lang="en-US"/>
        </a:p>
      </dgm:t>
    </dgm:pt>
    <dgm:pt modelId="{55EC93D8-C97F-4B43-8B97-3DBB271E5DBE}" type="pres">
      <dgm:prSet presAssocID="{71D39296-442D-4488-8BAD-74BC647E374E}" presName="hierFlow" presStyleCnt="0"/>
      <dgm:spPr/>
    </dgm:pt>
    <dgm:pt modelId="{87D66D35-254A-4AC6-A6ED-4FDA5E137FC2}" type="pres">
      <dgm:prSet presAssocID="{71D39296-442D-4488-8BAD-74BC647E374E}" presName="hierChild1" presStyleCnt="0">
        <dgm:presLayoutVars>
          <dgm:chPref val="1"/>
          <dgm:animOne val="branch"/>
          <dgm:animLvl val="lvl"/>
        </dgm:presLayoutVars>
      </dgm:prSet>
      <dgm:spPr/>
    </dgm:pt>
    <dgm:pt modelId="{0F19CD78-04A1-415E-8A22-4B842E0CE9A1}" type="pres">
      <dgm:prSet presAssocID="{18F060C7-1D01-4B93-A4D3-14202CB8F98C}" presName="Name17" presStyleCnt="0"/>
      <dgm:spPr/>
    </dgm:pt>
    <dgm:pt modelId="{C29E6905-2754-424E-89B5-FF7E438BADC5}" type="pres">
      <dgm:prSet presAssocID="{18F060C7-1D01-4B93-A4D3-14202CB8F98C}" presName="level1Shape" presStyleLbl="node0" presStyleIdx="0" presStyleCnt="1" custScaleX="67168" custScaleY="335870" custLinFactNeighborX="-3453" custLinFactNeighborY="-45406">
        <dgm:presLayoutVars>
          <dgm:chPref val="3"/>
        </dgm:presLayoutVars>
      </dgm:prSet>
      <dgm:spPr/>
      <dgm:t>
        <a:bodyPr/>
        <a:lstStyle/>
        <a:p>
          <a:endParaRPr lang="en-US"/>
        </a:p>
      </dgm:t>
    </dgm:pt>
    <dgm:pt modelId="{5D84583B-8911-4DD0-AFD8-4264EEFCC2C5}" type="pres">
      <dgm:prSet presAssocID="{18F060C7-1D01-4B93-A4D3-14202CB8F98C}" presName="hierChild2" presStyleCnt="0"/>
      <dgm:spPr/>
    </dgm:pt>
    <dgm:pt modelId="{AA148D03-0C06-4FBF-BAC7-FBA6C79574D7}" type="pres">
      <dgm:prSet presAssocID="{7BC10078-7E92-4B9F-A141-965FB9624416}" presName="Name25" presStyleLbl="parChTrans1D2" presStyleIdx="0" presStyleCnt="2"/>
      <dgm:spPr/>
      <dgm:t>
        <a:bodyPr/>
        <a:lstStyle/>
        <a:p>
          <a:endParaRPr lang="en-US"/>
        </a:p>
      </dgm:t>
    </dgm:pt>
    <dgm:pt modelId="{CC966699-8B4C-40D4-9F6A-BDB81F566504}" type="pres">
      <dgm:prSet presAssocID="{7BC10078-7E92-4B9F-A141-965FB9624416}" presName="connTx" presStyleLbl="parChTrans1D2" presStyleIdx="0" presStyleCnt="2"/>
      <dgm:spPr/>
      <dgm:t>
        <a:bodyPr/>
        <a:lstStyle/>
        <a:p>
          <a:endParaRPr lang="en-US"/>
        </a:p>
      </dgm:t>
    </dgm:pt>
    <dgm:pt modelId="{841234C0-FB3D-48F9-973B-889970B36E8F}" type="pres">
      <dgm:prSet presAssocID="{EC9655CB-6C44-4119-BEF5-5B120EED7FB5}" presName="Name30" presStyleCnt="0"/>
      <dgm:spPr/>
    </dgm:pt>
    <dgm:pt modelId="{57D5C828-F7FD-4F00-B32A-A52F9FECDEC7}" type="pres">
      <dgm:prSet presAssocID="{EC9655CB-6C44-4119-BEF5-5B120EED7FB5}" presName="level2Shape" presStyleLbl="node2" presStyleIdx="0" presStyleCnt="2" custScaleX="70385" custScaleY="162209" custLinFactNeighborX="-22715" custLinFactNeighborY="6132"/>
      <dgm:spPr/>
      <dgm:t>
        <a:bodyPr/>
        <a:lstStyle/>
        <a:p>
          <a:endParaRPr lang="en-US"/>
        </a:p>
      </dgm:t>
    </dgm:pt>
    <dgm:pt modelId="{CF270C23-9595-49C3-A182-A6019F8DC032}" type="pres">
      <dgm:prSet presAssocID="{EC9655CB-6C44-4119-BEF5-5B120EED7FB5}" presName="hierChild3" presStyleCnt="0"/>
      <dgm:spPr/>
    </dgm:pt>
    <dgm:pt modelId="{F25595B4-1924-4624-8563-6A93CDF4CE90}" type="pres">
      <dgm:prSet presAssocID="{5BF4447E-D3B4-4FD8-B04C-B60F50F4ED99}" presName="Name25" presStyleLbl="parChTrans1D3" presStyleIdx="0" presStyleCnt="4"/>
      <dgm:spPr/>
      <dgm:t>
        <a:bodyPr/>
        <a:lstStyle/>
        <a:p>
          <a:endParaRPr lang="en-US"/>
        </a:p>
      </dgm:t>
    </dgm:pt>
    <dgm:pt modelId="{125F4D1E-A275-4AE8-AD61-F79220187E32}" type="pres">
      <dgm:prSet presAssocID="{5BF4447E-D3B4-4FD8-B04C-B60F50F4ED99}" presName="connTx" presStyleLbl="parChTrans1D3" presStyleIdx="0" presStyleCnt="4"/>
      <dgm:spPr/>
      <dgm:t>
        <a:bodyPr/>
        <a:lstStyle/>
        <a:p>
          <a:endParaRPr lang="en-US"/>
        </a:p>
      </dgm:t>
    </dgm:pt>
    <dgm:pt modelId="{7FD38006-8D10-40F2-B66C-CB0D492874F7}" type="pres">
      <dgm:prSet presAssocID="{EF939430-5113-4FCF-B315-2F293CC03DD7}" presName="Name30" presStyleCnt="0"/>
      <dgm:spPr/>
    </dgm:pt>
    <dgm:pt modelId="{EA718749-D7BB-4247-A870-DEBCB638D46E}" type="pres">
      <dgm:prSet presAssocID="{EF939430-5113-4FCF-B315-2F293CC03DD7}" presName="level2Shape" presStyleLbl="node3" presStyleIdx="0" presStyleCnt="4" custScaleX="318087" custScaleY="71923" custLinFactNeighborX="-904" custLinFactNeighborY="31283"/>
      <dgm:spPr/>
      <dgm:t>
        <a:bodyPr/>
        <a:lstStyle/>
        <a:p>
          <a:endParaRPr lang="en-US"/>
        </a:p>
      </dgm:t>
    </dgm:pt>
    <dgm:pt modelId="{AEC189FC-C1A1-4576-9A5A-4165A4A1B488}" type="pres">
      <dgm:prSet presAssocID="{EF939430-5113-4FCF-B315-2F293CC03DD7}" presName="hierChild3" presStyleCnt="0"/>
      <dgm:spPr/>
    </dgm:pt>
    <dgm:pt modelId="{40B68203-8E59-461C-843F-0BE2161389CF}" type="pres">
      <dgm:prSet presAssocID="{7752244A-F581-4072-9FBB-5EB198FE5F9F}" presName="Name25" presStyleLbl="parChTrans1D3" presStyleIdx="1" presStyleCnt="4"/>
      <dgm:spPr/>
      <dgm:t>
        <a:bodyPr/>
        <a:lstStyle/>
        <a:p>
          <a:endParaRPr lang="en-US"/>
        </a:p>
      </dgm:t>
    </dgm:pt>
    <dgm:pt modelId="{30745273-D571-438A-B642-48992351F137}" type="pres">
      <dgm:prSet presAssocID="{7752244A-F581-4072-9FBB-5EB198FE5F9F}" presName="connTx" presStyleLbl="parChTrans1D3" presStyleIdx="1" presStyleCnt="4"/>
      <dgm:spPr/>
      <dgm:t>
        <a:bodyPr/>
        <a:lstStyle/>
        <a:p>
          <a:endParaRPr lang="en-US"/>
        </a:p>
      </dgm:t>
    </dgm:pt>
    <dgm:pt modelId="{00D6EDA8-8A22-4369-BE3F-101CBEC72057}" type="pres">
      <dgm:prSet presAssocID="{C35A7803-FD06-47BF-89D3-F75D9DDFDD9A}" presName="Name30" presStyleCnt="0"/>
      <dgm:spPr/>
    </dgm:pt>
    <dgm:pt modelId="{677949A5-DDB8-4400-8BC8-642711BA0595}" type="pres">
      <dgm:prSet presAssocID="{C35A7803-FD06-47BF-89D3-F75D9DDFDD9A}" presName="level2Shape" presStyleLbl="node3" presStyleIdx="1" presStyleCnt="4" custScaleX="318087" custScaleY="117524" custLinFactNeighborX="-904" custLinFactNeighborY="30409"/>
      <dgm:spPr/>
      <dgm:t>
        <a:bodyPr/>
        <a:lstStyle/>
        <a:p>
          <a:endParaRPr lang="en-US"/>
        </a:p>
      </dgm:t>
    </dgm:pt>
    <dgm:pt modelId="{F64BA620-3B08-4EE4-B933-A4C436350B31}" type="pres">
      <dgm:prSet presAssocID="{C35A7803-FD06-47BF-89D3-F75D9DDFDD9A}" presName="hierChild3" presStyleCnt="0"/>
      <dgm:spPr/>
    </dgm:pt>
    <dgm:pt modelId="{8A040E3B-C979-43BA-B933-7963DCBD8530}" type="pres">
      <dgm:prSet presAssocID="{33CB6C30-2F53-4091-B082-F39EB88FB2CD}" presName="Name25" presStyleLbl="parChTrans1D3" presStyleIdx="2" presStyleCnt="4"/>
      <dgm:spPr/>
      <dgm:t>
        <a:bodyPr/>
        <a:lstStyle/>
        <a:p>
          <a:endParaRPr lang="en-US"/>
        </a:p>
      </dgm:t>
    </dgm:pt>
    <dgm:pt modelId="{B4B455C5-C7DD-41EB-8EB7-B095FF7CEE5C}" type="pres">
      <dgm:prSet presAssocID="{33CB6C30-2F53-4091-B082-F39EB88FB2CD}" presName="connTx" presStyleLbl="parChTrans1D3" presStyleIdx="2" presStyleCnt="4"/>
      <dgm:spPr/>
      <dgm:t>
        <a:bodyPr/>
        <a:lstStyle/>
        <a:p>
          <a:endParaRPr lang="en-US"/>
        </a:p>
      </dgm:t>
    </dgm:pt>
    <dgm:pt modelId="{EF586051-4448-42BD-AE6D-720DA77BB10A}" type="pres">
      <dgm:prSet presAssocID="{D78127ED-F230-4F39-8600-2AA46D60CAC1}" presName="Name30" presStyleCnt="0"/>
      <dgm:spPr/>
    </dgm:pt>
    <dgm:pt modelId="{FD963735-8A7D-44EB-AB15-5008BCB75787}" type="pres">
      <dgm:prSet presAssocID="{D78127ED-F230-4F39-8600-2AA46D60CAC1}" presName="level2Shape" presStyleLbl="node3" presStyleIdx="2" presStyleCnt="4" custScaleX="318087" custScaleY="199144" custLinFactNeighborX="-904" custLinFactNeighborY="35503"/>
      <dgm:spPr/>
      <dgm:t>
        <a:bodyPr/>
        <a:lstStyle/>
        <a:p>
          <a:endParaRPr lang="en-US"/>
        </a:p>
      </dgm:t>
    </dgm:pt>
    <dgm:pt modelId="{9E44D1E0-88B9-45FA-AEDB-50BA6C7C995E}" type="pres">
      <dgm:prSet presAssocID="{D78127ED-F230-4F39-8600-2AA46D60CAC1}" presName="hierChild3" presStyleCnt="0"/>
      <dgm:spPr/>
    </dgm:pt>
    <dgm:pt modelId="{CA82524C-057A-4ADE-8A0F-FAB49A0A36E6}" type="pres">
      <dgm:prSet presAssocID="{18BC3368-C7E7-4639-B525-C31438F3FE47}" presName="Name25" presStyleLbl="parChTrans1D2" presStyleIdx="1" presStyleCnt="2"/>
      <dgm:spPr/>
      <dgm:t>
        <a:bodyPr/>
        <a:lstStyle/>
        <a:p>
          <a:endParaRPr lang="en-US"/>
        </a:p>
      </dgm:t>
    </dgm:pt>
    <dgm:pt modelId="{E3A67C81-B695-4FC4-BDC4-C9CD420D54FD}" type="pres">
      <dgm:prSet presAssocID="{18BC3368-C7E7-4639-B525-C31438F3FE47}" presName="connTx" presStyleLbl="parChTrans1D2" presStyleIdx="1" presStyleCnt="2"/>
      <dgm:spPr/>
      <dgm:t>
        <a:bodyPr/>
        <a:lstStyle/>
        <a:p>
          <a:endParaRPr lang="en-US"/>
        </a:p>
      </dgm:t>
    </dgm:pt>
    <dgm:pt modelId="{671C3630-2463-4AA2-9DA8-FEF488951F4F}" type="pres">
      <dgm:prSet presAssocID="{A166185C-B970-4622-976E-28E96A890DEC}" presName="Name30" presStyleCnt="0"/>
      <dgm:spPr/>
    </dgm:pt>
    <dgm:pt modelId="{CA8F9545-8B06-425F-84BF-401BCD65FE9D}" type="pres">
      <dgm:prSet presAssocID="{A166185C-B970-4622-976E-28E96A890DEC}" presName="level2Shape" presStyleLbl="node2" presStyleIdx="1" presStyleCnt="2" custScaleX="75037" custScaleY="168581" custLinFactNeighborX="-24543" custLinFactNeighborY="-68109"/>
      <dgm:spPr/>
      <dgm:t>
        <a:bodyPr/>
        <a:lstStyle/>
        <a:p>
          <a:endParaRPr lang="en-US"/>
        </a:p>
      </dgm:t>
    </dgm:pt>
    <dgm:pt modelId="{920BE93D-8AC0-4D10-ABA8-C4456B4D59F5}" type="pres">
      <dgm:prSet presAssocID="{A166185C-B970-4622-976E-28E96A890DEC}" presName="hierChild3" presStyleCnt="0"/>
      <dgm:spPr/>
    </dgm:pt>
    <dgm:pt modelId="{CF09087C-5ECD-48DD-990E-8EC506220347}" type="pres">
      <dgm:prSet presAssocID="{55CC8CA4-BC7F-46E0-8D0A-55BC3DCE0055}" presName="Name25" presStyleLbl="parChTrans1D3" presStyleIdx="3" presStyleCnt="4"/>
      <dgm:spPr/>
      <dgm:t>
        <a:bodyPr/>
        <a:lstStyle/>
        <a:p>
          <a:endParaRPr lang="en-US"/>
        </a:p>
      </dgm:t>
    </dgm:pt>
    <dgm:pt modelId="{FB72E428-76FD-4946-B123-209B4976471D}" type="pres">
      <dgm:prSet presAssocID="{55CC8CA4-BC7F-46E0-8D0A-55BC3DCE0055}" presName="connTx" presStyleLbl="parChTrans1D3" presStyleIdx="3" presStyleCnt="4"/>
      <dgm:spPr/>
      <dgm:t>
        <a:bodyPr/>
        <a:lstStyle/>
        <a:p>
          <a:endParaRPr lang="en-US"/>
        </a:p>
      </dgm:t>
    </dgm:pt>
    <dgm:pt modelId="{DA82BB72-2662-4026-A91F-E5BDB31F15F8}" type="pres">
      <dgm:prSet presAssocID="{837B8958-B982-4E3C-81F4-F0CE27C8204E}" presName="Name30" presStyleCnt="0"/>
      <dgm:spPr/>
    </dgm:pt>
    <dgm:pt modelId="{BA8F79EE-5322-4768-BB27-E1A4D3CED070}" type="pres">
      <dgm:prSet presAssocID="{837B8958-B982-4E3C-81F4-F0CE27C8204E}" presName="level2Shape" presStyleLbl="node3" presStyleIdx="3" presStyleCnt="4" custScaleX="313601" custScaleY="146852" custLinFactNeighborX="-1070" custLinFactNeighborY="36315"/>
      <dgm:spPr/>
      <dgm:t>
        <a:bodyPr/>
        <a:lstStyle/>
        <a:p>
          <a:endParaRPr lang="en-US"/>
        </a:p>
      </dgm:t>
    </dgm:pt>
    <dgm:pt modelId="{DA6F0ED1-2414-45D3-9497-3DB611BE8B4C}" type="pres">
      <dgm:prSet presAssocID="{837B8958-B982-4E3C-81F4-F0CE27C8204E}" presName="hierChild3" presStyleCnt="0"/>
      <dgm:spPr/>
    </dgm:pt>
    <dgm:pt modelId="{A9FC66E8-BCB0-449D-8B7F-DEB30168879C}" type="pres">
      <dgm:prSet presAssocID="{71D39296-442D-4488-8BAD-74BC647E374E}" presName="bgShapesFlow" presStyleCnt="0"/>
      <dgm:spPr/>
    </dgm:pt>
  </dgm:ptLst>
  <dgm:cxnLst>
    <dgm:cxn modelId="{8F2B4CE7-7968-47E1-8243-7C375340C911}" type="presOf" srcId="{71D39296-442D-4488-8BAD-74BC647E374E}" destId="{3656D867-9EE0-49A3-B7CF-30B79909F339}" srcOrd="0" destOrd="0" presId="urn:microsoft.com/office/officeart/2005/8/layout/hierarchy5"/>
    <dgm:cxn modelId="{DC791EB2-D551-4BB7-871C-F30400DEE863}" type="presOf" srcId="{55CC8CA4-BC7F-46E0-8D0A-55BC3DCE0055}" destId="{FB72E428-76FD-4946-B123-209B4976471D}" srcOrd="1" destOrd="0" presId="urn:microsoft.com/office/officeart/2005/8/layout/hierarchy5"/>
    <dgm:cxn modelId="{7C2696B3-79CB-47B5-A2BC-9BA39024FDA2}" type="presOf" srcId="{EC9655CB-6C44-4119-BEF5-5B120EED7FB5}" destId="{57D5C828-F7FD-4F00-B32A-A52F9FECDEC7}" srcOrd="0" destOrd="0" presId="urn:microsoft.com/office/officeart/2005/8/layout/hierarchy5"/>
    <dgm:cxn modelId="{1330DF6E-E3A6-4E5C-9F8C-6F38D3F55E53}" srcId="{EC9655CB-6C44-4119-BEF5-5B120EED7FB5}" destId="{EF939430-5113-4FCF-B315-2F293CC03DD7}" srcOrd="0" destOrd="0" parTransId="{5BF4447E-D3B4-4FD8-B04C-B60F50F4ED99}" sibTransId="{781A9A75-63C7-4684-BFCD-C7CFA8D7C3E2}"/>
    <dgm:cxn modelId="{93170A26-D9DA-4C01-BB6F-CF5855608515}" type="presOf" srcId="{18F060C7-1D01-4B93-A4D3-14202CB8F98C}" destId="{C29E6905-2754-424E-89B5-FF7E438BADC5}" srcOrd="0" destOrd="0" presId="urn:microsoft.com/office/officeart/2005/8/layout/hierarchy5"/>
    <dgm:cxn modelId="{E2D0A842-D823-4A6B-9224-3BE310592FC2}" type="presOf" srcId="{837B8958-B982-4E3C-81F4-F0CE27C8204E}" destId="{BA8F79EE-5322-4768-BB27-E1A4D3CED070}" srcOrd="0" destOrd="0" presId="urn:microsoft.com/office/officeart/2005/8/layout/hierarchy5"/>
    <dgm:cxn modelId="{6DFB4770-E45F-41A5-9704-133BA63F1F10}" type="presOf" srcId="{7BC10078-7E92-4B9F-A141-965FB9624416}" destId="{AA148D03-0C06-4FBF-BAC7-FBA6C79574D7}" srcOrd="0" destOrd="0" presId="urn:microsoft.com/office/officeart/2005/8/layout/hierarchy5"/>
    <dgm:cxn modelId="{7170E377-B4A2-46AD-AFAD-9DE1BD400B87}" type="presOf" srcId="{7752244A-F581-4072-9FBB-5EB198FE5F9F}" destId="{40B68203-8E59-461C-843F-0BE2161389CF}" srcOrd="0" destOrd="0" presId="urn:microsoft.com/office/officeart/2005/8/layout/hierarchy5"/>
    <dgm:cxn modelId="{766CD05F-2598-46B1-896D-337200B09C2C}" type="presOf" srcId="{EF939430-5113-4FCF-B315-2F293CC03DD7}" destId="{EA718749-D7BB-4247-A870-DEBCB638D46E}" srcOrd="0" destOrd="0" presId="urn:microsoft.com/office/officeart/2005/8/layout/hierarchy5"/>
    <dgm:cxn modelId="{46FB7556-319B-4954-AA5A-65CFB424B03C}" type="presOf" srcId="{5BF4447E-D3B4-4FD8-B04C-B60F50F4ED99}" destId="{F25595B4-1924-4624-8563-6A93CDF4CE90}" srcOrd="0" destOrd="0" presId="urn:microsoft.com/office/officeart/2005/8/layout/hierarchy5"/>
    <dgm:cxn modelId="{8F5A854C-5A55-4C5E-BBB3-20E5CE0C6F39}" type="presOf" srcId="{18BC3368-C7E7-4639-B525-C31438F3FE47}" destId="{E3A67C81-B695-4FC4-BDC4-C9CD420D54FD}" srcOrd="1" destOrd="0" presId="urn:microsoft.com/office/officeart/2005/8/layout/hierarchy5"/>
    <dgm:cxn modelId="{E08EF779-956F-44B8-869A-FAD3166BC41E}" type="presOf" srcId="{55CC8CA4-BC7F-46E0-8D0A-55BC3DCE0055}" destId="{CF09087C-5ECD-48DD-990E-8EC506220347}" srcOrd="0" destOrd="0" presId="urn:microsoft.com/office/officeart/2005/8/layout/hierarchy5"/>
    <dgm:cxn modelId="{FBA08B26-E82D-4386-81D6-14DCA7EAAAC1}" type="presOf" srcId="{33CB6C30-2F53-4091-B082-F39EB88FB2CD}" destId="{8A040E3B-C979-43BA-B933-7963DCBD8530}" srcOrd="0" destOrd="0" presId="urn:microsoft.com/office/officeart/2005/8/layout/hierarchy5"/>
    <dgm:cxn modelId="{E14F31A2-75CE-4FC5-827F-F1107FC1537D}" srcId="{71D39296-442D-4488-8BAD-74BC647E374E}" destId="{18F060C7-1D01-4B93-A4D3-14202CB8F98C}" srcOrd="0" destOrd="0" parTransId="{1013CF20-8FC2-4BA8-BCD9-F154D4C5AE7F}" sibTransId="{B7799F31-BAAB-48FB-8338-08982BEAD8BD}"/>
    <dgm:cxn modelId="{2975191C-FED6-4863-851B-37CEE86AA4C9}" srcId="{18F060C7-1D01-4B93-A4D3-14202CB8F98C}" destId="{EC9655CB-6C44-4119-BEF5-5B120EED7FB5}" srcOrd="0" destOrd="0" parTransId="{7BC10078-7E92-4B9F-A141-965FB9624416}" sibTransId="{E25E0B87-442F-4987-AC41-67C2F172B908}"/>
    <dgm:cxn modelId="{0AED7B7C-C645-4A11-8690-AD3B4F8FEEC9}" srcId="{EC9655CB-6C44-4119-BEF5-5B120EED7FB5}" destId="{C35A7803-FD06-47BF-89D3-F75D9DDFDD9A}" srcOrd="1" destOrd="0" parTransId="{7752244A-F581-4072-9FBB-5EB198FE5F9F}" sibTransId="{344E516E-6DB5-413A-A231-F80099FC62BC}"/>
    <dgm:cxn modelId="{0158A9B7-8C73-4CE1-A64A-D475784FD500}" type="presOf" srcId="{D78127ED-F230-4F39-8600-2AA46D60CAC1}" destId="{FD963735-8A7D-44EB-AB15-5008BCB75787}" srcOrd="0" destOrd="0" presId="urn:microsoft.com/office/officeart/2005/8/layout/hierarchy5"/>
    <dgm:cxn modelId="{7A55FDF7-F613-4086-8ED1-CB10EDFE5590}" type="presOf" srcId="{A166185C-B970-4622-976E-28E96A890DEC}" destId="{CA8F9545-8B06-425F-84BF-401BCD65FE9D}" srcOrd="0" destOrd="0" presId="urn:microsoft.com/office/officeart/2005/8/layout/hierarchy5"/>
    <dgm:cxn modelId="{1EFD4EBA-0CBB-46F9-93E4-DFE72CA719D9}" srcId="{EC9655CB-6C44-4119-BEF5-5B120EED7FB5}" destId="{D78127ED-F230-4F39-8600-2AA46D60CAC1}" srcOrd="2" destOrd="0" parTransId="{33CB6C30-2F53-4091-B082-F39EB88FB2CD}" sibTransId="{DE415CB7-952F-4527-B261-B92CE93355D9}"/>
    <dgm:cxn modelId="{B3FBF231-5897-4D01-9215-DE4D524DC6E1}" type="presOf" srcId="{7752244A-F581-4072-9FBB-5EB198FE5F9F}" destId="{30745273-D571-438A-B642-48992351F137}" srcOrd="1" destOrd="0" presId="urn:microsoft.com/office/officeart/2005/8/layout/hierarchy5"/>
    <dgm:cxn modelId="{AD4F4544-F208-4A4C-8080-F2482A444BEE}" type="presOf" srcId="{C35A7803-FD06-47BF-89D3-F75D9DDFDD9A}" destId="{677949A5-DDB8-4400-8BC8-642711BA0595}" srcOrd="0" destOrd="0" presId="urn:microsoft.com/office/officeart/2005/8/layout/hierarchy5"/>
    <dgm:cxn modelId="{254A7B57-0668-43D5-8E7C-1C43F395A8E5}" type="presOf" srcId="{18BC3368-C7E7-4639-B525-C31438F3FE47}" destId="{CA82524C-057A-4ADE-8A0F-FAB49A0A36E6}" srcOrd="0" destOrd="0" presId="urn:microsoft.com/office/officeart/2005/8/layout/hierarchy5"/>
    <dgm:cxn modelId="{F3150F0D-BA24-4571-8EDB-81644DF09F5F}" type="presOf" srcId="{5BF4447E-D3B4-4FD8-B04C-B60F50F4ED99}" destId="{125F4D1E-A275-4AE8-AD61-F79220187E32}" srcOrd="1" destOrd="0" presId="urn:microsoft.com/office/officeart/2005/8/layout/hierarchy5"/>
    <dgm:cxn modelId="{43715580-8CB3-4FEA-9B5E-77D4D9179C13}" type="presOf" srcId="{33CB6C30-2F53-4091-B082-F39EB88FB2CD}" destId="{B4B455C5-C7DD-41EB-8EB7-B095FF7CEE5C}" srcOrd="1" destOrd="0" presId="urn:microsoft.com/office/officeart/2005/8/layout/hierarchy5"/>
    <dgm:cxn modelId="{8AA8FD14-D675-4B64-B307-FF027D03EBF2}" type="presOf" srcId="{7BC10078-7E92-4B9F-A141-965FB9624416}" destId="{CC966699-8B4C-40D4-9F6A-BDB81F566504}" srcOrd="1" destOrd="0" presId="urn:microsoft.com/office/officeart/2005/8/layout/hierarchy5"/>
    <dgm:cxn modelId="{D3D09FA1-0C55-4C39-9F6C-59470B08CFC2}" srcId="{A166185C-B970-4622-976E-28E96A890DEC}" destId="{837B8958-B982-4E3C-81F4-F0CE27C8204E}" srcOrd="0" destOrd="0" parTransId="{55CC8CA4-BC7F-46E0-8D0A-55BC3DCE0055}" sibTransId="{6F2A124F-68A3-4E40-AFAE-A19A4638F1A3}"/>
    <dgm:cxn modelId="{30A500A9-04CF-4196-B5B5-A2D182DF40ED}" srcId="{18F060C7-1D01-4B93-A4D3-14202CB8F98C}" destId="{A166185C-B970-4622-976E-28E96A890DEC}" srcOrd="1" destOrd="0" parTransId="{18BC3368-C7E7-4639-B525-C31438F3FE47}" sibTransId="{ABF9AF40-D688-4059-92E7-A52F4DE76E09}"/>
    <dgm:cxn modelId="{B4A21B6A-8A63-4AE6-93E7-BFBAE24BE4C3}" type="presParOf" srcId="{3656D867-9EE0-49A3-B7CF-30B79909F339}" destId="{55EC93D8-C97F-4B43-8B97-3DBB271E5DBE}" srcOrd="0" destOrd="0" presId="urn:microsoft.com/office/officeart/2005/8/layout/hierarchy5"/>
    <dgm:cxn modelId="{8E4905A2-92A2-430E-A672-267D2F02FAA7}" type="presParOf" srcId="{55EC93D8-C97F-4B43-8B97-3DBB271E5DBE}" destId="{87D66D35-254A-4AC6-A6ED-4FDA5E137FC2}" srcOrd="0" destOrd="0" presId="urn:microsoft.com/office/officeart/2005/8/layout/hierarchy5"/>
    <dgm:cxn modelId="{F84BBAFF-2F63-420E-A3A4-40D29C40F357}" type="presParOf" srcId="{87D66D35-254A-4AC6-A6ED-4FDA5E137FC2}" destId="{0F19CD78-04A1-415E-8A22-4B842E0CE9A1}" srcOrd="0" destOrd="0" presId="urn:microsoft.com/office/officeart/2005/8/layout/hierarchy5"/>
    <dgm:cxn modelId="{C20F6AD7-1891-4984-8624-044CD4E3BFAD}" type="presParOf" srcId="{0F19CD78-04A1-415E-8A22-4B842E0CE9A1}" destId="{C29E6905-2754-424E-89B5-FF7E438BADC5}" srcOrd="0" destOrd="0" presId="urn:microsoft.com/office/officeart/2005/8/layout/hierarchy5"/>
    <dgm:cxn modelId="{4FC731DA-7932-415C-A243-37548BA3013A}" type="presParOf" srcId="{0F19CD78-04A1-415E-8A22-4B842E0CE9A1}" destId="{5D84583B-8911-4DD0-AFD8-4264EEFCC2C5}" srcOrd="1" destOrd="0" presId="urn:microsoft.com/office/officeart/2005/8/layout/hierarchy5"/>
    <dgm:cxn modelId="{21E7899D-1912-44A2-8070-D0878199981C}" type="presParOf" srcId="{5D84583B-8911-4DD0-AFD8-4264EEFCC2C5}" destId="{AA148D03-0C06-4FBF-BAC7-FBA6C79574D7}" srcOrd="0" destOrd="0" presId="urn:microsoft.com/office/officeart/2005/8/layout/hierarchy5"/>
    <dgm:cxn modelId="{05DF34A6-0039-4EA4-8521-EF904E7C838F}" type="presParOf" srcId="{AA148D03-0C06-4FBF-BAC7-FBA6C79574D7}" destId="{CC966699-8B4C-40D4-9F6A-BDB81F566504}" srcOrd="0" destOrd="0" presId="urn:microsoft.com/office/officeart/2005/8/layout/hierarchy5"/>
    <dgm:cxn modelId="{C2606AA0-F5B7-470E-A6F6-FC30C8DC3587}" type="presParOf" srcId="{5D84583B-8911-4DD0-AFD8-4264EEFCC2C5}" destId="{841234C0-FB3D-48F9-973B-889970B36E8F}" srcOrd="1" destOrd="0" presId="urn:microsoft.com/office/officeart/2005/8/layout/hierarchy5"/>
    <dgm:cxn modelId="{7B88EC7B-8B51-4613-BF66-41007D9803C0}" type="presParOf" srcId="{841234C0-FB3D-48F9-973B-889970B36E8F}" destId="{57D5C828-F7FD-4F00-B32A-A52F9FECDEC7}" srcOrd="0" destOrd="0" presId="urn:microsoft.com/office/officeart/2005/8/layout/hierarchy5"/>
    <dgm:cxn modelId="{6A7E3BB6-6222-45EE-808C-A3CFA79D7940}" type="presParOf" srcId="{841234C0-FB3D-48F9-973B-889970B36E8F}" destId="{CF270C23-9595-49C3-A182-A6019F8DC032}" srcOrd="1" destOrd="0" presId="urn:microsoft.com/office/officeart/2005/8/layout/hierarchy5"/>
    <dgm:cxn modelId="{41D0D46C-7C22-49FE-921E-2BBB30B3E06B}" type="presParOf" srcId="{CF270C23-9595-49C3-A182-A6019F8DC032}" destId="{F25595B4-1924-4624-8563-6A93CDF4CE90}" srcOrd="0" destOrd="0" presId="urn:microsoft.com/office/officeart/2005/8/layout/hierarchy5"/>
    <dgm:cxn modelId="{D883F10A-3922-4EC4-9402-198813E9D84B}" type="presParOf" srcId="{F25595B4-1924-4624-8563-6A93CDF4CE90}" destId="{125F4D1E-A275-4AE8-AD61-F79220187E32}" srcOrd="0" destOrd="0" presId="urn:microsoft.com/office/officeart/2005/8/layout/hierarchy5"/>
    <dgm:cxn modelId="{B8A2438A-9DCF-49CD-8D94-79C398F4AC19}" type="presParOf" srcId="{CF270C23-9595-49C3-A182-A6019F8DC032}" destId="{7FD38006-8D10-40F2-B66C-CB0D492874F7}" srcOrd="1" destOrd="0" presId="urn:microsoft.com/office/officeart/2005/8/layout/hierarchy5"/>
    <dgm:cxn modelId="{BE8717B0-930F-4D98-BE53-C41ADFD5F417}" type="presParOf" srcId="{7FD38006-8D10-40F2-B66C-CB0D492874F7}" destId="{EA718749-D7BB-4247-A870-DEBCB638D46E}" srcOrd="0" destOrd="0" presId="urn:microsoft.com/office/officeart/2005/8/layout/hierarchy5"/>
    <dgm:cxn modelId="{A86F230B-19A5-46B1-8998-8C5EC7470418}" type="presParOf" srcId="{7FD38006-8D10-40F2-B66C-CB0D492874F7}" destId="{AEC189FC-C1A1-4576-9A5A-4165A4A1B488}" srcOrd="1" destOrd="0" presId="urn:microsoft.com/office/officeart/2005/8/layout/hierarchy5"/>
    <dgm:cxn modelId="{E4386E0E-D9D8-4EAC-AA54-94907C5E46E8}" type="presParOf" srcId="{CF270C23-9595-49C3-A182-A6019F8DC032}" destId="{40B68203-8E59-461C-843F-0BE2161389CF}" srcOrd="2" destOrd="0" presId="urn:microsoft.com/office/officeart/2005/8/layout/hierarchy5"/>
    <dgm:cxn modelId="{1452B4DB-9761-4E79-85BD-022E251C71F9}" type="presParOf" srcId="{40B68203-8E59-461C-843F-0BE2161389CF}" destId="{30745273-D571-438A-B642-48992351F137}" srcOrd="0" destOrd="0" presId="urn:microsoft.com/office/officeart/2005/8/layout/hierarchy5"/>
    <dgm:cxn modelId="{88DF4CCB-0573-40FA-A601-BF627A0FC46A}" type="presParOf" srcId="{CF270C23-9595-49C3-A182-A6019F8DC032}" destId="{00D6EDA8-8A22-4369-BE3F-101CBEC72057}" srcOrd="3" destOrd="0" presId="urn:microsoft.com/office/officeart/2005/8/layout/hierarchy5"/>
    <dgm:cxn modelId="{023983EC-1DA9-4492-BA74-FC0848153679}" type="presParOf" srcId="{00D6EDA8-8A22-4369-BE3F-101CBEC72057}" destId="{677949A5-DDB8-4400-8BC8-642711BA0595}" srcOrd="0" destOrd="0" presId="urn:microsoft.com/office/officeart/2005/8/layout/hierarchy5"/>
    <dgm:cxn modelId="{00C98C81-3197-428A-A828-39E0131036F7}" type="presParOf" srcId="{00D6EDA8-8A22-4369-BE3F-101CBEC72057}" destId="{F64BA620-3B08-4EE4-B933-A4C436350B31}" srcOrd="1" destOrd="0" presId="urn:microsoft.com/office/officeart/2005/8/layout/hierarchy5"/>
    <dgm:cxn modelId="{2CB381EC-27B4-42CE-BBC7-585E76C927DD}" type="presParOf" srcId="{CF270C23-9595-49C3-A182-A6019F8DC032}" destId="{8A040E3B-C979-43BA-B933-7963DCBD8530}" srcOrd="4" destOrd="0" presId="urn:microsoft.com/office/officeart/2005/8/layout/hierarchy5"/>
    <dgm:cxn modelId="{F0FF007E-1B13-4196-86B8-0DC5627E6B0C}" type="presParOf" srcId="{8A040E3B-C979-43BA-B933-7963DCBD8530}" destId="{B4B455C5-C7DD-41EB-8EB7-B095FF7CEE5C}" srcOrd="0" destOrd="0" presId="urn:microsoft.com/office/officeart/2005/8/layout/hierarchy5"/>
    <dgm:cxn modelId="{BF993237-DB47-446D-AC0B-D6D346CBB8A4}" type="presParOf" srcId="{CF270C23-9595-49C3-A182-A6019F8DC032}" destId="{EF586051-4448-42BD-AE6D-720DA77BB10A}" srcOrd="5" destOrd="0" presId="urn:microsoft.com/office/officeart/2005/8/layout/hierarchy5"/>
    <dgm:cxn modelId="{D215C108-73A3-4EC8-9E7C-2CFBD70EEFEA}" type="presParOf" srcId="{EF586051-4448-42BD-AE6D-720DA77BB10A}" destId="{FD963735-8A7D-44EB-AB15-5008BCB75787}" srcOrd="0" destOrd="0" presId="urn:microsoft.com/office/officeart/2005/8/layout/hierarchy5"/>
    <dgm:cxn modelId="{AEABC244-E788-400E-9C87-B4191B1C817C}" type="presParOf" srcId="{EF586051-4448-42BD-AE6D-720DA77BB10A}" destId="{9E44D1E0-88B9-45FA-AEDB-50BA6C7C995E}" srcOrd="1" destOrd="0" presId="urn:microsoft.com/office/officeart/2005/8/layout/hierarchy5"/>
    <dgm:cxn modelId="{9188C5BC-EC46-439A-A72D-F22DB102BEE3}" type="presParOf" srcId="{5D84583B-8911-4DD0-AFD8-4264EEFCC2C5}" destId="{CA82524C-057A-4ADE-8A0F-FAB49A0A36E6}" srcOrd="2" destOrd="0" presId="urn:microsoft.com/office/officeart/2005/8/layout/hierarchy5"/>
    <dgm:cxn modelId="{60B4DC1F-5323-45D1-A470-197F6433F0A1}" type="presParOf" srcId="{CA82524C-057A-4ADE-8A0F-FAB49A0A36E6}" destId="{E3A67C81-B695-4FC4-BDC4-C9CD420D54FD}" srcOrd="0" destOrd="0" presId="urn:microsoft.com/office/officeart/2005/8/layout/hierarchy5"/>
    <dgm:cxn modelId="{25222109-212F-408F-A202-C4304B2053FA}" type="presParOf" srcId="{5D84583B-8911-4DD0-AFD8-4264EEFCC2C5}" destId="{671C3630-2463-4AA2-9DA8-FEF488951F4F}" srcOrd="3" destOrd="0" presId="urn:microsoft.com/office/officeart/2005/8/layout/hierarchy5"/>
    <dgm:cxn modelId="{499F76C9-0B80-4BC3-9400-F28E18EFCF81}" type="presParOf" srcId="{671C3630-2463-4AA2-9DA8-FEF488951F4F}" destId="{CA8F9545-8B06-425F-84BF-401BCD65FE9D}" srcOrd="0" destOrd="0" presId="urn:microsoft.com/office/officeart/2005/8/layout/hierarchy5"/>
    <dgm:cxn modelId="{F6C84C47-10BD-4AE1-BB07-2DFBDBD066DA}" type="presParOf" srcId="{671C3630-2463-4AA2-9DA8-FEF488951F4F}" destId="{920BE93D-8AC0-4D10-ABA8-C4456B4D59F5}" srcOrd="1" destOrd="0" presId="urn:microsoft.com/office/officeart/2005/8/layout/hierarchy5"/>
    <dgm:cxn modelId="{43843583-5684-4DF2-B7BA-7CCD2E871064}" type="presParOf" srcId="{920BE93D-8AC0-4D10-ABA8-C4456B4D59F5}" destId="{CF09087C-5ECD-48DD-990E-8EC506220347}" srcOrd="0" destOrd="0" presId="urn:microsoft.com/office/officeart/2005/8/layout/hierarchy5"/>
    <dgm:cxn modelId="{24CB9FE3-3FF4-4D47-ACE3-CCABA56BACE1}" type="presParOf" srcId="{CF09087C-5ECD-48DD-990E-8EC506220347}" destId="{FB72E428-76FD-4946-B123-209B4976471D}" srcOrd="0" destOrd="0" presId="urn:microsoft.com/office/officeart/2005/8/layout/hierarchy5"/>
    <dgm:cxn modelId="{B7C8823C-9EF2-4530-A45B-2D61765951AF}" type="presParOf" srcId="{920BE93D-8AC0-4D10-ABA8-C4456B4D59F5}" destId="{DA82BB72-2662-4026-A91F-E5BDB31F15F8}" srcOrd="1" destOrd="0" presId="urn:microsoft.com/office/officeart/2005/8/layout/hierarchy5"/>
    <dgm:cxn modelId="{8AFA6433-DBE9-467B-9784-C4CCDF690702}" type="presParOf" srcId="{DA82BB72-2662-4026-A91F-E5BDB31F15F8}" destId="{BA8F79EE-5322-4768-BB27-E1A4D3CED070}" srcOrd="0" destOrd="0" presId="urn:microsoft.com/office/officeart/2005/8/layout/hierarchy5"/>
    <dgm:cxn modelId="{28105727-46E5-4195-BE2C-65086E9F42FF}" type="presParOf" srcId="{DA82BB72-2662-4026-A91F-E5BDB31F15F8}" destId="{DA6F0ED1-2414-45D3-9497-3DB611BE8B4C}" srcOrd="1" destOrd="0" presId="urn:microsoft.com/office/officeart/2005/8/layout/hierarchy5"/>
    <dgm:cxn modelId="{FA6D0177-549E-4070-B99B-E7FFD38E0B8C}" type="presParOf" srcId="{3656D867-9EE0-49A3-B7CF-30B79909F339}" destId="{A9FC66E8-BCB0-449D-8B7F-DEB30168879C}" srcOrd="1" destOrd="0" presId="urn:microsoft.com/office/officeart/2005/8/layout/hierarchy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39D6C3-6142-4110-BE62-A93CD8DC1A5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78EC6E-3FA8-4E53-A940-DFDEE02F2D9D}">
      <dgm:prSet custT="1">
        <dgm:style>
          <a:lnRef idx="1">
            <a:schemeClr val="accent1"/>
          </a:lnRef>
          <a:fillRef idx="2">
            <a:schemeClr val="accent1"/>
          </a:fillRef>
          <a:effectRef idx="1">
            <a:schemeClr val="accent1"/>
          </a:effectRef>
          <a:fontRef idx="minor">
            <a:schemeClr val="dk1"/>
          </a:fontRef>
        </dgm:style>
      </dgm:prSet>
      <dgm:spPr/>
      <dgm:t>
        <a:bodyPr/>
        <a:lstStyle/>
        <a:p>
          <a:r>
            <a:rPr lang="en-US" sz="2000" dirty="0" smtClean="0">
              <a:solidFill>
                <a:srgbClr val="002060"/>
              </a:solidFill>
              <a:latin typeface="+mn-lt"/>
            </a:rPr>
            <a:t>Grievances Committee.</a:t>
          </a:r>
          <a:endParaRPr lang="en-US" sz="2000" dirty="0">
            <a:solidFill>
              <a:srgbClr val="002060"/>
            </a:solidFill>
            <a:latin typeface="+mn-lt"/>
          </a:endParaRPr>
        </a:p>
      </dgm:t>
    </dgm:pt>
    <dgm:pt modelId="{AC451201-4C75-423E-A38F-415D1E731433}" type="parTrans" cxnId="{EB37CDC1-4073-4506-8F84-D525D491A92F}">
      <dgm:prSet/>
      <dgm:spPr/>
      <dgm:t>
        <a:bodyPr/>
        <a:lstStyle/>
        <a:p>
          <a:endParaRPr lang="en-US" sz="2000"/>
        </a:p>
      </dgm:t>
    </dgm:pt>
    <dgm:pt modelId="{FA1B7805-DCC1-4367-AF3C-A76AB0CA6A9F}" type="sibTrans" cxnId="{EB37CDC1-4073-4506-8F84-D525D491A92F}">
      <dgm:prSet/>
      <dgm:spPr/>
      <dgm:t>
        <a:bodyPr/>
        <a:lstStyle/>
        <a:p>
          <a:endParaRPr lang="en-US" sz="2000"/>
        </a:p>
      </dgm:t>
    </dgm:pt>
    <dgm:pt modelId="{4C2DBE33-E720-42EE-AD8A-0DEC9F2F1FD0}">
      <dgm:prSet custT="1">
        <dgm:style>
          <a:lnRef idx="1">
            <a:schemeClr val="accent6"/>
          </a:lnRef>
          <a:fillRef idx="2">
            <a:schemeClr val="accent6"/>
          </a:fillRef>
          <a:effectRef idx="1">
            <a:schemeClr val="accent6"/>
          </a:effectRef>
          <a:fontRef idx="minor">
            <a:schemeClr val="dk1"/>
          </a:fontRef>
        </dgm:style>
      </dgm:prSet>
      <dgm:spPr/>
      <dgm:t>
        <a:bodyPr/>
        <a:lstStyle/>
        <a:p>
          <a:r>
            <a:rPr lang="en-US" sz="2000" dirty="0" smtClean="0">
              <a:solidFill>
                <a:srgbClr val="002060"/>
              </a:solidFill>
              <a:latin typeface="+mn-lt"/>
            </a:rPr>
            <a:t>Specific clause pertaining to duties of directors.</a:t>
          </a:r>
          <a:endParaRPr lang="en-US" sz="2000" dirty="0">
            <a:solidFill>
              <a:srgbClr val="002060"/>
            </a:solidFill>
            <a:latin typeface="+mn-lt"/>
          </a:endParaRPr>
        </a:p>
      </dgm:t>
    </dgm:pt>
    <dgm:pt modelId="{C59AC3E1-E111-4B4F-9D0B-482A31486DCC}" type="parTrans" cxnId="{FD18948B-CAEC-4F3D-B5E5-F9D64902D0A3}">
      <dgm:prSet/>
      <dgm:spPr/>
      <dgm:t>
        <a:bodyPr/>
        <a:lstStyle/>
        <a:p>
          <a:endParaRPr lang="en-US" sz="2000"/>
        </a:p>
      </dgm:t>
    </dgm:pt>
    <dgm:pt modelId="{5584047D-39A1-41F6-864B-2EEFD7B6ED20}" type="sibTrans" cxnId="{FD18948B-CAEC-4F3D-B5E5-F9D64902D0A3}">
      <dgm:prSet/>
      <dgm:spPr/>
      <dgm:t>
        <a:bodyPr/>
        <a:lstStyle/>
        <a:p>
          <a:endParaRPr lang="en-US" sz="2000"/>
        </a:p>
      </dgm:t>
    </dgm:pt>
    <dgm:pt modelId="{7D2DA9F8-16ED-4EA4-B587-EE48F2356BE3}">
      <dgm:prSet custT="1">
        <dgm:style>
          <a:lnRef idx="1">
            <a:schemeClr val="accent1"/>
          </a:lnRef>
          <a:fillRef idx="2">
            <a:schemeClr val="accent1"/>
          </a:fillRef>
          <a:effectRef idx="1">
            <a:schemeClr val="accent1"/>
          </a:effectRef>
          <a:fontRef idx="minor">
            <a:schemeClr val="dk1"/>
          </a:fontRef>
        </dgm:style>
      </dgm:prSet>
      <dgm:spPr/>
      <dgm:t>
        <a:bodyPr/>
        <a:lstStyle/>
        <a:p>
          <a:r>
            <a:rPr lang="en-US" sz="2000" dirty="0" smtClean="0">
              <a:solidFill>
                <a:srgbClr val="002060"/>
              </a:solidFill>
              <a:latin typeface="+mn-lt"/>
            </a:rPr>
            <a:t>Mode of appointment of Independent Directors and their tenure.</a:t>
          </a:r>
          <a:endParaRPr lang="en-US" sz="2000" dirty="0">
            <a:solidFill>
              <a:srgbClr val="002060"/>
            </a:solidFill>
            <a:latin typeface="+mn-lt"/>
          </a:endParaRPr>
        </a:p>
      </dgm:t>
    </dgm:pt>
    <dgm:pt modelId="{A2092F30-A8DD-4E92-A926-C515FA291F96}" type="parTrans" cxnId="{8A7D5575-94FA-40AC-BA56-28E0AA7AEEC8}">
      <dgm:prSet/>
      <dgm:spPr/>
      <dgm:t>
        <a:bodyPr/>
        <a:lstStyle/>
        <a:p>
          <a:endParaRPr lang="en-US" sz="2000"/>
        </a:p>
      </dgm:t>
    </dgm:pt>
    <dgm:pt modelId="{73E1E369-FC18-4932-BAA5-23E70AC42093}" type="sibTrans" cxnId="{8A7D5575-94FA-40AC-BA56-28E0AA7AEEC8}">
      <dgm:prSet/>
      <dgm:spPr/>
      <dgm:t>
        <a:bodyPr/>
        <a:lstStyle/>
        <a:p>
          <a:endParaRPr lang="en-US" sz="2000"/>
        </a:p>
      </dgm:t>
    </dgm:pt>
    <dgm:pt modelId="{709A4AAD-9B66-412F-9CA6-6432D0A6A491}">
      <dgm:prSet custT="1">
        <dgm:style>
          <a:lnRef idx="1">
            <a:schemeClr val="accent6"/>
          </a:lnRef>
          <a:fillRef idx="2">
            <a:schemeClr val="accent6"/>
          </a:fillRef>
          <a:effectRef idx="1">
            <a:schemeClr val="accent6"/>
          </a:effectRef>
          <a:fontRef idx="minor">
            <a:schemeClr val="dk1"/>
          </a:fontRef>
        </dgm:style>
      </dgm:prSet>
      <dgm:spPr/>
      <dgm:t>
        <a:bodyPr/>
        <a:lstStyle/>
        <a:p>
          <a:r>
            <a:rPr lang="en-US" sz="2000" dirty="0" smtClean="0">
              <a:solidFill>
                <a:srgbClr val="002060"/>
              </a:solidFill>
              <a:latin typeface="+mn-lt"/>
            </a:rPr>
            <a:t>Code of Conduct for Independent Directors.</a:t>
          </a:r>
          <a:endParaRPr lang="en-US" sz="2000" dirty="0">
            <a:solidFill>
              <a:srgbClr val="002060"/>
            </a:solidFill>
            <a:latin typeface="+mn-lt"/>
          </a:endParaRPr>
        </a:p>
      </dgm:t>
    </dgm:pt>
    <dgm:pt modelId="{96B6494B-F881-4080-9CF0-6A4248238AE9}" type="parTrans" cxnId="{A3DC188B-5BDF-4382-A323-806BF7BE548E}">
      <dgm:prSet/>
      <dgm:spPr/>
      <dgm:t>
        <a:bodyPr/>
        <a:lstStyle/>
        <a:p>
          <a:endParaRPr lang="en-US" sz="2000"/>
        </a:p>
      </dgm:t>
    </dgm:pt>
    <dgm:pt modelId="{34A90A2B-944D-44FD-AC4A-E3049DABC620}" type="sibTrans" cxnId="{A3DC188B-5BDF-4382-A323-806BF7BE548E}">
      <dgm:prSet/>
      <dgm:spPr/>
      <dgm:t>
        <a:bodyPr/>
        <a:lstStyle/>
        <a:p>
          <a:endParaRPr lang="en-US" sz="2000"/>
        </a:p>
      </dgm:t>
    </dgm:pt>
    <dgm:pt modelId="{4E70A833-0F90-4A2E-8CE7-87F93AE77F1E}">
      <dgm:prSet custT="1">
        <dgm:style>
          <a:lnRef idx="1">
            <a:schemeClr val="accent1"/>
          </a:lnRef>
          <a:fillRef idx="2">
            <a:schemeClr val="accent1"/>
          </a:fillRef>
          <a:effectRef idx="1">
            <a:schemeClr val="accent1"/>
          </a:effectRef>
          <a:fontRef idx="minor">
            <a:schemeClr val="dk1"/>
          </a:fontRef>
        </dgm:style>
      </dgm:prSet>
      <dgm:spPr/>
      <dgm:t>
        <a:bodyPr/>
        <a:lstStyle/>
        <a:p>
          <a:r>
            <a:rPr lang="en-US" sz="2000" dirty="0" smtClean="0">
              <a:solidFill>
                <a:srgbClr val="002060"/>
              </a:solidFill>
              <a:latin typeface="+mn-lt"/>
            </a:rPr>
            <a:t>Rotation of Auditors and restriction on Auditor's for providing non-audit services.</a:t>
          </a:r>
          <a:endParaRPr lang="en-US" sz="2000" dirty="0">
            <a:solidFill>
              <a:srgbClr val="002060"/>
            </a:solidFill>
            <a:latin typeface="+mn-lt"/>
          </a:endParaRPr>
        </a:p>
      </dgm:t>
    </dgm:pt>
    <dgm:pt modelId="{3FB58F6D-71E3-4330-8405-A59F8438C484}" type="parTrans" cxnId="{D31C006C-DF7F-486D-8372-629D0D000B80}">
      <dgm:prSet/>
      <dgm:spPr/>
      <dgm:t>
        <a:bodyPr/>
        <a:lstStyle/>
        <a:p>
          <a:endParaRPr lang="en-US" sz="2000"/>
        </a:p>
      </dgm:t>
    </dgm:pt>
    <dgm:pt modelId="{1E8A7CC2-0E1E-4B8D-9045-0A48882776B8}" type="sibTrans" cxnId="{D31C006C-DF7F-486D-8372-629D0D000B80}">
      <dgm:prSet/>
      <dgm:spPr/>
      <dgm:t>
        <a:bodyPr/>
        <a:lstStyle/>
        <a:p>
          <a:endParaRPr lang="en-US" sz="2000"/>
        </a:p>
      </dgm:t>
    </dgm:pt>
    <dgm:pt modelId="{FF17514A-E15E-4489-B64D-FC6902291452}">
      <dgm:prSet custT="1">
        <dgm:style>
          <a:lnRef idx="1">
            <a:schemeClr val="accent6"/>
          </a:lnRef>
          <a:fillRef idx="2">
            <a:schemeClr val="accent6"/>
          </a:fillRef>
          <a:effectRef idx="1">
            <a:schemeClr val="accent6"/>
          </a:effectRef>
          <a:fontRef idx="minor">
            <a:schemeClr val="dk1"/>
          </a:fontRef>
        </dgm:style>
      </dgm:prSet>
      <dgm:spPr/>
      <dgm:t>
        <a:bodyPr/>
        <a:lstStyle/>
        <a:p>
          <a:r>
            <a:rPr lang="en-US" sz="2000" dirty="0" smtClean="0">
              <a:solidFill>
                <a:srgbClr val="002060"/>
              </a:solidFill>
              <a:latin typeface="+mn-lt"/>
            </a:rPr>
            <a:t>Enhancement of liability of Auditors.</a:t>
          </a:r>
          <a:endParaRPr lang="en-US" sz="2000" dirty="0">
            <a:solidFill>
              <a:srgbClr val="002060"/>
            </a:solidFill>
            <a:latin typeface="+mn-lt"/>
          </a:endParaRPr>
        </a:p>
      </dgm:t>
    </dgm:pt>
    <dgm:pt modelId="{99CA67FE-0490-41E7-B52E-462F0BBC2B6D}" type="parTrans" cxnId="{6165EB30-4229-4A4B-ADE6-1CF4F1F5D9C1}">
      <dgm:prSet/>
      <dgm:spPr/>
      <dgm:t>
        <a:bodyPr/>
        <a:lstStyle/>
        <a:p>
          <a:endParaRPr lang="en-US" sz="2000"/>
        </a:p>
      </dgm:t>
    </dgm:pt>
    <dgm:pt modelId="{2EA32A55-6651-45FB-BA84-A456CB8C71AC}" type="sibTrans" cxnId="{6165EB30-4229-4A4B-ADE6-1CF4F1F5D9C1}">
      <dgm:prSet/>
      <dgm:spPr/>
      <dgm:t>
        <a:bodyPr/>
        <a:lstStyle/>
        <a:p>
          <a:endParaRPr lang="en-US" sz="2000"/>
        </a:p>
      </dgm:t>
    </dgm:pt>
    <dgm:pt modelId="{AA460467-3532-4F75-AC97-64C69BAFAC8B}">
      <dgm:prSet custT="1">
        <dgm:style>
          <a:lnRef idx="1">
            <a:schemeClr val="accent1"/>
          </a:lnRef>
          <a:fillRef idx="2">
            <a:schemeClr val="accent1"/>
          </a:fillRef>
          <a:effectRef idx="1">
            <a:schemeClr val="accent1"/>
          </a:effectRef>
          <a:fontRef idx="minor">
            <a:schemeClr val="dk1"/>
          </a:fontRef>
        </dgm:style>
      </dgm:prSet>
      <dgm:spPr/>
      <dgm:t>
        <a:bodyPr/>
        <a:lstStyle/>
        <a:p>
          <a:r>
            <a:rPr lang="en-US" sz="2000" dirty="0" smtClean="0">
              <a:solidFill>
                <a:srgbClr val="002060"/>
              </a:solidFill>
              <a:latin typeface="+mn-lt"/>
            </a:rPr>
            <a:t>Disclosure and approval of Related parties Transactions.</a:t>
          </a:r>
          <a:endParaRPr lang="en-US" sz="2000" dirty="0">
            <a:solidFill>
              <a:srgbClr val="002060"/>
            </a:solidFill>
            <a:latin typeface="+mn-lt"/>
          </a:endParaRPr>
        </a:p>
      </dgm:t>
    </dgm:pt>
    <dgm:pt modelId="{23AADC92-8E16-425F-81EC-33A24001C8EC}" type="parTrans" cxnId="{760F3B9B-840B-441B-AC1A-CC5649FC5A80}">
      <dgm:prSet/>
      <dgm:spPr/>
      <dgm:t>
        <a:bodyPr/>
        <a:lstStyle/>
        <a:p>
          <a:endParaRPr lang="en-US" sz="2000"/>
        </a:p>
      </dgm:t>
    </dgm:pt>
    <dgm:pt modelId="{D80A1969-6C86-4071-BF04-B023D0BAB995}" type="sibTrans" cxnId="{760F3B9B-840B-441B-AC1A-CC5649FC5A80}">
      <dgm:prSet/>
      <dgm:spPr/>
      <dgm:t>
        <a:bodyPr/>
        <a:lstStyle/>
        <a:p>
          <a:endParaRPr lang="en-US" sz="2000"/>
        </a:p>
      </dgm:t>
    </dgm:pt>
    <dgm:pt modelId="{4C9608CE-340B-4467-8317-85935D6E31C0}">
      <dgm:prSet custT="1">
        <dgm:style>
          <a:lnRef idx="1">
            <a:schemeClr val="accent6"/>
          </a:lnRef>
          <a:fillRef idx="2">
            <a:schemeClr val="accent6"/>
          </a:fillRef>
          <a:effectRef idx="1">
            <a:schemeClr val="accent6"/>
          </a:effectRef>
          <a:fontRef idx="minor">
            <a:schemeClr val="dk1"/>
          </a:fontRef>
        </dgm:style>
      </dgm:prSet>
      <dgm:spPr/>
      <dgm:t>
        <a:bodyPr/>
        <a:lstStyle/>
        <a:p>
          <a:r>
            <a:rPr lang="en-US" sz="2000" dirty="0" smtClean="0">
              <a:solidFill>
                <a:srgbClr val="002060"/>
              </a:solidFill>
              <a:latin typeface="+mn-lt"/>
            </a:rPr>
            <a:t>Mandatory Auditing Standards.</a:t>
          </a:r>
          <a:endParaRPr lang="en-US" sz="2000" dirty="0">
            <a:solidFill>
              <a:srgbClr val="002060"/>
            </a:solidFill>
            <a:latin typeface="+mn-lt"/>
          </a:endParaRPr>
        </a:p>
      </dgm:t>
    </dgm:pt>
    <dgm:pt modelId="{B26F6DF4-F46C-4AF9-9A7D-F26F16FE0F84}" type="parTrans" cxnId="{2584AA84-9666-459C-ACD4-DDA87295C158}">
      <dgm:prSet/>
      <dgm:spPr/>
      <dgm:t>
        <a:bodyPr/>
        <a:lstStyle/>
        <a:p>
          <a:endParaRPr lang="en-US" sz="2000"/>
        </a:p>
      </dgm:t>
    </dgm:pt>
    <dgm:pt modelId="{73D56C95-3317-4B02-9AED-6DE16E4E7CBF}" type="sibTrans" cxnId="{2584AA84-9666-459C-ACD4-DDA87295C158}">
      <dgm:prSet/>
      <dgm:spPr/>
      <dgm:t>
        <a:bodyPr/>
        <a:lstStyle/>
        <a:p>
          <a:endParaRPr lang="en-US" sz="2000"/>
        </a:p>
      </dgm:t>
    </dgm:pt>
    <dgm:pt modelId="{E110A939-03E8-47D3-AD18-A03E5E13BA6C}">
      <dgm:prSet custT="1">
        <dgm:style>
          <a:lnRef idx="1">
            <a:schemeClr val="accent1"/>
          </a:lnRef>
          <a:fillRef idx="2">
            <a:schemeClr val="accent1"/>
          </a:fillRef>
          <a:effectRef idx="1">
            <a:schemeClr val="accent1"/>
          </a:effectRef>
          <a:fontRef idx="minor">
            <a:schemeClr val="dk1"/>
          </a:fontRef>
        </dgm:style>
      </dgm:prSet>
      <dgm:spPr/>
      <dgm:t>
        <a:bodyPr/>
        <a:lstStyle/>
        <a:p>
          <a:r>
            <a:rPr lang="en-US" sz="2000" dirty="0" smtClean="0">
              <a:solidFill>
                <a:srgbClr val="002060"/>
              </a:solidFill>
              <a:latin typeface="+mn-lt"/>
            </a:rPr>
            <a:t>Requirement to spend on CSR activities.</a:t>
          </a:r>
          <a:endParaRPr lang="en-US" sz="2000" dirty="0">
            <a:solidFill>
              <a:srgbClr val="002060"/>
            </a:solidFill>
            <a:latin typeface="+mn-lt"/>
          </a:endParaRPr>
        </a:p>
      </dgm:t>
    </dgm:pt>
    <dgm:pt modelId="{F0309FFC-5DA3-4A2F-9335-01B4FC3D8C1A}" type="parTrans" cxnId="{4ACE8587-7FB3-4140-A312-F6ED11D7C3BB}">
      <dgm:prSet/>
      <dgm:spPr/>
      <dgm:t>
        <a:bodyPr/>
        <a:lstStyle/>
        <a:p>
          <a:endParaRPr lang="en-US" sz="2000"/>
        </a:p>
      </dgm:t>
    </dgm:pt>
    <dgm:pt modelId="{D453B563-5C1F-4F85-8BAC-2986289A81A2}" type="sibTrans" cxnId="{4ACE8587-7FB3-4140-A312-F6ED11D7C3BB}">
      <dgm:prSet/>
      <dgm:spPr/>
      <dgm:t>
        <a:bodyPr/>
        <a:lstStyle/>
        <a:p>
          <a:endParaRPr lang="en-US" sz="2000"/>
        </a:p>
      </dgm:t>
    </dgm:pt>
    <dgm:pt modelId="{3352E2C4-DDB2-457D-8A46-F7D6E3E59582}" type="pres">
      <dgm:prSet presAssocID="{2B39D6C3-6142-4110-BE62-A93CD8DC1A5F}" presName="linear" presStyleCnt="0">
        <dgm:presLayoutVars>
          <dgm:animLvl val="lvl"/>
          <dgm:resizeHandles val="exact"/>
        </dgm:presLayoutVars>
      </dgm:prSet>
      <dgm:spPr/>
      <dgm:t>
        <a:bodyPr/>
        <a:lstStyle/>
        <a:p>
          <a:endParaRPr lang="en-US"/>
        </a:p>
      </dgm:t>
    </dgm:pt>
    <dgm:pt modelId="{369C9C8E-EB5C-4911-A99F-BF991253367B}" type="pres">
      <dgm:prSet presAssocID="{E110A939-03E8-47D3-AD18-A03E5E13BA6C}" presName="parentText" presStyleLbl="node1" presStyleIdx="0" presStyleCnt="9">
        <dgm:presLayoutVars>
          <dgm:chMax val="0"/>
          <dgm:bulletEnabled val="1"/>
        </dgm:presLayoutVars>
      </dgm:prSet>
      <dgm:spPr/>
      <dgm:t>
        <a:bodyPr/>
        <a:lstStyle/>
        <a:p>
          <a:endParaRPr lang="en-US"/>
        </a:p>
      </dgm:t>
    </dgm:pt>
    <dgm:pt modelId="{E79E85DA-9F7D-4D41-84A9-C30B8299DB40}" type="pres">
      <dgm:prSet presAssocID="{D453B563-5C1F-4F85-8BAC-2986289A81A2}" presName="spacer" presStyleCnt="0"/>
      <dgm:spPr/>
    </dgm:pt>
    <dgm:pt modelId="{44E62542-A947-4A78-BBC1-1038EF11D847}" type="pres">
      <dgm:prSet presAssocID="{4C9608CE-340B-4467-8317-85935D6E31C0}" presName="parentText" presStyleLbl="node1" presStyleIdx="1" presStyleCnt="9">
        <dgm:presLayoutVars>
          <dgm:chMax val="0"/>
          <dgm:bulletEnabled val="1"/>
        </dgm:presLayoutVars>
      </dgm:prSet>
      <dgm:spPr/>
      <dgm:t>
        <a:bodyPr/>
        <a:lstStyle/>
        <a:p>
          <a:endParaRPr lang="en-US"/>
        </a:p>
      </dgm:t>
    </dgm:pt>
    <dgm:pt modelId="{5E3838C6-0FD4-4ADC-B0CB-2FF9D24F1845}" type="pres">
      <dgm:prSet presAssocID="{73D56C95-3317-4B02-9AED-6DE16E4E7CBF}" presName="spacer" presStyleCnt="0"/>
      <dgm:spPr/>
    </dgm:pt>
    <dgm:pt modelId="{2FF9011F-AAAA-4CD9-8D8A-F034D324EE85}" type="pres">
      <dgm:prSet presAssocID="{AA460467-3532-4F75-AC97-64C69BAFAC8B}" presName="parentText" presStyleLbl="node1" presStyleIdx="2" presStyleCnt="9">
        <dgm:presLayoutVars>
          <dgm:chMax val="0"/>
          <dgm:bulletEnabled val="1"/>
        </dgm:presLayoutVars>
      </dgm:prSet>
      <dgm:spPr/>
      <dgm:t>
        <a:bodyPr/>
        <a:lstStyle/>
        <a:p>
          <a:endParaRPr lang="en-US"/>
        </a:p>
      </dgm:t>
    </dgm:pt>
    <dgm:pt modelId="{2FD4AA74-CAB4-4BBD-9897-F4D230DFFDB8}" type="pres">
      <dgm:prSet presAssocID="{D80A1969-6C86-4071-BF04-B023D0BAB995}" presName="spacer" presStyleCnt="0"/>
      <dgm:spPr/>
    </dgm:pt>
    <dgm:pt modelId="{E748E0B4-3A0F-4CF4-89A3-7034A6D77C48}" type="pres">
      <dgm:prSet presAssocID="{FF17514A-E15E-4489-B64D-FC6902291452}" presName="parentText" presStyleLbl="node1" presStyleIdx="3" presStyleCnt="9">
        <dgm:presLayoutVars>
          <dgm:chMax val="0"/>
          <dgm:bulletEnabled val="1"/>
        </dgm:presLayoutVars>
      </dgm:prSet>
      <dgm:spPr/>
      <dgm:t>
        <a:bodyPr/>
        <a:lstStyle/>
        <a:p>
          <a:endParaRPr lang="en-US"/>
        </a:p>
      </dgm:t>
    </dgm:pt>
    <dgm:pt modelId="{75DC9F27-83B6-4175-BA98-3E70840C876E}" type="pres">
      <dgm:prSet presAssocID="{2EA32A55-6651-45FB-BA84-A456CB8C71AC}" presName="spacer" presStyleCnt="0"/>
      <dgm:spPr/>
    </dgm:pt>
    <dgm:pt modelId="{E492C1ED-2522-45DD-8227-9EB91385F6FD}" type="pres">
      <dgm:prSet presAssocID="{4E70A833-0F90-4A2E-8CE7-87F93AE77F1E}" presName="parentText" presStyleLbl="node1" presStyleIdx="4" presStyleCnt="9">
        <dgm:presLayoutVars>
          <dgm:chMax val="0"/>
          <dgm:bulletEnabled val="1"/>
        </dgm:presLayoutVars>
      </dgm:prSet>
      <dgm:spPr/>
      <dgm:t>
        <a:bodyPr/>
        <a:lstStyle/>
        <a:p>
          <a:endParaRPr lang="en-US"/>
        </a:p>
      </dgm:t>
    </dgm:pt>
    <dgm:pt modelId="{ACDB05EC-0662-4CB5-B8D6-576458001A58}" type="pres">
      <dgm:prSet presAssocID="{1E8A7CC2-0E1E-4B8D-9045-0A48882776B8}" presName="spacer" presStyleCnt="0"/>
      <dgm:spPr/>
    </dgm:pt>
    <dgm:pt modelId="{16C56E8A-7055-4F9B-A21E-25AABE0F2813}" type="pres">
      <dgm:prSet presAssocID="{709A4AAD-9B66-412F-9CA6-6432D0A6A491}" presName="parentText" presStyleLbl="node1" presStyleIdx="5" presStyleCnt="9">
        <dgm:presLayoutVars>
          <dgm:chMax val="0"/>
          <dgm:bulletEnabled val="1"/>
        </dgm:presLayoutVars>
      </dgm:prSet>
      <dgm:spPr/>
      <dgm:t>
        <a:bodyPr/>
        <a:lstStyle/>
        <a:p>
          <a:endParaRPr lang="en-US"/>
        </a:p>
      </dgm:t>
    </dgm:pt>
    <dgm:pt modelId="{E7CC7E9D-BE6F-4832-8950-7204455E8645}" type="pres">
      <dgm:prSet presAssocID="{34A90A2B-944D-44FD-AC4A-E3049DABC620}" presName="spacer" presStyleCnt="0"/>
      <dgm:spPr/>
    </dgm:pt>
    <dgm:pt modelId="{78A034A7-0361-459C-9DE0-E6C0D2882FE1}" type="pres">
      <dgm:prSet presAssocID="{7D2DA9F8-16ED-4EA4-B587-EE48F2356BE3}" presName="parentText" presStyleLbl="node1" presStyleIdx="6" presStyleCnt="9">
        <dgm:presLayoutVars>
          <dgm:chMax val="0"/>
          <dgm:bulletEnabled val="1"/>
        </dgm:presLayoutVars>
      </dgm:prSet>
      <dgm:spPr/>
      <dgm:t>
        <a:bodyPr/>
        <a:lstStyle/>
        <a:p>
          <a:endParaRPr lang="en-US"/>
        </a:p>
      </dgm:t>
    </dgm:pt>
    <dgm:pt modelId="{74EF2155-8867-43DF-9EF8-E695D326CD40}" type="pres">
      <dgm:prSet presAssocID="{73E1E369-FC18-4932-BAA5-23E70AC42093}" presName="spacer" presStyleCnt="0"/>
      <dgm:spPr/>
    </dgm:pt>
    <dgm:pt modelId="{403566B2-CE99-49F5-B3AC-E7A1A5E7D551}" type="pres">
      <dgm:prSet presAssocID="{4C2DBE33-E720-42EE-AD8A-0DEC9F2F1FD0}" presName="parentText" presStyleLbl="node1" presStyleIdx="7" presStyleCnt="9">
        <dgm:presLayoutVars>
          <dgm:chMax val="0"/>
          <dgm:bulletEnabled val="1"/>
        </dgm:presLayoutVars>
      </dgm:prSet>
      <dgm:spPr/>
      <dgm:t>
        <a:bodyPr/>
        <a:lstStyle/>
        <a:p>
          <a:endParaRPr lang="en-US"/>
        </a:p>
      </dgm:t>
    </dgm:pt>
    <dgm:pt modelId="{69000E7D-439B-46D8-AC1E-88EA8CEF732B}" type="pres">
      <dgm:prSet presAssocID="{5584047D-39A1-41F6-864B-2EEFD7B6ED20}" presName="spacer" presStyleCnt="0"/>
      <dgm:spPr/>
    </dgm:pt>
    <dgm:pt modelId="{C17F8973-0235-415B-BB1B-31B5EE78AA14}" type="pres">
      <dgm:prSet presAssocID="{1278EC6E-3FA8-4E53-A940-DFDEE02F2D9D}" presName="parentText" presStyleLbl="node1" presStyleIdx="8" presStyleCnt="9" custLinFactY="37115" custLinFactNeighborX="-885" custLinFactNeighborY="100000">
        <dgm:presLayoutVars>
          <dgm:chMax val="0"/>
          <dgm:bulletEnabled val="1"/>
        </dgm:presLayoutVars>
      </dgm:prSet>
      <dgm:spPr/>
      <dgm:t>
        <a:bodyPr/>
        <a:lstStyle/>
        <a:p>
          <a:endParaRPr lang="en-US"/>
        </a:p>
      </dgm:t>
    </dgm:pt>
  </dgm:ptLst>
  <dgm:cxnLst>
    <dgm:cxn modelId="{4ACE8587-7FB3-4140-A312-F6ED11D7C3BB}" srcId="{2B39D6C3-6142-4110-BE62-A93CD8DC1A5F}" destId="{E110A939-03E8-47D3-AD18-A03E5E13BA6C}" srcOrd="0" destOrd="0" parTransId="{F0309FFC-5DA3-4A2F-9335-01B4FC3D8C1A}" sibTransId="{D453B563-5C1F-4F85-8BAC-2986289A81A2}"/>
    <dgm:cxn modelId="{2584AA84-9666-459C-ACD4-DDA87295C158}" srcId="{2B39D6C3-6142-4110-BE62-A93CD8DC1A5F}" destId="{4C9608CE-340B-4467-8317-85935D6E31C0}" srcOrd="1" destOrd="0" parTransId="{B26F6DF4-F46C-4AF9-9A7D-F26F16FE0F84}" sibTransId="{73D56C95-3317-4B02-9AED-6DE16E4E7CBF}"/>
    <dgm:cxn modelId="{524A0538-CC34-4983-BE09-E8D4F76C6057}" type="presOf" srcId="{709A4AAD-9B66-412F-9CA6-6432D0A6A491}" destId="{16C56E8A-7055-4F9B-A21E-25AABE0F2813}" srcOrd="0" destOrd="0" presId="urn:microsoft.com/office/officeart/2005/8/layout/vList2"/>
    <dgm:cxn modelId="{038D85BC-D65C-4CC6-9720-FA8429EACB72}" type="presOf" srcId="{4C2DBE33-E720-42EE-AD8A-0DEC9F2F1FD0}" destId="{403566B2-CE99-49F5-B3AC-E7A1A5E7D551}" srcOrd="0" destOrd="0" presId="urn:microsoft.com/office/officeart/2005/8/layout/vList2"/>
    <dgm:cxn modelId="{39BAEBC9-79B4-4ECB-BFC5-2EA8B242C45D}" type="presOf" srcId="{E110A939-03E8-47D3-AD18-A03E5E13BA6C}" destId="{369C9C8E-EB5C-4911-A99F-BF991253367B}" srcOrd="0" destOrd="0" presId="urn:microsoft.com/office/officeart/2005/8/layout/vList2"/>
    <dgm:cxn modelId="{D31C006C-DF7F-486D-8372-629D0D000B80}" srcId="{2B39D6C3-6142-4110-BE62-A93CD8DC1A5F}" destId="{4E70A833-0F90-4A2E-8CE7-87F93AE77F1E}" srcOrd="4" destOrd="0" parTransId="{3FB58F6D-71E3-4330-8405-A59F8438C484}" sibTransId="{1E8A7CC2-0E1E-4B8D-9045-0A48882776B8}"/>
    <dgm:cxn modelId="{8A7D5575-94FA-40AC-BA56-28E0AA7AEEC8}" srcId="{2B39D6C3-6142-4110-BE62-A93CD8DC1A5F}" destId="{7D2DA9F8-16ED-4EA4-B587-EE48F2356BE3}" srcOrd="6" destOrd="0" parTransId="{A2092F30-A8DD-4E92-A926-C515FA291F96}" sibTransId="{73E1E369-FC18-4932-BAA5-23E70AC42093}"/>
    <dgm:cxn modelId="{1E40E479-036E-4172-AB16-F30992DAC476}" type="presOf" srcId="{4E70A833-0F90-4A2E-8CE7-87F93AE77F1E}" destId="{E492C1ED-2522-45DD-8227-9EB91385F6FD}" srcOrd="0" destOrd="0" presId="urn:microsoft.com/office/officeart/2005/8/layout/vList2"/>
    <dgm:cxn modelId="{E025B6B1-C3A5-499A-B761-11BC5402306C}" type="presOf" srcId="{2B39D6C3-6142-4110-BE62-A93CD8DC1A5F}" destId="{3352E2C4-DDB2-457D-8A46-F7D6E3E59582}" srcOrd="0" destOrd="0" presId="urn:microsoft.com/office/officeart/2005/8/layout/vList2"/>
    <dgm:cxn modelId="{A3DC188B-5BDF-4382-A323-806BF7BE548E}" srcId="{2B39D6C3-6142-4110-BE62-A93CD8DC1A5F}" destId="{709A4AAD-9B66-412F-9CA6-6432D0A6A491}" srcOrd="5" destOrd="0" parTransId="{96B6494B-F881-4080-9CF0-6A4248238AE9}" sibTransId="{34A90A2B-944D-44FD-AC4A-E3049DABC620}"/>
    <dgm:cxn modelId="{450DA0C5-72C8-4782-801A-9003A8F40CFC}" type="presOf" srcId="{AA460467-3532-4F75-AC97-64C69BAFAC8B}" destId="{2FF9011F-AAAA-4CD9-8D8A-F034D324EE85}" srcOrd="0" destOrd="0" presId="urn:microsoft.com/office/officeart/2005/8/layout/vList2"/>
    <dgm:cxn modelId="{EB37CDC1-4073-4506-8F84-D525D491A92F}" srcId="{2B39D6C3-6142-4110-BE62-A93CD8DC1A5F}" destId="{1278EC6E-3FA8-4E53-A940-DFDEE02F2D9D}" srcOrd="8" destOrd="0" parTransId="{AC451201-4C75-423E-A38F-415D1E731433}" sibTransId="{FA1B7805-DCC1-4367-AF3C-A76AB0CA6A9F}"/>
    <dgm:cxn modelId="{BF1A89AD-FE7C-4A19-9122-802A9B139514}" type="presOf" srcId="{4C9608CE-340B-4467-8317-85935D6E31C0}" destId="{44E62542-A947-4A78-BBC1-1038EF11D847}" srcOrd="0" destOrd="0" presId="urn:microsoft.com/office/officeart/2005/8/layout/vList2"/>
    <dgm:cxn modelId="{6165EB30-4229-4A4B-ADE6-1CF4F1F5D9C1}" srcId="{2B39D6C3-6142-4110-BE62-A93CD8DC1A5F}" destId="{FF17514A-E15E-4489-B64D-FC6902291452}" srcOrd="3" destOrd="0" parTransId="{99CA67FE-0490-41E7-B52E-462F0BBC2B6D}" sibTransId="{2EA32A55-6651-45FB-BA84-A456CB8C71AC}"/>
    <dgm:cxn modelId="{417304F1-2D2C-4026-9744-74FAC1498010}" type="presOf" srcId="{7D2DA9F8-16ED-4EA4-B587-EE48F2356BE3}" destId="{78A034A7-0361-459C-9DE0-E6C0D2882FE1}" srcOrd="0" destOrd="0" presId="urn:microsoft.com/office/officeart/2005/8/layout/vList2"/>
    <dgm:cxn modelId="{FD18948B-CAEC-4F3D-B5E5-F9D64902D0A3}" srcId="{2B39D6C3-6142-4110-BE62-A93CD8DC1A5F}" destId="{4C2DBE33-E720-42EE-AD8A-0DEC9F2F1FD0}" srcOrd="7" destOrd="0" parTransId="{C59AC3E1-E111-4B4F-9D0B-482A31486DCC}" sibTransId="{5584047D-39A1-41F6-864B-2EEFD7B6ED20}"/>
    <dgm:cxn modelId="{760F3B9B-840B-441B-AC1A-CC5649FC5A80}" srcId="{2B39D6C3-6142-4110-BE62-A93CD8DC1A5F}" destId="{AA460467-3532-4F75-AC97-64C69BAFAC8B}" srcOrd="2" destOrd="0" parTransId="{23AADC92-8E16-425F-81EC-33A24001C8EC}" sibTransId="{D80A1969-6C86-4071-BF04-B023D0BAB995}"/>
    <dgm:cxn modelId="{E72C0ACD-D703-41AF-80BE-7B9E963099E4}" type="presOf" srcId="{FF17514A-E15E-4489-B64D-FC6902291452}" destId="{E748E0B4-3A0F-4CF4-89A3-7034A6D77C48}" srcOrd="0" destOrd="0" presId="urn:microsoft.com/office/officeart/2005/8/layout/vList2"/>
    <dgm:cxn modelId="{D712FA07-2F72-4C9F-9198-D73B663766B4}" type="presOf" srcId="{1278EC6E-3FA8-4E53-A940-DFDEE02F2D9D}" destId="{C17F8973-0235-415B-BB1B-31B5EE78AA14}" srcOrd="0" destOrd="0" presId="urn:microsoft.com/office/officeart/2005/8/layout/vList2"/>
    <dgm:cxn modelId="{906DBCAB-1666-41E9-9E89-112089E0A969}" type="presParOf" srcId="{3352E2C4-DDB2-457D-8A46-F7D6E3E59582}" destId="{369C9C8E-EB5C-4911-A99F-BF991253367B}" srcOrd="0" destOrd="0" presId="urn:microsoft.com/office/officeart/2005/8/layout/vList2"/>
    <dgm:cxn modelId="{AF9CDE34-127F-4169-A61A-F22094C05565}" type="presParOf" srcId="{3352E2C4-DDB2-457D-8A46-F7D6E3E59582}" destId="{E79E85DA-9F7D-4D41-84A9-C30B8299DB40}" srcOrd="1" destOrd="0" presId="urn:microsoft.com/office/officeart/2005/8/layout/vList2"/>
    <dgm:cxn modelId="{F8BD3DCE-DC3C-4081-82E5-331FCD60A9F7}" type="presParOf" srcId="{3352E2C4-DDB2-457D-8A46-F7D6E3E59582}" destId="{44E62542-A947-4A78-BBC1-1038EF11D847}" srcOrd="2" destOrd="0" presId="urn:microsoft.com/office/officeart/2005/8/layout/vList2"/>
    <dgm:cxn modelId="{CFE49B5D-F12F-448F-BC57-B7384FA6A27A}" type="presParOf" srcId="{3352E2C4-DDB2-457D-8A46-F7D6E3E59582}" destId="{5E3838C6-0FD4-4ADC-B0CB-2FF9D24F1845}" srcOrd="3" destOrd="0" presId="urn:microsoft.com/office/officeart/2005/8/layout/vList2"/>
    <dgm:cxn modelId="{C9CB08D9-C01D-43DF-BFAC-4CFBBBF91A68}" type="presParOf" srcId="{3352E2C4-DDB2-457D-8A46-F7D6E3E59582}" destId="{2FF9011F-AAAA-4CD9-8D8A-F034D324EE85}" srcOrd="4" destOrd="0" presId="urn:microsoft.com/office/officeart/2005/8/layout/vList2"/>
    <dgm:cxn modelId="{0859D9A4-C74C-408E-95D2-94137A3B9DDD}" type="presParOf" srcId="{3352E2C4-DDB2-457D-8A46-F7D6E3E59582}" destId="{2FD4AA74-CAB4-4BBD-9897-F4D230DFFDB8}" srcOrd="5" destOrd="0" presId="urn:microsoft.com/office/officeart/2005/8/layout/vList2"/>
    <dgm:cxn modelId="{45D8812D-5A63-4692-A403-E4F02E2CCF75}" type="presParOf" srcId="{3352E2C4-DDB2-457D-8A46-F7D6E3E59582}" destId="{E748E0B4-3A0F-4CF4-89A3-7034A6D77C48}" srcOrd="6" destOrd="0" presId="urn:microsoft.com/office/officeart/2005/8/layout/vList2"/>
    <dgm:cxn modelId="{62C8B33B-E536-41F4-8BA5-31F28E5743BB}" type="presParOf" srcId="{3352E2C4-DDB2-457D-8A46-F7D6E3E59582}" destId="{75DC9F27-83B6-4175-BA98-3E70840C876E}" srcOrd="7" destOrd="0" presId="urn:microsoft.com/office/officeart/2005/8/layout/vList2"/>
    <dgm:cxn modelId="{72597C14-5A06-4B84-A003-788AA2B06EEF}" type="presParOf" srcId="{3352E2C4-DDB2-457D-8A46-F7D6E3E59582}" destId="{E492C1ED-2522-45DD-8227-9EB91385F6FD}" srcOrd="8" destOrd="0" presId="urn:microsoft.com/office/officeart/2005/8/layout/vList2"/>
    <dgm:cxn modelId="{9906AC7E-6E07-4BC7-8A2E-263793FD13C1}" type="presParOf" srcId="{3352E2C4-DDB2-457D-8A46-F7D6E3E59582}" destId="{ACDB05EC-0662-4CB5-B8D6-576458001A58}" srcOrd="9" destOrd="0" presId="urn:microsoft.com/office/officeart/2005/8/layout/vList2"/>
    <dgm:cxn modelId="{7CB69128-4BB5-4494-8E9D-67341F394FB4}" type="presParOf" srcId="{3352E2C4-DDB2-457D-8A46-F7D6E3E59582}" destId="{16C56E8A-7055-4F9B-A21E-25AABE0F2813}" srcOrd="10" destOrd="0" presId="urn:microsoft.com/office/officeart/2005/8/layout/vList2"/>
    <dgm:cxn modelId="{A04C0356-0A8F-4238-BF60-61F02D3339B8}" type="presParOf" srcId="{3352E2C4-DDB2-457D-8A46-F7D6E3E59582}" destId="{E7CC7E9D-BE6F-4832-8950-7204455E8645}" srcOrd="11" destOrd="0" presId="urn:microsoft.com/office/officeart/2005/8/layout/vList2"/>
    <dgm:cxn modelId="{9C8173A9-3A70-46E8-9CCE-48A3E2C37300}" type="presParOf" srcId="{3352E2C4-DDB2-457D-8A46-F7D6E3E59582}" destId="{78A034A7-0361-459C-9DE0-E6C0D2882FE1}" srcOrd="12" destOrd="0" presId="urn:microsoft.com/office/officeart/2005/8/layout/vList2"/>
    <dgm:cxn modelId="{55961D71-D153-4658-91F8-4BC16D3F2D86}" type="presParOf" srcId="{3352E2C4-DDB2-457D-8A46-F7D6E3E59582}" destId="{74EF2155-8867-43DF-9EF8-E695D326CD40}" srcOrd="13" destOrd="0" presId="urn:microsoft.com/office/officeart/2005/8/layout/vList2"/>
    <dgm:cxn modelId="{1E210874-7D21-418C-A9C5-109B8ECBA215}" type="presParOf" srcId="{3352E2C4-DDB2-457D-8A46-F7D6E3E59582}" destId="{403566B2-CE99-49F5-B3AC-E7A1A5E7D551}" srcOrd="14" destOrd="0" presId="urn:microsoft.com/office/officeart/2005/8/layout/vList2"/>
    <dgm:cxn modelId="{43FFFB79-115B-48D4-AFA2-5A97D3560B97}" type="presParOf" srcId="{3352E2C4-DDB2-457D-8A46-F7D6E3E59582}" destId="{69000E7D-439B-46D8-AC1E-88EA8CEF732B}" srcOrd="15" destOrd="0" presId="urn:microsoft.com/office/officeart/2005/8/layout/vList2"/>
    <dgm:cxn modelId="{36FE5E3E-2985-450C-8280-5E8190A3A669}" type="presParOf" srcId="{3352E2C4-DDB2-457D-8A46-F7D6E3E59582}" destId="{C17F8973-0235-415B-BB1B-31B5EE78AA14}" srcOrd="1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EA5CB9-DA5A-49CA-B25D-DDD0B0E9170C}"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201FF752-26EE-46D9-80B9-ADF6BB7F67C6}">
      <dgm:prSet phldrT="[Text]" custT="1">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US" sz="2400" b="1" dirty="0" smtClean="0">
              <a:solidFill>
                <a:schemeClr val="bg1"/>
              </a:solidFill>
            </a:rPr>
            <a:t>Concept of Woman Director on the Board </a:t>
          </a:r>
        </a:p>
        <a:p>
          <a:r>
            <a:rPr lang="en-US" sz="2400" b="1" dirty="0" smtClean="0">
              <a:solidFill>
                <a:schemeClr val="bg1"/>
              </a:solidFill>
            </a:rPr>
            <a:t>[As per 2</a:t>
          </a:r>
          <a:r>
            <a:rPr lang="en-US" sz="2400" b="1" baseline="30000" dirty="0" smtClean="0">
              <a:solidFill>
                <a:schemeClr val="bg1"/>
              </a:solidFill>
            </a:rPr>
            <a:t>nd</a:t>
          </a:r>
          <a:r>
            <a:rPr lang="en-US" sz="2400" b="1" dirty="0" smtClean="0">
              <a:solidFill>
                <a:schemeClr val="bg1"/>
              </a:solidFill>
            </a:rPr>
            <a:t>  proviso to Section 149(1)]</a:t>
          </a:r>
          <a:endParaRPr lang="en-US" sz="2400" b="1" dirty="0">
            <a:solidFill>
              <a:schemeClr val="bg1"/>
            </a:solidFill>
          </a:endParaRPr>
        </a:p>
      </dgm:t>
    </dgm:pt>
    <dgm:pt modelId="{A54A104B-EB55-449C-9578-CAFAECE12E6F}" type="parTrans" cxnId="{97A08F50-55A3-48EB-A872-3CBBB90D754B}">
      <dgm:prSet/>
      <dgm:spPr/>
      <dgm:t>
        <a:bodyPr/>
        <a:lstStyle/>
        <a:p>
          <a:endParaRPr lang="en-US"/>
        </a:p>
      </dgm:t>
    </dgm:pt>
    <dgm:pt modelId="{D0DA3EBE-9FF8-4410-A898-6A200E53297C}" type="sibTrans" cxnId="{97A08F50-55A3-48EB-A872-3CBBB90D754B}">
      <dgm:prSet/>
      <dgm:spPr/>
      <dgm:t>
        <a:bodyPr/>
        <a:lstStyle/>
        <a:p>
          <a:endParaRPr lang="en-US"/>
        </a:p>
      </dgm:t>
    </dgm:pt>
    <dgm:pt modelId="{528B1857-6D11-49B6-9FCD-77ECCB1CC40B}">
      <dgm:prSet phldrT="[Text]" custT="1">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n-US" sz="2400" b="0" dirty="0" smtClean="0">
              <a:solidFill>
                <a:schemeClr val="bg1"/>
              </a:solidFill>
            </a:rPr>
            <a:t>Other Public Company having</a:t>
          </a:r>
        </a:p>
      </dgm:t>
    </dgm:pt>
    <dgm:pt modelId="{44831B7F-F6C9-4AB7-8F0C-E8F0E62BDF3D}" type="parTrans" cxnId="{9784F221-3AB9-4BA5-B678-E4FD9E340A0A}">
      <dgm:prSet/>
      <dgm:spPr/>
      <dgm:t>
        <a:bodyPr/>
        <a:lstStyle/>
        <a:p>
          <a:endParaRPr lang="en-US"/>
        </a:p>
      </dgm:t>
    </dgm:pt>
    <dgm:pt modelId="{F45318EF-4097-4D72-9674-555B0A5C9732}" type="sibTrans" cxnId="{9784F221-3AB9-4BA5-B678-E4FD9E340A0A}">
      <dgm:prSet/>
      <dgm:spPr/>
      <dgm:t>
        <a:bodyPr/>
        <a:lstStyle/>
        <a:p>
          <a:endParaRPr lang="en-US"/>
        </a:p>
      </dgm:t>
    </dgm:pt>
    <dgm:pt modelId="{EF6AE5BD-0FA6-4190-80CF-71AAE7FD21C7}">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2000" b="0" dirty="0" smtClean="0">
              <a:solidFill>
                <a:schemeClr val="bg1"/>
              </a:solidFill>
            </a:rPr>
            <a:t>Paid-up Share capital of Rs.100 Crore or more; or</a:t>
          </a:r>
        </a:p>
      </dgm:t>
    </dgm:pt>
    <dgm:pt modelId="{EF398D0D-86B5-47E6-8F55-CF8B7DAD10EE}" type="parTrans" cxnId="{844DC96C-23F8-4095-A503-86DA6BCB8BF4}">
      <dgm:prSet/>
      <dgm:spPr/>
      <dgm:t>
        <a:bodyPr/>
        <a:lstStyle/>
        <a:p>
          <a:endParaRPr lang="en-US"/>
        </a:p>
      </dgm:t>
    </dgm:pt>
    <dgm:pt modelId="{EDC9E98B-8AC6-49C2-90A9-AAB85D7B6DEA}" type="sibTrans" cxnId="{844DC96C-23F8-4095-A503-86DA6BCB8BF4}">
      <dgm:prSet/>
      <dgm:spPr/>
      <dgm:t>
        <a:bodyPr/>
        <a:lstStyle/>
        <a:p>
          <a:endParaRPr lang="en-US"/>
        </a:p>
      </dgm:t>
    </dgm:pt>
    <dgm:pt modelId="{D6397519-156E-4845-9E4F-0F4BDB05BA03}">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2000" b="0" dirty="0" smtClean="0">
              <a:solidFill>
                <a:schemeClr val="bg1"/>
              </a:solidFill>
            </a:rPr>
            <a:t>Turnover of Rs.300 Crore or more.</a:t>
          </a:r>
        </a:p>
      </dgm:t>
    </dgm:pt>
    <dgm:pt modelId="{924A6961-EC88-4653-8DFF-33891DEE34B0}" type="parTrans" cxnId="{0636DEA6-1DFE-4969-8B5C-CF922672B25A}">
      <dgm:prSet/>
      <dgm:spPr/>
      <dgm:t>
        <a:bodyPr/>
        <a:lstStyle/>
        <a:p>
          <a:endParaRPr lang="en-US"/>
        </a:p>
      </dgm:t>
    </dgm:pt>
    <dgm:pt modelId="{37459195-889B-437A-8198-60BCBF761018}" type="sibTrans" cxnId="{0636DEA6-1DFE-4969-8B5C-CF922672B25A}">
      <dgm:prSet/>
      <dgm:spPr/>
      <dgm:t>
        <a:bodyPr/>
        <a:lstStyle/>
        <a:p>
          <a:endParaRPr lang="en-US"/>
        </a:p>
      </dgm:t>
    </dgm:pt>
    <dgm:pt modelId="{B8E652DB-7E43-4925-BA72-A4BAD914BA99}">
      <dgm:prSet phldrT="[Text]" custT="1">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n-US" sz="2400" b="0" dirty="0" smtClean="0">
              <a:solidFill>
                <a:schemeClr val="bg1"/>
              </a:solidFill>
            </a:rPr>
            <a:t>Every Listed Company</a:t>
          </a:r>
        </a:p>
      </dgm:t>
    </dgm:pt>
    <dgm:pt modelId="{525E81A4-71F4-4BD3-B603-016747ED1B76}" type="parTrans" cxnId="{53A967EB-8307-49D8-A75C-3BBCC7DB656D}">
      <dgm:prSet/>
      <dgm:spPr/>
      <dgm:t>
        <a:bodyPr/>
        <a:lstStyle/>
        <a:p>
          <a:endParaRPr lang="en-US"/>
        </a:p>
      </dgm:t>
    </dgm:pt>
    <dgm:pt modelId="{AA95AADB-53CD-4CEF-A76E-8F6EF6A37341}" type="sibTrans" cxnId="{53A967EB-8307-49D8-A75C-3BBCC7DB656D}">
      <dgm:prSet/>
      <dgm:spPr/>
      <dgm:t>
        <a:bodyPr/>
        <a:lstStyle/>
        <a:p>
          <a:endParaRPr lang="en-US"/>
        </a:p>
      </dgm:t>
    </dgm:pt>
    <dgm:pt modelId="{DEE33D49-A1D4-4FB0-9548-7ECC34D8A04F}">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2000" b="0" dirty="0" smtClean="0">
              <a:solidFill>
                <a:schemeClr val="bg1"/>
              </a:solidFill>
            </a:rPr>
            <a:t>Shall have one Woman Director</a:t>
          </a:r>
        </a:p>
      </dgm:t>
    </dgm:pt>
    <dgm:pt modelId="{128F9390-AEB8-41AA-B725-66A8BECE4276}" type="parTrans" cxnId="{CEB24892-29BB-43DB-BA79-6399D29D4BF9}">
      <dgm:prSet/>
      <dgm:spPr/>
      <dgm:t>
        <a:bodyPr/>
        <a:lstStyle/>
        <a:p>
          <a:endParaRPr lang="en-US"/>
        </a:p>
      </dgm:t>
    </dgm:pt>
    <dgm:pt modelId="{862E9298-4E36-4B60-A234-6904BE2CF344}" type="sibTrans" cxnId="{CEB24892-29BB-43DB-BA79-6399D29D4BF9}">
      <dgm:prSet/>
      <dgm:spPr/>
      <dgm:t>
        <a:bodyPr/>
        <a:lstStyle/>
        <a:p>
          <a:endParaRPr lang="en-US"/>
        </a:p>
      </dgm:t>
    </dgm:pt>
    <dgm:pt modelId="{F1D1FDCC-AB81-4D3C-AE5F-373DA9CC2821}" type="pres">
      <dgm:prSet presAssocID="{1FEA5CB9-DA5A-49CA-B25D-DDD0B0E9170C}" presName="Name0" presStyleCnt="0">
        <dgm:presLayoutVars>
          <dgm:chPref val="1"/>
          <dgm:dir/>
          <dgm:animOne val="branch"/>
          <dgm:animLvl val="lvl"/>
          <dgm:resizeHandles/>
        </dgm:presLayoutVars>
      </dgm:prSet>
      <dgm:spPr/>
      <dgm:t>
        <a:bodyPr/>
        <a:lstStyle/>
        <a:p>
          <a:endParaRPr lang="en-US"/>
        </a:p>
      </dgm:t>
    </dgm:pt>
    <dgm:pt modelId="{87219A6E-90F9-4AFE-86C2-5836EF797033}" type="pres">
      <dgm:prSet presAssocID="{201FF752-26EE-46D9-80B9-ADF6BB7F67C6}" presName="vertOne" presStyleCnt="0"/>
      <dgm:spPr/>
    </dgm:pt>
    <dgm:pt modelId="{9AD4CD9E-420B-4646-9A3D-AD125129CC05}" type="pres">
      <dgm:prSet presAssocID="{201FF752-26EE-46D9-80B9-ADF6BB7F67C6}" presName="txOne" presStyleLbl="node0" presStyleIdx="0" presStyleCnt="1" custScaleY="74889" custLinFactNeighborX="3799" custLinFactNeighborY="51770">
        <dgm:presLayoutVars>
          <dgm:chPref val="3"/>
        </dgm:presLayoutVars>
      </dgm:prSet>
      <dgm:spPr/>
      <dgm:t>
        <a:bodyPr/>
        <a:lstStyle/>
        <a:p>
          <a:endParaRPr lang="en-US"/>
        </a:p>
      </dgm:t>
    </dgm:pt>
    <dgm:pt modelId="{79B3BCC1-4EDC-4ED7-99EB-EA36A370DE75}" type="pres">
      <dgm:prSet presAssocID="{201FF752-26EE-46D9-80B9-ADF6BB7F67C6}" presName="parTransOne" presStyleCnt="0"/>
      <dgm:spPr/>
    </dgm:pt>
    <dgm:pt modelId="{FA596393-7D70-44B1-A089-B6955A9BD025}" type="pres">
      <dgm:prSet presAssocID="{201FF752-26EE-46D9-80B9-ADF6BB7F67C6}" presName="horzOne" presStyleCnt="0"/>
      <dgm:spPr/>
    </dgm:pt>
    <dgm:pt modelId="{8A90AFC4-817A-43CA-9FD4-3B6918B151F1}" type="pres">
      <dgm:prSet presAssocID="{528B1857-6D11-49B6-9FCD-77ECCB1CC40B}" presName="vertTwo" presStyleCnt="0"/>
      <dgm:spPr/>
    </dgm:pt>
    <dgm:pt modelId="{0C67E93B-52CD-4C93-BA8D-803884602C1B}" type="pres">
      <dgm:prSet presAssocID="{528B1857-6D11-49B6-9FCD-77ECCB1CC40B}" presName="txTwo" presStyleLbl="node2" presStyleIdx="0" presStyleCnt="2" custScaleX="100698" custScaleY="77949">
        <dgm:presLayoutVars>
          <dgm:chPref val="3"/>
        </dgm:presLayoutVars>
      </dgm:prSet>
      <dgm:spPr/>
      <dgm:t>
        <a:bodyPr/>
        <a:lstStyle/>
        <a:p>
          <a:endParaRPr lang="en-US"/>
        </a:p>
      </dgm:t>
    </dgm:pt>
    <dgm:pt modelId="{B7C240CE-9B85-4D1C-B7CF-838105B38A33}" type="pres">
      <dgm:prSet presAssocID="{528B1857-6D11-49B6-9FCD-77ECCB1CC40B}" presName="parTransTwo" presStyleCnt="0"/>
      <dgm:spPr/>
    </dgm:pt>
    <dgm:pt modelId="{316E5274-B351-48E8-A43A-3437C948D0CB}" type="pres">
      <dgm:prSet presAssocID="{528B1857-6D11-49B6-9FCD-77ECCB1CC40B}" presName="horzTwo" presStyleCnt="0"/>
      <dgm:spPr/>
    </dgm:pt>
    <dgm:pt modelId="{22710D27-0698-44BA-8725-E029C1ABF857}" type="pres">
      <dgm:prSet presAssocID="{EF6AE5BD-0FA6-4190-80CF-71AAE7FD21C7}" presName="vertThree" presStyleCnt="0"/>
      <dgm:spPr/>
    </dgm:pt>
    <dgm:pt modelId="{58AFC39C-68C3-403F-9F4E-7AEDA92CA22C}" type="pres">
      <dgm:prSet presAssocID="{EF6AE5BD-0FA6-4190-80CF-71AAE7FD21C7}" presName="txThree" presStyleLbl="node3" presStyleIdx="0" presStyleCnt="3" custScaleX="86046" custScaleY="76309" custLinFactNeighborX="-1005" custLinFactNeighborY="-4944">
        <dgm:presLayoutVars>
          <dgm:chPref val="3"/>
        </dgm:presLayoutVars>
      </dgm:prSet>
      <dgm:spPr/>
      <dgm:t>
        <a:bodyPr/>
        <a:lstStyle/>
        <a:p>
          <a:endParaRPr lang="en-US"/>
        </a:p>
      </dgm:t>
    </dgm:pt>
    <dgm:pt modelId="{C07DD817-539B-4175-9ED3-0F7C02810BC4}" type="pres">
      <dgm:prSet presAssocID="{EF6AE5BD-0FA6-4190-80CF-71AAE7FD21C7}" presName="horzThree" presStyleCnt="0"/>
      <dgm:spPr/>
    </dgm:pt>
    <dgm:pt modelId="{0F0FCD6E-A5F8-43BE-B7FF-B194FDB30A83}" type="pres">
      <dgm:prSet presAssocID="{EDC9E98B-8AC6-49C2-90A9-AAB85D7B6DEA}" presName="sibSpaceThree" presStyleCnt="0"/>
      <dgm:spPr/>
    </dgm:pt>
    <dgm:pt modelId="{413EEA0B-37D0-4F54-A6C5-D10FED0F5164}" type="pres">
      <dgm:prSet presAssocID="{D6397519-156E-4845-9E4F-0F4BDB05BA03}" presName="vertThree" presStyleCnt="0"/>
      <dgm:spPr/>
    </dgm:pt>
    <dgm:pt modelId="{FB410E22-7F90-4015-A5C5-8F19A52B9BC1}" type="pres">
      <dgm:prSet presAssocID="{D6397519-156E-4845-9E4F-0F4BDB05BA03}" presName="txThree" presStyleLbl="node3" presStyleIdx="1" presStyleCnt="3" custScaleX="87681" custScaleY="79871" custLinFactNeighborX="1374" custLinFactNeighborY="-4944">
        <dgm:presLayoutVars>
          <dgm:chPref val="3"/>
        </dgm:presLayoutVars>
      </dgm:prSet>
      <dgm:spPr/>
      <dgm:t>
        <a:bodyPr/>
        <a:lstStyle/>
        <a:p>
          <a:endParaRPr lang="en-US"/>
        </a:p>
      </dgm:t>
    </dgm:pt>
    <dgm:pt modelId="{C37D6B40-7507-40B1-A008-C91076FEB8AD}" type="pres">
      <dgm:prSet presAssocID="{D6397519-156E-4845-9E4F-0F4BDB05BA03}" presName="horzThree" presStyleCnt="0"/>
      <dgm:spPr/>
    </dgm:pt>
    <dgm:pt modelId="{025C8F93-04A5-408D-A4BE-15552146492F}" type="pres">
      <dgm:prSet presAssocID="{F45318EF-4097-4D72-9674-555B0A5C9732}" presName="sibSpaceTwo" presStyleCnt="0"/>
      <dgm:spPr/>
    </dgm:pt>
    <dgm:pt modelId="{421F1E82-C48B-49A1-A042-405C98791FD7}" type="pres">
      <dgm:prSet presAssocID="{B8E652DB-7E43-4925-BA72-A4BAD914BA99}" presName="vertTwo" presStyleCnt="0"/>
      <dgm:spPr/>
    </dgm:pt>
    <dgm:pt modelId="{444FBCF3-4651-4A93-BB33-98048CA022D5}" type="pres">
      <dgm:prSet presAssocID="{B8E652DB-7E43-4925-BA72-A4BAD914BA99}" presName="txTwo" presStyleLbl="node2" presStyleIdx="1" presStyleCnt="2" custScaleX="99462" custScaleY="77222" custLinFactNeighborX="-1210" custLinFactNeighborY="11877">
        <dgm:presLayoutVars>
          <dgm:chPref val="3"/>
        </dgm:presLayoutVars>
      </dgm:prSet>
      <dgm:spPr/>
      <dgm:t>
        <a:bodyPr/>
        <a:lstStyle/>
        <a:p>
          <a:endParaRPr lang="en-US"/>
        </a:p>
      </dgm:t>
    </dgm:pt>
    <dgm:pt modelId="{12DD90C4-69AC-43FE-8D59-53DAB5A23119}" type="pres">
      <dgm:prSet presAssocID="{B8E652DB-7E43-4925-BA72-A4BAD914BA99}" presName="parTransTwo" presStyleCnt="0"/>
      <dgm:spPr/>
    </dgm:pt>
    <dgm:pt modelId="{1886C02D-27EE-491B-A124-511BBD2FE090}" type="pres">
      <dgm:prSet presAssocID="{B8E652DB-7E43-4925-BA72-A4BAD914BA99}" presName="horzTwo" presStyleCnt="0"/>
      <dgm:spPr/>
    </dgm:pt>
    <dgm:pt modelId="{933A6682-E382-49B9-8674-8F84B41894D7}" type="pres">
      <dgm:prSet presAssocID="{DEE33D49-A1D4-4FB0-9548-7ECC34D8A04F}" presName="vertThree" presStyleCnt="0"/>
      <dgm:spPr/>
    </dgm:pt>
    <dgm:pt modelId="{9C555E81-5A2E-455E-9765-A6EBF96CC375}" type="pres">
      <dgm:prSet presAssocID="{DEE33D49-A1D4-4FB0-9548-7ECC34D8A04F}" presName="txThree" presStyleLbl="node3" presStyleIdx="2" presStyleCnt="3" custScaleX="91708" custScaleY="76554" custLinFactNeighborX="36" custLinFactNeighborY="-1501">
        <dgm:presLayoutVars>
          <dgm:chPref val="3"/>
        </dgm:presLayoutVars>
      </dgm:prSet>
      <dgm:spPr/>
      <dgm:t>
        <a:bodyPr/>
        <a:lstStyle/>
        <a:p>
          <a:endParaRPr lang="en-US"/>
        </a:p>
      </dgm:t>
    </dgm:pt>
    <dgm:pt modelId="{3FA98795-596B-4DA5-85A1-21524C110CBD}" type="pres">
      <dgm:prSet presAssocID="{DEE33D49-A1D4-4FB0-9548-7ECC34D8A04F}" presName="horzThree" presStyleCnt="0"/>
      <dgm:spPr/>
    </dgm:pt>
  </dgm:ptLst>
  <dgm:cxnLst>
    <dgm:cxn modelId="{97A08F50-55A3-48EB-A872-3CBBB90D754B}" srcId="{1FEA5CB9-DA5A-49CA-B25D-DDD0B0E9170C}" destId="{201FF752-26EE-46D9-80B9-ADF6BB7F67C6}" srcOrd="0" destOrd="0" parTransId="{A54A104B-EB55-449C-9578-CAFAECE12E6F}" sibTransId="{D0DA3EBE-9FF8-4410-A898-6A200E53297C}"/>
    <dgm:cxn modelId="{FEE6DF69-37A1-407D-BBBC-CF2AC2C89D27}" type="presOf" srcId="{B8E652DB-7E43-4925-BA72-A4BAD914BA99}" destId="{444FBCF3-4651-4A93-BB33-98048CA022D5}" srcOrd="0" destOrd="0" presId="urn:microsoft.com/office/officeart/2005/8/layout/hierarchy4"/>
    <dgm:cxn modelId="{2C233A3E-11B1-4C5E-9AF7-29890F179F28}" type="presOf" srcId="{201FF752-26EE-46D9-80B9-ADF6BB7F67C6}" destId="{9AD4CD9E-420B-4646-9A3D-AD125129CC05}" srcOrd="0" destOrd="0" presId="urn:microsoft.com/office/officeart/2005/8/layout/hierarchy4"/>
    <dgm:cxn modelId="{0636DEA6-1DFE-4969-8B5C-CF922672B25A}" srcId="{528B1857-6D11-49B6-9FCD-77ECCB1CC40B}" destId="{D6397519-156E-4845-9E4F-0F4BDB05BA03}" srcOrd="1" destOrd="0" parTransId="{924A6961-EC88-4653-8DFF-33891DEE34B0}" sibTransId="{37459195-889B-437A-8198-60BCBF761018}"/>
    <dgm:cxn modelId="{337EFA2F-978F-41EB-89FD-39BB29EE9531}" type="presOf" srcId="{1FEA5CB9-DA5A-49CA-B25D-DDD0B0E9170C}" destId="{F1D1FDCC-AB81-4D3C-AE5F-373DA9CC2821}" srcOrd="0" destOrd="0" presId="urn:microsoft.com/office/officeart/2005/8/layout/hierarchy4"/>
    <dgm:cxn modelId="{53A967EB-8307-49D8-A75C-3BBCC7DB656D}" srcId="{201FF752-26EE-46D9-80B9-ADF6BB7F67C6}" destId="{B8E652DB-7E43-4925-BA72-A4BAD914BA99}" srcOrd="1" destOrd="0" parTransId="{525E81A4-71F4-4BD3-B603-016747ED1B76}" sibTransId="{AA95AADB-53CD-4CEF-A76E-8F6EF6A37341}"/>
    <dgm:cxn modelId="{409C8B59-5D89-4041-873F-114249CC2892}" type="presOf" srcId="{528B1857-6D11-49B6-9FCD-77ECCB1CC40B}" destId="{0C67E93B-52CD-4C93-BA8D-803884602C1B}" srcOrd="0" destOrd="0" presId="urn:microsoft.com/office/officeart/2005/8/layout/hierarchy4"/>
    <dgm:cxn modelId="{CEB24892-29BB-43DB-BA79-6399D29D4BF9}" srcId="{B8E652DB-7E43-4925-BA72-A4BAD914BA99}" destId="{DEE33D49-A1D4-4FB0-9548-7ECC34D8A04F}" srcOrd="0" destOrd="0" parTransId="{128F9390-AEB8-41AA-B725-66A8BECE4276}" sibTransId="{862E9298-4E36-4B60-A234-6904BE2CF344}"/>
    <dgm:cxn modelId="{9784F221-3AB9-4BA5-B678-E4FD9E340A0A}" srcId="{201FF752-26EE-46D9-80B9-ADF6BB7F67C6}" destId="{528B1857-6D11-49B6-9FCD-77ECCB1CC40B}" srcOrd="0" destOrd="0" parTransId="{44831B7F-F6C9-4AB7-8F0C-E8F0E62BDF3D}" sibTransId="{F45318EF-4097-4D72-9674-555B0A5C9732}"/>
    <dgm:cxn modelId="{D269F6C2-DAB3-4C68-9273-E0F7B7898109}" type="presOf" srcId="{DEE33D49-A1D4-4FB0-9548-7ECC34D8A04F}" destId="{9C555E81-5A2E-455E-9765-A6EBF96CC375}" srcOrd="0" destOrd="0" presId="urn:microsoft.com/office/officeart/2005/8/layout/hierarchy4"/>
    <dgm:cxn modelId="{CCD87760-F659-4F34-B862-3B7C9B9A7F8C}" type="presOf" srcId="{EF6AE5BD-0FA6-4190-80CF-71AAE7FD21C7}" destId="{58AFC39C-68C3-403F-9F4E-7AEDA92CA22C}" srcOrd="0" destOrd="0" presId="urn:microsoft.com/office/officeart/2005/8/layout/hierarchy4"/>
    <dgm:cxn modelId="{BA9FE3A9-BED3-4186-9D16-7253DDCE5E8C}" type="presOf" srcId="{D6397519-156E-4845-9E4F-0F4BDB05BA03}" destId="{FB410E22-7F90-4015-A5C5-8F19A52B9BC1}" srcOrd="0" destOrd="0" presId="urn:microsoft.com/office/officeart/2005/8/layout/hierarchy4"/>
    <dgm:cxn modelId="{844DC96C-23F8-4095-A503-86DA6BCB8BF4}" srcId="{528B1857-6D11-49B6-9FCD-77ECCB1CC40B}" destId="{EF6AE5BD-0FA6-4190-80CF-71AAE7FD21C7}" srcOrd="0" destOrd="0" parTransId="{EF398D0D-86B5-47E6-8F55-CF8B7DAD10EE}" sibTransId="{EDC9E98B-8AC6-49C2-90A9-AAB85D7B6DEA}"/>
    <dgm:cxn modelId="{9EC1A1BC-BD67-4789-BD65-890369F5F97C}" type="presParOf" srcId="{F1D1FDCC-AB81-4D3C-AE5F-373DA9CC2821}" destId="{87219A6E-90F9-4AFE-86C2-5836EF797033}" srcOrd="0" destOrd="0" presId="urn:microsoft.com/office/officeart/2005/8/layout/hierarchy4"/>
    <dgm:cxn modelId="{19276183-F1F6-4F59-AF15-4B866949CF7B}" type="presParOf" srcId="{87219A6E-90F9-4AFE-86C2-5836EF797033}" destId="{9AD4CD9E-420B-4646-9A3D-AD125129CC05}" srcOrd="0" destOrd="0" presId="urn:microsoft.com/office/officeart/2005/8/layout/hierarchy4"/>
    <dgm:cxn modelId="{7905F9CD-49B1-4103-BFAD-FD02B29438CF}" type="presParOf" srcId="{87219A6E-90F9-4AFE-86C2-5836EF797033}" destId="{79B3BCC1-4EDC-4ED7-99EB-EA36A370DE75}" srcOrd="1" destOrd="0" presId="urn:microsoft.com/office/officeart/2005/8/layout/hierarchy4"/>
    <dgm:cxn modelId="{FBB0871F-C6A0-4579-965F-7571F58C7900}" type="presParOf" srcId="{87219A6E-90F9-4AFE-86C2-5836EF797033}" destId="{FA596393-7D70-44B1-A089-B6955A9BD025}" srcOrd="2" destOrd="0" presId="urn:microsoft.com/office/officeart/2005/8/layout/hierarchy4"/>
    <dgm:cxn modelId="{7CE4B50F-0013-4B79-A173-E217CCA975C8}" type="presParOf" srcId="{FA596393-7D70-44B1-A089-B6955A9BD025}" destId="{8A90AFC4-817A-43CA-9FD4-3B6918B151F1}" srcOrd="0" destOrd="0" presId="urn:microsoft.com/office/officeart/2005/8/layout/hierarchy4"/>
    <dgm:cxn modelId="{ED5B7E77-7CC6-4F6D-AC4C-504B650934B1}" type="presParOf" srcId="{8A90AFC4-817A-43CA-9FD4-3B6918B151F1}" destId="{0C67E93B-52CD-4C93-BA8D-803884602C1B}" srcOrd="0" destOrd="0" presId="urn:microsoft.com/office/officeart/2005/8/layout/hierarchy4"/>
    <dgm:cxn modelId="{502AC561-3C2B-48EE-B9F7-3139D8EEC025}" type="presParOf" srcId="{8A90AFC4-817A-43CA-9FD4-3B6918B151F1}" destId="{B7C240CE-9B85-4D1C-B7CF-838105B38A33}" srcOrd="1" destOrd="0" presId="urn:microsoft.com/office/officeart/2005/8/layout/hierarchy4"/>
    <dgm:cxn modelId="{2E20806F-1CFA-49A6-B04A-284767E96205}" type="presParOf" srcId="{8A90AFC4-817A-43CA-9FD4-3B6918B151F1}" destId="{316E5274-B351-48E8-A43A-3437C948D0CB}" srcOrd="2" destOrd="0" presId="urn:microsoft.com/office/officeart/2005/8/layout/hierarchy4"/>
    <dgm:cxn modelId="{F4E0B0EA-97E2-4E76-A3AA-F8D205BF1BEA}" type="presParOf" srcId="{316E5274-B351-48E8-A43A-3437C948D0CB}" destId="{22710D27-0698-44BA-8725-E029C1ABF857}" srcOrd="0" destOrd="0" presId="urn:microsoft.com/office/officeart/2005/8/layout/hierarchy4"/>
    <dgm:cxn modelId="{CE2168A3-7D21-473C-B9B0-D9F5945B84C8}" type="presParOf" srcId="{22710D27-0698-44BA-8725-E029C1ABF857}" destId="{58AFC39C-68C3-403F-9F4E-7AEDA92CA22C}" srcOrd="0" destOrd="0" presId="urn:microsoft.com/office/officeart/2005/8/layout/hierarchy4"/>
    <dgm:cxn modelId="{52E45CF5-8CDF-421C-85ED-D6A0B4D62211}" type="presParOf" srcId="{22710D27-0698-44BA-8725-E029C1ABF857}" destId="{C07DD817-539B-4175-9ED3-0F7C02810BC4}" srcOrd="1" destOrd="0" presId="urn:microsoft.com/office/officeart/2005/8/layout/hierarchy4"/>
    <dgm:cxn modelId="{CAD5127E-1818-48FA-BE29-196B024FCCE0}" type="presParOf" srcId="{316E5274-B351-48E8-A43A-3437C948D0CB}" destId="{0F0FCD6E-A5F8-43BE-B7FF-B194FDB30A83}" srcOrd="1" destOrd="0" presId="urn:microsoft.com/office/officeart/2005/8/layout/hierarchy4"/>
    <dgm:cxn modelId="{84F95106-E390-4E45-A61B-816C037A6A41}" type="presParOf" srcId="{316E5274-B351-48E8-A43A-3437C948D0CB}" destId="{413EEA0B-37D0-4F54-A6C5-D10FED0F5164}" srcOrd="2" destOrd="0" presId="urn:microsoft.com/office/officeart/2005/8/layout/hierarchy4"/>
    <dgm:cxn modelId="{88AA7605-2034-4EE5-8EA9-E78979F35507}" type="presParOf" srcId="{413EEA0B-37D0-4F54-A6C5-D10FED0F5164}" destId="{FB410E22-7F90-4015-A5C5-8F19A52B9BC1}" srcOrd="0" destOrd="0" presId="urn:microsoft.com/office/officeart/2005/8/layout/hierarchy4"/>
    <dgm:cxn modelId="{F6728C0C-050C-4A73-9449-B41CC945FFA0}" type="presParOf" srcId="{413EEA0B-37D0-4F54-A6C5-D10FED0F5164}" destId="{C37D6B40-7507-40B1-A008-C91076FEB8AD}" srcOrd="1" destOrd="0" presId="urn:microsoft.com/office/officeart/2005/8/layout/hierarchy4"/>
    <dgm:cxn modelId="{3C783B90-D8F4-43A2-A40D-DFCC776231F6}" type="presParOf" srcId="{FA596393-7D70-44B1-A089-B6955A9BD025}" destId="{025C8F93-04A5-408D-A4BE-15552146492F}" srcOrd="1" destOrd="0" presId="urn:microsoft.com/office/officeart/2005/8/layout/hierarchy4"/>
    <dgm:cxn modelId="{7CA8E48D-6EA0-47D7-AD9B-ECD904105BC1}" type="presParOf" srcId="{FA596393-7D70-44B1-A089-B6955A9BD025}" destId="{421F1E82-C48B-49A1-A042-405C98791FD7}" srcOrd="2" destOrd="0" presId="urn:microsoft.com/office/officeart/2005/8/layout/hierarchy4"/>
    <dgm:cxn modelId="{A59B61E5-F423-4AF1-8F27-5AA4C3B56EC4}" type="presParOf" srcId="{421F1E82-C48B-49A1-A042-405C98791FD7}" destId="{444FBCF3-4651-4A93-BB33-98048CA022D5}" srcOrd="0" destOrd="0" presId="urn:microsoft.com/office/officeart/2005/8/layout/hierarchy4"/>
    <dgm:cxn modelId="{1665BEE1-D4B8-48F1-85B9-27236DBEBAB2}" type="presParOf" srcId="{421F1E82-C48B-49A1-A042-405C98791FD7}" destId="{12DD90C4-69AC-43FE-8D59-53DAB5A23119}" srcOrd="1" destOrd="0" presId="urn:microsoft.com/office/officeart/2005/8/layout/hierarchy4"/>
    <dgm:cxn modelId="{1937EC9C-81BA-4C5D-A0F3-E2838C11059B}" type="presParOf" srcId="{421F1E82-C48B-49A1-A042-405C98791FD7}" destId="{1886C02D-27EE-491B-A124-511BBD2FE090}" srcOrd="2" destOrd="0" presId="urn:microsoft.com/office/officeart/2005/8/layout/hierarchy4"/>
    <dgm:cxn modelId="{8686A757-9C57-4165-961D-9C55024467A6}" type="presParOf" srcId="{1886C02D-27EE-491B-A124-511BBD2FE090}" destId="{933A6682-E382-49B9-8674-8F84B41894D7}" srcOrd="0" destOrd="0" presId="urn:microsoft.com/office/officeart/2005/8/layout/hierarchy4"/>
    <dgm:cxn modelId="{C1FD3507-692C-4BF5-865B-674E0A355575}" type="presParOf" srcId="{933A6682-E382-49B9-8674-8F84B41894D7}" destId="{9C555E81-5A2E-455E-9765-A6EBF96CC375}" srcOrd="0" destOrd="0" presId="urn:microsoft.com/office/officeart/2005/8/layout/hierarchy4"/>
    <dgm:cxn modelId="{F3C94836-430E-4368-80E7-320B7990122D}" type="presParOf" srcId="{933A6682-E382-49B9-8674-8F84B41894D7}" destId="{3FA98795-596B-4DA5-85A1-21524C110CBD}"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0B2CB7-3305-444E-8440-DF01E9164C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4C0FEF30-38A3-4AF8-B355-470045D1ED33}">
      <dgm:prSet custT="1">
        <dgm:style>
          <a:lnRef idx="1">
            <a:schemeClr val="accent6"/>
          </a:lnRef>
          <a:fillRef idx="2">
            <a:schemeClr val="accent6"/>
          </a:fillRef>
          <a:effectRef idx="1">
            <a:schemeClr val="accent6"/>
          </a:effectRef>
          <a:fontRef idx="minor">
            <a:schemeClr val="dk1"/>
          </a:fontRef>
        </dgm:style>
      </dgm:prSet>
      <dgm:spPr>
        <a:ln/>
      </dgm:spPr>
      <dgm:t>
        <a:bodyPr/>
        <a:lstStyle/>
        <a:p>
          <a:pPr algn="just" rtl="0"/>
          <a:r>
            <a:rPr lang="en-US" sz="2000" b="1" u="sng" dirty="0" smtClean="0">
              <a:solidFill>
                <a:schemeClr val="bg1"/>
              </a:solidFill>
              <a:latin typeface="Times New Roman" pitchFamily="18" charset="0"/>
              <a:cs typeface="Times New Roman" pitchFamily="18" charset="0"/>
            </a:rPr>
            <a:t>BOARD’s  ENSURANCE</a:t>
          </a:r>
        </a:p>
        <a:p>
          <a:pPr algn="just" rtl="0"/>
          <a:r>
            <a:rPr lang="en-US" sz="2000" dirty="0" smtClean="0">
              <a:solidFill>
                <a:schemeClr val="bg1"/>
              </a:solidFill>
              <a:latin typeface="Times New Roman" pitchFamily="18" charset="0"/>
              <a:cs typeface="Times New Roman" pitchFamily="18" charset="0"/>
            </a:rPr>
            <a:t>Appropriate balance of skills, experience and knowledge in one or more fields of finance, law, management, sales, marketing, administration, research, corporate governance, technical operations other disciplines related to the company’s business </a:t>
          </a:r>
          <a:r>
            <a:rPr lang="en-US" sz="2000" b="1" dirty="0" smtClean="0">
              <a:solidFill>
                <a:schemeClr val="bg1"/>
              </a:solidFill>
              <a:latin typeface="Times New Roman" pitchFamily="18" charset="0"/>
              <a:cs typeface="Times New Roman" pitchFamily="18" charset="0"/>
            </a:rPr>
            <a:t>AND DISCLOSE IN BOARD REPORT </a:t>
          </a:r>
          <a:endParaRPr lang="en-GB" sz="2000" dirty="0">
            <a:solidFill>
              <a:schemeClr val="bg1"/>
            </a:solidFill>
            <a:latin typeface="Times New Roman" pitchFamily="18" charset="0"/>
            <a:cs typeface="Times New Roman" pitchFamily="18" charset="0"/>
          </a:endParaRPr>
        </a:p>
      </dgm:t>
    </dgm:pt>
    <dgm:pt modelId="{8BEFB159-4688-43C6-886F-F76F1771C386}" type="parTrans" cxnId="{5F2527DD-F0FA-4544-A27F-412B193BB578}">
      <dgm:prSet/>
      <dgm:spPr/>
      <dgm:t>
        <a:bodyPr/>
        <a:lstStyle/>
        <a:p>
          <a:endParaRPr lang="en-GB" sz="2000">
            <a:solidFill>
              <a:schemeClr val="tx1"/>
            </a:solidFill>
          </a:endParaRPr>
        </a:p>
      </dgm:t>
    </dgm:pt>
    <dgm:pt modelId="{7B06A968-239E-45C5-8E67-5522F6AAFDAC}" type="sibTrans" cxnId="{5F2527DD-F0FA-4544-A27F-412B193BB578}">
      <dgm:prSet/>
      <dgm:spPr/>
      <dgm:t>
        <a:bodyPr/>
        <a:lstStyle/>
        <a:p>
          <a:endParaRPr lang="en-GB" sz="2000">
            <a:solidFill>
              <a:schemeClr val="tx1"/>
            </a:solidFill>
          </a:endParaRPr>
        </a:p>
      </dgm:t>
    </dgm:pt>
    <dgm:pt modelId="{E7F77734-D1FA-4ECE-B0ED-9BA6D0B9590A}">
      <dgm:prSet custT="1">
        <dgm:style>
          <a:lnRef idx="1">
            <a:schemeClr val="accent1"/>
          </a:lnRef>
          <a:fillRef idx="2">
            <a:schemeClr val="accent1"/>
          </a:fillRef>
          <a:effectRef idx="1">
            <a:schemeClr val="accent1"/>
          </a:effectRef>
          <a:fontRef idx="minor">
            <a:schemeClr val="dk1"/>
          </a:fontRef>
        </dgm:style>
      </dgm:prSet>
      <dgm:spPr>
        <a:ln/>
      </dgm:spPr>
      <dgm:t>
        <a:bodyPr/>
        <a:lstStyle/>
        <a:p>
          <a:pPr algn="just" rtl="0"/>
          <a:r>
            <a:rPr lang="en-US" sz="2000" b="1" dirty="0" smtClean="0">
              <a:solidFill>
                <a:schemeClr val="bg1"/>
              </a:solidFill>
              <a:latin typeface="Times New Roman" pitchFamily="18" charset="0"/>
              <a:cs typeface="Times New Roman" pitchFamily="18" charset="0"/>
            </a:rPr>
            <a:t>DATA BANK</a:t>
          </a:r>
          <a:r>
            <a:rPr lang="en-US" sz="2000" dirty="0" smtClean="0">
              <a:solidFill>
                <a:schemeClr val="bg1"/>
              </a:solidFill>
              <a:latin typeface="Times New Roman" pitchFamily="18" charset="0"/>
              <a:cs typeface="Times New Roman" pitchFamily="18" charset="0"/>
            </a:rPr>
            <a:t> with details of the person eligible and willing to be appointed as independent director to be prepared by any </a:t>
          </a:r>
          <a:r>
            <a:rPr lang="en-US" sz="2000" b="1" dirty="0" smtClean="0">
              <a:solidFill>
                <a:schemeClr val="bg1"/>
              </a:solidFill>
              <a:latin typeface="Times New Roman" pitchFamily="18" charset="0"/>
              <a:cs typeface="Times New Roman" pitchFamily="18" charset="0"/>
            </a:rPr>
            <a:t>body, institutions as authorized by CG </a:t>
          </a:r>
          <a:r>
            <a:rPr lang="en-US" sz="2000" dirty="0" smtClean="0">
              <a:solidFill>
                <a:schemeClr val="bg1"/>
              </a:solidFill>
              <a:latin typeface="Times New Roman" pitchFamily="18" charset="0"/>
              <a:cs typeface="Times New Roman" pitchFamily="18" charset="0"/>
            </a:rPr>
            <a:t>(as may be notified by CG). </a:t>
          </a:r>
          <a:endParaRPr lang="en-GB" sz="2000" dirty="0">
            <a:solidFill>
              <a:schemeClr val="bg1"/>
            </a:solidFill>
            <a:latin typeface="Times New Roman" pitchFamily="18" charset="0"/>
            <a:cs typeface="Times New Roman" pitchFamily="18" charset="0"/>
          </a:endParaRPr>
        </a:p>
      </dgm:t>
    </dgm:pt>
    <dgm:pt modelId="{A9F2A3C9-3056-471C-8AEF-0C693E0F1CCB}" type="parTrans" cxnId="{10B12D38-45DD-4E81-8C81-CE9F4836B0E9}">
      <dgm:prSet/>
      <dgm:spPr/>
      <dgm:t>
        <a:bodyPr/>
        <a:lstStyle/>
        <a:p>
          <a:endParaRPr lang="en-GB" sz="2000">
            <a:solidFill>
              <a:schemeClr val="tx1"/>
            </a:solidFill>
          </a:endParaRPr>
        </a:p>
      </dgm:t>
    </dgm:pt>
    <dgm:pt modelId="{D233D948-58D6-4DB5-8B92-3082CC8A3F69}" type="sibTrans" cxnId="{10B12D38-45DD-4E81-8C81-CE9F4836B0E9}">
      <dgm:prSet/>
      <dgm:spPr/>
      <dgm:t>
        <a:bodyPr/>
        <a:lstStyle/>
        <a:p>
          <a:endParaRPr lang="en-GB" sz="2000">
            <a:solidFill>
              <a:schemeClr val="tx1"/>
            </a:solidFill>
          </a:endParaRPr>
        </a:p>
      </dgm:t>
    </dgm:pt>
    <dgm:pt modelId="{451D5349-83E1-471B-943E-666174BC1EA1}">
      <dgm:prSet custT="1">
        <dgm:style>
          <a:lnRef idx="1">
            <a:schemeClr val="accent6"/>
          </a:lnRef>
          <a:fillRef idx="2">
            <a:schemeClr val="accent6"/>
          </a:fillRef>
          <a:effectRef idx="1">
            <a:schemeClr val="accent6"/>
          </a:effectRef>
          <a:fontRef idx="minor">
            <a:schemeClr val="dk1"/>
          </a:fontRef>
        </dgm:style>
      </dgm:prSet>
      <dgm:spPr>
        <a:ln/>
      </dgm:spPr>
      <dgm:t>
        <a:bodyPr/>
        <a:lstStyle/>
        <a:p>
          <a:pPr algn="just" rtl="0"/>
          <a:r>
            <a:rPr lang="en-US" sz="2000" b="1" dirty="0" smtClean="0">
              <a:solidFill>
                <a:schemeClr val="bg1"/>
              </a:solidFill>
              <a:latin typeface="Times New Roman" pitchFamily="18" charset="0"/>
              <a:cs typeface="Times New Roman" pitchFamily="18" charset="0"/>
            </a:rPr>
            <a:t>Responsibility of due diligence for appointment of independent directors  to be on company.</a:t>
          </a:r>
          <a:endParaRPr lang="en-GB" sz="2000" dirty="0">
            <a:solidFill>
              <a:schemeClr val="bg1"/>
            </a:solidFill>
            <a:latin typeface="Times New Roman" pitchFamily="18" charset="0"/>
            <a:cs typeface="Times New Roman" pitchFamily="18" charset="0"/>
          </a:endParaRPr>
        </a:p>
      </dgm:t>
    </dgm:pt>
    <dgm:pt modelId="{C55574B7-BE9F-4B29-ADCD-9AFF3B48F93F}" type="parTrans" cxnId="{1A8A3027-D368-4336-96B1-B4B8D4FC1370}">
      <dgm:prSet/>
      <dgm:spPr/>
      <dgm:t>
        <a:bodyPr/>
        <a:lstStyle/>
        <a:p>
          <a:endParaRPr lang="en-GB" sz="2000">
            <a:solidFill>
              <a:schemeClr val="tx1"/>
            </a:solidFill>
          </a:endParaRPr>
        </a:p>
      </dgm:t>
    </dgm:pt>
    <dgm:pt modelId="{FCD2B63D-CE59-47BE-8E70-F5D545738F8D}" type="sibTrans" cxnId="{1A8A3027-D368-4336-96B1-B4B8D4FC1370}">
      <dgm:prSet/>
      <dgm:spPr/>
      <dgm:t>
        <a:bodyPr/>
        <a:lstStyle/>
        <a:p>
          <a:endParaRPr lang="en-GB" sz="2000">
            <a:solidFill>
              <a:schemeClr val="tx1"/>
            </a:solidFill>
          </a:endParaRPr>
        </a:p>
      </dgm:t>
    </dgm:pt>
    <dgm:pt modelId="{3EC4997E-6FD4-436D-B27C-DF9951AB1838}" type="pres">
      <dgm:prSet presAssocID="{A60B2CB7-3305-444E-8440-DF01E9164C67}" presName="linear" presStyleCnt="0">
        <dgm:presLayoutVars>
          <dgm:animLvl val="lvl"/>
          <dgm:resizeHandles val="exact"/>
        </dgm:presLayoutVars>
      </dgm:prSet>
      <dgm:spPr/>
      <dgm:t>
        <a:bodyPr/>
        <a:lstStyle/>
        <a:p>
          <a:endParaRPr lang="en-GB"/>
        </a:p>
      </dgm:t>
    </dgm:pt>
    <dgm:pt modelId="{D083A6BE-598B-4D2F-8F77-C32C19A1E140}" type="pres">
      <dgm:prSet presAssocID="{4C0FEF30-38A3-4AF8-B355-470045D1ED33}" presName="parentText" presStyleLbl="node1" presStyleIdx="0" presStyleCnt="3">
        <dgm:presLayoutVars>
          <dgm:chMax val="0"/>
          <dgm:bulletEnabled val="1"/>
        </dgm:presLayoutVars>
      </dgm:prSet>
      <dgm:spPr/>
      <dgm:t>
        <a:bodyPr/>
        <a:lstStyle/>
        <a:p>
          <a:endParaRPr lang="en-GB"/>
        </a:p>
      </dgm:t>
    </dgm:pt>
    <dgm:pt modelId="{2C1542F6-CE95-410D-A9C6-1F1AFA8CFD8E}" type="pres">
      <dgm:prSet presAssocID="{7B06A968-239E-45C5-8E67-5522F6AAFDAC}" presName="spacer" presStyleCnt="0"/>
      <dgm:spPr/>
    </dgm:pt>
    <dgm:pt modelId="{8E929531-E210-477F-BFA8-14517D361BFF}" type="pres">
      <dgm:prSet presAssocID="{E7F77734-D1FA-4ECE-B0ED-9BA6D0B9590A}" presName="parentText" presStyleLbl="node1" presStyleIdx="1" presStyleCnt="3">
        <dgm:presLayoutVars>
          <dgm:chMax val="0"/>
          <dgm:bulletEnabled val="1"/>
        </dgm:presLayoutVars>
      </dgm:prSet>
      <dgm:spPr/>
      <dgm:t>
        <a:bodyPr/>
        <a:lstStyle/>
        <a:p>
          <a:endParaRPr lang="en-GB"/>
        </a:p>
      </dgm:t>
    </dgm:pt>
    <dgm:pt modelId="{3D1164E4-07E8-473B-A205-DC3FE0E62A40}" type="pres">
      <dgm:prSet presAssocID="{D233D948-58D6-4DB5-8B92-3082CC8A3F69}" presName="spacer" presStyleCnt="0"/>
      <dgm:spPr/>
    </dgm:pt>
    <dgm:pt modelId="{D34CB2AC-25B5-4435-83BA-7677C08A59EB}" type="pres">
      <dgm:prSet presAssocID="{451D5349-83E1-471B-943E-666174BC1EA1}" presName="parentText" presStyleLbl="node1" presStyleIdx="2" presStyleCnt="3">
        <dgm:presLayoutVars>
          <dgm:chMax val="0"/>
          <dgm:bulletEnabled val="1"/>
        </dgm:presLayoutVars>
      </dgm:prSet>
      <dgm:spPr/>
      <dgm:t>
        <a:bodyPr/>
        <a:lstStyle/>
        <a:p>
          <a:endParaRPr lang="en-GB"/>
        </a:p>
      </dgm:t>
    </dgm:pt>
  </dgm:ptLst>
  <dgm:cxnLst>
    <dgm:cxn modelId="{10B12D38-45DD-4E81-8C81-CE9F4836B0E9}" srcId="{A60B2CB7-3305-444E-8440-DF01E9164C67}" destId="{E7F77734-D1FA-4ECE-B0ED-9BA6D0B9590A}" srcOrd="1" destOrd="0" parTransId="{A9F2A3C9-3056-471C-8AEF-0C693E0F1CCB}" sibTransId="{D233D948-58D6-4DB5-8B92-3082CC8A3F69}"/>
    <dgm:cxn modelId="{42B544A6-5ABE-4440-98FA-7E48D6A0F13E}" type="presOf" srcId="{451D5349-83E1-471B-943E-666174BC1EA1}" destId="{D34CB2AC-25B5-4435-83BA-7677C08A59EB}" srcOrd="0" destOrd="0" presId="urn:microsoft.com/office/officeart/2005/8/layout/vList2"/>
    <dgm:cxn modelId="{1A8A3027-D368-4336-96B1-B4B8D4FC1370}" srcId="{A60B2CB7-3305-444E-8440-DF01E9164C67}" destId="{451D5349-83E1-471B-943E-666174BC1EA1}" srcOrd="2" destOrd="0" parTransId="{C55574B7-BE9F-4B29-ADCD-9AFF3B48F93F}" sibTransId="{FCD2B63D-CE59-47BE-8E70-F5D545738F8D}"/>
    <dgm:cxn modelId="{37C3A842-D430-4E21-9843-DE0546C9D10C}" type="presOf" srcId="{4C0FEF30-38A3-4AF8-B355-470045D1ED33}" destId="{D083A6BE-598B-4D2F-8F77-C32C19A1E140}" srcOrd="0" destOrd="0" presId="urn:microsoft.com/office/officeart/2005/8/layout/vList2"/>
    <dgm:cxn modelId="{5F2527DD-F0FA-4544-A27F-412B193BB578}" srcId="{A60B2CB7-3305-444E-8440-DF01E9164C67}" destId="{4C0FEF30-38A3-4AF8-B355-470045D1ED33}" srcOrd="0" destOrd="0" parTransId="{8BEFB159-4688-43C6-886F-F76F1771C386}" sibTransId="{7B06A968-239E-45C5-8E67-5522F6AAFDAC}"/>
    <dgm:cxn modelId="{B91B5798-0B2C-4525-AC96-182D623BD483}" type="presOf" srcId="{E7F77734-D1FA-4ECE-B0ED-9BA6D0B9590A}" destId="{8E929531-E210-477F-BFA8-14517D361BFF}" srcOrd="0" destOrd="0" presId="urn:microsoft.com/office/officeart/2005/8/layout/vList2"/>
    <dgm:cxn modelId="{8E5576AB-5899-4CCD-B747-0BB1CC5C6FE2}" type="presOf" srcId="{A60B2CB7-3305-444E-8440-DF01E9164C67}" destId="{3EC4997E-6FD4-436D-B27C-DF9951AB1838}" srcOrd="0" destOrd="0" presId="urn:microsoft.com/office/officeart/2005/8/layout/vList2"/>
    <dgm:cxn modelId="{7032566D-660E-4592-AF15-8720CDA3D806}" type="presParOf" srcId="{3EC4997E-6FD4-436D-B27C-DF9951AB1838}" destId="{D083A6BE-598B-4D2F-8F77-C32C19A1E140}" srcOrd="0" destOrd="0" presId="urn:microsoft.com/office/officeart/2005/8/layout/vList2"/>
    <dgm:cxn modelId="{EA83113E-98E6-46B9-A8EE-BE139F56B944}" type="presParOf" srcId="{3EC4997E-6FD4-436D-B27C-DF9951AB1838}" destId="{2C1542F6-CE95-410D-A9C6-1F1AFA8CFD8E}" srcOrd="1" destOrd="0" presId="urn:microsoft.com/office/officeart/2005/8/layout/vList2"/>
    <dgm:cxn modelId="{173D4170-9673-42BB-8F37-6659ED0ECC38}" type="presParOf" srcId="{3EC4997E-6FD4-436D-B27C-DF9951AB1838}" destId="{8E929531-E210-477F-BFA8-14517D361BFF}" srcOrd="2" destOrd="0" presId="urn:microsoft.com/office/officeart/2005/8/layout/vList2"/>
    <dgm:cxn modelId="{A3F3B476-65E3-45A9-A82B-9C9E8463710C}" type="presParOf" srcId="{3EC4997E-6FD4-436D-B27C-DF9951AB1838}" destId="{3D1164E4-07E8-473B-A205-DC3FE0E62A40}" srcOrd="3" destOrd="0" presId="urn:microsoft.com/office/officeart/2005/8/layout/vList2"/>
    <dgm:cxn modelId="{FCAEA12F-FB02-4548-8BD5-4A47B96916E3}" type="presParOf" srcId="{3EC4997E-6FD4-436D-B27C-DF9951AB1838}" destId="{D34CB2AC-25B5-4435-83BA-7677C08A59EB}"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EAE766-19E6-4BD5-9591-F448C68F8207}"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GB"/>
        </a:p>
      </dgm:t>
    </dgm:pt>
    <dgm:pt modelId="{43ADBF01-4923-428B-8AC8-7F09AFB31A93}">
      <dgm:prSet custT="1">
        <dgm:style>
          <a:lnRef idx="1">
            <a:schemeClr val="accent2"/>
          </a:lnRef>
          <a:fillRef idx="2">
            <a:schemeClr val="accent2"/>
          </a:fillRef>
          <a:effectRef idx="1">
            <a:schemeClr val="accent2"/>
          </a:effectRef>
          <a:fontRef idx="minor">
            <a:schemeClr val="dk1"/>
          </a:fontRef>
        </dgm:style>
      </dgm:prSet>
      <dgm:spPr>
        <a:ln/>
      </dgm:spPr>
      <dgm:t>
        <a:bodyPr/>
        <a:lstStyle/>
        <a:p>
          <a:pPr rtl="0"/>
          <a:r>
            <a:rPr lang="en-US" sz="2000" b="1" dirty="0" smtClean="0">
              <a:solidFill>
                <a:schemeClr val="bg1"/>
              </a:solidFill>
              <a:latin typeface="+mn-lt"/>
              <a:cs typeface="Times New Roman" pitchFamily="18" charset="0"/>
            </a:rPr>
            <a:t>Maximum 20 companies</a:t>
          </a:r>
          <a:endParaRPr lang="en-GB" sz="2000" b="1" dirty="0">
            <a:solidFill>
              <a:schemeClr val="bg1"/>
            </a:solidFill>
            <a:latin typeface="+mn-lt"/>
            <a:cs typeface="Times New Roman" pitchFamily="18" charset="0"/>
          </a:endParaRPr>
        </a:p>
      </dgm:t>
    </dgm:pt>
    <dgm:pt modelId="{1E11CB0D-FB76-46C1-AF41-434D7E5A7698}" type="parTrans" cxnId="{7FA54EF0-F09B-4DB1-94CA-E4529694ED38}">
      <dgm:prSet/>
      <dgm:spPr/>
      <dgm:t>
        <a:bodyPr/>
        <a:lstStyle/>
        <a:p>
          <a:endParaRPr lang="en-GB" sz="2000" b="0">
            <a:solidFill>
              <a:schemeClr val="bg1"/>
            </a:solidFill>
            <a:latin typeface="+mn-lt"/>
          </a:endParaRPr>
        </a:p>
      </dgm:t>
    </dgm:pt>
    <dgm:pt modelId="{EC923E45-19CB-4C8A-BE14-2C92EB04B987}" type="sibTrans" cxnId="{7FA54EF0-F09B-4DB1-94CA-E4529694ED38}">
      <dgm:prSet custT="1"/>
      <dgm:spPr>
        <a:gradFill rotWithShape="0">
          <a:gsLst>
            <a:gs pos="0">
              <a:srgbClr val="C09200"/>
            </a:gs>
            <a:gs pos="50000">
              <a:srgbClr val="FFC000">
                <a:shade val="67500"/>
                <a:satMod val="115000"/>
              </a:srgbClr>
            </a:gs>
            <a:gs pos="100000">
              <a:srgbClr val="FFC000">
                <a:shade val="100000"/>
                <a:satMod val="115000"/>
              </a:srgbClr>
            </a:gs>
          </a:gsLst>
          <a:lin ang="2700000" scaled="1"/>
        </a:gradFill>
      </dgm:spPr>
      <dgm:t>
        <a:bodyPr/>
        <a:lstStyle/>
        <a:p>
          <a:endParaRPr lang="en-GB" sz="2000" b="0" dirty="0">
            <a:solidFill>
              <a:schemeClr val="bg1"/>
            </a:solidFill>
            <a:latin typeface="+mn-lt"/>
          </a:endParaRPr>
        </a:p>
      </dgm:t>
    </dgm:pt>
    <dgm:pt modelId="{10E24E56-B658-44A9-92FB-EEE9AF19D90D}">
      <dgm:prSet custT="1">
        <dgm:style>
          <a:lnRef idx="1">
            <a:schemeClr val="accent6"/>
          </a:lnRef>
          <a:fillRef idx="2">
            <a:schemeClr val="accent6"/>
          </a:fillRef>
          <a:effectRef idx="1">
            <a:schemeClr val="accent6"/>
          </a:effectRef>
          <a:fontRef idx="minor">
            <a:schemeClr val="dk1"/>
          </a:fontRef>
        </dgm:style>
      </dgm:prSet>
      <dgm:spPr>
        <a:ln/>
      </dgm:spPr>
      <dgm:t>
        <a:bodyPr/>
        <a:lstStyle/>
        <a:p>
          <a:pPr rtl="0"/>
          <a:r>
            <a:rPr lang="en-US" sz="2000" b="0" dirty="0" smtClean="0">
              <a:solidFill>
                <a:schemeClr val="bg1"/>
              </a:solidFill>
              <a:latin typeface="+mn-lt"/>
              <a:cs typeface="Times New Roman" pitchFamily="18" charset="0"/>
            </a:rPr>
            <a:t>Directorship - Include Alternate Directorship</a:t>
          </a:r>
          <a:endParaRPr lang="en-GB" sz="2000" b="0" dirty="0">
            <a:solidFill>
              <a:schemeClr val="bg1"/>
            </a:solidFill>
            <a:latin typeface="+mn-lt"/>
            <a:cs typeface="Times New Roman" pitchFamily="18" charset="0"/>
          </a:endParaRPr>
        </a:p>
      </dgm:t>
    </dgm:pt>
    <dgm:pt modelId="{64EBF082-3346-48C3-A696-3D2EDD626AC4}" type="parTrans" cxnId="{43BAEBAD-5B4B-407C-B8DA-B93EC75D9AA2}">
      <dgm:prSet/>
      <dgm:spPr/>
      <dgm:t>
        <a:bodyPr/>
        <a:lstStyle/>
        <a:p>
          <a:endParaRPr lang="en-GB" sz="2000" b="0">
            <a:solidFill>
              <a:schemeClr val="bg1"/>
            </a:solidFill>
            <a:latin typeface="+mn-lt"/>
          </a:endParaRPr>
        </a:p>
      </dgm:t>
    </dgm:pt>
    <dgm:pt modelId="{59BF9F77-B556-415C-BA21-DC8DC31B0A52}" type="sibTrans" cxnId="{43BAEBAD-5B4B-407C-B8DA-B93EC75D9AA2}">
      <dgm:prSet custT="1"/>
      <dgm:spPr>
        <a:gradFill rotWithShape="0">
          <a:gsLst>
            <a:gs pos="0">
              <a:srgbClr val="C09200"/>
            </a:gs>
            <a:gs pos="50000">
              <a:srgbClr val="FFC000">
                <a:shade val="67500"/>
                <a:satMod val="115000"/>
              </a:srgbClr>
            </a:gs>
            <a:gs pos="100000">
              <a:srgbClr val="FFC000">
                <a:shade val="100000"/>
                <a:satMod val="115000"/>
              </a:srgbClr>
            </a:gs>
          </a:gsLst>
          <a:lin ang="2700000" scaled="1"/>
        </a:gradFill>
      </dgm:spPr>
      <dgm:t>
        <a:bodyPr/>
        <a:lstStyle/>
        <a:p>
          <a:endParaRPr lang="en-GB" sz="2000" b="0" dirty="0">
            <a:solidFill>
              <a:schemeClr val="bg1"/>
            </a:solidFill>
            <a:latin typeface="+mn-lt"/>
          </a:endParaRPr>
        </a:p>
      </dgm:t>
    </dgm:pt>
    <dgm:pt modelId="{7A9184A4-384A-459B-90F8-924AF3A05BAC}">
      <dgm:prSet custT="1">
        <dgm:style>
          <a:lnRef idx="1">
            <a:schemeClr val="accent2"/>
          </a:lnRef>
          <a:fillRef idx="2">
            <a:schemeClr val="accent2"/>
          </a:fillRef>
          <a:effectRef idx="1">
            <a:schemeClr val="accent2"/>
          </a:effectRef>
          <a:fontRef idx="minor">
            <a:schemeClr val="dk1"/>
          </a:fontRef>
        </dgm:style>
      </dgm:prSet>
      <dgm:spPr>
        <a:ln/>
      </dgm:spPr>
      <dgm:t>
        <a:bodyPr/>
        <a:lstStyle/>
        <a:p>
          <a:pPr rtl="0"/>
          <a:r>
            <a:rPr lang="en-US" sz="2000" b="0" dirty="0" smtClean="0">
              <a:solidFill>
                <a:schemeClr val="bg1"/>
              </a:solidFill>
              <a:latin typeface="+mn-lt"/>
              <a:cs typeface="Times New Roman" pitchFamily="18" charset="0"/>
            </a:rPr>
            <a:t>Maximum Directorship in Public Company - 10 (Ten)</a:t>
          </a:r>
        </a:p>
        <a:p>
          <a:pPr rtl="0"/>
          <a:r>
            <a:rPr lang="en-US" sz="2000" b="0" dirty="0" smtClean="0">
              <a:solidFill>
                <a:schemeClr val="bg1"/>
              </a:solidFill>
              <a:latin typeface="+mn-lt"/>
              <a:cs typeface="Times New Roman" pitchFamily="18" charset="0"/>
            </a:rPr>
            <a:t> (includes Private which are Holding /Subsidiary of Public Comp.)</a:t>
          </a:r>
          <a:endParaRPr lang="en-GB" sz="2000" b="0" dirty="0">
            <a:solidFill>
              <a:schemeClr val="bg1"/>
            </a:solidFill>
            <a:latin typeface="+mn-lt"/>
            <a:cs typeface="Times New Roman" pitchFamily="18" charset="0"/>
          </a:endParaRPr>
        </a:p>
      </dgm:t>
    </dgm:pt>
    <dgm:pt modelId="{077FA954-4584-4724-9FCB-3CF56E9B6D95}" type="parTrans" cxnId="{CD03C7EF-0F59-4873-9C7A-8AC41D75F0E3}">
      <dgm:prSet/>
      <dgm:spPr/>
      <dgm:t>
        <a:bodyPr/>
        <a:lstStyle/>
        <a:p>
          <a:endParaRPr lang="en-GB" sz="2000" b="0">
            <a:solidFill>
              <a:schemeClr val="bg1"/>
            </a:solidFill>
            <a:latin typeface="+mn-lt"/>
          </a:endParaRPr>
        </a:p>
      </dgm:t>
    </dgm:pt>
    <dgm:pt modelId="{FDE3C52A-C6E6-4DC2-B6C3-EEE08BCD6A59}" type="sibTrans" cxnId="{CD03C7EF-0F59-4873-9C7A-8AC41D75F0E3}">
      <dgm:prSet custT="1"/>
      <dgm:spPr>
        <a:gradFill rotWithShape="0">
          <a:gsLst>
            <a:gs pos="0">
              <a:srgbClr val="C09200"/>
            </a:gs>
            <a:gs pos="50000">
              <a:srgbClr val="FFC000">
                <a:shade val="67500"/>
                <a:satMod val="115000"/>
              </a:srgbClr>
            </a:gs>
            <a:gs pos="100000">
              <a:srgbClr val="FFC000">
                <a:shade val="100000"/>
                <a:satMod val="115000"/>
              </a:srgbClr>
            </a:gs>
          </a:gsLst>
          <a:lin ang="2700000" scaled="1"/>
        </a:gradFill>
      </dgm:spPr>
      <dgm:t>
        <a:bodyPr/>
        <a:lstStyle/>
        <a:p>
          <a:endParaRPr lang="en-GB" sz="2000" b="0" dirty="0">
            <a:solidFill>
              <a:schemeClr val="bg1"/>
            </a:solidFill>
            <a:latin typeface="+mn-lt"/>
          </a:endParaRPr>
        </a:p>
      </dgm:t>
    </dgm:pt>
    <dgm:pt modelId="{E43FA99F-D6FB-4C76-9869-FBC9DD6E5D7A}">
      <dgm:prSet custT="1">
        <dgm:style>
          <a:lnRef idx="1">
            <a:schemeClr val="accent6"/>
          </a:lnRef>
          <a:fillRef idx="2">
            <a:schemeClr val="accent6"/>
          </a:fillRef>
          <a:effectRef idx="1">
            <a:schemeClr val="accent6"/>
          </a:effectRef>
          <a:fontRef idx="minor">
            <a:schemeClr val="dk1"/>
          </a:fontRef>
        </dgm:style>
      </dgm:prSet>
      <dgm:spPr>
        <a:ln/>
      </dgm:spPr>
      <dgm:t>
        <a:bodyPr/>
        <a:lstStyle/>
        <a:p>
          <a:pPr rtl="0"/>
          <a:r>
            <a:rPr lang="en-US" sz="2000" b="0" dirty="0" smtClean="0">
              <a:solidFill>
                <a:schemeClr val="bg1"/>
              </a:solidFill>
              <a:latin typeface="+mn-lt"/>
              <a:cs typeface="Times New Roman" pitchFamily="18" charset="0"/>
            </a:rPr>
            <a:t>No. of members specify lesser number by passing special resolution</a:t>
          </a:r>
          <a:endParaRPr lang="en-GB" sz="2000" b="0" dirty="0">
            <a:solidFill>
              <a:schemeClr val="bg1"/>
            </a:solidFill>
            <a:latin typeface="+mn-lt"/>
            <a:cs typeface="Times New Roman" pitchFamily="18" charset="0"/>
          </a:endParaRPr>
        </a:p>
      </dgm:t>
    </dgm:pt>
    <dgm:pt modelId="{8E339EC5-6903-4C6C-A3BD-2D3C9732C31D}" type="parTrans" cxnId="{18AC7BE7-CB04-4A8E-B435-93B84BB309E3}">
      <dgm:prSet/>
      <dgm:spPr/>
      <dgm:t>
        <a:bodyPr/>
        <a:lstStyle/>
        <a:p>
          <a:endParaRPr lang="en-GB" sz="2000" b="0">
            <a:solidFill>
              <a:schemeClr val="bg1"/>
            </a:solidFill>
            <a:latin typeface="+mn-lt"/>
          </a:endParaRPr>
        </a:p>
      </dgm:t>
    </dgm:pt>
    <dgm:pt modelId="{A9311FF4-3E1D-4E6F-8C58-7BD31EB1A321}" type="sibTrans" cxnId="{18AC7BE7-CB04-4A8E-B435-93B84BB309E3}">
      <dgm:prSet custT="1"/>
      <dgm:spPr>
        <a:gradFill rotWithShape="0">
          <a:gsLst>
            <a:gs pos="0">
              <a:srgbClr val="C09200"/>
            </a:gs>
            <a:gs pos="50000">
              <a:srgbClr val="FFC000">
                <a:shade val="67500"/>
                <a:satMod val="115000"/>
              </a:srgbClr>
            </a:gs>
            <a:gs pos="100000">
              <a:srgbClr val="FFC000">
                <a:shade val="100000"/>
                <a:satMod val="115000"/>
              </a:srgbClr>
            </a:gs>
          </a:gsLst>
          <a:lin ang="2700000" scaled="1"/>
        </a:gradFill>
      </dgm:spPr>
      <dgm:t>
        <a:bodyPr/>
        <a:lstStyle/>
        <a:p>
          <a:endParaRPr lang="en-GB" sz="2000" b="0" dirty="0">
            <a:solidFill>
              <a:schemeClr val="bg1"/>
            </a:solidFill>
            <a:latin typeface="+mn-lt"/>
          </a:endParaRPr>
        </a:p>
      </dgm:t>
    </dgm:pt>
    <dgm:pt modelId="{C775565C-576B-4EBC-9BF2-B9A287B2DC53}">
      <dgm:prSet custT="1">
        <dgm:style>
          <a:lnRef idx="1">
            <a:schemeClr val="accent2"/>
          </a:lnRef>
          <a:fillRef idx="2">
            <a:schemeClr val="accent2"/>
          </a:fillRef>
          <a:effectRef idx="1">
            <a:schemeClr val="accent2"/>
          </a:effectRef>
          <a:fontRef idx="minor">
            <a:schemeClr val="dk1"/>
          </a:fontRef>
        </dgm:style>
      </dgm:prSet>
      <dgm:spPr>
        <a:ln/>
      </dgm:spPr>
      <dgm:t>
        <a:bodyPr/>
        <a:lstStyle/>
        <a:p>
          <a:pPr rtl="0"/>
          <a:r>
            <a:rPr lang="en-US" sz="2000" b="1" dirty="0" smtClean="0">
              <a:solidFill>
                <a:schemeClr val="bg1"/>
              </a:solidFill>
              <a:latin typeface="+mn-lt"/>
              <a:cs typeface="Times New Roman" pitchFamily="18" charset="0"/>
            </a:rPr>
            <a:t>Penalty for contravention:</a:t>
          </a:r>
          <a:r>
            <a:rPr lang="en-US" sz="2000" b="0" dirty="0" smtClean="0">
              <a:solidFill>
                <a:schemeClr val="bg1"/>
              </a:solidFill>
              <a:latin typeface="+mn-lt"/>
              <a:cs typeface="Times New Roman" pitchFamily="18" charset="0"/>
            </a:rPr>
            <a:t> </a:t>
          </a:r>
          <a:r>
            <a:rPr lang="en-US" sz="2000" b="1" dirty="0" smtClean="0">
              <a:solidFill>
                <a:srgbClr val="FF0000"/>
              </a:solidFill>
              <a:latin typeface="+mn-lt"/>
              <a:cs typeface="Times New Roman" pitchFamily="18" charset="0"/>
            </a:rPr>
            <a:t>MINIMUM Rs. 5,000</a:t>
          </a:r>
          <a:r>
            <a:rPr lang="en-US" sz="2000" b="0" dirty="0" smtClean="0">
              <a:solidFill>
                <a:schemeClr val="bg1"/>
              </a:solidFill>
              <a:latin typeface="+mn-lt"/>
              <a:cs typeface="Times New Roman" pitchFamily="18" charset="0"/>
            </a:rPr>
            <a:t>, and </a:t>
          </a:r>
          <a:r>
            <a:rPr lang="en-US" sz="2000" b="1" dirty="0" smtClean="0">
              <a:solidFill>
                <a:srgbClr val="FF0000"/>
              </a:solidFill>
              <a:latin typeface="+mn-lt"/>
              <a:cs typeface="Times New Roman" pitchFamily="18" charset="0"/>
            </a:rPr>
            <a:t>Maximum Rs. 25,000</a:t>
          </a:r>
          <a:r>
            <a:rPr lang="en-US" sz="2000" b="0" dirty="0" smtClean="0">
              <a:solidFill>
                <a:schemeClr val="bg1"/>
              </a:solidFill>
              <a:latin typeface="+mn-lt"/>
              <a:cs typeface="Times New Roman" pitchFamily="18" charset="0"/>
            </a:rPr>
            <a:t> </a:t>
          </a:r>
          <a:r>
            <a:rPr lang="en-US" sz="2000" b="1" dirty="0" smtClean="0">
              <a:solidFill>
                <a:schemeClr val="bg1"/>
              </a:solidFill>
              <a:latin typeface="+mn-lt"/>
              <a:cs typeface="Times New Roman" pitchFamily="18" charset="0"/>
            </a:rPr>
            <a:t>for every day during which the default continues</a:t>
          </a:r>
          <a:endParaRPr lang="en-US" sz="2000" b="1" dirty="0">
            <a:solidFill>
              <a:schemeClr val="bg1"/>
            </a:solidFill>
            <a:latin typeface="+mn-lt"/>
            <a:cs typeface="Times New Roman" pitchFamily="18" charset="0"/>
          </a:endParaRPr>
        </a:p>
      </dgm:t>
    </dgm:pt>
    <dgm:pt modelId="{76478A54-5B29-426E-B4E4-AE1F8B4A7B6E}" type="parTrans" cxnId="{70F7656A-60A7-44A0-8C60-820A4D75DE88}">
      <dgm:prSet/>
      <dgm:spPr/>
      <dgm:t>
        <a:bodyPr/>
        <a:lstStyle/>
        <a:p>
          <a:endParaRPr lang="en-GB" sz="2000" b="0">
            <a:solidFill>
              <a:schemeClr val="bg1"/>
            </a:solidFill>
            <a:latin typeface="+mn-lt"/>
          </a:endParaRPr>
        </a:p>
      </dgm:t>
    </dgm:pt>
    <dgm:pt modelId="{A57D997D-66B8-4ED0-A2C4-07ED6125B987}" type="sibTrans" cxnId="{70F7656A-60A7-44A0-8C60-820A4D75DE88}">
      <dgm:prSet/>
      <dgm:spPr/>
      <dgm:t>
        <a:bodyPr/>
        <a:lstStyle/>
        <a:p>
          <a:endParaRPr lang="en-GB" sz="2000" b="0">
            <a:solidFill>
              <a:schemeClr val="bg1"/>
            </a:solidFill>
            <a:latin typeface="+mn-lt"/>
          </a:endParaRPr>
        </a:p>
      </dgm:t>
    </dgm:pt>
    <dgm:pt modelId="{B8FFD4D3-696D-4C87-A483-AF3E75677784}" type="pres">
      <dgm:prSet presAssocID="{DAEAE766-19E6-4BD5-9591-F448C68F8207}" presName="linearFlow" presStyleCnt="0">
        <dgm:presLayoutVars>
          <dgm:resizeHandles val="exact"/>
        </dgm:presLayoutVars>
      </dgm:prSet>
      <dgm:spPr/>
      <dgm:t>
        <a:bodyPr/>
        <a:lstStyle/>
        <a:p>
          <a:endParaRPr lang="en-GB"/>
        </a:p>
      </dgm:t>
    </dgm:pt>
    <dgm:pt modelId="{1A9BE4CA-74BA-46BB-B05C-6903EE31181C}" type="pres">
      <dgm:prSet presAssocID="{43ADBF01-4923-428B-8AC8-7F09AFB31A93}" presName="node" presStyleLbl="node1" presStyleIdx="0" presStyleCnt="5" custScaleX="373056" custScaleY="154582">
        <dgm:presLayoutVars>
          <dgm:bulletEnabled val="1"/>
        </dgm:presLayoutVars>
      </dgm:prSet>
      <dgm:spPr/>
      <dgm:t>
        <a:bodyPr/>
        <a:lstStyle/>
        <a:p>
          <a:endParaRPr lang="en-GB"/>
        </a:p>
      </dgm:t>
    </dgm:pt>
    <dgm:pt modelId="{68B9F4EF-CD0F-464E-9D6A-3FF979260ACA}" type="pres">
      <dgm:prSet presAssocID="{EC923E45-19CB-4C8A-BE14-2C92EB04B987}" presName="sibTrans" presStyleLbl="sibTrans2D1" presStyleIdx="0" presStyleCnt="4"/>
      <dgm:spPr/>
      <dgm:t>
        <a:bodyPr/>
        <a:lstStyle/>
        <a:p>
          <a:endParaRPr lang="en-GB"/>
        </a:p>
      </dgm:t>
    </dgm:pt>
    <dgm:pt modelId="{31DA0C0F-37A4-46AD-9312-DAE0734E28DF}" type="pres">
      <dgm:prSet presAssocID="{EC923E45-19CB-4C8A-BE14-2C92EB04B987}" presName="connectorText" presStyleLbl="sibTrans2D1" presStyleIdx="0" presStyleCnt="4"/>
      <dgm:spPr/>
      <dgm:t>
        <a:bodyPr/>
        <a:lstStyle/>
        <a:p>
          <a:endParaRPr lang="en-GB"/>
        </a:p>
      </dgm:t>
    </dgm:pt>
    <dgm:pt modelId="{2BF8BD49-2DAA-4954-B2A8-0E44D1A5D970}" type="pres">
      <dgm:prSet presAssocID="{10E24E56-B658-44A9-92FB-EEE9AF19D90D}" presName="node" presStyleLbl="node1" presStyleIdx="1" presStyleCnt="5" custScaleX="373056" custScaleY="135554">
        <dgm:presLayoutVars>
          <dgm:bulletEnabled val="1"/>
        </dgm:presLayoutVars>
      </dgm:prSet>
      <dgm:spPr/>
      <dgm:t>
        <a:bodyPr/>
        <a:lstStyle/>
        <a:p>
          <a:endParaRPr lang="en-GB"/>
        </a:p>
      </dgm:t>
    </dgm:pt>
    <dgm:pt modelId="{9A1363BD-AB90-4D26-85D0-4BF8111EB1E6}" type="pres">
      <dgm:prSet presAssocID="{59BF9F77-B556-415C-BA21-DC8DC31B0A52}" presName="sibTrans" presStyleLbl="sibTrans2D1" presStyleIdx="1" presStyleCnt="4"/>
      <dgm:spPr/>
      <dgm:t>
        <a:bodyPr/>
        <a:lstStyle/>
        <a:p>
          <a:endParaRPr lang="en-GB"/>
        </a:p>
      </dgm:t>
    </dgm:pt>
    <dgm:pt modelId="{07C86CEE-F242-41AA-A600-FE9A21A37976}" type="pres">
      <dgm:prSet presAssocID="{59BF9F77-B556-415C-BA21-DC8DC31B0A52}" presName="connectorText" presStyleLbl="sibTrans2D1" presStyleIdx="1" presStyleCnt="4"/>
      <dgm:spPr/>
      <dgm:t>
        <a:bodyPr/>
        <a:lstStyle/>
        <a:p>
          <a:endParaRPr lang="en-GB"/>
        </a:p>
      </dgm:t>
    </dgm:pt>
    <dgm:pt modelId="{0C93C732-6D58-48CB-9876-344E5041D665}" type="pres">
      <dgm:prSet presAssocID="{7A9184A4-384A-459B-90F8-924AF3A05BAC}" presName="node" presStyleLbl="node1" presStyleIdx="2" presStyleCnt="5" custScaleX="373056" custScaleY="171122">
        <dgm:presLayoutVars>
          <dgm:bulletEnabled val="1"/>
        </dgm:presLayoutVars>
      </dgm:prSet>
      <dgm:spPr/>
      <dgm:t>
        <a:bodyPr/>
        <a:lstStyle/>
        <a:p>
          <a:endParaRPr lang="en-GB"/>
        </a:p>
      </dgm:t>
    </dgm:pt>
    <dgm:pt modelId="{88E41DB6-9331-4909-85E0-8C7F4C880F79}" type="pres">
      <dgm:prSet presAssocID="{FDE3C52A-C6E6-4DC2-B6C3-EEE08BCD6A59}" presName="sibTrans" presStyleLbl="sibTrans2D1" presStyleIdx="2" presStyleCnt="4"/>
      <dgm:spPr/>
      <dgm:t>
        <a:bodyPr/>
        <a:lstStyle/>
        <a:p>
          <a:endParaRPr lang="en-GB"/>
        </a:p>
      </dgm:t>
    </dgm:pt>
    <dgm:pt modelId="{C0592B9E-99F5-4B60-AD49-0C35484DA557}" type="pres">
      <dgm:prSet presAssocID="{FDE3C52A-C6E6-4DC2-B6C3-EEE08BCD6A59}" presName="connectorText" presStyleLbl="sibTrans2D1" presStyleIdx="2" presStyleCnt="4"/>
      <dgm:spPr/>
      <dgm:t>
        <a:bodyPr/>
        <a:lstStyle/>
        <a:p>
          <a:endParaRPr lang="en-GB"/>
        </a:p>
      </dgm:t>
    </dgm:pt>
    <dgm:pt modelId="{AED9A3A2-045F-46D5-B101-A4B19487C6E5}" type="pres">
      <dgm:prSet presAssocID="{E43FA99F-D6FB-4C76-9869-FBC9DD6E5D7A}" presName="node" presStyleLbl="node1" presStyleIdx="3" presStyleCnt="5" custScaleX="373056" custScaleY="148080">
        <dgm:presLayoutVars>
          <dgm:bulletEnabled val="1"/>
        </dgm:presLayoutVars>
      </dgm:prSet>
      <dgm:spPr/>
      <dgm:t>
        <a:bodyPr/>
        <a:lstStyle/>
        <a:p>
          <a:endParaRPr lang="en-GB"/>
        </a:p>
      </dgm:t>
    </dgm:pt>
    <dgm:pt modelId="{F6259777-7090-4B68-B7DB-2566924E5F3B}" type="pres">
      <dgm:prSet presAssocID="{A9311FF4-3E1D-4E6F-8C58-7BD31EB1A321}" presName="sibTrans" presStyleLbl="sibTrans2D1" presStyleIdx="3" presStyleCnt="4"/>
      <dgm:spPr/>
      <dgm:t>
        <a:bodyPr/>
        <a:lstStyle/>
        <a:p>
          <a:endParaRPr lang="en-GB"/>
        </a:p>
      </dgm:t>
    </dgm:pt>
    <dgm:pt modelId="{77CD2865-EB6B-4B2F-B041-B89B007611AB}" type="pres">
      <dgm:prSet presAssocID="{A9311FF4-3E1D-4E6F-8C58-7BD31EB1A321}" presName="connectorText" presStyleLbl="sibTrans2D1" presStyleIdx="3" presStyleCnt="4"/>
      <dgm:spPr/>
      <dgm:t>
        <a:bodyPr/>
        <a:lstStyle/>
        <a:p>
          <a:endParaRPr lang="en-GB"/>
        </a:p>
      </dgm:t>
    </dgm:pt>
    <dgm:pt modelId="{683FE255-2D13-4659-B95D-0242A5BE29CB}" type="pres">
      <dgm:prSet presAssocID="{C775565C-576B-4EBC-9BF2-B9A287B2DC53}" presName="node" presStyleLbl="node1" presStyleIdx="4" presStyleCnt="5" custScaleX="373056" custScaleY="162895" custLinFactNeighborX="0" custLinFactNeighborY="1640">
        <dgm:presLayoutVars>
          <dgm:bulletEnabled val="1"/>
        </dgm:presLayoutVars>
      </dgm:prSet>
      <dgm:spPr/>
      <dgm:t>
        <a:bodyPr/>
        <a:lstStyle/>
        <a:p>
          <a:endParaRPr lang="en-GB"/>
        </a:p>
      </dgm:t>
    </dgm:pt>
  </dgm:ptLst>
  <dgm:cxnLst>
    <dgm:cxn modelId="{668E21F1-E198-42EB-90DB-D694F889647E}" type="presOf" srcId="{59BF9F77-B556-415C-BA21-DC8DC31B0A52}" destId="{9A1363BD-AB90-4D26-85D0-4BF8111EB1E6}" srcOrd="0" destOrd="0" presId="urn:microsoft.com/office/officeart/2005/8/layout/process2"/>
    <dgm:cxn modelId="{A465D5A1-EDB5-4E50-9892-F6991C62C5FC}" type="presOf" srcId="{DAEAE766-19E6-4BD5-9591-F448C68F8207}" destId="{B8FFD4D3-696D-4C87-A483-AF3E75677784}" srcOrd="0" destOrd="0" presId="urn:microsoft.com/office/officeart/2005/8/layout/process2"/>
    <dgm:cxn modelId="{440D3392-9559-438F-8462-EF96965DFA6B}" type="presOf" srcId="{10E24E56-B658-44A9-92FB-EEE9AF19D90D}" destId="{2BF8BD49-2DAA-4954-B2A8-0E44D1A5D970}" srcOrd="0" destOrd="0" presId="urn:microsoft.com/office/officeart/2005/8/layout/process2"/>
    <dgm:cxn modelId="{43BAEBAD-5B4B-407C-B8DA-B93EC75D9AA2}" srcId="{DAEAE766-19E6-4BD5-9591-F448C68F8207}" destId="{10E24E56-B658-44A9-92FB-EEE9AF19D90D}" srcOrd="1" destOrd="0" parTransId="{64EBF082-3346-48C3-A696-3D2EDD626AC4}" sibTransId="{59BF9F77-B556-415C-BA21-DC8DC31B0A52}"/>
    <dgm:cxn modelId="{70F7656A-60A7-44A0-8C60-820A4D75DE88}" srcId="{DAEAE766-19E6-4BD5-9591-F448C68F8207}" destId="{C775565C-576B-4EBC-9BF2-B9A287B2DC53}" srcOrd="4" destOrd="0" parTransId="{76478A54-5B29-426E-B4E4-AE1F8B4A7B6E}" sibTransId="{A57D997D-66B8-4ED0-A2C4-07ED6125B987}"/>
    <dgm:cxn modelId="{9E608277-3969-42C9-BED4-8F2E50A90CE4}" type="presOf" srcId="{FDE3C52A-C6E6-4DC2-B6C3-EEE08BCD6A59}" destId="{88E41DB6-9331-4909-85E0-8C7F4C880F79}" srcOrd="0" destOrd="0" presId="urn:microsoft.com/office/officeart/2005/8/layout/process2"/>
    <dgm:cxn modelId="{624F883A-B600-46F1-83E5-B1D56A6CEA8D}" type="presOf" srcId="{7A9184A4-384A-459B-90F8-924AF3A05BAC}" destId="{0C93C732-6D58-48CB-9876-344E5041D665}" srcOrd="0" destOrd="0" presId="urn:microsoft.com/office/officeart/2005/8/layout/process2"/>
    <dgm:cxn modelId="{18AC7BE7-CB04-4A8E-B435-93B84BB309E3}" srcId="{DAEAE766-19E6-4BD5-9591-F448C68F8207}" destId="{E43FA99F-D6FB-4C76-9869-FBC9DD6E5D7A}" srcOrd="3" destOrd="0" parTransId="{8E339EC5-6903-4C6C-A3BD-2D3C9732C31D}" sibTransId="{A9311FF4-3E1D-4E6F-8C58-7BD31EB1A321}"/>
    <dgm:cxn modelId="{4C8CD470-F87A-4456-844A-68F02B4F6322}" type="presOf" srcId="{A9311FF4-3E1D-4E6F-8C58-7BD31EB1A321}" destId="{77CD2865-EB6B-4B2F-B041-B89B007611AB}" srcOrd="1" destOrd="0" presId="urn:microsoft.com/office/officeart/2005/8/layout/process2"/>
    <dgm:cxn modelId="{5312DFF2-AFD2-4727-96BB-4D3B15E5A002}" type="presOf" srcId="{43ADBF01-4923-428B-8AC8-7F09AFB31A93}" destId="{1A9BE4CA-74BA-46BB-B05C-6903EE31181C}" srcOrd="0" destOrd="0" presId="urn:microsoft.com/office/officeart/2005/8/layout/process2"/>
    <dgm:cxn modelId="{8845FB00-E30F-4E57-9FB0-D73C0DC28B16}" type="presOf" srcId="{A9311FF4-3E1D-4E6F-8C58-7BD31EB1A321}" destId="{F6259777-7090-4B68-B7DB-2566924E5F3B}" srcOrd="0" destOrd="0" presId="urn:microsoft.com/office/officeart/2005/8/layout/process2"/>
    <dgm:cxn modelId="{6CFB616B-7161-4958-8639-DCA7B3E7C2C8}" type="presOf" srcId="{E43FA99F-D6FB-4C76-9869-FBC9DD6E5D7A}" destId="{AED9A3A2-045F-46D5-B101-A4B19487C6E5}" srcOrd="0" destOrd="0" presId="urn:microsoft.com/office/officeart/2005/8/layout/process2"/>
    <dgm:cxn modelId="{CD03C7EF-0F59-4873-9C7A-8AC41D75F0E3}" srcId="{DAEAE766-19E6-4BD5-9591-F448C68F8207}" destId="{7A9184A4-384A-459B-90F8-924AF3A05BAC}" srcOrd="2" destOrd="0" parTransId="{077FA954-4584-4724-9FCB-3CF56E9B6D95}" sibTransId="{FDE3C52A-C6E6-4DC2-B6C3-EEE08BCD6A59}"/>
    <dgm:cxn modelId="{D475A912-B7D0-44DD-8F7A-9C85874D5003}" type="presOf" srcId="{FDE3C52A-C6E6-4DC2-B6C3-EEE08BCD6A59}" destId="{C0592B9E-99F5-4B60-AD49-0C35484DA557}" srcOrd="1" destOrd="0" presId="urn:microsoft.com/office/officeart/2005/8/layout/process2"/>
    <dgm:cxn modelId="{4F9F462D-CB07-4828-B4B8-C631423BE095}" type="presOf" srcId="{EC923E45-19CB-4C8A-BE14-2C92EB04B987}" destId="{31DA0C0F-37A4-46AD-9312-DAE0734E28DF}" srcOrd="1" destOrd="0" presId="urn:microsoft.com/office/officeart/2005/8/layout/process2"/>
    <dgm:cxn modelId="{171AF4CA-1ED2-4F25-BB1D-20B2C8EAE582}" type="presOf" srcId="{59BF9F77-B556-415C-BA21-DC8DC31B0A52}" destId="{07C86CEE-F242-41AA-A600-FE9A21A37976}" srcOrd="1" destOrd="0" presId="urn:microsoft.com/office/officeart/2005/8/layout/process2"/>
    <dgm:cxn modelId="{38BC6240-51C7-460B-AFF8-D179E7EA2DB2}" type="presOf" srcId="{C775565C-576B-4EBC-9BF2-B9A287B2DC53}" destId="{683FE255-2D13-4659-B95D-0242A5BE29CB}" srcOrd="0" destOrd="0" presId="urn:microsoft.com/office/officeart/2005/8/layout/process2"/>
    <dgm:cxn modelId="{7FA54EF0-F09B-4DB1-94CA-E4529694ED38}" srcId="{DAEAE766-19E6-4BD5-9591-F448C68F8207}" destId="{43ADBF01-4923-428B-8AC8-7F09AFB31A93}" srcOrd="0" destOrd="0" parTransId="{1E11CB0D-FB76-46C1-AF41-434D7E5A7698}" sibTransId="{EC923E45-19CB-4C8A-BE14-2C92EB04B987}"/>
    <dgm:cxn modelId="{41B9C134-60AE-4502-8752-A947004A94F7}" type="presOf" srcId="{EC923E45-19CB-4C8A-BE14-2C92EB04B987}" destId="{68B9F4EF-CD0F-464E-9D6A-3FF979260ACA}" srcOrd="0" destOrd="0" presId="urn:microsoft.com/office/officeart/2005/8/layout/process2"/>
    <dgm:cxn modelId="{4CE7CF08-5EA5-470F-866F-946A680ACAB9}" type="presParOf" srcId="{B8FFD4D3-696D-4C87-A483-AF3E75677784}" destId="{1A9BE4CA-74BA-46BB-B05C-6903EE31181C}" srcOrd="0" destOrd="0" presId="urn:microsoft.com/office/officeart/2005/8/layout/process2"/>
    <dgm:cxn modelId="{E789CF30-160A-4F0F-B207-9E1C36F58ACF}" type="presParOf" srcId="{B8FFD4D3-696D-4C87-A483-AF3E75677784}" destId="{68B9F4EF-CD0F-464E-9D6A-3FF979260ACA}" srcOrd="1" destOrd="0" presId="urn:microsoft.com/office/officeart/2005/8/layout/process2"/>
    <dgm:cxn modelId="{3EDF6998-1C51-4A75-8AF2-0282035E5D89}" type="presParOf" srcId="{68B9F4EF-CD0F-464E-9D6A-3FF979260ACA}" destId="{31DA0C0F-37A4-46AD-9312-DAE0734E28DF}" srcOrd="0" destOrd="0" presId="urn:microsoft.com/office/officeart/2005/8/layout/process2"/>
    <dgm:cxn modelId="{E4DC0679-2186-4975-A895-41CC6E331D1C}" type="presParOf" srcId="{B8FFD4D3-696D-4C87-A483-AF3E75677784}" destId="{2BF8BD49-2DAA-4954-B2A8-0E44D1A5D970}" srcOrd="2" destOrd="0" presId="urn:microsoft.com/office/officeart/2005/8/layout/process2"/>
    <dgm:cxn modelId="{B87BE5FE-1D37-46D6-90E0-E8A900DE1B97}" type="presParOf" srcId="{B8FFD4D3-696D-4C87-A483-AF3E75677784}" destId="{9A1363BD-AB90-4D26-85D0-4BF8111EB1E6}" srcOrd="3" destOrd="0" presId="urn:microsoft.com/office/officeart/2005/8/layout/process2"/>
    <dgm:cxn modelId="{FB682140-8055-4178-B258-6FE78E0E4819}" type="presParOf" srcId="{9A1363BD-AB90-4D26-85D0-4BF8111EB1E6}" destId="{07C86CEE-F242-41AA-A600-FE9A21A37976}" srcOrd="0" destOrd="0" presId="urn:microsoft.com/office/officeart/2005/8/layout/process2"/>
    <dgm:cxn modelId="{7DEED3E7-512B-4C6C-B4AD-7BB510A3A358}" type="presParOf" srcId="{B8FFD4D3-696D-4C87-A483-AF3E75677784}" destId="{0C93C732-6D58-48CB-9876-344E5041D665}" srcOrd="4" destOrd="0" presId="urn:microsoft.com/office/officeart/2005/8/layout/process2"/>
    <dgm:cxn modelId="{A733737B-A403-42C0-AACE-698F10BBC0A9}" type="presParOf" srcId="{B8FFD4D3-696D-4C87-A483-AF3E75677784}" destId="{88E41DB6-9331-4909-85E0-8C7F4C880F79}" srcOrd="5" destOrd="0" presId="urn:microsoft.com/office/officeart/2005/8/layout/process2"/>
    <dgm:cxn modelId="{175C561A-E3F4-4361-9752-C0F640A20679}" type="presParOf" srcId="{88E41DB6-9331-4909-85E0-8C7F4C880F79}" destId="{C0592B9E-99F5-4B60-AD49-0C35484DA557}" srcOrd="0" destOrd="0" presId="urn:microsoft.com/office/officeart/2005/8/layout/process2"/>
    <dgm:cxn modelId="{580BE447-B104-4D52-8E00-9238FCD22C68}" type="presParOf" srcId="{B8FFD4D3-696D-4C87-A483-AF3E75677784}" destId="{AED9A3A2-045F-46D5-B101-A4B19487C6E5}" srcOrd="6" destOrd="0" presId="urn:microsoft.com/office/officeart/2005/8/layout/process2"/>
    <dgm:cxn modelId="{AC13EE53-8198-4C33-931A-4C4868662D70}" type="presParOf" srcId="{B8FFD4D3-696D-4C87-A483-AF3E75677784}" destId="{F6259777-7090-4B68-B7DB-2566924E5F3B}" srcOrd="7" destOrd="0" presId="urn:microsoft.com/office/officeart/2005/8/layout/process2"/>
    <dgm:cxn modelId="{6C2ED03E-65B7-4901-851C-AE8CF0859AFB}" type="presParOf" srcId="{F6259777-7090-4B68-B7DB-2566924E5F3B}" destId="{77CD2865-EB6B-4B2F-B041-B89B007611AB}" srcOrd="0" destOrd="0" presId="urn:microsoft.com/office/officeart/2005/8/layout/process2"/>
    <dgm:cxn modelId="{323EFA10-5B77-43FB-B8BC-432D58D9A6B0}" type="presParOf" srcId="{B8FFD4D3-696D-4C87-A483-AF3E75677784}" destId="{683FE255-2D13-4659-B95D-0242A5BE29CB}" srcOrd="8"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02C08F-C498-4FCA-A658-F5375883F712}"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044A4004-C706-4E94-9244-812E061D21CE}">
      <dgm:prSet phldrT="[Text]" custT="1">
        <dgm:style>
          <a:lnRef idx="3">
            <a:schemeClr val="lt1"/>
          </a:lnRef>
          <a:fillRef idx="1">
            <a:schemeClr val="accent3"/>
          </a:fillRef>
          <a:effectRef idx="1">
            <a:schemeClr val="accent3"/>
          </a:effectRef>
          <a:fontRef idx="minor">
            <a:schemeClr val="lt1"/>
          </a:fontRef>
        </dgm:style>
      </dgm:prSet>
      <dgm:spPr/>
      <dgm:t>
        <a:bodyPr/>
        <a:lstStyle/>
        <a:p>
          <a:pPr algn="ctr"/>
          <a:r>
            <a:rPr lang="en-US" sz="2800" dirty="0" smtClean="0"/>
            <a:t>Remuneration payable to DIRECTORS who are neither MD nor WTD.</a:t>
          </a:r>
          <a:endParaRPr lang="en-US" sz="2800" dirty="0"/>
        </a:p>
      </dgm:t>
    </dgm:pt>
    <dgm:pt modelId="{5D9CDC60-FBBB-4E39-A737-BD0432394C89}" type="parTrans" cxnId="{F42BD824-DB68-4AEC-975C-CD515893AB6C}">
      <dgm:prSet/>
      <dgm:spPr/>
      <dgm:t>
        <a:bodyPr/>
        <a:lstStyle/>
        <a:p>
          <a:endParaRPr lang="en-US"/>
        </a:p>
      </dgm:t>
    </dgm:pt>
    <dgm:pt modelId="{FC79D78D-6FAB-44C6-B311-6AEA9024344D}" type="sibTrans" cxnId="{F42BD824-DB68-4AEC-975C-CD515893AB6C}">
      <dgm:prSet>
        <dgm:style>
          <a:lnRef idx="1">
            <a:schemeClr val="accent6"/>
          </a:lnRef>
          <a:fillRef idx="2">
            <a:schemeClr val="accent6"/>
          </a:fillRef>
          <a:effectRef idx="1">
            <a:schemeClr val="accent6"/>
          </a:effectRef>
          <a:fontRef idx="minor">
            <a:schemeClr val="dk1"/>
          </a:fontRef>
        </dgm:style>
      </dgm:prSet>
      <dgm:spPr/>
      <dgm:t>
        <a:bodyPr/>
        <a:lstStyle/>
        <a:p>
          <a:endParaRPr lang="en-US" dirty="0"/>
        </a:p>
      </dgm:t>
    </dgm:pt>
    <dgm:pt modelId="{92C6ECFA-B703-4542-8BD5-FE47037AA036}">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1800" b="1" dirty="0" smtClean="0">
              <a:solidFill>
                <a:srgbClr val="FF0000"/>
              </a:solidFill>
            </a:rPr>
            <a:t>NOT  EXCEED 3% </a:t>
          </a:r>
          <a:r>
            <a:rPr lang="en-US" sz="1800" dirty="0" smtClean="0"/>
            <a:t>of the Net profits in any other case.</a:t>
          </a:r>
        </a:p>
      </dgm:t>
    </dgm:pt>
    <dgm:pt modelId="{91328644-931B-483E-914F-528ACB647B17}" type="parTrans" cxnId="{0564B38D-19FD-4520-90F7-D990309CB10B}">
      <dgm:prSet/>
      <dgm:spPr/>
      <dgm:t>
        <a:bodyPr/>
        <a:lstStyle/>
        <a:p>
          <a:endParaRPr lang="en-US"/>
        </a:p>
      </dgm:t>
    </dgm:pt>
    <dgm:pt modelId="{D3BF7397-0572-400D-B23B-5E78D812E6D4}" type="sibTrans" cxnId="{0564B38D-19FD-4520-90F7-D990309CB10B}">
      <dgm:prSet>
        <dgm:style>
          <a:lnRef idx="1">
            <a:schemeClr val="accent6"/>
          </a:lnRef>
          <a:fillRef idx="2">
            <a:schemeClr val="accent6"/>
          </a:fillRef>
          <a:effectRef idx="1">
            <a:schemeClr val="accent6"/>
          </a:effectRef>
          <a:fontRef idx="minor">
            <a:schemeClr val="dk1"/>
          </a:fontRef>
        </dgm:style>
      </dgm:prSet>
      <dgm:spPr/>
      <dgm:t>
        <a:bodyPr/>
        <a:lstStyle/>
        <a:p>
          <a:endParaRPr lang="en-US" dirty="0"/>
        </a:p>
      </dgm:t>
    </dgm:pt>
    <dgm:pt modelId="{A68E1315-FA26-40DB-9EAD-D3191F5B4900}">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800" b="1" dirty="0" smtClean="0">
              <a:solidFill>
                <a:srgbClr val="FF0000"/>
              </a:solidFill>
            </a:rPr>
            <a:t>NOT EXCEED 1% </a:t>
          </a:r>
          <a:r>
            <a:rPr lang="en-US" sz="1800" dirty="0" smtClean="0"/>
            <a:t>of Net profits of the company, if there is a MD or WTD or Manager.</a:t>
          </a:r>
          <a:endParaRPr lang="en-US" sz="1800" dirty="0"/>
        </a:p>
      </dgm:t>
    </dgm:pt>
    <dgm:pt modelId="{BBD73F95-ADA0-4830-8CCD-4BF27A6972ED}" type="parTrans" cxnId="{438EE896-8F4B-48CB-8C4B-FE4FC09320C2}">
      <dgm:prSet/>
      <dgm:spPr/>
      <dgm:t>
        <a:bodyPr/>
        <a:lstStyle/>
        <a:p>
          <a:endParaRPr lang="en-US"/>
        </a:p>
      </dgm:t>
    </dgm:pt>
    <dgm:pt modelId="{FBF23748-6BBD-48E4-B4E1-58FE339CF792}" type="sibTrans" cxnId="{438EE896-8F4B-48CB-8C4B-FE4FC09320C2}">
      <dgm:prSet>
        <dgm:style>
          <a:lnRef idx="1">
            <a:schemeClr val="accent6"/>
          </a:lnRef>
          <a:fillRef idx="2">
            <a:schemeClr val="accent6"/>
          </a:fillRef>
          <a:effectRef idx="1">
            <a:schemeClr val="accent6"/>
          </a:effectRef>
          <a:fontRef idx="minor">
            <a:schemeClr val="dk1"/>
          </a:fontRef>
        </dgm:style>
      </dgm:prSet>
      <dgm:spPr/>
      <dgm:t>
        <a:bodyPr/>
        <a:lstStyle/>
        <a:p>
          <a:endParaRPr lang="en-US" dirty="0"/>
        </a:p>
      </dgm:t>
    </dgm:pt>
    <dgm:pt modelId="{73C8387A-6ADF-4C82-93AE-0628D1292B5B}" type="pres">
      <dgm:prSet presAssocID="{0A02C08F-C498-4FCA-A658-F5375883F712}" presName="Name0" presStyleCnt="0">
        <dgm:presLayoutVars>
          <dgm:dir/>
          <dgm:resizeHandles val="exact"/>
        </dgm:presLayoutVars>
      </dgm:prSet>
      <dgm:spPr/>
      <dgm:t>
        <a:bodyPr/>
        <a:lstStyle/>
        <a:p>
          <a:endParaRPr lang="en-US"/>
        </a:p>
      </dgm:t>
    </dgm:pt>
    <dgm:pt modelId="{67C9A023-FF19-4151-B0C1-36547060774A}" type="pres">
      <dgm:prSet presAssocID="{044A4004-C706-4E94-9244-812E061D21CE}" presName="node" presStyleLbl="node1" presStyleIdx="0" presStyleCnt="3" custScaleX="205596" custScaleY="129628" custRadScaleRad="84381" custRadScaleInc="-1397">
        <dgm:presLayoutVars>
          <dgm:bulletEnabled val="1"/>
        </dgm:presLayoutVars>
      </dgm:prSet>
      <dgm:spPr/>
      <dgm:t>
        <a:bodyPr/>
        <a:lstStyle/>
        <a:p>
          <a:endParaRPr lang="en-US"/>
        </a:p>
      </dgm:t>
    </dgm:pt>
    <dgm:pt modelId="{71A1C473-76FE-4CCE-8D01-3975CDC6F8F5}" type="pres">
      <dgm:prSet presAssocID="{FC79D78D-6FAB-44C6-B311-6AEA9024344D}" presName="sibTrans" presStyleLbl="sibTrans2D1" presStyleIdx="0" presStyleCnt="3" custScaleX="111152"/>
      <dgm:spPr/>
      <dgm:t>
        <a:bodyPr/>
        <a:lstStyle/>
        <a:p>
          <a:endParaRPr lang="en-US"/>
        </a:p>
      </dgm:t>
    </dgm:pt>
    <dgm:pt modelId="{0977CA3E-99E2-49ED-A71D-2E48CBF6CBC0}" type="pres">
      <dgm:prSet presAssocID="{FC79D78D-6FAB-44C6-B311-6AEA9024344D}" presName="connectorText" presStyleLbl="sibTrans2D1" presStyleIdx="0" presStyleCnt="3"/>
      <dgm:spPr/>
      <dgm:t>
        <a:bodyPr/>
        <a:lstStyle/>
        <a:p>
          <a:endParaRPr lang="en-US"/>
        </a:p>
      </dgm:t>
    </dgm:pt>
    <dgm:pt modelId="{03189EA0-4B8B-4006-AF89-0BD8F4F64E06}" type="pres">
      <dgm:prSet presAssocID="{92C6ECFA-B703-4542-8BD5-FE47037AA036}" presName="node" presStyleLbl="node1" presStyleIdx="1" presStyleCnt="3" custScaleY="130556" custRadScaleRad="73165" custRadScaleInc="-5708">
        <dgm:presLayoutVars>
          <dgm:bulletEnabled val="1"/>
        </dgm:presLayoutVars>
      </dgm:prSet>
      <dgm:spPr/>
      <dgm:t>
        <a:bodyPr/>
        <a:lstStyle/>
        <a:p>
          <a:endParaRPr lang="en-US"/>
        </a:p>
      </dgm:t>
    </dgm:pt>
    <dgm:pt modelId="{E8467DE5-5E98-4092-B366-414F2385275B}" type="pres">
      <dgm:prSet presAssocID="{D3BF7397-0572-400D-B23B-5E78D812E6D4}" presName="sibTrans" presStyleLbl="sibTrans2D1" presStyleIdx="1" presStyleCnt="3" custAng="47493" custScaleX="115053" custLinFactNeighborX="-410" custLinFactNeighborY="-14762"/>
      <dgm:spPr/>
      <dgm:t>
        <a:bodyPr/>
        <a:lstStyle/>
        <a:p>
          <a:endParaRPr lang="en-US"/>
        </a:p>
      </dgm:t>
    </dgm:pt>
    <dgm:pt modelId="{2E10E375-AB70-4C02-9BEE-E45146D2C8B4}" type="pres">
      <dgm:prSet presAssocID="{D3BF7397-0572-400D-B23B-5E78D812E6D4}" presName="connectorText" presStyleLbl="sibTrans2D1" presStyleIdx="1" presStyleCnt="3"/>
      <dgm:spPr/>
      <dgm:t>
        <a:bodyPr/>
        <a:lstStyle/>
        <a:p>
          <a:endParaRPr lang="en-US"/>
        </a:p>
      </dgm:t>
    </dgm:pt>
    <dgm:pt modelId="{3176C1D3-ED16-4D6D-84F4-D6833AFC383A}" type="pres">
      <dgm:prSet presAssocID="{A68E1315-FA26-40DB-9EAD-D3191F5B4900}" presName="node" presStyleLbl="node1" presStyleIdx="2" presStyleCnt="3" custScaleY="128450" custRadScaleRad="89612" custRadScaleInc="11941">
        <dgm:presLayoutVars>
          <dgm:bulletEnabled val="1"/>
        </dgm:presLayoutVars>
      </dgm:prSet>
      <dgm:spPr/>
      <dgm:t>
        <a:bodyPr/>
        <a:lstStyle/>
        <a:p>
          <a:endParaRPr lang="en-US"/>
        </a:p>
      </dgm:t>
    </dgm:pt>
    <dgm:pt modelId="{33C21DB2-0943-4A7B-BD75-BC0EA5BD7B95}" type="pres">
      <dgm:prSet presAssocID="{FBF23748-6BBD-48E4-B4E1-58FE339CF792}" presName="sibTrans" presStyleLbl="sibTrans2D1" presStyleIdx="2" presStyleCnt="3" custScaleX="120668" custLinFactNeighborX="-1170" custLinFactNeighborY="-8651"/>
      <dgm:spPr/>
      <dgm:t>
        <a:bodyPr/>
        <a:lstStyle/>
        <a:p>
          <a:endParaRPr lang="en-US"/>
        </a:p>
      </dgm:t>
    </dgm:pt>
    <dgm:pt modelId="{DFEFC0FD-91DC-4F23-845F-67B8106C8BC2}" type="pres">
      <dgm:prSet presAssocID="{FBF23748-6BBD-48E4-B4E1-58FE339CF792}" presName="connectorText" presStyleLbl="sibTrans2D1" presStyleIdx="2" presStyleCnt="3"/>
      <dgm:spPr/>
      <dgm:t>
        <a:bodyPr/>
        <a:lstStyle/>
        <a:p>
          <a:endParaRPr lang="en-US"/>
        </a:p>
      </dgm:t>
    </dgm:pt>
  </dgm:ptLst>
  <dgm:cxnLst>
    <dgm:cxn modelId="{438EE896-8F4B-48CB-8C4B-FE4FC09320C2}" srcId="{0A02C08F-C498-4FCA-A658-F5375883F712}" destId="{A68E1315-FA26-40DB-9EAD-D3191F5B4900}" srcOrd="2" destOrd="0" parTransId="{BBD73F95-ADA0-4830-8CCD-4BF27A6972ED}" sibTransId="{FBF23748-6BBD-48E4-B4E1-58FE339CF792}"/>
    <dgm:cxn modelId="{F42BD824-DB68-4AEC-975C-CD515893AB6C}" srcId="{0A02C08F-C498-4FCA-A658-F5375883F712}" destId="{044A4004-C706-4E94-9244-812E061D21CE}" srcOrd="0" destOrd="0" parTransId="{5D9CDC60-FBBB-4E39-A737-BD0432394C89}" sibTransId="{FC79D78D-6FAB-44C6-B311-6AEA9024344D}"/>
    <dgm:cxn modelId="{4CE92A32-3B24-4BE9-82AA-9C1AFF0B6500}" type="presOf" srcId="{044A4004-C706-4E94-9244-812E061D21CE}" destId="{67C9A023-FF19-4151-B0C1-36547060774A}" srcOrd="0" destOrd="0" presId="urn:microsoft.com/office/officeart/2005/8/layout/cycle7"/>
    <dgm:cxn modelId="{36ACF286-9A84-44A1-8343-176076E342D6}" type="presOf" srcId="{FBF23748-6BBD-48E4-B4E1-58FE339CF792}" destId="{33C21DB2-0943-4A7B-BD75-BC0EA5BD7B95}" srcOrd="0" destOrd="0" presId="urn:microsoft.com/office/officeart/2005/8/layout/cycle7"/>
    <dgm:cxn modelId="{6E8DB05A-2099-408C-A294-4BE19F38FF5A}" type="presOf" srcId="{0A02C08F-C498-4FCA-A658-F5375883F712}" destId="{73C8387A-6ADF-4C82-93AE-0628D1292B5B}" srcOrd="0" destOrd="0" presId="urn:microsoft.com/office/officeart/2005/8/layout/cycle7"/>
    <dgm:cxn modelId="{5B6A3B39-F4E2-4009-873D-E57403A80557}" type="presOf" srcId="{D3BF7397-0572-400D-B23B-5E78D812E6D4}" destId="{2E10E375-AB70-4C02-9BEE-E45146D2C8B4}" srcOrd="1" destOrd="0" presId="urn:microsoft.com/office/officeart/2005/8/layout/cycle7"/>
    <dgm:cxn modelId="{0564B38D-19FD-4520-90F7-D990309CB10B}" srcId="{0A02C08F-C498-4FCA-A658-F5375883F712}" destId="{92C6ECFA-B703-4542-8BD5-FE47037AA036}" srcOrd="1" destOrd="0" parTransId="{91328644-931B-483E-914F-528ACB647B17}" sibTransId="{D3BF7397-0572-400D-B23B-5E78D812E6D4}"/>
    <dgm:cxn modelId="{3867D094-E051-4E0D-9A14-13D0F9B5CE6F}" type="presOf" srcId="{92C6ECFA-B703-4542-8BD5-FE47037AA036}" destId="{03189EA0-4B8B-4006-AF89-0BD8F4F64E06}" srcOrd="0" destOrd="0" presId="urn:microsoft.com/office/officeart/2005/8/layout/cycle7"/>
    <dgm:cxn modelId="{01C66F96-9BAC-4CF4-9974-60FD9E7FDFBD}" type="presOf" srcId="{FBF23748-6BBD-48E4-B4E1-58FE339CF792}" destId="{DFEFC0FD-91DC-4F23-845F-67B8106C8BC2}" srcOrd="1" destOrd="0" presId="urn:microsoft.com/office/officeart/2005/8/layout/cycle7"/>
    <dgm:cxn modelId="{0DD07249-EB64-4DFB-BCF7-95A42CDCF48A}" type="presOf" srcId="{FC79D78D-6FAB-44C6-B311-6AEA9024344D}" destId="{71A1C473-76FE-4CCE-8D01-3975CDC6F8F5}" srcOrd="0" destOrd="0" presId="urn:microsoft.com/office/officeart/2005/8/layout/cycle7"/>
    <dgm:cxn modelId="{F2D970A4-925B-42F7-B95C-2A50CCE1A57A}" type="presOf" srcId="{D3BF7397-0572-400D-B23B-5E78D812E6D4}" destId="{E8467DE5-5E98-4092-B366-414F2385275B}" srcOrd="0" destOrd="0" presId="urn:microsoft.com/office/officeart/2005/8/layout/cycle7"/>
    <dgm:cxn modelId="{130BBBE1-F723-4A4E-A30D-0CFB0845B600}" type="presOf" srcId="{FC79D78D-6FAB-44C6-B311-6AEA9024344D}" destId="{0977CA3E-99E2-49ED-A71D-2E48CBF6CBC0}" srcOrd="1" destOrd="0" presId="urn:microsoft.com/office/officeart/2005/8/layout/cycle7"/>
    <dgm:cxn modelId="{836F1B4A-FEA6-47DA-BE72-95EEF155DC05}" type="presOf" srcId="{A68E1315-FA26-40DB-9EAD-D3191F5B4900}" destId="{3176C1D3-ED16-4D6D-84F4-D6833AFC383A}" srcOrd="0" destOrd="0" presId="urn:microsoft.com/office/officeart/2005/8/layout/cycle7"/>
    <dgm:cxn modelId="{62DCB26D-D99E-4DAC-A11D-FBF8790DA268}" type="presParOf" srcId="{73C8387A-6ADF-4C82-93AE-0628D1292B5B}" destId="{67C9A023-FF19-4151-B0C1-36547060774A}" srcOrd="0" destOrd="0" presId="urn:microsoft.com/office/officeart/2005/8/layout/cycle7"/>
    <dgm:cxn modelId="{7128190F-5CEC-4292-B19C-59FD9CD487BC}" type="presParOf" srcId="{73C8387A-6ADF-4C82-93AE-0628D1292B5B}" destId="{71A1C473-76FE-4CCE-8D01-3975CDC6F8F5}" srcOrd="1" destOrd="0" presId="urn:microsoft.com/office/officeart/2005/8/layout/cycle7"/>
    <dgm:cxn modelId="{CA7DAEB1-B403-43CF-86A3-F6F077E2D32F}" type="presParOf" srcId="{71A1C473-76FE-4CCE-8D01-3975CDC6F8F5}" destId="{0977CA3E-99E2-49ED-A71D-2E48CBF6CBC0}" srcOrd="0" destOrd="0" presId="urn:microsoft.com/office/officeart/2005/8/layout/cycle7"/>
    <dgm:cxn modelId="{6480FD3B-C428-4A88-967A-D1F3EFD2FC45}" type="presParOf" srcId="{73C8387A-6ADF-4C82-93AE-0628D1292B5B}" destId="{03189EA0-4B8B-4006-AF89-0BD8F4F64E06}" srcOrd="2" destOrd="0" presId="urn:microsoft.com/office/officeart/2005/8/layout/cycle7"/>
    <dgm:cxn modelId="{C5EC99F3-6020-4E12-9A96-D868C1EB3C57}" type="presParOf" srcId="{73C8387A-6ADF-4C82-93AE-0628D1292B5B}" destId="{E8467DE5-5E98-4092-B366-414F2385275B}" srcOrd="3" destOrd="0" presId="urn:microsoft.com/office/officeart/2005/8/layout/cycle7"/>
    <dgm:cxn modelId="{B634B5CA-3694-419A-8E6A-8756AC24636D}" type="presParOf" srcId="{E8467DE5-5E98-4092-B366-414F2385275B}" destId="{2E10E375-AB70-4C02-9BEE-E45146D2C8B4}" srcOrd="0" destOrd="0" presId="urn:microsoft.com/office/officeart/2005/8/layout/cycle7"/>
    <dgm:cxn modelId="{526D8BF8-FE84-4F74-8417-1E4D42B74FE5}" type="presParOf" srcId="{73C8387A-6ADF-4C82-93AE-0628D1292B5B}" destId="{3176C1D3-ED16-4D6D-84F4-D6833AFC383A}" srcOrd="4" destOrd="0" presId="urn:microsoft.com/office/officeart/2005/8/layout/cycle7"/>
    <dgm:cxn modelId="{5A4869DF-1048-4D66-822C-79C2CCB39ADB}" type="presParOf" srcId="{73C8387A-6ADF-4C82-93AE-0628D1292B5B}" destId="{33C21DB2-0943-4A7B-BD75-BC0EA5BD7B95}" srcOrd="5" destOrd="0" presId="urn:microsoft.com/office/officeart/2005/8/layout/cycle7"/>
    <dgm:cxn modelId="{9A248E2C-EF61-4737-85B7-53058A74B2C2}" type="presParOf" srcId="{33C21DB2-0943-4A7B-BD75-BC0EA5BD7B95}" destId="{DFEFC0FD-91DC-4F23-845F-67B8106C8BC2}"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16A744A-2D7D-4B55-ADAB-936F357FB4B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4667DBC8-0BB7-4AA6-9957-AF89996EA620}">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800" b="1" dirty="0" smtClean="0">
              <a:solidFill>
                <a:schemeClr val="bg1"/>
              </a:solidFill>
              <a:latin typeface="Times New Roman" pitchFamily="18" charset="0"/>
              <a:cs typeface="Times New Roman" pitchFamily="18" charset="0"/>
            </a:rPr>
            <a:t>1</a:t>
          </a:r>
          <a:endParaRPr lang="en-US" sz="1800" b="1" dirty="0">
            <a:solidFill>
              <a:schemeClr val="bg1"/>
            </a:solidFill>
            <a:latin typeface="Times New Roman" pitchFamily="18" charset="0"/>
            <a:cs typeface="Times New Roman" pitchFamily="18" charset="0"/>
          </a:endParaRPr>
        </a:p>
      </dgm:t>
    </dgm:pt>
    <dgm:pt modelId="{DFB82B7C-50EA-44FB-B9E7-7D6F4432FFEE}" type="parTrans" cxnId="{3AD1603D-D666-41C3-9657-FD63DF3E20B2}">
      <dgm:prSet/>
      <dgm:spPr/>
      <dgm:t>
        <a:bodyPr/>
        <a:lstStyle/>
        <a:p>
          <a:endParaRPr lang="en-US" sz="1800" b="1">
            <a:solidFill>
              <a:schemeClr val="tx1"/>
            </a:solidFill>
          </a:endParaRPr>
        </a:p>
      </dgm:t>
    </dgm:pt>
    <dgm:pt modelId="{67D65A63-A5AD-4122-B2F9-338AA5627A91}" type="sibTrans" cxnId="{3AD1603D-D666-41C3-9657-FD63DF3E20B2}">
      <dgm:prSet/>
      <dgm:spPr/>
      <dgm:t>
        <a:bodyPr/>
        <a:lstStyle/>
        <a:p>
          <a:endParaRPr lang="en-US" sz="1800" b="1">
            <a:solidFill>
              <a:schemeClr val="tx1"/>
            </a:solidFill>
          </a:endParaRPr>
        </a:p>
      </dgm:t>
    </dgm:pt>
    <dgm:pt modelId="{6B25186B-267C-4EE7-9635-C80C359AA5C7}">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en-US" sz="1600" b="0" dirty="0" smtClean="0">
              <a:solidFill>
                <a:schemeClr val="bg1"/>
              </a:solidFill>
              <a:latin typeface="Times New Roman" pitchFamily="18" charset="0"/>
              <a:cs typeface="Times New Roman" pitchFamily="18" charset="0"/>
            </a:rPr>
            <a:t>Every Listed and Other Prescribed Class of Companies</a:t>
          </a:r>
          <a:endParaRPr lang="en-US" sz="1600" b="0" dirty="0">
            <a:solidFill>
              <a:schemeClr val="bg1"/>
            </a:solidFill>
            <a:latin typeface="Times New Roman" pitchFamily="18" charset="0"/>
            <a:cs typeface="Times New Roman" pitchFamily="18" charset="0"/>
          </a:endParaRPr>
        </a:p>
      </dgm:t>
    </dgm:pt>
    <dgm:pt modelId="{D80A43DC-1E93-4E4A-9F6A-0F0A638F5AE5}" type="parTrans" cxnId="{C31DF030-F61E-439E-A5AA-770171EBDADE}">
      <dgm:prSet/>
      <dgm:spPr/>
      <dgm:t>
        <a:bodyPr/>
        <a:lstStyle/>
        <a:p>
          <a:endParaRPr lang="en-US" sz="1800" b="1">
            <a:solidFill>
              <a:schemeClr val="tx1"/>
            </a:solidFill>
          </a:endParaRPr>
        </a:p>
      </dgm:t>
    </dgm:pt>
    <dgm:pt modelId="{686BB186-683D-4E9E-86F3-84D38AA99CE3}" type="sibTrans" cxnId="{C31DF030-F61E-439E-A5AA-770171EBDADE}">
      <dgm:prSet/>
      <dgm:spPr/>
      <dgm:t>
        <a:bodyPr/>
        <a:lstStyle/>
        <a:p>
          <a:endParaRPr lang="en-US" sz="1800" b="1">
            <a:solidFill>
              <a:schemeClr val="tx1"/>
            </a:solidFill>
          </a:endParaRPr>
        </a:p>
      </dgm:t>
    </dgm:pt>
    <dgm:pt modelId="{B135A2BA-56AE-42D3-805F-734C1050FCB7}">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en-US" sz="1800" b="1" dirty="0" smtClean="0">
              <a:solidFill>
                <a:schemeClr val="bg1"/>
              </a:solidFill>
              <a:latin typeface="Times New Roman" pitchFamily="18" charset="0"/>
              <a:cs typeface="Times New Roman" pitchFamily="18" charset="0"/>
            </a:rPr>
            <a:t>2</a:t>
          </a:r>
          <a:endParaRPr lang="en-US" sz="1800" b="1" dirty="0">
            <a:solidFill>
              <a:schemeClr val="bg1"/>
            </a:solidFill>
            <a:latin typeface="Times New Roman" pitchFamily="18" charset="0"/>
            <a:cs typeface="Times New Roman" pitchFamily="18" charset="0"/>
          </a:endParaRPr>
        </a:p>
      </dgm:t>
    </dgm:pt>
    <dgm:pt modelId="{4FC92347-2C2A-47BC-9483-5D266EB12163}" type="parTrans" cxnId="{7FD114BF-2AF6-4B29-9795-D533C1BDD0DD}">
      <dgm:prSet/>
      <dgm:spPr/>
      <dgm:t>
        <a:bodyPr/>
        <a:lstStyle/>
        <a:p>
          <a:endParaRPr lang="en-US" sz="1800" b="1">
            <a:solidFill>
              <a:schemeClr val="tx1"/>
            </a:solidFill>
          </a:endParaRPr>
        </a:p>
      </dgm:t>
    </dgm:pt>
    <dgm:pt modelId="{F56F5680-5B91-4809-BBAD-E072C7D34D2B}" type="sibTrans" cxnId="{7FD114BF-2AF6-4B29-9795-D533C1BDD0DD}">
      <dgm:prSet/>
      <dgm:spPr/>
      <dgm:t>
        <a:bodyPr/>
        <a:lstStyle/>
        <a:p>
          <a:endParaRPr lang="en-US" sz="1800" b="1">
            <a:solidFill>
              <a:schemeClr val="tx1"/>
            </a:solidFill>
          </a:endParaRPr>
        </a:p>
      </dgm:t>
    </dgm:pt>
    <dgm:pt modelId="{F632BA42-302E-4E08-9FB6-905D17B972AF}">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1600" b="1" dirty="0" smtClean="0">
              <a:solidFill>
                <a:srgbClr val="FF0000"/>
              </a:solidFill>
              <a:latin typeface="Times New Roman" pitchFamily="18" charset="0"/>
              <a:cs typeface="Times New Roman" pitchFamily="18" charset="0"/>
            </a:rPr>
            <a:t>3 or More Non-Executive Directors </a:t>
          </a:r>
          <a:r>
            <a:rPr lang="en-US" sz="1600" b="0" dirty="0" smtClean="0">
              <a:solidFill>
                <a:schemeClr val="bg1"/>
              </a:solidFill>
              <a:latin typeface="Times New Roman" pitchFamily="18" charset="0"/>
              <a:cs typeface="Times New Roman" pitchFamily="18" charset="0"/>
            </a:rPr>
            <a:t>out of which </a:t>
          </a:r>
          <a:r>
            <a:rPr lang="en-US" sz="1600" b="1" dirty="0" smtClean="0">
              <a:solidFill>
                <a:srgbClr val="FF0000"/>
              </a:solidFill>
              <a:latin typeface="Times New Roman" pitchFamily="18" charset="0"/>
              <a:cs typeface="Times New Roman" pitchFamily="18" charset="0"/>
            </a:rPr>
            <a:t>not less than one half </a:t>
          </a:r>
          <a:r>
            <a:rPr lang="en-US" sz="1600" b="0" dirty="0" smtClean="0">
              <a:solidFill>
                <a:schemeClr val="bg1"/>
              </a:solidFill>
              <a:latin typeface="Times New Roman" pitchFamily="18" charset="0"/>
              <a:cs typeface="Times New Roman" pitchFamily="18" charset="0"/>
            </a:rPr>
            <a:t>shall be Independent Directors</a:t>
          </a:r>
          <a:endParaRPr lang="en-US" sz="1600" b="0" dirty="0">
            <a:solidFill>
              <a:schemeClr val="bg1"/>
            </a:solidFill>
            <a:latin typeface="Times New Roman" pitchFamily="18" charset="0"/>
            <a:cs typeface="Times New Roman" pitchFamily="18" charset="0"/>
          </a:endParaRPr>
        </a:p>
      </dgm:t>
    </dgm:pt>
    <dgm:pt modelId="{C6730948-A72C-4039-B914-6940B062759F}" type="parTrans" cxnId="{EE3FB6C1-8C8F-4118-A7F5-45E7C96313EC}">
      <dgm:prSet/>
      <dgm:spPr/>
      <dgm:t>
        <a:bodyPr/>
        <a:lstStyle/>
        <a:p>
          <a:endParaRPr lang="en-US" sz="1800" b="1">
            <a:solidFill>
              <a:schemeClr val="tx1"/>
            </a:solidFill>
          </a:endParaRPr>
        </a:p>
      </dgm:t>
    </dgm:pt>
    <dgm:pt modelId="{86C5E2E3-3539-43BF-A4AA-C40E0FD2B386}" type="sibTrans" cxnId="{EE3FB6C1-8C8F-4118-A7F5-45E7C96313EC}">
      <dgm:prSet/>
      <dgm:spPr/>
      <dgm:t>
        <a:bodyPr/>
        <a:lstStyle/>
        <a:p>
          <a:endParaRPr lang="en-US" sz="1800" b="1">
            <a:solidFill>
              <a:schemeClr val="tx1"/>
            </a:solidFill>
          </a:endParaRPr>
        </a:p>
      </dgm:t>
    </dgm:pt>
    <dgm:pt modelId="{5E5EFB32-F187-40B9-B34D-D6C41D001F64}">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800" b="1" dirty="0" smtClean="0">
              <a:solidFill>
                <a:schemeClr val="bg1"/>
              </a:solidFill>
              <a:latin typeface="Times New Roman" pitchFamily="18" charset="0"/>
              <a:cs typeface="Times New Roman" pitchFamily="18" charset="0"/>
            </a:rPr>
            <a:t>3</a:t>
          </a:r>
          <a:endParaRPr lang="en-US" sz="1800" b="1" dirty="0">
            <a:solidFill>
              <a:schemeClr val="bg1"/>
            </a:solidFill>
            <a:latin typeface="Times New Roman" pitchFamily="18" charset="0"/>
            <a:cs typeface="Times New Roman" pitchFamily="18" charset="0"/>
          </a:endParaRPr>
        </a:p>
      </dgm:t>
    </dgm:pt>
    <dgm:pt modelId="{F3A152C1-5803-4CF5-9FE5-BBED1DAC4AAA}" type="parTrans" cxnId="{78DDE75C-B5BE-4EFA-924A-A1AD8ABF9C1C}">
      <dgm:prSet/>
      <dgm:spPr/>
      <dgm:t>
        <a:bodyPr/>
        <a:lstStyle/>
        <a:p>
          <a:endParaRPr lang="en-US" sz="1800" b="1">
            <a:solidFill>
              <a:schemeClr val="tx1"/>
            </a:solidFill>
          </a:endParaRPr>
        </a:p>
      </dgm:t>
    </dgm:pt>
    <dgm:pt modelId="{94C3F59F-807A-4B69-B68D-CCC8451AF207}" type="sibTrans" cxnId="{78DDE75C-B5BE-4EFA-924A-A1AD8ABF9C1C}">
      <dgm:prSet/>
      <dgm:spPr/>
      <dgm:t>
        <a:bodyPr/>
        <a:lstStyle/>
        <a:p>
          <a:endParaRPr lang="en-US" sz="1800" b="1">
            <a:solidFill>
              <a:schemeClr val="tx1"/>
            </a:solidFill>
          </a:endParaRPr>
        </a:p>
      </dgm:t>
    </dgm:pt>
    <dgm:pt modelId="{5F0DE0AE-632F-46F1-A449-5EA329B4523A}">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en-US" sz="1800" b="1" u="sng" dirty="0" smtClean="0">
              <a:solidFill>
                <a:schemeClr val="bg1"/>
              </a:solidFill>
              <a:latin typeface="Times New Roman" pitchFamily="18" charset="0"/>
              <a:cs typeface="Times New Roman" pitchFamily="18" charset="0"/>
            </a:rPr>
            <a:t>Formulation of Criteria by N&amp;R Committee</a:t>
          </a:r>
          <a:endParaRPr lang="en-US" sz="1800" b="0" dirty="0">
            <a:solidFill>
              <a:schemeClr val="bg1"/>
            </a:solidFill>
            <a:latin typeface="Times New Roman" pitchFamily="18" charset="0"/>
            <a:cs typeface="Times New Roman" pitchFamily="18" charset="0"/>
          </a:endParaRPr>
        </a:p>
      </dgm:t>
    </dgm:pt>
    <dgm:pt modelId="{C6455626-0B21-4597-9A02-3A17AA0DAFB3}" type="parTrans" cxnId="{E0FAA3D4-4B3C-436C-AA48-016B57E7C6F9}">
      <dgm:prSet/>
      <dgm:spPr/>
      <dgm:t>
        <a:bodyPr/>
        <a:lstStyle/>
        <a:p>
          <a:endParaRPr lang="en-US" sz="1800" b="1">
            <a:solidFill>
              <a:schemeClr val="tx1"/>
            </a:solidFill>
          </a:endParaRPr>
        </a:p>
      </dgm:t>
    </dgm:pt>
    <dgm:pt modelId="{FEB08FA1-1309-4696-AD13-55D70BB67B89}" type="sibTrans" cxnId="{E0FAA3D4-4B3C-436C-AA48-016B57E7C6F9}">
      <dgm:prSet/>
      <dgm:spPr/>
      <dgm:t>
        <a:bodyPr/>
        <a:lstStyle/>
        <a:p>
          <a:endParaRPr lang="en-US" sz="1800" b="1">
            <a:solidFill>
              <a:schemeClr val="tx1"/>
            </a:solidFill>
          </a:endParaRPr>
        </a:p>
      </dgm:t>
    </dgm:pt>
    <dgm:pt modelId="{5DE59FD5-CA45-4D27-82DC-BD6AF022D03B}">
      <dgm:prSet custT="1">
        <dgm:style>
          <a:lnRef idx="1">
            <a:schemeClr val="accent4"/>
          </a:lnRef>
          <a:fillRef idx="2">
            <a:schemeClr val="accent4"/>
          </a:fillRef>
          <a:effectRef idx="1">
            <a:schemeClr val="accent4"/>
          </a:effectRef>
          <a:fontRef idx="minor">
            <a:schemeClr val="dk1"/>
          </a:fontRef>
        </dgm:style>
      </dgm:prSet>
      <dgm:spPr/>
      <dgm:t>
        <a:bodyPr/>
        <a:lstStyle/>
        <a:p>
          <a:r>
            <a:rPr lang="en-US" sz="1800" b="0" dirty="0" smtClean="0">
              <a:solidFill>
                <a:schemeClr val="bg1"/>
              </a:solidFill>
              <a:latin typeface="Times New Roman" pitchFamily="18" charset="0"/>
              <a:cs typeface="Times New Roman" pitchFamily="18" charset="0"/>
            </a:rPr>
            <a:t>Determining Qualification, Positive Attributes &amp; Independence of Directors;</a:t>
          </a:r>
        </a:p>
      </dgm:t>
    </dgm:pt>
    <dgm:pt modelId="{7F8C34BC-7318-427E-81BB-C6F8DC0F7580}" type="parTrans" cxnId="{F2ADFF0F-FF3E-41BE-ACFE-A7E245B42470}">
      <dgm:prSet/>
      <dgm:spPr/>
      <dgm:t>
        <a:bodyPr/>
        <a:lstStyle/>
        <a:p>
          <a:endParaRPr lang="en-US" sz="1800" b="1">
            <a:solidFill>
              <a:schemeClr val="tx1"/>
            </a:solidFill>
          </a:endParaRPr>
        </a:p>
      </dgm:t>
    </dgm:pt>
    <dgm:pt modelId="{D46F3D5B-4715-40A1-9608-35A701CFF62B}" type="sibTrans" cxnId="{F2ADFF0F-FF3E-41BE-ACFE-A7E245B42470}">
      <dgm:prSet/>
      <dgm:spPr/>
      <dgm:t>
        <a:bodyPr/>
        <a:lstStyle/>
        <a:p>
          <a:endParaRPr lang="en-US" sz="1800" b="1">
            <a:solidFill>
              <a:schemeClr val="tx1"/>
            </a:solidFill>
          </a:endParaRPr>
        </a:p>
      </dgm:t>
    </dgm:pt>
    <dgm:pt modelId="{0E694D4A-C76E-4560-9EE8-E863D32CFD37}">
      <dgm:prSet custT="1">
        <dgm:style>
          <a:lnRef idx="1">
            <a:schemeClr val="accent4"/>
          </a:lnRef>
          <a:fillRef idx="2">
            <a:schemeClr val="accent4"/>
          </a:fillRef>
          <a:effectRef idx="1">
            <a:schemeClr val="accent4"/>
          </a:effectRef>
          <a:fontRef idx="minor">
            <a:schemeClr val="dk1"/>
          </a:fontRef>
        </dgm:style>
      </dgm:prSet>
      <dgm:spPr/>
      <dgm:t>
        <a:bodyPr/>
        <a:lstStyle/>
        <a:p>
          <a:r>
            <a:rPr lang="en-US" sz="1800" b="0" dirty="0" smtClean="0">
              <a:solidFill>
                <a:schemeClr val="bg1"/>
              </a:solidFill>
              <a:latin typeface="Times New Roman" pitchFamily="18" charset="0"/>
              <a:cs typeface="Times New Roman" pitchFamily="18" charset="0"/>
            </a:rPr>
            <a:t>Recommending to the Board a Policy relating to remuneration for Directors, KMP and other employee. </a:t>
          </a:r>
        </a:p>
      </dgm:t>
    </dgm:pt>
    <dgm:pt modelId="{402F9F41-72F4-4BDE-8CBC-248ADAC91B48}" type="parTrans" cxnId="{C135A735-01E8-4F9F-B501-BF537D5E0FEE}">
      <dgm:prSet/>
      <dgm:spPr/>
      <dgm:t>
        <a:bodyPr/>
        <a:lstStyle/>
        <a:p>
          <a:endParaRPr lang="en-US" sz="1800" b="1">
            <a:solidFill>
              <a:schemeClr val="tx1"/>
            </a:solidFill>
          </a:endParaRPr>
        </a:p>
      </dgm:t>
    </dgm:pt>
    <dgm:pt modelId="{EDB03A83-AAC0-449B-B48C-011AAF04CE2E}" type="sibTrans" cxnId="{C135A735-01E8-4F9F-B501-BF537D5E0FEE}">
      <dgm:prSet/>
      <dgm:spPr/>
      <dgm:t>
        <a:bodyPr/>
        <a:lstStyle/>
        <a:p>
          <a:endParaRPr lang="en-US" sz="1800" b="1">
            <a:solidFill>
              <a:schemeClr val="tx1"/>
            </a:solidFill>
          </a:endParaRPr>
        </a:p>
      </dgm:t>
    </dgm:pt>
    <dgm:pt modelId="{C61AAB32-9B5D-49F7-B37D-A81C36F7FFDE}">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en-US" sz="1800" b="1" u="sng" dirty="0" smtClean="0">
              <a:solidFill>
                <a:schemeClr val="bg1"/>
              </a:solidFill>
              <a:latin typeface="Times New Roman" pitchFamily="18" charset="0"/>
              <a:cs typeface="Times New Roman" pitchFamily="18" charset="0"/>
            </a:rPr>
            <a:t>ELIGIBILITY</a:t>
          </a:r>
          <a:endParaRPr lang="en-US" sz="1800" b="1" u="sng" dirty="0">
            <a:solidFill>
              <a:schemeClr val="bg1"/>
            </a:solidFill>
            <a:latin typeface="Times New Roman" pitchFamily="18" charset="0"/>
            <a:cs typeface="Times New Roman" pitchFamily="18" charset="0"/>
          </a:endParaRPr>
        </a:p>
      </dgm:t>
    </dgm:pt>
    <dgm:pt modelId="{0B348BC0-4025-447B-9024-08A6B829FB71}" type="parTrans" cxnId="{536CE5A8-6BD0-42E8-B144-AC73CEE23AAC}">
      <dgm:prSet/>
      <dgm:spPr/>
      <dgm:t>
        <a:bodyPr/>
        <a:lstStyle/>
        <a:p>
          <a:endParaRPr lang="en-US" sz="1800"/>
        </a:p>
      </dgm:t>
    </dgm:pt>
    <dgm:pt modelId="{F80A28D6-B136-4348-8D70-DC85F8FC999D}" type="sibTrans" cxnId="{536CE5A8-6BD0-42E8-B144-AC73CEE23AAC}">
      <dgm:prSet/>
      <dgm:spPr/>
      <dgm:t>
        <a:bodyPr/>
        <a:lstStyle/>
        <a:p>
          <a:endParaRPr lang="en-US" sz="1800"/>
        </a:p>
      </dgm:t>
    </dgm:pt>
    <dgm:pt modelId="{81ABCC11-4C5E-41CC-B0C7-961886AFF09A}">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en-US" sz="1800" b="1" u="none" dirty="0" smtClean="0">
              <a:solidFill>
                <a:schemeClr val="bg1"/>
              </a:solidFill>
              <a:latin typeface="Times New Roman" pitchFamily="18" charset="0"/>
              <a:cs typeface="Times New Roman" pitchFamily="18" charset="0"/>
            </a:rPr>
            <a:t>AS PER DRAFT RULES</a:t>
          </a:r>
          <a:endParaRPr lang="en-US" sz="1800" b="1" u="none" dirty="0">
            <a:solidFill>
              <a:schemeClr val="bg1"/>
            </a:solidFill>
            <a:latin typeface="Times New Roman" pitchFamily="18" charset="0"/>
            <a:cs typeface="Times New Roman" pitchFamily="18" charset="0"/>
          </a:endParaRPr>
        </a:p>
      </dgm:t>
    </dgm:pt>
    <dgm:pt modelId="{48E14BE3-2A24-414E-9225-296623A26671}" type="parTrans" cxnId="{D1FB35B2-9347-4167-A6F2-BB0829BD12F6}">
      <dgm:prSet/>
      <dgm:spPr/>
      <dgm:t>
        <a:bodyPr/>
        <a:lstStyle/>
        <a:p>
          <a:endParaRPr lang="en-US" sz="1800"/>
        </a:p>
      </dgm:t>
    </dgm:pt>
    <dgm:pt modelId="{60CF10A3-2EC3-4B37-B3FD-2832529A44CF}" type="sibTrans" cxnId="{D1FB35B2-9347-4167-A6F2-BB0829BD12F6}">
      <dgm:prSet/>
      <dgm:spPr/>
      <dgm:t>
        <a:bodyPr/>
        <a:lstStyle/>
        <a:p>
          <a:endParaRPr lang="en-US" sz="1800"/>
        </a:p>
      </dgm:t>
    </dgm:pt>
    <dgm:pt modelId="{58BAEAD4-03DF-4785-8EE9-E69ED5F11610}">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en-US" sz="1600" b="0" dirty="0" smtClean="0">
              <a:solidFill>
                <a:schemeClr val="bg1"/>
              </a:solidFill>
              <a:latin typeface="Times New Roman" pitchFamily="18" charset="0"/>
              <a:cs typeface="Times New Roman" pitchFamily="18" charset="0"/>
            </a:rPr>
            <a:t>Every Listed Company, and Every Other Public Company having:</a:t>
          </a:r>
          <a:endParaRPr lang="en-US" sz="1600" b="0" dirty="0">
            <a:solidFill>
              <a:schemeClr val="bg1"/>
            </a:solidFill>
            <a:latin typeface="Times New Roman" pitchFamily="18" charset="0"/>
            <a:cs typeface="Times New Roman" pitchFamily="18" charset="0"/>
          </a:endParaRPr>
        </a:p>
      </dgm:t>
    </dgm:pt>
    <dgm:pt modelId="{1271B1AF-BCE6-46D2-AF4E-F05CC3755CE5}" type="parTrans" cxnId="{3E7F0EB9-07FC-4126-A1B7-EF1823C69184}">
      <dgm:prSet/>
      <dgm:spPr/>
      <dgm:t>
        <a:bodyPr/>
        <a:lstStyle/>
        <a:p>
          <a:endParaRPr lang="en-US" sz="1800"/>
        </a:p>
      </dgm:t>
    </dgm:pt>
    <dgm:pt modelId="{94E67E89-881A-4C19-821E-CAA2D511EAFB}" type="sibTrans" cxnId="{3E7F0EB9-07FC-4126-A1B7-EF1823C69184}">
      <dgm:prSet/>
      <dgm:spPr/>
      <dgm:t>
        <a:bodyPr/>
        <a:lstStyle/>
        <a:p>
          <a:endParaRPr lang="en-US" sz="1800"/>
        </a:p>
      </dgm:t>
    </dgm:pt>
    <dgm:pt modelId="{E8E7EDF0-F0C2-4F59-AAE5-BB8F3A17F061}">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en-US" sz="1600" b="1" dirty="0" smtClean="0">
              <a:solidFill>
                <a:srgbClr val="FF0000"/>
              </a:solidFill>
              <a:latin typeface="Times New Roman" pitchFamily="18" charset="0"/>
              <a:cs typeface="Times New Roman" pitchFamily="18" charset="0"/>
            </a:rPr>
            <a:t>Outstanding Loans or Borrowings or Debentures or Deposits &gt; Rs 200 Crore</a:t>
          </a:r>
          <a:endParaRPr lang="en-US" sz="1600" b="1" dirty="0">
            <a:solidFill>
              <a:srgbClr val="FF0000"/>
            </a:solidFill>
            <a:latin typeface="Times New Roman" pitchFamily="18" charset="0"/>
            <a:cs typeface="Times New Roman" pitchFamily="18" charset="0"/>
          </a:endParaRPr>
        </a:p>
      </dgm:t>
    </dgm:pt>
    <dgm:pt modelId="{43317AFE-CDCA-42FA-8C72-3D1D9B0A9C13}" type="parTrans" cxnId="{5FBEEFEC-0F6A-4E12-B816-219CA0E5FEB3}">
      <dgm:prSet/>
      <dgm:spPr/>
      <dgm:t>
        <a:bodyPr/>
        <a:lstStyle/>
        <a:p>
          <a:endParaRPr lang="en-US" sz="1800"/>
        </a:p>
      </dgm:t>
    </dgm:pt>
    <dgm:pt modelId="{9D343DD3-7C8F-4A59-BF5B-43EA425528BD}" type="sibTrans" cxnId="{5FBEEFEC-0F6A-4E12-B816-219CA0E5FEB3}">
      <dgm:prSet/>
      <dgm:spPr/>
      <dgm:t>
        <a:bodyPr/>
        <a:lstStyle/>
        <a:p>
          <a:endParaRPr lang="en-US" sz="1800"/>
        </a:p>
      </dgm:t>
    </dgm:pt>
    <dgm:pt modelId="{296E22FB-240D-4EDE-8B4F-92F4EC25C43F}">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en-US" sz="1600" b="1" dirty="0" smtClean="0">
              <a:solidFill>
                <a:srgbClr val="FF0000"/>
              </a:solidFill>
              <a:latin typeface="Times New Roman" pitchFamily="18" charset="0"/>
              <a:cs typeface="Times New Roman" pitchFamily="18" charset="0"/>
            </a:rPr>
            <a:t>Paid-up Capital of &gt;Rs. 100 Crore</a:t>
          </a:r>
          <a:r>
            <a:rPr lang="en-US" sz="1600" b="0" dirty="0" smtClean="0">
              <a:solidFill>
                <a:schemeClr val="bg1"/>
              </a:solidFill>
              <a:latin typeface="Times New Roman" pitchFamily="18" charset="0"/>
              <a:cs typeface="Times New Roman" pitchFamily="18" charset="0"/>
            </a:rPr>
            <a:t>; or</a:t>
          </a:r>
          <a:endParaRPr lang="en-US" sz="1600" b="0" dirty="0">
            <a:solidFill>
              <a:schemeClr val="bg1"/>
            </a:solidFill>
            <a:latin typeface="Times New Roman" pitchFamily="18" charset="0"/>
            <a:cs typeface="Times New Roman" pitchFamily="18" charset="0"/>
          </a:endParaRPr>
        </a:p>
      </dgm:t>
    </dgm:pt>
    <dgm:pt modelId="{F0F90560-A6B7-4700-A302-6A8C3F4039EB}" type="parTrans" cxnId="{457CF871-E41C-41D9-8687-AB1392B783C7}">
      <dgm:prSet/>
      <dgm:spPr/>
      <dgm:t>
        <a:bodyPr/>
        <a:lstStyle/>
        <a:p>
          <a:endParaRPr lang="en-US" sz="1800"/>
        </a:p>
      </dgm:t>
    </dgm:pt>
    <dgm:pt modelId="{9F525FEA-C7CF-438D-88DF-E7B1820BCFE7}" type="sibTrans" cxnId="{457CF871-E41C-41D9-8687-AB1392B783C7}">
      <dgm:prSet/>
      <dgm:spPr/>
      <dgm:t>
        <a:bodyPr/>
        <a:lstStyle/>
        <a:p>
          <a:endParaRPr lang="en-US" sz="1800"/>
        </a:p>
      </dgm:t>
    </dgm:pt>
    <dgm:pt modelId="{C60F63C0-D685-4D8B-9885-264A85641FAF}">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1800" b="1" u="sng" dirty="0" smtClean="0">
              <a:solidFill>
                <a:schemeClr val="bg1"/>
              </a:solidFill>
              <a:latin typeface="Times New Roman" pitchFamily="18" charset="0"/>
              <a:cs typeface="Times New Roman" pitchFamily="18" charset="0"/>
            </a:rPr>
            <a:t>COMPOSITION</a:t>
          </a:r>
          <a:endParaRPr lang="en-US" sz="1800" b="1" u="sng" dirty="0">
            <a:solidFill>
              <a:schemeClr val="bg1"/>
            </a:solidFill>
            <a:latin typeface="Times New Roman" pitchFamily="18" charset="0"/>
            <a:cs typeface="Times New Roman" pitchFamily="18" charset="0"/>
          </a:endParaRPr>
        </a:p>
      </dgm:t>
    </dgm:pt>
    <dgm:pt modelId="{C9454D6A-BC9F-4E7F-805D-3E2C9D2CCE8E}" type="parTrans" cxnId="{B911ED93-C09B-4A80-A073-80ABD046B376}">
      <dgm:prSet/>
      <dgm:spPr/>
      <dgm:t>
        <a:bodyPr/>
        <a:lstStyle/>
        <a:p>
          <a:endParaRPr lang="en-US" sz="1800"/>
        </a:p>
      </dgm:t>
    </dgm:pt>
    <dgm:pt modelId="{98CBA4C2-38C9-486E-82D1-7A2AF45C0D03}" type="sibTrans" cxnId="{B911ED93-C09B-4A80-A073-80ABD046B376}">
      <dgm:prSet/>
      <dgm:spPr/>
      <dgm:t>
        <a:bodyPr/>
        <a:lstStyle/>
        <a:p>
          <a:endParaRPr lang="en-US" sz="1800"/>
        </a:p>
      </dgm:t>
    </dgm:pt>
    <dgm:pt modelId="{B2F35778-D61C-4F20-8CFA-485A7DA0E3DB}">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1600" b="0" dirty="0" smtClean="0">
              <a:solidFill>
                <a:schemeClr val="bg1"/>
              </a:solidFill>
              <a:latin typeface="Times New Roman" pitchFamily="18" charset="0"/>
              <a:cs typeface="Times New Roman" pitchFamily="18" charset="0"/>
            </a:rPr>
            <a:t>Chairperson of the Company (whether Exec. Or Non-Exec) only eligible to appoint as Member but shall not as Chair of the Committee.</a:t>
          </a:r>
          <a:endParaRPr lang="en-US" sz="1600" b="0" dirty="0">
            <a:solidFill>
              <a:schemeClr val="bg1"/>
            </a:solidFill>
            <a:latin typeface="Times New Roman" pitchFamily="18" charset="0"/>
            <a:cs typeface="Times New Roman" pitchFamily="18" charset="0"/>
          </a:endParaRPr>
        </a:p>
      </dgm:t>
    </dgm:pt>
    <dgm:pt modelId="{2F61762F-6F62-44D6-9A8D-313018954E8A}" type="parTrans" cxnId="{2924F6A4-8990-45F3-98B8-884DBD6BEF35}">
      <dgm:prSet/>
      <dgm:spPr/>
      <dgm:t>
        <a:bodyPr/>
        <a:lstStyle/>
        <a:p>
          <a:endParaRPr lang="en-US"/>
        </a:p>
      </dgm:t>
    </dgm:pt>
    <dgm:pt modelId="{02E238D2-3566-4D33-B32C-4B6C90E6A09D}" type="sibTrans" cxnId="{2924F6A4-8990-45F3-98B8-884DBD6BEF35}">
      <dgm:prSet/>
      <dgm:spPr/>
      <dgm:t>
        <a:bodyPr/>
        <a:lstStyle/>
        <a:p>
          <a:endParaRPr lang="en-US"/>
        </a:p>
      </dgm:t>
    </dgm:pt>
    <dgm:pt modelId="{9E1D9F4C-2C08-49EB-ACFB-116EFC3AA71B}" type="pres">
      <dgm:prSet presAssocID="{916A744A-2D7D-4B55-ADAB-936F357FB4B9}" presName="linearFlow" presStyleCnt="0">
        <dgm:presLayoutVars>
          <dgm:dir/>
          <dgm:animLvl val="lvl"/>
          <dgm:resizeHandles val="exact"/>
        </dgm:presLayoutVars>
      </dgm:prSet>
      <dgm:spPr/>
      <dgm:t>
        <a:bodyPr/>
        <a:lstStyle/>
        <a:p>
          <a:endParaRPr lang="en-GB"/>
        </a:p>
      </dgm:t>
    </dgm:pt>
    <dgm:pt modelId="{D1F10554-2E23-47A6-8529-EBB1A2AEA190}" type="pres">
      <dgm:prSet presAssocID="{4667DBC8-0BB7-4AA6-9957-AF89996EA620}" presName="composite" presStyleCnt="0"/>
      <dgm:spPr/>
    </dgm:pt>
    <dgm:pt modelId="{9EDDE304-3FF0-4AD3-8680-4CC85A52879F}" type="pres">
      <dgm:prSet presAssocID="{4667DBC8-0BB7-4AA6-9957-AF89996EA620}" presName="parentText" presStyleLbl="alignNode1" presStyleIdx="0" presStyleCnt="3" custLinFactNeighborY="-5982">
        <dgm:presLayoutVars>
          <dgm:chMax val="1"/>
          <dgm:bulletEnabled val="1"/>
        </dgm:presLayoutVars>
      </dgm:prSet>
      <dgm:spPr/>
      <dgm:t>
        <a:bodyPr/>
        <a:lstStyle/>
        <a:p>
          <a:endParaRPr lang="en-GB"/>
        </a:p>
      </dgm:t>
    </dgm:pt>
    <dgm:pt modelId="{5ED5DCE7-2A69-4668-BB5C-6F1D8B35994B}" type="pres">
      <dgm:prSet presAssocID="{4667DBC8-0BB7-4AA6-9957-AF89996EA620}" presName="descendantText" presStyleLbl="alignAcc1" presStyleIdx="0" presStyleCnt="3" custScaleY="155310">
        <dgm:presLayoutVars>
          <dgm:bulletEnabled val="1"/>
        </dgm:presLayoutVars>
      </dgm:prSet>
      <dgm:spPr/>
      <dgm:t>
        <a:bodyPr/>
        <a:lstStyle/>
        <a:p>
          <a:endParaRPr lang="en-US"/>
        </a:p>
      </dgm:t>
    </dgm:pt>
    <dgm:pt modelId="{CDD4C0DB-F116-4656-AE3B-20C6F3C56E6B}" type="pres">
      <dgm:prSet presAssocID="{67D65A63-A5AD-4122-B2F9-338AA5627A91}" presName="sp" presStyleCnt="0"/>
      <dgm:spPr/>
    </dgm:pt>
    <dgm:pt modelId="{653BEBDF-D35B-4D79-A8AA-CA38E788C191}" type="pres">
      <dgm:prSet presAssocID="{B135A2BA-56AE-42D3-805F-734C1050FCB7}" presName="composite" presStyleCnt="0"/>
      <dgm:spPr/>
    </dgm:pt>
    <dgm:pt modelId="{3A8502E1-370F-4F9E-BBB4-D8A23A8B5E80}" type="pres">
      <dgm:prSet presAssocID="{B135A2BA-56AE-42D3-805F-734C1050FCB7}" presName="parentText" presStyleLbl="alignNode1" presStyleIdx="1" presStyleCnt="3">
        <dgm:presLayoutVars>
          <dgm:chMax val="1"/>
          <dgm:bulletEnabled val="1"/>
        </dgm:presLayoutVars>
      </dgm:prSet>
      <dgm:spPr/>
      <dgm:t>
        <a:bodyPr/>
        <a:lstStyle/>
        <a:p>
          <a:endParaRPr lang="en-GB"/>
        </a:p>
      </dgm:t>
    </dgm:pt>
    <dgm:pt modelId="{694A5F8F-E767-40E0-9EC3-3D2FCEECF257}" type="pres">
      <dgm:prSet presAssocID="{B135A2BA-56AE-42D3-805F-734C1050FCB7}" presName="descendantText" presStyleLbl="alignAcc1" presStyleIdx="1" presStyleCnt="3" custScaleY="146359">
        <dgm:presLayoutVars>
          <dgm:bulletEnabled val="1"/>
        </dgm:presLayoutVars>
      </dgm:prSet>
      <dgm:spPr/>
      <dgm:t>
        <a:bodyPr/>
        <a:lstStyle/>
        <a:p>
          <a:endParaRPr lang="en-US"/>
        </a:p>
      </dgm:t>
    </dgm:pt>
    <dgm:pt modelId="{2E670F98-AF4F-4118-9591-B5AA2A2D0D6F}" type="pres">
      <dgm:prSet presAssocID="{F56F5680-5B91-4809-BBAD-E072C7D34D2B}" presName="sp" presStyleCnt="0"/>
      <dgm:spPr/>
    </dgm:pt>
    <dgm:pt modelId="{B977AC90-246C-4257-8B5F-0B9A7B056838}" type="pres">
      <dgm:prSet presAssocID="{5E5EFB32-F187-40B9-B34D-D6C41D001F64}" presName="composite" presStyleCnt="0"/>
      <dgm:spPr/>
    </dgm:pt>
    <dgm:pt modelId="{70E64349-5A86-4545-8193-C26B09895734}" type="pres">
      <dgm:prSet presAssocID="{5E5EFB32-F187-40B9-B34D-D6C41D001F64}" presName="parentText" presStyleLbl="alignNode1" presStyleIdx="2" presStyleCnt="3" custLinFactNeighborX="3588" custLinFactNeighborY="0">
        <dgm:presLayoutVars>
          <dgm:chMax val="1"/>
          <dgm:bulletEnabled val="1"/>
        </dgm:presLayoutVars>
      </dgm:prSet>
      <dgm:spPr/>
      <dgm:t>
        <a:bodyPr/>
        <a:lstStyle/>
        <a:p>
          <a:endParaRPr lang="en-GB"/>
        </a:p>
      </dgm:t>
    </dgm:pt>
    <dgm:pt modelId="{7BB5FD97-6F18-45C0-B5C7-001A69E126D6}" type="pres">
      <dgm:prSet presAssocID="{5E5EFB32-F187-40B9-B34D-D6C41D001F64}" presName="descendantText" presStyleLbl="alignAcc1" presStyleIdx="2" presStyleCnt="3" custScaleY="173872">
        <dgm:presLayoutVars>
          <dgm:bulletEnabled val="1"/>
        </dgm:presLayoutVars>
      </dgm:prSet>
      <dgm:spPr/>
      <dgm:t>
        <a:bodyPr/>
        <a:lstStyle/>
        <a:p>
          <a:endParaRPr lang="en-US"/>
        </a:p>
      </dgm:t>
    </dgm:pt>
  </dgm:ptLst>
  <dgm:cxnLst>
    <dgm:cxn modelId="{D1FB35B2-9347-4167-A6F2-BB0829BD12F6}" srcId="{4667DBC8-0BB7-4AA6-9957-AF89996EA620}" destId="{81ABCC11-4C5E-41CC-B0C7-961886AFF09A}" srcOrd="1" destOrd="0" parTransId="{48E14BE3-2A24-414E-9225-296623A26671}" sibTransId="{60CF10A3-2EC3-4B37-B3FD-2832529A44CF}"/>
    <dgm:cxn modelId="{B911ED93-C09B-4A80-A073-80ABD046B376}" srcId="{B135A2BA-56AE-42D3-805F-734C1050FCB7}" destId="{C60F63C0-D685-4D8B-9885-264A85641FAF}" srcOrd="0" destOrd="0" parTransId="{C9454D6A-BC9F-4E7F-805D-3E2C9D2CCE8E}" sibTransId="{98CBA4C2-38C9-486E-82D1-7A2AF45C0D03}"/>
    <dgm:cxn modelId="{269895FC-0C63-4F16-86FA-15F7469670F2}" type="presOf" srcId="{5F0DE0AE-632F-46F1-A449-5EA329B4523A}" destId="{7BB5FD97-6F18-45C0-B5C7-001A69E126D6}" srcOrd="0" destOrd="0" presId="urn:microsoft.com/office/officeart/2005/8/layout/chevron2"/>
    <dgm:cxn modelId="{E0FAA3D4-4B3C-436C-AA48-016B57E7C6F9}" srcId="{5E5EFB32-F187-40B9-B34D-D6C41D001F64}" destId="{5F0DE0AE-632F-46F1-A449-5EA329B4523A}" srcOrd="0" destOrd="0" parTransId="{C6455626-0B21-4597-9A02-3A17AA0DAFB3}" sibTransId="{FEB08FA1-1309-4696-AD13-55D70BB67B89}"/>
    <dgm:cxn modelId="{529232F1-6720-4CAE-B0D5-BACD8942EF3D}" type="presOf" srcId="{916A744A-2D7D-4B55-ADAB-936F357FB4B9}" destId="{9E1D9F4C-2C08-49EB-ACFB-116EFC3AA71B}" srcOrd="0" destOrd="0" presId="urn:microsoft.com/office/officeart/2005/8/layout/chevron2"/>
    <dgm:cxn modelId="{3C0ADF54-D35E-4DDE-B79A-04EC19E38D9E}" type="presOf" srcId="{0E694D4A-C76E-4560-9EE8-E863D32CFD37}" destId="{7BB5FD97-6F18-45C0-B5C7-001A69E126D6}" srcOrd="0" destOrd="2" presId="urn:microsoft.com/office/officeart/2005/8/layout/chevron2"/>
    <dgm:cxn modelId="{3AD1603D-D666-41C3-9657-FD63DF3E20B2}" srcId="{916A744A-2D7D-4B55-ADAB-936F357FB4B9}" destId="{4667DBC8-0BB7-4AA6-9957-AF89996EA620}" srcOrd="0" destOrd="0" parTransId="{DFB82B7C-50EA-44FB-B9E7-7D6F4432FFEE}" sibTransId="{67D65A63-A5AD-4122-B2F9-338AA5627A91}"/>
    <dgm:cxn modelId="{8AE93818-D573-462E-B31C-F60F4E1AA14D}" type="presOf" srcId="{58BAEAD4-03DF-4785-8EE9-E69ED5F11610}" destId="{5ED5DCE7-2A69-4668-BB5C-6F1D8B35994B}" srcOrd="0" destOrd="3" presId="urn:microsoft.com/office/officeart/2005/8/layout/chevron2"/>
    <dgm:cxn modelId="{1CB97027-0A0B-4945-956F-86D5DF82B5BA}" type="presOf" srcId="{5E5EFB32-F187-40B9-B34D-D6C41D001F64}" destId="{70E64349-5A86-4545-8193-C26B09895734}" srcOrd="0" destOrd="0" presId="urn:microsoft.com/office/officeart/2005/8/layout/chevron2"/>
    <dgm:cxn modelId="{78DDE75C-B5BE-4EFA-924A-A1AD8ABF9C1C}" srcId="{916A744A-2D7D-4B55-ADAB-936F357FB4B9}" destId="{5E5EFB32-F187-40B9-B34D-D6C41D001F64}" srcOrd="2" destOrd="0" parTransId="{F3A152C1-5803-4CF5-9FE5-BBED1DAC4AAA}" sibTransId="{94C3F59F-807A-4B69-B68D-CCC8451AF207}"/>
    <dgm:cxn modelId="{D2E9A26F-0195-465F-BE75-1F97556669F2}" type="presOf" srcId="{81ABCC11-4C5E-41CC-B0C7-961886AFF09A}" destId="{5ED5DCE7-2A69-4668-BB5C-6F1D8B35994B}" srcOrd="0" destOrd="2" presId="urn:microsoft.com/office/officeart/2005/8/layout/chevron2"/>
    <dgm:cxn modelId="{BC3E3364-AF8D-4D4D-A047-5010BF88C8CE}" type="presOf" srcId="{4667DBC8-0BB7-4AA6-9957-AF89996EA620}" destId="{9EDDE304-3FF0-4AD3-8680-4CC85A52879F}" srcOrd="0" destOrd="0" presId="urn:microsoft.com/office/officeart/2005/8/layout/chevron2"/>
    <dgm:cxn modelId="{6D38611E-9464-42B0-B3C4-D7AAEBACDDA7}" type="presOf" srcId="{B2F35778-D61C-4F20-8CFA-485A7DA0E3DB}" destId="{694A5F8F-E767-40E0-9EC3-3D2FCEECF257}" srcOrd="0" destOrd="2" presId="urn:microsoft.com/office/officeart/2005/8/layout/chevron2"/>
    <dgm:cxn modelId="{5FBEEFEC-0F6A-4E12-B816-219CA0E5FEB3}" srcId="{58BAEAD4-03DF-4785-8EE9-E69ED5F11610}" destId="{E8E7EDF0-F0C2-4F59-AAE5-BB8F3A17F061}" srcOrd="1" destOrd="0" parTransId="{43317AFE-CDCA-42FA-8C72-3D1D9B0A9C13}" sibTransId="{9D343DD3-7C8F-4A59-BF5B-43EA425528BD}"/>
    <dgm:cxn modelId="{C31DF030-F61E-439E-A5AA-770171EBDADE}" srcId="{C61AAB32-9B5D-49F7-B37D-A81C36F7FFDE}" destId="{6B25186B-267C-4EE7-9635-C80C359AA5C7}" srcOrd="0" destOrd="0" parTransId="{D80A43DC-1E93-4E4A-9F6A-0F0A638F5AE5}" sibTransId="{686BB186-683D-4E9E-86F3-84D38AA99CE3}"/>
    <dgm:cxn modelId="{9C64F2C4-2DBB-4496-898A-63BBEB29690D}" type="presOf" srcId="{C60F63C0-D685-4D8B-9885-264A85641FAF}" destId="{694A5F8F-E767-40E0-9EC3-3D2FCEECF257}" srcOrd="0" destOrd="0" presId="urn:microsoft.com/office/officeart/2005/8/layout/chevron2"/>
    <dgm:cxn modelId="{C135A735-01E8-4F9F-B501-BF537D5E0FEE}" srcId="{5F0DE0AE-632F-46F1-A449-5EA329B4523A}" destId="{0E694D4A-C76E-4560-9EE8-E863D32CFD37}" srcOrd="1" destOrd="0" parTransId="{402F9F41-72F4-4BDE-8CBC-248ADAC91B48}" sibTransId="{EDB03A83-AAC0-449B-B48C-011AAF04CE2E}"/>
    <dgm:cxn modelId="{457CF871-E41C-41D9-8687-AB1392B783C7}" srcId="{58BAEAD4-03DF-4785-8EE9-E69ED5F11610}" destId="{296E22FB-240D-4EDE-8B4F-92F4EC25C43F}" srcOrd="0" destOrd="0" parTransId="{F0F90560-A6B7-4700-A302-6A8C3F4039EB}" sibTransId="{9F525FEA-C7CF-438D-88DF-E7B1820BCFE7}"/>
    <dgm:cxn modelId="{EE3FB6C1-8C8F-4118-A7F5-45E7C96313EC}" srcId="{C60F63C0-D685-4D8B-9885-264A85641FAF}" destId="{F632BA42-302E-4E08-9FB6-905D17B972AF}" srcOrd="0" destOrd="0" parTransId="{C6730948-A72C-4039-B914-6940B062759F}" sibTransId="{86C5E2E3-3539-43BF-A4AA-C40E0FD2B386}"/>
    <dgm:cxn modelId="{C2772F86-9242-4D49-8BDB-5CF7E7285F2F}" type="presOf" srcId="{5DE59FD5-CA45-4D27-82DC-BD6AF022D03B}" destId="{7BB5FD97-6F18-45C0-B5C7-001A69E126D6}" srcOrd="0" destOrd="1" presId="urn:microsoft.com/office/officeart/2005/8/layout/chevron2"/>
    <dgm:cxn modelId="{84BACF56-5404-4C9A-9127-E16B721D2621}" type="presOf" srcId="{B135A2BA-56AE-42D3-805F-734C1050FCB7}" destId="{3A8502E1-370F-4F9E-BBB4-D8A23A8B5E80}" srcOrd="0" destOrd="0" presId="urn:microsoft.com/office/officeart/2005/8/layout/chevron2"/>
    <dgm:cxn modelId="{536CE5A8-6BD0-42E8-B144-AC73CEE23AAC}" srcId="{4667DBC8-0BB7-4AA6-9957-AF89996EA620}" destId="{C61AAB32-9B5D-49F7-B37D-A81C36F7FFDE}" srcOrd="0" destOrd="0" parTransId="{0B348BC0-4025-447B-9024-08A6B829FB71}" sibTransId="{F80A28D6-B136-4348-8D70-DC85F8FC999D}"/>
    <dgm:cxn modelId="{B4C423F5-FF18-455C-BD42-525CEA0FA4BD}" type="presOf" srcId="{296E22FB-240D-4EDE-8B4F-92F4EC25C43F}" destId="{5ED5DCE7-2A69-4668-BB5C-6F1D8B35994B}" srcOrd="0" destOrd="4" presId="urn:microsoft.com/office/officeart/2005/8/layout/chevron2"/>
    <dgm:cxn modelId="{2924F6A4-8990-45F3-98B8-884DBD6BEF35}" srcId="{C60F63C0-D685-4D8B-9885-264A85641FAF}" destId="{B2F35778-D61C-4F20-8CFA-485A7DA0E3DB}" srcOrd="1" destOrd="0" parTransId="{2F61762F-6F62-44D6-9A8D-313018954E8A}" sibTransId="{02E238D2-3566-4D33-B32C-4B6C90E6A09D}"/>
    <dgm:cxn modelId="{956274DD-3C67-4C08-AE6C-6372ED74F59D}" type="presOf" srcId="{F632BA42-302E-4E08-9FB6-905D17B972AF}" destId="{694A5F8F-E767-40E0-9EC3-3D2FCEECF257}" srcOrd="0" destOrd="1" presId="urn:microsoft.com/office/officeart/2005/8/layout/chevron2"/>
    <dgm:cxn modelId="{FFDAC288-956C-439A-B420-B3CF8AA485C9}" type="presOf" srcId="{6B25186B-267C-4EE7-9635-C80C359AA5C7}" destId="{5ED5DCE7-2A69-4668-BB5C-6F1D8B35994B}" srcOrd="0" destOrd="1" presId="urn:microsoft.com/office/officeart/2005/8/layout/chevron2"/>
    <dgm:cxn modelId="{7FD114BF-2AF6-4B29-9795-D533C1BDD0DD}" srcId="{916A744A-2D7D-4B55-ADAB-936F357FB4B9}" destId="{B135A2BA-56AE-42D3-805F-734C1050FCB7}" srcOrd="1" destOrd="0" parTransId="{4FC92347-2C2A-47BC-9483-5D266EB12163}" sibTransId="{F56F5680-5B91-4809-BBAD-E072C7D34D2B}"/>
    <dgm:cxn modelId="{3E7F0EB9-07FC-4126-A1B7-EF1823C69184}" srcId="{81ABCC11-4C5E-41CC-B0C7-961886AFF09A}" destId="{58BAEAD4-03DF-4785-8EE9-E69ED5F11610}" srcOrd="0" destOrd="0" parTransId="{1271B1AF-BCE6-46D2-AF4E-F05CC3755CE5}" sibTransId="{94E67E89-881A-4C19-821E-CAA2D511EAFB}"/>
    <dgm:cxn modelId="{DF5AA061-32FD-46DF-93D6-9D2426C6A0E1}" type="presOf" srcId="{C61AAB32-9B5D-49F7-B37D-A81C36F7FFDE}" destId="{5ED5DCE7-2A69-4668-BB5C-6F1D8B35994B}" srcOrd="0" destOrd="0" presId="urn:microsoft.com/office/officeart/2005/8/layout/chevron2"/>
    <dgm:cxn modelId="{7B8DEC3D-07A1-436C-B2B5-B3AE8E7A2D66}" type="presOf" srcId="{E8E7EDF0-F0C2-4F59-AAE5-BB8F3A17F061}" destId="{5ED5DCE7-2A69-4668-BB5C-6F1D8B35994B}" srcOrd="0" destOrd="5" presId="urn:microsoft.com/office/officeart/2005/8/layout/chevron2"/>
    <dgm:cxn modelId="{F2ADFF0F-FF3E-41BE-ACFE-A7E245B42470}" srcId="{5F0DE0AE-632F-46F1-A449-5EA329B4523A}" destId="{5DE59FD5-CA45-4D27-82DC-BD6AF022D03B}" srcOrd="0" destOrd="0" parTransId="{7F8C34BC-7318-427E-81BB-C6F8DC0F7580}" sibTransId="{D46F3D5B-4715-40A1-9608-35A701CFF62B}"/>
    <dgm:cxn modelId="{191CBAC4-641C-4F80-8568-E35329B48ADB}" type="presParOf" srcId="{9E1D9F4C-2C08-49EB-ACFB-116EFC3AA71B}" destId="{D1F10554-2E23-47A6-8529-EBB1A2AEA190}" srcOrd="0" destOrd="0" presId="urn:microsoft.com/office/officeart/2005/8/layout/chevron2"/>
    <dgm:cxn modelId="{3D62DDCB-277F-4851-8DBC-DFA959639B9A}" type="presParOf" srcId="{D1F10554-2E23-47A6-8529-EBB1A2AEA190}" destId="{9EDDE304-3FF0-4AD3-8680-4CC85A52879F}" srcOrd="0" destOrd="0" presId="urn:microsoft.com/office/officeart/2005/8/layout/chevron2"/>
    <dgm:cxn modelId="{3EA2FDBD-8B24-4F94-AD77-76CB9311448A}" type="presParOf" srcId="{D1F10554-2E23-47A6-8529-EBB1A2AEA190}" destId="{5ED5DCE7-2A69-4668-BB5C-6F1D8B35994B}" srcOrd="1" destOrd="0" presId="urn:microsoft.com/office/officeart/2005/8/layout/chevron2"/>
    <dgm:cxn modelId="{1AA2EED3-B2BE-4279-B7A1-34B29A903E19}" type="presParOf" srcId="{9E1D9F4C-2C08-49EB-ACFB-116EFC3AA71B}" destId="{CDD4C0DB-F116-4656-AE3B-20C6F3C56E6B}" srcOrd="1" destOrd="0" presId="urn:microsoft.com/office/officeart/2005/8/layout/chevron2"/>
    <dgm:cxn modelId="{D5094C61-5DAE-4A58-8F26-904F1ED2ED89}" type="presParOf" srcId="{9E1D9F4C-2C08-49EB-ACFB-116EFC3AA71B}" destId="{653BEBDF-D35B-4D79-A8AA-CA38E788C191}" srcOrd="2" destOrd="0" presId="urn:microsoft.com/office/officeart/2005/8/layout/chevron2"/>
    <dgm:cxn modelId="{7E11D7D9-A054-497F-85B6-56F25D8D4221}" type="presParOf" srcId="{653BEBDF-D35B-4D79-A8AA-CA38E788C191}" destId="{3A8502E1-370F-4F9E-BBB4-D8A23A8B5E80}" srcOrd="0" destOrd="0" presId="urn:microsoft.com/office/officeart/2005/8/layout/chevron2"/>
    <dgm:cxn modelId="{CD6F4A94-DB05-4B3F-A193-B55C5FF37752}" type="presParOf" srcId="{653BEBDF-D35B-4D79-A8AA-CA38E788C191}" destId="{694A5F8F-E767-40E0-9EC3-3D2FCEECF257}" srcOrd="1" destOrd="0" presId="urn:microsoft.com/office/officeart/2005/8/layout/chevron2"/>
    <dgm:cxn modelId="{123518AD-FE18-4837-8F85-E0543DA2B140}" type="presParOf" srcId="{9E1D9F4C-2C08-49EB-ACFB-116EFC3AA71B}" destId="{2E670F98-AF4F-4118-9591-B5AA2A2D0D6F}" srcOrd="3" destOrd="0" presId="urn:microsoft.com/office/officeart/2005/8/layout/chevron2"/>
    <dgm:cxn modelId="{DD4AFCAC-9C2D-421E-AB3A-F0668C6BF16C}" type="presParOf" srcId="{9E1D9F4C-2C08-49EB-ACFB-116EFC3AA71B}" destId="{B977AC90-246C-4257-8B5F-0B9A7B056838}" srcOrd="4" destOrd="0" presId="urn:microsoft.com/office/officeart/2005/8/layout/chevron2"/>
    <dgm:cxn modelId="{FA54123B-233D-43FC-B789-1BE9F1A2CCDA}" type="presParOf" srcId="{B977AC90-246C-4257-8B5F-0B9A7B056838}" destId="{70E64349-5A86-4545-8193-C26B09895734}" srcOrd="0" destOrd="0" presId="urn:microsoft.com/office/officeart/2005/8/layout/chevron2"/>
    <dgm:cxn modelId="{E8EB297F-A1AB-47C9-B9C1-2234E8FCF7F2}" type="presParOf" srcId="{B977AC90-246C-4257-8B5F-0B9A7B056838}" destId="{7BB5FD97-6F18-45C0-B5C7-001A69E126D6}"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4B7DF7C-36E6-42BC-A0A8-BD48EB0CFC2B}"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36CBA76F-866B-4D32-91D7-02799AF464D5}">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600" b="1" dirty="0" smtClean="0">
              <a:solidFill>
                <a:schemeClr val="bg1"/>
              </a:solidFill>
            </a:rPr>
            <a:t>Whole-Time Director</a:t>
          </a:r>
          <a:endParaRPr lang="en-US" sz="1600" b="1" dirty="0">
            <a:solidFill>
              <a:schemeClr val="bg1"/>
            </a:solidFill>
          </a:endParaRPr>
        </a:p>
      </dgm:t>
    </dgm:pt>
    <dgm:pt modelId="{DFE24A22-F146-489C-843F-283617618F7E}" type="parTrans" cxnId="{C4C957F5-EF5C-4C90-A78A-663D77101B62}">
      <dgm:prSet/>
      <dgm:spPr/>
      <dgm:t>
        <a:bodyPr/>
        <a:lstStyle/>
        <a:p>
          <a:endParaRPr lang="en-US" dirty="0"/>
        </a:p>
      </dgm:t>
    </dgm:pt>
    <dgm:pt modelId="{EF312895-353C-4E89-9291-2B013C011185}" type="sibTrans" cxnId="{C4C957F5-EF5C-4C90-A78A-663D77101B62}">
      <dgm:prSet/>
      <dgm:spPr/>
      <dgm:t>
        <a:bodyPr/>
        <a:lstStyle/>
        <a:p>
          <a:endParaRPr lang="en-US" dirty="0"/>
        </a:p>
      </dgm:t>
    </dgm:pt>
    <dgm:pt modelId="{09E6C155-3EF0-47D0-869F-8E5B42B5C46C}">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600" b="1" dirty="0" smtClean="0">
              <a:solidFill>
                <a:schemeClr val="bg1"/>
              </a:solidFill>
            </a:rPr>
            <a:t>W.r.t. to Shares of Company:</a:t>
          </a:r>
        </a:p>
        <a:p>
          <a:r>
            <a:rPr lang="en-US" sz="1600" b="1" dirty="0" smtClean="0">
              <a:solidFill>
                <a:schemeClr val="bg1"/>
              </a:solidFill>
            </a:rPr>
            <a:t>- Share Transfer Agents,</a:t>
          </a:r>
        </a:p>
        <a:p>
          <a:r>
            <a:rPr lang="en-US" sz="1600" b="1" dirty="0" smtClean="0">
              <a:solidFill>
                <a:schemeClr val="bg1"/>
              </a:solidFill>
            </a:rPr>
            <a:t>- Registrars</a:t>
          </a:r>
        </a:p>
        <a:p>
          <a:r>
            <a:rPr lang="en-US" sz="1600" b="1" dirty="0" smtClean="0">
              <a:solidFill>
                <a:schemeClr val="bg1"/>
              </a:solidFill>
            </a:rPr>
            <a:t>- Merchant Banker</a:t>
          </a:r>
          <a:endParaRPr lang="en-US" sz="1600" b="1" dirty="0"/>
        </a:p>
      </dgm:t>
    </dgm:pt>
    <dgm:pt modelId="{8478B676-920C-40EA-AFA2-A8EC272AE12C}" type="parTrans" cxnId="{9AD5D707-273E-4950-BAB0-036526B560EF}">
      <dgm:prSet/>
      <dgm:spPr/>
      <dgm:t>
        <a:bodyPr/>
        <a:lstStyle/>
        <a:p>
          <a:endParaRPr lang="en-US" dirty="0"/>
        </a:p>
      </dgm:t>
    </dgm:pt>
    <dgm:pt modelId="{B5E6A7A5-D5A1-4B01-93FF-4BF765D7B67A}" type="sibTrans" cxnId="{9AD5D707-273E-4950-BAB0-036526B560EF}">
      <dgm:prSet/>
      <dgm:spPr/>
      <dgm:t>
        <a:bodyPr/>
        <a:lstStyle/>
        <a:p>
          <a:endParaRPr lang="en-US" dirty="0"/>
        </a:p>
      </dgm:t>
    </dgm:pt>
    <dgm:pt modelId="{796517CE-8446-4E4D-A1AC-AB489F381164}">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600" b="1" dirty="0" smtClean="0">
              <a:solidFill>
                <a:schemeClr val="bg1"/>
              </a:solidFill>
            </a:rPr>
            <a:t>Any Person Who Under The Immediate Authority Of The Board Or Any Key Managerial Personnel</a:t>
          </a:r>
          <a:r>
            <a:rPr lang="en-US" sz="1600" b="1" dirty="0" smtClean="0"/>
            <a:t>.</a:t>
          </a:r>
        </a:p>
      </dgm:t>
    </dgm:pt>
    <dgm:pt modelId="{590093C6-253B-41C0-B9BC-A4F4B9915824}" type="parTrans" cxnId="{D8B360B8-8F8F-4656-B1BE-261D4BB0A3E9}">
      <dgm:prSet/>
      <dgm:spPr/>
      <dgm:t>
        <a:bodyPr/>
        <a:lstStyle/>
        <a:p>
          <a:endParaRPr lang="en-US" dirty="0"/>
        </a:p>
      </dgm:t>
    </dgm:pt>
    <dgm:pt modelId="{425289C6-266C-413C-8384-35F0E9896B60}" type="sibTrans" cxnId="{D8B360B8-8F8F-4656-B1BE-261D4BB0A3E9}">
      <dgm:prSet/>
      <dgm:spPr/>
      <dgm:t>
        <a:bodyPr/>
        <a:lstStyle/>
        <a:p>
          <a:endParaRPr lang="en-US" dirty="0"/>
        </a:p>
      </dgm:t>
    </dgm:pt>
    <dgm:pt modelId="{1F153D29-96B0-4546-8CD3-C3A286A1AF72}">
      <dgm:prSet phldrT="[Text]" custT="1">
        <dgm:style>
          <a:lnRef idx="1">
            <a:schemeClr val="accent6"/>
          </a:lnRef>
          <a:fillRef idx="2">
            <a:schemeClr val="accent6"/>
          </a:fillRef>
          <a:effectRef idx="1">
            <a:schemeClr val="accent6"/>
          </a:effectRef>
          <a:fontRef idx="minor">
            <a:schemeClr val="dk1"/>
          </a:fontRef>
        </dgm:style>
      </dgm:prSet>
      <dgm:spPr/>
      <dgm:t>
        <a:bodyPr/>
        <a:lstStyle/>
        <a:p>
          <a:pPr algn="l"/>
          <a:r>
            <a:rPr lang="en-US" sz="1600" b="1" dirty="0" smtClean="0">
              <a:solidFill>
                <a:schemeClr val="bg1"/>
              </a:solidFill>
            </a:rPr>
            <a:t>Any Person In Accordance With Whose Advice, directions Or Instructions The Board Of Directors Is Accustomed To Act.</a:t>
          </a:r>
        </a:p>
      </dgm:t>
    </dgm:pt>
    <dgm:pt modelId="{F4EDF10B-4B1B-403B-85F8-DDD1C96C0B4B}" type="parTrans" cxnId="{EDBEC941-5DB7-4580-A240-94E13EAD3357}">
      <dgm:prSet/>
      <dgm:spPr/>
      <dgm:t>
        <a:bodyPr/>
        <a:lstStyle/>
        <a:p>
          <a:endParaRPr lang="en-US" dirty="0"/>
        </a:p>
      </dgm:t>
    </dgm:pt>
    <dgm:pt modelId="{6B9E2EBA-7592-40C6-B314-511B6E210A63}" type="sibTrans" cxnId="{EDBEC941-5DB7-4580-A240-94E13EAD3357}">
      <dgm:prSet/>
      <dgm:spPr/>
      <dgm:t>
        <a:bodyPr/>
        <a:lstStyle/>
        <a:p>
          <a:endParaRPr lang="en-US" dirty="0"/>
        </a:p>
      </dgm:t>
    </dgm:pt>
    <dgm:pt modelId="{88A226CB-0478-4ECD-930B-41419142E1A9}">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600" b="1" dirty="0" smtClean="0">
              <a:solidFill>
                <a:schemeClr val="bg1"/>
              </a:solidFill>
            </a:rPr>
            <a:t>Key Managerial Personnel</a:t>
          </a:r>
        </a:p>
      </dgm:t>
    </dgm:pt>
    <dgm:pt modelId="{C1162D78-3E60-4BBB-8EA3-BB642EE059FF}" type="parTrans" cxnId="{D1EB0E03-1ED9-409A-9091-8AC49C91813D}">
      <dgm:prSet/>
      <dgm:spPr/>
      <dgm:t>
        <a:bodyPr/>
        <a:lstStyle/>
        <a:p>
          <a:endParaRPr lang="en-US" dirty="0"/>
        </a:p>
      </dgm:t>
    </dgm:pt>
    <dgm:pt modelId="{C462F0AC-326F-478E-8197-C40CE28F80F7}" type="sibTrans" cxnId="{D1EB0E03-1ED9-409A-9091-8AC49C91813D}">
      <dgm:prSet/>
      <dgm:spPr/>
      <dgm:t>
        <a:bodyPr/>
        <a:lstStyle/>
        <a:p>
          <a:endParaRPr lang="en-US" dirty="0"/>
        </a:p>
      </dgm:t>
    </dgm:pt>
    <dgm:pt modelId="{DC0E2A9E-8AD8-4013-8DB8-3E6D1225F676}">
      <dgm:prSet custT="1">
        <dgm:style>
          <a:lnRef idx="1">
            <a:schemeClr val="accent6"/>
          </a:lnRef>
          <a:fillRef idx="2">
            <a:schemeClr val="accent6"/>
          </a:fillRef>
          <a:effectRef idx="1">
            <a:schemeClr val="accent6"/>
          </a:effectRef>
          <a:fontRef idx="minor">
            <a:schemeClr val="dk1"/>
          </a:fontRef>
        </dgm:style>
      </dgm:prSet>
      <dgm:spPr/>
      <dgm:t>
        <a:bodyPr/>
        <a:lstStyle/>
        <a:p>
          <a:r>
            <a:rPr lang="en-US" sz="1600" b="1" dirty="0" smtClean="0">
              <a:solidFill>
                <a:schemeClr val="bg1"/>
              </a:solidFill>
            </a:rPr>
            <a:t>If No KMP,  </a:t>
          </a:r>
          <a:br>
            <a:rPr lang="en-US" sz="1600" b="1" dirty="0" smtClean="0">
              <a:solidFill>
                <a:schemeClr val="bg1"/>
              </a:solidFill>
            </a:rPr>
          </a:br>
          <a:r>
            <a:rPr lang="en-US" sz="1600" b="1" dirty="0" smtClean="0">
              <a:solidFill>
                <a:schemeClr val="bg1"/>
              </a:solidFill>
            </a:rPr>
            <a:t>Such Director Or Directors As Specified By The Board In This Behalf.</a:t>
          </a:r>
          <a:endParaRPr lang="en-US" sz="1600" b="1" dirty="0">
            <a:solidFill>
              <a:schemeClr val="bg1"/>
            </a:solidFill>
          </a:endParaRPr>
        </a:p>
      </dgm:t>
    </dgm:pt>
    <dgm:pt modelId="{73E8E7C9-7306-4A17-A371-70892177019D}" type="parTrans" cxnId="{5CFD0044-9506-4BA0-BBA4-D3AA71EFA5ED}">
      <dgm:prSet/>
      <dgm:spPr/>
      <dgm:t>
        <a:bodyPr/>
        <a:lstStyle/>
        <a:p>
          <a:endParaRPr lang="en-US" dirty="0"/>
        </a:p>
      </dgm:t>
    </dgm:pt>
    <dgm:pt modelId="{A6A93819-F682-4231-97C0-19E2142E659F}" type="sibTrans" cxnId="{5CFD0044-9506-4BA0-BBA4-D3AA71EFA5ED}">
      <dgm:prSet/>
      <dgm:spPr/>
      <dgm:t>
        <a:bodyPr/>
        <a:lstStyle/>
        <a:p>
          <a:endParaRPr lang="en-US" dirty="0"/>
        </a:p>
      </dgm:t>
    </dgm:pt>
    <dgm:pt modelId="{DE70505E-154B-4525-BE07-B5BFA3000734}">
      <dgm:prSet phldrT="[Text]"/>
      <dgm:spPr/>
      <dgm:t>
        <a:bodyPr/>
        <a:lstStyle/>
        <a:p>
          <a:endParaRPr lang="en-US" dirty="0"/>
        </a:p>
      </dgm:t>
    </dgm:pt>
    <dgm:pt modelId="{2ED8E542-4EC1-469D-B85F-DC7D7809968C}" type="parTrans" cxnId="{19E72B5E-1A37-41A7-ADF7-58E81F6AFCF9}">
      <dgm:prSet/>
      <dgm:spPr/>
      <dgm:t>
        <a:bodyPr/>
        <a:lstStyle/>
        <a:p>
          <a:endParaRPr lang="en-US" dirty="0"/>
        </a:p>
      </dgm:t>
    </dgm:pt>
    <dgm:pt modelId="{90031179-7E53-4986-A6D5-1EB7A73EF6E8}" type="sibTrans" cxnId="{19E72B5E-1A37-41A7-ADF7-58E81F6AFCF9}">
      <dgm:prSet/>
      <dgm:spPr/>
      <dgm:t>
        <a:bodyPr/>
        <a:lstStyle/>
        <a:p>
          <a:endParaRPr lang="en-US" dirty="0"/>
        </a:p>
      </dgm:t>
    </dgm:pt>
    <dgm:pt modelId="{7D14550D-F7D0-4B79-AE6E-A4BF301BF27C}">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2800" b="1" dirty="0" smtClean="0">
              <a:solidFill>
                <a:srgbClr val="FF0000"/>
              </a:solidFill>
            </a:rPr>
            <a:t>AS PER COMPANIES ACT, 2013</a:t>
          </a:r>
        </a:p>
      </dgm:t>
    </dgm:pt>
    <dgm:pt modelId="{30619B6C-D053-461F-B45E-A0D52779978B}" type="sibTrans" cxnId="{5A5DE13A-FC7E-46AB-9C78-315EB458062B}">
      <dgm:prSet/>
      <dgm:spPr/>
      <dgm:t>
        <a:bodyPr/>
        <a:lstStyle/>
        <a:p>
          <a:endParaRPr lang="en-US" dirty="0"/>
        </a:p>
      </dgm:t>
    </dgm:pt>
    <dgm:pt modelId="{21DAE3F0-A100-4251-A621-73EA091FD376}" type="parTrans" cxnId="{5A5DE13A-FC7E-46AB-9C78-315EB458062B}">
      <dgm:prSet/>
      <dgm:spPr/>
      <dgm:t>
        <a:bodyPr/>
        <a:lstStyle/>
        <a:p>
          <a:endParaRPr lang="en-US" dirty="0"/>
        </a:p>
      </dgm:t>
    </dgm:pt>
    <dgm:pt modelId="{F37DDA9F-474A-4064-BE17-BBD567C0AE99}" type="pres">
      <dgm:prSet presAssocID="{14B7DF7C-36E6-42BC-A0A8-BD48EB0CFC2B}" presName="composite" presStyleCnt="0">
        <dgm:presLayoutVars>
          <dgm:chMax val="1"/>
          <dgm:dir/>
          <dgm:resizeHandles val="exact"/>
        </dgm:presLayoutVars>
      </dgm:prSet>
      <dgm:spPr/>
      <dgm:t>
        <a:bodyPr/>
        <a:lstStyle/>
        <a:p>
          <a:endParaRPr lang="en-US"/>
        </a:p>
      </dgm:t>
    </dgm:pt>
    <dgm:pt modelId="{FC9EE74B-CE7B-451F-9F56-DC4C1CBA8A8C}" type="pres">
      <dgm:prSet presAssocID="{7D14550D-F7D0-4B79-AE6E-A4BF301BF27C}" presName="roof" presStyleLbl="dkBgShp" presStyleIdx="0" presStyleCnt="2" custFlipVert="0" custScaleY="43752" custLinFactNeighborY="6451"/>
      <dgm:spPr/>
      <dgm:t>
        <a:bodyPr/>
        <a:lstStyle/>
        <a:p>
          <a:endParaRPr lang="en-US"/>
        </a:p>
      </dgm:t>
    </dgm:pt>
    <dgm:pt modelId="{7026F1B3-4B6B-4DCF-AE63-A8B7619D018D}" type="pres">
      <dgm:prSet presAssocID="{7D14550D-F7D0-4B79-AE6E-A4BF301BF27C}" presName="pillars" presStyleCnt="0"/>
      <dgm:spPr/>
    </dgm:pt>
    <dgm:pt modelId="{323FCFAB-DE6A-4760-816D-8A2CDF4A727C}" type="pres">
      <dgm:prSet presAssocID="{7D14550D-F7D0-4B79-AE6E-A4BF301BF27C}" presName="pillar1" presStyleLbl="node1" presStyleIdx="0" presStyleCnt="6" custScaleX="60263" custScaleY="106316" custLinFactNeighborX="-56" custLinFactNeighborY="-3577">
        <dgm:presLayoutVars>
          <dgm:bulletEnabled val="1"/>
        </dgm:presLayoutVars>
      </dgm:prSet>
      <dgm:spPr/>
      <dgm:t>
        <a:bodyPr/>
        <a:lstStyle/>
        <a:p>
          <a:endParaRPr lang="en-US"/>
        </a:p>
      </dgm:t>
    </dgm:pt>
    <dgm:pt modelId="{99C82BD8-0562-40DB-AE03-EC076D812F5A}" type="pres">
      <dgm:prSet presAssocID="{88A226CB-0478-4ECD-930B-41419142E1A9}" presName="pillarX" presStyleLbl="node1" presStyleIdx="1" presStyleCnt="6" custScaleX="63527" custScaleY="107913" custLinFactNeighborX="775" custLinFactNeighborY="-2778">
        <dgm:presLayoutVars>
          <dgm:bulletEnabled val="1"/>
        </dgm:presLayoutVars>
      </dgm:prSet>
      <dgm:spPr/>
      <dgm:t>
        <a:bodyPr/>
        <a:lstStyle/>
        <a:p>
          <a:endParaRPr lang="en-US"/>
        </a:p>
      </dgm:t>
    </dgm:pt>
    <dgm:pt modelId="{2548B3CF-78A1-4C2F-A6AB-08B8222117A8}" type="pres">
      <dgm:prSet presAssocID="{DC0E2A9E-8AD8-4013-8DB8-3E6D1225F676}" presName="pillarX" presStyleLbl="node1" presStyleIdx="2" presStyleCnt="6" custScaleX="82899" custScaleY="111530" custLinFactNeighborY="-970">
        <dgm:presLayoutVars>
          <dgm:bulletEnabled val="1"/>
        </dgm:presLayoutVars>
      </dgm:prSet>
      <dgm:spPr/>
      <dgm:t>
        <a:bodyPr/>
        <a:lstStyle/>
        <a:p>
          <a:endParaRPr lang="en-US"/>
        </a:p>
      </dgm:t>
    </dgm:pt>
    <dgm:pt modelId="{9787E733-0FA1-4BE4-BFF3-24F135CA4AAC}" type="pres">
      <dgm:prSet presAssocID="{09E6C155-3EF0-47D0-869F-8E5B42B5C46C}" presName="pillarX" presStyleLbl="node1" presStyleIdx="3" presStyleCnt="6" custScaleX="77071" custScaleY="111778" custLinFactNeighborY="-846">
        <dgm:presLayoutVars>
          <dgm:bulletEnabled val="1"/>
        </dgm:presLayoutVars>
      </dgm:prSet>
      <dgm:spPr/>
      <dgm:t>
        <a:bodyPr/>
        <a:lstStyle/>
        <a:p>
          <a:endParaRPr lang="en-US"/>
        </a:p>
      </dgm:t>
    </dgm:pt>
    <dgm:pt modelId="{C9F5D6E0-695C-4CF1-B2BD-F1A8A42CF8D1}" type="pres">
      <dgm:prSet presAssocID="{796517CE-8446-4E4D-A1AC-AB489F381164}" presName="pillarX" presStyleLbl="node1" presStyleIdx="4" presStyleCnt="6" custScaleX="83573" custScaleY="113470">
        <dgm:presLayoutVars>
          <dgm:bulletEnabled val="1"/>
        </dgm:presLayoutVars>
      </dgm:prSet>
      <dgm:spPr/>
      <dgm:t>
        <a:bodyPr/>
        <a:lstStyle/>
        <a:p>
          <a:endParaRPr lang="en-US"/>
        </a:p>
      </dgm:t>
    </dgm:pt>
    <dgm:pt modelId="{C75848A3-783F-4A6B-8796-DE905861A5A1}" type="pres">
      <dgm:prSet presAssocID="{1F153D29-96B0-4546-8CD3-C3A286A1AF72}" presName="pillarX" presStyleLbl="node1" presStyleIdx="5" presStyleCnt="6" custScaleY="113470">
        <dgm:presLayoutVars>
          <dgm:bulletEnabled val="1"/>
        </dgm:presLayoutVars>
      </dgm:prSet>
      <dgm:spPr/>
      <dgm:t>
        <a:bodyPr/>
        <a:lstStyle/>
        <a:p>
          <a:endParaRPr lang="en-US"/>
        </a:p>
      </dgm:t>
    </dgm:pt>
    <dgm:pt modelId="{736643EC-738E-4544-A3CF-44A1B859BB2A}" type="pres">
      <dgm:prSet presAssocID="{7D14550D-F7D0-4B79-AE6E-A4BF301BF27C}" presName="base" presStyleLbl="dkBgShp" presStyleIdx="1" presStyleCnt="2"/>
      <dgm:spPr/>
    </dgm:pt>
  </dgm:ptLst>
  <dgm:cxnLst>
    <dgm:cxn modelId="{2339F49C-F3C6-48F4-A3CB-1DD387AF5984}" type="presOf" srcId="{09E6C155-3EF0-47D0-869F-8E5B42B5C46C}" destId="{9787E733-0FA1-4BE4-BFF3-24F135CA4AAC}" srcOrd="0" destOrd="0" presId="urn:microsoft.com/office/officeart/2005/8/layout/hList3"/>
    <dgm:cxn modelId="{D8B360B8-8F8F-4656-B1BE-261D4BB0A3E9}" srcId="{7D14550D-F7D0-4B79-AE6E-A4BF301BF27C}" destId="{796517CE-8446-4E4D-A1AC-AB489F381164}" srcOrd="4" destOrd="0" parTransId="{590093C6-253B-41C0-B9BC-A4F4B9915824}" sibTransId="{425289C6-266C-413C-8384-35F0E9896B60}"/>
    <dgm:cxn modelId="{43936C5A-0546-4BBF-B8BD-7489EDBFC1DF}" type="presOf" srcId="{796517CE-8446-4E4D-A1AC-AB489F381164}" destId="{C9F5D6E0-695C-4CF1-B2BD-F1A8A42CF8D1}" srcOrd="0" destOrd="0" presId="urn:microsoft.com/office/officeart/2005/8/layout/hList3"/>
    <dgm:cxn modelId="{D1EB0E03-1ED9-409A-9091-8AC49C91813D}" srcId="{7D14550D-F7D0-4B79-AE6E-A4BF301BF27C}" destId="{88A226CB-0478-4ECD-930B-41419142E1A9}" srcOrd="1" destOrd="0" parTransId="{C1162D78-3E60-4BBB-8EA3-BB642EE059FF}" sibTransId="{C462F0AC-326F-478E-8197-C40CE28F80F7}"/>
    <dgm:cxn modelId="{FF5C6260-EC39-4BD7-BD33-18732EDF89AE}" type="presOf" srcId="{36CBA76F-866B-4D32-91D7-02799AF464D5}" destId="{323FCFAB-DE6A-4760-816D-8A2CDF4A727C}" srcOrd="0" destOrd="0" presId="urn:microsoft.com/office/officeart/2005/8/layout/hList3"/>
    <dgm:cxn modelId="{46C05139-C9AE-40B5-AC0D-F0D0959E1A8D}" type="presOf" srcId="{1F153D29-96B0-4546-8CD3-C3A286A1AF72}" destId="{C75848A3-783F-4A6B-8796-DE905861A5A1}" srcOrd="0" destOrd="0" presId="urn:microsoft.com/office/officeart/2005/8/layout/hList3"/>
    <dgm:cxn modelId="{19E72B5E-1A37-41A7-ADF7-58E81F6AFCF9}" srcId="{14B7DF7C-36E6-42BC-A0A8-BD48EB0CFC2B}" destId="{DE70505E-154B-4525-BE07-B5BFA3000734}" srcOrd="1" destOrd="0" parTransId="{2ED8E542-4EC1-469D-B85F-DC7D7809968C}" sibTransId="{90031179-7E53-4986-A6D5-1EB7A73EF6E8}"/>
    <dgm:cxn modelId="{9AD5D707-273E-4950-BAB0-036526B560EF}" srcId="{7D14550D-F7D0-4B79-AE6E-A4BF301BF27C}" destId="{09E6C155-3EF0-47D0-869F-8E5B42B5C46C}" srcOrd="3" destOrd="0" parTransId="{8478B676-920C-40EA-AFA2-A8EC272AE12C}" sibTransId="{B5E6A7A5-D5A1-4B01-93FF-4BF765D7B67A}"/>
    <dgm:cxn modelId="{EDBEC941-5DB7-4580-A240-94E13EAD3357}" srcId="{7D14550D-F7D0-4B79-AE6E-A4BF301BF27C}" destId="{1F153D29-96B0-4546-8CD3-C3A286A1AF72}" srcOrd="5" destOrd="0" parTransId="{F4EDF10B-4B1B-403B-85F8-DDD1C96C0B4B}" sibTransId="{6B9E2EBA-7592-40C6-B314-511B6E210A63}"/>
    <dgm:cxn modelId="{D0AABC66-98DE-4C89-BEDF-51954033DF5C}" type="presOf" srcId="{DC0E2A9E-8AD8-4013-8DB8-3E6D1225F676}" destId="{2548B3CF-78A1-4C2F-A6AB-08B8222117A8}" srcOrd="0" destOrd="0" presId="urn:microsoft.com/office/officeart/2005/8/layout/hList3"/>
    <dgm:cxn modelId="{B647DE07-E7AC-44B8-BD8E-3D0A53B10190}" type="presOf" srcId="{88A226CB-0478-4ECD-930B-41419142E1A9}" destId="{99C82BD8-0562-40DB-AE03-EC076D812F5A}" srcOrd="0" destOrd="0" presId="urn:microsoft.com/office/officeart/2005/8/layout/hList3"/>
    <dgm:cxn modelId="{C4C957F5-EF5C-4C90-A78A-663D77101B62}" srcId="{7D14550D-F7D0-4B79-AE6E-A4BF301BF27C}" destId="{36CBA76F-866B-4D32-91D7-02799AF464D5}" srcOrd="0" destOrd="0" parTransId="{DFE24A22-F146-489C-843F-283617618F7E}" sibTransId="{EF312895-353C-4E89-9291-2B013C011185}"/>
    <dgm:cxn modelId="{56E1A7D0-DBB0-4A87-98F8-A6331A0E5355}" type="presOf" srcId="{7D14550D-F7D0-4B79-AE6E-A4BF301BF27C}" destId="{FC9EE74B-CE7B-451F-9F56-DC4C1CBA8A8C}" srcOrd="0" destOrd="0" presId="urn:microsoft.com/office/officeart/2005/8/layout/hList3"/>
    <dgm:cxn modelId="{35D25F02-45F1-44D9-AE4C-6157270BCDBE}" type="presOf" srcId="{14B7DF7C-36E6-42BC-A0A8-BD48EB0CFC2B}" destId="{F37DDA9F-474A-4064-BE17-BBD567C0AE99}" srcOrd="0" destOrd="0" presId="urn:microsoft.com/office/officeart/2005/8/layout/hList3"/>
    <dgm:cxn modelId="{5A5DE13A-FC7E-46AB-9C78-315EB458062B}" srcId="{14B7DF7C-36E6-42BC-A0A8-BD48EB0CFC2B}" destId="{7D14550D-F7D0-4B79-AE6E-A4BF301BF27C}" srcOrd="0" destOrd="0" parTransId="{21DAE3F0-A100-4251-A621-73EA091FD376}" sibTransId="{30619B6C-D053-461F-B45E-A0D52779978B}"/>
    <dgm:cxn modelId="{5CFD0044-9506-4BA0-BBA4-D3AA71EFA5ED}" srcId="{7D14550D-F7D0-4B79-AE6E-A4BF301BF27C}" destId="{DC0E2A9E-8AD8-4013-8DB8-3E6D1225F676}" srcOrd="2" destOrd="0" parTransId="{73E8E7C9-7306-4A17-A371-70892177019D}" sibTransId="{A6A93819-F682-4231-97C0-19E2142E659F}"/>
    <dgm:cxn modelId="{F924C3BD-C627-4364-8288-DE5DECFBB30D}" type="presParOf" srcId="{F37DDA9F-474A-4064-BE17-BBD567C0AE99}" destId="{FC9EE74B-CE7B-451F-9F56-DC4C1CBA8A8C}" srcOrd="0" destOrd="0" presId="urn:microsoft.com/office/officeart/2005/8/layout/hList3"/>
    <dgm:cxn modelId="{D76D9F00-6BC0-46EF-BAF5-77FFE6616B39}" type="presParOf" srcId="{F37DDA9F-474A-4064-BE17-BBD567C0AE99}" destId="{7026F1B3-4B6B-4DCF-AE63-A8B7619D018D}" srcOrd="1" destOrd="0" presId="urn:microsoft.com/office/officeart/2005/8/layout/hList3"/>
    <dgm:cxn modelId="{6B2E5680-0A98-4475-A903-72AE467F39D7}" type="presParOf" srcId="{7026F1B3-4B6B-4DCF-AE63-A8B7619D018D}" destId="{323FCFAB-DE6A-4760-816D-8A2CDF4A727C}" srcOrd="0" destOrd="0" presId="urn:microsoft.com/office/officeart/2005/8/layout/hList3"/>
    <dgm:cxn modelId="{686C5CCB-6140-43B7-9D3E-F0AC67A9148E}" type="presParOf" srcId="{7026F1B3-4B6B-4DCF-AE63-A8B7619D018D}" destId="{99C82BD8-0562-40DB-AE03-EC076D812F5A}" srcOrd="1" destOrd="0" presId="urn:microsoft.com/office/officeart/2005/8/layout/hList3"/>
    <dgm:cxn modelId="{2F8A56D1-BA4D-406E-B1D6-2F181DFACFF6}" type="presParOf" srcId="{7026F1B3-4B6B-4DCF-AE63-A8B7619D018D}" destId="{2548B3CF-78A1-4C2F-A6AB-08B8222117A8}" srcOrd="2" destOrd="0" presId="urn:microsoft.com/office/officeart/2005/8/layout/hList3"/>
    <dgm:cxn modelId="{499C18AD-93D9-44E8-B7B7-8AA419A5C52A}" type="presParOf" srcId="{7026F1B3-4B6B-4DCF-AE63-A8B7619D018D}" destId="{9787E733-0FA1-4BE4-BFF3-24F135CA4AAC}" srcOrd="3" destOrd="0" presId="urn:microsoft.com/office/officeart/2005/8/layout/hList3"/>
    <dgm:cxn modelId="{E8B6A420-A5C9-4528-AD9F-7A8F3C98EBAD}" type="presParOf" srcId="{7026F1B3-4B6B-4DCF-AE63-A8B7619D018D}" destId="{C9F5D6E0-695C-4CF1-B2BD-F1A8A42CF8D1}" srcOrd="4" destOrd="0" presId="urn:microsoft.com/office/officeart/2005/8/layout/hList3"/>
    <dgm:cxn modelId="{5E3FD29F-9194-4674-9CE3-58A9AD7B2449}" type="presParOf" srcId="{7026F1B3-4B6B-4DCF-AE63-A8B7619D018D}" destId="{C75848A3-783F-4A6B-8796-DE905861A5A1}" srcOrd="5" destOrd="0" presId="urn:microsoft.com/office/officeart/2005/8/layout/hList3"/>
    <dgm:cxn modelId="{920F3FB3-7204-4849-A845-FBF66BFAC573}" type="presParOf" srcId="{F37DDA9F-474A-4064-BE17-BBD567C0AE99}" destId="{736643EC-738E-4544-A3CF-44A1B859BB2A}"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3DD2DD-AF4D-48F2-8F23-D452AA53139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EB1B90F-FB94-49B7-8BFB-FD16CE26471B}">
      <dgm:prSet phldrT="[Text]" custT="1">
        <dgm:style>
          <a:lnRef idx="0">
            <a:schemeClr val="accent2"/>
          </a:lnRef>
          <a:fillRef idx="3">
            <a:schemeClr val="accent2"/>
          </a:fillRef>
          <a:effectRef idx="3">
            <a:schemeClr val="accent2"/>
          </a:effectRef>
          <a:fontRef idx="minor">
            <a:schemeClr val="lt1"/>
          </a:fontRef>
        </dgm:style>
      </dgm:prSet>
      <dgm:spPr>
        <a:ln/>
      </dgm:spPr>
      <dgm:t>
        <a:bodyPr/>
        <a:lstStyle/>
        <a:p>
          <a:r>
            <a:rPr lang="en-US" sz="2000" b="0" dirty="0" smtClean="0">
              <a:solidFill>
                <a:schemeClr val="tx1"/>
              </a:solidFill>
              <a:latin typeface="Times New Roman" pitchFamily="18" charset="0"/>
              <a:cs typeface="Times New Roman" pitchFamily="18" charset="0"/>
            </a:rPr>
            <a:t>Committee shall formulate and recommend to the Board, a CSR Policy indicating the activity or activities to be undertaken by the Company as specified in Schedule VII of the Law</a:t>
          </a:r>
        </a:p>
      </dgm:t>
    </dgm:pt>
    <dgm:pt modelId="{C0C3743C-13C4-4FAB-84C2-0E69F6B0D26C}" type="parTrans" cxnId="{5660D8F2-DE6A-42E5-9D82-CB6D18842E8B}">
      <dgm:prSet/>
      <dgm:spPr/>
      <dgm:t>
        <a:bodyPr/>
        <a:lstStyle/>
        <a:p>
          <a:endParaRPr lang="en-US"/>
        </a:p>
      </dgm:t>
    </dgm:pt>
    <dgm:pt modelId="{525CC014-E885-47B4-A339-C95CD5A31D10}" type="sibTrans" cxnId="{5660D8F2-DE6A-42E5-9D82-CB6D18842E8B}">
      <dgm:prSet/>
      <dgm:spPr/>
      <dgm:t>
        <a:bodyPr/>
        <a:lstStyle/>
        <a:p>
          <a:endParaRPr lang="en-US"/>
        </a:p>
      </dgm:t>
    </dgm:pt>
    <dgm:pt modelId="{E83CB04C-001B-4A9D-A12C-D709168955E0}">
      <dgm:prSet custT="1">
        <dgm:style>
          <a:lnRef idx="1">
            <a:schemeClr val="accent3"/>
          </a:lnRef>
          <a:fillRef idx="2">
            <a:schemeClr val="accent3"/>
          </a:fillRef>
          <a:effectRef idx="1">
            <a:schemeClr val="accent3"/>
          </a:effectRef>
          <a:fontRef idx="minor">
            <a:schemeClr val="dk1"/>
          </a:fontRef>
        </dgm:style>
      </dgm:prSet>
      <dgm:spPr>
        <a:ln/>
      </dgm:spPr>
      <dgm:t>
        <a:bodyPr/>
        <a:lstStyle/>
        <a:p>
          <a:r>
            <a:rPr lang="en-US" sz="2000" b="0" dirty="0" smtClean="0">
              <a:solidFill>
                <a:schemeClr val="bg1"/>
              </a:solidFill>
              <a:latin typeface="Times New Roman" pitchFamily="18" charset="0"/>
              <a:cs typeface="Times New Roman" pitchFamily="18" charset="0"/>
            </a:rPr>
            <a:t>Recommend the amount of expenditure to be incurred on the activities above and</a:t>
          </a:r>
        </a:p>
      </dgm:t>
    </dgm:pt>
    <dgm:pt modelId="{F8E50BB2-4A42-4949-984A-21D325EA5235}" type="parTrans" cxnId="{D236C9EB-4522-4E09-94BA-5EF623BB344E}">
      <dgm:prSet/>
      <dgm:spPr/>
      <dgm:t>
        <a:bodyPr/>
        <a:lstStyle/>
        <a:p>
          <a:endParaRPr lang="en-US"/>
        </a:p>
      </dgm:t>
    </dgm:pt>
    <dgm:pt modelId="{A75BD16A-0725-4B5D-A263-244A6FA19D3D}" type="sibTrans" cxnId="{D236C9EB-4522-4E09-94BA-5EF623BB344E}">
      <dgm:prSet/>
      <dgm:spPr/>
      <dgm:t>
        <a:bodyPr/>
        <a:lstStyle/>
        <a:p>
          <a:endParaRPr lang="en-US"/>
        </a:p>
      </dgm:t>
    </dgm:pt>
    <dgm:pt modelId="{8C042B75-7468-44CF-98D1-85082F8B8BE8}">
      <dgm:prSet phldrT="[Text]" custT="1">
        <dgm:style>
          <a:lnRef idx="0">
            <a:schemeClr val="accent2"/>
          </a:lnRef>
          <a:fillRef idx="3">
            <a:schemeClr val="accent2"/>
          </a:fillRef>
          <a:effectRef idx="3">
            <a:schemeClr val="accent2"/>
          </a:effectRef>
          <a:fontRef idx="minor">
            <a:schemeClr val="lt1"/>
          </a:fontRef>
        </dgm:style>
      </dgm:prSet>
      <dgm:spPr>
        <a:ln/>
      </dgm:spPr>
      <dgm:t>
        <a:bodyPr/>
        <a:lstStyle/>
        <a:p>
          <a:r>
            <a:rPr lang="en-US" sz="2000" b="0" dirty="0" smtClean="0">
              <a:solidFill>
                <a:schemeClr val="tx1"/>
              </a:solidFill>
              <a:latin typeface="Times New Roman" pitchFamily="18" charset="0"/>
              <a:cs typeface="Times New Roman" pitchFamily="18" charset="0"/>
            </a:rPr>
            <a:t>Monitor the Corporate Social Responsibility Policy of the Company from time to time</a:t>
          </a:r>
        </a:p>
      </dgm:t>
    </dgm:pt>
    <dgm:pt modelId="{7D33F3DE-F364-464C-8EAF-9DEB577FB871}" type="parTrans" cxnId="{1D5BD11D-B4F5-41BD-B9F1-E260F31745C3}">
      <dgm:prSet/>
      <dgm:spPr/>
      <dgm:t>
        <a:bodyPr/>
        <a:lstStyle/>
        <a:p>
          <a:endParaRPr lang="en-US"/>
        </a:p>
      </dgm:t>
    </dgm:pt>
    <dgm:pt modelId="{F93DBA4D-FC21-40CE-8A96-6AE1AD27BA48}" type="sibTrans" cxnId="{1D5BD11D-B4F5-41BD-B9F1-E260F31745C3}">
      <dgm:prSet/>
      <dgm:spPr/>
      <dgm:t>
        <a:bodyPr/>
        <a:lstStyle/>
        <a:p>
          <a:endParaRPr lang="en-US"/>
        </a:p>
      </dgm:t>
    </dgm:pt>
    <dgm:pt modelId="{2052017F-7857-4ADB-A910-254FB414A15B}" type="pres">
      <dgm:prSet presAssocID="{D23DD2DD-AF4D-48F2-8F23-D452AA53139C}" presName="linear" presStyleCnt="0">
        <dgm:presLayoutVars>
          <dgm:animLvl val="lvl"/>
          <dgm:resizeHandles val="exact"/>
        </dgm:presLayoutVars>
      </dgm:prSet>
      <dgm:spPr/>
      <dgm:t>
        <a:bodyPr/>
        <a:lstStyle/>
        <a:p>
          <a:endParaRPr lang="en-US"/>
        </a:p>
      </dgm:t>
    </dgm:pt>
    <dgm:pt modelId="{CEB56EA3-401C-481D-B4A0-F172A2CEE80D}" type="pres">
      <dgm:prSet presAssocID="{8EB1B90F-FB94-49B7-8BFB-FD16CE26471B}" presName="parentText" presStyleLbl="node1" presStyleIdx="0" presStyleCnt="3" custLinFactY="-79861" custLinFactNeighborY="-100000">
        <dgm:presLayoutVars>
          <dgm:chMax val="0"/>
          <dgm:bulletEnabled val="1"/>
        </dgm:presLayoutVars>
      </dgm:prSet>
      <dgm:spPr/>
      <dgm:t>
        <a:bodyPr/>
        <a:lstStyle/>
        <a:p>
          <a:endParaRPr lang="en-GB"/>
        </a:p>
      </dgm:t>
    </dgm:pt>
    <dgm:pt modelId="{9FEFF0D0-4F5E-417B-97CF-404AAE305524}" type="pres">
      <dgm:prSet presAssocID="{525CC014-E885-47B4-A339-C95CD5A31D10}" presName="spacer" presStyleCnt="0"/>
      <dgm:spPr/>
    </dgm:pt>
    <dgm:pt modelId="{A7E913C0-462F-4942-B041-12114DE16519}" type="pres">
      <dgm:prSet presAssocID="{E83CB04C-001B-4A9D-A12C-D709168955E0}" presName="parentText" presStyleLbl="node1" presStyleIdx="1" presStyleCnt="3" custScaleY="105987" custLinFactNeighborY="-85408">
        <dgm:presLayoutVars>
          <dgm:chMax val="0"/>
          <dgm:bulletEnabled val="1"/>
        </dgm:presLayoutVars>
      </dgm:prSet>
      <dgm:spPr/>
      <dgm:t>
        <a:bodyPr/>
        <a:lstStyle/>
        <a:p>
          <a:endParaRPr lang="en-GB"/>
        </a:p>
      </dgm:t>
    </dgm:pt>
    <dgm:pt modelId="{0B139595-8A97-415C-85CD-4C4BB3B99311}" type="pres">
      <dgm:prSet presAssocID="{A75BD16A-0725-4B5D-A263-244A6FA19D3D}" presName="spacer" presStyleCnt="0"/>
      <dgm:spPr/>
    </dgm:pt>
    <dgm:pt modelId="{A90A76F7-58F6-4A16-8B30-75240608837C}" type="pres">
      <dgm:prSet presAssocID="{8C042B75-7468-44CF-98D1-85082F8B8BE8}" presName="parentText" presStyleLbl="node1" presStyleIdx="2" presStyleCnt="3" custScaleY="122171" custLinFactNeighborY="-43302">
        <dgm:presLayoutVars>
          <dgm:chMax val="0"/>
          <dgm:bulletEnabled val="1"/>
        </dgm:presLayoutVars>
      </dgm:prSet>
      <dgm:spPr/>
      <dgm:t>
        <a:bodyPr/>
        <a:lstStyle/>
        <a:p>
          <a:endParaRPr lang="en-US"/>
        </a:p>
      </dgm:t>
    </dgm:pt>
  </dgm:ptLst>
  <dgm:cxnLst>
    <dgm:cxn modelId="{D236C9EB-4522-4E09-94BA-5EF623BB344E}" srcId="{D23DD2DD-AF4D-48F2-8F23-D452AA53139C}" destId="{E83CB04C-001B-4A9D-A12C-D709168955E0}" srcOrd="1" destOrd="0" parTransId="{F8E50BB2-4A42-4949-984A-21D325EA5235}" sibTransId="{A75BD16A-0725-4B5D-A263-244A6FA19D3D}"/>
    <dgm:cxn modelId="{1D5BD11D-B4F5-41BD-B9F1-E260F31745C3}" srcId="{D23DD2DD-AF4D-48F2-8F23-D452AA53139C}" destId="{8C042B75-7468-44CF-98D1-85082F8B8BE8}" srcOrd="2" destOrd="0" parTransId="{7D33F3DE-F364-464C-8EAF-9DEB577FB871}" sibTransId="{F93DBA4D-FC21-40CE-8A96-6AE1AD27BA48}"/>
    <dgm:cxn modelId="{5660D8F2-DE6A-42E5-9D82-CB6D18842E8B}" srcId="{D23DD2DD-AF4D-48F2-8F23-D452AA53139C}" destId="{8EB1B90F-FB94-49B7-8BFB-FD16CE26471B}" srcOrd="0" destOrd="0" parTransId="{C0C3743C-13C4-4FAB-84C2-0E69F6B0D26C}" sibTransId="{525CC014-E885-47B4-A339-C95CD5A31D10}"/>
    <dgm:cxn modelId="{2D1D66CB-CC12-4DC0-AF93-F31740DE55B4}" type="presOf" srcId="{8C042B75-7468-44CF-98D1-85082F8B8BE8}" destId="{A90A76F7-58F6-4A16-8B30-75240608837C}" srcOrd="0" destOrd="0" presId="urn:microsoft.com/office/officeart/2005/8/layout/vList2"/>
    <dgm:cxn modelId="{E1DBADCF-9519-4570-A842-332070021576}" type="presOf" srcId="{8EB1B90F-FB94-49B7-8BFB-FD16CE26471B}" destId="{CEB56EA3-401C-481D-B4A0-F172A2CEE80D}" srcOrd="0" destOrd="0" presId="urn:microsoft.com/office/officeart/2005/8/layout/vList2"/>
    <dgm:cxn modelId="{191735DC-E368-4D81-A850-6F65935C83EF}" type="presOf" srcId="{D23DD2DD-AF4D-48F2-8F23-D452AA53139C}" destId="{2052017F-7857-4ADB-A910-254FB414A15B}" srcOrd="0" destOrd="0" presId="urn:microsoft.com/office/officeart/2005/8/layout/vList2"/>
    <dgm:cxn modelId="{64687B28-82C5-432A-8C28-4EB7A23EABC0}" type="presOf" srcId="{E83CB04C-001B-4A9D-A12C-D709168955E0}" destId="{A7E913C0-462F-4942-B041-12114DE16519}" srcOrd="0" destOrd="0" presId="urn:microsoft.com/office/officeart/2005/8/layout/vList2"/>
    <dgm:cxn modelId="{263F950B-6C45-4680-8660-344DC8DE6DDF}" type="presParOf" srcId="{2052017F-7857-4ADB-A910-254FB414A15B}" destId="{CEB56EA3-401C-481D-B4A0-F172A2CEE80D}" srcOrd="0" destOrd="0" presId="urn:microsoft.com/office/officeart/2005/8/layout/vList2"/>
    <dgm:cxn modelId="{53D75D3F-9434-4EA1-A8AA-E5373179C0AA}" type="presParOf" srcId="{2052017F-7857-4ADB-A910-254FB414A15B}" destId="{9FEFF0D0-4F5E-417B-97CF-404AAE305524}" srcOrd="1" destOrd="0" presId="urn:microsoft.com/office/officeart/2005/8/layout/vList2"/>
    <dgm:cxn modelId="{DB49FCAC-CB2B-4523-9F27-CEFE731A8519}" type="presParOf" srcId="{2052017F-7857-4ADB-A910-254FB414A15B}" destId="{A7E913C0-462F-4942-B041-12114DE16519}" srcOrd="2" destOrd="0" presId="urn:microsoft.com/office/officeart/2005/8/layout/vList2"/>
    <dgm:cxn modelId="{9EBE5A16-7400-4F09-8EBE-E80E4B3546E5}" type="presParOf" srcId="{2052017F-7857-4ADB-A910-254FB414A15B}" destId="{0B139595-8A97-415C-85CD-4C4BB3B99311}" srcOrd="3" destOrd="0" presId="urn:microsoft.com/office/officeart/2005/8/layout/vList2"/>
    <dgm:cxn modelId="{8709B165-BB95-4EF4-998E-072D0D48BBD3}" type="presParOf" srcId="{2052017F-7857-4ADB-A910-254FB414A15B}" destId="{A90A76F7-58F6-4A16-8B30-75240608837C}" srcOrd="4" destOrd="0" presId="urn:microsoft.com/office/officeart/2005/8/layout/vList2"/>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88A337-0233-4057-8E1B-0F2E8FFB7972}">
      <dsp:nvSpPr>
        <dsp:cNvPr id="0" name=""/>
        <dsp:cNvSpPr/>
      </dsp:nvSpPr>
      <dsp:spPr>
        <a:xfrm rot="5400000">
          <a:off x="-260375" y="277134"/>
          <a:ext cx="1735834" cy="1215084"/>
        </a:xfrm>
        <a:prstGeom prst="chevron">
          <a:avLst/>
        </a:prstGeom>
        <a:solidFill>
          <a:schemeClr val="accent2">
            <a:lumMod val="75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rPr>
            <a:t>2009</a:t>
          </a:r>
          <a:endParaRPr lang="en-IN" sz="2000" kern="1200" dirty="0">
            <a:latin typeface="Times New Roman" pitchFamily="18" charset="0"/>
          </a:endParaRPr>
        </a:p>
      </dsp:txBody>
      <dsp:txXfrm rot="5400000">
        <a:off x="-260375" y="277134"/>
        <a:ext cx="1735834" cy="1215084"/>
      </dsp:txXfrm>
    </dsp:sp>
    <dsp:sp modelId="{8F418056-A95C-498E-86FE-3BACC99DAAB6}">
      <dsp:nvSpPr>
        <dsp:cNvPr id="0" name=""/>
        <dsp:cNvSpPr/>
      </dsp:nvSpPr>
      <dsp:spPr>
        <a:xfrm rot="5400000">
          <a:off x="4360988" y="-3142028"/>
          <a:ext cx="1637107" cy="7928915"/>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en-US" sz="2000" kern="1200" dirty="0" smtClean="0">
              <a:latin typeface="Times New Roman" pitchFamily="18" charset="0"/>
            </a:rPr>
            <a:t>Bill withdrawn due to numerous amendments. </a:t>
          </a:r>
          <a:endParaRPr lang="en-IN" sz="2000" kern="1200" dirty="0">
            <a:latin typeface="Times New Roman" pitchFamily="18" charset="0"/>
          </a:endParaRPr>
        </a:p>
        <a:p>
          <a:pPr marL="228600" lvl="1" indent="-228600" algn="just" defTabSz="889000">
            <a:lnSpc>
              <a:spcPct val="90000"/>
            </a:lnSpc>
            <a:spcBef>
              <a:spcPct val="0"/>
            </a:spcBef>
            <a:spcAft>
              <a:spcPct val="15000"/>
            </a:spcAft>
            <a:buChar char="••"/>
          </a:pPr>
          <a:r>
            <a:rPr lang="en-US" sz="2000" kern="1200" dirty="0" smtClean="0">
              <a:latin typeface="Times New Roman" pitchFamily="18" charset="0"/>
            </a:rPr>
            <a:t>In the recommendations of the parliamentary standing committee on Finance and suggestions of the stakeholders, the Central Government withdrew Companies Bill,2009. </a:t>
          </a:r>
          <a:endParaRPr lang="en-IN" sz="2000" kern="1200" dirty="0">
            <a:latin typeface="Times New Roman" pitchFamily="18" charset="0"/>
          </a:endParaRPr>
        </a:p>
      </dsp:txBody>
      <dsp:txXfrm rot="5400000">
        <a:off x="4360988" y="-3142028"/>
        <a:ext cx="1637107" cy="7928915"/>
      </dsp:txXfrm>
    </dsp:sp>
    <dsp:sp modelId="{09598D32-7F14-416E-B4A9-DD23843FFE92}">
      <dsp:nvSpPr>
        <dsp:cNvPr id="0" name=""/>
        <dsp:cNvSpPr/>
      </dsp:nvSpPr>
      <dsp:spPr>
        <a:xfrm rot="5400000">
          <a:off x="-260375" y="2089181"/>
          <a:ext cx="1735834" cy="1215084"/>
        </a:xfrm>
        <a:prstGeom prst="chevron">
          <a:avLst/>
        </a:prstGeom>
        <a:solidFill>
          <a:srgbClr val="FFFF00"/>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latin typeface="Times New Roman" pitchFamily="18" charset="0"/>
            </a:rPr>
            <a:t>2011</a:t>
          </a:r>
          <a:endParaRPr lang="en-IN" sz="2000" kern="1200" dirty="0">
            <a:solidFill>
              <a:schemeClr val="bg1"/>
            </a:solidFill>
            <a:latin typeface="Times New Roman" pitchFamily="18" charset="0"/>
          </a:endParaRPr>
        </a:p>
      </dsp:txBody>
      <dsp:txXfrm rot="5400000">
        <a:off x="-260375" y="2089181"/>
        <a:ext cx="1735834" cy="1215084"/>
      </dsp:txXfrm>
    </dsp:sp>
    <dsp:sp modelId="{6D00E870-DD46-4ED0-B6F5-A0F4E4E97CDE}">
      <dsp:nvSpPr>
        <dsp:cNvPr id="0" name=""/>
        <dsp:cNvSpPr/>
      </dsp:nvSpPr>
      <dsp:spPr>
        <a:xfrm rot="5400000">
          <a:off x="4647033" y="-1588325"/>
          <a:ext cx="1065017" cy="7928915"/>
        </a:xfrm>
        <a:prstGeom prst="round2Same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latin typeface="Times New Roman" pitchFamily="18" charset="0"/>
            </a:rPr>
            <a:t>Introduced Companies Bill 2011 in </a:t>
          </a:r>
          <a:r>
            <a:rPr lang="en-US" sz="2000" i="1" kern="1200" dirty="0" smtClean="0">
              <a:latin typeface="Times New Roman" pitchFamily="18" charset="0"/>
            </a:rPr>
            <a:t>December’ 2011</a:t>
          </a:r>
          <a:endParaRPr lang="en-IN" sz="2000" i="1" kern="1200" dirty="0">
            <a:latin typeface="Times New Roman" pitchFamily="18" charset="0"/>
          </a:endParaRPr>
        </a:p>
        <a:p>
          <a:pPr marL="228600" lvl="1" indent="-228600" algn="l" defTabSz="889000">
            <a:lnSpc>
              <a:spcPct val="90000"/>
            </a:lnSpc>
            <a:spcBef>
              <a:spcPct val="0"/>
            </a:spcBef>
            <a:spcAft>
              <a:spcPct val="15000"/>
            </a:spcAft>
            <a:buChar char="••"/>
          </a:pPr>
          <a:r>
            <a:rPr lang="en-IN" sz="2000" kern="1200" dirty="0" smtClean="0">
              <a:latin typeface="Times New Roman" pitchFamily="18" charset="0"/>
            </a:rPr>
            <a:t>Passed by Lok-Sabha - </a:t>
          </a:r>
          <a:r>
            <a:rPr lang="en-IN" sz="2000" i="1" kern="1200" dirty="0" smtClean="0">
              <a:latin typeface="Times New Roman" pitchFamily="18" charset="0"/>
            </a:rPr>
            <a:t>18</a:t>
          </a:r>
          <a:r>
            <a:rPr lang="en-IN" sz="2000" i="1" kern="1200" baseline="30000" dirty="0" smtClean="0">
              <a:latin typeface="Times New Roman" pitchFamily="18" charset="0"/>
            </a:rPr>
            <a:t>th</a:t>
          </a:r>
          <a:r>
            <a:rPr lang="en-IN" sz="2000" i="1" kern="1200" dirty="0" smtClean="0">
              <a:latin typeface="Times New Roman" pitchFamily="18" charset="0"/>
            </a:rPr>
            <a:t> December,2012</a:t>
          </a:r>
          <a:endParaRPr lang="en-IN" sz="2000" i="1" kern="1200" dirty="0">
            <a:latin typeface="Times New Roman" pitchFamily="18" charset="0"/>
          </a:endParaRPr>
        </a:p>
        <a:p>
          <a:pPr marL="228600" lvl="1" indent="-228600" algn="l" defTabSz="889000">
            <a:lnSpc>
              <a:spcPct val="90000"/>
            </a:lnSpc>
            <a:spcBef>
              <a:spcPct val="0"/>
            </a:spcBef>
            <a:spcAft>
              <a:spcPct val="15000"/>
            </a:spcAft>
            <a:buChar char="••"/>
          </a:pPr>
          <a:r>
            <a:rPr lang="en-IN" sz="2000" kern="1200" dirty="0" smtClean="0">
              <a:latin typeface="Times New Roman" pitchFamily="18" charset="0"/>
            </a:rPr>
            <a:t>Passed by Rajya Sabha - </a:t>
          </a:r>
          <a:r>
            <a:rPr lang="en-IN" sz="2000" i="1" kern="1200" dirty="0" smtClean="0">
              <a:latin typeface="Times New Roman" pitchFamily="18" charset="0"/>
            </a:rPr>
            <a:t>18</a:t>
          </a:r>
          <a:r>
            <a:rPr lang="en-IN" sz="2000" i="1" kern="1200" baseline="30000" dirty="0" smtClean="0">
              <a:latin typeface="Times New Roman" pitchFamily="18" charset="0"/>
            </a:rPr>
            <a:t>th</a:t>
          </a:r>
          <a:r>
            <a:rPr lang="en-IN" sz="2000" i="1" kern="1200" dirty="0" smtClean="0">
              <a:latin typeface="Times New Roman" pitchFamily="18" charset="0"/>
            </a:rPr>
            <a:t> August,2013</a:t>
          </a:r>
          <a:endParaRPr lang="en-IN" sz="2000" i="1" kern="1200" dirty="0">
            <a:latin typeface="Times New Roman" pitchFamily="18" charset="0"/>
          </a:endParaRPr>
        </a:p>
      </dsp:txBody>
      <dsp:txXfrm rot="5400000">
        <a:off x="4647033" y="-1588325"/>
        <a:ext cx="1065017" cy="7928915"/>
      </dsp:txXfrm>
    </dsp:sp>
    <dsp:sp modelId="{06791044-6257-4302-A4CD-3BEF1875116C}">
      <dsp:nvSpPr>
        <dsp:cNvPr id="0" name=""/>
        <dsp:cNvSpPr/>
      </dsp:nvSpPr>
      <dsp:spPr>
        <a:xfrm rot="5400000">
          <a:off x="-260375" y="3626064"/>
          <a:ext cx="1735834" cy="1215084"/>
        </a:xfrm>
        <a:prstGeom prst="chevron">
          <a:avLst/>
        </a:prstGeom>
        <a:solidFill>
          <a:srgbClr val="92D050"/>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rPr>
            <a:t>2013</a:t>
          </a:r>
          <a:endParaRPr lang="en-IN" sz="2000" kern="1200" dirty="0">
            <a:latin typeface="Times New Roman" pitchFamily="18" charset="0"/>
          </a:endParaRPr>
        </a:p>
      </dsp:txBody>
      <dsp:txXfrm rot="5400000">
        <a:off x="-260375" y="3626064"/>
        <a:ext cx="1735834" cy="1215084"/>
      </dsp:txXfrm>
    </dsp:sp>
    <dsp:sp modelId="{B8BC0B40-C063-49FE-A0B6-BFC9EA820511}">
      <dsp:nvSpPr>
        <dsp:cNvPr id="0" name=""/>
        <dsp:cNvSpPr/>
      </dsp:nvSpPr>
      <dsp:spPr>
        <a:xfrm rot="5400000">
          <a:off x="4615395" y="-34621"/>
          <a:ext cx="1128292" cy="7928915"/>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latin typeface="Times New Roman" pitchFamily="18" charset="0"/>
            </a:rPr>
            <a:t>Received assent of Hon’ble  President - </a:t>
          </a:r>
          <a:r>
            <a:rPr lang="en-US" sz="2000" i="1" kern="1200" dirty="0" smtClean="0">
              <a:latin typeface="Times New Roman" pitchFamily="18" charset="0"/>
            </a:rPr>
            <a:t>29</a:t>
          </a:r>
          <a:r>
            <a:rPr lang="en-US" sz="2000" i="1" kern="1200" baseline="30000" dirty="0" smtClean="0">
              <a:latin typeface="Times New Roman" pitchFamily="18" charset="0"/>
            </a:rPr>
            <a:t>th</a:t>
          </a:r>
          <a:r>
            <a:rPr lang="en-US" sz="2000" i="1" kern="1200" dirty="0" smtClean="0">
              <a:latin typeface="Times New Roman" pitchFamily="18" charset="0"/>
            </a:rPr>
            <a:t> August 2013</a:t>
          </a:r>
          <a:endParaRPr lang="en-IN" sz="2000" i="1" kern="1200" dirty="0">
            <a:latin typeface="Times New Roman" pitchFamily="18" charset="0"/>
          </a:endParaRPr>
        </a:p>
        <a:p>
          <a:pPr marL="228600" lvl="1" indent="-228600" algn="l" defTabSz="889000">
            <a:lnSpc>
              <a:spcPct val="90000"/>
            </a:lnSpc>
            <a:spcBef>
              <a:spcPct val="0"/>
            </a:spcBef>
            <a:spcAft>
              <a:spcPct val="15000"/>
            </a:spcAft>
            <a:buChar char="••"/>
          </a:pPr>
          <a:r>
            <a:rPr lang="en-US" sz="2000" kern="1200" dirty="0" smtClean="0">
              <a:latin typeface="Times New Roman" pitchFamily="18" charset="0"/>
            </a:rPr>
            <a:t>Notified in the Gazette of India – </a:t>
          </a:r>
          <a:r>
            <a:rPr lang="en-US" sz="2000" i="1" kern="1200" dirty="0" smtClean="0">
              <a:latin typeface="Times New Roman" pitchFamily="18" charset="0"/>
            </a:rPr>
            <a:t>30</a:t>
          </a:r>
          <a:r>
            <a:rPr lang="en-US" sz="2000" i="1" kern="1200" baseline="30000" dirty="0" smtClean="0">
              <a:latin typeface="Times New Roman" pitchFamily="18" charset="0"/>
            </a:rPr>
            <a:t>th</a:t>
          </a:r>
          <a:r>
            <a:rPr lang="en-US" sz="2000" i="1" kern="1200" dirty="0" smtClean="0">
              <a:latin typeface="Times New Roman" pitchFamily="18" charset="0"/>
            </a:rPr>
            <a:t> August 2013</a:t>
          </a:r>
          <a:endParaRPr lang="en-IN" sz="2000" i="1" kern="1200" dirty="0">
            <a:latin typeface="Times New Roman" pitchFamily="18" charset="0"/>
          </a:endParaRPr>
        </a:p>
        <a:p>
          <a:pPr marL="228600" lvl="1" indent="-228600" algn="l" defTabSz="889000">
            <a:lnSpc>
              <a:spcPct val="90000"/>
            </a:lnSpc>
            <a:spcBef>
              <a:spcPct val="0"/>
            </a:spcBef>
            <a:spcAft>
              <a:spcPct val="15000"/>
            </a:spcAft>
            <a:buChar char="••"/>
          </a:pPr>
          <a:r>
            <a:rPr lang="en-US" sz="2000" i="1" kern="1200" dirty="0" smtClean="0">
              <a:latin typeface="Times New Roman" pitchFamily="18" charset="0"/>
            </a:rPr>
            <a:t>98 Sections </a:t>
          </a:r>
          <a:r>
            <a:rPr lang="en-US" sz="2000" i="0" kern="1200" dirty="0" smtClean="0">
              <a:latin typeface="Times New Roman" pitchFamily="18" charset="0"/>
            </a:rPr>
            <a:t>Notified by </a:t>
          </a:r>
          <a:r>
            <a:rPr lang="en-US" sz="2000" i="1" kern="1200" dirty="0" smtClean="0">
              <a:latin typeface="Times New Roman" pitchFamily="18" charset="0"/>
            </a:rPr>
            <a:t>MCA for implementation – 12</a:t>
          </a:r>
          <a:r>
            <a:rPr lang="en-US" sz="2000" i="1" kern="1200" baseline="30000" dirty="0" smtClean="0">
              <a:latin typeface="Times New Roman" pitchFamily="18" charset="0"/>
            </a:rPr>
            <a:t>th</a:t>
          </a:r>
          <a:r>
            <a:rPr lang="en-US" sz="2000" i="1" kern="1200" dirty="0" smtClean="0">
              <a:latin typeface="Times New Roman" pitchFamily="18" charset="0"/>
            </a:rPr>
            <a:t> September 2013</a:t>
          </a:r>
          <a:endParaRPr lang="en-IN" sz="2000" i="1" kern="1200" dirty="0">
            <a:latin typeface="Times New Roman" pitchFamily="18" charset="0"/>
          </a:endParaRPr>
        </a:p>
      </dsp:txBody>
      <dsp:txXfrm rot="5400000">
        <a:off x="4615395" y="-34621"/>
        <a:ext cx="1128292" cy="792891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69C9C8E-EB5C-4911-A99F-BF991253367B}">
      <dsp:nvSpPr>
        <dsp:cNvPr id="0" name=""/>
        <dsp:cNvSpPr/>
      </dsp:nvSpPr>
      <dsp:spPr>
        <a:xfrm>
          <a:off x="0" y="6299"/>
          <a:ext cx="8915400" cy="468000"/>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002060"/>
              </a:solidFill>
              <a:latin typeface="+mn-lt"/>
            </a:rPr>
            <a:t>Requirement to spend on CSR activities.</a:t>
          </a:r>
          <a:endParaRPr lang="en-US" sz="2000" kern="1200" dirty="0">
            <a:solidFill>
              <a:srgbClr val="002060"/>
            </a:solidFill>
            <a:latin typeface="+mn-lt"/>
          </a:endParaRPr>
        </a:p>
      </dsp:txBody>
      <dsp:txXfrm>
        <a:off x="0" y="6299"/>
        <a:ext cx="8915400" cy="468000"/>
      </dsp:txXfrm>
    </dsp:sp>
    <dsp:sp modelId="{44E62542-A947-4A78-BBC1-1038EF11D847}">
      <dsp:nvSpPr>
        <dsp:cNvPr id="0" name=""/>
        <dsp:cNvSpPr/>
      </dsp:nvSpPr>
      <dsp:spPr>
        <a:xfrm>
          <a:off x="0" y="546299"/>
          <a:ext cx="8915400" cy="468000"/>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002060"/>
              </a:solidFill>
              <a:latin typeface="+mn-lt"/>
            </a:rPr>
            <a:t>Mandatory Auditing Standards.</a:t>
          </a:r>
          <a:endParaRPr lang="en-US" sz="2000" kern="1200" dirty="0">
            <a:solidFill>
              <a:srgbClr val="002060"/>
            </a:solidFill>
            <a:latin typeface="+mn-lt"/>
          </a:endParaRPr>
        </a:p>
      </dsp:txBody>
      <dsp:txXfrm>
        <a:off x="0" y="546299"/>
        <a:ext cx="8915400" cy="468000"/>
      </dsp:txXfrm>
    </dsp:sp>
    <dsp:sp modelId="{2FF9011F-AAAA-4CD9-8D8A-F034D324EE85}">
      <dsp:nvSpPr>
        <dsp:cNvPr id="0" name=""/>
        <dsp:cNvSpPr/>
      </dsp:nvSpPr>
      <dsp:spPr>
        <a:xfrm>
          <a:off x="0" y="1086299"/>
          <a:ext cx="8915400" cy="468000"/>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002060"/>
              </a:solidFill>
              <a:latin typeface="+mn-lt"/>
            </a:rPr>
            <a:t>Disclosure and approval of Related parties Transactions.</a:t>
          </a:r>
          <a:endParaRPr lang="en-US" sz="2000" kern="1200" dirty="0">
            <a:solidFill>
              <a:srgbClr val="002060"/>
            </a:solidFill>
            <a:latin typeface="+mn-lt"/>
          </a:endParaRPr>
        </a:p>
      </dsp:txBody>
      <dsp:txXfrm>
        <a:off x="0" y="1086299"/>
        <a:ext cx="8915400" cy="468000"/>
      </dsp:txXfrm>
    </dsp:sp>
    <dsp:sp modelId="{E748E0B4-3A0F-4CF4-89A3-7034A6D77C48}">
      <dsp:nvSpPr>
        <dsp:cNvPr id="0" name=""/>
        <dsp:cNvSpPr/>
      </dsp:nvSpPr>
      <dsp:spPr>
        <a:xfrm>
          <a:off x="0" y="1626299"/>
          <a:ext cx="8915400" cy="468000"/>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002060"/>
              </a:solidFill>
              <a:latin typeface="+mn-lt"/>
            </a:rPr>
            <a:t>Enhancement of liability of Auditors.</a:t>
          </a:r>
          <a:endParaRPr lang="en-US" sz="2000" kern="1200" dirty="0">
            <a:solidFill>
              <a:srgbClr val="002060"/>
            </a:solidFill>
            <a:latin typeface="+mn-lt"/>
          </a:endParaRPr>
        </a:p>
      </dsp:txBody>
      <dsp:txXfrm>
        <a:off x="0" y="1626299"/>
        <a:ext cx="8915400" cy="468000"/>
      </dsp:txXfrm>
    </dsp:sp>
    <dsp:sp modelId="{E492C1ED-2522-45DD-8227-9EB91385F6FD}">
      <dsp:nvSpPr>
        <dsp:cNvPr id="0" name=""/>
        <dsp:cNvSpPr/>
      </dsp:nvSpPr>
      <dsp:spPr>
        <a:xfrm>
          <a:off x="0" y="2166300"/>
          <a:ext cx="8915400" cy="468000"/>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002060"/>
              </a:solidFill>
              <a:latin typeface="+mn-lt"/>
            </a:rPr>
            <a:t>Rotation of Auditors and restriction on Auditor's for providing non-audit services.</a:t>
          </a:r>
          <a:endParaRPr lang="en-US" sz="2000" kern="1200" dirty="0">
            <a:solidFill>
              <a:srgbClr val="002060"/>
            </a:solidFill>
            <a:latin typeface="+mn-lt"/>
          </a:endParaRPr>
        </a:p>
      </dsp:txBody>
      <dsp:txXfrm>
        <a:off x="0" y="2166300"/>
        <a:ext cx="8915400" cy="468000"/>
      </dsp:txXfrm>
    </dsp:sp>
    <dsp:sp modelId="{16C56E8A-7055-4F9B-A21E-25AABE0F2813}">
      <dsp:nvSpPr>
        <dsp:cNvPr id="0" name=""/>
        <dsp:cNvSpPr/>
      </dsp:nvSpPr>
      <dsp:spPr>
        <a:xfrm>
          <a:off x="0" y="2706300"/>
          <a:ext cx="8915400" cy="468000"/>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002060"/>
              </a:solidFill>
              <a:latin typeface="+mn-lt"/>
            </a:rPr>
            <a:t>Code of Conduct for Independent Directors.</a:t>
          </a:r>
          <a:endParaRPr lang="en-US" sz="2000" kern="1200" dirty="0">
            <a:solidFill>
              <a:srgbClr val="002060"/>
            </a:solidFill>
            <a:latin typeface="+mn-lt"/>
          </a:endParaRPr>
        </a:p>
      </dsp:txBody>
      <dsp:txXfrm>
        <a:off x="0" y="2706300"/>
        <a:ext cx="8915400" cy="468000"/>
      </dsp:txXfrm>
    </dsp:sp>
    <dsp:sp modelId="{78A034A7-0361-459C-9DE0-E6C0D2882FE1}">
      <dsp:nvSpPr>
        <dsp:cNvPr id="0" name=""/>
        <dsp:cNvSpPr/>
      </dsp:nvSpPr>
      <dsp:spPr>
        <a:xfrm>
          <a:off x="0" y="3246300"/>
          <a:ext cx="8915400" cy="468000"/>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002060"/>
              </a:solidFill>
              <a:latin typeface="+mn-lt"/>
            </a:rPr>
            <a:t>Mode of appointment of Independent Directors and their tenure.</a:t>
          </a:r>
          <a:endParaRPr lang="en-US" sz="2000" kern="1200" dirty="0">
            <a:solidFill>
              <a:srgbClr val="002060"/>
            </a:solidFill>
            <a:latin typeface="+mn-lt"/>
          </a:endParaRPr>
        </a:p>
      </dsp:txBody>
      <dsp:txXfrm>
        <a:off x="0" y="3246300"/>
        <a:ext cx="8915400" cy="468000"/>
      </dsp:txXfrm>
    </dsp:sp>
    <dsp:sp modelId="{403566B2-CE99-49F5-B3AC-E7A1A5E7D551}">
      <dsp:nvSpPr>
        <dsp:cNvPr id="0" name=""/>
        <dsp:cNvSpPr/>
      </dsp:nvSpPr>
      <dsp:spPr>
        <a:xfrm>
          <a:off x="0" y="3786300"/>
          <a:ext cx="8915400" cy="468000"/>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002060"/>
              </a:solidFill>
              <a:latin typeface="+mn-lt"/>
            </a:rPr>
            <a:t>Specific clause pertaining to duties of directors.</a:t>
          </a:r>
          <a:endParaRPr lang="en-US" sz="2000" kern="1200" dirty="0">
            <a:solidFill>
              <a:srgbClr val="002060"/>
            </a:solidFill>
            <a:latin typeface="+mn-lt"/>
          </a:endParaRPr>
        </a:p>
      </dsp:txBody>
      <dsp:txXfrm>
        <a:off x="0" y="3786300"/>
        <a:ext cx="8915400" cy="468000"/>
      </dsp:txXfrm>
    </dsp:sp>
    <dsp:sp modelId="{C17F8973-0235-415B-BB1B-31B5EE78AA14}">
      <dsp:nvSpPr>
        <dsp:cNvPr id="0" name=""/>
        <dsp:cNvSpPr/>
      </dsp:nvSpPr>
      <dsp:spPr>
        <a:xfrm>
          <a:off x="0" y="4332599"/>
          <a:ext cx="8915400" cy="468000"/>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002060"/>
              </a:solidFill>
              <a:latin typeface="+mn-lt"/>
            </a:rPr>
            <a:t>Grievances Committee.</a:t>
          </a:r>
          <a:endParaRPr lang="en-US" sz="2000" kern="1200" dirty="0">
            <a:solidFill>
              <a:srgbClr val="002060"/>
            </a:solidFill>
            <a:latin typeface="+mn-lt"/>
          </a:endParaRPr>
        </a:p>
      </dsp:txBody>
      <dsp:txXfrm>
        <a:off x="0" y="4332599"/>
        <a:ext cx="8915400" cy="4680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AD4CD9E-420B-4646-9A3D-AD125129CC05}">
      <dsp:nvSpPr>
        <dsp:cNvPr id="0" name=""/>
        <dsp:cNvSpPr/>
      </dsp:nvSpPr>
      <dsp:spPr>
        <a:xfrm>
          <a:off x="4756" y="79093"/>
          <a:ext cx="6624643" cy="1300773"/>
        </a:xfrm>
        <a:prstGeom prst="roundRect">
          <a:avLst>
            <a:gd name="adj" fmla="val 10000"/>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bg1"/>
              </a:solidFill>
            </a:rPr>
            <a:t>Concept of Woman Director on the Board </a:t>
          </a:r>
        </a:p>
        <a:p>
          <a:pPr lvl="0" algn="ctr" defTabSz="1066800">
            <a:lnSpc>
              <a:spcPct val="90000"/>
            </a:lnSpc>
            <a:spcBef>
              <a:spcPct val="0"/>
            </a:spcBef>
            <a:spcAft>
              <a:spcPct val="35000"/>
            </a:spcAft>
          </a:pPr>
          <a:r>
            <a:rPr lang="en-US" sz="2400" b="1" kern="1200" dirty="0" smtClean="0">
              <a:solidFill>
                <a:schemeClr val="bg1"/>
              </a:solidFill>
            </a:rPr>
            <a:t>[As per 2</a:t>
          </a:r>
          <a:r>
            <a:rPr lang="en-US" sz="2400" b="1" kern="1200" baseline="30000" dirty="0" smtClean="0">
              <a:solidFill>
                <a:schemeClr val="bg1"/>
              </a:solidFill>
            </a:rPr>
            <a:t>nd</a:t>
          </a:r>
          <a:r>
            <a:rPr lang="en-US" sz="2400" b="1" kern="1200" dirty="0" smtClean="0">
              <a:solidFill>
                <a:schemeClr val="bg1"/>
              </a:solidFill>
            </a:rPr>
            <a:t>  proviso to Section 149(1)]</a:t>
          </a:r>
          <a:endParaRPr lang="en-US" sz="2400" b="1" kern="1200" dirty="0">
            <a:solidFill>
              <a:schemeClr val="bg1"/>
            </a:solidFill>
          </a:endParaRPr>
        </a:p>
      </dsp:txBody>
      <dsp:txXfrm>
        <a:off x="4756" y="79093"/>
        <a:ext cx="6624643" cy="1300773"/>
      </dsp:txXfrm>
    </dsp:sp>
    <dsp:sp modelId="{0C67E93B-52CD-4C93-BA8D-803884602C1B}">
      <dsp:nvSpPr>
        <dsp:cNvPr id="0" name=""/>
        <dsp:cNvSpPr/>
      </dsp:nvSpPr>
      <dsp:spPr>
        <a:xfrm>
          <a:off x="8844" y="1451470"/>
          <a:ext cx="4127127" cy="1353924"/>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dirty="0" smtClean="0">
              <a:solidFill>
                <a:schemeClr val="bg1"/>
              </a:solidFill>
            </a:rPr>
            <a:t>Other Public Company having</a:t>
          </a:r>
        </a:p>
      </dsp:txBody>
      <dsp:txXfrm>
        <a:off x="8844" y="1451470"/>
        <a:ext cx="4127127" cy="1353924"/>
      </dsp:txXfrm>
    </dsp:sp>
    <dsp:sp modelId="{58AFC39C-68C3-403F-9F4E-7AEDA92CA22C}">
      <dsp:nvSpPr>
        <dsp:cNvPr id="0" name=""/>
        <dsp:cNvSpPr/>
      </dsp:nvSpPr>
      <dsp:spPr>
        <a:xfrm>
          <a:off x="0" y="2867983"/>
          <a:ext cx="1982055" cy="1325438"/>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kern="1200" dirty="0" smtClean="0">
              <a:solidFill>
                <a:schemeClr val="bg1"/>
              </a:solidFill>
            </a:rPr>
            <a:t>Paid-up Share capital of Rs.100 Crore or more; or</a:t>
          </a:r>
        </a:p>
      </dsp:txBody>
      <dsp:txXfrm>
        <a:off x="0" y="2867983"/>
        <a:ext cx="1982055" cy="1325438"/>
      </dsp:txXfrm>
    </dsp:sp>
    <dsp:sp modelId="{FB410E22-7F90-4015-A5C5-8F19A52B9BC1}">
      <dsp:nvSpPr>
        <dsp:cNvPr id="0" name=""/>
        <dsp:cNvSpPr/>
      </dsp:nvSpPr>
      <dsp:spPr>
        <a:xfrm>
          <a:off x="2133600" y="2867983"/>
          <a:ext cx="2019717" cy="1387308"/>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kern="1200" dirty="0" smtClean="0">
              <a:solidFill>
                <a:schemeClr val="bg1"/>
              </a:solidFill>
            </a:rPr>
            <a:t>Turnover of Rs.300 Crore or more.</a:t>
          </a:r>
        </a:p>
      </dsp:txBody>
      <dsp:txXfrm>
        <a:off x="2133600" y="2867983"/>
        <a:ext cx="2019717" cy="1387308"/>
      </dsp:txXfrm>
    </dsp:sp>
    <dsp:sp modelId="{444FBCF3-4651-4A93-BB33-98048CA022D5}">
      <dsp:nvSpPr>
        <dsp:cNvPr id="0" name=""/>
        <dsp:cNvSpPr/>
      </dsp:nvSpPr>
      <dsp:spPr>
        <a:xfrm>
          <a:off x="4301592" y="1469103"/>
          <a:ext cx="2291091" cy="1341296"/>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dirty="0" smtClean="0">
              <a:solidFill>
                <a:schemeClr val="bg1"/>
              </a:solidFill>
            </a:rPr>
            <a:t>Every Listed Company</a:t>
          </a:r>
        </a:p>
      </dsp:txBody>
      <dsp:txXfrm>
        <a:off x="4301592" y="1469103"/>
        <a:ext cx="2291091" cy="1341296"/>
      </dsp:txXfrm>
    </dsp:sp>
    <dsp:sp modelId="{9C555E81-5A2E-455E-9765-A6EBF96CC375}">
      <dsp:nvSpPr>
        <dsp:cNvPr id="0" name=""/>
        <dsp:cNvSpPr/>
      </dsp:nvSpPr>
      <dsp:spPr>
        <a:xfrm>
          <a:off x="4419599" y="2915158"/>
          <a:ext cx="2112478" cy="1329693"/>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kern="1200" dirty="0" smtClean="0">
              <a:solidFill>
                <a:schemeClr val="bg1"/>
              </a:solidFill>
            </a:rPr>
            <a:t>Shall have one Woman Director</a:t>
          </a:r>
        </a:p>
      </dsp:txBody>
      <dsp:txXfrm>
        <a:off x="4419599" y="2915158"/>
        <a:ext cx="2112478" cy="132969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083A6BE-598B-4D2F-8F77-C32C19A1E140}">
      <dsp:nvSpPr>
        <dsp:cNvPr id="0" name=""/>
        <dsp:cNvSpPr/>
      </dsp:nvSpPr>
      <dsp:spPr>
        <a:xfrm>
          <a:off x="0" y="677"/>
          <a:ext cx="9144000" cy="1490104"/>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n-US" sz="2000" b="1" u="sng" kern="1200" dirty="0" smtClean="0">
              <a:solidFill>
                <a:schemeClr val="bg1"/>
              </a:solidFill>
              <a:latin typeface="Times New Roman" pitchFamily="18" charset="0"/>
              <a:cs typeface="Times New Roman" pitchFamily="18" charset="0"/>
            </a:rPr>
            <a:t>BOARD’s  ENSURANCE</a:t>
          </a:r>
        </a:p>
        <a:p>
          <a:pPr lvl="0" algn="just" defTabSz="889000" rtl="0">
            <a:lnSpc>
              <a:spcPct val="90000"/>
            </a:lnSpc>
            <a:spcBef>
              <a:spcPct val="0"/>
            </a:spcBef>
            <a:spcAft>
              <a:spcPct val="35000"/>
            </a:spcAft>
          </a:pPr>
          <a:r>
            <a:rPr lang="en-US" sz="2000" kern="1200" dirty="0" smtClean="0">
              <a:solidFill>
                <a:schemeClr val="bg1"/>
              </a:solidFill>
              <a:latin typeface="Times New Roman" pitchFamily="18" charset="0"/>
              <a:cs typeface="Times New Roman" pitchFamily="18" charset="0"/>
            </a:rPr>
            <a:t>Appropriate balance of skills, experience and knowledge in one or more fields of finance, law, management, sales, marketing, administration, research, corporate governance, technical operations other disciplines related to the company’s business </a:t>
          </a:r>
          <a:r>
            <a:rPr lang="en-US" sz="2000" b="1" kern="1200" dirty="0" smtClean="0">
              <a:solidFill>
                <a:schemeClr val="bg1"/>
              </a:solidFill>
              <a:latin typeface="Times New Roman" pitchFamily="18" charset="0"/>
              <a:cs typeface="Times New Roman" pitchFamily="18" charset="0"/>
            </a:rPr>
            <a:t>AND DISCLOSE IN BOARD REPORT </a:t>
          </a:r>
          <a:endParaRPr lang="en-GB" sz="2000" kern="1200" dirty="0">
            <a:solidFill>
              <a:schemeClr val="bg1"/>
            </a:solidFill>
            <a:latin typeface="Times New Roman" pitchFamily="18" charset="0"/>
            <a:cs typeface="Times New Roman" pitchFamily="18" charset="0"/>
          </a:endParaRPr>
        </a:p>
      </dsp:txBody>
      <dsp:txXfrm>
        <a:off x="0" y="677"/>
        <a:ext cx="9144000" cy="1490104"/>
      </dsp:txXfrm>
    </dsp:sp>
    <dsp:sp modelId="{8E929531-E210-477F-BFA8-14517D361BFF}">
      <dsp:nvSpPr>
        <dsp:cNvPr id="0" name=""/>
        <dsp:cNvSpPr/>
      </dsp:nvSpPr>
      <dsp:spPr>
        <a:xfrm>
          <a:off x="0" y="1502848"/>
          <a:ext cx="9144000" cy="1490104"/>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n-US" sz="2000" b="1" kern="1200" dirty="0" smtClean="0">
              <a:solidFill>
                <a:schemeClr val="bg1"/>
              </a:solidFill>
              <a:latin typeface="Times New Roman" pitchFamily="18" charset="0"/>
              <a:cs typeface="Times New Roman" pitchFamily="18" charset="0"/>
            </a:rPr>
            <a:t>DATA BANK</a:t>
          </a:r>
          <a:r>
            <a:rPr lang="en-US" sz="2000" kern="1200" dirty="0" smtClean="0">
              <a:solidFill>
                <a:schemeClr val="bg1"/>
              </a:solidFill>
              <a:latin typeface="Times New Roman" pitchFamily="18" charset="0"/>
              <a:cs typeface="Times New Roman" pitchFamily="18" charset="0"/>
            </a:rPr>
            <a:t> with details of the person eligible and willing to be appointed as independent director to be prepared by any </a:t>
          </a:r>
          <a:r>
            <a:rPr lang="en-US" sz="2000" b="1" kern="1200" dirty="0" smtClean="0">
              <a:solidFill>
                <a:schemeClr val="bg1"/>
              </a:solidFill>
              <a:latin typeface="Times New Roman" pitchFamily="18" charset="0"/>
              <a:cs typeface="Times New Roman" pitchFamily="18" charset="0"/>
            </a:rPr>
            <a:t>body, institutions as authorized by CG </a:t>
          </a:r>
          <a:r>
            <a:rPr lang="en-US" sz="2000" kern="1200" dirty="0" smtClean="0">
              <a:solidFill>
                <a:schemeClr val="bg1"/>
              </a:solidFill>
              <a:latin typeface="Times New Roman" pitchFamily="18" charset="0"/>
              <a:cs typeface="Times New Roman" pitchFamily="18" charset="0"/>
            </a:rPr>
            <a:t>(as may be notified by CG). </a:t>
          </a:r>
          <a:endParaRPr lang="en-GB" sz="2000" kern="1200" dirty="0">
            <a:solidFill>
              <a:schemeClr val="bg1"/>
            </a:solidFill>
            <a:latin typeface="Times New Roman" pitchFamily="18" charset="0"/>
            <a:cs typeface="Times New Roman" pitchFamily="18" charset="0"/>
          </a:endParaRPr>
        </a:p>
      </dsp:txBody>
      <dsp:txXfrm>
        <a:off x="0" y="1502848"/>
        <a:ext cx="9144000" cy="1490104"/>
      </dsp:txXfrm>
    </dsp:sp>
    <dsp:sp modelId="{D34CB2AC-25B5-4435-83BA-7677C08A59EB}">
      <dsp:nvSpPr>
        <dsp:cNvPr id="0" name=""/>
        <dsp:cNvSpPr/>
      </dsp:nvSpPr>
      <dsp:spPr>
        <a:xfrm>
          <a:off x="0" y="3005018"/>
          <a:ext cx="9144000" cy="1490104"/>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n-US" sz="2000" b="1" kern="1200" dirty="0" smtClean="0">
              <a:solidFill>
                <a:schemeClr val="bg1"/>
              </a:solidFill>
              <a:latin typeface="Times New Roman" pitchFamily="18" charset="0"/>
              <a:cs typeface="Times New Roman" pitchFamily="18" charset="0"/>
            </a:rPr>
            <a:t>Responsibility of due diligence for appointment of independent directors  to be on company.</a:t>
          </a:r>
          <a:endParaRPr lang="en-GB" sz="2000" kern="1200" dirty="0">
            <a:solidFill>
              <a:schemeClr val="bg1"/>
            </a:solidFill>
            <a:latin typeface="Times New Roman" pitchFamily="18" charset="0"/>
            <a:cs typeface="Times New Roman" pitchFamily="18" charset="0"/>
          </a:endParaRPr>
        </a:p>
      </dsp:txBody>
      <dsp:txXfrm>
        <a:off x="0" y="3005018"/>
        <a:ext cx="9144000" cy="149010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9BE4CA-74BA-46BB-B05C-6903EE31181C}">
      <dsp:nvSpPr>
        <dsp:cNvPr id="0" name=""/>
        <dsp:cNvSpPr/>
      </dsp:nvSpPr>
      <dsp:spPr>
        <a:xfrm>
          <a:off x="533400" y="3977"/>
          <a:ext cx="7238998" cy="749900"/>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solidFill>
                <a:schemeClr val="bg1"/>
              </a:solidFill>
              <a:latin typeface="+mn-lt"/>
              <a:cs typeface="Times New Roman" pitchFamily="18" charset="0"/>
            </a:rPr>
            <a:t>Maximum 20 companies</a:t>
          </a:r>
          <a:endParaRPr lang="en-GB" sz="2000" b="1" kern="1200" dirty="0">
            <a:solidFill>
              <a:schemeClr val="bg1"/>
            </a:solidFill>
            <a:latin typeface="+mn-lt"/>
            <a:cs typeface="Times New Roman" pitchFamily="18" charset="0"/>
          </a:endParaRPr>
        </a:p>
      </dsp:txBody>
      <dsp:txXfrm>
        <a:off x="533400" y="3977"/>
        <a:ext cx="7238998" cy="749900"/>
      </dsp:txXfrm>
    </dsp:sp>
    <dsp:sp modelId="{68B9F4EF-CD0F-464E-9D6A-3FF979260ACA}">
      <dsp:nvSpPr>
        <dsp:cNvPr id="0" name=""/>
        <dsp:cNvSpPr/>
      </dsp:nvSpPr>
      <dsp:spPr>
        <a:xfrm rot="5400000">
          <a:off x="4061940" y="766005"/>
          <a:ext cx="181918" cy="218301"/>
        </a:xfrm>
        <a:prstGeom prst="rightArrow">
          <a:avLst>
            <a:gd name="adj1" fmla="val 60000"/>
            <a:gd name="adj2" fmla="val 50000"/>
          </a:avLst>
        </a:prstGeom>
        <a:gradFill rotWithShape="0">
          <a:gsLst>
            <a:gs pos="0">
              <a:srgbClr val="C09200"/>
            </a:gs>
            <a:gs pos="50000">
              <a:srgbClr val="FFC000">
                <a:shade val="67500"/>
                <a:satMod val="115000"/>
              </a:srgbClr>
            </a:gs>
            <a:gs pos="100000">
              <a:srgbClr val="FFC000">
                <a:shade val="100000"/>
                <a:satMod val="115000"/>
              </a:srgbClr>
            </a:gs>
          </a:gsLst>
          <a:lin ang="2700000" scaled="1"/>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b="0" kern="1200" dirty="0">
            <a:solidFill>
              <a:schemeClr val="bg1"/>
            </a:solidFill>
            <a:latin typeface="+mn-lt"/>
          </a:endParaRPr>
        </a:p>
      </dsp:txBody>
      <dsp:txXfrm rot="5400000">
        <a:off x="4061940" y="766005"/>
        <a:ext cx="181918" cy="218301"/>
      </dsp:txXfrm>
    </dsp:sp>
    <dsp:sp modelId="{2BF8BD49-2DAA-4954-B2A8-0E44D1A5D970}">
      <dsp:nvSpPr>
        <dsp:cNvPr id="0" name=""/>
        <dsp:cNvSpPr/>
      </dsp:nvSpPr>
      <dsp:spPr>
        <a:xfrm>
          <a:off x="533400" y="996434"/>
          <a:ext cx="7238998" cy="657592"/>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0" kern="1200" dirty="0" smtClean="0">
              <a:solidFill>
                <a:schemeClr val="bg1"/>
              </a:solidFill>
              <a:latin typeface="+mn-lt"/>
              <a:cs typeface="Times New Roman" pitchFamily="18" charset="0"/>
            </a:rPr>
            <a:t>Directorship - Include Alternate Directorship</a:t>
          </a:r>
          <a:endParaRPr lang="en-GB" sz="2000" b="0" kern="1200" dirty="0">
            <a:solidFill>
              <a:schemeClr val="bg1"/>
            </a:solidFill>
            <a:latin typeface="+mn-lt"/>
            <a:cs typeface="Times New Roman" pitchFamily="18" charset="0"/>
          </a:endParaRPr>
        </a:p>
      </dsp:txBody>
      <dsp:txXfrm>
        <a:off x="533400" y="996434"/>
        <a:ext cx="7238998" cy="657592"/>
      </dsp:txXfrm>
    </dsp:sp>
    <dsp:sp modelId="{9A1363BD-AB90-4D26-85D0-4BF8111EB1E6}">
      <dsp:nvSpPr>
        <dsp:cNvPr id="0" name=""/>
        <dsp:cNvSpPr/>
      </dsp:nvSpPr>
      <dsp:spPr>
        <a:xfrm rot="5400000">
          <a:off x="4061940" y="1666154"/>
          <a:ext cx="181918" cy="218301"/>
        </a:xfrm>
        <a:prstGeom prst="rightArrow">
          <a:avLst>
            <a:gd name="adj1" fmla="val 60000"/>
            <a:gd name="adj2" fmla="val 50000"/>
          </a:avLst>
        </a:prstGeom>
        <a:gradFill rotWithShape="0">
          <a:gsLst>
            <a:gs pos="0">
              <a:srgbClr val="C09200"/>
            </a:gs>
            <a:gs pos="50000">
              <a:srgbClr val="FFC000">
                <a:shade val="67500"/>
                <a:satMod val="115000"/>
              </a:srgbClr>
            </a:gs>
            <a:gs pos="100000">
              <a:srgbClr val="FFC000">
                <a:shade val="100000"/>
                <a:satMod val="115000"/>
              </a:srgbClr>
            </a:gs>
          </a:gsLst>
          <a:lin ang="2700000" scaled="1"/>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b="0" kern="1200" dirty="0">
            <a:solidFill>
              <a:schemeClr val="bg1"/>
            </a:solidFill>
            <a:latin typeface="+mn-lt"/>
          </a:endParaRPr>
        </a:p>
      </dsp:txBody>
      <dsp:txXfrm rot="5400000">
        <a:off x="4061940" y="1666154"/>
        <a:ext cx="181918" cy="218301"/>
      </dsp:txXfrm>
    </dsp:sp>
    <dsp:sp modelId="{0C93C732-6D58-48CB-9876-344E5041D665}">
      <dsp:nvSpPr>
        <dsp:cNvPr id="0" name=""/>
        <dsp:cNvSpPr/>
      </dsp:nvSpPr>
      <dsp:spPr>
        <a:xfrm>
          <a:off x="533400" y="1896584"/>
          <a:ext cx="7238998" cy="830138"/>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0" kern="1200" dirty="0" smtClean="0">
              <a:solidFill>
                <a:schemeClr val="bg1"/>
              </a:solidFill>
              <a:latin typeface="+mn-lt"/>
              <a:cs typeface="Times New Roman" pitchFamily="18" charset="0"/>
            </a:rPr>
            <a:t>Maximum Directorship in Public Company - 10 (Ten)</a:t>
          </a:r>
        </a:p>
        <a:p>
          <a:pPr lvl="0" algn="ctr" defTabSz="889000" rtl="0">
            <a:lnSpc>
              <a:spcPct val="90000"/>
            </a:lnSpc>
            <a:spcBef>
              <a:spcPct val="0"/>
            </a:spcBef>
            <a:spcAft>
              <a:spcPct val="35000"/>
            </a:spcAft>
          </a:pPr>
          <a:r>
            <a:rPr lang="en-US" sz="2000" b="0" kern="1200" dirty="0" smtClean="0">
              <a:solidFill>
                <a:schemeClr val="bg1"/>
              </a:solidFill>
              <a:latin typeface="+mn-lt"/>
              <a:cs typeface="Times New Roman" pitchFamily="18" charset="0"/>
            </a:rPr>
            <a:t> (includes Private which are Holding /Subsidiary of Public Comp.)</a:t>
          </a:r>
          <a:endParaRPr lang="en-GB" sz="2000" b="0" kern="1200" dirty="0">
            <a:solidFill>
              <a:schemeClr val="bg1"/>
            </a:solidFill>
            <a:latin typeface="+mn-lt"/>
            <a:cs typeface="Times New Roman" pitchFamily="18" charset="0"/>
          </a:endParaRPr>
        </a:p>
      </dsp:txBody>
      <dsp:txXfrm>
        <a:off x="533400" y="1896584"/>
        <a:ext cx="7238998" cy="830138"/>
      </dsp:txXfrm>
    </dsp:sp>
    <dsp:sp modelId="{88E41DB6-9331-4909-85E0-8C7F4C880F79}">
      <dsp:nvSpPr>
        <dsp:cNvPr id="0" name=""/>
        <dsp:cNvSpPr/>
      </dsp:nvSpPr>
      <dsp:spPr>
        <a:xfrm rot="5400000">
          <a:off x="4061940" y="2738850"/>
          <a:ext cx="181918" cy="218301"/>
        </a:xfrm>
        <a:prstGeom prst="rightArrow">
          <a:avLst>
            <a:gd name="adj1" fmla="val 60000"/>
            <a:gd name="adj2" fmla="val 50000"/>
          </a:avLst>
        </a:prstGeom>
        <a:gradFill rotWithShape="0">
          <a:gsLst>
            <a:gs pos="0">
              <a:srgbClr val="C09200"/>
            </a:gs>
            <a:gs pos="50000">
              <a:srgbClr val="FFC000">
                <a:shade val="67500"/>
                <a:satMod val="115000"/>
              </a:srgbClr>
            </a:gs>
            <a:gs pos="100000">
              <a:srgbClr val="FFC000">
                <a:shade val="100000"/>
                <a:satMod val="115000"/>
              </a:srgbClr>
            </a:gs>
          </a:gsLst>
          <a:lin ang="2700000" scaled="1"/>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b="0" kern="1200" dirty="0">
            <a:solidFill>
              <a:schemeClr val="bg1"/>
            </a:solidFill>
            <a:latin typeface="+mn-lt"/>
          </a:endParaRPr>
        </a:p>
      </dsp:txBody>
      <dsp:txXfrm rot="5400000">
        <a:off x="4061940" y="2738850"/>
        <a:ext cx="181918" cy="218301"/>
      </dsp:txXfrm>
    </dsp:sp>
    <dsp:sp modelId="{AED9A3A2-045F-46D5-B101-A4B19487C6E5}">
      <dsp:nvSpPr>
        <dsp:cNvPr id="0" name=""/>
        <dsp:cNvSpPr/>
      </dsp:nvSpPr>
      <dsp:spPr>
        <a:xfrm>
          <a:off x="533400" y="2969279"/>
          <a:ext cx="7238998" cy="718357"/>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0" kern="1200" dirty="0" smtClean="0">
              <a:solidFill>
                <a:schemeClr val="bg1"/>
              </a:solidFill>
              <a:latin typeface="+mn-lt"/>
              <a:cs typeface="Times New Roman" pitchFamily="18" charset="0"/>
            </a:rPr>
            <a:t>No. of members specify lesser number by passing special resolution</a:t>
          </a:r>
          <a:endParaRPr lang="en-GB" sz="2000" b="0" kern="1200" dirty="0">
            <a:solidFill>
              <a:schemeClr val="bg1"/>
            </a:solidFill>
            <a:latin typeface="+mn-lt"/>
            <a:cs typeface="Times New Roman" pitchFamily="18" charset="0"/>
          </a:endParaRPr>
        </a:p>
      </dsp:txBody>
      <dsp:txXfrm>
        <a:off x="533400" y="2969279"/>
        <a:ext cx="7238998" cy="718357"/>
      </dsp:txXfrm>
    </dsp:sp>
    <dsp:sp modelId="{F6259777-7090-4B68-B7DB-2566924E5F3B}">
      <dsp:nvSpPr>
        <dsp:cNvPr id="0" name=""/>
        <dsp:cNvSpPr/>
      </dsp:nvSpPr>
      <dsp:spPr>
        <a:xfrm rot="5400000">
          <a:off x="4060449" y="3701754"/>
          <a:ext cx="184900" cy="218301"/>
        </a:xfrm>
        <a:prstGeom prst="rightArrow">
          <a:avLst>
            <a:gd name="adj1" fmla="val 60000"/>
            <a:gd name="adj2" fmla="val 50000"/>
          </a:avLst>
        </a:prstGeom>
        <a:gradFill rotWithShape="0">
          <a:gsLst>
            <a:gs pos="0">
              <a:srgbClr val="C09200"/>
            </a:gs>
            <a:gs pos="50000">
              <a:srgbClr val="FFC000">
                <a:shade val="67500"/>
                <a:satMod val="115000"/>
              </a:srgbClr>
            </a:gs>
            <a:gs pos="100000">
              <a:srgbClr val="FFC000">
                <a:shade val="100000"/>
                <a:satMod val="115000"/>
              </a:srgbClr>
            </a:gs>
          </a:gsLst>
          <a:lin ang="2700000" scaled="1"/>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GB" sz="2000" b="0" kern="1200" dirty="0">
            <a:solidFill>
              <a:schemeClr val="bg1"/>
            </a:solidFill>
            <a:latin typeface="+mn-lt"/>
          </a:endParaRPr>
        </a:p>
      </dsp:txBody>
      <dsp:txXfrm rot="5400000">
        <a:off x="4060449" y="3701754"/>
        <a:ext cx="184900" cy="218301"/>
      </dsp:txXfrm>
    </dsp:sp>
    <dsp:sp modelId="{683FE255-2D13-4659-B95D-0242A5BE29CB}">
      <dsp:nvSpPr>
        <dsp:cNvPr id="0" name=""/>
        <dsp:cNvSpPr/>
      </dsp:nvSpPr>
      <dsp:spPr>
        <a:xfrm>
          <a:off x="533400" y="3934172"/>
          <a:ext cx="7238998" cy="790227"/>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solidFill>
                <a:schemeClr val="bg1"/>
              </a:solidFill>
              <a:latin typeface="+mn-lt"/>
              <a:cs typeface="Times New Roman" pitchFamily="18" charset="0"/>
            </a:rPr>
            <a:t>Penalty for contravention:</a:t>
          </a:r>
          <a:r>
            <a:rPr lang="en-US" sz="2000" b="0" kern="1200" dirty="0" smtClean="0">
              <a:solidFill>
                <a:schemeClr val="bg1"/>
              </a:solidFill>
              <a:latin typeface="+mn-lt"/>
              <a:cs typeface="Times New Roman" pitchFamily="18" charset="0"/>
            </a:rPr>
            <a:t> </a:t>
          </a:r>
          <a:r>
            <a:rPr lang="en-US" sz="2000" b="1" kern="1200" dirty="0" smtClean="0">
              <a:solidFill>
                <a:srgbClr val="FF0000"/>
              </a:solidFill>
              <a:latin typeface="+mn-lt"/>
              <a:cs typeface="Times New Roman" pitchFamily="18" charset="0"/>
            </a:rPr>
            <a:t>MINIMUM Rs. 5,000</a:t>
          </a:r>
          <a:r>
            <a:rPr lang="en-US" sz="2000" b="0" kern="1200" dirty="0" smtClean="0">
              <a:solidFill>
                <a:schemeClr val="bg1"/>
              </a:solidFill>
              <a:latin typeface="+mn-lt"/>
              <a:cs typeface="Times New Roman" pitchFamily="18" charset="0"/>
            </a:rPr>
            <a:t>, and </a:t>
          </a:r>
          <a:r>
            <a:rPr lang="en-US" sz="2000" b="1" kern="1200" dirty="0" smtClean="0">
              <a:solidFill>
                <a:srgbClr val="FF0000"/>
              </a:solidFill>
              <a:latin typeface="+mn-lt"/>
              <a:cs typeface="Times New Roman" pitchFamily="18" charset="0"/>
            </a:rPr>
            <a:t>Maximum Rs. 25,000</a:t>
          </a:r>
          <a:r>
            <a:rPr lang="en-US" sz="2000" b="0" kern="1200" dirty="0" smtClean="0">
              <a:solidFill>
                <a:schemeClr val="bg1"/>
              </a:solidFill>
              <a:latin typeface="+mn-lt"/>
              <a:cs typeface="Times New Roman" pitchFamily="18" charset="0"/>
            </a:rPr>
            <a:t> </a:t>
          </a:r>
          <a:r>
            <a:rPr lang="en-US" sz="2000" b="1" kern="1200" dirty="0" smtClean="0">
              <a:solidFill>
                <a:schemeClr val="bg1"/>
              </a:solidFill>
              <a:latin typeface="+mn-lt"/>
              <a:cs typeface="Times New Roman" pitchFamily="18" charset="0"/>
            </a:rPr>
            <a:t>for every day during which the default continues</a:t>
          </a:r>
          <a:endParaRPr lang="en-US" sz="2000" b="1" kern="1200" dirty="0">
            <a:solidFill>
              <a:schemeClr val="bg1"/>
            </a:solidFill>
            <a:latin typeface="+mn-lt"/>
            <a:cs typeface="Times New Roman" pitchFamily="18" charset="0"/>
          </a:endParaRPr>
        </a:p>
      </dsp:txBody>
      <dsp:txXfrm>
        <a:off x="533400" y="3934172"/>
        <a:ext cx="7238998" cy="79022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7C9A023-FF19-4151-B0C1-36547060774A}">
      <dsp:nvSpPr>
        <dsp:cNvPr id="0" name=""/>
        <dsp:cNvSpPr/>
      </dsp:nvSpPr>
      <dsp:spPr>
        <a:xfrm>
          <a:off x="1202667" y="208420"/>
          <a:ext cx="5758325" cy="1815308"/>
        </a:xfrm>
        <a:prstGeom prst="roundRect">
          <a:avLst>
            <a:gd name="adj" fmla="val 10000"/>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Remuneration payable to DIRECTORS who are neither MD nor WTD.</a:t>
          </a:r>
          <a:endParaRPr lang="en-US" sz="2800" kern="1200" dirty="0"/>
        </a:p>
      </dsp:txBody>
      <dsp:txXfrm>
        <a:off x="1202667" y="208420"/>
        <a:ext cx="5758325" cy="1815308"/>
      </dsp:txXfrm>
    </dsp:sp>
    <dsp:sp modelId="{71A1C473-76FE-4CCE-8D01-3975CDC6F8F5}">
      <dsp:nvSpPr>
        <dsp:cNvPr id="0" name=""/>
        <dsp:cNvSpPr/>
      </dsp:nvSpPr>
      <dsp:spPr>
        <a:xfrm rot="3620782">
          <a:off x="4457734" y="2431630"/>
          <a:ext cx="1025176" cy="490139"/>
        </a:xfrm>
        <a:prstGeom prst="leftRightArrow">
          <a:avLst>
            <a:gd name="adj1" fmla="val 60000"/>
            <a:gd name="adj2" fmla="val 5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dirty="0"/>
        </a:p>
      </dsp:txBody>
      <dsp:txXfrm rot="3620782">
        <a:off x="4457734" y="2431630"/>
        <a:ext cx="1025176" cy="490139"/>
      </dsp:txXfrm>
    </dsp:sp>
    <dsp:sp modelId="{03189EA0-4B8B-4006-AF89-0BD8F4F64E06}">
      <dsp:nvSpPr>
        <dsp:cNvPr id="0" name=""/>
        <dsp:cNvSpPr/>
      </dsp:nvSpPr>
      <dsp:spPr>
        <a:xfrm>
          <a:off x="4462115" y="3329672"/>
          <a:ext cx="2800796" cy="1828303"/>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0000"/>
              </a:solidFill>
            </a:rPr>
            <a:t>NOT  EXCEED 3% </a:t>
          </a:r>
          <a:r>
            <a:rPr lang="en-US" sz="1800" kern="1200" dirty="0" smtClean="0"/>
            <a:t>of the Net profits in any other case.</a:t>
          </a:r>
        </a:p>
      </dsp:txBody>
      <dsp:txXfrm>
        <a:off x="4462115" y="3329672"/>
        <a:ext cx="2800796" cy="1828303"/>
      </dsp:txXfrm>
    </dsp:sp>
    <dsp:sp modelId="{E8467DE5-5E98-4092-B366-414F2385275B}">
      <dsp:nvSpPr>
        <dsp:cNvPr id="0" name=""/>
        <dsp:cNvSpPr/>
      </dsp:nvSpPr>
      <dsp:spPr>
        <a:xfrm rot="10800000">
          <a:off x="3351361" y="3953711"/>
          <a:ext cx="1061155" cy="490139"/>
        </a:xfrm>
        <a:prstGeom prst="leftRightArrow">
          <a:avLst>
            <a:gd name="adj1" fmla="val 60000"/>
            <a:gd name="adj2" fmla="val 5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dirty="0"/>
        </a:p>
      </dsp:txBody>
      <dsp:txXfrm rot="10800000">
        <a:off x="3351361" y="3953711"/>
        <a:ext cx="1061155" cy="490139"/>
      </dsp:txXfrm>
    </dsp:sp>
    <dsp:sp modelId="{3176C1D3-ED16-4D6D-84F4-D6833AFC383A}">
      <dsp:nvSpPr>
        <dsp:cNvPr id="0" name=""/>
        <dsp:cNvSpPr/>
      </dsp:nvSpPr>
      <dsp:spPr>
        <a:xfrm>
          <a:off x="508530" y="3399041"/>
          <a:ext cx="2800796" cy="1798811"/>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0000"/>
              </a:solidFill>
            </a:rPr>
            <a:t>NOT EXCEED 1% </a:t>
          </a:r>
          <a:r>
            <a:rPr lang="en-US" sz="1800" kern="1200" dirty="0" smtClean="0"/>
            <a:t>of Net profits of the company, if there is a MD or WTD or Manager.</a:t>
          </a:r>
          <a:endParaRPr lang="en-US" sz="1800" kern="1200" dirty="0"/>
        </a:p>
      </dsp:txBody>
      <dsp:txXfrm>
        <a:off x="508530" y="3399041"/>
        <a:ext cx="2800796" cy="1798811"/>
      </dsp:txXfrm>
    </dsp:sp>
    <dsp:sp modelId="{33C21DB2-0943-4A7B-BD75-BC0EA5BD7B95}">
      <dsp:nvSpPr>
        <dsp:cNvPr id="0" name=""/>
        <dsp:cNvSpPr/>
      </dsp:nvSpPr>
      <dsp:spPr>
        <a:xfrm rot="18259499">
          <a:off x="2425300" y="2423913"/>
          <a:ext cx="1112944" cy="490139"/>
        </a:xfrm>
        <a:prstGeom prst="leftRightArrow">
          <a:avLst>
            <a:gd name="adj1" fmla="val 60000"/>
            <a:gd name="adj2" fmla="val 5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dirty="0"/>
        </a:p>
      </dsp:txBody>
      <dsp:txXfrm rot="18259499">
        <a:off x="2425300" y="2423913"/>
        <a:ext cx="1112944" cy="490139"/>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latin typeface="Times New Roman" pitchFamily="18" charset="0"/>
              </a:rPr>
              <a:t>CS ShiShir Dudeja, Cell : +91-9910938312</a:t>
            </a:r>
            <a:endParaRPr lang="en-US" dirty="0">
              <a:latin typeface="Times New Roman" pitchFamily="18"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B15C2C-6774-41CE-8475-91859515703B}" type="datetimeFigureOut">
              <a:rPr lang="en-US" smtClean="0">
                <a:latin typeface="Times New Roman" pitchFamily="18" charset="0"/>
              </a:rPr>
              <a:pPr/>
              <a:t>1/2/2014</a:t>
            </a:fld>
            <a:endParaRPr lang="en-US" dirty="0">
              <a:latin typeface="Times New Roman" pitchFamily="18"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Times New Roman" pitchFamily="18"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5D99E-305F-4BAB-9FAC-920B50A806E3}" type="slidenum">
              <a:rPr lang="en-US" smtClean="0">
                <a:latin typeface="Times New Roman" pitchFamily="18" charset="0"/>
              </a:rPr>
              <a:pPr/>
              <a:t>‹#›</a:t>
            </a:fld>
            <a:endParaRPr lang="en-US" dirty="0">
              <a:latin typeface="Times New Roman" pitchFamily="18" charset="0"/>
            </a:endParaRP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New Roman" pitchFamily="18" charset="0"/>
              </a:defRPr>
            </a:lvl1pPr>
          </a:lstStyle>
          <a:p>
            <a:r>
              <a:rPr lang="en-US" dirty="0" smtClean="0"/>
              <a:t>CS ShiShir Dudeja, Cell : +91-9910938312</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Times New Roman" pitchFamily="18" charset="0"/>
              </a:defRPr>
            </a:lvl1pPr>
          </a:lstStyle>
          <a:p>
            <a:fld id="{1C33F749-9737-4051-897D-5263A3B01736}" type="datetimeFigureOut">
              <a:rPr lang="en-US" smtClean="0"/>
              <a:pPr/>
              <a:t>1/2/2014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Times New Roman" pitchFamily="18"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Times New Roman" pitchFamily="18" charset="0"/>
              </a:defRPr>
            </a:lvl1pPr>
          </a:lstStyle>
          <a:p>
            <a:fld id="{130BD5D8-8959-4F22-999A-379BBBCE9774}" type="slidenum">
              <a:rPr lang="en-US" smtClean="0"/>
              <a:pPr/>
              <a:t>‹#›</a:t>
            </a:fld>
            <a:endParaRPr lang="en-US" dirty="0"/>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Times New Roman" pitchFamily="18" charset="0"/>
        <a:ea typeface="+mn-ea"/>
        <a:cs typeface="+mn-cs"/>
      </a:defRPr>
    </a:lvl1pPr>
    <a:lvl2pPr marL="457200" algn="l" defTabSz="914400" rtl="0" eaLnBrk="1" latinLnBrk="0" hangingPunct="1">
      <a:defRPr sz="1200" kern="1200">
        <a:solidFill>
          <a:schemeClr val="tx1"/>
        </a:solidFill>
        <a:latin typeface="Times New Roman" pitchFamily="18" charset="0"/>
        <a:ea typeface="+mn-ea"/>
        <a:cs typeface="+mn-cs"/>
      </a:defRPr>
    </a:lvl2pPr>
    <a:lvl3pPr marL="914400" algn="l" defTabSz="914400" rtl="0" eaLnBrk="1" latinLnBrk="0" hangingPunct="1">
      <a:defRPr sz="1200" kern="1200">
        <a:solidFill>
          <a:schemeClr val="tx1"/>
        </a:solidFill>
        <a:latin typeface="Times New Roman" pitchFamily="18" charset="0"/>
        <a:ea typeface="+mn-ea"/>
        <a:cs typeface="+mn-cs"/>
      </a:defRPr>
    </a:lvl3pPr>
    <a:lvl4pPr marL="1371600" algn="l" defTabSz="914400" rtl="0" eaLnBrk="1" latinLnBrk="0" hangingPunct="1">
      <a:defRPr sz="1200" kern="1200">
        <a:solidFill>
          <a:schemeClr val="tx1"/>
        </a:solidFill>
        <a:latin typeface="Times New Roman" pitchFamily="18" charset="0"/>
        <a:ea typeface="+mn-ea"/>
        <a:cs typeface="+mn-cs"/>
      </a:defRPr>
    </a:lvl4pPr>
    <a:lvl5pPr marL="1828800" algn="l" defTabSz="914400" rtl="0" eaLnBrk="1" latinLnBrk="0" hangingPunct="1">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dirty="0" smtClean="0"/>
          </a:p>
        </p:txBody>
      </p:sp>
      <p:sp>
        <p:nvSpPr>
          <p:cNvPr id="4" name="Slide Number Placeholder 3"/>
          <p:cNvSpPr>
            <a:spLocks noGrp="1"/>
          </p:cNvSpPr>
          <p:nvPr>
            <p:ph type="sldNum" sz="quarter" idx="10"/>
          </p:nvPr>
        </p:nvSpPr>
        <p:spPr/>
        <p:txBody>
          <a:bodyPr/>
          <a:lstStyle/>
          <a:p>
            <a:fld id="{130BD5D8-8959-4F22-999A-379BBBCE9774}"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30BD5D8-8959-4F22-999A-379BBBCE9774}" type="slidenum">
              <a:rPr lang="en-US" smtClean="0"/>
              <a:pPr/>
              <a:t>17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CS SHISHIR DUDEJA</a:t>
            </a:r>
            <a:endParaRPr lang="en-US" dirty="0"/>
          </a:p>
        </p:txBody>
      </p:sp>
      <p:sp>
        <p:nvSpPr>
          <p:cNvPr id="4" name="Footer Placeholder 3"/>
          <p:cNvSpPr>
            <a:spLocks noGrp="1"/>
          </p:cNvSpPr>
          <p:nvPr>
            <p:ph type="ftr" sz="quarter" idx="11"/>
          </p:nvPr>
        </p:nvSpPr>
        <p:spPr/>
        <p:txBody>
          <a:bodyPr/>
          <a:lstStyle/>
          <a:p>
            <a:r>
              <a:rPr lang="en-US" dirty="0" smtClean="0"/>
              <a:t>Email: CSshishirdudeja@gmail.com,                      Cell: +919910938312</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CS SHISHIR DUDEJA</a:t>
            </a:r>
            <a:endParaRPr lang="en-US" dirty="0"/>
          </a:p>
        </p:txBody>
      </p:sp>
      <p:sp>
        <p:nvSpPr>
          <p:cNvPr id="6" name="Footer Placeholder 5"/>
          <p:cNvSpPr>
            <a:spLocks noGrp="1"/>
          </p:cNvSpPr>
          <p:nvPr>
            <p:ph type="ftr" sz="quarter" idx="11"/>
          </p:nvPr>
        </p:nvSpPr>
        <p:spPr/>
        <p:txBody>
          <a:bodyPr/>
          <a:lstStyle/>
          <a:p>
            <a:r>
              <a:rPr lang="en-US" dirty="0" smtClean="0"/>
              <a:t>Email: CSshishirdudeja@gmail.com,                      Cell: +919910938312</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CS SHISHIR DUDEJA</a:t>
            </a:r>
            <a:endParaRPr lang="en-US" dirty="0"/>
          </a:p>
        </p:txBody>
      </p:sp>
      <p:sp>
        <p:nvSpPr>
          <p:cNvPr id="8" name="Footer Placeholder 7"/>
          <p:cNvSpPr>
            <a:spLocks noGrp="1"/>
          </p:cNvSpPr>
          <p:nvPr>
            <p:ph type="ftr" sz="quarter" idx="11"/>
          </p:nvPr>
        </p:nvSpPr>
        <p:spPr/>
        <p:txBody>
          <a:bodyPr/>
          <a:lstStyle/>
          <a:p>
            <a:r>
              <a:rPr lang="en-US" dirty="0" smtClean="0"/>
              <a:t>Email: CSshishirdudeja@gmail.com,                      Cell: +919910938312</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CS SHISHIR DUDEJA</a:t>
            </a:r>
            <a:endParaRPr lang="en-US" dirty="0"/>
          </a:p>
        </p:txBody>
      </p:sp>
      <p:sp>
        <p:nvSpPr>
          <p:cNvPr id="4" name="Footer Placeholder 3"/>
          <p:cNvSpPr>
            <a:spLocks noGrp="1"/>
          </p:cNvSpPr>
          <p:nvPr>
            <p:ph type="ftr" sz="quarter" idx="11"/>
          </p:nvPr>
        </p:nvSpPr>
        <p:spPr/>
        <p:txBody>
          <a:bodyPr/>
          <a:lstStyle/>
          <a:p>
            <a:r>
              <a:rPr lang="en-US" dirty="0" smtClean="0"/>
              <a:t>Email: CSshishirdudeja@gmail.com,                      Cell: +919910938312</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1"/>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CS SHISHIR DUDEJA</a:t>
            </a:r>
            <a:endParaRPr lang="en-US" dirty="0"/>
          </a:p>
        </p:txBody>
      </p:sp>
      <p:sp>
        <p:nvSpPr>
          <p:cNvPr id="6" name="Footer Placeholder 5"/>
          <p:cNvSpPr>
            <a:spLocks noGrp="1"/>
          </p:cNvSpPr>
          <p:nvPr>
            <p:ph type="ftr" sz="quarter" idx="11"/>
          </p:nvPr>
        </p:nvSpPr>
        <p:spPr/>
        <p:txBody>
          <a:bodyPr/>
          <a:lstStyle/>
          <a:p>
            <a:r>
              <a:rPr lang="en-US" dirty="0" smtClean="0"/>
              <a:t>Email: CSshishirdudeja@gmail.com,                      Cell: +919910938312</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CS SHISHIR DUDEJA</a:t>
            </a:r>
            <a:endParaRPr lang="en-US" dirty="0"/>
          </a:p>
        </p:txBody>
      </p:sp>
      <p:sp>
        <p:nvSpPr>
          <p:cNvPr id="6" name="Footer Placeholder 5"/>
          <p:cNvSpPr>
            <a:spLocks noGrp="1"/>
          </p:cNvSpPr>
          <p:nvPr>
            <p:ph type="ftr" sz="quarter" idx="11"/>
          </p:nvPr>
        </p:nvSpPr>
        <p:spPr/>
        <p:txBody>
          <a:bodyPr/>
          <a:lstStyle/>
          <a:p>
            <a:r>
              <a:rPr lang="en-US" dirty="0" smtClean="0"/>
              <a:t>Email: CSshishirdudeja@gmail.com,                      Cell: +919910938312</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CS SHISHIR DUDEJA</a:t>
            </a:r>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Email: CSshishirdudeja@gmail.com,                      Cell: +919910938312</a:t>
            </a:r>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0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3.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6200"/>
            <a:ext cx="9144000" cy="1066799"/>
          </a:xfrm>
          <a:ln>
            <a:noFill/>
          </a:ln>
        </p:spPr>
        <p:txBody>
          <a:bodyPr>
            <a:normAutofit fontScale="90000"/>
          </a:bodyPr>
          <a:lstStyle/>
          <a:p>
            <a:pPr eaLnBrk="1" fontAlgn="auto" hangingPunct="1">
              <a:spcAft>
                <a:spcPts val="0"/>
              </a:spcAft>
              <a:defRPr/>
            </a:pPr>
            <a:r>
              <a:rPr lang="en-US" sz="5400" b="1" dirty="0" smtClean="0">
                <a:solidFill>
                  <a:srgbClr val="FFFF00"/>
                </a:solidFill>
                <a:latin typeface="Times New Roman" pitchFamily="18" charset="0"/>
              </a:rPr>
              <a:t>T</a:t>
            </a:r>
            <a:r>
              <a:rPr lang="en-US" sz="5400" b="1" dirty="0" smtClean="0">
                <a:solidFill>
                  <a:srgbClr val="FF0000"/>
                </a:solidFill>
                <a:latin typeface="Times New Roman" pitchFamily="18" charset="0"/>
              </a:rPr>
              <a:t>H</a:t>
            </a:r>
            <a:r>
              <a:rPr lang="en-US" sz="5400" b="1" dirty="0" smtClean="0">
                <a:solidFill>
                  <a:srgbClr val="00B0F0"/>
                </a:solidFill>
                <a:latin typeface="Times New Roman" pitchFamily="18" charset="0"/>
              </a:rPr>
              <a:t>E</a:t>
            </a:r>
            <a:r>
              <a:rPr lang="en-US" sz="5400" b="1" dirty="0" smtClean="0">
                <a:latin typeface="Times New Roman" pitchFamily="18" charset="0"/>
              </a:rPr>
              <a:t> </a:t>
            </a:r>
            <a:r>
              <a:rPr sz="5400" b="1" dirty="0" smtClean="0">
                <a:solidFill>
                  <a:schemeClr val="accent2">
                    <a:lumMod val="40000"/>
                    <a:lumOff val="60000"/>
                  </a:schemeClr>
                </a:solidFill>
                <a:latin typeface="Times New Roman" pitchFamily="18" charset="0"/>
              </a:rPr>
              <a:t>C</a:t>
            </a:r>
            <a:r>
              <a:rPr sz="5400" b="1" dirty="0" smtClean="0">
                <a:solidFill>
                  <a:schemeClr val="accent3">
                    <a:lumMod val="60000"/>
                    <a:lumOff val="40000"/>
                  </a:schemeClr>
                </a:solidFill>
                <a:latin typeface="Times New Roman" pitchFamily="18" charset="0"/>
              </a:rPr>
              <a:t>O</a:t>
            </a:r>
            <a:r>
              <a:rPr sz="5400" b="1" dirty="0" smtClean="0">
                <a:solidFill>
                  <a:srgbClr val="92D050"/>
                </a:solidFill>
                <a:latin typeface="Times New Roman" pitchFamily="18" charset="0"/>
              </a:rPr>
              <a:t>M</a:t>
            </a:r>
            <a:r>
              <a:rPr sz="5400" b="1" dirty="0" smtClean="0">
                <a:solidFill>
                  <a:schemeClr val="bg2">
                    <a:lumMod val="40000"/>
                    <a:lumOff val="60000"/>
                  </a:schemeClr>
                </a:solidFill>
                <a:latin typeface="Times New Roman" pitchFamily="18" charset="0"/>
              </a:rPr>
              <a:t>P</a:t>
            </a:r>
            <a:r>
              <a:rPr sz="5400" b="1" dirty="0" smtClean="0">
                <a:solidFill>
                  <a:schemeClr val="bg1">
                    <a:lumMod val="50000"/>
                    <a:lumOff val="50000"/>
                  </a:schemeClr>
                </a:solidFill>
                <a:latin typeface="Times New Roman" pitchFamily="18" charset="0"/>
              </a:rPr>
              <a:t>A</a:t>
            </a:r>
            <a:r>
              <a:rPr sz="5400" b="1" dirty="0" smtClean="0">
                <a:solidFill>
                  <a:srgbClr val="00B050"/>
                </a:solidFill>
                <a:latin typeface="Times New Roman" pitchFamily="18" charset="0"/>
              </a:rPr>
              <a:t>N</a:t>
            </a:r>
            <a:r>
              <a:rPr sz="5400" b="1" dirty="0" smtClean="0">
                <a:solidFill>
                  <a:schemeClr val="accent1">
                    <a:lumMod val="60000"/>
                    <a:lumOff val="40000"/>
                  </a:schemeClr>
                </a:solidFill>
                <a:latin typeface="Times New Roman" pitchFamily="18" charset="0"/>
              </a:rPr>
              <a:t>I</a:t>
            </a:r>
            <a:r>
              <a:rPr sz="5400" b="1" dirty="0" smtClean="0">
                <a:solidFill>
                  <a:schemeClr val="accent3">
                    <a:lumMod val="60000"/>
                    <a:lumOff val="40000"/>
                  </a:schemeClr>
                </a:solidFill>
                <a:latin typeface="Times New Roman" pitchFamily="18" charset="0"/>
              </a:rPr>
              <a:t>E</a:t>
            </a:r>
            <a:r>
              <a:rPr sz="5400" b="1" dirty="0" smtClean="0">
                <a:solidFill>
                  <a:schemeClr val="accent4">
                    <a:lumMod val="60000"/>
                    <a:lumOff val="40000"/>
                  </a:schemeClr>
                </a:solidFill>
                <a:latin typeface="Times New Roman" pitchFamily="18" charset="0"/>
              </a:rPr>
              <a:t>S</a:t>
            </a:r>
            <a:r>
              <a:rPr sz="5400" b="1" dirty="0" smtClean="0">
                <a:latin typeface="Times New Roman" pitchFamily="18" charset="0"/>
              </a:rPr>
              <a:t> </a:t>
            </a:r>
            <a:r>
              <a:rPr sz="5400" b="1" dirty="0" smtClean="0">
                <a:solidFill>
                  <a:srgbClr val="FF0000"/>
                </a:solidFill>
                <a:latin typeface="Times New Roman" pitchFamily="18" charset="0"/>
              </a:rPr>
              <a:t>A</a:t>
            </a:r>
            <a:r>
              <a:rPr sz="5400" b="1" dirty="0" smtClean="0">
                <a:solidFill>
                  <a:srgbClr val="92D050"/>
                </a:solidFill>
                <a:latin typeface="Times New Roman" pitchFamily="18" charset="0"/>
              </a:rPr>
              <a:t>C</a:t>
            </a:r>
            <a:r>
              <a:rPr sz="5400" b="1" dirty="0" smtClean="0">
                <a:solidFill>
                  <a:srgbClr val="FFC000"/>
                </a:solidFill>
                <a:latin typeface="Times New Roman" pitchFamily="18" charset="0"/>
              </a:rPr>
              <a:t>T</a:t>
            </a:r>
            <a:r>
              <a:rPr sz="5400" b="1" dirty="0" smtClean="0">
                <a:solidFill>
                  <a:srgbClr val="FF0000"/>
                </a:solidFill>
                <a:latin typeface="Times New Roman" pitchFamily="18" charset="0"/>
              </a:rPr>
              <a:t>,</a:t>
            </a:r>
            <a:r>
              <a:rPr sz="5400" b="1" dirty="0" smtClean="0">
                <a:latin typeface="Times New Roman" pitchFamily="18" charset="0"/>
              </a:rPr>
              <a:t> </a:t>
            </a:r>
            <a:r>
              <a:rPr sz="5400" b="1" dirty="0" smtClean="0">
                <a:solidFill>
                  <a:srgbClr val="00B0F0"/>
                </a:solidFill>
                <a:latin typeface="Times New Roman" pitchFamily="18" charset="0"/>
              </a:rPr>
              <a:t>2</a:t>
            </a:r>
            <a:r>
              <a:rPr sz="5400" b="1" dirty="0" smtClean="0">
                <a:solidFill>
                  <a:srgbClr val="7030A0"/>
                </a:solidFill>
                <a:latin typeface="Times New Roman" pitchFamily="18" charset="0"/>
              </a:rPr>
              <a:t>0</a:t>
            </a:r>
            <a:r>
              <a:rPr sz="5400" b="1" dirty="0" smtClean="0">
                <a:solidFill>
                  <a:srgbClr val="00B050"/>
                </a:solidFill>
                <a:latin typeface="Times New Roman" pitchFamily="18" charset="0"/>
              </a:rPr>
              <a:t>1</a:t>
            </a:r>
            <a:r>
              <a:rPr sz="5400" b="1" dirty="0" smtClean="0">
                <a:solidFill>
                  <a:srgbClr val="FFFF00"/>
                </a:solidFill>
                <a:latin typeface="Times New Roman" pitchFamily="18" charset="0"/>
              </a:rPr>
              <a:t>3</a:t>
            </a:r>
            <a:r>
              <a:rPr lang="en-US" sz="5400" b="1" dirty="0" smtClean="0">
                <a:latin typeface="Times New Roman" pitchFamily="18" charset="0"/>
              </a:rPr>
              <a:t/>
            </a:r>
            <a:br>
              <a:rPr lang="en-US" sz="5400" b="1" dirty="0" smtClean="0">
                <a:latin typeface="Times New Roman" pitchFamily="18" charset="0"/>
              </a:rPr>
            </a:br>
            <a:r>
              <a:rPr lang="en-US" sz="2000" b="1" dirty="0" smtClean="0">
                <a:latin typeface="Times New Roman" pitchFamily="18" charset="0"/>
              </a:rPr>
              <a:t>(No. 18 of 2013)</a:t>
            </a:r>
            <a:br>
              <a:rPr lang="en-US" sz="2000" b="1" dirty="0" smtClean="0">
                <a:latin typeface="Times New Roman" pitchFamily="18" charset="0"/>
              </a:rPr>
            </a:br>
            <a:endParaRPr lang="en-IN" sz="2800" b="1" dirty="0">
              <a:latin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1981200" y="1524000"/>
            <a:ext cx="5646820" cy="3301218"/>
          </a:xfrm>
          <a:prstGeom prst="rect">
            <a:avLst/>
          </a:prstGeom>
          <a:noFill/>
          <a:ln w="9525">
            <a:noFill/>
            <a:miter lim="800000"/>
            <a:headEnd/>
            <a:tailEnd/>
          </a:ln>
        </p:spPr>
      </p:pic>
      <p:sp>
        <p:nvSpPr>
          <p:cNvPr id="10" name="Rectangle 9"/>
          <p:cNvSpPr/>
          <p:nvPr/>
        </p:nvSpPr>
        <p:spPr>
          <a:xfrm>
            <a:off x="0" y="5410200"/>
            <a:ext cx="9144000" cy="646331"/>
          </a:xfrm>
          <a:prstGeom prst="rect">
            <a:avLst/>
          </a:prstGeom>
        </p:spPr>
        <p:txBody>
          <a:bodyPr wrap="square">
            <a:spAutoFit/>
          </a:bodyPr>
          <a:lstStyle/>
          <a:p>
            <a:pPr algn="ctr"/>
            <a:r>
              <a:rPr lang="en-US" b="1" dirty="0" smtClean="0"/>
              <a:t>Knowledge Sharing is the Learning, and innate to our human nature of wanting to connect and collaborate with others</a:t>
            </a:r>
            <a:r>
              <a:rPr lang="en-US" dirty="0" smtClean="0"/>
              <a:t>. Kindly share knowledge with your other contacts as well.</a:t>
            </a:r>
            <a:endParaRPr lang="en-US" dirty="0"/>
          </a:p>
        </p:txBody>
      </p:sp>
      <p:sp>
        <p:nvSpPr>
          <p:cNvPr id="11" name="Rectangle 10"/>
          <p:cNvSpPr/>
          <p:nvPr/>
        </p:nvSpPr>
        <p:spPr>
          <a:xfrm rot="19681659">
            <a:off x="-259859" y="1554989"/>
            <a:ext cx="2554972" cy="1477328"/>
          </a:xfrm>
          <a:prstGeom prst="rect">
            <a:avLst/>
          </a:prstGeom>
        </p:spPr>
        <p:txBody>
          <a:bodyPr wrap="square">
            <a:spAutoFit/>
          </a:bodyPr>
          <a:lstStyle/>
          <a:p>
            <a:pPr algn="ctr"/>
            <a:r>
              <a:rPr lang="en-US" sz="3000" b="1" dirty="0" smtClean="0">
                <a:latin typeface="Times New Roman" pitchFamily="18" charset="0"/>
              </a:rPr>
              <a:t>Unlearn </a:t>
            </a:r>
          </a:p>
          <a:p>
            <a:pPr algn="ctr"/>
            <a:r>
              <a:rPr lang="en-US" sz="3000" b="1" dirty="0" smtClean="0">
                <a:latin typeface="Times New Roman" pitchFamily="18" charset="0"/>
              </a:rPr>
              <a:t>&amp;</a:t>
            </a:r>
          </a:p>
          <a:p>
            <a:pPr algn="ctr"/>
            <a:r>
              <a:rPr lang="en-US" sz="3000" b="1" dirty="0" smtClean="0">
                <a:latin typeface="Times New Roman" pitchFamily="18" charset="0"/>
              </a:rPr>
              <a:t>Re-learn</a:t>
            </a:r>
            <a:endParaRPr lang="en-US" sz="3000" dirty="0"/>
          </a:p>
        </p:txBody>
      </p:sp>
      <p:sp>
        <p:nvSpPr>
          <p:cNvPr id="12" name="Rectangle 11"/>
          <p:cNvSpPr/>
          <p:nvPr/>
        </p:nvSpPr>
        <p:spPr>
          <a:xfrm>
            <a:off x="0" y="4800600"/>
            <a:ext cx="9144000" cy="553998"/>
          </a:xfrm>
          <a:prstGeom prst="rect">
            <a:avLst/>
          </a:prstGeom>
        </p:spPr>
        <p:txBody>
          <a:bodyPr wrap="square">
            <a:spAutoFit/>
          </a:bodyPr>
          <a:lstStyle/>
          <a:p>
            <a:pPr algn="ctr"/>
            <a:r>
              <a:rPr lang="en-US" sz="3000" b="1" dirty="0" smtClean="0">
                <a:latin typeface="Times New Roman" pitchFamily="18" charset="0"/>
              </a:rPr>
              <a:t>(Let’s have some discussion)</a:t>
            </a:r>
            <a:endParaRPr lang="en-US" sz="3000" dirty="0"/>
          </a:p>
        </p:txBody>
      </p:sp>
      <p:sp>
        <p:nvSpPr>
          <p:cNvPr id="13" name="Rectangle 12"/>
          <p:cNvSpPr/>
          <p:nvPr/>
        </p:nvSpPr>
        <p:spPr>
          <a:xfrm>
            <a:off x="4572000" y="6180892"/>
            <a:ext cx="4572000" cy="677108"/>
          </a:xfrm>
          <a:prstGeom prst="rect">
            <a:avLst/>
          </a:prstGeom>
        </p:spPr>
        <p:txBody>
          <a:bodyPr>
            <a:spAutoFit/>
          </a:bodyPr>
          <a:lstStyle/>
          <a:p>
            <a:pPr algn="r"/>
            <a:r>
              <a:rPr lang="en-US" sz="2000" b="1" dirty="0" smtClean="0"/>
              <a:t>Presented by: CS </a:t>
            </a:r>
            <a:r>
              <a:rPr lang="en-US" sz="2000" b="1" i="1" dirty="0" smtClean="0"/>
              <a:t>S</a:t>
            </a:r>
            <a:r>
              <a:rPr lang="en-US" sz="2000" i="1" dirty="0" smtClean="0"/>
              <a:t>hi</a:t>
            </a:r>
            <a:r>
              <a:rPr lang="en-US" sz="2000" b="1" i="1" dirty="0" smtClean="0"/>
              <a:t>S</a:t>
            </a:r>
            <a:r>
              <a:rPr lang="en-US" sz="2000" i="1" dirty="0" smtClean="0"/>
              <a:t>hir Dudeja</a:t>
            </a:r>
            <a:r>
              <a:rPr lang="en-US" i="1" dirty="0" smtClean="0"/>
              <a:t/>
            </a:r>
            <a:br>
              <a:rPr lang="en-US" i="1" dirty="0" smtClean="0"/>
            </a:br>
            <a:r>
              <a:rPr lang="en-US" i="1" dirty="0" smtClean="0"/>
              <a:t>        </a:t>
            </a:r>
            <a:r>
              <a:rPr lang="en-US" sz="1200" dirty="0" smtClean="0"/>
              <a:t>Cell : +91-9910938312</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770" decel="100000"/>
                                        <p:tgtEl>
                                          <p:spTgt spid="1026"/>
                                        </p:tgtEl>
                                      </p:cBhvr>
                                    </p:animEffect>
                                    <p:animScale>
                                      <p:cBhvr>
                                        <p:cTn id="8" dur="770" decel="100000"/>
                                        <p:tgtEl>
                                          <p:spTgt spid="1026"/>
                                        </p:tgtEl>
                                      </p:cBhvr>
                                      <p:from x="10000" y="10000"/>
                                      <p:to x="200000" y="450000"/>
                                    </p:animScale>
                                    <p:animScale>
                                      <p:cBhvr>
                                        <p:cTn id="9" dur="1230" accel="100000" fill="hold">
                                          <p:stCondLst>
                                            <p:cond delay="770"/>
                                          </p:stCondLst>
                                        </p:cTn>
                                        <p:tgtEl>
                                          <p:spTgt spid="1026"/>
                                        </p:tgtEl>
                                      </p:cBhvr>
                                      <p:from x="200000" y="450000"/>
                                      <p:to x="100000" y="100000"/>
                                    </p:animScale>
                                    <p:set>
                                      <p:cBhvr>
                                        <p:cTn id="10" dur="770" fill="hold"/>
                                        <p:tgtEl>
                                          <p:spTgt spid="1026"/>
                                        </p:tgtEl>
                                        <p:attrNameLst>
                                          <p:attrName>ppt_x</p:attrName>
                                        </p:attrNameLst>
                                      </p:cBhvr>
                                      <p:to>
                                        <p:strVal val="(0.5)"/>
                                      </p:to>
                                    </p:set>
                                    <p:anim from="(0.5)" to="(#ppt_x)" calcmode="lin" valueType="num">
                                      <p:cBhvr>
                                        <p:cTn id="11" dur="1230" accel="100000" fill="hold">
                                          <p:stCondLst>
                                            <p:cond delay="770"/>
                                          </p:stCondLst>
                                        </p:cTn>
                                        <p:tgtEl>
                                          <p:spTgt spid="1026"/>
                                        </p:tgtEl>
                                        <p:attrNameLst>
                                          <p:attrName>ppt_x</p:attrName>
                                        </p:attrNameLst>
                                      </p:cBhvr>
                                    </p:anim>
                                    <p:set>
                                      <p:cBhvr>
                                        <p:cTn id="12" dur="770" fill="hold"/>
                                        <p:tgtEl>
                                          <p:spTgt spid="1026"/>
                                        </p:tgtEl>
                                        <p:attrNameLst>
                                          <p:attrName>ppt_y</p:attrName>
                                        </p:attrNameLst>
                                      </p:cBhvr>
                                      <p:to>
                                        <p:strVal val="(#ppt_y+0.4)"/>
                                      </p:to>
                                    </p:set>
                                    <p:anim from="(#ppt_y+0.4)" to="(#ppt_y)" calcmode="lin" valueType="num">
                                      <p:cBhvr>
                                        <p:cTn id="13" dur="1230" accel="100000" fill="hold">
                                          <p:stCondLst>
                                            <p:cond delay="770"/>
                                          </p:stCondLst>
                                        </p:cTn>
                                        <p:tgtEl>
                                          <p:spTgt spid="1026"/>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heel(4)">
                                      <p:cBhvr>
                                        <p:cTn id="18" dur="2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3000"/>
                                        <p:tgtEl>
                                          <p:spTgt spid="11"/>
                                        </p:tgtEl>
                                      </p:cBhvr>
                                    </p:animEffect>
                                    <p:anim calcmode="lin" valueType="num">
                                      <p:cBhvr>
                                        <p:cTn id="24" dur="3000" fill="hold"/>
                                        <p:tgtEl>
                                          <p:spTgt spid="11"/>
                                        </p:tgtEl>
                                        <p:attrNameLst>
                                          <p:attrName>style.rotation</p:attrName>
                                        </p:attrNameLst>
                                      </p:cBhvr>
                                      <p:tavLst>
                                        <p:tav tm="0">
                                          <p:val>
                                            <p:fltVal val="720"/>
                                          </p:val>
                                        </p:tav>
                                        <p:tav tm="100000">
                                          <p:val>
                                            <p:fltVal val="0"/>
                                          </p:val>
                                        </p:tav>
                                      </p:tavLst>
                                    </p:anim>
                                    <p:anim calcmode="lin" valueType="num">
                                      <p:cBhvr>
                                        <p:cTn id="25" dur="3000" fill="hold"/>
                                        <p:tgtEl>
                                          <p:spTgt spid="11"/>
                                        </p:tgtEl>
                                        <p:attrNameLst>
                                          <p:attrName>ppt_h</p:attrName>
                                        </p:attrNameLst>
                                      </p:cBhvr>
                                      <p:tavLst>
                                        <p:tav tm="0">
                                          <p:val>
                                            <p:fltVal val="0"/>
                                          </p:val>
                                        </p:tav>
                                        <p:tav tm="100000">
                                          <p:val>
                                            <p:strVal val="#ppt_h"/>
                                          </p:val>
                                        </p:tav>
                                      </p:tavLst>
                                    </p:anim>
                                    <p:anim calcmode="lin" valueType="num">
                                      <p:cBhvr>
                                        <p:cTn id="26" dur="3000" fill="hold"/>
                                        <p:tgtEl>
                                          <p:spTgt spid="11"/>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grpId="0" nodeType="clickEffect">
                                  <p:stCondLst>
                                    <p:cond delay="0"/>
                                  </p:stCondLst>
                                  <p:childTnLst>
                                    <p:animRot by="21600000">
                                      <p:cBhvr>
                                        <p:cTn id="30" dur="2000" fill="hold"/>
                                        <p:tgtEl>
                                          <p:spTgt spid="12"/>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19" presetClass="entr" presetSubtype="10" fill="hold" grpId="0" nodeType="clickEffect">
                                  <p:stCondLst>
                                    <p:cond delay="0"/>
                                  </p:stCondLst>
                                  <p:iterate type="lt">
                                    <p:tmPct val="0"/>
                                  </p:iterate>
                                  <p:childTnLst>
                                    <p:set>
                                      <p:cBhvr>
                                        <p:cTn id="34" dur="1" fill="hold">
                                          <p:stCondLst>
                                            <p:cond delay="0"/>
                                          </p:stCondLst>
                                        </p:cTn>
                                        <p:tgtEl>
                                          <p:spTgt spid="2"/>
                                        </p:tgtEl>
                                        <p:attrNameLst>
                                          <p:attrName>style.visibility</p:attrName>
                                        </p:attrNameLst>
                                      </p:cBhvr>
                                      <p:to>
                                        <p:strVal val="visible"/>
                                      </p:to>
                                    </p:set>
                                    <p:anim calcmode="lin" valueType="num">
                                      <p:cBhvr>
                                        <p:cTn id="35" dur="5000" fill="hold"/>
                                        <p:tgtEl>
                                          <p:spTgt spid="2"/>
                                        </p:tgtEl>
                                        <p:attrNameLst>
                                          <p:attrName>ppt_w</p:attrName>
                                        </p:attrNameLst>
                                      </p:cBhvr>
                                      <p:tavLst>
                                        <p:tav tm="0" fmla="#ppt_w*sin(2.5*pi*$)">
                                          <p:val>
                                            <p:fltVal val="0"/>
                                          </p:val>
                                        </p:tav>
                                        <p:tav tm="100000">
                                          <p:val>
                                            <p:fltVal val="1"/>
                                          </p:val>
                                        </p:tav>
                                      </p:tavLst>
                                    </p:anim>
                                    <p:anim calcmode="lin" valueType="num">
                                      <p:cBhvr>
                                        <p:cTn id="36" dur="5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0" presetClass="entr" presetSubtype="0" fill="hold" grpId="1" nodeType="clickEffect">
                                  <p:stCondLst>
                                    <p:cond delay="0"/>
                                  </p:stCondLst>
                                  <p:iterate type="lt">
                                    <p:tmPct val="10000"/>
                                  </p:iterate>
                                  <p:childTnLst>
                                    <p:set>
                                      <p:cBhvr>
                                        <p:cTn id="40" dur="1" fill="hold">
                                          <p:stCondLst>
                                            <p:cond delay="0"/>
                                          </p:stCondLst>
                                        </p:cTn>
                                        <p:tgtEl>
                                          <p:spTgt spid="2"/>
                                        </p:tgtEl>
                                        <p:attrNameLst>
                                          <p:attrName>style.visibility</p:attrName>
                                        </p:attrNameLst>
                                      </p:cBhvr>
                                      <p:to>
                                        <p:strVal val="visible"/>
                                      </p:to>
                                    </p:set>
                                    <p:animEffect transition="in" filter="fade">
                                      <p:cBhvr>
                                        <p:cTn id="41" dur="1000"/>
                                        <p:tgtEl>
                                          <p:spTgt spid="2"/>
                                        </p:tgtEl>
                                      </p:cBhvr>
                                    </p:animEffect>
                                    <p:anim calcmode="lin" valueType="num">
                                      <p:cBhvr>
                                        <p:cTn id="42" dur="1000" fill="hold"/>
                                        <p:tgtEl>
                                          <p:spTgt spid="2"/>
                                        </p:tgtEl>
                                        <p:attrNameLst>
                                          <p:attrName>ppt_x</p:attrName>
                                        </p:attrNameLst>
                                      </p:cBhvr>
                                      <p:tavLst>
                                        <p:tav tm="0">
                                          <p:val>
                                            <p:strVal val="#ppt_x-.1"/>
                                          </p:val>
                                        </p:tav>
                                        <p:tav tm="100000">
                                          <p:val>
                                            <p:strVal val="#ppt_x"/>
                                          </p:val>
                                        </p:tav>
                                      </p:tavLst>
                                    </p:anim>
                                    <p:anim calcmode="lin" valueType="num">
                                      <p:cBhvr>
                                        <p:cTn id="43"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1" grpId="0"/>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a:xfrm>
            <a:off x="1905000" y="6416675"/>
            <a:ext cx="2895600" cy="365125"/>
          </a:xfrm>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dirty="0"/>
          </a:p>
        </p:txBody>
      </p:sp>
      <p:sp>
        <p:nvSpPr>
          <p:cNvPr id="5" name="Rounded Rectangle 4"/>
          <p:cNvSpPr/>
          <p:nvPr/>
        </p:nvSpPr>
        <p:spPr>
          <a:xfrm>
            <a:off x="2057400" y="914400"/>
            <a:ext cx="7086600" cy="838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smtClean="0">
                <a:solidFill>
                  <a:srgbClr val="00B0F0"/>
                </a:solidFill>
                <a:latin typeface="Times New Roman" pitchFamily="18" charset="0"/>
                <a:cs typeface="Times New Roman" pitchFamily="18" charset="0"/>
              </a:rPr>
              <a:t>Issued by The Institute of Company Secretaries of India (ICSI)</a:t>
            </a:r>
            <a:endParaRPr lang="en-GB" sz="2800" b="1" dirty="0">
              <a:solidFill>
                <a:srgbClr val="00B0F0"/>
              </a:solidFill>
              <a:latin typeface="Times New Roman" pitchFamily="18" charset="0"/>
              <a:cs typeface="Times New Roman" pitchFamily="18" charset="0"/>
            </a:endParaRPr>
          </a:p>
        </p:txBody>
      </p:sp>
      <p:pic>
        <p:nvPicPr>
          <p:cNvPr id="152579" name="Picture 3"/>
          <p:cNvPicPr>
            <a:picLocks noChangeAspect="1" noChangeArrowheads="1"/>
          </p:cNvPicPr>
          <p:nvPr/>
        </p:nvPicPr>
        <p:blipFill>
          <a:blip r:embed="rId2" cstate="print"/>
          <a:srcRect/>
          <a:stretch>
            <a:fillRect/>
          </a:stretch>
        </p:blipFill>
        <p:spPr bwMode="auto">
          <a:xfrm>
            <a:off x="2133600" y="0"/>
            <a:ext cx="5181600" cy="1141374"/>
          </a:xfrm>
          <a:prstGeom prst="bevel">
            <a:avLst/>
          </a:prstGeom>
          <a:noFill/>
          <a:ln w="9525">
            <a:noFill/>
            <a:miter lim="800000"/>
            <a:headEnd/>
            <a:tailEnd/>
          </a:ln>
        </p:spPr>
      </p:pic>
      <p:pic>
        <p:nvPicPr>
          <p:cNvPr id="152580" name="Picture 4"/>
          <p:cNvPicPr>
            <a:picLocks noChangeAspect="1" noChangeArrowheads="1"/>
          </p:cNvPicPr>
          <p:nvPr/>
        </p:nvPicPr>
        <p:blipFill>
          <a:blip r:embed="rId3" cstate="print"/>
          <a:srcRect l="6666" t="3478" r="6667" b="6087"/>
          <a:stretch>
            <a:fillRect/>
          </a:stretch>
        </p:blipFill>
        <p:spPr bwMode="auto">
          <a:xfrm>
            <a:off x="1447800" y="1905000"/>
            <a:ext cx="6019800" cy="4013200"/>
          </a:xfrm>
          <a:prstGeom prst="roundRect">
            <a:avLst/>
          </a:prstGeom>
          <a:noFill/>
          <a:ln w="9525">
            <a:noFill/>
            <a:miter lim="800000"/>
            <a:headEnd/>
            <a:tailEnd/>
          </a:ln>
        </p:spPr>
      </p:pic>
      <p:pic>
        <p:nvPicPr>
          <p:cNvPr id="152581" name="Picture 5"/>
          <p:cNvPicPr>
            <a:picLocks noChangeAspect="1" noChangeArrowheads="1"/>
          </p:cNvPicPr>
          <p:nvPr/>
        </p:nvPicPr>
        <p:blipFill>
          <a:blip r:embed="rId4" cstate="print"/>
          <a:srcRect/>
          <a:stretch>
            <a:fillRect/>
          </a:stretch>
        </p:blipFill>
        <p:spPr bwMode="auto">
          <a:xfrm>
            <a:off x="4925298" y="6248401"/>
            <a:ext cx="4218701" cy="609598"/>
          </a:xfrm>
          <a:prstGeom prst="rect">
            <a:avLst/>
          </a:prstGeom>
          <a:noFill/>
          <a:ln w="9525">
            <a:noFill/>
            <a:miter lim="800000"/>
            <a:headEnd/>
            <a:tailEnd/>
          </a:ln>
        </p:spPr>
      </p:pic>
      <p:pic>
        <p:nvPicPr>
          <p:cNvPr id="152582" name="Picture 6"/>
          <p:cNvPicPr>
            <a:picLocks noChangeAspect="1" noChangeArrowheads="1"/>
          </p:cNvPicPr>
          <p:nvPr/>
        </p:nvPicPr>
        <p:blipFill>
          <a:blip r:embed="rId5" cstate="print"/>
          <a:srcRect/>
          <a:stretch>
            <a:fillRect/>
          </a:stretch>
        </p:blipFill>
        <p:spPr bwMode="auto">
          <a:xfrm>
            <a:off x="1" y="1"/>
            <a:ext cx="1371599" cy="865026"/>
          </a:xfrm>
          <a:prstGeom prst="round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52580"/>
                                        </p:tgtEl>
                                        <p:attrNameLst>
                                          <p:attrName>style.visibility</p:attrName>
                                        </p:attrNameLst>
                                      </p:cBhvr>
                                      <p:to>
                                        <p:strVal val="visible"/>
                                      </p:to>
                                    </p:set>
                                    <p:animEffect transition="in" filter="fade">
                                      <p:cBhvr>
                                        <p:cTn id="7" dur="770" decel="100000"/>
                                        <p:tgtEl>
                                          <p:spTgt spid="152580"/>
                                        </p:tgtEl>
                                      </p:cBhvr>
                                    </p:animEffect>
                                    <p:animScale>
                                      <p:cBhvr>
                                        <p:cTn id="8" dur="770" decel="100000"/>
                                        <p:tgtEl>
                                          <p:spTgt spid="152580"/>
                                        </p:tgtEl>
                                      </p:cBhvr>
                                      <p:from x="10000" y="10000"/>
                                      <p:to x="200000" y="450000"/>
                                    </p:animScale>
                                    <p:animScale>
                                      <p:cBhvr>
                                        <p:cTn id="9" dur="1230" accel="100000" fill="hold">
                                          <p:stCondLst>
                                            <p:cond delay="770"/>
                                          </p:stCondLst>
                                        </p:cTn>
                                        <p:tgtEl>
                                          <p:spTgt spid="152580"/>
                                        </p:tgtEl>
                                      </p:cBhvr>
                                      <p:from x="200000" y="450000"/>
                                      <p:to x="100000" y="100000"/>
                                    </p:animScale>
                                    <p:set>
                                      <p:cBhvr>
                                        <p:cTn id="10" dur="770" fill="hold"/>
                                        <p:tgtEl>
                                          <p:spTgt spid="152580"/>
                                        </p:tgtEl>
                                        <p:attrNameLst>
                                          <p:attrName>ppt_x</p:attrName>
                                        </p:attrNameLst>
                                      </p:cBhvr>
                                      <p:to>
                                        <p:strVal val="(0.5)"/>
                                      </p:to>
                                    </p:set>
                                    <p:anim from="(0.5)" to="(#ppt_x)" calcmode="lin" valueType="num">
                                      <p:cBhvr>
                                        <p:cTn id="11" dur="1230" accel="100000" fill="hold">
                                          <p:stCondLst>
                                            <p:cond delay="770"/>
                                          </p:stCondLst>
                                        </p:cTn>
                                        <p:tgtEl>
                                          <p:spTgt spid="152580"/>
                                        </p:tgtEl>
                                        <p:attrNameLst>
                                          <p:attrName>ppt_x</p:attrName>
                                        </p:attrNameLst>
                                      </p:cBhvr>
                                    </p:anim>
                                    <p:set>
                                      <p:cBhvr>
                                        <p:cTn id="12" dur="770" fill="hold"/>
                                        <p:tgtEl>
                                          <p:spTgt spid="152580"/>
                                        </p:tgtEl>
                                        <p:attrNameLst>
                                          <p:attrName>ppt_y</p:attrName>
                                        </p:attrNameLst>
                                      </p:cBhvr>
                                      <p:to>
                                        <p:strVal val="(#ppt_y+0.4)"/>
                                      </p:to>
                                    </p:set>
                                    <p:anim from="(#ppt_y+0.4)" to="(#ppt_y)" calcmode="lin" valueType="num">
                                      <p:cBhvr>
                                        <p:cTn id="13" dur="1230" accel="100000" fill="hold">
                                          <p:stCondLst>
                                            <p:cond delay="770"/>
                                          </p:stCondLst>
                                        </p:cTn>
                                        <p:tgtEl>
                                          <p:spTgt spid="152580"/>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152579"/>
                                        </p:tgtEl>
                                        <p:attrNameLst>
                                          <p:attrName>style.visibility</p:attrName>
                                        </p:attrNameLst>
                                      </p:cBhvr>
                                      <p:to>
                                        <p:strVal val="visible"/>
                                      </p:to>
                                    </p:set>
                                    <p:animEffect transition="in" filter="checkerboard(across)">
                                      <p:cBhvr>
                                        <p:cTn id="18" dur="500"/>
                                        <p:tgtEl>
                                          <p:spTgt spid="152579"/>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lide(from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nodeType="clickEffect">
                                  <p:stCondLst>
                                    <p:cond delay="0"/>
                                  </p:stCondLst>
                                  <p:childTnLst>
                                    <p:set>
                                      <p:cBhvr>
                                        <p:cTn id="27" dur="1" fill="hold">
                                          <p:stCondLst>
                                            <p:cond delay="0"/>
                                          </p:stCondLst>
                                        </p:cTn>
                                        <p:tgtEl>
                                          <p:spTgt spid="152582"/>
                                        </p:tgtEl>
                                        <p:attrNameLst>
                                          <p:attrName>style.visibility</p:attrName>
                                        </p:attrNameLst>
                                      </p:cBhvr>
                                      <p:to>
                                        <p:strVal val="visible"/>
                                      </p:to>
                                    </p:set>
                                    <p:animEffect transition="in" filter="wipe(down)">
                                      <p:cBhvr>
                                        <p:cTn id="28" dur="580">
                                          <p:stCondLst>
                                            <p:cond delay="0"/>
                                          </p:stCondLst>
                                        </p:cTn>
                                        <p:tgtEl>
                                          <p:spTgt spid="152582"/>
                                        </p:tgtEl>
                                      </p:cBhvr>
                                    </p:animEffect>
                                    <p:anim calcmode="lin" valueType="num">
                                      <p:cBhvr>
                                        <p:cTn id="29" dur="1822" tmFilter="0,0; 0.14,0.36; 0.43,0.73; 0.71,0.91; 1.0,1.0">
                                          <p:stCondLst>
                                            <p:cond delay="0"/>
                                          </p:stCondLst>
                                        </p:cTn>
                                        <p:tgtEl>
                                          <p:spTgt spid="15258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5258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5258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5258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52582"/>
                                        </p:tgtEl>
                                        <p:attrNameLst>
                                          <p:attrName>ppt_y</p:attrName>
                                        </p:attrNameLst>
                                      </p:cBhvr>
                                      <p:tavLst>
                                        <p:tav tm="0" fmla="#ppt_y-sin(pi*$)/81">
                                          <p:val>
                                            <p:fltVal val="0"/>
                                          </p:val>
                                        </p:tav>
                                        <p:tav tm="100000">
                                          <p:val>
                                            <p:fltVal val="1"/>
                                          </p:val>
                                        </p:tav>
                                      </p:tavLst>
                                    </p:anim>
                                    <p:animScale>
                                      <p:cBhvr>
                                        <p:cTn id="34" dur="26">
                                          <p:stCondLst>
                                            <p:cond delay="650"/>
                                          </p:stCondLst>
                                        </p:cTn>
                                        <p:tgtEl>
                                          <p:spTgt spid="152582"/>
                                        </p:tgtEl>
                                      </p:cBhvr>
                                      <p:to x="100000" y="60000"/>
                                    </p:animScale>
                                    <p:animScale>
                                      <p:cBhvr>
                                        <p:cTn id="35" dur="166" decel="50000">
                                          <p:stCondLst>
                                            <p:cond delay="676"/>
                                          </p:stCondLst>
                                        </p:cTn>
                                        <p:tgtEl>
                                          <p:spTgt spid="152582"/>
                                        </p:tgtEl>
                                      </p:cBhvr>
                                      <p:to x="100000" y="100000"/>
                                    </p:animScale>
                                    <p:animScale>
                                      <p:cBhvr>
                                        <p:cTn id="36" dur="26">
                                          <p:stCondLst>
                                            <p:cond delay="1312"/>
                                          </p:stCondLst>
                                        </p:cTn>
                                        <p:tgtEl>
                                          <p:spTgt spid="152582"/>
                                        </p:tgtEl>
                                      </p:cBhvr>
                                      <p:to x="100000" y="80000"/>
                                    </p:animScale>
                                    <p:animScale>
                                      <p:cBhvr>
                                        <p:cTn id="37" dur="166" decel="50000">
                                          <p:stCondLst>
                                            <p:cond delay="1338"/>
                                          </p:stCondLst>
                                        </p:cTn>
                                        <p:tgtEl>
                                          <p:spTgt spid="152582"/>
                                        </p:tgtEl>
                                      </p:cBhvr>
                                      <p:to x="100000" y="100000"/>
                                    </p:animScale>
                                    <p:animScale>
                                      <p:cBhvr>
                                        <p:cTn id="38" dur="26">
                                          <p:stCondLst>
                                            <p:cond delay="1642"/>
                                          </p:stCondLst>
                                        </p:cTn>
                                        <p:tgtEl>
                                          <p:spTgt spid="152582"/>
                                        </p:tgtEl>
                                      </p:cBhvr>
                                      <p:to x="100000" y="90000"/>
                                    </p:animScale>
                                    <p:animScale>
                                      <p:cBhvr>
                                        <p:cTn id="39" dur="166" decel="50000">
                                          <p:stCondLst>
                                            <p:cond delay="1668"/>
                                          </p:stCondLst>
                                        </p:cTn>
                                        <p:tgtEl>
                                          <p:spTgt spid="152582"/>
                                        </p:tgtEl>
                                      </p:cBhvr>
                                      <p:to x="100000" y="100000"/>
                                    </p:animScale>
                                    <p:animScale>
                                      <p:cBhvr>
                                        <p:cTn id="40" dur="26">
                                          <p:stCondLst>
                                            <p:cond delay="1808"/>
                                          </p:stCondLst>
                                        </p:cTn>
                                        <p:tgtEl>
                                          <p:spTgt spid="152582"/>
                                        </p:tgtEl>
                                      </p:cBhvr>
                                      <p:to x="100000" y="95000"/>
                                    </p:animScale>
                                    <p:animScale>
                                      <p:cBhvr>
                                        <p:cTn id="41" dur="166" decel="50000">
                                          <p:stCondLst>
                                            <p:cond delay="1834"/>
                                          </p:stCondLst>
                                        </p:cTn>
                                        <p:tgtEl>
                                          <p:spTgt spid="152582"/>
                                        </p:tgtEl>
                                      </p:cBhvr>
                                      <p:to x="100000" y="100000"/>
                                    </p:animScale>
                                  </p:childTnLst>
                                </p:cTn>
                              </p:par>
                              <p:par>
                                <p:cTn id="42" presetID="26" presetClass="entr" presetSubtype="0" fill="hold" nodeType="withEffect">
                                  <p:stCondLst>
                                    <p:cond delay="0"/>
                                  </p:stCondLst>
                                  <p:childTnLst>
                                    <p:set>
                                      <p:cBhvr>
                                        <p:cTn id="43" dur="1" fill="hold">
                                          <p:stCondLst>
                                            <p:cond delay="0"/>
                                          </p:stCondLst>
                                        </p:cTn>
                                        <p:tgtEl>
                                          <p:spTgt spid="152581"/>
                                        </p:tgtEl>
                                        <p:attrNameLst>
                                          <p:attrName>style.visibility</p:attrName>
                                        </p:attrNameLst>
                                      </p:cBhvr>
                                      <p:to>
                                        <p:strVal val="visible"/>
                                      </p:to>
                                    </p:set>
                                    <p:animEffect transition="in" filter="wipe(down)">
                                      <p:cBhvr>
                                        <p:cTn id="44" dur="580">
                                          <p:stCondLst>
                                            <p:cond delay="0"/>
                                          </p:stCondLst>
                                        </p:cTn>
                                        <p:tgtEl>
                                          <p:spTgt spid="152581"/>
                                        </p:tgtEl>
                                      </p:cBhvr>
                                    </p:animEffect>
                                    <p:anim calcmode="lin" valueType="num">
                                      <p:cBhvr>
                                        <p:cTn id="45" dur="1822" tmFilter="0,0; 0.14,0.36; 0.43,0.73; 0.71,0.91; 1.0,1.0">
                                          <p:stCondLst>
                                            <p:cond delay="0"/>
                                          </p:stCondLst>
                                        </p:cTn>
                                        <p:tgtEl>
                                          <p:spTgt spid="152581"/>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52581"/>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52581"/>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52581"/>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52581"/>
                                        </p:tgtEl>
                                        <p:attrNameLst>
                                          <p:attrName>ppt_y</p:attrName>
                                        </p:attrNameLst>
                                      </p:cBhvr>
                                      <p:tavLst>
                                        <p:tav tm="0" fmla="#ppt_y-sin(pi*$)/81">
                                          <p:val>
                                            <p:fltVal val="0"/>
                                          </p:val>
                                        </p:tav>
                                        <p:tav tm="100000">
                                          <p:val>
                                            <p:fltVal val="1"/>
                                          </p:val>
                                        </p:tav>
                                      </p:tavLst>
                                    </p:anim>
                                    <p:animScale>
                                      <p:cBhvr>
                                        <p:cTn id="50" dur="26">
                                          <p:stCondLst>
                                            <p:cond delay="650"/>
                                          </p:stCondLst>
                                        </p:cTn>
                                        <p:tgtEl>
                                          <p:spTgt spid="152581"/>
                                        </p:tgtEl>
                                      </p:cBhvr>
                                      <p:to x="100000" y="60000"/>
                                    </p:animScale>
                                    <p:animScale>
                                      <p:cBhvr>
                                        <p:cTn id="51" dur="166" decel="50000">
                                          <p:stCondLst>
                                            <p:cond delay="676"/>
                                          </p:stCondLst>
                                        </p:cTn>
                                        <p:tgtEl>
                                          <p:spTgt spid="152581"/>
                                        </p:tgtEl>
                                      </p:cBhvr>
                                      <p:to x="100000" y="100000"/>
                                    </p:animScale>
                                    <p:animScale>
                                      <p:cBhvr>
                                        <p:cTn id="52" dur="26">
                                          <p:stCondLst>
                                            <p:cond delay="1312"/>
                                          </p:stCondLst>
                                        </p:cTn>
                                        <p:tgtEl>
                                          <p:spTgt spid="152581"/>
                                        </p:tgtEl>
                                      </p:cBhvr>
                                      <p:to x="100000" y="80000"/>
                                    </p:animScale>
                                    <p:animScale>
                                      <p:cBhvr>
                                        <p:cTn id="53" dur="166" decel="50000">
                                          <p:stCondLst>
                                            <p:cond delay="1338"/>
                                          </p:stCondLst>
                                        </p:cTn>
                                        <p:tgtEl>
                                          <p:spTgt spid="152581"/>
                                        </p:tgtEl>
                                      </p:cBhvr>
                                      <p:to x="100000" y="100000"/>
                                    </p:animScale>
                                    <p:animScale>
                                      <p:cBhvr>
                                        <p:cTn id="54" dur="26">
                                          <p:stCondLst>
                                            <p:cond delay="1642"/>
                                          </p:stCondLst>
                                        </p:cTn>
                                        <p:tgtEl>
                                          <p:spTgt spid="152581"/>
                                        </p:tgtEl>
                                      </p:cBhvr>
                                      <p:to x="100000" y="90000"/>
                                    </p:animScale>
                                    <p:animScale>
                                      <p:cBhvr>
                                        <p:cTn id="55" dur="166" decel="50000">
                                          <p:stCondLst>
                                            <p:cond delay="1668"/>
                                          </p:stCondLst>
                                        </p:cTn>
                                        <p:tgtEl>
                                          <p:spTgt spid="152581"/>
                                        </p:tgtEl>
                                      </p:cBhvr>
                                      <p:to x="100000" y="100000"/>
                                    </p:animScale>
                                    <p:animScale>
                                      <p:cBhvr>
                                        <p:cTn id="56" dur="26">
                                          <p:stCondLst>
                                            <p:cond delay="1808"/>
                                          </p:stCondLst>
                                        </p:cTn>
                                        <p:tgtEl>
                                          <p:spTgt spid="152581"/>
                                        </p:tgtEl>
                                      </p:cBhvr>
                                      <p:to x="100000" y="95000"/>
                                    </p:animScale>
                                    <p:animScale>
                                      <p:cBhvr>
                                        <p:cTn id="57" dur="166" decel="50000">
                                          <p:stCondLst>
                                            <p:cond delay="1834"/>
                                          </p:stCondLst>
                                        </p:cTn>
                                        <p:tgtEl>
                                          <p:spTgt spid="15258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CONDITIONS FOR APPOINTMENT</a:t>
            </a:r>
            <a:endParaRPr lang="en-US" sz="3000" b="1" dirty="0">
              <a:solidFill>
                <a:srgbClr val="00B0F0"/>
              </a:solidFill>
              <a:latin typeface="Times New Roman" pitchFamily="18" charset="0"/>
            </a:endParaRPr>
          </a:p>
        </p:txBody>
      </p:sp>
      <p:sp>
        <p:nvSpPr>
          <p:cNvPr id="3" name="Content Placeholder 2"/>
          <p:cNvSpPr>
            <a:spLocks noGrp="1"/>
          </p:cNvSpPr>
          <p:nvPr>
            <p:ph idx="1"/>
          </p:nvPr>
        </p:nvSpPr>
        <p:spPr>
          <a:xfrm>
            <a:off x="0" y="1219200"/>
            <a:ext cx="8991600" cy="5638800"/>
          </a:xfrm>
        </p:spPr>
        <p:txBody>
          <a:bodyPr>
            <a:normAutofit/>
          </a:bodyPr>
          <a:lstStyle/>
          <a:p>
            <a:pPr algn="just"/>
            <a:r>
              <a:rPr lang="en-US" sz="2000" b="1" dirty="0" smtClean="0"/>
              <a:t>DRAFT RULE 10.2</a:t>
            </a:r>
          </a:p>
          <a:p>
            <a:pPr algn="just">
              <a:buNone/>
            </a:pPr>
            <a:r>
              <a:rPr lang="en-US" sz="2000" b="1" dirty="0" smtClean="0"/>
              <a:t>	</a:t>
            </a:r>
          </a:p>
          <a:p>
            <a:pPr algn="just">
              <a:buNone/>
            </a:pPr>
            <a:r>
              <a:rPr lang="en-US" sz="2000" b="1" dirty="0" smtClean="0"/>
              <a:t>	</a:t>
            </a:r>
            <a:r>
              <a:rPr lang="en-US" sz="2000" dirty="0" smtClean="0"/>
              <a:t>For the purposes of the second proviso to sub-section (1) of section 139, the proposed appointee shall submit a </a:t>
            </a:r>
            <a:r>
              <a:rPr lang="en-US" sz="2000" dirty="0" smtClean="0">
                <a:solidFill>
                  <a:srgbClr val="FF0000"/>
                </a:solidFill>
              </a:rPr>
              <a:t>certificate</a:t>
            </a:r>
            <a:r>
              <a:rPr lang="en-US" sz="2000" dirty="0" smtClean="0"/>
              <a:t> that </a:t>
            </a:r>
          </a:p>
          <a:p>
            <a:pPr algn="just"/>
            <a:endParaRPr lang="en-US" sz="2000" dirty="0" smtClean="0"/>
          </a:p>
          <a:p>
            <a:pPr marL="914400" lvl="1" indent="-457200" algn="just">
              <a:buAutoNum type="arabicParenBoth"/>
            </a:pPr>
            <a:r>
              <a:rPr lang="en-US" sz="2000" dirty="0" smtClean="0"/>
              <a:t>He or it is </a:t>
            </a:r>
            <a:r>
              <a:rPr lang="en-US" sz="2000" dirty="0" smtClean="0">
                <a:solidFill>
                  <a:srgbClr val="FF0000"/>
                </a:solidFill>
              </a:rPr>
              <a:t>eligible</a:t>
            </a:r>
            <a:r>
              <a:rPr lang="en-US" sz="2000" dirty="0" smtClean="0"/>
              <a:t> for appointment and is not disqualified for appointment under the Act, the Chartered Accountants Act, 1949 and Rules and Regulations made therein </a:t>
            </a:r>
          </a:p>
          <a:p>
            <a:pPr marL="914400" lvl="1" indent="-457200" algn="just">
              <a:buNone/>
            </a:pPr>
            <a:endParaRPr lang="en-US" sz="2000" dirty="0" smtClean="0"/>
          </a:p>
          <a:p>
            <a:pPr lvl="1" algn="just">
              <a:buNone/>
            </a:pPr>
            <a:r>
              <a:rPr lang="en-US" sz="2000" dirty="0" smtClean="0"/>
              <a:t>(2) </a:t>
            </a:r>
            <a:r>
              <a:rPr lang="en-US" sz="2000" dirty="0" smtClean="0">
                <a:solidFill>
                  <a:srgbClr val="FF0000"/>
                </a:solidFill>
              </a:rPr>
              <a:t>The proposed appointment is within the term allowed under the Act</a:t>
            </a:r>
          </a:p>
          <a:p>
            <a:pPr lvl="1" algn="just">
              <a:buNone/>
            </a:pPr>
            <a:endParaRPr lang="en-US" sz="2000" dirty="0" smtClean="0">
              <a:solidFill>
                <a:srgbClr val="FF0000"/>
              </a:solidFill>
            </a:endParaRPr>
          </a:p>
          <a:p>
            <a:pPr lvl="1" algn="just">
              <a:buNone/>
            </a:pPr>
            <a:r>
              <a:rPr lang="en-US" sz="2000" dirty="0" smtClean="0"/>
              <a:t>(3) The proposed appointment is within the </a:t>
            </a:r>
            <a:r>
              <a:rPr lang="en-US" sz="2000" dirty="0" smtClean="0">
                <a:solidFill>
                  <a:srgbClr val="FF0000"/>
                </a:solidFill>
              </a:rPr>
              <a:t>limit </a:t>
            </a:r>
            <a:r>
              <a:rPr lang="en-US" sz="2000" dirty="0" smtClean="0"/>
              <a:t>laid down in the Act</a:t>
            </a:r>
            <a:endParaRPr lang="en-US" sz="2000"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100</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2" end="2"/>
                                            </p:txEl>
                                          </p:spTgt>
                                        </p:tgtEl>
                                      </p:cBhvr>
                                    </p:animEffect>
                                  </p:childTnLst>
                                </p:cTn>
                              </p:par>
                              <p:par>
                                <p:cTn id="29" presetID="29"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2"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3">
                                            <p:txEl>
                                              <p:pRg st="4" end="4"/>
                                            </p:txEl>
                                          </p:spTgt>
                                        </p:tgtEl>
                                      </p:cBhvr>
                                    </p:animEffect>
                                  </p:childTnLst>
                                </p:cTn>
                              </p:par>
                              <p:par>
                                <p:cTn id="34" presetID="29" presetClass="entr" presetSubtype="0" fill="hold" grpId="0"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p:cTn id="36"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8" dur="1000"/>
                                        <p:tgtEl>
                                          <p:spTgt spid="3">
                                            <p:txEl>
                                              <p:pRg st="6" end="6"/>
                                            </p:txEl>
                                          </p:spTgt>
                                        </p:tgtEl>
                                      </p:cBhvr>
                                    </p:animEffect>
                                  </p:childTnLst>
                                </p:cTn>
                              </p:par>
                              <p:par>
                                <p:cTn id="39" presetID="29"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p:cTn id="41"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42"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INTIMATION OF APPOINTMENT</a:t>
            </a:r>
          </a:p>
        </p:txBody>
      </p:sp>
      <p:sp>
        <p:nvSpPr>
          <p:cNvPr id="40963" name="Text Placeholder 3"/>
          <p:cNvSpPr>
            <a:spLocks noGrp="1"/>
          </p:cNvSpPr>
          <p:nvPr>
            <p:ph type="body" idx="1"/>
          </p:nvPr>
        </p:nvSpPr>
        <p:spPr>
          <a:xfrm>
            <a:off x="914400" y="928688"/>
            <a:ext cx="3582988" cy="658812"/>
          </a:xfrm>
        </p:spPr>
        <p:txBody>
          <a:bodyPr>
            <a:noAutofit/>
          </a:bodyPr>
          <a:lstStyle/>
          <a:p>
            <a:r>
              <a:rPr lang="en-US" dirty="0" smtClean="0">
                <a:solidFill>
                  <a:srgbClr val="FF0000"/>
                </a:solidFill>
              </a:rPr>
              <a:t>COMPANIES ACT, 1956</a:t>
            </a:r>
          </a:p>
        </p:txBody>
      </p:sp>
      <p:sp>
        <p:nvSpPr>
          <p:cNvPr id="40965" name="Content Placeholder 4"/>
          <p:cNvSpPr>
            <a:spLocks noGrp="1"/>
          </p:cNvSpPr>
          <p:nvPr>
            <p:ph sz="half" idx="2"/>
          </p:nvPr>
        </p:nvSpPr>
        <p:spPr>
          <a:xfrm>
            <a:off x="152400" y="1641474"/>
            <a:ext cx="4344988" cy="4987925"/>
          </a:xfrm>
        </p:spPr>
        <p:txBody>
          <a:bodyPr>
            <a:noAutofit/>
          </a:bodyPr>
          <a:lstStyle/>
          <a:p>
            <a:pPr algn="just"/>
            <a:r>
              <a:rPr lang="en-US" sz="2000" dirty="0" smtClean="0"/>
              <a:t>Within </a:t>
            </a:r>
            <a:r>
              <a:rPr lang="en-US" sz="2000" dirty="0" smtClean="0">
                <a:solidFill>
                  <a:srgbClr val="FF0000"/>
                </a:solidFill>
              </a:rPr>
              <a:t>7 days </a:t>
            </a:r>
            <a:r>
              <a:rPr lang="en-US" sz="2000" dirty="0" smtClean="0"/>
              <a:t>of appointment by the company to the auditor</a:t>
            </a:r>
          </a:p>
          <a:p>
            <a:pPr algn="just">
              <a:buNone/>
            </a:pPr>
            <a:endParaRPr lang="en-US" sz="2000" dirty="0" smtClean="0"/>
          </a:p>
          <a:p>
            <a:pPr algn="just"/>
            <a:r>
              <a:rPr lang="en-US" sz="2000" dirty="0" smtClean="0"/>
              <a:t>The auditor shall within 30 days of the receipt of appointment letter, inform the ROC in Form 23B:</a:t>
            </a:r>
          </a:p>
          <a:p>
            <a:pPr algn="just">
              <a:buFont typeface="Wingdings 2" pitchFamily="18" charset="2"/>
              <a:buNone/>
            </a:pPr>
            <a:r>
              <a:rPr lang="en-US" sz="2000" dirty="0" smtClean="0"/>
              <a:t>      a. whether he has accepted</a:t>
            </a:r>
          </a:p>
          <a:p>
            <a:pPr algn="just">
              <a:buFont typeface="Wingdings 2" pitchFamily="18" charset="2"/>
              <a:buNone/>
            </a:pPr>
            <a:r>
              <a:rPr lang="en-US" sz="2000" dirty="0" smtClean="0"/>
              <a:t>      or</a:t>
            </a:r>
          </a:p>
          <a:p>
            <a:pPr algn="just">
              <a:buFont typeface="Wingdings 2" pitchFamily="18" charset="2"/>
              <a:buNone/>
            </a:pPr>
            <a:r>
              <a:rPr lang="en-US" sz="2000" dirty="0" smtClean="0"/>
              <a:t>      b. whether he has refused to accept </a:t>
            </a:r>
          </a:p>
        </p:txBody>
      </p:sp>
      <p:sp>
        <p:nvSpPr>
          <p:cNvPr id="40964" name="Text Placeholder 5"/>
          <p:cNvSpPr>
            <a:spLocks noGrp="1"/>
          </p:cNvSpPr>
          <p:nvPr>
            <p:ph type="body" sz="quarter" idx="3"/>
          </p:nvPr>
        </p:nvSpPr>
        <p:spPr>
          <a:xfrm>
            <a:off x="5105400" y="928689"/>
            <a:ext cx="3581402" cy="654050"/>
          </a:xfrm>
        </p:spPr>
        <p:txBody>
          <a:bodyPr>
            <a:normAutofit fontScale="85000" lnSpcReduction="10000"/>
          </a:bodyPr>
          <a:lstStyle/>
          <a:p>
            <a:r>
              <a:rPr lang="en-US" sz="2800" dirty="0" smtClean="0">
                <a:solidFill>
                  <a:srgbClr val="FF0000"/>
                </a:solidFill>
              </a:rPr>
              <a:t>COMPANIES ACT, 2013</a:t>
            </a:r>
          </a:p>
        </p:txBody>
      </p:sp>
      <p:sp>
        <p:nvSpPr>
          <p:cNvPr id="40966" name="Content Placeholder 6"/>
          <p:cNvSpPr>
            <a:spLocks noGrp="1"/>
          </p:cNvSpPr>
          <p:nvPr>
            <p:ph sz="quarter" idx="4"/>
          </p:nvPr>
        </p:nvSpPr>
        <p:spPr>
          <a:xfrm>
            <a:off x="4645027" y="1655764"/>
            <a:ext cx="4346573" cy="5049836"/>
          </a:xfrm>
        </p:spPr>
        <p:txBody>
          <a:bodyPr>
            <a:normAutofit/>
          </a:bodyPr>
          <a:lstStyle/>
          <a:p>
            <a:pPr algn="just"/>
            <a:r>
              <a:rPr lang="en-US" sz="2000" dirty="0" smtClean="0"/>
              <a:t>Within </a:t>
            </a:r>
            <a:r>
              <a:rPr lang="en-US" sz="2000" dirty="0" smtClean="0">
                <a:solidFill>
                  <a:srgbClr val="FF0000"/>
                </a:solidFill>
              </a:rPr>
              <a:t>15 days </a:t>
            </a:r>
            <a:r>
              <a:rPr lang="en-US" sz="2000" dirty="0" smtClean="0"/>
              <a:t>of appointment by the </a:t>
            </a:r>
            <a:r>
              <a:rPr lang="en-US" sz="2000" dirty="0" smtClean="0">
                <a:solidFill>
                  <a:srgbClr val="FF0000"/>
                </a:solidFill>
              </a:rPr>
              <a:t>company</a:t>
            </a:r>
            <a:r>
              <a:rPr lang="en-US" sz="2000" dirty="0" smtClean="0"/>
              <a:t> to the auditor</a:t>
            </a:r>
          </a:p>
          <a:p>
            <a:pPr algn="just">
              <a:buNone/>
            </a:pPr>
            <a:endParaRPr lang="en-US" sz="2000" dirty="0" smtClean="0"/>
          </a:p>
          <a:p>
            <a:pPr algn="just"/>
            <a:r>
              <a:rPr lang="en-US" sz="2000" dirty="0" smtClean="0"/>
              <a:t>The company shall within 15 days of appointment, inform the </a:t>
            </a:r>
            <a:r>
              <a:rPr lang="en-US" sz="2000" dirty="0" smtClean="0">
                <a:solidFill>
                  <a:srgbClr val="FF0000"/>
                </a:solidFill>
              </a:rPr>
              <a:t>ROC</a:t>
            </a:r>
            <a:r>
              <a:rPr lang="en-US" sz="2000" dirty="0" smtClean="0"/>
              <a:t> in Form 23B:</a:t>
            </a:r>
          </a:p>
          <a:p>
            <a:pPr algn="just">
              <a:buFont typeface="Wingdings 2" pitchFamily="18" charset="2"/>
              <a:buNone/>
            </a:pPr>
            <a:r>
              <a:rPr lang="en-US" sz="2000" dirty="0" smtClean="0"/>
              <a:t>    a. his acceptance</a:t>
            </a:r>
          </a:p>
          <a:p>
            <a:pPr algn="just">
              <a:buFont typeface="Wingdings 2" pitchFamily="18" charset="2"/>
              <a:buNone/>
            </a:pPr>
            <a:r>
              <a:rPr lang="en-US" sz="2000" dirty="0" smtClean="0"/>
              <a:t>   (not mentioning rejection here because the consent letter is taken before)</a:t>
            </a:r>
          </a:p>
        </p:txBody>
      </p:sp>
      <p:sp>
        <p:nvSpPr>
          <p:cNvPr id="12" name="Slide Number Placeholder 11"/>
          <p:cNvSpPr>
            <a:spLocks noGrp="1"/>
          </p:cNvSpPr>
          <p:nvPr>
            <p:ph type="sldNum" sz="quarter" idx="12"/>
          </p:nvPr>
        </p:nvSpPr>
        <p:spPr/>
        <p:txBody>
          <a:bodyPr/>
          <a:lstStyle/>
          <a:p>
            <a:fld id="{B6F15528-21DE-4FAA-801E-634DDDAF4B2B}" type="slidenum">
              <a:rPr lang="en-US" smtClean="0"/>
              <a:pPr/>
              <a:t>101</a:t>
            </a:fld>
            <a:endParaRPr lang="en-US" dirty="0"/>
          </a:p>
        </p:txBody>
      </p:sp>
      <p:sp>
        <p:nvSpPr>
          <p:cNvPr id="13" name="Footer Placeholder 12"/>
          <p:cNvSpPr>
            <a:spLocks noGrp="1"/>
          </p:cNvSpPr>
          <p:nvPr>
            <p:ph type="ftr" sz="quarter" idx="11"/>
          </p:nvPr>
        </p:nvSpPr>
        <p:spPr/>
        <p:txBody>
          <a:bodyPr/>
          <a:lstStyle/>
          <a:p>
            <a:r>
              <a:rPr lang="en-US" dirty="0" smtClean="0"/>
              <a:t>Email: CSshishirdudeja@gmail.com,                      Cell: +919910938312</a:t>
            </a:r>
            <a:endParaRPr lang="en-US" dirty="0"/>
          </a:p>
        </p:txBody>
      </p:sp>
      <p:sp>
        <p:nvSpPr>
          <p:cNvPr id="14" name="Date Placeholder 13"/>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checkerboard(across)">
                                      <p:cBhvr>
                                        <p:cTn id="7" dur="500"/>
                                        <p:tgtEl>
                                          <p:spTgt spid="4096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0963">
                                            <p:txEl>
                                              <p:pRg st="0" end="0"/>
                                            </p:txEl>
                                          </p:spTgt>
                                        </p:tgtEl>
                                        <p:attrNameLst>
                                          <p:attrName>style.visibility</p:attrName>
                                        </p:attrNameLst>
                                      </p:cBhvr>
                                      <p:to>
                                        <p:strVal val="visible"/>
                                      </p:to>
                                    </p:set>
                                    <p:animEffect transition="in" filter="wipe(down)">
                                      <p:cBhvr>
                                        <p:cTn id="12" dur="580">
                                          <p:stCondLst>
                                            <p:cond delay="0"/>
                                          </p:stCondLst>
                                        </p:cTn>
                                        <p:tgtEl>
                                          <p:spTgt spid="40963">
                                            <p:txEl>
                                              <p:pRg st="0" end="0"/>
                                            </p:txEl>
                                          </p:spTgt>
                                        </p:tgtEl>
                                      </p:cBhvr>
                                    </p:animEffect>
                                    <p:anim calcmode="lin" valueType="num">
                                      <p:cBhvr>
                                        <p:cTn id="13" dur="1822" tmFilter="0,0; 0.14,0.36; 0.43,0.73; 0.71,0.91; 1.0,1.0">
                                          <p:stCondLst>
                                            <p:cond delay="0"/>
                                          </p:stCondLst>
                                        </p:cTn>
                                        <p:tgtEl>
                                          <p:spTgt spid="4096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096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096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096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096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40963">
                                            <p:txEl>
                                              <p:pRg st="0" end="0"/>
                                            </p:txEl>
                                          </p:spTgt>
                                        </p:tgtEl>
                                      </p:cBhvr>
                                      <p:to x="100000" y="60000"/>
                                    </p:animScale>
                                    <p:animScale>
                                      <p:cBhvr>
                                        <p:cTn id="19" dur="166" decel="50000">
                                          <p:stCondLst>
                                            <p:cond delay="676"/>
                                          </p:stCondLst>
                                        </p:cTn>
                                        <p:tgtEl>
                                          <p:spTgt spid="40963">
                                            <p:txEl>
                                              <p:pRg st="0" end="0"/>
                                            </p:txEl>
                                          </p:spTgt>
                                        </p:tgtEl>
                                      </p:cBhvr>
                                      <p:to x="100000" y="100000"/>
                                    </p:animScale>
                                    <p:animScale>
                                      <p:cBhvr>
                                        <p:cTn id="20" dur="26">
                                          <p:stCondLst>
                                            <p:cond delay="1312"/>
                                          </p:stCondLst>
                                        </p:cTn>
                                        <p:tgtEl>
                                          <p:spTgt spid="40963">
                                            <p:txEl>
                                              <p:pRg st="0" end="0"/>
                                            </p:txEl>
                                          </p:spTgt>
                                        </p:tgtEl>
                                      </p:cBhvr>
                                      <p:to x="100000" y="80000"/>
                                    </p:animScale>
                                    <p:animScale>
                                      <p:cBhvr>
                                        <p:cTn id="21" dur="166" decel="50000">
                                          <p:stCondLst>
                                            <p:cond delay="1338"/>
                                          </p:stCondLst>
                                        </p:cTn>
                                        <p:tgtEl>
                                          <p:spTgt spid="40963">
                                            <p:txEl>
                                              <p:pRg st="0" end="0"/>
                                            </p:txEl>
                                          </p:spTgt>
                                        </p:tgtEl>
                                      </p:cBhvr>
                                      <p:to x="100000" y="100000"/>
                                    </p:animScale>
                                    <p:animScale>
                                      <p:cBhvr>
                                        <p:cTn id="22" dur="26">
                                          <p:stCondLst>
                                            <p:cond delay="1642"/>
                                          </p:stCondLst>
                                        </p:cTn>
                                        <p:tgtEl>
                                          <p:spTgt spid="40963">
                                            <p:txEl>
                                              <p:pRg st="0" end="0"/>
                                            </p:txEl>
                                          </p:spTgt>
                                        </p:tgtEl>
                                      </p:cBhvr>
                                      <p:to x="100000" y="90000"/>
                                    </p:animScale>
                                    <p:animScale>
                                      <p:cBhvr>
                                        <p:cTn id="23" dur="166" decel="50000">
                                          <p:stCondLst>
                                            <p:cond delay="1668"/>
                                          </p:stCondLst>
                                        </p:cTn>
                                        <p:tgtEl>
                                          <p:spTgt spid="40963">
                                            <p:txEl>
                                              <p:pRg st="0" end="0"/>
                                            </p:txEl>
                                          </p:spTgt>
                                        </p:tgtEl>
                                      </p:cBhvr>
                                      <p:to x="100000" y="100000"/>
                                    </p:animScale>
                                    <p:animScale>
                                      <p:cBhvr>
                                        <p:cTn id="24" dur="26">
                                          <p:stCondLst>
                                            <p:cond delay="1808"/>
                                          </p:stCondLst>
                                        </p:cTn>
                                        <p:tgtEl>
                                          <p:spTgt spid="40963">
                                            <p:txEl>
                                              <p:pRg st="0" end="0"/>
                                            </p:txEl>
                                          </p:spTgt>
                                        </p:tgtEl>
                                      </p:cBhvr>
                                      <p:to x="100000" y="95000"/>
                                    </p:animScale>
                                    <p:animScale>
                                      <p:cBhvr>
                                        <p:cTn id="25" dur="166" decel="50000">
                                          <p:stCondLst>
                                            <p:cond delay="1834"/>
                                          </p:stCondLst>
                                        </p:cTn>
                                        <p:tgtEl>
                                          <p:spTgt spid="4096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nodeType="clickEffect">
                                  <p:stCondLst>
                                    <p:cond delay="0"/>
                                  </p:stCondLst>
                                  <p:childTnLst>
                                    <p:set>
                                      <p:cBhvr>
                                        <p:cTn id="29" dur="1" fill="hold">
                                          <p:stCondLst>
                                            <p:cond delay="0"/>
                                          </p:stCondLst>
                                        </p:cTn>
                                        <p:tgtEl>
                                          <p:spTgt spid="40965">
                                            <p:txEl>
                                              <p:pRg st="0" end="0"/>
                                            </p:txEl>
                                          </p:spTgt>
                                        </p:tgtEl>
                                        <p:attrNameLst>
                                          <p:attrName>style.visibility</p:attrName>
                                        </p:attrNameLst>
                                      </p:cBhvr>
                                      <p:to>
                                        <p:strVal val="visible"/>
                                      </p:to>
                                    </p:set>
                                    <p:anim calcmode="lin" valueType="num">
                                      <p:cBhvr>
                                        <p:cTn id="30" dur="1000" fill="hold"/>
                                        <p:tgtEl>
                                          <p:spTgt spid="40965">
                                            <p:txEl>
                                              <p:pRg st="0" end="0"/>
                                            </p:txEl>
                                          </p:spTgt>
                                        </p:tgtEl>
                                        <p:attrNameLst>
                                          <p:attrName>ppt_x</p:attrName>
                                        </p:attrNameLst>
                                      </p:cBhvr>
                                      <p:tavLst>
                                        <p:tav tm="0">
                                          <p:val>
                                            <p:strVal val="#ppt_x-.2"/>
                                          </p:val>
                                        </p:tav>
                                        <p:tav tm="100000">
                                          <p:val>
                                            <p:strVal val="#ppt_x"/>
                                          </p:val>
                                        </p:tav>
                                      </p:tavLst>
                                    </p:anim>
                                    <p:anim calcmode="lin" valueType="num">
                                      <p:cBhvr>
                                        <p:cTn id="31" dur="1000" fill="hold"/>
                                        <p:tgtEl>
                                          <p:spTgt spid="4096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2" dur="1000"/>
                                        <p:tgtEl>
                                          <p:spTgt spid="40965">
                                            <p:txEl>
                                              <p:pRg st="0" end="0"/>
                                            </p:txEl>
                                          </p:spTgt>
                                        </p:tgtEl>
                                      </p:cBhvr>
                                    </p:animEffect>
                                  </p:childTnLst>
                                </p:cTn>
                              </p:par>
                              <p:par>
                                <p:cTn id="33" presetID="29" presetClass="entr" presetSubtype="0" fill="hold" nodeType="withEffect">
                                  <p:stCondLst>
                                    <p:cond delay="0"/>
                                  </p:stCondLst>
                                  <p:childTnLst>
                                    <p:set>
                                      <p:cBhvr>
                                        <p:cTn id="34" dur="1" fill="hold">
                                          <p:stCondLst>
                                            <p:cond delay="0"/>
                                          </p:stCondLst>
                                        </p:cTn>
                                        <p:tgtEl>
                                          <p:spTgt spid="40965">
                                            <p:txEl>
                                              <p:pRg st="2" end="2"/>
                                            </p:txEl>
                                          </p:spTgt>
                                        </p:tgtEl>
                                        <p:attrNameLst>
                                          <p:attrName>style.visibility</p:attrName>
                                        </p:attrNameLst>
                                      </p:cBhvr>
                                      <p:to>
                                        <p:strVal val="visible"/>
                                      </p:to>
                                    </p:set>
                                    <p:anim calcmode="lin" valueType="num">
                                      <p:cBhvr>
                                        <p:cTn id="35" dur="1000" fill="hold"/>
                                        <p:tgtEl>
                                          <p:spTgt spid="40965">
                                            <p:txEl>
                                              <p:pRg st="2" end="2"/>
                                            </p:txEl>
                                          </p:spTgt>
                                        </p:tgtEl>
                                        <p:attrNameLst>
                                          <p:attrName>ppt_x</p:attrName>
                                        </p:attrNameLst>
                                      </p:cBhvr>
                                      <p:tavLst>
                                        <p:tav tm="0">
                                          <p:val>
                                            <p:strVal val="#ppt_x-.2"/>
                                          </p:val>
                                        </p:tav>
                                        <p:tav tm="100000">
                                          <p:val>
                                            <p:strVal val="#ppt_x"/>
                                          </p:val>
                                        </p:tav>
                                      </p:tavLst>
                                    </p:anim>
                                    <p:anim calcmode="lin" valueType="num">
                                      <p:cBhvr>
                                        <p:cTn id="36" dur="1000" fill="hold"/>
                                        <p:tgtEl>
                                          <p:spTgt spid="4096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40965">
                                            <p:txEl>
                                              <p:pRg st="2" end="2"/>
                                            </p:txEl>
                                          </p:spTgt>
                                        </p:tgtEl>
                                      </p:cBhvr>
                                    </p:animEffect>
                                  </p:childTnLst>
                                </p:cTn>
                              </p:par>
                              <p:par>
                                <p:cTn id="38" presetID="29" presetClass="entr" presetSubtype="0" fill="hold" nodeType="withEffect">
                                  <p:stCondLst>
                                    <p:cond delay="0"/>
                                  </p:stCondLst>
                                  <p:childTnLst>
                                    <p:set>
                                      <p:cBhvr>
                                        <p:cTn id="39" dur="1" fill="hold">
                                          <p:stCondLst>
                                            <p:cond delay="0"/>
                                          </p:stCondLst>
                                        </p:cTn>
                                        <p:tgtEl>
                                          <p:spTgt spid="40965">
                                            <p:txEl>
                                              <p:pRg st="3" end="3"/>
                                            </p:txEl>
                                          </p:spTgt>
                                        </p:tgtEl>
                                        <p:attrNameLst>
                                          <p:attrName>style.visibility</p:attrName>
                                        </p:attrNameLst>
                                      </p:cBhvr>
                                      <p:to>
                                        <p:strVal val="visible"/>
                                      </p:to>
                                    </p:set>
                                    <p:anim calcmode="lin" valueType="num">
                                      <p:cBhvr>
                                        <p:cTn id="40" dur="1000" fill="hold"/>
                                        <p:tgtEl>
                                          <p:spTgt spid="40965">
                                            <p:txEl>
                                              <p:pRg st="3" end="3"/>
                                            </p:txEl>
                                          </p:spTgt>
                                        </p:tgtEl>
                                        <p:attrNameLst>
                                          <p:attrName>ppt_x</p:attrName>
                                        </p:attrNameLst>
                                      </p:cBhvr>
                                      <p:tavLst>
                                        <p:tav tm="0">
                                          <p:val>
                                            <p:strVal val="#ppt_x-.2"/>
                                          </p:val>
                                        </p:tav>
                                        <p:tav tm="100000">
                                          <p:val>
                                            <p:strVal val="#ppt_x"/>
                                          </p:val>
                                        </p:tav>
                                      </p:tavLst>
                                    </p:anim>
                                    <p:anim calcmode="lin" valueType="num">
                                      <p:cBhvr>
                                        <p:cTn id="41" dur="1000" fill="hold"/>
                                        <p:tgtEl>
                                          <p:spTgt spid="40965">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40965">
                                            <p:txEl>
                                              <p:pRg st="3" end="3"/>
                                            </p:txEl>
                                          </p:spTgt>
                                        </p:tgtEl>
                                      </p:cBhvr>
                                    </p:animEffect>
                                  </p:childTnLst>
                                </p:cTn>
                              </p:par>
                              <p:par>
                                <p:cTn id="43" presetID="29" presetClass="entr" presetSubtype="0" fill="hold" nodeType="withEffect">
                                  <p:stCondLst>
                                    <p:cond delay="0"/>
                                  </p:stCondLst>
                                  <p:childTnLst>
                                    <p:set>
                                      <p:cBhvr>
                                        <p:cTn id="44" dur="1" fill="hold">
                                          <p:stCondLst>
                                            <p:cond delay="0"/>
                                          </p:stCondLst>
                                        </p:cTn>
                                        <p:tgtEl>
                                          <p:spTgt spid="40965">
                                            <p:txEl>
                                              <p:pRg st="4" end="4"/>
                                            </p:txEl>
                                          </p:spTgt>
                                        </p:tgtEl>
                                        <p:attrNameLst>
                                          <p:attrName>style.visibility</p:attrName>
                                        </p:attrNameLst>
                                      </p:cBhvr>
                                      <p:to>
                                        <p:strVal val="visible"/>
                                      </p:to>
                                    </p:set>
                                    <p:anim calcmode="lin" valueType="num">
                                      <p:cBhvr>
                                        <p:cTn id="45" dur="1000" fill="hold"/>
                                        <p:tgtEl>
                                          <p:spTgt spid="40965">
                                            <p:txEl>
                                              <p:pRg st="4" end="4"/>
                                            </p:txEl>
                                          </p:spTgt>
                                        </p:tgtEl>
                                        <p:attrNameLst>
                                          <p:attrName>ppt_x</p:attrName>
                                        </p:attrNameLst>
                                      </p:cBhvr>
                                      <p:tavLst>
                                        <p:tav tm="0">
                                          <p:val>
                                            <p:strVal val="#ppt_x-.2"/>
                                          </p:val>
                                        </p:tav>
                                        <p:tav tm="100000">
                                          <p:val>
                                            <p:strVal val="#ppt_x"/>
                                          </p:val>
                                        </p:tav>
                                      </p:tavLst>
                                    </p:anim>
                                    <p:anim calcmode="lin" valueType="num">
                                      <p:cBhvr>
                                        <p:cTn id="46" dur="1000" fill="hold"/>
                                        <p:tgtEl>
                                          <p:spTgt spid="40965">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7" dur="1000"/>
                                        <p:tgtEl>
                                          <p:spTgt spid="40965">
                                            <p:txEl>
                                              <p:pRg st="4" end="4"/>
                                            </p:txEl>
                                          </p:spTgt>
                                        </p:tgtEl>
                                      </p:cBhvr>
                                    </p:animEffect>
                                  </p:childTnLst>
                                </p:cTn>
                              </p:par>
                              <p:par>
                                <p:cTn id="48" presetID="29" presetClass="entr" presetSubtype="0" fill="hold" nodeType="withEffect">
                                  <p:stCondLst>
                                    <p:cond delay="0"/>
                                  </p:stCondLst>
                                  <p:childTnLst>
                                    <p:set>
                                      <p:cBhvr>
                                        <p:cTn id="49" dur="1" fill="hold">
                                          <p:stCondLst>
                                            <p:cond delay="0"/>
                                          </p:stCondLst>
                                        </p:cTn>
                                        <p:tgtEl>
                                          <p:spTgt spid="40965">
                                            <p:txEl>
                                              <p:pRg st="5" end="5"/>
                                            </p:txEl>
                                          </p:spTgt>
                                        </p:tgtEl>
                                        <p:attrNameLst>
                                          <p:attrName>style.visibility</p:attrName>
                                        </p:attrNameLst>
                                      </p:cBhvr>
                                      <p:to>
                                        <p:strVal val="visible"/>
                                      </p:to>
                                    </p:set>
                                    <p:anim calcmode="lin" valueType="num">
                                      <p:cBhvr>
                                        <p:cTn id="50" dur="1000" fill="hold"/>
                                        <p:tgtEl>
                                          <p:spTgt spid="40965">
                                            <p:txEl>
                                              <p:pRg st="5" end="5"/>
                                            </p:txEl>
                                          </p:spTgt>
                                        </p:tgtEl>
                                        <p:attrNameLst>
                                          <p:attrName>ppt_x</p:attrName>
                                        </p:attrNameLst>
                                      </p:cBhvr>
                                      <p:tavLst>
                                        <p:tav tm="0">
                                          <p:val>
                                            <p:strVal val="#ppt_x-.2"/>
                                          </p:val>
                                        </p:tav>
                                        <p:tav tm="100000">
                                          <p:val>
                                            <p:strVal val="#ppt_x"/>
                                          </p:val>
                                        </p:tav>
                                      </p:tavLst>
                                    </p:anim>
                                    <p:anim calcmode="lin" valueType="num">
                                      <p:cBhvr>
                                        <p:cTn id="51" dur="1000" fill="hold"/>
                                        <p:tgtEl>
                                          <p:spTgt spid="40965">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52" dur="1000"/>
                                        <p:tgtEl>
                                          <p:spTgt spid="40965">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40964">
                                            <p:txEl>
                                              <p:pRg st="0" end="0"/>
                                            </p:txEl>
                                          </p:spTgt>
                                        </p:tgtEl>
                                        <p:attrNameLst>
                                          <p:attrName>style.visibility</p:attrName>
                                        </p:attrNameLst>
                                      </p:cBhvr>
                                      <p:to>
                                        <p:strVal val="visible"/>
                                      </p:to>
                                    </p:set>
                                    <p:animEffect transition="in" filter="wipe(down)">
                                      <p:cBhvr>
                                        <p:cTn id="57" dur="580">
                                          <p:stCondLst>
                                            <p:cond delay="0"/>
                                          </p:stCondLst>
                                        </p:cTn>
                                        <p:tgtEl>
                                          <p:spTgt spid="40964">
                                            <p:txEl>
                                              <p:pRg st="0" end="0"/>
                                            </p:txEl>
                                          </p:spTgt>
                                        </p:tgtEl>
                                      </p:cBhvr>
                                    </p:animEffect>
                                    <p:anim calcmode="lin" valueType="num">
                                      <p:cBhvr>
                                        <p:cTn id="58" dur="1822" tmFilter="0,0; 0.14,0.36; 0.43,0.73; 0.71,0.91; 1.0,1.0">
                                          <p:stCondLst>
                                            <p:cond delay="0"/>
                                          </p:stCondLst>
                                        </p:cTn>
                                        <p:tgtEl>
                                          <p:spTgt spid="40964">
                                            <p:txEl>
                                              <p:pRg st="0" end="0"/>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40964">
                                            <p:txEl>
                                              <p:pRg st="0" end="0"/>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40964">
                                            <p:txEl>
                                              <p:pRg st="0" end="0"/>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40964">
                                            <p:txEl>
                                              <p:pRg st="0" end="0"/>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40964">
                                            <p:txEl>
                                              <p:pRg st="0" end="0"/>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40964">
                                            <p:txEl>
                                              <p:pRg st="0" end="0"/>
                                            </p:txEl>
                                          </p:spTgt>
                                        </p:tgtEl>
                                      </p:cBhvr>
                                      <p:to x="100000" y="60000"/>
                                    </p:animScale>
                                    <p:animScale>
                                      <p:cBhvr>
                                        <p:cTn id="64" dur="166" decel="50000">
                                          <p:stCondLst>
                                            <p:cond delay="676"/>
                                          </p:stCondLst>
                                        </p:cTn>
                                        <p:tgtEl>
                                          <p:spTgt spid="40964">
                                            <p:txEl>
                                              <p:pRg st="0" end="0"/>
                                            </p:txEl>
                                          </p:spTgt>
                                        </p:tgtEl>
                                      </p:cBhvr>
                                      <p:to x="100000" y="100000"/>
                                    </p:animScale>
                                    <p:animScale>
                                      <p:cBhvr>
                                        <p:cTn id="65" dur="26">
                                          <p:stCondLst>
                                            <p:cond delay="1312"/>
                                          </p:stCondLst>
                                        </p:cTn>
                                        <p:tgtEl>
                                          <p:spTgt spid="40964">
                                            <p:txEl>
                                              <p:pRg st="0" end="0"/>
                                            </p:txEl>
                                          </p:spTgt>
                                        </p:tgtEl>
                                      </p:cBhvr>
                                      <p:to x="100000" y="80000"/>
                                    </p:animScale>
                                    <p:animScale>
                                      <p:cBhvr>
                                        <p:cTn id="66" dur="166" decel="50000">
                                          <p:stCondLst>
                                            <p:cond delay="1338"/>
                                          </p:stCondLst>
                                        </p:cTn>
                                        <p:tgtEl>
                                          <p:spTgt spid="40964">
                                            <p:txEl>
                                              <p:pRg st="0" end="0"/>
                                            </p:txEl>
                                          </p:spTgt>
                                        </p:tgtEl>
                                      </p:cBhvr>
                                      <p:to x="100000" y="100000"/>
                                    </p:animScale>
                                    <p:animScale>
                                      <p:cBhvr>
                                        <p:cTn id="67" dur="26">
                                          <p:stCondLst>
                                            <p:cond delay="1642"/>
                                          </p:stCondLst>
                                        </p:cTn>
                                        <p:tgtEl>
                                          <p:spTgt spid="40964">
                                            <p:txEl>
                                              <p:pRg st="0" end="0"/>
                                            </p:txEl>
                                          </p:spTgt>
                                        </p:tgtEl>
                                      </p:cBhvr>
                                      <p:to x="100000" y="90000"/>
                                    </p:animScale>
                                    <p:animScale>
                                      <p:cBhvr>
                                        <p:cTn id="68" dur="166" decel="50000">
                                          <p:stCondLst>
                                            <p:cond delay="1668"/>
                                          </p:stCondLst>
                                        </p:cTn>
                                        <p:tgtEl>
                                          <p:spTgt spid="40964">
                                            <p:txEl>
                                              <p:pRg st="0" end="0"/>
                                            </p:txEl>
                                          </p:spTgt>
                                        </p:tgtEl>
                                      </p:cBhvr>
                                      <p:to x="100000" y="100000"/>
                                    </p:animScale>
                                    <p:animScale>
                                      <p:cBhvr>
                                        <p:cTn id="69" dur="26">
                                          <p:stCondLst>
                                            <p:cond delay="1808"/>
                                          </p:stCondLst>
                                        </p:cTn>
                                        <p:tgtEl>
                                          <p:spTgt spid="40964">
                                            <p:txEl>
                                              <p:pRg st="0" end="0"/>
                                            </p:txEl>
                                          </p:spTgt>
                                        </p:tgtEl>
                                      </p:cBhvr>
                                      <p:to x="100000" y="95000"/>
                                    </p:animScale>
                                    <p:animScale>
                                      <p:cBhvr>
                                        <p:cTn id="70" dur="166" decel="50000">
                                          <p:stCondLst>
                                            <p:cond delay="1834"/>
                                          </p:stCondLst>
                                        </p:cTn>
                                        <p:tgtEl>
                                          <p:spTgt spid="40964">
                                            <p:txEl>
                                              <p:pRg st="0" end="0"/>
                                            </p:txEl>
                                          </p:spTgt>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9" presetClass="entr" presetSubtype="0" fill="hold" nodeType="clickEffect">
                                  <p:stCondLst>
                                    <p:cond delay="0"/>
                                  </p:stCondLst>
                                  <p:childTnLst>
                                    <p:set>
                                      <p:cBhvr>
                                        <p:cTn id="74" dur="1" fill="hold">
                                          <p:stCondLst>
                                            <p:cond delay="0"/>
                                          </p:stCondLst>
                                        </p:cTn>
                                        <p:tgtEl>
                                          <p:spTgt spid="40966">
                                            <p:txEl>
                                              <p:pRg st="0" end="0"/>
                                            </p:txEl>
                                          </p:spTgt>
                                        </p:tgtEl>
                                        <p:attrNameLst>
                                          <p:attrName>style.visibility</p:attrName>
                                        </p:attrNameLst>
                                      </p:cBhvr>
                                      <p:to>
                                        <p:strVal val="visible"/>
                                      </p:to>
                                    </p:set>
                                    <p:anim calcmode="lin" valueType="num">
                                      <p:cBhvr>
                                        <p:cTn id="75" dur="1000" fill="hold"/>
                                        <p:tgtEl>
                                          <p:spTgt spid="40966">
                                            <p:txEl>
                                              <p:pRg st="0" end="0"/>
                                            </p:txEl>
                                          </p:spTgt>
                                        </p:tgtEl>
                                        <p:attrNameLst>
                                          <p:attrName>ppt_x</p:attrName>
                                        </p:attrNameLst>
                                      </p:cBhvr>
                                      <p:tavLst>
                                        <p:tav tm="0">
                                          <p:val>
                                            <p:strVal val="#ppt_x-.2"/>
                                          </p:val>
                                        </p:tav>
                                        <p:tav tm="100000">
                                          <p:val>
                                            <p:strVal val="#ppt_x"/>
                                          </p:val>
                                        </p:tav>
                                      </p:tavLst>
                                    </p:anim>
                                    <p:anim calcmode="lin" valueType="num">
                                      <p:cBhvr>
                                        <p:cTn id="76" dur="1000" fill="hold"/>
                                        <p:tgtEl>
                                          <p:spTgt spid="4096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77" dur="1000"/>
                                        <p:tgtEl>
                                          <p:spTgt spid="40966">
                                            <p:txEl>
                                              <p:pRg st="0" end="0"/>
                                            </p:txEl>
                                          </p:spTgt>
                                        </p:tgtEl>
                                      </p:cBhvr>
                                    </p:animEffect>
                                  </p:childTnLst>
                                </p:cTn>
                              </p:par>
                              <p:par>
                                <p:cTn id="78" presetID="29" presetClass="entr" presetSubtype="0" fill="hold" nodeType="withEffect">
                                  <p:stCondLst>
                                    <p:cond delay="0"/>
                                  </p:stCondLst>
                                  <p:childTnLst>
                                    <p:set>
                                      <p:cBhvr>
                                        <p:cTn id="79" dur="1" fill="hold">
                                          <p:stCondLst>
                                            <p:cond delay="0"/>
                                          </p:stCondLst>
                                        </p:cTn>
                                        <p:tgtEl>
                                          <p:spTgt spid="40966">
                                            <p:txEl>
                                              <p:pRg st="2" end="2"/>
                                            </p:txEl>
                                          </p:spTgt>
                                        </p:tgtEl>
                                        <p:attrNameLst>
                                          <p:attrName>style.visibility</p:attrName>
                                        </p:attrNameLst>
                                      </p:cBhvr>
                                      <p:to>
                                        <p:strVal val="visible"/>
                                      </p:to>
                                    </p:set>
                                    <p:anim calcmode="lin" valueType="num">
                                      <p:cBhvr>
                                        <p:cTn id="80" dur="1000" fill="hold"/>
                                        <p:tgtEl>
                                          <p:spTgt spid="40966">
                                            <p:txEl>
                                              <p:pRg st="2" end="2"/>
                                            </p:txEl>
                                          </p:spTgt>
                                        </p:tgtEl>
                                        <p:attrNameLst>
                                          <p:attrName>ppt_x</p:attrName>
                                        </p:attrNameLst>
                                      </p:cBhvr>
                                      <p:tavLst>
                                        <p:tav tm="0">
                                          <p:val>
                                            <p:strVal val="#ppt_x-.2"/>
                                          </p:val>
                                        </p:tav>
                                        <p:tav tm="100000">
                                          <p:val>
                                            <p:strVal val="#ppt_x"/>
                                          </p:val>
                                        </p:tav>
                                      </p:tavLst>
                                    </p:anim>
                                    <p:anim calcmode="lin" valueType="num">
                                      <p:cBhvr>
                                        <p:cTn id="81" dur="1000" fill="hold"/>
                                        <p:tgtEl>
                                          <p:spTgt spid="4096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82" dur="1000"/>
                                        <p:tgtEl>
                                          <p:spTgt spid="40966">
                                            <p:txEl>
                                              <p:pRg st="2" end="2"/>
                                            </p:txEl>
                                          </p:spTgt>
                                        </p:tgtEl>
                                      </p:cBhvr>
                                    </p:animEffect>
                                  </p:childTnLst>
                                </p:cTn>
                              </p:par>
                              <p:par>
                                <p:cTn id="83" presetID="29" presetClass="entr" presetSubtype="0" fill="hold" nodeType="withEffect">
                                  <p:stCondLst>
                                    <p:cond delay="0"/>
                                  </p:stCondLst>
                                  <p:childTnLst>
                                    <p:set>
                                      <p:cBhvr>
                                        <p:cTn id="84" dur="1" fill="hold">
                                          <p:stCondLst>
                                            <p:cond delay="0"/>
                                          </p:stCondLst>
                                        </p:cTn>
                                        <p:tgtEl>
                                          <p:spTgt spid="40966">
                                            <p:txEl>
                                              <p:pRg st="3" end="3"/>
                                            </p:txEl>
                                          </p:spTgt>
                                        </p:tgtEl>
                                        <p:attrNameLst>
                                          <p:attrName>style.visibility</p:attrName>
                                        </p:attrNameLst>
                                      </p:cBhvr>
                                      <p:to>
                                        <p:strVal val="visible"/>
                                      </p:to>
                                    </p:set>
                                    <p:anim calcmode="lin" valueType="num">
                                      <p:cBhvr>
                                        <p:cTn id="85" dur="1000" fill="hold"/>
                                        <p:tgtEl>
                                          <p:spTgt spid="40966">
                                            <p:txEl>
                                              <p:pRg st="3" end="3"/>
                                            </p:txEl>
                                          </p:spTgt>
                                        </p:tgtEl>
                                        <p:attrNameLst>
                                          <p:attrName>ppt_x</p:attrName>
                                        </p:attrNameLst>
                                      </p:cBhvr>
                                      <p:tavLst>
                                        <p:tav tm="0">
                                          <p:val>
                                            <p:strVal val="#ppt_x-.2"/>
                                          </p:val>
                                        </p:tav>
                                        <p:tav tm="100000">
                                          <p:val>
                                            <p:strVal val="#ppt_x"/>
                                          </p:val>
                                        </p:tav>
                                      </p:tavLst>
                                    </p:anim>
                                    <p:anim calcmode="lin" valueType="num">
                                      <p:cBhvr>
                                        <p:cTn id="86" dur="1000" fill="hold"/>
                                        <p:tgtEl>
                                          <p:spTgt spid="4096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87" dur="1000"/>
                                        <p:tgtEl>
                                          <p:spTgt spid="40966">
                                            <p:txEl>
                                              <p:pRg st="3" end="3"/>
                                            </p:txEl>
                                          </p:spTgt>
                                        </p:tgtEl>
                                      </p:cBhvr>
                                    </p:animEffect>
                                  </p:childTnLst>
                                </p:cTn>
                              </p:par>
                              <p:par>
                                <p:cTn id="88" presetID="29" presetClass="entr" presetSubtype="0" fill="hold" nodeType="withEffect">
                                  <p:stCondLst>
                                    <p:cond delay="0"/>
                                  </p:stCondLst>
                                  <p:childTnLst>
                                    <p:set>
                                      <p:cBhvr>
                                        <p:cTn id="89" dur="1" fill="hold">
                                          <p:stCondLst>
                                            <p:cond delay="0"/>
                                          </p:stCondLst>
                                        </p:cTn>
                                        <p:tgtEl>
                                          <p:spTgt spid="40966">
                                            <p:txEl>
                                              <p:pRg st="4" end="4"/>
                                            </p:txEl>
                                          </p:spTgt>
                                        </p:tgtEl>
                                        <p:attrNameLst>
                                          <p:attrName>style.visibility</p:attrName>
                                        </p:attrNameLst>
                                      </p:cBhvr>
                                      <p:to>
                                        <p:strVal val="visible"/>
                                      </p:to>
                                    </p:set>
                                    <p:anim calcmode="lin" valueType="num">
                                      <p:cBhvr>
                                        <p:cTn id="90" dur="1000" fill="hold"/>
                                        <p:tgtEl>
                                          <p:spTgt spid="40966">
                                            <p:txEl>
                                              <p:pRg st="4" end="4"/>
                                            </p:txEl>
                                          </p:spTgt>
                                        </p:tgtEl>
                                        <p:attrNameLst>
                                          <p:attrName>ppt_x</p:attrName>
                                        </p:attrNameLst>
                                      </p:cBhvr>
                                      <p:tavLst>
                                        <p:tav tm="0">
                                          <p:val>
                                            <p:strVal val="#ppt_x-.2"/>
                                          </p:val>
                                        </p:tav>
                                        <p:tav tm="100000">
                                          <p:val>
                                            <p:strVal val="#ppt_x"/>
                                          </p:val>
                                        </p:tav>
                                      </p:tavLst>
                                    </p:anim>
                                    <p:anim calcmode="lin" valueType="num">
                                      <p:cBhvr>
                                        <p:cTn id="91" dur="1000" fill="hold"/>
                                        <p:tgtEl>
                                          <p:spTgt spid="4096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92" dur="1000"/>
                                        <p:tgtEl>
                                          <p:spTgt spid="4096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63" grpId="0" build="p"/>
      <p:bldP spid="40964" grpId="0" build="p"/>
    </p:bld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Times New Roman" pitchFamily="18" charset="0"/>
              </a:rPr>
              <a:t>ROTATION OF AUDITING PARTNER AND HIS TEAM</a:t>
            </a:r>
            <a:endParaRPr lang="en-US" sz="3000" dirty="0">
              <a:solidFill>
                <a:srgbClr val="00B0F0"/>
              </a:solidFill>
              <a:latin typeface="Times New Roman" pitchFamily="18" charset="0"/>
            </a:endParaRPr>
          </a:p>
        </p:txBody>
      </p:sp>
      <p:sp>
        <p:nvSpPr>
          <p:cNvPr id="3" name="Content Placeholder 2"/>
          <p:cNvSpPr>
            <a:spLocks noGrp="1"/>
          </p:cNvSpPr>
          <p:nvPr>
            <p:ph idx="1"/>
          </p:nvPr>
        </p:nvSpPr>
        <p:spPr>
          <a:xfrm>
            <a:off x="0" y="1295400"/>
            <a:ext cx="8991600" cy="5592763"/>
          </a:xfrm>
        </p:spPr>
        <p:txBody>
          <a:bodyPr>
            <a:noAutofit/>
          </a:bodyPr>
          <a:lstStyle/>
          <a:p>
            <a:pPr algn="just"/>
            <a:r>
              <a:rPr lang="en-US" sz="2000" dirty="0"/>
              <a:t>The </a:t>
            </a:r>
            <a:r>
              <a:rPr lang="en-US" sz="2000" dirty="0">
                <a:solidFill>
                  <a:srgbClr val="FF0000"/>
                </a:solidFill>
              </a:rPr>
              <a:t>CG</a:t>
            </a:r>
            <a:r>
              <a:rPr lang="en-US" sz="2000" dirty="0"/>
              <a:t> may, by rules, </a:t>
            </a:r>
            <a:r>
              <a:rPr lang="en-US" sz="2000" dirty="0">
                <a:solidFill>
                  <a:srgbClr val="FF0000"/>
                </a:solidFill>
              </a:rPr>
              <a:t>prescribe the manner </a:t>
            </a:r>
            <a:r>
              <a:rPr lang="en-US" sz="2000" dirty="0"/>
              <a:t>in which the companies shall rotate their auditors in pursuance of sub-section (2) {Sec 139(4)}. </a:t>
            </a:r>
            <a:endParaRPr lang="en-US" sz="2000" dirty="0" smtClean="0"/>
          </a:p>
          <a:p>
            <a:pPr algn="just">
              <a:buNone/>
            </a:pPr>
            <a:endParaRPr lang="en-US" sz="2000" dirty="0"/>
          </a:p>
          <a:p>
            <a:pPr algn="just"/>
            <a:r>
              <a:rPr lang="en-US" sz="2000" dirty="0" smtClean="0">
                <a:solidFill>
                  <a:srgbClr val="FF0000"/>
                </a:solidFill>
              </a:rPr>
              <a:t>Members</a:t>
            </a:r>
            <a:r>
              <a:rPr lang="en-US" sz="2000" dirty="0" smtClean="0"/>
              <a:t> </a:t>
            </a:r>
            <a:r>
              <a:rPr lang="en-US" sz="2000" dirty="0"/>
              <a:t>of a </a:t>
            </a:r>
            <a:r>
              <a:rPr lang="en-US" sz="2000" dirty="0" smtClean="0"/>
              <a:t>company </a:t>
            </a:r>
            <a:r>
              <a:rPr lang="en-US" sz="2000" dirty="0"/>
              <a:t>may </a:t>
            </a:r>
            <a:r>
              <a:rPr lang="en-US" sz="2000" dirty="0">
                <a:solidFill>
                  <a:srgbClr val="FF0000"/>
                </a:solidFill>
              </a:rPr>
              <a:t>resolve</a:t>
            </a:r>
            <a:r>
              <a:rPr lang="en-US" sz="2000" dirty="0"/>
              <a:t> to provide that -</a:t>
            </a:r>
            <a:br>
              <a:rPr lang="en-US" sz="2000" dirty="0"/>
            </a:br>
            <a:r>
              <a:rPr lang="en-US" sz="2000" dirty="0"/>
              <a:t>(a) in the audit firm appointed by it, the auditing partner and his team shall be </a:t>
            </a:r>
            <a:r>
              <a:rPr lang="en-US" sz="2000" dirty="0">
                <a:solidFill>
                  <a:srgbClr val="FF0000"/>
                </a:solidFill>
              </a:rPr>
              <a:t>rotated</a:t>
            </a:r>
            <a:r>
              <a:rPr lang="en-US" sz="2000" dirty="0"/>
              <a:t> at such intervals as may be resolved by members; or </a:t>
            </a:r>
            <a:br>
              <a:rPr lang="en-US" sz="2000" dirty="0"/>
            </a:br>
            <a:r>
              <a:rPr lang="en-US" sz="2000" dirty="0"/>
              <a:t>(b) the audit shall be conducted by more than one auditor. {Sec 139(3)}</a:t>
            </a:r>
          </a:p>
        </p:txBody>
      </p:sp>
      <p:sp>
        <p:nvSpPr>
          <p:cNvPr id="9" name="Slide Number Placeholder 8"/>
          <p:cNvSpPr>
            <a:spLocks noGrp="1"/>
          </p:cNvSpPr>
          <p:nvPr>
            <p:ph type="sldNum" sz="quarter" idx="12"/>
          </p:nvPr>
        </p:nvSpPr>
        <p:spPr/>
        <p:txBody>
          <a:bodyPr/>
          <a:lstStyle/>
          <a:p>
            <a:fld id="{B6F15528-21DE-4FAA-801E-634DDDAF4B2B}" type="slidenum">
              <a:rPr lang="en-US" smtClean="0"/>
              <a:pPr/>
              <a:t>102</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sz="3000" b="1" dirty="0" smtClean="0">
                <a:solidFill>
                  <a:srgbClr val="00B0F0"/>
                </a:solidFill>
                <a:latin typeface="Times New Roman" pitchFamily="18" charset="0"/>
              </a:rPr>
              <a:t>APPOINTMENT OF AUDITORS OF GOVT. COMPANIES </a:t>
            </a:r>
            <a:br>
              <a:rPr lang="en-US" sz="3000" b="1" dirty="0" smtClean="0">
                <a:solidFill>
                  <a:srgbClr val="00B0F0"/>
                </a:solidFill>
                <a:latin typeface="Times New Roman" pitchFamily="18" charset="0"/>
              </a:rPr>
            </a:br>
            <a:r>
              <a:rPr lang="en-US" sz="2200" b="1" dirty="0" smtClean="0">
                <a:solidFill>
                  <a:srgbClr val="00B0F0"/>
                </a:solidFill>
                <a:latin typeface="Times New Roman" pitchFamily="18" charset="0"/>
              </a:rPr>
              <a:t>[Section 139(5)]</a:t>
            </a:r>
            <a:endParaRPr lang="en-US" sz="2200" dirty="0">
              <a:solidFill>
                <a:srgbClr val="00B0F0"/>
              </a:solidFill>
              <a:latin typeface="Times New Roman" pitchFamily="18" charset="0"/>
            </a:endParaRPr>
          </a:p>
        </p:txBody>
      </p:sp>
      <p:sp>
        <p:nvSpPr>
          <p:cNvPr id="4" name="TextBox 3"/>
          <p:cNvSpPr txBox="1"/>
          <p:nvPr/>
        </p:nvSpPr>
        <p:spPr>
          <a:xfrm>
            <a:off x="152400" y="1524000"/>
            <a:ext cx="8686800" cy="1938992"/>
          </a:xfrm>
          <a:prstGeom prst="rect">
            <a:avLst/>
          </a:prstGeom>
          <a:noFill/>
        </p:spPr>
        <p:txBody>
          <a:bodyPr wrap="square" rtlCol="0">
            <a:spAutoFit/>
          </a:bodyPr>
          <a:lstStyle/>
          <a:p>
            <a:pPr algn="just"/>
            <a:r>
              <a:rPr lang="en-US" sz="2000" dirty="0" smtClean="0"/>
              <a:t>In the case of a Govt. Co. or any other company owned or controlled, directly or indirectly, by the CG, or by any SG or Governments, or partly by the CG and partly by one or more SGs, the C&amp;AG shall, in respect of a financial year, appoint an auditor duly qualified to be appointed as an auditor of companies under this Act, within a period of </a:t>
            </a:r>
            <a:r>
              <a:rPr lang="en-US" sz="2000" dirty="0" smtClean="0">
                <a:solidFill>
                  <a:srgbClr val="FF0000"/>
                </a:solidFill>
              </a:rPr>
              <a:t>180 days</a:t>
            </a:r>
            <a:r>
              <a:rPr lang="en-US" sz="2000" dirty="0" smtClean="0"/>
              <a:t> from the commencement of the FY, who shall hold office till the conclusion of the AGM.</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103</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Title 1"/>
          <p:cNvSpPr>
            <a:spLocks noGrp="1"/>
          </p:cNvSpPr>
          <p:nvPr>
            <p:ph type="title"/>
          </p:nvPr>
        </p:nvSpPr>
        <p:spPr>
          <a:xfrm>
            <a:off x="0" y="0"/>
            <a:ext cx="9144000" cy="838200"/>
          </a:xfrm>
        </p:spPr>
        <p:txBody>
          <a:bodyPr>
            <a:normAutofit/>
          </a:bodyPr>
          <a:lstStyle/>
          <a:p>
            <a:r>
              <a:rPr lang="en-US" sz="3000" b="1" dirty="0" smtClean="0">
                <a:solidFill>
                  <a:srgbClr val="00B0F0"/>
                </a:solidFill>
                <a:latin typeface="Times New Roman" pitchFamily="18" charset="0"/>
              </a:rPr>
              <a:t>CASUAL VACANCY </a:t>
            </a:r>
          </a:p>
        </p:txBody>
      </p:sp>
      <p:sp>
        <p:nvSpPr>
          <p:cNvPr id="51203" name="Content Placeholder 2"/>
          <p:cNvSpPr>
            <a:spLocks noGrp="1"/>
          </p:cNvSpPr>
          <p:nvPr>
            <p:ph idx="1"/>
          </p:nvPr>
        </p:nvSpPr>
        <p:spPr>
          <a:xfrm>
            <a:off x="0" y="762000"/>
            <a:ext cx="8915400" cy="3048000"/>
          </a:xfrm>
        </p:spPr>
        <p:txBody>
          <a:bodyPr>
            <a:noAutofit/>
          </a:bodyPr>
          <a:lstStyle/>
          <a:p>
            <a:pPr algn="just">
              <a:buFont typeface="Arial" charset="0"/>
              <a:buChar char="•"/>
            </a:pPr>
            <a:r>
              <a:rPr lang="en-US" sz="2000" dirty="0" smtClean="0"/>
              <a:t>Any casual vacancy in the office of an auditor shall—</a:t>
            </a:r>
          </a:p>
          <a:p>
            <a:pPr algn="just">
              <a:buFont typeface="Arial" charset="0"/>
              <a:buNone/>
            </a:pPr>
            <a:r>
              <a:rPr lang="en-US" sz="2000" dirty="0" smtClean="0"/>
              <a:t>   be filled by the </a:t>
            </a:r>
            <a:r>
              <a:rPr lang="en-US" sz="2000" u="sng" dirty="0" smtClean="0">
                <a:solidFill>
                  <a:srgbClr val="FF0000"/>
                </a:solidFill>
              </a:rPr>
              <a:t>Board</a:t>
            </a:r>
            <a:r>
              <a:rPr lang="en-US" sz="2000" u="sng" dirty="0" smtClean="0"/>
              <a:t> of Directors within </a:t>
            </a:r>
            <a:r>
              <a:rPr lang="en-US" sz="2000" u="sng" dirty="0" smtClean="0">
                <a:solidFill>
                  <a:srgbClr val="FF0000"/>
                </a:solidFill>
              </a:rPr>
              <a:t>30 days</a:t>
            </a:r>
            <a:r>
              <a:rPr lang="en-US" sz="2000" dirty="0" smtClean="0"/>
              <a:t>.</a:t>
            </a:r>
          </a:p>
          <a:p>
            <a:pPr algn="just">
              <a:buFont typeface="Arial" charset="0"/>
              <a:buNone/>
            </a:pPr>
            <a:r>
              <a:rPr lang="en-US" sz="2000" dirty="0" smtClean="0"/>
              <a:t>   </a:t>
            </a:r>
          </a:p>
          <a:p>
            <a:pPr algn="just">
              <a:buFont typeface="Arial" charset="0"/>
              <a:buNone/>
            </a:pPr>
            <a:r>
              <a:rPr lang="en-US" sz="2000" dirty="0" smtClean="0"/>
              <a:t>   </a:t>
            </a:r>
            <a:r>
              <a:rPr lang="en-US" sz="2000" u="sng" dirty="0" smtClean="0"/>
              <a:t>If it is because of </a:t>
            </a:r>
            <a:r>
              <a:rPr lang="en-US" sz="2000" u="sng" dirty="0" smtClean="0">
                <a:solidFill>
                  <a:srgbClr val="FF0000"/>
                </a:solidFill>
              </a:rPr>
              <a:t>RESIGNATION</a:t>
            </a:r>
            <a:r>
              <a:rPr lang="en-US" sz="2000" u="sng" dirty="0" smtClean="0"/>
              <a:t>:</a:t>
            </a:r>
          </a:p>
          <a:p>
            <a:pPr algn="just">
              <a:buFont typeface="Arial" charset="0"/>
              <a:buNone/>
            </a:pPr>
            <a:r>
              <a:rPr lang="en-US" sz="2000" dirty="0" smtClean="0"/>
              <a:t>   a. At a </a:t>
            </a:r>
            <a:r>
              <a:rPr lang="en-US" sz="2000" dirty="0" smtClean="0">
                <a:solidFill>
                  <a:srgbClr val="FF0000"/>
                </a:solidFill>
              </a:rPr>
              <a:t>general meeting </a:t>
            </a:r>
          </a:p>
          <a:p>
            <a:pPr algn="just">
              <a:buFont typeface="Arial" charset="0"/>
              <a:buNone/>
            </a:pPr>
            <a:r>
              <a:rPr lang="en-US" sz="2000" dirty="0" smtClean="0"/>
              <a:t>   b. Convened within </a:t>
            </a:r>
            <a:r>
              <a:rPr lang="en-US" sz="2000" dirty="0" smtClean="0">
                <a:solidFill>
                  <a:srgbClr val="FF0000"/>
                </a:solidFill>
              </a:rPr>
              <a:t>3 months </a:t>
            </a:r>
            <a:r>
              <a:rPr lang="en-US" sz="2000" dirty="0" smtClean="0"/>
              <a:t>of the recommendation of the BOD</a:t>
            </a:r>
          </a:p>
          <a:p>
            <a:pPr algn="just">
              <a:buFont typeface="Arial" charset="0"/>
              <a:buNone/>
            </a:pPr>
            <a:r>
              <a:rPr lang="en-US" sz="2000" dirty="0" smtClean="0"/>
              <a:t>   c. The Auditor to hold the office till the conclusion of the next annual general meeting</a:t>
            </a:r>
          </a:p>
        </p:txBody>
      </p:sp>
      <p:sp>
        <p:nvSpPr>
          <p:cNvPr id="9" name="Slide Number Placeholder 8"/>
          <p:cNvSpPr>
            <a:spLocks noGrp="1"/>
          </p:cNvSpPr>
          <p:nvPr>
            <p:ph type="sldNum" sz="quarter" idx="12"/>
          </p:nvPr>
        </p:nvSpPr>
        <p:spPr/>
        <p:txBody>
          <a:bodyPr/>
          <a:lstStyle/>
          <a:p>
            <a:fld id="{B6F15528-21DE-4FAA-801E-634DDDAF4B2B}" type="slidenum">
              <a:rPr lang="en-US" smtClean="0"/>
              <a:pPr/>
              <a:t>104</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
        <p:nvSpPr>
          <p:cNvPr id="7" name="Title 1"/>
          <p:cNvSpPr txBox="1">
            <a:spLocks/>
          </p:cNvSpPr>
          <p:nvPr/>
        </p:nvSpPr>
        <p:spPr>
          <a:xfrm>
            <a:off x="0" y="3429000"/>
            <a:ext cx="91440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CASUAL VACANCY - CAG </a:t>
            </a:r>
          </a:p>
        </p:txBody>
      </p:sp>
      <p:sp>
        <p:nvSpPr>
          <p:cNvPr id="8" name="Content Placeholder 2"/>
          <p:cNvSpPr txBox="1">
            <a:spLocks/>
          </p:cNvSpPr>
          <p:nvPr/>
        </p:nvSpPr>
        <p:spPr>
          <a:xfrm>
            <a:off x="0" y="4267200"/>
            <a:ext cx="8991600" cy="1795463"/>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 typeface="Arial"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Companies whose accounts are subject to audit by an auditor appointed by the CAG:</a:t>
            </a:r>
          </a:p>
          <a:p>
            <a:pPr marL="342900" marR="0" lvl="0" indent="-342900" algn="just" defTabSz="914400" rtl="0" eaLnBrk="1" fontAlgn="auto" latinLnBrk="0" hangingPunct="1">
              <a:lnSpc>
                <a:spcPct val="100000"/>
              </a:lnSpc>
              <a:spcBef>
                <a:spcPct val="20000"/>
              </a:spcBef>
              <a:spcAft>
                <a:spcPts val="0"/>
              </a:spcAft>
              <a:buClrTx/>
              <a:buSzTx/>
              <a:buFont typeface="Arial"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Casual vacancy shall be filled by </a:t>
            </a:r>
            <a:r>
              <a:rPr kumimoji="0" lang="en-US" sz="2000" b="0" i="0" u="none" strike="noStrike" kern="1200" cap="none" spc="0" normalizeH="0" baseline="0" noProof="0" dirty="0" smtClean="0">
                <a:ln>
                  <a:noFill/>
                </a:ln>
                <a:solidFill>
                  <a:srgbClr val="FF0000"/>
                </a:solidFill>
                <a:effectLst/>
                <a:uLnTx/>
                <a:uFillTx/>
                <a:latin typeface="+mn-lt"/>
                <a:ea typeface="+mn-ea"/>
                <a:cs typeface="+mn-cs"/>
              </a:rPr>
              <a:t>CAG</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within </a:t>
            </a:r>
            <a:r>
              <a:rPr kumimoji="0" lang="en-US" sz="2000" b="0" i="0" u="none" strike="noStrike" kern="1200" cap="none" spc="0" normalizeH="0" baseline="0" noProof="0" dirty="0" smtClean="0">
                <a:ln>
                  <a:noFill/>
                </a:ln>
                <a:solidFill>
                  <a:srgbClr val="FF0000"/>
                </a:solidFill>
                <a:effectLst/>
                <a:uLnTx/>
                <a:uFillTx/>
                <a:latin typeface="+mn-lt"/>
                <a:ea typeface="+mn-ea"/>
                <a:cs typeface="+mn-cs"/>
              </a:rPr>
              <a:t>30 days</a:t>
            </a:r>
          </a:p>
          <a:p>
            <a:pPr marL="342900" marR="0" lvl="0" indent="-342900" algn="just" defTabSz="914400" rtl="0" eaLnBrk="1" fontAlgn="auto" latinLnBrk="0" hangingPunct="1">
              <a:lnSpc>
                <a:spcPct val="100000"/>
              </a:lnSpc>
              <a:spcBef>
                <a:spcPct val="20000"/>
              </a:spcBef>
              <a:spcAft>
                <a:spcPts val="0"/>
              </a:spcAft>
              <a:buClrTx/>
              <a:buSzTx/>
              <a:buFont typeface="Arial"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In case does not get filled, the </a:t>
            </a:r>
            <a:r>
              <a:rPr kumimoji="0" lang="en-US" sz="2000" b="0" i="0" u="none" strike="noStrike" kern="1200" cap="none" spc="0" normalizeH="0" baseline="0" noProof="0" dirty="0" smtClean="0">
                <a:ln>
                  <a:noFill/>
                </a:ln>
                <a:solidFill>
                  <a:srgbClr val="FF0000"/>
                </a:solidFill>
                <a:effectLst/>
                <a:uLnTx/>
                <a:uFillTx/>
                <a:latin typeface="+mn-lt"/>
                <a:ea typeface="+mn-ea"/>
                <a:cs typeface="+mn-cs"/>
              </a:rPr>
              <a:t>BOD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shall fill the vacancy within </a:t>
            </a:r>
            <a:r>
              <a:rPr kumimoji="0" lang="en-US" sz="2000" b="0" i="0" u="none" strike="noStrike" kern="1200" cap="none" spc="0" normalizeH="0" baseline="0" noProof="0" dirty="0" smtClean="0">
                <a:ln>
                  <a:noFill/>
                </a:ln>
                <a:solidFill>
                  <a:srgbClr val="FF0000"/>
                </a:solidFill>
                <a:effectLst/>
                <a:uLnTx/>
                <a:uFillTx/>
                <a:latin typeface="+mn-lt"/>
                <a:ea typeface="+mn-ea"/>
                <a:cs typeface="+mn-cs"/>
              </a:rPr>
              <a:t>next 30 days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checkerboard(across)">
                                      <p:cBhvr>
                                        <p:cTn id="7" dur="500"/>
                                        <p:tgtEl>
                                          <p:spTgt spid="5120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51203">
                                            <p:txEl>
                                              <p:pRg st="0" end="0"/>
                                            </p:txEl>
                                          </p:spTgt>
                                        </p:tgtEl>
                                        <p:attrNameLst>
                                          <p:attrName>style.visibility</p:attrName>
                                        </p:attrNameLst>
                                      </p:cBhvr>
                                      <p:to>
                                        <p:strVal val="visible"/>
                                      </p:to>
                                    </p:set>
                                    <p:anim calcmode="lin" valueType="num">
                                      <p:cBhvr>
                                        <p:cTn id="12" dur="1000" fill="hold"/>
                                        <p:tgtEl>
                                          <p:spTgt spid="5120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5120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120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51203">
                                            <p:txEl>
                                              <p:pRg st="1" end="1"/>
                                            </p:txEl>
                                          </p:spTgt>
                                        </p:tgtEl>
                                        <p:attrNameLst>
                                          <p:attrName>style.visibility</p:attrName>
                                        </p:attrNameLst>
                                      </p:cBhvr>
                                      <p:to>
                                        <p:strVal val="visible"/>
                                      </p:to>
                                    </p:set>
                                    <p:anim calcmode="lin" valueType="num">
                                      <p:cBhvr>
                                        <p:cTn id="19" dur="1000" fill="hold"/>
                                        <p:tgtEl>
                                          <p:spTgt spid="51203">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5120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5120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51203">
                                            <p:txEl>
                                              <p:pRg st="2" end="2"/>
                                            </p:txEl>
                                          </p:spTgt>
                                        </p:tgtEl>
                                        <p:attrNameLst>
                                          <p:attrName>style.visibility</p:attrName>
                                        </p:attrNameLst>
                                      </p:cBhvr>
                                      <p:to>
                                        <p:strVal val="visible"/>
                                      </p:to>
                                    </p:set>
                                    <p:anim calcmode="lin" valueType="num">
                                      <p:cBhvr>
                                        <p:cTn id="26" dur="1000" fill="hold"/>
                                        <p:tgtEl>
                                          <p:spTgt spid="51203">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5120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5120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51203">
                                            <p:txEl>
                                              <p:pRg st="3" end="3"/>
                                            </p:txEl>
                                          </p:spTgt>
                                        </p:tgtEl>
                                        <p:attrNameLst>
                                          <p:attrName>style.visibility</p:attrName>
                                        </p:attrNameLst>
                                      </p:cBhvr>
                                      <p:to>
                                        <p:strVal val="visible"/>
                                      </p:to>
                                    </p:set>
                                    <p:anim calcmode="lin" valueType="num">
                                      <p:cBhvr>
                                        <p:cTn id="33" dur="1000" fill="hold"/>
                                        <p:tgtEl>
                                          <p:spTgt spid="51203">
                                            <p:txEl>
                                              <p:pRg st="3" end="3"/>
                                            </p:txEl>
                                          </p:spTgt>
                                        </p:tgtEl>
                                        <p:attrNameLst>
                                          <p:attrName>ppt_x</p:attrName>
                                        </p:attrNameLst>
                                      </p:cBhvr>
                                      <p:tavLst>
                                        <p:tav tm="0">
                                          <p:val>
                                            <p:strVal val="#ppt_x-.2"/>
                                          </p:val>
                                        </p:tav>
                                        <p:tav tm="100000">
                                          <p:val>
                                            <p:strVal val="#ppt_x"/>
                                          </p:val>
                                        </p:tav>
                                      </p:tavLst>
                                    </p:anim>
                                    <p:anim calcmode="lin" valueType="num">
                                      <p:cBhvr>
                                        <p:cTn id="34" dur="1000" fill="hold"/>
                                        <p:tgtEl>
                                          <p:spTgt spid="5120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5120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51203">
                                            <p:txEl>
                                              <p:pRg st="4" end="4"/>
                                            </p:txEl>
                                          </p:spTgt>
                                        </p:tgtEl>
                                        <p:attrNameLst>
                                          <p:attrName>style.visibility</p:attrName>
                                        </p:attrNameLst>
                                      </p:cBhvr>
                                      <p:to>
                                        <p:strVal val="visible"/>
                                      </p:to>
                                    </p:set>
                                    <p:anim calcmode="lin" valueType="num">
                                      <p:cBhvr>
                                        <p:cTn id="40" dur="1000" fill="hold"/>
                                        <p:tgtEl>
                                          <p:spTgt spid="51203">
                                            <p:txEl>
                                              <p:pRg st="4" end="4"/>
                                            </p:txEl>
                                          </p:spTgt>
                                        </p:tgtEl>
                                        <p:attrNameLst>
                                          <p:attrName>ppt_x</p:attrName>
                                        </p:attrNameLst>
                                      </p:cBhvr>
                                      <p:tavLst>
                                        <p:tav tm="0">
                                          <p:val>
                                            <p:strVal val="#ppt_x-.2"/>
                                          </p:val>
                                        </p:tav>
                                        <p:tav tm="100000">
                                          <p:val>
                                            <p:strVal val="#ppt_x"/>
                                          </p:val>
                                        </p:tav>
                                      </p:tavLst>
                                    </p:anim>
                                    <p:anim calcmode="lin" valueType="num">
                                      <p:cBhvr>
                                        <p:cTn id="41" dur="1000" fill="hold"/>
                                        <p:tgtEl>
                                          <p:spTgt spid="5120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5120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51203">
                                            <p:txEl>
                                              <p:pRg st="5" end="5"/>
                                            </p:txEl>
                                          </p:spTgt>
                                        </p:tgtEl>
                                        <p:attrNameLst>
                                          <p:attrName>style.visibility</p:attrName>
                                        </p:attrNameLst>
                                      </p:cBhvr>
                                      <p:to>
                                        <p:strVal val="visible"/>
                                      </p:to>
                                    </p:set>
                                    <p:anim calcmode="lin" valueType="num">
                                      <p:cBhvr>
                                        <p:cTn id="47" dur="1000" fill="hold"/>
                                        <p:tgtEl>
                                          <p:spTgt spid="51203">
                                            <p:txEl>
                                              <p:pRg st="5" end="5"/>
                                            </p:txEl>
                                          </p:spTgt>
                                        </p:tgtEl>
                                        <p:attrNameLst>
                                          <p:attrName>ppt_x</p:attrName>
                                        </p:attrNameLst>
                                      </p:cBhvr>
                                      <p:tavLst>
                                        <p:tav tm="0">
                                          <p:val>
                                            <p:strVal val="#ppt_x-.2"/>
                                          </p:val>
                                        </p:tav>
                                        <p:tav tm="100000">
                                          <p:val>
                                            <p:strVal val="#ppt_x"/>
                                          </p:val>
                                        </p:tav>
                                      </p:tavLst>
                                    </p:anim>
                                    <p:anim calcmode="lin" valueType="num">
                                      <p:cBhvr>
                                        <p:cTn id="48" dur="1000" fill="hold"/>
                                        <p:tgtEl>
                                          <p:spTgt spid="5120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5120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51203">
                                            <p:txEl>
                                              <p:pRg st="6" end="6"/>
                                            </p:txEl>
                                          </p:spTgt>
                                        </p:tgtEl>
                                        <p:attrNameLst>
                                          <p:attrName>style.visibility</p:attrName>
                                        </p:attrNameLst>
                                      </p:cBhvr>
                                      <p:to>
                                        <p:strVal val="visible"/>
                                      </p:to>
                                    </p:set>
                                    <p:anim calcmode="lin" valueType="num">
                                      <p:cBhvr>
                                        <p:cTn id="54" dur="1000" fill="hold"/>
                                        <p:tgtEl>
                                          <p:spTgt spid="51203">
                                            <p:txEl>
                                              <p:pRg st="6" end="6"/>
                                            </p:txEl>
                                          </p:spTgt>
                                        </p:tgtEl>
                                        <p:attrNameLst>
                                          <p:attrName>ppt_x</p:attrName>
                                        </p:attrNameLst>
                                      </p:cBhvr>
                                      <p:tavLst>
                                        <p:tav tm="0">
                                          <p:val>
                                            <p:strVal val="#ppt_x-.2"/>
                                          </p:val>
                                        </p:tav>
                                        <p:tav tm="100000">
                                          <p:val>
                                            <p:strVal val="#ppt_x"/>
                                          </p:val>
                                        </p:tav>
                                      </p:tavLst>
                                    </p:anim>
                                    <p:anim calcmode="lin" valueType="num">
                                      <p:cBhvr>
                                        <p:cTn id="55" dur="1000" fill="hold"/>
                                        <p:tgtEl>
                                          <p:spTgt spid="5120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5120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 presetClass="entr" presetSubtype="1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checkerboard(across)">
                                      <p:cBhvr>
                                        <p:cTn id="61" dur="500"/>
                                        <p:tgtEl>
                                          <p:spTgt spid="7"/>
                                        </p:tgtEl>
                                      </p:cBhvr>
                                    </p:animEffect>
                                  </p:childTnLst>
                                </p:cTn>
                              </p:par>
                            </p:childTnLst>
                          </p:cTn>
                        </p:par>
                      </p:childTnLst>
                    </p:cTn>
                  </p:par>
                  <p:par>
                    <p:cTn id="62" fill="hold">
                      <p:stCondLst>
                        <p:cond delay="indefinite"/>
                      </p:stCondLst>
                      <p:childTnLst>
                        <p:par>
                          <p:cTn id="63" fill="hold">
                            <p:stCondLst>
                              <p:cond delay="0"/>
                            </p:stCondLst>
                            <p:childTnLst>
                              <p:par>
                                <p:cTn id="64" presetID="29" presetClass="entr" presetSubtype="0" fill="hold" grpId="0" nodeType="clickEffect">
                                  <p:stCondLst>
                                    <p:cond delay="0"/>
                                  </p:stCondLst>
                                  <p:childTnLst>
                                    <p:set>
                                      <p:cBhvr>
                                        <p:cTn id="65" dur="1" fill="hold">
                                          <p:stCondLst>
                                            <p:cond delay="0"/>
                                          </p:stCondLst>
                                        </p:cTn>
                                        <p:tgtEl>
                                          <p:spTgt spid="8">
                                            <p:txEl>
                                              <p:pRg st="0" end="0"/>
                                            </p:txEl>
                                          </p:spTgt>
                                        </p:tgtEl>
                                        <p:attrNameLst>
                                          <p:attrName>style.visibility</p:attrName>
                                        </p:attrNameLst>
                                      </p:cBhvr>
                                      <p:to>
                                        <p:strVal val="visible"/>
                                      </p:to>
                                    </p:set>
                                    <p:anim calcmode="lin" valueType="num">
                                      <p:cBhvr>
                                        <p:cTn id="66"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67"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68" dur="1000"/>
                                        <p:tgtEl>
                                          <p:spTgt spid="8">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9" presetClass="entr" presetSubtype="0" fill="hold" grpId="0" nodeType="clickEffect">
                                  <p:stCondLst>
                                    <p:cond delay="0"/>
                                  </p:stCondLst>
                                  <p:childTnLst>
                                    <p:set>
                                      <p:cBhvr>
                                        <p:cTn id="72" dur="1" fill="hold">
                                          <p:stCondLst>
                                            <p:cond delay="0"/>
                                          </p:stCondLst>
                                        </p:cTn>
                                        <p:tgtEl>
                                          <p:spTgt spid="8">
                                            <p:txEl>
                                              <p:pRg st="1" end="1"/>
                                            </p:txEl>
                                          </p:spTgt>
                                        </p:tgtEl>
                                        <p:attrNameLst>
                                          <p:attrName>style.visibility</p:attrName>
                                        </p:attrNameLst>
                                      </p:cBhvr>
                                      <p:to>
                                        <p:strVal val="visible"/>
                                      </p:to>
                                    </p:set>
                                    <p:anim calcmode="lin" valueType="num">
                                      <p:cBhvr>
                                        <p:cTn id="73" dur="1000" fill="hold"/>
                                        <p:tgtEl>
                                          <p:spTgt spid="8">
                                            <p:txEl>
                                              <p:pRg st="1" end="1"/>
                                            </p:txEl>
                                          </p:spTgt>
                                        </p:tgtEl>
                                        <p:attrNameLst>
                                          <p:attrName>ppt_x</p:attrName>
                                        </p:attrNameLst>
                                      </p:cBhvr>
                                      <p:tavLst>
                                        <p:tav tm="0">
                                          <p:val>
                                            <p:strVal val="#ppt_x-.2"/>
                                          </p:val>
                                        </p:tav>
                                        <p:tav tm="100000">
                                          <p:val>
                                            <p:strVal val="#ppt_x"/>
                                          </p:val>
                                        </p:tav>
                                      </p:tavLst>
                                    </p:anim>
                                    <p:anim calcmode="lin" valueType="num">
                                      <p:cBhvr>
                                        <p:cTn id="74" dur="1000" fill="hold"/>
                                        <p:tgtEl>
                                          <p:spTgt spid="8">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75" dur="1000"/>
                                        <p:tgtEl>
                                          <p:spTgt spid="8">
                                            <p:txEl>
                                              <p:pRg st="1" end="1"/>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9" presetClass="entr" presetSubtype="0" fill="hold" grpId="0" nodeType="clickEffect">
                                  <p:stCondLst>
                                    <p:cond delay="0"/>
                                  </p:stCondLst>
                                  <p:childTnLst>
                                    <p:set>
                                      <p:cBhvr>
                                        <p:cTn id="79" dur="1" fill="hold">
                                          <p:stCondLst>
                                            <p:cond delay="0"/>
                                          </p:stCondLst>
                                        </p:cTn>
                                        <p:tgtEl>
                                          <p:spTgt spid="8">
                                            <p:txEl>
                                              <p:pRg st="2" end="2"/>
                                            </p:txEl>
                                          </p:spTgt>
                                        </p:tgtEl>
                                        <p:attrNameLst>
                                          <p:attrName>style.visibility</p:attrName>
                                        </p:attrNameLst>
                                      </p:cBhvr>
                                      <p:to>
                                        <p:strVal val="visible"/>
                                      </p:to>
                                    </p:set>
                                    <p:anim calcmode="lin" valueType="num">
                                      <p:cBhvr>
                                        <p:cTn id="80" dur="1000" fill="hold"/>
                                        <p:tgtEl>
                                          <p:spTgt spid="8">
                                            <p:txEl>
                                              <p:pRg st="2" end="2"/>
                                            </p:txEl>
                                          </p:spTgt>
                                        </p:tgtEl>
                                        <p:attrNameLst>
                                          <p:attrName>ppt_x</p:attrName>
                                        </p:attrNameLst>
                                      </p:cBhvr>
                                      <p:tavLst>
                                        <p:tav tm="0">
                                          <p:val>
                                            <p:strVal val="#ppt_x-.2"/>
                                          </p:val>
                                        </p:tav>
                                        <p:tav tm="100000">
                                          <p:val>
                                            <p:strVal val="#ppt_x"/>
                                          </p:val>
                                        </p:tav>
                                      </p:tavLst>
                                    </p:anim>
                                    <p:anim calcmode="lin" valueType="num">
                                      <p:cBhvr>
                                        <p:cTn id="81" dur="1000" fill="hold"/>
                                        <p:tgtEl>
                                          <p:spTgt spid="8">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82" dur="1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build="p"/>
      <p:bldP spid="7" grpId="0"/>
      <p:bldP spid="8" grpId="0" build="p"/>
    </p:bld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Reappointment of retiring auditor at AGM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139(9)]</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1371600"/>
            <a:ext cx="8991600" cy="5257800"/>
          </a:xfrm>
        </p:spPr>
        <p:txBody>
          <a:bodyPr>
            <a:noAutofit/>
          </a:bodyPr>
          <a:lstStyle/>
          <a:p>
            <a:pPr algn="just">
              <a:buNone/>
            </a:pPr>
            <a:r>
              <a:rPr lang="en-US" sz="2000" dirty="0" smtClean="0"/>
              <a:t>A </a:t>
            </a:r>
            <a:r>
              <a:rPr lang="en-US" sz="2000" dirty="0"/>
              <a:t>retiring auditor may be re-appointed at an </a:t>
            </a:r>
            <a:r>
              <a:rPr lang="en-US" sz="2000" dirty="0" smtClean="0"/>
              <a:t>AGM, </a:t>
            </a:r>
            <a:r>
              <a:rPr lang="en-US" sz="2000" dirty="0"/>
              <a:t>if </a:t>
            </a:r>
          </a:p>
          <a:p>
            <a:pPr lvl="0" algn="just"/>
            <a:r>
              <a:rPr lang="en-US" sz="2000" dirty="0"/>
              <a:t>he is not disqualified for re-appointment; </a:t>
            </a:r>
          </a:p>
          <a:p>
            <a:pPr lvl="0" algn="just"/>
            <a:r>
              <a:rPr lang="en-US" sz="2000" dirty="0" smtClean="0"/>
              <a:t>he </a:t>
            </a:r>
            <a:r>
              <a:rPr lang="en-US" sz="2000" dirty="0"/>
              <a:t>has not given the </a:t>
            </a:r>
            <a:r>
              <a:rPr lang="en-US" sz="2000" dirty="0" smtClean="0"/>
              <a:t>company </a:t>
            </a:r>
            <a:r>
              <a:rPr lang="en-US" sz="2000" dirty="0"/>
              <a:t>a notice in writing of his unwillingness to be re-appointed; and </a:t>
            </a:r>
          </a:p>
          <a:p>
            <a:pPr lvl="0" algn="just"/>
            <a:r>
              <a:rPr lang="en-US" sz="2000" dirty="0" smtClean="0"/>
              <a:t>a </a:t>
            </a:r>
            <a:r>
              <a:rPr lang="en-US" sz="2000" dirty="0" smtClean="0">
                <a:solidFill>
                  <a:srgbClr val="FF0000"/>
                </a:solidFill>
              </a:rPr>
              <a:t>Special Resolution </a:t>
            </a:r>
            <a:r>
              <a:rPr lang="en-US" sz="2000" dirty="0"/>
              <a:t>has not been passed at that meeting appointing </a:t>
            </a:r>
            <a:r>
              <a:rPr lang="en-US" sz="2000" dirty="0">
                <a:solidFill>
                  <a:srgbClr val="FF0000"/>
                </a:solidFill>
              </a:rPr>
              <a:t>some other auditor </a:t>
            </a:r>
            <a:r>
              <a:rPr lang="en-US" sz="2000" dirty="0"/>
              <a:t>or providing expressly that he shall not be re-appointed. </a:t>
            </a:r>
          </a:p>
          <a:p>
            <a:pPr algn="just"/>
            <a:r>
              <a:rPr lang="en-US" sz="2000" dirty="0"/>
              <a:t>However, the above provision is subject to Sec 139(1) and the rules made thereunder. Where at any </a:t>
            </a:r>
            <a:r>
              <a:rPr lang="en-US" sz="2000" dirty="0" smtClean="0"/>
              <a:t>AGM, </a:t>
            </a:r>
            <a:r>
              <a:rPr lang="en-US" sz="2000" dirty="0"/>
              <a:t>no auditor is appointed or re-appointed, the existing auditor shall continue to be the auditor of the </a:t>
            </a:r>
            <a:r>
              <a:rPr lang="en-US" sz="2000" dirty="0" smtClean="0"/>
              <a:t>company </a:t>
            </a:r>
            <a:r>
              <a:rPr lang="en-US" sz="2000" dirty="0"/>
              <a:t>[Sec 139(10)]. </a:t>
            </a:r>
            <a:br>
              <a:rPr lang="en-US" sz="2000" dirty="0"/>
            </a:br>
            <a:endParaRPr lang="en-US" sz="2000"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105</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524000"/>
          </a:xfrm>
        </p:spPr>
        <p:txBody>
          <a:bodyPr>
            <a:normAutofit/>
          </a:bodyPr>
          <a:lstStyle/>
          <a:p>
            <a:r>
              <a:rPr lang="en-US" sz="3000" b="1" dirty="0" smtClean="0">
                <a:solidFill>
                  <a:srgbClr val="00B0F0"/>
                </a:solidFill>
                <a:latin typeface="Times New Roman" pitchFamily="18" charset="0"/>
              </a:rPr>
              <a:t>REMOVAL, RESIGNATION &amp; SPECIAL NOTICE </a:t>
            </a:r>
            <a:br>
              <a:rPr lang="en-US" sz="3000" b="1" dirty="0" smtClean="0">
                <a:solidFill>
                  <a:srgbClr val="00B0F0"/>
                </a:solidFill>
                <a:latin typeface="Times New Roman" pitchFamily="18" charset="0"/>
              </a:rPr>
            </a:br>
            <a:r>
              <a:rPr lang="en-US" sz="3000" b="1" dirty="0" smtClean="0">
                <a:solidFill>
                  <a:srgbClr val="00B0F0"/>
                </a:solidFill>
                <a:latin typeface="Times New Roman" pitchFamily="18" charset="0"/>
              </a:rPr>
              <a:t>of AUDITOR</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140]</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1524000"/>
            <a:ext cx="9144000" cy="5334000"/>
          </a:xfrm>
        </p:spPr>
        <p:txBody>
          <a:bodyPr>
            <a:noAutofit/>
          </a:bodyPr>
          <a:lstStyle/>
          <a:p>
            <a:pPr algn="just"/>
            <a:r>
              <a:rPr lang="en-US" sz="2000" dirty="0" smtClean="0"/>
              <a:t>The </a:t>
            </a:r>
            <a:r>
              <a:rPr lang="en-US" sz="2000" dirty="0"/>
              <a:t>auditor may be removed by </a:t>
            </a:r>
            <a:r>
              <a:rPr lang="en-US" sz="2000" dirty="0">
                <a:solidFill>
                  <a:srgbClr val="FF0000"/>
                </a:solidFill>
              </a:rPr>
              <a:t>special resolution </a:t>
            </a:r>
            <a:r>
              <a:rPr lang="en-US" sz="2000" dirty="0"/>
              <a:t>after obtaining the </a:t>
            </a:r>
            <a:r>
              <a:rPr lang="en-US" sz="2000" dirty="0">
                <a:solidFill>
                  <a:srgbClr val="FF0000"/>
                </a:solidFill>
              </a:rPr>
              <a:t>previous approval of </a:t>
            </a:r>
            <a:r>
              <a:rPr lang="en-US" sz="2000" dirty="0" smtClean="0">
                <a:solidFill>
                  <a:srgbClr val="FF0000"/>
                </a:solidFill>
              </a:rPr>
              <a:t>CG </a:t>
            </a:r>
            <a:r>
              <a:rPr lang="en-US" sz="2000" dirty="0"/>
              <a:t>and after giving an opportunity of being heard. </a:t>
            </a:r>
            <a:endParaRPr lang="en-US" sz="2000" dirty="0" smtClean="0"/>
          </a:p>
          <a:p>
            <a:pPr algn="just">
              <a:buNone/>
            </a:pPr>
            <a:endParaRPr lang="en-US" sz="1400" dirty="0" smtClean="0"/>
          </a:p>
          <a:p>
            <a:pPr algn="just"/>
            <a:r>
              <a:rPr lang="en-US" sz="2000" dirty="0" smtClean="0"/>
              <a:t>When </a:t>
            </a:r>
            <a:r>
              <a:rPr lang="en-US" sz="2000" dirty="0"/>
              <a:t>the Auditor resigns, a </a:t>
            </a:r>
            <a:r>
              <a:rPr lang="en-US" sz="2000" dirty="0">
                <a:solidFill>
                  <a:srgbClr val="FF0000"/>
                </a:solidFill>
              </a:rPr>
              <a:t>statement</a:t>
            </a:r>
            <a:r>
              <a:rPr lang="en-US" sz="2000" dirty="0"/>
              <a:t> in prescribed form is to be filled with the </a:t>
            </a:r>
            <a:r>
              <a:rPr lang="en-US" sz="2000" dirty="0" smtClean="0"/>
              <a:t>Company </a:t>
            </a:r>
            <a:r>
              <a:rPr lang="en-US" sz="2000" dirty="0"/>
              <a:t>and the Registrar </a:t>
            </a:r>
            <a:r>
              <a:rPr lang="en-US" sz="2000" dirty="0">
                <a:solidFill>
                  <a:srgbClr val="FF0000"/>
                </a:solidFill>
              </a:rPr>
              <a:t>within 30 days</a:t>
            </a:r>
            <a:r>
              <a:rPr lang="en-US" sz="2000" dirty="0" smtClean="0"/>
              <a:t>.</a:t>
            </a:r>
          </a:p>
          <a:p>
            <a:pPr algn="just">
              <a:buNone/>
            </a:pPr>
            <a:endParaRPr lang="en-US" sz="1600" dirty="0" smtClean="0"/>
          </a:p>
          <a:p>
            <a:pPr algn="just"/>
            <a:r>
              <a:rPr lang="en-US" sz="2000" dirty="0" smtClean="0">
                <a:solidFill>
                  <a:srgbClr val="FF0000"/>
                </a:solidFill>
              </a:rPr>
              <a:t>Special </a:t>
            </a:r>
            <a:r>
              <a:rPr lang="en-US" sz="2000" dirty="0">
                <a:solidFill>
                  <a:srgbClr val="FF0000"/>
                </a:solidFill>
              </a:rPr>
              <a:t>notice</a:t>
            </a:r>
            <a:r>
              <a:rPr lang="en-US" sz="2000" dirty="0"/>
              <a:t> shall be required for appointing a person as auditor other than a retiring auditor. </a:t>
            </a:r>
            <a:endParaRPr lang="en-US" sz="2000" dirty="0" smtClean="0"/>
          </a:p>
          <a:p>
            <a:pPr algn="just">
              <a:buNone/>
            </a:pPr>
            <a:endParaRPr lang="en-US" sz="1800" dirty="0" smtClean="0"/>
          </a:p>
          <a:p>
            <a:pPr algn="just"/>
            <a:r>
              <a:rPr lang="en-US" sz="2000" dirty="0" smtClean="0"/>
              <a:t>The </a:t>
            </a:r>
            <a:r>
              <a:rPr lang="en-US" sz="2000" dirty="0" smtClean="0">
                <a:solidFill>
                  <a:srgbClr val="FF0000"/>
                </a:solidFill>
              </a:rPr>
              <a:t>Tribunal </a:t>
            </a:r>
            <a:r>
              <a:rPr lang="en-US" sz="2000" dirty="0"/>
              <a:t>is empowered to change the auditor of a </a:t>
            </a:r>
            <a:r>
              <a:rPr lang="en-US" sz="2000" dirty="0" smtClean="0"/>
              <a:t>Company </a:t>
            </a:r>
            <a:r>
              <a:rPr lang="en-US" sz="2000" dirty="0"/>
              <a:t>in case of any fraudulent activities by auditor</a:t>
            </a:r>
            <a:r>
              <a:rPr lang="en-US" sz="2000" dirty="0" smtClean="0"/>
              <a:t>.</a:t>
            </a:r>
            <a:endParaRPr lang="en-US" sz="2000"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106</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p:cTn id="33"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Title 1"/>
          <p:cNvSpPr>
            <a:spLocks noGrp="1"/>
          </p:cNvSpPr>
          <p:nvPr>
            <p:ph type="title"/>
          </p:nvPr>
        </p:nvSpPr>
        <p:spPr>
          <a:xfrm>
            <a:off x="0" y="-1"/>
            <a:ext cx="9144000" cy="1143001"/>
          </a:xfrm>
        </p:spPr>
        <p:txBody>
          <a:bodyPr>
            <a:normAutofit/>
          </a:bodyPr>
          <a:lstStyle/>
          <a:p>
            <a:r>
              <a:rPr lang="en-US" sz="3000" b="1" dirty="0" smtClean="0">
                <a:solidFill>
                  <a:srgbClr val="00B0F0"/>
                </a:solidFill>
                <a:latin typeface="Times New Roman" pitchFamily="18" charset="0"/>
              </a:rPr>
              <a:t>INTIMATION OF RESIGNATION</a:t>
            </a:r>
          </a:p>
        </p:txBody>
      </p:sp>
      <p:sp>
        <p:nvSpPr>
          <p:cNvPr id="41987" name="Content Placeholder 2"/>
          <p:cNvSpPr>
            <a:spLocks noGrp="1"/>
          </p:cNvSpPr>
          <p:nvPr>
            <p:ph idx="1"/>
          </p:nvPr>
        </p:nvSpPr>
        <p:spPr>
          <a:xfrm>
            <a:off x="0" y="1066800"/>
            <a:ext cx="9144000" cy="5791200"/>
          </a:xfrm>
        </p:spPr>
        <p:txBody>
          <a:bodyPr>
            <a:normAutofit/>
          </a:bodyPr>
          <a:lstStyle/>
          <a:p>
            <a:pPr algn="just">
              <a:buFont typeface="Arial" charset="0"/>
              <a:buChar char="•"/>
            </a:pPr>
            <a:r>
              <a:rPr lang="en-US" sz="2000" dirty="0" smtClean="0"/>
              <a:t>The </a:t>
            </a:r>
            <a:r>
              <a:rPr lang="en-US" sz="2000" u="sng" dirty="0" smtClean="0"/>
              <a:t>auditor</a:t>
            </a:r>
            <a:r>
              <a:rPr lang="en-US" sz="2000" dirty="0" smtClean="0"/>
              <a:t> shall file within a period of </a:t>
            </a:r>
            <a:r>
              <a:rPr lang="en-US" sz="2000" u="sng" dirty="0" smtClean="0">
                <a:solidFill>
                  <a:srgbClr val="FF0000"/>
                </a:solidFill>
              </a:rPr>
              <a:t>30 days</a:t>
            </a:r>
            <a:r>
              <a:rPr lang="en-US" sz="2000" dirty="0" smtClean="0">
                <a:solidFill>
                  <a:srgbClr val="FF0000"/>
                </a:solidFill>
              </a:rPr>
              <a:t> </a:t>
            </a:r>
            <a:r>
              <a:rPr lang="en-US" sz="2000" dirty="0" smtClean="0"/>
              <a:t>from the date of resignation, </a:t>
            </a:r>
            <a:r>
              <a:rPr lang="en-US" sz="2000" u="sng" dirty="0" smtClean="0"/>
              <a:t>a statement</a:t>
            </a:r>
            <a:r>
              <a:rPr lang="en-US" sz="2000" dirty="0" smtClean="0"/>
              <a:t> </a:t>
            </a:r>
            <a:r>
              <a:rPr lang="en-US" sz="2000" u="sng" dirty="0" smtClean="0"/>
              <a:t>in the prescribed form with (Form no.10.2)</a:t>
            </a:r>
            <a:r>
              <a:rPr lang="en-US" sz="2000" dirty="0" smtClean="0"/>
              <a:t>: </a:t>
            </a:r>
          </a:p>
          <a:p>
            <a:pPr algn="just">
              <a:buNone/>
            </a:pPr>
            <a:endParaRPr lang="en-US" sz="2000" dirty="0" smtClean="0"/>
          </a:p>
          <a:p>
            <a:pPr lvl="1">
              <a:buFont typeface="Arial" charset="0"/>
              <a:buNone/>
            </a:pPr>
            <a:r>
              <a:rPr lang="en-US" sz="2000" dirty="0" smtClean="0"/>
              <a:t>   a. the Company and</a:t>
            </a:r>
          </a:p>
          <a:p>
            <a:pPr lvl="1">
              <a:buFont typeface="Arial" charset="0"/>
              <a:buNone/>
            </a:pPr>
            <a:r>
              <a:rPr lang="en-US" sz="2000" dirty="0" smtClean="0"/>
              <a:t>   b. the Registrar and</a:t>
            </a:r>
            <a:endParaRPr lang="en-US" sz="2000" i="1" dirty="0" smtClean="0"/>
          </a:p>
          <a:p>
            <a:pPr lvl="1">
              <a:buFont typeface="Arial" charset="0"/>
              <a:buNone/>
            </a:pPr>
            <a:r>
              <a:rPr lang="en-US" sz="2000" dirty="0" smtClean="0"/>
              <a:t>   c. the CAG (where applicable)</a:t>
            </a:r>
          </a:p>
          <a:p>
            <a:pPr>
              <a:buFont typeface="Arial" charset="0"/>
              <a:buNone/>
            </a:pPr>
            <a:endParaRPr lang="en-US" sz="2000" dirty="0" smtClean="0"/>
          </a:p>
          <a:p>
            <a:pPr algn="just">
              <a:buFont typeface="Arial" charset="0"/>
              <a:buNone/>
            </a:pPr>
            <a:r>
              <a:rPr lang="en-US" sz="2000" dirty="0" smtClean="0"/>
              <a:t>   indicating the </a:t>
            </a:r>
            <a:r>
              <a:rPr lang="en-US" sz="2000" u="sng" dirty="0" smtClean="0">
                <a:solidFill>
                  <a:srgbClr val="FF0000"/>
                </a:solidFill>
              </a:rPr>
              <a:t>reasons</a:t>
            </a:r>
            <a:r>
              <a:rPr lang="en-US" sz="2000" dirty="0" smtClean="0">
                <a:solidFill>
                  <a:srgbClr val="FF0000"/>
                </a:solidFill>
              </a:rPr>
              <a:t> and </a:t>
            </a:r>
            <a:r>
              <a:rPr lang="en-US" sz="2000" u="sng" dirty="0" smtClean="0">
                <a:solidFill>
                  <a:srgbClr val="FF0000"/>
                </a:solidFill>
              </a:rPr>
              <a:t>other facts </a:t>
            </a:r>
            <a:r>
              <a:rPr lang="en-US" sz="2000" u="sng" dirty="0" smtClean="0"/>
              <a:t>(for resignation)</a:t>
            </a:r>
            <a:endParaRPr lang="en-US" sz="2000" dirty="0" smtClean="0"/>
          </a:p>
          <a:p>
            <a:pPr>
              <a:buNone/>
            </a:pPr>
            <a:endParaRPr lang="en-US" sz="2000" u="sng" dirty="0" smtClean="0"/>
          </a:p>
          <a:p>
            <a:pPr>
              <a:buFont typeface="Arial" charset="0"/>
              <a:buChar char="•"/>
            </a:pPr>
            <a:r>
              <a:rPr lang="en-US" sz="2000" u="sng" dirty="0" smtClean="0"/>
              <a:t>Non-compliance</a:t>
            </a:r>
            <a:r>
              <a:rPr lang="en-US" sz="2000" dirty="0" smtClean="0"/>
              <a:t> of it by the auditor: </a:t>
            </a:r>
          </a:p>
          <a:p>
            <a:pPr>
              <a:buFont typeface="Arial" charset="0"/>
              <a:buNone/>
            </a:pPr>
            <a:r>
              <a:rPr lang="en-US" sz="2000" dirty="0" smtClean="0"/>
              <a:t>    Penalty – Fine </a:t>
            </a:r>
            <a:r>
              <a:rPr lang="en-US" sz="2000" dirty="0" smtClean="0">
                <a:solidFill>
                  <a:srgbClr val="FF0000"/>
                </a:solidFill>
              </a:rPr>
              <a:t>Rs.50,000 to Rs.5 lakhs </a:t>
            </a:r>
          </a:p>
        </p:txBody>
      </p:sp>
      <p:sp>
        <p:nvSpPr>
          <p:cNvPr id="9" name="Slide Number Placeholder 8"/>
          <p:cNvSpPr>
            <a:spLocks noGrp="1"/>
          </p:cNvSpPr>
          <p:nvPr>
            <p:ph type="sldNum" sz="quarter" idx="12"/>
          </p:nvPr>
        </p:nvSpPr>
        <p:spPr/>
        <p:txBody>
          <a:bodyPr/>
          <a:lstStyle/>
          <a:p>
            <a:fld id="{B6F15528-21DE-4FAA-801E-634DDDAF4B2B}" type="slidenum">
              <a:rPr lang="en-US" smtClean="0"/>
              <a:pPr/>
              <a:t>107</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checkerboard(across)">
                                      <p:cBhvr>
                                        <p:cTn id="7" dur="500"/>
                                        <p:tgtEl>
                                          <p:spTgt spid="41986"/>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1987">
                                            <p:txEl>
                                              <p:pRg st="0" end="0"/>
                                            </p:txEl>
                                          </p:spTgt>
                                        </p:tgtEl>
                                        <p:attrNameLst>
                                          <p:attrName>style.visibility</p:attrName>
                                        </p:attrNameLst>
                                      </p:cBhvr>
                                      <p:to>
                                        <p:strVal val="visible"/>
                                      </p:to>
                                    </p:set>
                                    <p:anim calcmode="lin" valueType="num">
                                      <p:cBhvr>
                                        <p:cTn id="12" dur="1000" fill="hold"/>
                                        <p:tgtEl>
                                          <p:spTgt spid="41987">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4198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1987">
                                            <p:txEl>
                                              <p:pRg st="0" end="0"/>
                                            </p:txEl>
                                          </p:spTgt>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41987">
                                            <p:txEl>
                                              <p:pRg st="2" end="2"/>
                                            </p:txEl>
                                          </p:spTgt>
                                        </p:tgtEl>
                                        <p:attrNameLst>
                                          <p:attrName>style.visibility</p:attrName>
                                        </p:attrNameLst>
                                      </p:cBhvr>
                                      <p:to>
                                        <p:strVal val="visible"/>
                                      </p:to>
                                    </p:set>
                                    <p:anim calcmode="lin" valueType="num">
                                      <p:cBhvr>
                                        <p:cTn id="17" dur="1000" fill="hold"/>
                                        <p:tgtEl>
                                          <p:spTgt spid="41987">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4198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41987">
                                            <p:txEl>
                                              <p:pRg st="2" end="2"/>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41987">
                                            <p:txEl>
                                              <p:pRg st="3" end="3"/>
                                            </p:txEl>
                                          </p:spTgt>
                                        </p:tgtEl>
                                        <p:attrNameLst>
                                          <p:attrName>style.visibility</p:attrName>
                                        </p:attrNameLst>
                                      </p:cBhvr>
                                      <p:to>
                                        <p:strVal val="visible"/>
                                      </p:to>
                                    </p:set>
                                    <p:anim calcmode="lin" valueType="num">
                                      <p:cBhvr>
                                        <p:cTn id="22" dur="1000" fill="hold"/>
                                        <p:tgtEl>
                                          <p:spTgt spid="41987">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4198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41987">
                                            <p:txEl>
                                              <p:pRg st="3" end="3"/>
                                            </p:txEl>
                                          </p:spTgt>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41987">
                                            <p:txEl>
                                              <p:pRg st="4" end="4"/>
                                            </p:txEl>
                                          </p:spTgt>
                                        </p:tgtEl>
                                        <p:attrNameLst>
                                          <p:attrName>style.visibility</p:attrName>
                                        </p:attrNameLst>
                                      </p:cBhvr>
                                      <p:to>
                                        <p:strVal val="visible"/>
                                      </p:to>
                                    </p:set>
                                    <p:anim calcmode="lin" valueType="num">
                                      <p:cBhvr>
                                        <p:cTn id="27" dur="1000" fill="hold"/>
                                        <p:tgtEl>
                                          <p:spTgt spid="41987">
                                            <p:txEl>
                                              <p:pRg st="4" end="4"/>
                                            </p:txEl>
                                          </p:spTgt>
                                        </p:tgtEl>
                                        <p:attrNameLst>
                                          <p:attrName>ppt_x</p:attrName>
                                        </p:attrNameLst>
                                      </p:cBhvr>
                                      <p:tavLst>
                                        <p:tav tm="0">
                                          <p:val>
                                            <p:strVal val="#ppt_x-.2"/>
                                          </p:val>
                                        </p:tav>
                                        <p:tav tm="100000">
                                          <p:val>
                                            <p:strVal val="#ppt_x"/>
                                          </p:val>
                                        </p:tav>
                                      </p:tavLst>
                                    </p:anim>
                                    <p:anim calcmode="lin" valueType="num">
                                      <p:cBhvr>
                                        <p:cTn id="28" dur="1000" fill="hold"/>
                                        <p:tgtEl>
                                          <p:spTgt spid="41987">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41987">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41987">
                                            <p:txEl>
                                              <p:pRg st="6" end="6"/>
                                            </p:txEl>
                                          </p:spTgt>
                                        </p:tgtEl>
                                        <p:attrNameLst>
                                          <p:attrName>style.visibility</p:attrName>
                                        </p:attrNameLst>
                                      </p:cBhvr>
                                      <p:to>
                                        <p:strVal val="visible"/>
                                      </p:to>
                                    </p:set>
                                    <p:anim calcmode="lin" valueType="num">
                                      <p:cBhvr>
                                        <p:cTn id="34" dur="1000" fill="hold"/>
                                        <p:tgtEl>
                                          <p:spTgt spid="41987">
                                            <p:txEl>
                                              <p:pRg st="6" end="6"/>
                                            </p:txEl>
                                          </p:spTgt>
                                        </p:tgtEl>
                                        <p:attrNameLst>
                                          <p:attrName>ppt_x</p:attrName>
                                        </p:attrNameLst>
                                      </p:cBhvr>
                                      <p:tavLst>
                                        <p:tav tm="0">
                                          <p:val>
                                            <p:strVal val="#ppt_x-.2"/>
                                          </p:val>
                                        </p:tav>
                                        <p:tav tm="100000">
                                          <p:val>
                                            <p:strVal val="#ppt_x"/>
                                          </p:val>
                                        </p:tav>
                                      </p:tavLst>
                                    </p:anim>
                                    <p:anim calcmode="lin" valueType="num">
                                      <p:cBhvr>
                                        <p:cTn id="35" dur="1000" fill="hold"/>
                                        <p:tgtEl>
                                          <p:spTgt spid="41987">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41987">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41987">
                                            <p:txEl>
                                              <p:pRg st="8" end="8"/>
                                            </p:txEl>
                                          </p:spTgt>
                                        </p:tgtEl>
                                        <p:attrNameLst>
                                          <p:attrName>style.visibility</p:attrName>
                                        </p:attrNameLst>
                                      </p:cBhvr>
                                      <p:to>
                                        <p:strVal val="visible"/>
                                      </p:to>
                                    </p:set>
                                    <p:anim calcmode="lin" valueType="num">
                                      <p:cBhvr>
                                        <p:cTn id="41" dur="1000" fill="hold"/>
                                        <p:tgtEl>
                                          <p:spTgt spid="41987">
                                            <p:txEl>
                                              <p:pRg st="8" end="8"/>
                                            </p:txEl>
                                          </p:spTgt>
                                        </p:tgtEl>
                                        <p:attrNameLst>
                                          <p:attrName>ppt_x</p:attrName>
                                        </p:attrNameLst>
                                      </p:cBhvr>
                                      <p:tavLst>
                                        <p:tav tm="0">
                                          <p:val>
                                            <p:strVal val="#ppt_x-.2"/>
                                          </p:val>
                                        </p:tav>
                                        <p:tav tm="100000">
                                          <p:val>
                                            <p:strVal val="#ppt_x"/>
                                          </p:val>
                                        </p:tav>
                                      </p:tavLst>
                                    </p:anim>
                                    <p:anim calcmode="lin" valueType="num">
                                      <p:cBhvr>
                                        <p:cTn id="42" dur="1000" fill="hold"/>
                                        <p:tgtEl>
                                          <p:spTgt spid="41987">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41987">
                                            <p:txEl>
                                              <p:pRg st="8" end="8"/>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grpId="0" nodeType="clickEffect">
                                  <p:stCondLst>
                                    <p:cond delay="0"/>
                                  </p:stCondLst>
                                  <p:childTnLst>
                                    <p:set>
                                      <p:cBhvr>
                                        <p:cTn id="47" dur="1" fill="hold">
                                          <p:stCondLst>
                                            <p:cond delay="0"/>
                                          </p:stCondLst>
                                        </p:cTn>
                                        <p:tgtEl>
                                          <p:spTgt spid="41987">
                                            <p:txEl>
                                              <p:pRg st="9" end="9"/>
                                            </p:txEl>
                                          </p:spTgt>
                                        </p:tgtEl>
                                        <p:attrNameLst>
                                          <p:attrName>style.visibility</p:attrName>
                                        </p:attrNameLst>
                                      </p:cBhvr>
                                      <p:to>
                                        <p:strVal val="visible"/>
                                      </p:to>
                                    </p:set>
                                    <p:anim calcmode="lin" valueType="num">
                                      <p:cBhvr>
                                        <p:cTn id="48" dur="1000" fill="hold"/>
                                        <p:tgtEl>
                                          <p:spTgt spid="41987">
                                            <p:txEl>
                                              <p:pRg st="9" end="9"/>
                                            </p:txEl>
                                          </p:spTgt>
                                        </p:tgtEl>
                                        <p:attrNameLst>
                                          <p:attrName>ppt_x</p:attrName>
                                        </p:attrNameLst>
                                      </p:cBhvr>
                                      <p:tavLst>
                                        <p:tav tm="0">
                                          <p:val>
                                            <p:strVal val="#ppt_x-.2"/>
                                          </p:val>
                                        </p:tav>
                                        <p:tav tm="100000">
                                          <p:val>
                                            <p:strVal val="#ppt_x"/>
                                          </p:val>
                                        </p:tav>
                                      </p:tavLst>
                                    </p:anim>
                                    <p:anim calcmode="lin" valueType="num">
                                      <p:cBhvr>
                                        <p:cTn id="49" dur="1000" fill="hold"/>
                                        <p:tgtEl>
                                          <p:spTgt spid="41987">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0" dur="1000"/>
                                        <p:tgtEl>
                                          <p:spTgt spid="4198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style>
          <a:lnRef idx="1">
            <a:schemeClr val="accent2"/>
          </a:lnRef>
          <a:fillRef idx="2">
            <a:schemeClr val="accent2"/>
          </a:fillRef>
          <a:effectRef idx="1">
            <a:schemeClr val="accent2"/>
          </a:effectRef>
          <a:fontRef idx="minor">
            <a:schemeClr val="dk1"/>
          </a:fontRef>
        </p:style>
        <p:txBody>
          <a:bodyPr>
            <a:normAutofit/>
          </a:bodyPr>
          <a:lstStyle/>
          <a:p>
            <a:r>
              <a:rPr lang="en-US" sz="4200" b="1" dirty="0" smtClean="0">
                <a:solidFill>
                  <a:schemeClr val="bg1"/>
                </a:solidFill>
                <a:latin typeface="Times New Roman" pitchFamily="18" charset="0"/>
              </a:rPr>
              <a:t>ACCOUNTS</a:t>
            </a:r>
            <a:endParaRPr lang="en-US" sz="4200" b="1" dirty="0">
              <a:solidFill>
                <a:schemeClr val="bg1"/>
              </a:solidFill>
              <a:latin typeface="Times New Roman" pitchFamily="18" charset="0"/>
            </a:endParaRPr>
          </a:p>
        </p:txBody>
      </p:sp>
      <p:pic>
        <p:nvPicPr>
          <p:cNvPr id="66562" name="Picture 2" descr="http://www.amsimaging.com/Portals/117943/images/managing-accounts-receivable.jpg"/>
          <p:cNvPicPr>
            <a:picLocks noChangeAspect="1" noChangeArrowheads="1"/>
          </p:cNvPicPr>
          <p:nvPr/>
        </p:nvPicPr>
        <p:blipFill>
          <a:blip r:embed="rId2" cstate="print"/>
          <a:srcRect/>
          <a:stretch>
            <a:fillRect/>
          </a:stretch>
        </p:blipFill>
        <p:spPr bwMode="auto">
          <a:xfrm>
            <a:off x="155336" y="3048000"/>
            <a:ext cx="4035664" cy="2725448"/>
          </a:xfrm>
          <a:prstGeom prst="rect">
            <a:avLst/>
          </a:prstGeom>
          <a:noFill/>
        </p:spPr>
      </p:pic>
      <p:pic>
        <p:nvPicPr>
          <p:cNvPr id="66566" name="Picture 6" descr="http://indianmanpower.files.wordpress.com/2013/06/personal-finance-and-accounting-blink-images.jpg"/>
          <p:cNvPicPr>
            <a:picLocks noChangeAspect="1" noChangeArrowheads="1"/>
          </p:cNvPicPr>
          <p:nvPr/>
        </p:nvPicPr>
        <p:blipFill>
          <a:blip r:embed="rId3" cstate="print"/>
          <a:srcRect t="8889" r="2667"/>
          <a:stretch>
            <a:fillRect/>
          </a:stretch>
        </p:blipFill>
        <p:spPr bwMode="auto">
          <a:xfrm>
            <a:off x="4419600" y="3048000"/>
            <a:ext cx="4591678" cy="2743200"/>
          </a:xfrm>
          <a:prstGeom prst="rect">
            <a:avLst/>
          </a:prstGeom>
          <a:noFill/>
        </p:spPr>
      </p:pic>
      <p:pic>
        <p:nvPicPr>
          <p:cNvPr id="66568" name="Picture 8" descr="https://encrypted-tbn3.gstatic.com/images?q=tbn:ANd9GcRUINegBf_8ae9KAXC7JHzxU_TDViOBdoyaD8OICPna92UWBWyi_g"/>
          <p:cNvPicPr>
            <a:picLocks noChangeAspect="1" noChangeArrowheads="1"/>
          </p:cNvPicPr>
          <p:nvPr/>
        </p:nvPicPr>
        <p:blipFill>
          <a:blip r:embed="rId4" cstate="print"/>
          <a:srcRect/>
          <a:stretch>
            <a:fillRect/>
          </a:stretch>
        </p:blipFill>
        <p:spPr bwMode="auto">
          <a:xfrm>
            <a:off x="7734510" y="1371600"/>
            <a:ext cx="1409490" cy="914400"/>
          </a:xfrm>
          <a:prstGeom prst="rect">
            <a:avLst/>
          </a:prstGeom>
          <a:noFill/>
        </p:spPr>
      </p:pic>
      <p:sp>
        <p:nvSpPr>
          <p:cNvPr id="12" name="Slide Number Placeholder 11"/>
          <p:cNvSpPr>
            <a:spLocks noGrp="1"/>
          </p:cNvSpPr>
          <p:nvPr>
            <p:ph type="sldNum" sz="quarter" idx="12"/>
          </p:nvPr>
        </p:nvSpPr>
        <p:spPr/>
        <p:txBody>
          <a:bodyPr/>
          <a:lstStyle/>
          <a:p>
            <a:fld id="{B6F15528-21DE-4FAA-801E-634DDDAF4B2B}" type="slidenum">
              <a:rPr lang="en-US" smtClean="0"/>
              <a:pPr/>
              <a:t>108</a:t>
            </a:fld>
            <a:endParaRPr lang="en-US" dirty="0"/>
          </a:p>
        </p:txBody>
      </p:sp>
      <p:sp>
        <p:nvSpPr>
          <p:cNvPr id="13" name="Footer Placeholder 12"/>
          <p:cNvSpPr>
            <a:spLocks noGrp="1"/>
          </p:cNvSpPr>
          <p:nvPr>
            <p:ph type="ftr" sz="quarter" idx="11"/>
          </p:nvPr>
        </p:nvSpPr>
        <p:spPr/>
        <p:txBody>
          <a:bodyPr/>
          <a:lstStyle/>
          <a:p>
            <a:r>
              <a:rPr lang="en-US" dirty="0" smtClean="0"/>
              <a:t>Email: CSshishirdudeja@gmail.com,                      Cell: +919910938312</a:t>
            </a:r>
            <a:endParaRPr lang="en-US" dirty="0"/>
          </a:p>
        </p:txBody>
      </p:sp>
      <p:sp>
        <p:nvSpPr>
          <p:cNvPr id="14" name="Date Placeholder 13"/>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6568"/>
                                        </p:tgtEl>
                                        <p:attrNameLst>
                                          <p:attrName>style.visibility</p:attrName>
                                        </p:attrNameLst>
                                      </p:cBhvr>
                                      <p:to>
                                        <p:strVal val="visible"/>
                                      </p:to>
                                    </p:set>
                                    <p:animEffect transition="in" filter="wipe(down)">
                                      <p:cBhvr>
                                        <p:cTn id="7" dur="580">
                                          <p:stCondLst>
                                            <p:cond delay="0"/>
                                          </p:stCondLst>
                                        </p:cTn>
                                        <p:tgtEl>
                                          <p:spTgt spid="66568"/>
                                        </p:tgtEl>
                                      </p:cBhvr>
                                    </p:animEffect>
                                    <p:anim calcmode="lin" valueType="num">
                                      <p:cBhvr>
                                        <p:cTn id="8" dur="1822" tmFilter="0,0; 0.14,0.36; 0.43,0.73; 0.71,0.91; 1.0,1.0">
                                          <p:stCondLst>
                                            <p:cond delay="0"/>
                                          </p:stCondLst>
                                        </p:cTn>
                                        <p:tgtEl>
                                          <p:spTgt spid="6656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656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656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656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6568"/>
                                        </p:tgtEl>
                                        <p:attrNameLst>
                                          <p:attrName>ppt_y</p:attrName>
                                        </p:attrNameLst>
                                      </p:cBhvr>
                                      <p:tavLst>
                                        <p:tav tm="0" fmla="#ppt_y-sin(pi*$)/81">
                                          <p:val>
                                            <p:fltVal val="0"/>
                                          </p:val>
                                        </p:tav>
                                        <p:tav tm="100000">
                                          <p:val>
                                            <p:fltVal val="1"/>
                                          </p:val>
                                        </p:tav>
                                      </p:tavLst>
                                    </p:anim>
                                    <p:animScale>
                                      <p:cBhvr>
                                        <p:cTn id="13" dur="26">
                                          <p:stCondLst>
                                            <p:cond delay="650"/>
                                          </p:stCondLst>
                                        </p:cTn>
                                        <p:tgtEl>
                                          <p:spTgt spid="66568"/>
                                        </p:tgtEl>
                                      </p:cBhvr>
                                      <p:to x="100000" y="60000"/>
                                    </p:animScale>
                                    <p:animScale>
                                      <p:cBhvr>
                                        <p:cTn id="14" dur="166" decel="50000">
                                          <p:stCondLst>
                                            <p:cond delay="676"/>
                                          </p:stCondLst>
                                        </p:cTn>
                                        <p:tgtEl>
                                          <p:spTgt spid="66568"/>
                                        </p:tgtEl>
                                      </p:cBhvr>
                                      <p:to x="100000" y="100000"/>
                                    </p:animScale>
                                    <p:animScale>
                                      <p:cBhvr>
                                        <p:cTn id="15" dur="26">
                                          <p:stCondLst>
                                            <p:cond delay="1312"/>
                                          </p:stCondLst>
                                        </p:cTn>
                                        <p:tgtEl>
                                          <p:spTgt spid="66568"/>
                                        </p:tgtEl>
                                      </p:cBhvr>
                                      <p:to x="100000" y="80000"/>
                                    </p:animScale>
                                    <p:animScale>
                                      <p:cBhvr>
                                        <p:cTn id="16" dur="166" decel="50000">
                                          <p:stCondLst>
                                            <p:cond delay="1338"/>
                                          </p:stCondLst>
                                        </p:cTn>
                                        <p:tgtEl>
                                          <p:spTgt spid="66568"/>
                                        </p:tgtEl>
                                      </p:cBhvr>
                                      <p:to x="100000" y="100000"/>
                                    </p:animScale>
                                    <p:animScale>
                                      <p:cBhvr>
                                        <p:cTn id="17" dur="26">
                                          <p:stCondLst>
                                            <p:cond delay="1642"/>
                                          </p:stCondLst>
                                        </p:cTn>
                                        <p:tgtEl>
                                          <p:spTgt spid="66568"/>
                                        </p:tgtEl>
                                      </p:cBhvr>
                                      <p:to x="100000" y="90000"/>
                                    </p:animScale>
                                    <p:animScale>
                                      <p:cBhvr>
                                        <p:cTn id="18" dur="166" decel="50000">
                                          <p:stCondLst>
                                            <p:cond delay="1668"/>
                                          </p:stCondLst>
                                        </p:cTn>
                                        <p:tgtEl>
                                          <p:spTgt spid="66568"/>
                                        </p:tgtEl>
                                      </p:cBhvr>
                                      <p:to x="100000" y="100000"/>
                                    </p:animScale>
                                    <p:animScale>
                                      <p:cBhvr>
                                        <p:cTn id="19" dur="26">
                                          <p:stCondLst>
                                            <p:cond delay="1808"/>
                                          </p:stCondLst>
                                        </p:cTn>
                                        <p:tgtEl>
                                          <p:spTgt spid="66568"/>
                                        </p:tgtEl>
                                      </p:cBhvr>
                                      <p:to x="100000" y="95000"/>
                                    </p:animScale>
                                    <p:animScale>
                                      <p:cBhvr>
                                        <p:cTn id="20" dur="166" decel="50000">
                                          <p:stCondLst>
                                            <p:cond delay="1834"/>
                                          </p:stCondLst>
                                        </p:cTn>
                                        <p:tgtEl>
                                          <p:spTgt spid="6656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heckerboard(across)">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4" fill="hold" nodeType="clickEffect">
                                  <p:stCondLst>
                                    <p:cond delay="0"/>
                                  </p:stCondLst>
                                  <p:childTnLst>
                                    <p:set>
                                      <p:cBhvr>
                                        <p:cTn id="29" dur="1" fill="hold">
                                          <p:stCondLst>
                                            <p:cond delay="0"/>
                                          </p:stCondLst>
                                        </p:cTn>
                                        <p:tgtEl>
                                          <p:spTgt spid="66562"/>
                                        </p:tgtEl>
                                        <p:attrNameLst>
                                          <p:attrName>style.visibility</p:attrName>
                                        </p:attrNameLst>
                                      </p:cBhvr>
                                      <p:to>
                                        <p:strVal val="visible"/>
                                      </p:to>
                                    </p:set>
                                    <p:animEffect transition="in" filter="wheel(4)">
                                      <p:cBhvr>
                                        <p:cTn id="30" dur="2000"/>
                                        <p:tgtEl>
                                          <p:spTgt spid="66562"/>
                                        </p:tgtEl>
                                      </p:cBhvr>
                                    </p:animEffect>
                                  </p:childTnLst>
                                </p:cTn>
                              </p:par>
                              <p:par>
                                <p:cTn id="31" presetID="21" presetClass="entr" presetSubtype="4" fill="hold" nodeType="withEffect">
                                  <p:stCondLst>
                                    <p:cond delay="0"/>
                                  </p:stCondLst>
                                  <p:childTnLst>
                                    <p:set>
                                      <p:cBhvr>
                                        <p:cTn id="32" dur="1" fill="hold">
                                          <p:stCondLst>
                                            <p:cond delay="0"/>
                                          </p:stCondLst>
                                        </p:cTn>
                                        <p:tgtEl>
                                          <p:spTgt spid="66566"/>
                                        </p:tgtEl>
                                        <p:attrNameLst>
                                          <p:attrName>style.visibility</p:attrName>
                                        </p:attrNameLst>
                                      </p:cBhvr>
                                      <p:to>
                                        <p:strVal val="visible"/>
                                      </p:to>
                                    </p:set>
                                    <p:animEffect transition="in" filter="wheel(4)">
                                      <p:cBhvr>
                                        <p:cTn id="33" dur="2000"/>
                                        <p:tgtEl>
                                          <p:spTgt spid="66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47800" y="381000"/>
            <a:ext cx="6485237" cy="707886"/>
          </a:xfrm>
          <a:prstGeom prst="rect">
            <a:avLst/>
          </a:prstGeom>
        </p:spPr>
        <p:txBody>
          <a:bodyPr wrap="none">
            <a:spAutoFit/>
          </a:bodyPr>
          <a:lstStyle/>
          <a:p>
            <a:r>
              <a:rPr lang="en-US" sz="4000" b="1" dirty="0" smtClean="0">
                <a:solidFill>
                  <a:srgbClr val="00B0F0"/>
                </a:solidFill>
                <a:latin typeface="Times New Roman" pitchFamily="18" charset="0"/>
              </a:rPr>
              <a:t>FINANCIAL STATEMENTs</a:t>
            </a:r>
            <a:endParaRPr lang="en-US" sz="4000" dirty="0"/>
          </a:p>
        </p:txBody>
      </p:sp>
      <p:pic>
        <p:nvPicPr>
          <p:cNvPr id="112642" name="Picture 2" descr="http://www.utoledo.edu/offices/controller/accounting_reporting/images/FinancialReporting.jpg"/>
          <p:cNvPicPr>
            <a:picLocks noChangeAspect="1" noChangeArrowheads="1"/>
          </p:cNvPicPr>
          <p:nvPr/>
        </p:nvPicPr>
        <p:blipFill>
          <a:blip r:embed="rId2" cstate="print"/>
          <a:srcRect/>
          <a:stretch>
            <a:fillRect/>
          </a:stretch>
        </p:blipFill>
        <p:spPr bwMode="auto">
          <a:xfrm>
            <a:off x="1066800" y="1143000"/>
            <a:ext cx="7239000" cy="4826001"/>
          </a:xfrm>
          <a:prstGeom prst="rect">
            <a:avLst/>
          </a:prstGeom>
          <a:noFill/>
        </p:spPr>
      </p:pic>
      <p:sp>
        <p:nvSpPr>
          <p:cNvPr id="10" name="Slide Number Placeholder 9"/>
          <p:cNvSpPr>
            <a:spLocks noGrp="1"/>
          </p:cNvSpPr>
          <p:nvPr>
            <p:ph type="sldNum" sz="quarter" idx="12"/>
          </p:nvPr>
        </p:nvSpPr>
        <p:spPr/>
        <p:txBody>
          <a:bodyPr/>
          <a:lstStyle/>
          <a:p>
            <a:fld id="{B6F15528-21DE-4FAA-801E-634DDDAF4B2B}" type="slidenum">
              <a:rPr lang="en-US" smtClean="0"/>
              <a:pPr/>
              <a:t>109</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12642"/>
                                        </p:tgtEl>
                                        <p:attrNameLst>
                                          <p:attrName>style.visibility</p:attrName>
                                        </p:attrNameLst>
                                      </p:cBhvr>
                                      <p:to>
                                        <p:strVal val="visible"/>
                                      </p:to>
                                    </p:set>
                                    <p:animEffect transition="in" filter="fade">
                                      <p:cBhvr>
                                        <p:cTn id="7" dur="770" decel="100000"/>
                                        <p:tgtEl>
                                          <p:spTgt spid="112642"/>
                                        </p:tgtEl>
                                      </p:cBhvr>
                                    </p:animEffect>
                                    <p:animScale>
                                      <p:cBhvr>
                                        <p:cTn id="8" dur="770" decel="100000"/>
                                        <p:tgtEl>
                                          <p:spTgt spid="112642"/>
                                        </p:tgtEl>
                                      </p:cBhvr>
                                      <p:from x="10000" y="10000"/>
                                      <p:to x="200000" y="450000"/>
                                    </p:animScale>
                                    <p:animScale>
                                      <p:cBhvr>
                                        <p:cTn id="9" dur="1230" accel="100000" fill="hold">
                                          <p:stCondLst>
                                            <p:cond delay="770"/>
                                          </p:stCondLst>
                                        </p:cTn>
                                        <p:tgtEl>
                                          <p:spTgt spid="112642"/>
                                        </p:tgtEl>
                                      </p:cBhvr>
                                      <p:from x="200000" y="450000"/>
                                      <p:to x="100000" y="100000"/>
                                    </p:animScale>
                                    <p:set>
                                      <p:cBhvr>
                                        <p:cTn id="10" dur="770" fill="hold"/>
                                        <p:tgtEl>
                                          <p:spTgt spid="112642"/>
                                        </p:tgtEl>
                                        <p:attrNameLst>
                                          <p:attrName>ppt_x</p:attrName>
                                        </p:attrNameLst>
                                      </p:cBhvr>
                                      <p:to>
                                        <p:strVal val="(0.5)"/>
                                      </p:to>
                                    </p:set>
                                    <p:anim from="(0.5)" to="(#ppt_x)" calcmode="lin" valueType="num">
                                      <p:cBhvr>
                                        <p:cTn id="11" dur="1230" accel="100000" fill="hold">
                                          <p:stCondLst>
                                            <p:cond delay="770"/>
                                          </p:stCondLst>
                                        </p:cTn>
                                        <p:tgtEl>
                                          <p:spTgt spid="112642"/>
                                        </p:tgtEl>
                                        <p:attrNameLst>
                                          <p:attrName>ppt_x</p:attrName>
                                        </p:attrNameLst>
                                      </p:cBhvr>
                                    </p:anim>
                                    <p:set>
                                      <p:cBhvr>
                                        <p:cTn id="12" dur="770" fill="hold"/>
                                        <p:tgtEl>
                                          <p:spTgt spid="112642"/>
                                        </p:tgtEl>
                                        <p:attrNameLst>
                                          <p:attrName>ppt_y</p:attrName>
                                        </p:attrNameLst>
                                      </p:cBhvr>
                                      <p:to>
                                        <p:strVal val="(#ppt_y+0.4)"/>
                                      </p:to>
                                    </p:set>
                                    <p:anim from="(#ppt_y+0.4)" to="(#ppt_y)" calcmode="lin" valueType="num">
                                      <p:cBhvr>
                                        <p:cTn id="13" dur="1230" accel="100000" fill="hold">
                                          <p:stCondLst>
                                            <p:cond delay="770"/>
                                          </p:stCondLst>
                                        </p:cTn>
                                        <p:tgtEl>
                                          <p:spTgt spid="11264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356352"/>
            <a:ext cx="2133600" cy="365125"/>
          </a:xfrm>
        </p:spPr>
        <p:txBody>
          <a:bodyPr/>
          <a:lstStyle/>
          <a:p>
            <a:r>
              <a:rPr lang="en-US" smtClean="0"/>
              <a:t>CS SHISHIR DUDEJA</a:t>
            </a:r>
            <a:endParaRPr lang="en-US" dirty="0"/>
          </a:p>
        </p:txBody>
      </p:sp>
      <p:sp>
        <p:nvSpPr>
          <p:cNvPr id="3" name="Footer Placeholder 2"/>
          <p:cNvSpPr>
            <a:spLocks noGrp="1"/>
          </p:cNvSpPr>
          <p:nvPr>
            <p:ph type="ftr" sz="quarter" idx="11"/>
          </p:nvPr>
        </p:nvSpPr>
        <p:spPr>
          <a:xfrm>
            <a:off x="1295400" y="6400800"/>
            <a:ext cx="2895600" cy="365125"/>
          </a:xfrm>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dirty="0"/>
          </a:p>
        </p:txBody>
      </p:sp>
      <p:sp>
        <p:nvSpPr>
          <p:cNvPr id="6" name="Bevel 5"/>
          <p:cNvSpPr/>
          <p:nvPr/>
        </p:nvSpPr>
        <p:spPr>
          <a:xfrm>
            <a:off x="76200" y="762000"/>
            <a:ext cx="2819400" cy="12954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SS-1 </a:t>
            </a:r>
          </a:p>
          <a:p>
            <a:pPr algn="ctr"/>
            <a:r>
              <a:rPr lang="en-US" b="1" dirty="0" smtClean="0">
                <a:solidFill>
                  <a:srgbClr val="0000FF"/>
                </a:solidFill>
              </a:rPr>
              <a:t>Secretarial Standard on Meetings of BOD</a:t>
            </a:r>
          </a:p>
        </p:txBody>
      </p:sp>
      <p:pic>
        <p:nvPicPr>
          <p:cNvPr id="7" name="Picture 3"/>
          <p:cNvPicPr>
            <a:picLocks noChangeAspect="1" noChangeArrowheads="1"/>
          </p:cNvPicPr>
          <p:nvPr/>
        </p:nvPicPr>
        <p:blipFill>
          <a:blip r:embed="rId2" cstate="print"/>
          <a:srcRect/>
          <a:stretch>
            <a:fillRect/>
          </a:stretch>
        </p:blipFill>
        <p:spPr bwMode="auto">
          <a:xfrm>
            <a:off x="2895600" y="0"/>
            <a:ext cx="3048000" cy="671396"/>
          </a:xfrm>
          <a:prstGeom prst="bevel">
            <a:avLst/>
          </a:prstGeom>
          <a:noFill/>
          <a:ln w="9525">
            <a:noFill/>
            <a:miter lim="800000"/>
            <a:headEnd/>
            <a:tailEnd/>
          </a:ln>
        </p:spPr>
      </p:pic>
      <p:sp>
        <p:nvSpPr>
          <p:cNvPr id="13" name="Bevel 12"/>
          <p:cNvSpPr/>
          <p:nvPr/>
        </p:nvSpPr>
        <p:spPr>
          <a:xfrm>
            <a:off x="3200400" y="762000"/>
            <a:ext cx="2819400" cy="12954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SS-2</a:t>
            </a:r>
          </a:p>
          <a:p>
            <a:pPr algn="ctr"/>
            <a:r>
              <a:rPr lang="en-US" b="1" dirty="0" smtClean="0">
                <a:solidFill>
                  <a:srgbClr val="0000FF"/>
                </a:solidFill>
              </a:rPr>
              <a:t>Secretarial Standard on General Meetings</a:t>
            </a:r>
            <a:endParaRPr lang="en-US" b="1" dirty="0">
              <a:solidFill>
                <a:srgbClr val="0000FF"/>
              </a:solidFill>
            </a:endParaRPr>
          </a:p>
        </p:txBody>
      </p:sp>
      <p:sp>
        <p:nvSpPr>
          <p:cNvPr id="14" name="Bevel 13"/>
          <p:cNvSpPr/>
          <p:nvPr/>
        </p:nvSpPr>
        <p:spPr>
          <a:xfrm>
            <a:off x="6248400" y="762000"/>
            <a:ext cx="2819400" cy="12954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SS-3 </a:t>
            </a:r>
          </a:p>
          <a:p>
            <a:pPr algn="ctr"/>
            <a:r>
              <a:rPr lang="en-US" b="1" dirty="0" smtClean="0">
                <a:solidFill>
                  <a:srgbClr val="0000FF"/>
                </a:solidFill>
              </a:rPr>
              <a:t>Secretarial Standard on Dividend</a:t>
            </a:r>
            <a:endParaRPr lang="en-US" b="1" dirty="0">
              <a:solidFill>
                <a:srgbClr val="0000FF"/>
              </a:solidFill>
            </a:endParaRPr>
          </a:p>
        </p:txBody>
      </p:sp>
      <p:sp>
        <p:nvSpPr>
          <p:cNvPr id="17" name="Bevel 16"/>
          <p:cNvSpPr/>
          <p:nvPr/>
        </p:nvSpPr>
        <p:spPr>
          <a:xfrm>
            <a:off x="76200" y="2209800"/>
            <a:ext cx="2819400" cy="25908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SS-4</a:t>
            </a:r>
          </a:p>
          <a:p>
            <a:pPr algn="ctr"/>
            <a:r>
              <a:rPr lang="en-US" b="1" dirty="0" smtClean="0">
                <a:solidFill>
                  <a:srgbClr val="0000FF"/>
                </a:solidFill>
              </a:rPr>
              <a:t>Secretarial Standard on Registers and Records</a:t>
            </a:r>
            <a:endParaRPr lang="en-US" b="1" dirty="0">
              <a:solidFill>
                <a:srgbClr val="0000FF"/>
              </a:solidFill>
            </a:endParaRPr>
          </a:p>
        </p:txBody>
      </p:sp>
      <p:sp>
        <p:nvSpPr>
          <p:cNvPr id="18" name="Bevel 17"/>
          <p:cNvSpPr/>
          <p:nvPr/>
        </p:nvSpPr>
        <p:spPr>
          <a:xfrm>
            <a:off x="76200" y="4953000"/>
            <a:ext cx="2895600" cy="13716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SS-8 </a:t>
            </a:r>
          </a:p>
          <a:p>
            <a:pPr algn="ctr"/>
            <a:r>
              <a:rPr lang="en-US" b="1" dirty="0" smtClean="0">
                <a:solidFill>
                  <a:srgbClr val="0000FF"/>
                </a:solidFill>
              </a:rPr>
              <a:t>Secretarial Standards on Affixing of Common Seal</a:t>
            </a:r>
          </a:p>
        </p:txBody>
      </p:sp>
      <p:sp>
        <p:nvSpPr>
          <p:cNvPr id="19" name="Bevel 18"/>
          <p:cNvSpPr/>
          <p:nvPr/>
        </p:nvSpPr>
        <p:spPr>
          <a:xfrm>
            <a:off x="3200400" y="5029200"/>
            <a:ext cx="2819400" cy="12954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SS-9</a:t>
            </a:r>
          </a:p>
          <a:p>
            <a:pPr algn="ctr"/>
            <a:r>
              <a:rPr lang="en-US" b="1" dirty="0" smtClean="0">
                <a:solidFill>
                  <a:srgbClr val="0000FF"/>
                </a:solidFill>
              </a:rPr>
              <a:t>Secretarial Standards on Forfeiture of Shares</a:t>
            </a:r>
          </a:p>
        </p:txBody>
      </p:sp>
      <p:sp>
        <p:nvSpPr>
          <p:cNvPr id="20" name="Bevel 19"/>
          <p:cNvSpPr/>
          <p:nvPr/>
        </p:nvSpPr>
        <p:spPr>
          <a:xfrm>
            <a:off x="6096000" y="4953000"/>
            <a:ext cx="2971800" cy="13716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SS-10 </a:t>
            </a:r>
          </a:p>
          <a:p>
            <a:pPr algn="ctr"/>
            <a:r>
              <a:rPr lang="en-US" b="1" dirty="0" smtClean="0">
                <a:solidFill>
                  <a:srgbClr val="0000FF"/>
                </a:solidFill>
              </a:rPr>
              <a:t>Secretarial Standards on Board's Report</a:t>
            </a:r>
            <a:endParaRPr lang="en-US" b="1" dirty="0">
              <a:solidFill>
                <a:srgbClr val="0000FF"/>
              </a:solidFill>
            </a:endParaRPr>
          </a:p>
        </p:txBody>
      </p:sp>
      <p:sp>
        <p:nvSpPr>
          <p:cNvPr id="21" name="Bevel 20"/>
          <p:cNvSpPr/>
          <p:nvPr/>
        </p:nvSpPr>
        <p:spPr>
          <a:xfrm>
            <a:off x="3200400" y="3505200"/>
            <a:ext cx="2819400" cy="14478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SS-6</a:t>
            </a:r>
          </a:p>
          <a:p>
            <a:pPr algn="ctr"/>
            <a:r>
              <a:rPr lang="en-US" b="1" dirty="0" smtClean="0">
                <a:solidFill>
                  <a:srgbClr val="0000FF"/>
                </a:solidFill>
              </a:rPr>
              <a:t>Secretarial Standard on Transmission of Shares and Debentures</a:t>
            </a:r>
          </a:p>
        </p:txBody>
      </p:sp>
      <p:sp>
        <p:nvSpPr>
          <p:cNvPr id="22" name="Bevel 21"/>
          <p:cNvSpPr/>
          <p:nvPr/>
        </p:nvSpPr>
        <p:spPr>
          <a:xfrm>
            <a:off x="3200400" y="2133600"/>
            <a:ext cx="2819400" cy="12954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SS-5 Secretarial Standard on Minutes</a:t>
            </a:r>
          </a:p>
        </p:txBody>
      </p:sp>
      <p:sp>
        <p:nvSpPr>
          <p:cNvPr id="24" name="Bevel 23"/>
          <p:cNvSpPr/>
          <p:nvPr/>
        </p:nvSpPr>
        <p:spPr>
          <a:xfrm>
            <a:off x="6248400" y="2209800"/>
            <a:ext cx="2819400" cy="2590800"/>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solidFill>
                  <a:srgbClr val="0000FF"/>
                </a:solidFill>
              </a:rPr>
              <a:t>SS-7 </a:t>
            </a:r>
          </a:p>
          <a:p>
            <a:pPr algn="ctr"/>
            <a:r>
              <a:rPr lang="en-US" b="1" dirty="0" smtClean="0">
                <a:solidFill>
                  <a:srgbClr val="0000FF"/>
                </a:solidFill>
              </a:rPr>
              <a:t>Secretarial Standards on Passing Resolutions By Circulation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0" fill="hold"/>
                                        <p:tgtEl>
                                          <p:spTgt spid="6"/>
                                        </p:tgtEl>
                                        <p:attrNameLst>
                                          <p:attrName>ppt_w</p:attrName>
                                        </p:attrNameLst>
                                      </p:cBhvr>
                                      <p:tavLst>
                                        <p:tav tm="0" fmla="#ppt_w*sin(2.5*pi*$)">
                                          <p:val>
                                            <p:fltVal val="0"/>
                                          </p:val>
                                        </p:tav>
                                        <p:tav tm="100000">
                                          <p:val>
                                            <p:fltVal val="1"/>
                                          </p:val>
                                        </p:tav>
                                      </p:tavLst>
                                    </p:anim>
                                    <p:anim calcmode="lin" valueType="num">
                                      <p:cBhvr>
                                        <p:cTn id="13" dur="5000" fill="hold"/>
                                        <p:tgtEl>
                                          <p:spTgt spid="6"/>
                                        </p:tgtEl>
                                        <p:attrNameLst>
                                          <p:attrName>ppt_h</p:attrName>
                                        </p:attrNameLst>
                                      </p:cBhvr>
                                      <p:tavLst>
                                        <p:tav tm="0">
                                          <p:val>
                                            <p:strVal val="#ppt_h"/>
                                          </p:val>
                                        </p:tav>
                                        <p:tav tm="100000">
                                          <p:val>
                                            <p:strVal val="#ppt_h"/>
                                          </p:val>
                                        </p:tav>
                                      </p:tavLst>
                                    </p:anim>
                                  </p:childTnLst>
                                </p:cTn>
                              </p:par>
                              <p:par>
                                <p:cTn id="14" presetID="19"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0" fill="hold"/>
                                        <p:tgtEl>
                                          <p:spTgt spid="13"/>
                                        </p:tgtEl>
                                        <p:attrNameLst>
                                          <p:attrName>ppt_w</p:attrName>
                                        </p:attrNameLst>
                                      </p:cBhvr>
                                      <p:tavLst>
                                        <p:tav tm="0" fmla="#ppt_w*sin(2.5*pi*$)">
                                          <p:val>
                                            <p:fltVal val="0"/>
                                          </p:val>
                                        </p:tav>
                                        <p:tav tm="100000">
                                          <p:val>
                                            <p:fltVal val="1"/>
                                          </p:val>
                                        </p:tav>
                                      </p:tavLst>
                                    </p:anim>
                                    <p:anim calcmode="lin" valueType="num">
                                      <p:cBhvr>
                                        <p:cTn id="17" dur="5000" fill="hold"/>
                                        <p:tgtEl>
                                          <p:spTgt spid="13"/>
                                        </p:tgtEl>
                                        <p:attrNameLst>
                                          <p:attrName>ppt_h</p:attrName>
                                        </p:attrNameLst>
                                      </p:cBhvr>
                                      <p:tavLst>
                                        <p:tav tm="0">
                                          <p:val>
                                            <p:strVal val="#ppt_h"/>
                                          </p:val>
                                        </p:tav>
                                        <p:tav tm="100000">
                                          <p:val>
                                            <p:strVal val="#ppt_h"/>
                                          </p:val>
                                        </p:tav>
                                      </p:tavLst>
                                    </p:anim>
                                  </p:childTnLst>
                                </p:cTn>
                              </p:par>
                              <p:par>
                                <p:cTn id="18" presetID="19" presetClass="entr" presetSubtype="1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0" fill="hold"/>
                                        <p:tgtEl>
                                          <p:spTgt spid="14"/>
                                        </p:tgtEl>
                                        <p:attrNameLst>
                                          <p:attrName>ppt_w</p:attrName>
                                        </p:attrNameLst>
                                      </p:cBhvr>
                                      <p:tavLst>
                                        <p:tav tm="0" fmla="#ppt_w*sin(2.5*pi*$)">
                                          <p:val>
                                            <p:fltVal val="0"/>
                                          </p:val>
                                        </p:tav>
                                        <p:tav tm="100000">
                                          <p:val>
                                            <p:fltVal val="1"/>
                                          </p:val>
                                        </p:tav>
                                      </p:tavLst>
                                    </p:anim>
                                    <p:anim calcmode="lin" valueType="num">
                                      <p:cBhvr>
                                        <p:cTn id="21" dur="5000" fill="hold"/>
                                        <p:tgtEl>
                                          <p:spTgt spid="14"/>
                                        </p:tgtEl>
                                        <p:attrNameLst>
                                          <p:attrName>ppt_h</p:attrName>
                                        </p:attrNameLst>
                                      </p:cBhvr>
                                      <p:tavLst>
                                        <p:tav tm="0">
                                          <p:val>
                                            <p:strVal val="#ppt_h"/>
                                          </p:val>
                                        </p:tav>
                                        <p:tav tm="100000">
                                          <p:val>
                                            <p:strVal val="#ppt_h"/>
                                          </p:val>
                                        </p:tav>
                                      </p:tavLst>
                                    </p:anim>
                                  </p:childTnLst>
                                </p:cTn>
                              </p:par>
                              <p:par>
                                <p:cTn id="22" presetID="19" presetClass="entr" presetSubtype="1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0" fill="hold"/>
                                        <p:tgtEl>
                                          <p:spTgt spid="17"/>
                                        </p:tgtEl>
                                        <p:attrNameLst>
                                          <p:attrName>ppt_w</p:attrName>
                                        </p:attrNameLst>
                                      </p:cBhvr>
                                      <p:tavLst>
                                        <p:tav tm="0" fmla="#ppt_w*sin(2.5*pi*$)">
                                          <p:val>
                                            <p:fltVal val="0"/>
                                          </p:val>
                                        </p:tav>
                                        <p:tav tm="100000">
                                          <p:val>
                                            <p:fltVal val="1"/>
                                          </p:val>
                                        </p:tav>
                                      </p:tavLst>
                                    </p:anim>
                                    <p:anim calcmode="lin" valueType="num">
                                      <p:cBhvr>
                                        <p:cTn id="25" dur="5000" fill="hold"/>
                                        <p:tgtEl>
                                          <p:spTgt spid="17"/>
                                        </p:tgtEl>
                                        <p:attrNameLst>
                                          <p:attrName>ppt_h</p:attrName>
                                        </p:attrNameLst>
                                      </p:cBhvr>
                                      <p:tavLst>
                                        <p:tav tm="0">
                                          <p:val>
                                            <p:strVal val="#ppt_h"/>
                                          </p:val>
                                        </p:tav>
                                        <p:tav tm="100000">
                                          <p:val>
                                            <p:strVal val="#ppt_h"/>
                                          </p:val>
                                        </p:tav>
                                      </p:tavLst>
                                    </p:anim>
                                  </p:childTnLst>
                                </p:cTn>
                              </p:par>
                              <p:par>
                                <p:cTn id="26" presetID="19"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0" fill="hold"/>
                                        <p:tgtEl>
                                          <p:spTgt spid="22"/>
                                        </p:tgtEl>
                                        <p:attrNameLst>
                                          <p:attrName>ppt_w</p:attrName>
                                        </p:attrNameLst>
                                      </p:cBhvr>
                                      <p:tavLst>
                                        <p:tav tm="0" fmla="#ppt_w*sin(2.5*pi*$)">
                                          <p:val>
                                            <p:fltVal val="0"/>
                                          </p:val>
                                        </p:tav>
                                        <p:tav tm="100000">
                                          <p:val>
                                            <p:fltVal val="1"/>
                                          </p:val>
                                        </p:tav>
                                      </p:tavLst>
                                    </p:anim>
                                    <p:anim calcmode="lin" valueType="num">
                                      <p:cBhvr>
                                        <p:cTn id="29" dur="5000" fill="hold"/>
                                        <p:tgtEl>
                                          <p:spTgt spid="22"/>
                                        </p:tgtEl>
                                        <p:attrNameLst>
                                          <p:attrName>ppt_h</p:attrName>
                                        </p:attrNameLst>
                                      </p:cBhvr>
                                      <p:tavLst>
                                        <p:tav tm="0">
                                          <p:val>
                                            <p:strVal val="#ppt_h"/>
                                          </p:val>
                                        </p:tav>
                                        <p:tav tm="100000">
                                          <p:val>
                                            <p:strVal val="#ppt_h"/>
                                          </p:val>
                                        </p:tav>
                                      </p:tavLst>
                                    </p:anim>
                                  </p:childTnLst>
                                </p:cTn>
                              </p:par>
                              <p:par>
                                <p:cTn id="30" presetID="19" presetClass="entr" presetSubtype="1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0" fill="hold"/>
                                        <p:tgtEl>
                                          <p:spTgt spid="24"/>
                                        </p:tgtEl>
                                        <p:attrNameLst>
                                          <p:attrName>ppt_w</p:attrName>
                                        </p:attrNameLst>
                                      </p:cBhvr>
                                      <p:tavLst>
                                        <p:tav tm="0" fmla="#ppt_w*sin(2.5*pi*$)">
                                          <p:val>
                                            <p:fltVal val="0"/>
                                          </p:val>
                                        </p:tav>
                                        <p:tav tm="100000">
                                          <p:val>
                                            <p:fltVal val="1"/>
                                          </p:val>
                                        </p:tav>
                                      </p:tavLst>
                                    </p:anim>
                                    <p:anim calcmode="lin" valueType="num">
                                      <p:cBhvr>
                                        <p:cTn id="33" dur="5000" fill="hold"/>
                                        <p:tgtEl>
                                          <p:spTgt spid="24"/>
                                        </p:tgtEl>
                                        <p:attrNameLst>
                                          <p:attrName>ppt_h</p:attrName>
                                        </p:attrNameLst>
                                      </p:cBhvr>
                                      <p:tavLst>
                                        <p:tav tm="0">
                                          <p:val>
                                            <p:strVal val="#ppt_h"/>
                                          </p:val>
                                        </p:tav>
                                        <p:tav tm="100000">
                                          <p:val>
                                            <p:strVal val="#ppt_h"/>
                                          </p:val>
                                        </p:tav>
                                      </p:tavLst>
                                    </p:anim>
                                  </p:childTnLst>
                                </p:cTn>
                              </p:par>
                              <p:par>
                                <p:cTn id="34" presetID="19" presetClass="entr" presetSubtype="1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5000" fill="hold"/>
                                        <p:tgtEl>
                                          <p:spTgt spid="21"/>
                                        </p:tgtEl>
                                        <p:attrNameLst>
                                          <p:attrName>ppt_w</p:attrName>
                                        </p:attrNameLst>
                                      </p:cBhvr>
                                      <p:tavLst>
                                        <p:tav tm="0" fmla="#ppt_w*sin(2.5*pi*$)">
                                          <p:val>
                                            <p:fltVal val="0"/>
                                          </p:val>
                                        </p:tav>
                                        <p:tav tm="100000">
                                          <p:val>
                                            <p:fltVal val="1"/>
                                          </p:val>
                                        </p:tav>
                                      </p:tavLst>
                                    </p:anim>
                                    <p:anim calcmode="lin" valueType="num">
                                      <p:cBhvr>
                                        <p:cTn id="37" dur="5000" fill="hold"/>
                                        <p:tgtEl>
                                          <p:spTgt spid="21"/>
                                        </p:tgtEl>
                                        <p:attrNameLst>
                                          <p:attrName>ppt_h</p:attrName>
                                        </p:attrNameLst>
                                      </p:cBhvr>
                                      <p:tavLst>
                                        <p:tav tm="0">
                                          <p:val>
                                            <p:strVal val="#ppt_h"/>
                                          </p:val>
                                        </p:tav>
                                        <p:tav tm="100000">
                                          <p:val>
                                            <p:strVal val="#ppt_h"/>
                                          </p:val>
                                        </p:tav>
                                      </p:tavLst>
                                    </p:anim>
                                  </p:childTnLst>
                                </p:cTn>
                              </p:par>
                              <p:par>
                                <p:cTn id="38" presetID="19" presetClass="entr" presetSubtype="1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0" fill="hold"/>
                                        <p:tgtEl>
                                          <p:spTgt spid="18"/>
                                        </p:tgtEl>
                                        <p:attrNameLst>
                                          <p:attrName>ppt_w</p:attrName>
                                        </p:attrNameLst>
                                      </p:cBhvr>
                                      <p:tavLst>
                                        <p:tav tm="0" fmla="#ppt_w*sin(2.5*pi*$)">
                                          <p:val>
                                            <p:fltVal val="0"/>
                                          </p:val>
                                        </p:tav>
                                        <p:tav tm="100000">
                                          <p:val>
                                            <p:fltVal val="1"/>
                                          </p:val>
                                        </p:tav>
                                      </p:tavLst>
                                    </p:anim>
                                    <p:anim calcmode="lin" valueType="num">
                                      <p:cBhvr>
                                        <p:cTn id="41" dur="5000" fill="hold"/>
                                        <p:tgtEl>
                                          <p:spTgt spid="18"/>
                                        </p:tgtEl>
                                        <p:attrNameLst>
                                          <p:attrName>ppt_h</p:attrName>
                                        </p:attrNameLst>
                                      </p:cBhvr>
                                      <p:tavLst>
                                        <p:tav tm="0">
                                          <p:val>
                                            <p:strVal val="#ppt_h"/>
                                          </p:val>
                                        </p:tav>
                                        <p:tav tm="100000">
                                          <p:val>
                                            <p:strVal val="#ppt_h"/>
                                          </p:val>
                                        </p:tav>
                                      </p:tavLst>
                                    </p:anim>
                                  </p:childTnLst>
                                </p:cTn>
                              </p:par>
                              <p:par>
                                <p:cTn id="42" presetID="19" presetClass="entr" presetSubtype="1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0" fill="hold"/>
                                        <p:tgtEl>
                                          <p:spTgt spid="19"/>
                                        </p:tgtEl>
                                        <p:attrNameLst>
                                          <p:attrName>ppt_w</p:attrName>
                                        </p:attrNameLst>
                                      </p:cBhvr>
                                      <p:tavLst>
                                        <p:tav tm="0" fmla="#ppt_w*sin(2.5*pi*$)">
                                          <p:val>
                                            <p:fltVal val="0"/>
                                          </p:val>
                                        </p:tav>
                                        <p:tav tm="100000">
                                          <p:val>
                                            <p:fltVal val="1"/>
                                          </p:val>
                                        </p:tav>
                                      </p:tavLst>
                                    </p:anim>
                                    <p:anim calcmode="lin" valueType="num">
                                      <p:cBhvr>
                                        <p:cTn id="45" dur="5000" fill="hold"/>
                                        <p:tgtEl>
                                          <p:spTgt spid="19"/>
                                        </p:tgtEl>
                                        <p:attrNameLst>
                                          <p:attrName>ppt_h</p:attrName>
                                        </p:attrNameLst>
                                      </p:cBhvr>
                                      <p:tavLst>
                                        <p:tav tm="0">
                                          <p:val>
                                            <p:strVal val="#ppt_h"/>
                                          </p:val>
                                        </p:tav>
                                        <p:tav tm="100000">
                                          <p:val>
                                            <p:strVal val="#ppt_h"/>
                                          </p:val>
                                        </p:tav>
                                      </p:tavLst>
                                    </p:anim>
                                  </p:childTnLst>
                                </p:cTn>
                              </p:par>
                              <p:par>
                                <p:cTn id="46" presetID="19" presetClass="entr" presetSubtype="1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0" fill="hold"/>
                                        <p:tgtEl>
                                          <p:spTgt spid="20"/>
                                        </p:tgtEl>
                                        <p:attrNameLst>
                                          <p:attrName>ppt_w</p:attrName>
                                        </p:attrNameLst>
                                      </p:cBhvr>
                                      <p:tavLst>
                                        <p:tav tm="0" fmla="#ppt_w*sin(2.5*pi*$)">
                                          <p:val>
                                            <p:fltVal val="0"/>
                                          </p:val>
                                        </p:tav>
                                        <p:tav tm="100000">
                                          <p:val>
                                            <p:fltVal val="1"/>
                                          </p:val>
                                        </p:tav>
                                      </p:tavLst>
                                    </p:anim>
                                    <p:anim calcmode="lin" valueType="num">
                                      <p:cBhvr>
                                        <p:cTn id="49" dur="50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4" grpId="0" animBg="1"/>
      <p:bldP spid="17" grpId="0" animBg="1"/>
      <p:bldP spid="18" grpId="0" animBg="1"/>
      <p:bldP spid="19" grpId="0" animBg="1"/>
      <p:bldP spid="20" grpId="0" animBg="1"/>
      <p:bldP spid="21" grpId="0" animBg="1"/>
      <p:bldP spid="22" grpId="0" animBg="1"/>
      <p:bldP spid="24"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US" sz="3000" b="1" dirty="0" smtClean="0">
                <a:solidFill>
                  <a:srgbClr val="00B0F0"/>
                </a:solidFill>
                <a:latin typeface="Times New Roman" pitchFamily="18" charset="0"/>
              </a:rPr>
              <a:t>MEANING OF “FINANCIAL STATEMENT”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2(40)]</a:t>
            </a:r>
            <a:endParaRPr lang="en-IN" sz="2000" b="1" dirty="0" smtClean="0">
              <a:solidFill>
                <a:srgbClr val="00B0F0"/>
              </a:solidFill>
              <a:latin typeface="Times New Roman" pitchFamily="18" charset="0"/>
            </a:endParaRPr>
          </a:p>
        </p:txBody>
      </p:sp>
      <p:sp>
        <p:nvSpPr>
          <p:cNvPr id="18435" name="Content Placeholder 2"/>
          <p:cNvSpPr>
            <a:spLocks noGrp="1"/>
          </p:cNvSpPr>
          <p:nvPr>
            <p:ph idx="1"/>
          </p:nvPr>
        </p:nvSpPr>
        <p:spPr>
          <a:xfrm>
            <a:off x="0" y="1371600"/>
            <a:ext cx="9144000" cy="4648200"/>
          </a:xfrm>
        </p:spPr>
        <p:txBody>
          <a:bodyPr>
            <a:normAutofit/>
          </a:bodyPr>
          <a:lstStyle/>
          <a:p>
            <a:pPr marL="420624" indent="-384048" eaLnBrk="1" fontAlgn="auto" hangingPunct="1">
              <a:spcAft>
                <a:spcPts val="0"/>
              </a:spcAft>
              <a:buClrTx/>
              <a:buNone/>
              <a:defRPr/>
            </a:pPr>
            <a:r>
              <a:rPr lang="en-US" sz="2000" dirty="0" smtClean="0">
                <a:solidFill>
                  <a:schemeClr val="tx1">
                    <a:lumMod val="65000"/>
                    <a:lumOff val="35000"/>
                  </a:schemeClr>
                </a:solidFill>
                <a:latin typeface="+mj-lt"/>
              </a:rPr>
              <a:t>It includes:</a:t>
            </a:r>
          </a:p>
          <a:p>
            <a:pPr marL="420624" indent="-384048" eaLnBrk="1" fontAlgn="auto" hangingPunct="1">
              <a:spcAft>
                <a:spcPts val="0"/>
              </a:spcAft>
              <a:buClrTx/>
              <a:buFont typeface="Wingdings" pitchFamily="2" charset="2"/>
              <a:buNone/>
              <a:defRPr/>
            </a:pPr>
            <a:r>
              <a:rPr lang="en-US" sz="2000" dirty="0" smtClean="0">
                <a:solidFill>
                  <a:schemeClr val="tx1">
                    <a:lumMod val="65000"/>
                    <a:lumOff val="35000"/>
                  </a:schemeClr>
                </a:solidFill>
                <a:latin typeface="+mj-lt"/>
              </a:rPr>
              <a:t>	a) Balance Sheet</a:t>
            </a:r>
          </a:p>
          <a:p>
            <a:pPr marL="420624" indent="-384048" eaLnBrk="1" fontAlgn="auto" hangingPunct="1">
              <a:spcAft>
                <a:spcPts val="0"/>
              </a:spcAft>
              <a:buClrTx/>
              <a:buFont typeface="Wingdings" pitchFamily="2" charset="2"/>
              <a:buNone/>
              <a:defRPr/>
            </a:pPr>
            <a:endParaRPr lang="en-US" sz="1000" dirty="0" smtClean="0">
              <a:solidFill>
                <a:schemeClr val="tx1">
                  <a:lumMod val="65000"/>
                  <a:lumOff val="35000"/>
                </a:schemeClr>
              </a:solidFill>
              <a:latin typeface="+mj-lt"/>
            </a:endParaRPr>
          </a:p>
          <a:p>
            <a:pPr marL="420624" indent="-384048" eaLnBrk="1" fontAlgn="auto" hangingPunct="1">
              <a:spcAft>
                <a:spcPts val="0"/>
              </a:spcAft>
              <a:buClrTx/>
              <a:buFont typeface="Wingdings" pitchFamily="2" charset="2"/>
              <a:buNone/>
              <a:defRPr/>
            </a:pPr>
            <a:r>
              <a:rPr lang="en-US" sz="2000" dirty="0" smtClean="0">
                <a:solidFill>
                  <a:schemeClr val="tx1">
                    <a:lumMod val="65000"/>
                    <a:lumOff val="35000"/>
                  </a:schemeClr>
                </a:solidFill>
                <a:latin typeface="+mj-lt"/>
              </a:rPr>
              <a:t>	b) Profit &amp; Loss statement</a:t>
            </a:r>
          </a:p>
          <a:p>
            <a:pPr marL="420624" indent="-384048" eaLnBrk="1" fontAlgn="auto" hangingPunct="1">
              <a:spcAft>
                <a:spcPts val="0"/>
              </a:spcAft>
              <a:buClrTx/>
              <a:buFont typeface="Wingdings" pitchFamily="2" charset="2"/>
              <a:buNone/>
              <a:defRPr/>
            </a:pPr>
            <a:endParaRPr lang="en-US" sz="1100" dirty="0" smtClean="0">
              <a:solidFill>
                <a:schemeClr val="tx1">
                  <a:lumMod val="65000"/>
                  <a:lumOff val="35000"/>
                </a:schemeClr>
              </a:solidFill>
              <a:latin typeface="+mj-lt"/>
            </a:endParaRPr>
          </a:p>
          <a:p>
            <a:pPr marL="420624" indent="-384048" eaLnBrk="1" fontAlgn="auto" hangingPunct="1">
              <a:spcAft>
                <a:spcPts val="0"/>
              </a:spcAft>
              <a:buClrTx/>
              <a:buFont typeface="Wingdings" pitchFamily="2" charset="2"/>
              <a:buNone/>
              <a:defRPr/>
            </a:pPr>
            <a:r>
              <a:rPr lang="en-US" sz="2000" dirty="0" smtClean="0">
                <a:solidFill>
                  <a:schemeClr val="tx1">
                    <a:lumMod val="65000"/>
                    <a:lumOff val="35000"/>
                  </a:schemeClr>
                </a:solidFill>
                <a:latin typeface="+mj-lt"/>
              </a:rPr>
              <a:t>	c) </a:t>
            </a:r>
            <a:r>
              <a:rPr lang="en-US" sz="2000" dirty="0" smtClean="0">
                <a:solidFill>
                  <a:srgbClr val="FF0000"/>
                </a:solidFill>
                <a:latin typeface="+mj-lt"/>
              </a:rPr>
              <a:t>Cash Flow statement </a:t>
            </a:r>
          </a:p>
          <a:p>
            <a:pPr marL="420624" indent="-384048" eaLnBrk="1" fontAlgn="auto" hangingPunct="1">
              <a:spcAft>
                <a:spcPts val="0"/>
              </a:spcAft>
              <a:buClrTx/>
              <a:buFont typeface="Wingdings" pitchFamily="2" charset="2"/>
              <a:buNone/>
              <a:defRPr/>
            </a:pPr>
            <a:r>
              <a:rPr lang="en-US" sz="2000" dirty="0" smtClean="0">
                <a:solidFill>
                  <a:srgbClr val="FF0000"/>
                </a:solidFill>
                <a:latin typeface="+mj-lt"/>
              </a:rPr>
              <a:t>	</a:t>
            </a:r>
            <a:r>
              <a:rPr lang="en-US" sz="1600" dirty="0" smtClean="0">
                <a:solidFill>
                  <a:schemeClr val="tx1">
                    <a:lumMod val="65000"/>
                    <a:lumOff val="35000"/>
                  </a:schemeClr>
                </a:solidFill>
                <a:latin typeface="+mj-lt"/>
              </a:rPr>
              <a:t>(not mandatory for small companies, OPCs &amp; Dormant companies)</a:t>
            </a:r>
          </a:p>
          <a:p>
            <a:pPr marL="420624" indent="-384048" eaLnBrk="1" fontAlgn="auto" hangingPunct="1">
              <a:spcAft>
                <a:spcPts val="0"/>
              </a:spcAft>
              <a:buClrTx/>
              <a:buFont typeface="Wingdings" pitchFamily="2" charset="2"/>
              <a:buNone/>
              <a:defRPr/>
            </a:pPr>
            <a:endParaRPr lang="en-US" sz="1050" dirty="0" smtClean="0">
              <a:solidFill>
                <a:schemeClr val="tx1">
                  <a:lumMod val="65000"/>
                  <a:lumOff val="35000"/>
                </a:schemeClr>
              </a:solidFill>
              <a:latin typeface="+mj-lt"/>
            </a:endParaRPr>
          </a:p>
          <a:p>
            <a:pPr marL="420624" indent="-384048" eaLnBrk="1" fontAlgn="auto" hangingPunct="1">
              <a:spcAft>
                <a:spcPts val="0"/>
              </a:spcAft>
              <a:buClrTx/>
              <a:buFont typeface="Wingdings" pitchFamily="2" charset="2"/>
              <a:buNone/>
              <a:defRPr/>
            </a:pPr>
            <a:r>
              <a:rPr lang="en-US" sz="2000" dirty="0" smtClean="0">
                <a:solidFill>
                  <a:schemeClr val="tx1">
                    <a:lumMod val="65000"/>
                    <a:lumOff val="35000"/>
                  </a:schemeClr>
                </a:solidFill>
                <a:latin typeface="+mj-lt"/>
              </a:rPr>
              <a:t>	d) Statement of Changes in equity if applicable</a:t>
            </a:r>
          </a:p>
          <a:p>
            <a:pPr marL="420624" indent="-384048" eaLnBrk="1" fontAlgn="auto" hangingPunct="1">
              <a:spcAft>
                <a:spcPts val="0"/>
              </a:spcAft>
              <a:buClrTx/>
              <a:buFont typeface="Wingdings" pitchFamily="2" charset="2"/>
              <a:buNone/>
              <a:defRPr/>
            </a:pPr>
            <a:endParaRPr lang="en-US" sz="1100" dirty="0" smtClean="0">
              <a:solidFill>
                <a:schemeClr val="tx1">
                  <a:lumMod val="65000"/>
                  <a:lumOff val="35000"/>
                </a:schemeClr>
              </a:solidFill>
              <a:latin typeface="+mj-lt"/>
            </a:endParaRPr>
          </a:p>
          <a:p>
            <a:pPr marL="420624" indent="-384048" eaLnBrk="1" fontAlgn="auto" hangingPunct="1">
              <a:spcAft>
                <a:spcPts val="0"/>
              </a:spcAft>
              <a:buClrTx/>
              <a:buFont typeface="Wingdings" pitchFamily="2" charset="2"/>
              <a:buNone/>
              <a:defRPr/>
            </a:pPr>
            <a:r>
              <a:rPr lang="en-US" sz="2000" dirty="0" smtClean="0">
                <a:solidFill>
                  <a:schemeClr val="tx1">
                    <a:lumMod val="65000"/>
                    <a:lumOff val="35000"/>
                  </a:schemeClr>
                </a:solidFill>
                <a:latin typeface="+mj-lt"/>
              </a:rPr>
              <a:t>	e)Explanatory statement Note annexed to &amp; forming part of Financial statements	</a:t>
            </a:r>
            <a:endParaRPr lang="en-IN" sz="2000" dirty="0" smtClean="0">
              <a:solidFill>
                <a:schemeClr val="tx1">
                  <a:lumMod val="65000"/>
                  <a:lumOff val="35000"/>
                </a:schemeClr>
              </a:solidFill>
              <a:latin typeface="+mj-lt"/>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110</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p:cTn id="12" dur="1000" fill="hold"/>
                                        <p:tgtEl>
                                          <p:spTgt spid="18435">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1843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843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8435">
                                            <p:txEl>
                                              <p:pRg st="1" end="1"/>
                                            </p:txEl>
                                          </p:spTgt>
                                        </p:tgtEl>
                                        <p:attrNameLst>
                                          <p:attrName>style.visibility</p:attrName>
                                        </p:attrNameLst>
                                      </p:cBhvr>
                                      <p:to>
                                        <p:strVal val="visible"/>
                                      </p:to>
                                    </p:set>
                                    <p:anim calcmode="lin" valueType="num">
                                      <p:cBhvr>
                                        <p:cTn id="19" dur="1000" fill="hold"/>
                                        <p:tgtEl>
                                          <p:spTgt spid="18435">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18435">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843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18435">
                                            <p:txEl>
                                              <p:pRg st="3" end="3"/>
                                            </p:txEl>
                                          </p:spTgt>
                                        </p:tgtEl>
                                        <p:attrNameLst>
                                          <p:attrName>style.visibility</p:attrName>
                                        </p:attrNameLst>
                                      </p:cBhvr>
                                      <p:to>
                                        <p:strVal val="visible"/>
                                      </p:to>
                                    </p:set>
                                    <p:anim calcmode="lin" valueType="num">
                                      <p:cBhvr>
                                        <p:cTn id="26" dur="1000" fill="hold"/>
                                        <p:tgtEl>
                                          <p:spTgt spid="18435">
                                            <p:txEl>
                                              <p:pRg st="3" end="3"/>
                                            </p:txEl>
                                          </p:spTgt>
                                        </p:tgtEl>
                                        <p:attrNameLst>
                                          <p:attrName>ppt_x</p:attrName>
                                        </p:attrNameLst>
                                      </p:cBhvr>
                                      <p:tavLst>
                                        <p:tav tm="0">
                                          <p:val>
                                            <p:strVal val="#ppt_x-.2"/>
                                          </p:val>
                                        </p:tav>
                                        <p:tav tm="100000">
                                          <p:val>
                                            <p:strVal val="#ppt_x"/>
                                          </p:val>
                                        </p:tav>
                                      </p:tavLst>
                                    </p:anim>
                                    <p:anim calcmode="lin" valueType="num">
                                      <p:cBhvr>
                                        <p:cTn id="27" dur="1000" fill="hold"/>
                                        <p:tgtEl>
                                          <p:spTgt spid="18435">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843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8435">
                                            <p:txEl>
                                              <p:pRg st="5" end="5"/>
                                            </p:txEl>
                                          </p:spTgt>
                                        </p:tgtEl>
                                        <p:attrNameLst>
                                          <p:attrName>style.visibility</p:attrName>
                                        </p:attrNameLst>
                                      </p:cBhvr>
                                      <p:to>
                                        <p:strVal val="visible"/>
                                      </p:to>
                                    </p:set>
                                    <p:anim calcmode="lin" valueType="num">
                                      <p:cBhvr>
                                        <p:cTn id="33" dur="1000" fill="hold"/>
                                        <p:tgtEl>
                                          <p:spTgt spid="18435">
                                            <p:txEl>
                                              <p:pRg st="5" end="5"/>
                                            </p:txEl>
                                          </p:spTgt>
                                        </p:tgtEl>
                                        <p:attrNameLst>
                                          <p:attrName>ppt_x</p:attrName>
                                        </p:attrNameLst>
                                      </p:cBhvr>
                                      <p:tavLst>
                                        <p:tav tm="0">
                                          <p:val>
                                            <p:strVal val="#ppt_x-.2"/>
                                          </p:val>
                                        </p:tav>
                                        <p:tav tm="100000">
                                          <p:val>
                                            <p:strVal val="#ppt_x"/>
                                          </p:val>
                                        </p:tav>
                                      </p:tavLst>
                                    </p:anim>
                                    <p:anim calcmode="lin" valueType="num">
                                      <p:cBhvr>
                                        <p:cTn id="34" dur="1000" fill="hold"/>
                                        <p:tgtEl>
                                          <p:spTgt spid="18435">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8435">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18435">
                                            <p:txEl>
                                              <p:pRg st="6" end="6"/>
                                            </p:txEl>
                                          </p:spTgt>
                                        </p:tgtEl>
                                        <p:attrNameLst>
                                          <p:attrName>style.visibility</p:attrName>
                                        </p:attrNameLst>
                                      </p:cBhvr>
                                      <p:to>
                                        <p:strVal val="visible"/>
                                      </p:to>
                                    </p:set>
                                    <p:anim calcmode="lin" valueType="num">
                                      <p:cBhvr>
                                        <p:cTn id="40" dur="1000" fill="hold"/>
                                        <p:tgtEl>
                                          <p:spTgt spid="18435">
                                            <p:txEl>
                                              <p:pRg st="6" end="6"/>
                                            </p:txEl>
                                          </p:spTgt>
                                        </p:tgtEl>
                                        <p:attrNameLst>
                                          <p:attrName>ppt_x</p:attrName>
                                        </p:attrNameLst>
                                      </p:cBhvr>
                                      <p:tavLst>
                                        <p:tav tm="0">
                                          <p:val>
                                            <p:strVal val="#ppt_x-.2"/>
                                          </p:val>
                                        </p:tav>
                                        <p:tav tm="100000">
                                          <p:val>
                                            <p:strVal val="#ppt_x"/>
                                          </p:val>
                                        </p:tav>
                                      </p:tavLst>
                                    </p:anim>
                                    <p:anim calcmode="lin" valueType="num">
                                      <p:cBhvr>
                                        <p:cTn id="41" dur="1000" fill="hold"/>
                                        <p:tgtEl>
                                          <p:spTgt spid="18435">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1843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18435">
                                            <p:txEl>
                                              <p:pRg st="8" end="8"/>
                                            </p:txEl>
                                          </p:spTgt>
                                        </p:tgtEl>
                                        <p:attrNameLst>
                                          <p:attrName>style.visibility</p:attrName>
                                        </p:attrNameLst>
                                      </p:cBhvr>
                                      <p:to>
                                        <p:strVal val="visible"/>
                                      </p:to>
                                    </p:set>
                                    <p:anim calcmode="lin" valueType="num">
                                      <p:cBhvr>
                                        <p:cTn id="47" dur="1000" fill="hold"/>
                                        <p:tgtEl>
                                          <p:spTgt spid="18435">
                                            <p:txEl>
                                              <p:pRg st="8" end="8"/>
                                            </p:txEl>
                                          </p:spTgt>
                                        </p:tgtEl>
                                        <p:attrNameLst>
                                          <p:attrName>ppt_x</p:attrName>
                                        </p:attrNameLst>
                                      </p:cBhvr>
                                      <p:tavLst>
                                        <p:tav tm="0">
                                          <p:val>
                                            <p:strVal val="#ppt_x-.2"/>
                                          </p:val>
                                        </p:tav>
                                        <p:tav tm="100000">
                                          <p:val>
                                            <p:strVal val="#ppt_x"/>
                                          </p:val>
                                        </p:tav>
                                      </p:tavLst>
                                    </p:anim>
                                    <p:anim calcmode="lin" valueType="num">
                                      <p:cBhvr>
                                        <p:cTn id="48" dur="1000" fill="hold"/>
                                        <p:tgtEl>
                                          <p:spTgt spid="18435">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8435">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18435">
                                            <p:txEl>
                                              <p:pRg st="10" end="10"/>
                                            </p:txEl>
                                          </p:spTgt>
                                        </p:tgtEl>
                                        <p:attrNameLst>
                                          <p:attrName>style.visibility</p:attrName>
                                        </p:attrNameLst>
                                      </p:cBhvr>
                                      <p:to>
                                        <p:strVal val="visible"/>
                                      </p:to>
                                    </p:set>
                                    <p:anim calcmode="lin" valueType="num">
                                      <p:cBhvr>
                                        <p:cTn id="54" dur="1000" fill="hold"/>
                                        <p:tgtEl>
                                          <p:spTgt spid="18435">
                                            <p:txEl>
                                              <p:pRg st="10" end="10"/>
                                            </p:txEl>
                                          </p:spTgt>
                                        </p:tgtEl>
                                        <p:attrNameLst>
                                          <p:attrName>ppt_x</p:attrName>
                                        </p:attrNameLst>
                                      </p:cBhvr>
                                      <p:tavLst>
                                        <p:tav tm="0">
                                          <p:val>
                                            <p:strVal val="#ppt_x-.2"/>
                                          </p:val>
                                        </p:tav>
                                        <p:tav tm="100000">
                                          <p:val>
                                            <p:strVal val="#ppt_x"/>
                                          </p:val>
                                        </p:tav>
                                      </p:tavLst>
                                    </p:anim>
                                    <p:anim calcmode="lin" valueType="num">
                                      <p:cBhvr>
                                        <p:cTn id="55" dur="1000" fill="hold"/>
                                        <p:tgtEl>
                                          <p:spTgt spid="18435">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1843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435"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a:bodyPr>
          <a:lstStyle/>
          <a:p>
            <a:pPr>
              <a:defRPr/>
            </a:pPr>
            <a:r>
              <a:rPr lang="en-US" sz="3200" b="1" dirty="0" smtClean="0">
                <a:solidFill>
                  <a:srgbClr val="00B0F0"/>
                </a:solidFill>
                <a:latin typeface="Times New Roman" pitchFamily="18" charset="0"/>
              </a:rPr>
              <a:t>“</a:t>
            </a:r>
            <a:r>
              <a:rPr lang="en-US" sz="3200" b="1" dirty="0">
                <a:solidFill>
                  <a:srgbClr val="00B0F0"/>
                </a:solidFill>
                <a:latin typeface="Times New Roman" pitchFamily="18" charset="0"/>
              </a:rPr>
              <a:t>FINANCIAL </a:t>
            </a:r>
            <a:r>
              <a:rPr lang="en-US" sz="3200" b="1" dirty="0" smtClean="0">
                <a:solidFill>
                  <a:srgbClr val="00B0F0"/>
                </a:solidFill>
                <a:latin typeface="Times New Roman" pitchFamily="18" charset="0"/>
              </a:rPr>
              <a:t>YEAR”</a:t>
            </a:r>
            <a:br>
              <a:rPr lang="en-US" sz="32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2(41)]</a:t>
            </a:r>
            <a:endParaRPr lang="en-IN" sz="4000" b="1" dirty="0" smtClean="0">
              <a:solidFill>
                <a:srgbClr val="00B0F0"/>
              </a:solidFill>
              <a:latin typeface="Times New Roman" pitchFamily="18" charset="0"/>
            </a:endParaRPr>
          </a:p>
        </p:txBody>
      </p:sp>
      <p:sp>
        <p:nvSpPr>
          <p:cNvPr id="19459" name="Content Placeholder 2"/>
          <p:cNvSpPr>
            <a:spLocks noGrp="1"/>
          </p:cNvSpPr>
          <p:nvPr>
            <p:ph idx="1"/>
          </p:nvPr>
        </p:nvSpPr>
        <p:spPr>
          <a:xfrm>
            <a:off x="0" y="990600"/>
            <a:ext cx="9144000" cy="5867400"/>
          </a:xfrm>
        </p:spPr>
        <p:txBody>
          <a:bodyPr>
            <a:noAutofit/>
          </a:bodyPr>
          <a:lstStyle/>
          <a:p>
            <a:pPr marL="0" indent="58738" algn="just">
              <a:buClr>
                <a:schemeClr val="tx1"/>
              </a:buClr>
              <a:buNone/>
              <a:defRPr/>
            </a:pPr>
            <a:r>
              <a:rPr lang="en-US" sz="2000" dirty="0" smtClean="0">
                <a:latin typeface="Times New Roman" pitchFamily="18" charset="0"/>
                <a:cs typeface="Times New Roman" pitchFamily="18" charset="0"/>
              </a:rPr>
              <a:t>Period ending on 31</a:t>
            </a:r>
            <a:r>
              <a:rPr lang="en-US" sz="2000" baseline="30000" dirty="0" smtClean="0">
                <a:latin typeface="Times New Roman" pitchFamily="18" charset="0"/>
                <a:cs typeface="Times New Roman" pitchFamily="18" charset="0"/>
              </a:rPr>
              <a:t>st</a:t>
            </a:r>
            <a:r>
              <a:rPr lang="en-US" sz="2000" dirty="0" smtClean="0">
                <a:latin typeface="Times New Roman" pitchFamily="18" charset="0"/>
                <a:cs typeface="Times New Roman" pitchFamily="18" charset="0"/>
              </a:rPr>
              <a:t> March every year, and where it has been incorporated on or after the 1st day of January of a year, the period ending on the 31</a:t>
            </a:r>
            <a:r>
              <a:rPr lang="en-US" sz="2000" baseline="30000" dirty="0" smtClean="0">
                <a:latin typeface="Times New Roman" pitchFamily="18" charset="0"/>
                <a:cs typeface="Times New Roman" pitchFamily="18" charset="0"/>
              </a:rPr>
              <a:t>st</a:t>
            </a:r>
            <a:r>
              <a:rPr lang="en-US" sz="2000" dirty="0" smtClean="0">
                <a:latin typeface="Times New Roman" pitchFamily="18" charset="0"/>
                <a:cs typeface="Times New Roman" pitchFamily="18" charset="0"/>
              </a:rPr>
              <a:t> March of the following year, in respect whereof financial statement of the company or body corporate is made up:</a:t>
            </a:r>
          </a:p>
          <a:p>
            <a:pPr marL="420624" indent="-384048" algn="just">
              <a:buClr>
                <a:schemeClr val="tx1"/>
              </a:buClr>
              <a:buNone/>
              <a:defRPr/>
            </a:pPr>
            <a:endParaRPr lang="en-US" sz="1050" dirty="0" smtClean="0">
              <a:latin typeface="Times New Roman" pitchFamily="18" charset="0"/>
              <a:cs typeface="Times New Roman" pitchFamily="18" charset="0"/>
            </a:endParaRPr>
          </a:p>
          <a:p>
            <a:pPr marL="12700" indent="-12700" algn="just">
              <a:buClr>
                <a:schemeClr val="tx1"/>
              </a:buClr>
              <a:buNone/>
              <a:defRPr/>
            </a:pPr>
            <a:r>
              <a:rPr lang="en-US" sz="2000" dirty="0" smtClean="0">
                <a:latin typeface="Times New Roman" pitchFamily="18" charset="0"/>
                <a:cs typeface="Times New Roman" pitchFamily="18" charset="0"/>
              </a:rPr>
              <a:t>Tribunal may, if it is satisfied, allow any period as its financial year to a Holding company or a Subsidiary of a company incorporated outside India and is required to follow a different financial year for  consolidation of its accounts outside India, whether or not that period is a year:</a:t>
            </a:r>
          </a:p>
          <a:p>
            <a:pPr marL="12700" indent="-12700" algn="just">
              <a:buClr>
                <a:schemeClr val="tx1"/>
              </a:buClr>
              <a:buNone/>
              <a:defRPr/>
            </a:pPr>
            <a:endParaRPr lang="en-US" sz="700" dirty="0" smtClean="0">
              <a:latin typeface="Times New Roman" pitchFamily="18" charset="0"/>
              <a:cs typeface="Times New Roman" pitchFamily="18" charset="0"/>
            </a:endParaRPr>
          </a:p>
          <a:p>
            <a:pPr marL="12700" indent="-12700" algn="just">
              <a:buClr>
                <a:schemeClr val="tx1"/>
              </a:buClr>
              <a:buNone/>
              <a:defRPr/>
            </a:pPr>
            <a:r>
              <a:rPr lang="en-US" sz="2000" dirty="0" smtClean="0">
                <a:latin typeface="Times New Roman" pitchFamily="18" charset="0"/>
                <a:cs typeface="Times New Roman" pitchFamily="18" charset="0"/>
              </a:rPr>
              <a:t>Company or body corporate, existing on the commencement of this Act, shall, within a period of 2 years from such commencement, align its financial year as per the provisions of this clause;</a:t>
            </a:r>
          </a:p>
          <a:p>
            <a:pPr marL="12700" indent="-12700" algn="just">
              <a:buClr>
                <a:schemeClr val="tx1"/>
              </a:buClr>
              <a:buNone/>
              <a:defRPr/>
            </a:pPr>
            <a:endParaRPr lang="en-US" sz="700" dirty="0" smtClean="0">
              <a:solidFill>
                <a:schemeClr val="tx1">
                  <a:lumMod val="65000"/>
                  <a:lumOff val="35000"/>
                </a:schemeClr>
              </a:solidFill>
              <a:latin typeface="Times New Roman" pitchFamily="18" charset="0"/>
              <a:cs typeface="Times New Roman" pitchFamily="18" charset="0"/>
            </a:endParaRPr>
          </a:p>
          <a:p>
            <a:pPr marL="12700" indent="-12700" algn="just">
              <a:buClr>
                <a:schemeClr val="tx1"/>
              </a:buClr>
              <a:buNone/>
              <a:defRPr/>
            </a:pPr>
            <a:r>
              <a:rPr lang="en-US" sz="2000" dirty="0" smtClean="0">
                <a:latin typeface="Times New Roman" pitchFamily="18" charset="0"/>
                <a:cs typeface="Times New Roman" pitchFamily="18" charset="0"/>
              </a:rPr>
              <a:t>The Companies Act, 2013 </a:t>
            </a:r>
            <a:r>
              <a:rPr lang="en-US" sz="2000" dirty="0" smtClean="0">
                <a:solidFill>
                  <a:srgbClr val="FF0000"/>
                </a:solidFill>
                <a:latin typeface="Times New Roman" pitchFamily="18" charset="0"/>
                <a:cs typeface="Times New Roman" pitchFamily="18" charset="0"/>
              </a:rPr>
              <a:t>does not provide for extension of FY</a:t>
            </a:r>
          </a:p>
          <a:p>
            <a:pPr marL="420624" indent="-384048" algn="just">
              <a:buClr>
                <a:schemeClr val="tx1"/>
              </a:buClr>
              <a:buNone/>
              <a:defRPr/>
            </a:pPr>
            <a:endParaRPr lang="en-US" sz="2000" dirty="0" smtClean="0">
              <a:latin typeface="Times New Roman" pitchFamily="18" charset="0"/>
              <a:cs typeface="Times New Roman" pitchFamily="18" charset="0"/>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111</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 calcmode="lin" valueType="num">
                                      <p:cBhvr>
                                        <p:cTn id="12" dur="1000" fill="hold"/>
                                        <p:tgtEl>
                                          <p:spTgt spid="19459">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1945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945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19459">
                                            <p:txEl>
                                              <p:pRg st="2" end="2"/>
                                            </p:txEl>
                                          </p:spTgt>
                                        </p:tgtEl>
                                        <p:attrNameLst>
                                          <p:attrName>style.visibility</p:attrName>
                                        </p:attrNameLst>
                                      </p:cBhvr>
                                      <p:to>
                                        <p:strVal val="visible"/>
                                      </p:to>
                                    </p:set>
                                    <p:anim calcmode="lin" valueType="num">
                                      <p:cBhvr>
                                        <p:cTn id="19" dur="1000" fill="hold"/>
                                        <p:tgtEl>
                                          <p:spTgt spid="19459">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19459">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945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19459">
                                            <p:txEl>
                                              <p:pRg st="4" end="4"/>
                                            </p:txEl>
                                          </p:spTgt>
                                        </p:tgtEl>
                                        <p:attrNameLst>
                                          <p:attrName>style.visibility</p:attrName>
                                        </p:attrNameLst>
                                      </p:cBhvr>
                                      <p:to>
                                        <p:strVal val="visible"/>
                                      </p:to>
                                    </p:set>
                                    <p:anim calcmode="lin" valueType="num">
                                      <p:cBhvr>
                                        <p:cTn id="26" dur="1000" fill="hold"/>
                                        <p:tgtEl>
                                          <p:spTgt spid="19459">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19459">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9459">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19459">
                                            <p:txEl>
                                              <p:pRg st="6" end="6"/>
                                            </p:txEl>
                                          </p:spTgt>
                                        </p:tgtEl>
                                        <p:attrNameLst>
                                          <p:attrName>style.visibility</p:attrName>
                                        </p:attrNameLst>
                                      </p:cBhvr>
                                      <p:to>
                                        <p:strVal val="visible"/>
                                      </p:to>
                                    </p:set>
                                    <p:anim calcmode="lin" valueType="num">
                                      <p:cBhvr>
                                        <p:cTn id="33" dur="1000" fill="hold"/>
                                        <p:tgtEl>
                                          <p:spTgt spid="19459">
                                            <p:txEl>
                                              <p:pRg st="6" end="6"/>
                                            </p:txEl>
                                          </p:spTgt>
                                        </p:tgtEl>
                                        <p:attrNameLst>
                                          <p:attrName>ppt_x</p:attrName>
                                        </p:attrNameLst>
                                      </p:cBhvr>
                                      <p:tavLst>
                                        <p:tav tm="0">
                                          <p:val>
                                            <p:strVal val="#ppt_x-.2"/>
                                          </p:val>
                                        </p:tav>
                                        <p:tav tm="100000">
                                          <p:val>
                                            <p:strVal val="#ppt_x"/>
                                          </p:val>
                                        </p:tav>
                                      </p:tavLst>
                                    </p:anim>
                                    <p:anim calcmode="lin" valueType="num">
                                      <p:cBhvr>
                                        <p:cTn id="34" dur="1000" fill="hold"/>
                                        <p:tgtEl>
                                          <p:spTgt spid="19459">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94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Requirements of Financial Statement </a:t>
            </a:r>
            <a:br>
              <a:rPr lang="en-US" sz="3000" b="1" dirty="0" smtClean="0">
                <a:solidFill>
                  <a:srgbClr val="00B0F0"/>
                </a:solidFill>
                <a:latin typeface="Times New Roman" pitchFamily="18" charset="0"/>
              </a:rPr>
            </a:br>
            <a:r>
              <a:rPr lang="en-US" sz="3200" b="1" dirty="0" smtClean="0">
                <a:solidFill>
                  <a:srgbClr val="00B0F0"/>
                </a:solidFill>
                <a:latin typeface="Times New Roman" pitchFamily="18" charset="0"/>
              </a:rPr>
              <a:t>[</a:t>
            </a:r>
            <a:r>
              <a:rPr lang="en-US" sz="2000" b="1" dirty="0" smtClean="0">
                <a:solidFill>
                  <a:srgbClr val="00B0F0"/>
                </a:solidFill>
                <a:latin typeface="Times New Roman" pitchFamily="18" charset="0"/>
              </a:rPr>
              <a:t>Section 129]</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76200" y="1447800"/>
            <a:ext cx="8991600" cy="5257800"/>
          </a:xfrm>
        </p:spPr>
        <p:txBody>
          <a:bodyPr>
            <a:normAutofit/>
          </a:bodyPr>
          <a:lstStyle/>
          <a:p>
            <a:pPr algn="just"/>
            <a:r>
              <a:rPr lang="en-US" sz="2000" dirty="0" smtClean="0">
                <a:latin typeface="+mj-lt"/>
              </a:rPr>
              <a:t>The </a:t>
            </a:r>
            <a:r>
              <a:rPr lang="en-US" sz="2000" dirty="0">
                <a:latin typeface="+mj-lt"/>
              </a:rPr>
              <a:t>FS shall give a true and fair view and comply with the AS &amp; shall be in the form as provided in </a:t>
            </a:r>
            <a:r>
              <a:rPr lang="en-US" sz="2000" dirty="0">
                <a:solidFill>
                  <a:srgbClr val="FF0000"/>
                </a:solidFill>
                <a:latin typeface="+mj-lt"/>
              </a:rPr>
              <a:t>Schedule III</a:t>
            </a:r>
            <a:r>
              <a:rPr lang="en-US" sz="2000" dirty="0">
                <a:latin typeface="+mj-lt"/>
              </a:rPr>
              <a:t>. </a:t>
            </a:r>
            <a:endParaRPr lang="en-US" sz="2000" dirty="0" smtClean="0">
              <a:latin typeface="+mj-lt"/>
            </a:endParaRPr>
          </a:p>
          <a:p>
            <a:pPr algn="just">
              <a:buNone/>
            </a:pPr>
            <a:endParaRPr lang="en-US" sz="2000" dirty="0" smtClean="0">
              <a:latin typeface="+mj-lt"/>
            </a:endParaRPr>
          </a:p>
          <a:p>
            <a:pPr algn="just"/>
            <a:r>
              <a:rPr lang="en-US" sz="2000" dirty="0" smtClean="0">
                <a:latin typeface="+mj-lt"/>
              </a:rPr>
              <a:t>The FS shall be </a:t>
            </a:r>
            <a:r>
              <a:rPr lang="en-US" sz="2000" dirty="0" smtClean="0">
                <a:solidFill>
                  <a:srgbClr val="FF0000"/>
                </a:solidFill>
                <a:latin typeface="+mj-lt"/>
              </a:rPr>
              <a:t>laid in the AGM</a:t>
            </a:r>
            <a:r>
              <a:rPr lang="en-US" sz="2000" dirty="0" smtClean="0">
                <a:latin typeface="+mj-lt"/>
              </a:rPr>
              <a:t> of that FY.</a:t>
            </a:r>
          </a:p>
          <a:p>
            <a:pPr algn="just">
              <a:buNone/>
            </a:pPr>
            <a:r>
              <a:rPr lang="en-US" sz="2000" dirty="0" smtClean="0">
                <a:latin typeface="+mj-lt"/>
              </a:rPr>
              <a:t> </a:t>
            </a:r>
          </a:p>
          <a:p>
            <a:pPr algn="just"/>
            <a:r>
              <a:rPr lang="en-US" sz="2000" dirty="0" smtClean="0">
                <a:latin typeface="+mj-lt"/>
              </a:rPr>
              <a:t>The </a:t>
            </a:r>
            <a:r>
              <a:rPr lang="en-US" sz="2000" dirty="0">
                <a:latin typeface="+mj-lt"/>
              </a:rPr>
              <a:t>holding </a:t>
            </a:r>
            <a:r>
              <a:rPr lang="en-US" sz="2000" dirty="0" smtClean="0">
                <a:latin typeface="+mj-lt"/>
              </a:rPr>
              <a:t>company </a:t>
            </a:r>
            <a:r>
              <a:rPr lang="en-US" sz="2000" dirty="0">
                <a:latin typeface="+mj-lt"/>
              </a:rPr>
              <a:t>shall in addition, </a:t>
            </a:r>
            <a:r>
              <a:rPr lang="en-US" sz="2000" dirty="0">
                <a:solidFill>
                  <a:srgbClr val="FF0000"/>
                </a:solidFill>
                <a:latin typeface="+mj-lt"/>
              </a:rPr>
              <a:t>prepare a CFS</a:t>
            </a:r>
            <a:r>
              <a:rPr lang="en-US" sz="2000" dirty="0">
                <a:latin typeface="+mj-lt"/>
              </a:rPr>
              <a:t> of the </a:t>
            </a:r>
            <a:r>
              <a:rPr lang="en-US" sz="2000" dirty="0" smtClean="0">
                <a:latin typeface="+mj-lt"/>
              </a:rPr>
              <a:t>Company, </a:t>
            </a:r>
            <a:r>
              <a:rPr lang="en-US" sz="2000" dirty="0">
                <a:latin typeface="+mj-lt"/>
              </a:rPr>
              <a:t>all </a:t>
            </a:r>
            <a:r>
              <a:rPr lang="en-US" sz="2000" dirty="0">
                <a:solidFill>
                  <a:srgbClr val="FF0000"/>
                </a:solidFill>
                <a:latin typeface="+mj-lt"/>
              </a:rPr>
              <a:t>subsidiaries, associates &amp; joint ventures </a:t>
            </a:r>
            <a:r>
              <a:rPr lang="en-US" sz="2000" dirty="0">
                <a:latin typeface="+mj-lt"/>
              </a:rPr>
              <a:t>and lay before the AGM</a:t>
            </a:r>
            <a:r>
              <a:rPr lang="en-US" sz="2000" dirty="0" smtClean="0">
                <a:latin typeface="+mj-lt"/>
              </a:rPr>
              <a:t>.</a:t>
            </a:r>
            <a:endParaRPr lang="en-US" sz="2000" dirty="0">
              <a:latin typeface="+mj-lt"/>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112</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pPr>
              <a:lnSpc>
                <a:spcPct val="150000"/>
              </a:lnSpc>
            </a:pPr>
            <a:r>
              <a:rPr lang="en-US" sz="3000" b="1" dirty="0" smtClean="0">
                <a:solidFill>
                  <a:srgbClr val="00B0F0"/>
                </a:solidFill>
                <a:latin typeface="Times New Roman" pitchFamily="18" charset="0"/>
              </a:rPr>
              <a:t>Re-opening </a:t>
            </a:r>
            <a:r>
              <a:rPr lang="en-US" sz="3000" b="1" dirty="0">
                <a:solidFill>
                  <a:srgbClr val="00B0F0"/>
                </a:solidFill>
                <a:latin typeface="Times New Roman" pitchFamily="18" charset="0"/>
              </a:rPr>
              <a:t>of accounts on Court’s or Tribunal’s </a:t>
            </a:r>
            <a:r>
              <a:rPr lang="en-US" sz="3000" b="1" dirty="0" smtClean="0">
                <a:solidFill>
                  <a:srgbClr val="00B0F0"/>
                </a:solidFill>
                <a:latin typeface="Times New Roman" pitchFamily="18" charset="0"/>
              </a:rPr>
              <a:t>orders </a:t>
            </a:r>
            <a:br>
              <a:rPr lang="en-US" sz="3000" b="1" dirty="0" smtClean="0">
                <a:solidFill>
                  <a:srgbClr val="00B0F0"/>
                </a:solidFill>
                <a:latin typeface="Times New Roman" pitchFamily="18" charset="0"/>
              </a:rPr>
            </a:br>
            <a:r>
              <a:rPr lang="en-US" sz="2200" b="1" dirty="0" smtClean="0">
                <a:solidFill>
                  <a:srgbClr val="00B0F0"/>
                </a:solidFill>
                <a:latin typeface="Times New Roman" pitchFamily="18" charset="0"/>
              </a:rPr>
              <a:t>[Section 130]</a:t>
            </a:r>
            <a:endParaRPr lang="en-US" sz="2200" dirty="0">
              <a:solidFill>
                <a:srgbClr val="00B0F0"/>
              </a:solidFill>
              <a:latin typeface="Times New Roman" pitchFamily="18" charset="0"/>
            </a:endParaRPr>
          </a:p>
        </p:txBody>
      </p:sp>
      <p:sp>
        <p:nvSpPr>
          <p:cNvPr id="4" name="TextBox 3"/>
          <p:cNvSpPr txBox="1"/>
          <p:nvPr/>
        </p:nvSpPr>
        <p:spPr>
          <a:xfrm>
            <a:off x="76200" y="1600200"/>
            <a:ext cx="8915400" cy="1938992"/>
          </a:xfrm>
          <a:prstGeom prst="rect">
            <a:avLst/>
          </a:prstGeom>
          <a:noFill/>
        </p:spPr>
        <p:txBody>
          <a:bodyPr wrap="square" rtlCol="0">
            <a:spAutoFit/>
          </a:bodyPr>
          <a:lstStyle/>
          <a:p>
            <a:pPr algn="just"/>
            <a:r>
              <a:rPr lang="en-US" sz="2000" dirty="0" smtClean="0">
                <a:latin typeface="+mj-lt"/>
              </a:rPr>
              <a:t>This new Section provides for provisions relating to re-opening or re-casting of the books of accounts of Company pursuant to order of </a:t>
            </a:r>
            <a:r>
              <a:rPr lang="en-US" sz="2000" dirty="0" smtClean="0">
                <a:solidFill>
                  <a:srgbClr val="FF0000"/>
                </a:solidFill>
                <a:latin typeface="+mj-lt"/>
              </a:rPr>
              <a:t>Court or Tribunal</a:t>
            </a:r>
            <a:r>
              <a:rPr lang="en-US" sz="2000" dirty="0" smtClean="0">
                <a:latin typeface="+mj-lt"/>
              </a:rPr>
              <a:t> on </a:t>
            </a:r>
            <a:r>
              <a:rPr lang="en-US" sz="2000" dirty="0" smtClean="0">
                <a:solidFill>
                  <a:srgbClr val="FF0000"/>
                </a:solidFill>
                <a:latin typeface="+mj-lt"/>
              </a:rPr>
              <a:t>application made by CG, any Statutory Authority or any person concerned</a:t>
            </a:r>
            <a:r>
              <a:rPr lang="en-US" sz="2000" dirty="0" smtClean="0">
                <a:latin typeface="+mj-lt"/>
              </a:rPr>
              <a:t> if it was found that earlier accounts were prepared in </a:t>
            </a:r>
            <a:r>
              <a:rPr lang="en-US" sz="2000" dirty="0" smtClean="0">
                <a:solidFill>
                  <a:srgbClr val="FF0000"/>
                </a:solidFill>
                <a:latin typeface="+mj-lt"/>
              </a:rPr>
              <a:t>fraudulent manner or</a:t>
            </a:r>
            <a:r>
              <a:rPr lang="en-US" sz="2000" dirty="0" smtClean="0">
                <a:latin typeface="+mj-lt"/>
              </a:rPr>
              <a:t> financial statements are </a:t>
            </a:r>
            <a:r>
              <a:rPr lang="en-US" sz="2000" dirty="0" smtClean="0">
                <a:solidFill>
                  <a:srgbClr val="FF0000"/>
                </a:solidFill>
                <a:latin typeface="+mj-lt"/>
              </a:rPr>
              <a:t>not reliable</a:t>
            </a:r>
            <a:r>
              <a:rPr lang="en-US" sz="2000" dirty="0" smtClean="0">
                <a:latin typeface="+mj-lt"/>
              </a:rPr>
              <a:t> due to mismanagement of affairs of the company. The accounts so revised or re-cast shall be final.</a:t>
            </a:r>
            <a:endParaRPr lang="en-US" sz="2000" dirty="0">
              <a:latin typeface="+mj-lt"/>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113</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Voluntary </a:t>
            </a:r>
            <a:r>
              <a:rPr lang="en-US" sz="3000" b="1" dirty="0">
                <a:solidFill>
                  <a:srgbClr val="00B0F0"/>
                </a:solidFill>
                <a:latin typeface="Times New Roman" pitchFamily="18" charset="0"/>
              </a:rPr>
              <a:t>revision of </a:t>
            </a:r>
            <a:r>
              <a:rPr lang="en-US" sz="3000" b="1" dirty="0" smtClean="0">
                <a:solidFill>
                  <a:srgbClr val="00B0F0"/>
                </a:solidFill>
                <a:latin typeface="Times New Roman" pitchFamily="18" charset="0"/>
              </a:rPr>
              <a:t>FS </a:t>
            </a:r>
            <a:r>
              <a:rPr lang="en-US" sz="3000" b="1" dirty="0">
                <a:solidFill>
                  <a:srgbClr val="00B0F0"/>
                </a:solidFill>
                <a:latin typeface="Times New Roman" pitchFamily="18" charset="0"/>
              </a:rPr>
              <a:t>or Board’s </a:t>
            </a:r>
            <a:r>
              <a:rPr lang="en-US" sz="3000" b="1" dirty="0" smtClean="0">
                <a:solidFill>
                  <a:srgbClr val="00B0F0"/>
                </a:solidFill>
                <a:latin typeface="Times New Roman" pitchFamily="18" charset="0"/>
              </a:rPr>
              <a:t>report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131]</a:t>
            </a:r>
            <a:endParaRPr lang="en-US" sz="2000" dirty="0">
              <a:solidFill>
                <a:srgbClr val="00B0F0"/>
              </a:solidFill>
              <a:latin typeface="Times New Roman" pitchFamily="18" charset="0"/>
            </a:endParaRPr>
          </a:p>
        </p:txBody>
      </p:sp>
      <p:sp>
        <p:nvSpPr>
          <p:cNvPr id="4" name="TextBox 3"/>
          <p:cNvSpPr txBox="1"/>
          <p:nvPr/>
        </p:nvSpPr>
        <p:spPr>
          <a:xfrm>
            <a:off x="76200" y="1219200"/>
            <a:ext cx="8991600" cy="2862322"/>
          </a:xfrm>
          <a:prstGeom prst="rect">
            <a:avLst/>
          </a:prstGeom>
          <a:noFill/>
        </p:spPr>
        <p:txBody>
          <a:bodyPr wrap="square" rtlCol="0">
            <a:spAutoFit/>
          </a:bodyPr>
          <a:lstStyle/>
          <a:p>
            <a:pPr algn="just"/>
            <a:r>
              <a:rPr lang="en-US" sz="2000" dirty="0" smtClean="0"/>
              <a:t>The directors to prepare revised financial statement or a revised Board’s report of any of the </a:t>
            </a:r>
            <a:r>
              <a:rPr lang="en-US" sz="2000" dirty="0" smtClean="0">
                <a:solidFill>
                  <a:srgbClr val="FF0000"/>
                </a:solidFill>
              </a:rPr>
              <a:t>3 preceding financial years </a:t>
            </a:r>
            <a:r>
              <a:rPr lang="en-US" sz="2000" dirty="0" smtClean="0"/>
              <a:t>only once in a FY, if it appears to them that they did not comply with the requirement of Section129 or Section134 </a:t>
            </a:r>
            <a:r>
              <a:rPr lang="en-US" sz="2000" dirty="0" smtClean="0">
                <a:solidFill>
                  <a:srgbClr val="FF0000"/>
                </a:solidFill>
              </a:rPr>
              <a:t>after obtaining approval of the Tribunal. </a:t>
            </a:r>
          </a:p>
          <a:p>
            <a:pPr algn="just"/>
            <a:endParaRPr lang="en-US" sz="2000" dirty="0" smtClean="0"/>
          </a:p>
          <a:p>
            <a:pPr algn="just"/>
            <a:r>
              <a:rPr lang="en-US" sz="2000" dirty="0" smtClean="0"/>
              <a:t>Tribunal shall take into account the representations if any, of the CG and of the IT Department.</a:t>
            </a:r>
          </a:p>
          <a:p>
            <a:pPr algn="just"/>
            <a:endParaRPr lang="en-US" sz="2000" dirty="0" smtClean="0"/>
          </a:p>
          <a:p>
            <a:pPr algn="just"/>
            <a:r>
              <a:rPr lang="en-US" sz="2000" dirty="0" smtClean="0"/>
              <a:t>Such revised financial statement or report shall be subject to rules prepared by CG.</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114</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52600"/>
          </a:xfrm>
        </p:spPr>
        <p:txBody>
          <a:bodyPr>
            <a:normAutofit/>
          </a:bodyPr>
          <a:lstStyle/>
          <a:p>
            <a:r>
              <a:rPr lang="en-US" sz="3000" b="1" dirty="0" smtClean="0">
                <a:solidFill>
                  <a:srgbClr val="00B0F0"/>
                </a:solidFill>
                <a:latin typeface="Times New Roman" pitchFamily="18" charset="0"/>
              </a:rPr>
              <a:t>CG </a:t>
            </a:r>
            <a:r>
              <a:rPr lang="en-US" sz="3000" b="1" dirty="0">
                <a:solidFill>
                  <a:srgbClr val="00B0F0"/>
                </a:solidFill>
                <a:latin typeface="Times New Roman" pitchFamily="18" charset="0"/>
              </a:rPr>
              <a:t>to prescribe </a:t>
            </a:r>
            <a:r>
              <a:rPr lang="en-US" sz="3000" b="1" dirty="0" smtClean="0">
                <a:solidFill>
                  <a:srgbClr val="00B0F0"/>
                </a:solidFill>
                <a:latin typeface="Times New Roman" pitchFamily="18" charset="0"/>
              </a:rPr>
              <a:t>Accounting Standards</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133]</a:t>
            </a:r>
            <a:endParaRPr lang="en-US" sz="2000" dirty="0">
              <a:solidFill>
                <a:srgbClr val="00B0F0"/>
              </a:solidFill>
              <a:latin typeface="Times New Roman" pitchFamily="18" charset="0"/>
            </a:endParaRPr>
          </a:p>
        </p:txBody>
      </p:sp>
      <p:sp>
        <p:nvSpPr>
          <p:cNvPr id="4" name="TextBox 3"/>
          <p:cNvSpPr txBox="1"/>
          <p:nvPr/>
        </p:nvSpPr>
        <p:spPr>
          <a:xfrm>
            <a:off x="76200" y="1752600"/>
            <a:ext cx="8991600" cy="707886"/>
          </a:xfrm>
          <a:prstGeom prst="rect">
            <a:avLst/>
          </a:prstGeom>
          <a:noFill/>
        </p:spPr>
        <p:txBody>
          <a:bodyPr wrap="square" rtlCol="0">
            <a:spAutoFit/>
          </a:bodyPr>
          <a:lstStyle/>
          <a:p>
            <a:pPr algn="just"/>
            <a:r>
              <a:rPr lang="en-US" sz="2000" dirty="0" smtClean="0"/>
              <a:t>This Section provides that the </a:t>
            </a:r>
            <a:r>
              <a:rPr lang="en-US" sz="2000" dirty="0" smtClean="0">
                <a:solidFill>
                  <a:srgbClr val="FF0000"/>
                </a:solidFill>
              </a:rPr>
              <a:t>CG may</a:t>
            </a:r>
            <a:r>
              <a:rPr lang="en-US" sz="2000" dirty="0" smtClean="0"/>
              <a:t>, after consultation with NFRA, </a:t>
            </a:r>
            <a:r>
              <a:rPr lang="en-US" sz="2000" dirty="0" smtClean="0">
                <a:solidFill>
                  <a:srgbClr val="FF0000"/>
                </a:solidFill>
              </a:rPr>
              <a:t>prescribe </a:t>
            </a:r>
            <a:r>
              <a:rPr lang="en-US" sz="2000" dirty="0" smtClean="0"/>
              <a:t>the </a:t>
            </a:r>
            <a:r>
              <a:rPr lang="en-US" sz="2000" dirty="0" smtClean="0">
                <a:solidFill>
                  <a:srgbClr val="FF0000"/>
                </a:solidFill>
              </a:rPr>
              <a:t>Accounting Standards </a:t>
            </a:r>
            <a:r>
              <a:rPr lang="en-US" sz="2000" dirty="0" smtClean="0"/>
              <a:t>as recommended by the ICAI for adoption by companies.</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115</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828800"/>
          </a:xfrm>
        </p:spPr>
        <p:txBody>
          <a:bodyPr>
            <a:normAutofit/>
          </a:bodyPr>
          <a:lstStyle/>
          <a:p>
            <a:r>
              <a:rPr lang="en-US" sz="3000" b="1" dirty="0" smtClean="0">
                <a:solidFill>
                  <a:srgbClr val="00B0F0"/>
                </a:solidFill>
                <a:latin typeface="Times New Roman" pitchFamily="18" charset="0"/>
              </a:rPr>
              <a:t>BOD shall approve Financial Statements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134]</a:t>
            </a:r>
            <a:endParaRPr lang="en-US" sz="2000" dirty="0">
              <a:solidFill>
                <a:srgbClr val="00B0F0"/>
              </a:solidFill>
              <a:latin typeface="Times New Roman" pitchFamily="18" charset="0"/>
            </a:endParaRPr>
          </a:p>
        </p:txBody>
      </p:sp>
      <p:sp>
        <p:nvSpPr>
          <p:cNvPr id="4" name="TextBox 3"/>
          <p:cNvSpPr txBox="1"/>
          <p:nvPr/>
        </p:nvSpPr>
        <p:spPr>
          <a:xfrm>
            <a:off x="76200" y="1981200"/>
            <a:ext cx="8991600" cy="1015663"/>
          </a:xfrm>
          <a:prstGeom prst="rect">
            <a:avLst/>
          </a:prstGeom>
          <a:noFill/>
        </p:spPr>
        <p:txBody>
          <a:bodyPr wrap="square" rtlCol="0">
            <a:spAutoFit/>
          </a:bodyPr>
          <a:lstStyle/>
          <a:p>
            <a:pPr algn="just"/>
            <a:r>
              <a:rPr lang="en-US" sz="2000" dirty="0" smtClean="0"/>
              <a:t>This Section provides that the FS should be approved by the BOD before they are signed and submitted to auditor. The Board’s Report &amp; Auditor’s Report are to be </a:t>
            </a:r>
            <a:r>
              <a:rPr lang="en-US" sz="2000" dirty="0" smtClean="0">
                <a:solidFill>
                  <a:srgbClr val="FF0000"/>
                </a:solidFill>
              </a:rPr>
              <a:t>attached</a:t>
            </a:r>
            <a:r>
              <a:rPr lang="en-US" sz="2000" dirty="0" smtClean="0"/>
              <a:t> with every FS before it is issued.</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116</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Copy </a:t>
            </a:r>
            <a:r>
              <a:rPr lang="en-US" sz="3000" b="1" dirty="0">
                <a:solidFill>
                  <a:srgbClr val="00B0F0"/>
                </a:solidFill>
                <a:latin typeface="Times New Roman" pitchFamily="18" charset="0"/>
              </a:rPr>
              <a:t>of </a:t>
            </a:r>
            <a:r>
              <a:rPr lang="en-US" sz="3000" b="1" dirty="0" smtClean="0">
                <a:solidFill>
                  <a:srgbClr val="00B0F0"/>
                </a:solidFill>
                <a:latin typeface="Times New Roman" pitchFamily="18" charset="0"/>
              </a:rPr>
              <a:t>FS </a:t>
            </a:r>
            <a:r>
              <a:rPr lang="en-US" sz="3000" b="1" dirty="0">
                <a:solidFill>
                  <a:srgbClr val="00B0F0"/>
                </a:solidFill>
                <a:latin typeface="Times New Roman" pitchFamily="18" charset="0"/>
              </a:rPr>
              <a:t>to be filed with </a:t>
            </a:r>
            <a:r>
              <a:rPr lang="en-US" sz="3000" b="1" dirty="0" smtClean="0">
                <a:solidFill>
                  <a:srgbClr val="00B0F0"/>
                </a:solidFill>
                <a:latin typeface="Times New Roman" pitchFamily="18" charset="0"/>
              </a:rPr>
              <a:t>Registrar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 [Section 137]</a:t>
            </a:r>
            <a:endParaRPr lang="en-US" sz="2000" dirty="0">
              <a:solidFill>
                <a:srgbClr val="00B0F0"/>
              </a:solidFill>
              <a:latin typeface="Times New Roman" pitchFamily="18" charset="0"/>
            </a:endParaRPr>
          </a:p>
        </p:txBody>
      </p:sp>
      <p:sp>
        <p:nvSpPr>
          <p:cNvPr id="4" name="TextBox 3"/>
          <p:cNvSpPr txBox="1"/>
          <p:nvPr/>
        </p:nvSpPr>
        <p:spPr>
          <a:xfrm>
            <a:off x="76200" y="1219200"/>
            <a:ext cx="8915400" cy="3893374"/>
          </a:xfrm>
          <a:prstGeom prst="rect">
            <a:avLst/>
          </a:prstGeom>
          <a:noFill/>
        </p:spPr>
        <p:txBody>
          <a:bodyPr wrap="square" rtlCol="0">
            <a:spAutoFit/>
          </a:bodyPr>
          <a:lstStyle/>
          <a:p>
            <a:pPr algn="just">
              <a:buFont typeface="Wingdings" pitchFamily="2" charset="2"/>
              <a:buChar char="ü"/>
            </a:pPr>
            <a:r>
              <a:rPr lang="en-US" sz="2000" dirty="0" smtClean="0"/>
              <a:t>This Section provides that a copy of FS, auditor’s report etc shall be filled with the Registrar </a:t>
            </a:r>
            <a:r>
              <a:rPr lang="en-US" sz="2000" dirty="0" smtClean="0">
                <a:solidFill>
                  <a:srgbClr val="FF0000"/>
                </a:solidFill>
              </a:rPr>
              <a:t>within 30 days</a:t>
            </a:r>
            <a:r>
              <a:rPr lang="en-US" sz="2000" dirty="0" smtClean="0"/>
              <a:t>.</a:t>
            </a:r>
          </a:p>
          <a:p>
            <a:pPr algn="just"/>
            <a:endParaRPr lang="en-US" dirty="0" smtClean="0"/>
          </a:p>
          <a:p>
            <a:pPr algn="just">
              <a:buFont typeface="Wingdings" pitchFamily="2" charset="2"/>
              <a:buChar char="ü"/>
            </a:pPr>
            <a:r>
              <a:rPr lang="en-US" sz="2000" dirty="0" smtClean="0"/>
              <a:t>In case a company does not hold an AGM or the AGM has been adjourned in any year, a statement of facts and reasons along with FS and attachment has to be filed with the Registrar.</a:t>
            </a:r>
          </a:p>
          <a:p>
            <a:pPr algn="just"/>
            <a:endParaRPr lang="en-US" sz="1100" dirty="0" smtClean="0"/>
          </a:p>
          <a:p>
            <a:pPr algn="just">
              <a:buFont typeface="Wingdings" pitchFamily="2" charset="2"/>
              <a:buChar char="ü"/>
            </a:pPr>
            <a:r>
              <a:rPr lang="en-US" sz="2000" dirty="0" smtClean="0"/>
              <a:t>In case the accounts are not adopted at AGM or adjourned meeting, the unadopted accounts shall be filed with ROC who shall take them in his records as provisional till final accounts are filed.</a:t>
            </a:r>
          </a:p>
          <a:p>
            <a:pPr algn="just"/>
            <a:endParaRPr lang="en-US" dirty="0" smtClean="0"/>
          </a:p>
          <a:p>
            <a:pPr algn="just">
              <a:buFont typeface="Wingdings" pitchFamily="2" charset="2"/>
              <a:buChar char="ü"/>
            </a:pPr>
            <a:r>
              <a:rPr lang="en-US" sz="2000" dirty="0" smtClean="0"/>
              <a:t>One Person Co. </a:t>
            </a:r>
            <a:r>
              <a:rPr lang="en-US" sz="2000" dirty="0" smtClean="0">
                <a:solidFill>
                  <a:srgbClr val="FF0000"/>
                </a:solidFill>
              </a:rPr>
              <a:t>(OPC)</a:t>
            </a:r>
            <a:r>
              <a:rPr lang="en-US" sz="2000" dirty="0" smtClean="0"/>
              <a:t> is required to file the FS with the Registrar within </a:t>
            </a:r>
            <a:r>
              <a:rPr lang="en-US" sz="2000" dirty="0" smtClean="0">
                <a:solidFill>
                  <a:srgbClr val="FF0000"/>
                </a:solidFill>
              </a:rPr>
              <a:t>180 days </a:t>
            </a:r>
            <a:r>
              <a:rPr lang="en-US" sz="2000" dirty="0" smtClean="0"/>
              <a:t>from the date of meeting.</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117</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style>
          <a:lnRef idx="1">
            <a:schemeClr val="accent2"/>
          </a:lnRef>
          <a:fillRef idx="2">
            <a:schemeClr val="accent2"/>
          </a:fillRef>
          <a:effectRef idx="1">
            <a:schemeClr val="accent2"/>
          </a:effectRef>
          <a:fontRef idx="minor">
            <a:schemeClr val="dk1"/>
          </a:fontRef>
        </p:style>
        <p:txBody>
          <a:bodyPr>
            <a:normAutofit/>
          </a:bodyPr>
          <a:lstStyle/>
          <a:p>
            <a:r>
              <a:rPr lang="en-US" sz="3200" b="1" dirty="0" smtClean="0">
                <a:solidFill>
                  <a:schemeClr val="bg1"/>
                </a:solidFill>
                <a:latin typeface="Times New Roman" pitchFamily="18" charset="0"/>
              </a:rPr>
              <a:t>Internal Audit</a:t>
            </a:r>
            <a:r>
              <a:rPr lang="en-US" b="1" dirty="0" smtClean="0">
                <a:solidFill>
                  <a:schemeClr val="bg1"/>
                </a:solidFill>
                <a:latin typeface="Times New Roman" pitchFamily="18" charset="0"/>
              </a:rPr>
              <a:t> </a:t>
            </a:r>
            <a:r>
              <a:rPr lang="en-US" sz="3000" b="1" dirty="0" smtClean="0">
                <a:solidFill>
                  <a:schemeClr val="bg1"/>
                </a:solidFill>
                <a:latin typeface="Times New Roman" pitchFamily="18" charset="0"/>
              </a:rPr>
              <a:t/>
            </a:r>
            <a:br>
              <a:rPr lang="en-US" sz="3000" b="1" dirty="0" smtClean="0">
                <a:solidFill>
                  <a:schemeClr val="bg1"/>
                </a:solidFill>
                <a:latin typeface="Times New Roman" pitchFamily="18" charset="0"/>
              </a:rPr>
            </a:br>
            <a:r>
              <a:rPr lang="en-US" sz="2000" b="1" dirty="0" smtClean="0">
                <a:solidFill>
                  <a:schemeClr val="bg1"/>
                </a:solidFill>
                <a:latin typeface="Times New Roman" pitchFamily="18" charset="0"/>
              </a:rPr>
              <a:t> [Section 138]</a:t>
            </a:r>
            <a:endParaRPr lang="en-US" sz="2000" dirty="0">
              <a:solidFill>
                <a:schemeClr val="bg1"/>
              </a:solidFill>
              <a:latin typeface="Times New Roman" pitchFamily="18" charset="0"/>
            </a:endParaRPr>
          </a:p>
        </p:txBody>
      </p:sp>
      <p:sp>
        <p:nvSpPr>
          <p:cNvPr id="4" name="TextBox 3"/>
          <p:cNvSpPr txBox="1"/>
          <p:nvPr/>
        </p:nvSpPr>
        <p:spPr>
          <a:xfrm>
            <a:off x="76200" y="1686342"/>
            <a:ext cx="8915400" cy="707886"/>
          </a:xfrm>
          <a:prstGeom prst="rect">
            <a:avLst/>
          </a:prstGeom>
          <a:noFill/>
        </p:spPr>
        <p:txBody>
          <a:bodyPr wrap="square" rtlCol="0">
            <a:spAutoFit/>
          </a:bodyPr>
          <a:lstStyle/>
          <a:p>
            <a:pPr algn="just"/>
            <a:r>
              <a:rPr lang="en-US" sz="2000" dirty="0" smtClean="0"/>
              <a:t>This new Section provides for conduct of internal audit of </a:t>
            </a:r>
            <a:r>
              <a:rPr lang="en-US" sz="2000" dirty="0" smtClean="0">
                <a:solidFill>
                  <a:srgbClr val="FF0000"/>
                </a:solidFill>
              </a:rPr>
              <a:t>prescribed class </a:t>
            </a:r>
            <a:r>
              <a:rPr lang="en-US" sz="2000" dirty="0" smtClean="0"/>
              <a:t>or classes of companies. Manner of conducting internal audit shall be prescribed by the CG.</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118</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style>
          <a:lnRef idx="1">
            <a:schemeClr val="accent2"/>
          </a:lnRef>
          <a:fillRef idx="2">
            <a:schemeClr val="accent2"/>
          </a:fillRef>
          <a:effectRef idx="1">
            <a:schemeClr val="accent2"/>
          </a:effectRef>
          <a:fontRef idx="minor">
            <a:schemeClr val="dk1"/>
          </a:fontRef>
        </p:style>
        <p:txBody>
          <a:bodyPr>
            <a:normAutofit/>
          </a:bodyPr>
          <a:lstStyle/>
          <a:p>
            <a:pPr>
              <a:defRPr/>
            </a:pPr>
            <a:r>
              <a:rPr lang="en-US" sz="3200" b="1" dirty="0" smtClean="0">
                <a:solidFill>
                  <a:schemeClr val="bg1"/>
                </a:solidFill>
                <a:latin typeface="Times New Roman" pitchFamily="18" charset="0"/>
              </a:rPr>
              <a:t>DEPRECIATION</a:t>
            </a:r>
            <a:endParaRPr lang="en-IN" sz="3200" b="1" dirty="0" smtClean="0">
              <a:solidFill>
                <a:schemeClr val="bg1"/>
              </a:solidFill>
              <a:latin typeface="Times New Roman" pitchFamily="18" charset="0"/>
            </a:endParaRPr>
          </a:p>
        </p:txBody>
      </p:sp>
      <p:sp>
        <p:nvSpPr>
          <p:cNvPr id="22531" name="Content Placeholder 2"/>
          <p:cNvSpPr>
            <a:spLocks noGrp="1"/>
          </p:cNvSpPr>
          <p:nvPr>
            <p:ph idx="1"/>
          </p:nvPr>
        </p:nvSpPr>
        <p:spPr>
          <a:xfrm>
            <a:off x="76200" y="1600200"/>
            <a:ext cx="8991600" cy="4953000"/>
          </a:xfrm>
        </p:spPr>
        <p:txBody>
          <a:bodyPr>
            <a:normAutofit/>
          </a:bodyPr>
          <a:lstStyle/>
          <a:p>
            <a:pPr marL="420624" indent="-384048" algn="just" eaLnBrk="1" fontAlgn="auto" hangingPunct="1">
              <a:spcAft>
                <a:spcPts val="0"/>
              </a:spcAft>
              <a:buClrTx/>
              <a:buFont typeface="Wingdings" pitchFamily="2" charset="2"/>
              <a:buChar char="ü"/>
              <a:defRPr/>
            </a:pPr>
            <a:r>
              <a:rPr lang="en-US" sz="2000" dirty="0" smtClean="0">
                <a:solidFill>
                  <a:schemeClr val="tx1">
                    <a:lumMod val="65000"/>
                    <a:lumOff val="35000"/>
                  </a:schemeClr>
                </a:solidFill>
              </a:rPr>
              <a:t>Schedule II introduced</a:t>
            </a:r>
          </a:p>
          <a:p>
            <a:pPr marL="420624" indent="-384048" algn="just" eaLnBrk="1" fontAlgn="auto" hangingPunct="1">
              <a:spcAft>
                <a:spcPts val="0"/>
              </a:spcAft>
              <a:buClrTx/>
              <a:buNone/>
              <a:defRPr/>
            </a:pPr>
            <a:endParaRPr lang="en-US" sz="1200" dirty="0" smtClean="0">
              <a:solidFill>
                <a:schemeClr val="tx1">
                  <a:lumMod val="65000"/>
                  <a:lumOff val="35000"/>
                </a:schemeClr>
              </a:solidFill>
            </a:endParaRPr>
          </a:p>
          <a:p>
            <a:pPr marL="420624" indent="-384048" algn="just" eaLnBrk="1" fontAlgn="auto" hangingPunct="1">
              <a:spcAft>
                <a:spcPts val="0"/>
              </a:spcAft>
              <a:buClrTx/>
              <a:buFont typeface="Wingdings" pitchFamily="2" charset="2"/>
              <a:buChar char="ü"/>
              <a:defRPr/>
            </a:pPr>
            <a:r>
              <a:rPr lang="en-US" sz="2000" dirty="0" smtClean="0">
                <a:solidFill>
                  <a:schemeClr val="tx1">
                    <a:lumMod val="65000"/>
                    <a:lumOff val="35000"/>
                  </a:schemeClr>
                </a:solidFill>
              </a:rPr>
              <a:t>Depreciation to be based on </a:t>
            </a:r>
            <a:r>
              <a:rPr lang="en-US" sz="2000" dirty="0" smtClean="0">
                <a:solidFill>
                  <a:srgbClr val="FF0000"/>
                </a:solidFill>
              </a:rPr>
              <a:t>useful life &amp; residual value</a:t>
            </a:r>
          </a:p>
          <a:p>
            <a:pPr marL="420624" indent="-384048" algn="just" eaLnBrk="1" fontAlgn="auto" hangingPunct="1">
              <a:spcAft>
                <a:spcPts val="0"/>
              </a:spcAft>
              <a:buClrTx/>
              <a:buNone/>
              <a:defRPr/>
            </a:pPr>
            <a:endParaRPr lang="en-US" sz="1200" dirty="0" smtClean="0">
              <a:solidFill>
                <a:srgbClr val="FF0000"/>
              </a:solidFill>
            </a:endParaRPr>
          </a:p>
          <a:p>
            <a:pPr marL="420624" indent="-384048" algn="just" eaLnBrk="1" fontAlgn="auto" hangingPunct="1">
              <a:spcAft>
                <a:spcPts val="0"/>
              </a:spcAft>
              <a:buClrTx/>
              <a:buFont typeface="Wingdings" pitchFamily="2" charset="2"/>
              <a:buChar char="ü"/>
              <a:defRPr/>
            </a:pPr>
            <a:r>
              <a:rPr lang="en-US" sz="2000" dirty="0" smtClean="0">
                <a:solidFill>
                  <a:srgbClr val="FF0000"/>
                </a:solidFill>
              </a:rPr>
              <a:t>Useful lives </a:t>
            </a:r>
            <a:r>
              <a:rPr lang="en-US" sz="2000" dirty="0" smtClean="0">
                <a:solidFill>
                  <a:schemeClr val="tx1">
                    <a:lumMod val="65000"/>
                    <a:lumOff val="35000"/>
                  </a:schemeClr>
                </a:solidFill>
              </a:rPr>
              <a:t>of various tangible assets </a:t>
            </a:r>
            <a:r>
              <a:rPr lang="en-US" sz="2000" dirty="0" smtClean="0">
                <a:solidFill>
                  <a:srgbClr val="FF0000"/>
                </a:solidFill>
              </a:rPr>
              <a:t>prescribed</a:t>
            </a:r>
          </a:p>
          <a:p>
            <a:pPr marL="420624" indent="-384048" algn="just" eaLnBrk="1" fontAlgn="auto" hangingPunct="1">
              <a:spcAft>
                <a:spcPts val="0"/>
              </a:spcAft>
              <a:buClrTx/>
              <a:buNone/>
              <a:defRPr/>
            </a:pPr>
            <a:endParaRPr lang="en-US" sz="1100" dirty="0" smtClean="0">
              <a:solidFill>
                <a:srgbClr val="FF0000"/>
              </a:solidFill>
            </a:endParaRPr>
          </a:p>
          <a:p>
            <a:pPr marL="420624" indent="-384048" algn="just" eaLnBrk="1" fontAlgn="auto" hangingPunct="1">
              <a:spcAft>
                <a:spcPts val="0"/>
              </a:spcAft>
              <a:buClrTx/>
              <a:buFont typeface="Wingdings" pitchFamily="2" charset="2"/>
              <a:buChar char="ü"/>
              <a:defRPr/>
            </a:pPr>
            <a:r>
              <a:rPr lang="en-US" sz="2000" dirty="0" smtClean="0">
                <a:solidFill>
                  <a:schemeClr val="tx1">
                    <a:lumMod val="65000"/>
                    <a:lumOff val="35000"/>
                  </a:schemeClr>
                </a:solidFill>
              </a:rPr>
              <a:t>Residual Value not more than 5% of the original cost of the asset</a:t>
            </a:r>
          </a:p>
          <a:p>
            <a:pPr marL="420624" indent="-384048" algn="just" eaLnBrk="1" fontAlgn="auto" hangingPunct="1">
              <a:spcAft>
                <a:spcPts val="0"/>
              </a:spcAft>
              <a:buClrTx/>
              <a:buNone/>
              <a:defRPr/>
            </a:pPr>
            <a:endParaRPr lang="en-US" sz="1100" dirty="0" smtClean="0">
              <a:solidFill>
                <a:schemeClr val="tx1">
                  <a:lumMod val="65000"/>
                  <a:lumOff val="35000"/>
                </a:schemeClr>
              </a:solidFill>
            </a:endParaRPr>
          </a:p>
          <a:p>
            <a:pPr marL="420624" indent="-384048" algn="just" eaLnBrk="1" fontAlgn="auto" hangingPunct="1">
              <a:spcAft>
                <a:spcPts val="0"/>
              </a:spcAft>
              <a:buClrTx/>
              <a:buFont typeface="Wingdings" pitchFamily="2" charset="2"/>
              <a:buChar char="ü"/>
              <a:defRPr/>
            </a:pPr>
            <a:r>
              <a:rPr lang="en-US" sz="2000" dirty="0" smtClean="0">
                <a:solidFill>
                  <a:schemeClr val="tx1">
                    <a:lumMod val="65000"/>
                    <a:lumOff val="35000"/>
                  </a:schemeClr>
                </a:solidFill>
              </a:rPr>
              <a:t>From the date Schedule II becomes effective carrying amount of the asset shall be depreciated over the remaining useful life of the asset</a:t>
            </a:r>
          </a:p>
        </p:txBody>
      </p:sp>
      <p:sp>
        <p:nvSpPr>
          <p:cNvPr id="7" name="Rectangle 6"/>
          <p:cNvSpPr/>
          <p:nvPr/>
        </p:nvSpPr>
        <p:spPr>
          <a:xfrm>
            <a:off x="1219200" y="909935"/>
            <a:ext cx="6324600" cy="461665"/>
          </a:xfrm>
          <a:prstGeom prst="rect">
            <a:avLst/>
          </a:prstGeom>
        </p:spPr>
        <p:txBody>
          <a:bodyPr wrap="square">
            <a:spAutoFit/>
          </a:bodyPr>
          <a:lstStyle/>
          <a:p>
            <a:pPr algn="ctr"/>
            <a:r>
              <a:rPr lang="en-US" sz="2400" b="1" dirty="0" smtClean="0">
                <a:solidFill>
                  <a:srgbClr val="FF0000"/>
                </a:solidFill>
                <a:latin typeface="Times New Roman" pitchFamily="18" charset="0"/>
              </a:rPr>
              <a:t>Dep. = (Cost – Residual Value)/Useful life</a:t>
            </a:r>
            <a:endParaRPr lang="en-US" sz="2400" dirty="0">
              <a:solidFill>
                <a:srgbClr val="FF0000"/>
              </a:solidFill>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119</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22531">
                                            <p:txEl>
                                              <p:pRg st="0" end="0"/>
                                            </p:txEl>
                                          </p:spTgt>
                                        </p:tgtEl>
                                        <p:attrNameLst>
                                          <p:attrName>style.visibility</p:attrName>
                                        </p:attrNameLst>
                                      </p:cBhvr>
                                      <p:to>
                                        <p:strVal val="visible"/>
                                      </p:to>
                                    </p:set>
                                    <p:anim calcmode="lin" valueType="num">
                                      <p:cBhvr>
                                        <p:cTn id="30" dur="1000" fill="hold"/>
                                        <p:tgtEl>
                                          <p:spTgt spid="22531">
                                            <p:txEl>
                                              <p:pRg st="0" end="0"/>
                                            </p:txEl>
                                          </p:spTgt>
                                        </p:tgtEl>
                                        <p:attrNameLst>
                                          <p:attrName>ppt_x</p:attrName>
                                        </p:attrNameLst>
                                      </p:cBhvr>
                                      <p:tavLst>
                                        <p:tav tm="0">
                                          <p:val>
                                            <p:strVal val="#ppt_x-.2"/>
                                          </p:val>
                                        </p:tav>
                                        <p:tav tm="100000">
                                          <p:val>
                                            <p:strVal val="#ppt_x"/>
                                          </p:val>
                                        </p:tav>
                                      </p:tavLst>
                                    </p:anim>
                                    <p:anim calcmode="lin" valueType="num">
                                      <p:cBhvr>
                                        <p:cTn id="31" dur="1000" fill="hold"/>
                                        <p:tgtEl>
                                          <p:spTgt spid="2253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2" dur="1000"/>
                                        <p:tgtEl>
                                          <p:spTgt spid="2253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grpId="0" nodeType="clickEffect">
                                  <p:stCondLst>
                                    <p:cond delay="0"/>
                                  </p:stCondLst>
                                  <p:childTnLst>
                                    <p:set>
                                      <p:cBhvr>
                                        <p:cTn id="36" dur="1" fill="hold">
                                          <p:stCondLst>
                                            <p:cond delay="0"/>
                                          </p:stCondLst>
                                        </p:cTn>
                                        <p:tgtEl>
                                          <p:spTgt spid="22531">
                                            <p:txEl>
                                              <p:pRg st="2" end="2"/>
                                            </p:txEl>
                                          </p:spTgt>
                                        </p:tgtEl>
                                        <p:attrNameLst>
                                          <p:attrName>style.visibility</p:attrName>
                                        </p:attrNameLst>
                                      </p:cBhvr>
                                      <p:to>
                                        <p:strVal val="visible"/>
                                      </p:to>
                                    </p:set>
                                    <p:anim calcmode="lin" valueType="num">
                                      <p:cBhvr>
                                        <p:cTn id="37" dur="1000" fill="hold"/>
                                        <p:tgtEl>
                                          <p:spTgt spid="22531">
                                            <p:txEl>
                                              <p:pRg st="2" end="2"/>
                                            </p:txEl>
                                          </p:spTgt>
                                        </p:tgtEl>
                                        <p:attrNameLst>
                                          <p:attrName>ppt_x</p:attrName>
                                        </p:attrNameLst>
                                      </p:cBhvr>
                                      <p:tavLst>
                                        <p:tav tm="0">
                                          <p:val>
                                            <p:strVal val="#ppt_x-.2"/>
                                          </p:val>
                                        </p:tav>
                                        <p:tav tm="100000">
                                          <p:val>
                                            <p:strVal val="#ppt_x"/>
                                          </p:val>
                                        </p:tav>
                                      </p:tavLst>
                                    </p:anim>
                                    <p:anim calcmode="lin" valueType="num">
                                      <p:cBhvr>
                                        <p:cTn id="38" dur="1000" fill="hold"/>
                                        <p:tgtEl>
                                          <p:spTgt spid="22531">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22531">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9" presetClass="entr" presetSubtype="0" fill="hold" grpId="0" nodeType="clickEffect">
                                  <p:stCondLst>
                                    <p:cond delay="0"/>
                                  </p:stCondLst>
                                  <p:childTnLst>
                                    <p:set>
                                      <p:cBhvr>
                                        <p:cTn id="43" dur="1" fill="hold">
                                          <p:stCondLst>
                                            <p:cond delay="0"/>
                                          </p:stCondLst>
                                        </p:cTn>
                                        <p:tgtEl>
                                          <p:spTgt spid="22531">
                                            <p:txEl>
                                              <p:pRg st="4" end="4"/>
                                            </p:txEl>
                                          </p:spTgt>
                                        </p:tgtEl>
                                        <p:attrNameLst>
                                          <p:attrName>style.visibility</p:attrName>
                                        </p:attrNameLst>
                                      </p:cBhvr>
                                      <p:to>
                                        <p:strVal val="visible"/>
                                      </p:to>
                                    </p:set>
                                    <p:anim calcmode="lin" valueType="num">
                                      <p:cBhvr>
                                        <p:cTn id="44" dur="1000" fill="hold"/>
                                        <p:tgtEl>
                                          <p:spTgt spid="22531">
                                            <p:txEl>
                                              <p:pRg st="4" end="4"/>
                                            </p:txEl>
                                          </p:spTgt>
                                        </p:tgtEl>
                                        <p:attrNameLst>
                                          <p:attrName>ppt_x</p:attrName>
                                        </p:attrNameLst>
                                      </p:cBhvr>
                                      <p:tavLst>
                                        <p:tav tm="0">
                                          <p:val>
                                            <p:strVal val="#ppt_x-.2"/>
                                          </p:val>
                                        </p:tav>
                                        <p:tav tm="100000">
                                          <p:val>
                                            <p:strVal val="#ppt_x"/>
                                          </p:val>
                                        </p:tav>
                                      </p:tavLst>
                                    </p:anim>
                                    <p:anim calcmode="lin" valueType="num">
                                      <p:cBhvr>
                                        <p:cTn id="45" dur="1000" fill="hold"/>
                                        <p:tgtEl>
                                          <p:spTgt spid="22531">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6" dur="1000"/>
                                        <p:tgtEl>
                                          <p:spTgt spid="22531">
                                            <p:txEl>
                                              <p:pRg st="4" end="4"/>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9" presetClass="entr" presetSubtype="0" fill="hold" grpId="0" nodeType="clickEffect">
                                  <p:stCondLst>
                                    <p:cond delay="0"/>
                                  </p:stCondLst>
                                  <p:childTnLst>
                                    <p:set>
                                      <p:cBhvr>
                                        <p:cTn id="50" dur="1" fill="hold">
                                          <p:stCondLst>
                                            <p:cond delay="0"/>
                                          </p:stCondLst>
                                        </p:cTn>
                                        <p:tgtEl>
                                          <p:spTgt spid="22531">
                                            <p:txEl>
                                              <p:pRg st="6" end="6"/>
                                            </p:txEl>
                                          </p:spTgt>
                                        </p:tgtEl>
                                        <p:attrNameLst>
                                          <p:attrName>style.visibility</p:attrName>
                                        </p:attrNameLst>
                                      </p:cBhvr>
                                      <p:to>
                                        <p:strVal val="visible"/>
                                      </p:to>
                                    </p:set>
                                    <p:anim calcmode="lin" valueType="num">
                                      <p:cBhvr>
                                        <p:cTn id="51" dur="1000" fill="hold"/>
                                        <p:tgtEl>
                                          <p:spTgt spid="22531">
                                            <p:txEl>
                                              <p:pRg st="6" end="6"/>
                                            </p:txEl>
                                          </p:spTgt>
                                        </p:tgtEl>
                                        <p:attrNameLst>
                                          <p:attrName>ppt_x</p:attrName>
                                        </p:attrNameLst>
                                      </p:cBhvr>
                                      <p:tavLst>
                                        <p:tav tm="0">
                                          <p:val>
                                            <p:strVal val="#ppt_x-.2"/>
                                          </p:val>
                                        </p:tav>
                                        <p:tav tm="100000">
                                          <p:val>
                                            <p:strVal val="#ppt_x"/>
                                          </p:val>
                                        </p:tav>
                                      </p:tavLst>
                                    </p:anim>
                                    <p:anim calcmode="lin" valueType="num">
                                      <p:cBhvr>
                                        <p:cTn id="52" dur="1000" fill="hold"/>
                                        <p:tgtEl>
                                          <p:spTgt spid="22531">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22531">
                                            <p:txEl>
                                              <p:pRg st="6" end="6"/>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9" presetClass="entr" presetSubtype="0" fill="hold" grpId="0" nodeType="clickEffect">
                                  <p:stCondLst>
                                    <p:cond delay="0"/>
                                  </p:stCondLst>
                                  <p:childTnLst>
                                    <p:set>
                                      <p:cBhvr>
                                        <p:cTn id="57" dur="1" fill="hold">
                                          <p:stCondLst>
                                            <p:cond delay="0"/>
                                          </p:stCondLst>
                                        </p:cTn>
                                        <p:tgtEl>
                                          <p:spTgt spid="22531">
                                            <p:txEl>
                                              <p:pRg st="8" end="8"/>
                                            </p:txEl>
                                          </p:spTgt>
                                        </p:tgtEl>
                                        <p:attrNameLst>
                                          <p:attrName>style.visibility</p:attrName>
                                        </p:attrNameLst>
                                      </p:cBhvr>
                                      <p:to>
                                        <p:strVal val="visible"/>
                                      </p:to>
                                    </p:set>
                                    <p:anim calcmode="lin" valueType="num">
                                      <p:cBhvr>
                                        <p:cTn id="58" dur="1000" fill="hold"/>
                                        <p:tgtEl>
                                          <p:spTgt spid="22531">
                                            <p:txEl>
                                              <p:pRg st="8" end="8"/>
                                            </p:txEl>
                                          </p:spTgt>
                                        </p:tgtEl>
                                        <p:attrNameLst>
                                          <p:attrName>ppt_x</p:attrName>
                                        </p:attrNameLst>
                                      </p:cBhvr>
                                      <p:tavLst>
                                        <p:tav tm="0">
                                          <p:val>
                                            <p:strVal val="#ppt_x-.2"/>
                                          </p:val>
                                        </p:tav>
                                        <p:tav tm="100000">
                                          <p:val>
                                            <p:strVal val="#ppt_x"/>
                                          </p:val>
                                        </p:tav>
                                      </p:tavLst>
                                    </p:anim>
                                    <p:anim calcmode="lin" valueType="num">
                                      <p:cBhvr>
                                        <p:cTn id="59" dur="1000" fill="hold"/>
                                        <p:tgtEl>
                                          <p:spTgt spid="22531">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22531">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5" presetClass="emph" presetSubtype="0" fill="hold" grpId="1" nodeType="clickEffect">
                                  <p:stCondLst>
                                    <p:cond delay="0"/>
                                  </p:stCondLst>
                                  <p:childTnLst>
                                    <p:anim calcmode="discrete" valueType="str">
                                      <p:cBhvr>
                                        <p:cTn id="64" dur="1000" fill="hold"/>
                                        <p:tgtEl>
                                          <p:spTgt spid="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531" grpId="0" build="p"/>
      <p:bldP spid="7" grpId="0"/>
      <p:bldP spid="7"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1261884"/>
          </a:xfrm>
          <a:prstGeom prst="rect">
            <a:avLst/>
          </a:prstGeom>
          <a:ln>
            <a:noFill/>
          </a:ln>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en-US" sz="4800" b="1" cap="none" spc="0" dirty="0" smtClean="0">
                <a:ln w="17780" cmpd="sng">
                  <a:solidFill>
                    <a:srgbClr val="FFFFFF"/>
                  </a:solidFill>
                  <a:prstDash val="solid"/>
                  <a:miter lim="800000"/>
                </a:ln>
                <a:solidFill>
                  <a:schemeClr val="bg1"/>
                </a:solidFill>
                <a:effectLst>
                  <a:outerShdw blurRad="50800" algn="tl" rotWithShape="0">
                    <a:srgbClr val="000000"/>
                  </a:outerShdw>
                </a:effectLst>
              </a:rPr>
              <a:t>One Person Company</a:t>
            </a:r>
          </a:p>
          <a:p>
            <a:pPr algn="ctr"/>
            <a:r>
              <a:rPr lang="en-US" sz="2800" b="1" dirty="0" smtClean="0">
                <a:ln w="17780" cmpd="sng">
                  <a:solidFill>
                    <a:srgbClr val="FFFFFF"/>
                  </a:solidFill>
                  <a:prstDash val="solid"/>
                  <a:miter lim="800000"/>
                </a:ln>
                <a:solidFill>
                  <a:schemeClr val="bg1"/>
                </a:solidFill>
                <a:effectLst>
                  <a:outerShdw blurRad="50800" algn="tl" rotWithShape="0">
                    <a:srgbClr val="000000"/>
                  </a:outerShdw>
                </a:effectLst>
              </a:rPr>
              <a:t>[OPC]</a:t>
            </a:r>
            <a:endParaRPr lang="en-US" sz="2800" b="1" cap="none" spc="0" dirty="0">
              <a:ln w="17780" cmpd="sng">
                <a:solidFill>
                  <a:srgbClr val="FFFFFF"/>
                </a:solidFill>
                <a:prstDash val="solid"/>
                <a:miter lim="800000"/>
              </a:ln>
              <a:solidFill>
                <a:schemeClr val="bg1"/>
              </a:solidFill>
              <a:effectLst>
                <a:outerShdw blurRad="50800" algn="tl" rotWithShape="0">
                  <a:srgbClr val="000000"/>
                </a:outerShdw>
              </a:effectLst>
            </a:endParaRPr>
          </a:p>
        </p:txBody>
      </p:sp>
      <p:pic>
        <p:nvPicPr>
          <p:cNvPr id="109570" name="Picture 2" descr="http://share.pdfonline.com/f7fce08e56a6458dbbaf339dcd0bd013/One%20person%20Company%20-%20Companies%20Bill,%202012_images/One%20person%20Company%20-%20Companies%20Bill,%2020122x1.jpg"/>
          <p:cNvPicPr>
            <a:picLocks noChangeAspect="1" noChangeArrowheads="1"/>
          </p:cNvPicPr>
          <p:nvPr/>
        </p:nvPicPr>
        <p:blipFill>
          <a:blip r:embed="rId2" cstate="print"/>
          <a:srcRect/>
          <a:stretch>
            <a:fillRect/>
          </a:stretch>
        </p:blipFill>
        <p:spPr bwMode="auto">
          <a:xfrm>
            <a:off x="152400" y="2057401"/>
            <a:ext cx="5943600" cy="3657600"/>
          </a:xfrm>
          <a:prstGeom prst="roundRect">
            <a:avLst/>
          </a:prstGeom>
          <a:noFill/>
        </p:spPr>
      </p:pic>
      <p:pic>
        <p:nvPicPr>
          <p:cNvPr id="10" name="Content Placeholder 3" descr="9.jpg"/>
          <p:cNvPicPr>
            <a:picLocks noGrp="1" noChangeAspect="1"/>
          </p:cNvPicPr>
          <p:nvPr>
            <p:ph idx="1"/>
          </p:nvPr>
        </p:nvPicPr>
        <p:blipFill>
          <a:blip r:embed="rId3" cstate="print"/>
          <a:srcRect/>
          <a:stretch>
            <a:fillRect/>
          </a:stretch>
        </p:blipFill>
        <p:spPr>
          <a:xfrm>
            <a:off x="6248400" y="2057400"/>
            <a:ext cx="2819400" cy="1841500"/>
          </a:xfrm>
          <a:prstGeom prst="round2SameRect">
            <a:avLst/>
          </a:prstGeom>
        </p:spPr>
      </p:pic>
      <p:pic>
        <p:nvPicPr>
          <p:cNvPr id="109572" name="Picture 4" descr="http://economictimes.indiatimes.com/photo/22025842.cms"/>
          <p:cNvPicPr>
            <a:picLocks noChangeAspect="1" noChangeArrowheads="1"/>
          </p:cNvPicPr>
          <p:nvPr/>
        </p:nvPicPr>
        <p:blipFill>
          <a:blip r:embed="rId4" cstate="print"/>
          <a:srcRect l="2632" b="8000"/>
          <a:stretch>
            <a:fillRect/>
          </a:stretch>
        </p:blipFill>
        <p:spPr bwMode="auto">
          <a:xfrm>
            <a:off x="6248400" y="3962400"/>
            <a:ext cx="2819400" cy="1752600"/>
          </a:xfrm>
          <a:prstGeom prst="round2SameRect">
            <a:avLst/>
          </a:prstGeom>
          <a:noFill/>
        </p:spPr>
      </p:pic>
      <p:sp>
        <p:nvSpPr>
          <p:cNvPr id="12" name="Slide Number Placeholder 11"/>
          <p:cNvSpPr>
            <a:spLocks noGrp="1"/>
          </p:cNvSpPr>
          <p:nvPr>
            <p:ph type="sldNum" sz="quarter" idx="12"/>
          </p:nvPr>
        </p:nvSpPr>
        <p:spPr/>
        <p:txBody>
          <a:bodyPr/>
          <a:lstStyle/>
          <a:p>
            <a:fld id="{B6F15528-21DE-4FAA-801E-634DDDAF4B2B}" type="slidenum">
              <a:rPr lang="en-US" smtClean="0"/>
              <a:pPr/>
              <a:t>12</a:t>
            </a:fld>
            <a:endParaRPr lang="en-US" dirty="0"/>
          </a:p>
        </p:txBody>
      </p:sp>
      <p:sp>
        <p:nvSpPr>
          <p:cNvPr id="13" name="Footer Placeholder 12"/>
          <p:cNvSpPr>
            <a:spLocks noGrp="1"/>
          </p:cNvSpPr>
          <p:nvPr>
            <p:ph type="ftr" sz="quarter" idx="11"/>
          </p:nvPr>
        </p:nvSpPr>
        <p:spPr/>
        <p:txBody>
          <a:bodyPr/>
          <a:lstStyle/>
          <a:p>
            <a:r>
              <a:rPr lang="en-US" dirty="0" smtClean="0"/>
              <a:t>Email: CSshishirdudeja@gmail.com,                      Cell: +919910938312</a:t>
            </a:r>
            <a:endParaRPr lang="en-US" dirty="0"/>
          </a:p>
        </p:txBody>
      </p:sp>
      <p:sp>
        <p:nvSpPr>
          <p:cNvPr id="14" name="Date Placeholder 13"/>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09570"/>
                                        </p:tgtEl>
                                        <p:attrNameLst>
                                          <p:attrName>style.visibility</p:attrName>
                                        </p:attrNameLst>
                                      </p:cBhvr>
                                      <p:to>
                                        <p:strVal val="visible"/>
                                      </p:to>
                                    </p:set>
                                    <p:animEffect transition="in" filter="fade">
                                      <p:cBhvr>
                                        <p:cTn id="7" dur="770" decel="100000"/>
                                        <p:tgtEl>
                                          <p:spTgt spid="109570"/>
                                        </p:tgtEl>
                                      </p:cBhvr>
                                    </p:animEffect>
                                    <p:animScale>
                                      <p:cBhvr>
                                        <p:cTn id="8" dur="770" decel="100000"/>
                                        <p:tgtEl>
                                          <p:spTgt spid="109570"/>
                                        </p:tgtEl>
                                      </p:cBhvr>
                                      <p:from x="10000" y="10000"/>
                                      <p:to x="200000" y="450000"/>
                                    </p:animScale>
                                    <p:animScale>
                                      <p:cBhvr>
                                        <p:cTn id="9" dur="1230" accel="100000" fill="hold">
                                          <p:stCondLst>
                                            <p:cond delay="770"/>
                                          </p:stCondLst>
                                        </p:cTn>
                                        <p:tgtEl>
                                          <p:spTgt spid="109570"/>
                                        </p:tgtEl>
                                      </p:cBhvr>
                                      <p:from x="200000" y="450000"/>
                                      <p:to x="100000" y="100000"/>
                                    </p:animScale>
                                    <p:set>
                                      <p:cBhvr>
                                        <p:cTn id="10" dur="770" fill="hold"/>
                                        <p:tgtEl>
                                          <p:spTgt spid="109570"/>
                                        </p:tgtEl>
                                        <p:attrNameLst>
                                          <p:attrName>ppt_x</p:attrName>
                                        </p:attrNameLst>
                                      </p:cBhvr>
                                      <p:to>
                                        <p:strVal val="(0.5)"/>
                                      </p:to>
                                    </p:set>
                                    <p:anim from="(0.5)" to="(#ppt_x)" calcmode="lin" valueType="num">
                                      <p:cBhvr>
                                        <p:cTn id="11" dur="1230" accel="100000" fill="hold">
                                          <p:stCondLst>
                                            <p:cond delay="770"/>
                                          </p:stCondLst>
                                        </p:cTn>
                                        <p:tgtEl>
                                          <p:spTgt spid="109570"/>
                                        </p:tgtEl>
                                        <p:attrNameLst>
                                          <p:attrName>ppt_x</p:attrName>
                                        </p:attrNameLst>
                                      </p:cBhvr>
                                    </p:anim>
                                    <p:set>
                                      <p:cBhvr>
                                        <p:cTn id="12" dur="770" fill="hold"/>
                                        <p:tgtEl>
                                          <p:spTgt spid="109570"/>
                                        </p:tgtEl>
                                        <p:attrNameLst>
                                          <p:attrName>ppt_y</p:attrName>
                                        </p:attrNameLst>
                                      </p:cBhvr>
                                      <p:to>
                                        <p:strVal val="(#ppt_y+0.4)"/>
                                      </p:to>
                                    </p:set>
                                    <p:anim from="(#ppt_y+0.4)" to="(#ppt_y)" calcmode="lin" valueType="num">
                                      <p:cBhvr>
                                        <p:cTn id="13" dur="1230" accel="100000" fill="hold">
                                          <p:stCondLst>
                                            <p:cond delay="770"/>
                                          </p:stCondLst>
                                        </p:cTn>
                                        <p:tgtEl>
                                          <p:spTgt spid="109570"/>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heckerboard(across)">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4" fill="hold" nodeType="clickEffect">
                                  <p:stCondLst>
                                    <p:cond delay="0"/>
                                  </p:stCondLst>
                                  <p:childTnLst>
                                    <p:set>
                                      <p:cBhvr>
                                        <p:cTn id="30" dur="1" fill="hold">
                                          <p:stCondLst>
                                            <p:cond delay="0"/>
                                          </p:stCondLst>
                                        </p:cTn>
                                        <p:tgtEl>
                                          <p:spTgt spid="109572"/>
                                        </p:tgtEl>
                                        <p:attrNameLst>
                                          <p:attrName>style.visibility</p:attrName>
                                        </p:attrNameLst>
                                      </p:cBhvr>
                                      <p:to>
                                        <p:strVal val="visible"/>
                                      </p:to>
                                    </p:set>
                                    <p:animEffect transition="in" filter="wheel(4)">
                                      <p:cBhvr>
                                        <p:cTn id="31" dur="2000"/>
                                        <p:tgtEl>
                                          <p:spTgt spid="109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2"/>
          </a:xfrm>
        </p:spPr>
        <p:txBody>
          <a:bodyPr>
            <a:noAutofit/>
          </a:bodyPr>
          <a:lstStyle/>
          <a:p>
            <a:pPr algn="ctr" eaLnBrk="1" fontAlgn="auto" hangingPunct="1">
              <a:spcAft>
                <a:spcPts val="0"/>
              </a:spcAft>
              <a:defRPr/>
            </a:pPr>
            <a:r>
              <a:rPr lang="en-IN" sz="3000" u="sng" dirty="0" smtClean="0">
                <a:solidFill>
                  <a:srgbClr val="00B0F0"/>
                </a:solidFill>
                <a:latin typeface="Times New Roman" pitchFamily="18" charset="0"/>
              </a:rPr>
              <a:t>SCHEDULE II (See section 123)</a:t>
            </a:r>
            <a:br>
              <a:rPr lang="en-IN" sz="3000" u="sng" dirty="0" smtClean="0">
                <a:solidFill>
                  <a:srgbClr val="00B0F0"/>
                </a:solidFill>
                <a:latin typeface="Times New Roman" pitchFamily="18" charset="0"/>
              </a:rPr>
            </a:br>
            <a:r>
              <a:rPr lang="en-IN" sz="3000" u="sng" dirty="0" smtClean="0">
                <a:solidFill>
                  <a:srgbClr val="00B0F0"/>
                </a:solidFill>
                <a:latin typeface="Times New Roman" pitchFamily="18" charset="0"/>
              </a:rPr>
              <a:t>USEFUL LIVES TO COMPUTE DEPRECIATION</a:t>
            </a:r>
          </a:p>
        </p:txBody>
      </p:sp>
      <p:sp>
        <p:nvSpPr>
          <p:cNvPr id="3" name="Content Placeholder 2"/>
          <p:cNvSpPr>
            <a:spLocks noGrp="1"/>
          </p:cNvSpPr>
          <p:nvPr>
            <p:ph idx="1"/>
          </p:nvPr>
        </p:nvSpPr>
        <p:spPr>
          <a:xfrm>
            <a:off x="76200" y="1447800"/>
            <a:ext cx="8991600" cy="3810000"/>
          </a:xfrm>
        </p:spPr>
        <p:txBody>
          <a:bodyPr>
            <a:normAutofit/>
          </a:bodyPr>
          <a:lstStyle/>
          <a:p>
            <a:pPr marL="420624" indent="-384048" algn="just" eaLnBrk="1" fontAlgn="auto" hangingPunct="1">
              <a:spcAft>
                <a:spcPts val="0"/>
              </a:spcAft>
              <a:buClrTx/>
              <a:buFont typeface="Wingdings" pitchFamily="2" charset="2"/>
              <a:buChar char="ü"/>
              <a:defRPr/>
            </a:pPr>
            <a:r>
              <a:rPr lang="en-IN" sz="2000" b="1" u="sng" dirty="0" smtClean="0">
                <a:solidFill>
                  <a:schemeClr val="tx1">
                    <a:lumMod val="65000"/>
                    <a:lumOff val="35000"/>
                  </a:schemeClr>
                </a:solidFill>
                <a:ea typeface="+mj-ea"/>
                <a:cs typeface="+mj-cs"/>
              </a:rPr>
              <a:t>PART ‘A’</a:t>
            </a:r>
          </a:p>
          <a:p>
            <a:pPr marL="420624" indent="-384048" algn="just" eaLnBrk="1" fontAlgn="auto" hangingPunct="1">
              <a:spcAft>
                <a:spcPts val="0"/>
              </a:spcAft>
              <a:buClrTx/>
              <a:buFont typeface="Wingdings" pitchFamily="2" charset="2"/>
              <a:buNone/>
              <a:defRPr/>
            </a:pPr>
            <a:endParaRPr lang="en-US" sz="1050" dirty="0" smtClean="0">
              <a:solidFill>
                <a:schemeClr val="tx1">
                  <a:lumMod val="65000"/>
                  <a:lumOff val="35000"/>
                </a:schemeClr>
              </a:solidFill>
              <a:ea typeface="+mj-ea"/>
              <a:cs typeface="+mj-cs"/>
            </a:endParaRPr>
          </a:p>
          <a:p>
            <a:pPr marL="420624" indent="-384048" algn="just" eaLnBrk="1" fontAlgn="auto" hangingPunct="1">
              <a:spcAft>
                <a:spcPts val="0"/>
              </a:spcAft>
              <a:buClrTx/>
              <a:buFont typeface="Wingdings" pitchFamily="2" charset="2"/>
              <a:buNone/>
              <a:defRPr/>
            </a:pPr>
            <a:r>
              <a:rPr lang="en-US" sz="2000" dirty="0" smtClean="0">
                <a:solidFill>
                  <a:schemeClr val="tx1">
                    <a:lumMod val="65000"/>
                    <a:lumOff val="35000"/>
                  </a:schemeClr>
                </a:solidFill>
                <a:ea typeface="+mj-ea"/>
                <a:cs typeface="+mj-cs"/>
              </a:rPr>
              <a:t>	</a:t>
            </a:r>
            <a:r>
              <a:rPr lang="en-IN" sz="2000" dirty="0" smtClean="0">
                <a:solidFill>
                  <a:schemeClr val="tx1">
                    <a:lumMod val="65000"/>
                    <a:lumOff val="35000"/>
                  </a:schemeClr>
                </a:solidFill>
              </a:rPr>
              <a:t>1. Depreciation is the systematic allocation of the depreciable amount of an asset over its useful life. The depreciable amount of an asset is the cost of an asset or other amount substituted for cost, less its residual value. </a:t>
            </a:r>
            <a:r>
              <a:rPr lang="en-IN" sz="2000" dirty="0" smtClean="0">
                <a:solidFill>
                  <a:srgbClr val="FF0000"/>
                </a:solidFill>
              </a:rPr>
              <a:t>“The useful life of an asset” </a:t>
            </a:r>
            <a:r>
              <a:rPr lang="en-IN" sz="2000" dirty="0" smtClean="0">
                <a:solidFill>
                  <a:schemeClr val="tx1">
                    <a:lumMod val="65000"/>
                    <a:lumOff val="35000"/>
                  </a:schemeClr>
                </a:solidFill>
              </a:rPr>
              <a:t>is the period over which an asset is expected to be available for use by an entity, or the number of production or similar units expected to be obtained from the asset by the entity.</a:t>
            </a:r>
          </a:p>
          <a:p>
            <a:pPr marL="420624" indent="-384048" algn="just" eaLnBrk="1" fontAlgn="auto" hangingPunct="1">
              <a:spcAft>
                <a:spcPts val="0"/>
              </a:spcAft>
              <a:buClrTx/>
              <a:buFont typeface="Wingdings" pitchFamily="2" charset="2"/>
              <a:buNone/>
              <a:defRPr/>
            </a:pPr>
            <a:endParaRPr lang="en-IN" sz="2000" dirty="0" smtClean="0">
              <a:solidFill>
                <a:schemeClr val="tx1">
                  <a:lumMod val="65000"/>
                  <a:lumOff val="35000"/>
                </a:schemeClr>
              </a:solidFill>
              <a:ea typeface="+mj-ea"/>
              <a:cs typeface="+mj-cs"/>
            </a:endParaRPr>
          </a:p>
          <a:p>
            <a:pPr marL="420624" indent="-384048" algn="just">
              <a:buNone/>
              <a:defRPr/>
            </a:pPr>
            <a:r>
              <a:rPr lang="en-US" sz="2000" dirty="0" smtClean="0">
                <a:solidFill>
                  <a:srgbClr val="FFFF00"/>
                </a:solidFill>
              </a:rPr>
              <a:t>	</a:t>
            </a:r>
            <a:r>
              <a:rPr lang="en-IN" sz="2000" dirty="0" smtClean="0">
                <a:solidFill>
                  <a:schemeClr val="tx1">
                    <a:lumMod val="65000"/>
                    <a:lumOff val="35000"/>
                  </a:schemeClr>
                </a:solidFill>
              </a:rPr>
              <a:t>2. For the purpose of this Schedule, the term depreciation includes amortisation.</a:t>
            </a:r>
          </a:p>
          <a:p>
            <a:pPr marL="420624" indent="-384048" algn="just" eaLnBrk="1" fontAlgn="auto" hangingPunct="1">
              <a:spcAft>
                <a:spcPts val="0"/>
              </a:spcAft>
              <a:buClrTx/>
              <a:buFont typeface="Wingdings" pitchFamily="2" charset="2"/>
              <a:buNone/>
              <a:defRPr/>
            </a:pPr>
            <a:endParaRPr lang="en-IN" sz="2000" dirty="0" smtClean="0">
              <a:solidFill>
                <a:schemeClr val="tx1">
                  <a:lumMod val="65000"/>
                  <a:lumOff val="35000"/>
                </a:schemeClr>
              </a:solidFill>
              <a:ea typeface="+mj-ea"/>
              <a:cs typeface="+mj-cs"/>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120</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a:t>
            </a:r>
            <a:r>
              <a:rPr lang="en-IN" sz="2000" b="1" dirty="0" smtClean="0">
                <a:solidFill>
                  <a:srgbClr val="00B0F0"/>
                </a:solidFill>
              </a:rPr>
              <a:t>(Contd.)</a:t>
            </a:r>
            <a:endParaRPr lang="en-IN" sz="3000" b="1" dirty="0" smtClean="0">
              <a:solidFill>
                <a:srgbClr val="00B0F0"/>
              </a:solidFill>
            </a:endParaRPr>
          </a:p>
        </p:txBody>
      </p:sp>
      <p:sp>
        <p:nvSpPr>
          <p:cNvPr id="3" name="Content Placeholder 2"/>
          <p:cNvSpPr>
            <a:spLocks noGrp="1"/>
          </p:cNvSpPr>
          <p:nvPr>
            <p:ph idx="1"/>
          </p:nvPr>
        </p:nvSpPr>
        <p:spPr>
          <a:xfrm>
            <a:off x="76200" y="1143000"/>
            <a:ext cx="8991600" cy="5715000"/>
          </a:xfrm>
        </p:spPr>
        <p:txBody>
          <a:bodyPr>
            <a:noAutofit/>
          </a:bodyPr>
          <a:lstStyle/>
          <a:p>
            <a:pPr marL="420624" indent="-384048" algn="just" eaLnBrk="1" fontAlgn="auto" hangingPunct="1">
              <a:spcAft>
                <a:spcPts val="0"/>
              </a:spcAft>
              <a:buFont typeface="Wingdings" pitchFamily="2" charset="2"/>
              <a:buNone/>
              <a:defRPr/>
            </a:pPr>
            <a:endParaRPr lang="en-IN" sz="1200" dirty="0" smtClean="0">
              <a:solidFill>
                <a:schemeClr val="tx1">
                  <a:lumMod val="65000"/>
                  <a:lumOff val="35000"/>
                </a:schemeClr>
              </a:solidFill>
              <a:latin typeface="+mj-lt"/>
            </a:endParaRPr>
          </a:p>
          <a:p>
            <a:pPr marL="420624" indent="-384048" eaLnBrk="1" fontAlgn="auto" hangingPunct="1">
              <a:spcAft>
                <a:spcPts val="0"/>
              </a:spcAft>
              <a:buFont typeface="Wingdings" pitchFamily="2" charset="2"/>
              <a:buNone/>
              <a:defRPr/>
            </a:pPr>
            <a:r>
              <a:rPr lang="en-US" sz="2000" dirty="0" smtClean="0">
                <a:solidFill>
                  <a:schemeClr val="tx1">
                    <a:lumMod val="65000"/>
                    <a:lumOff val="35000"/>
                  </a:schemeClr>
                </a:solidFill>
                <a:latin typeface="+mj-lt"/>
              </a:rPr>
              <a:t>	</a:t>
            </a:r>
            <a:r>
              <a:rPr lang="en-IN" sz="2000" dirty="0" smtClean="0">
                <a:solidFill>
                  <a:schemeClr val="tx1">
                    <a:lumMod val="65000"/>
                    <a:lumOff val="35000"/>
                  </a:schemeClr>
                </a:solidFill>
                <a:latin typeface="+mj-lt"/>
              </a:rPr>
              <a:t>3. Without prejudice to foregoing provisions of paragraph 1,</a:t>
            </a:r>
          </a:p>
          <a:p>
            <a:pPr marL="420624" indent="-384048" eaLnBrk="1" fontAlgn="auto" hangingPunct="1">
              <a:spcAft>
                <a:spcPts val="0"/>
              </a:spcAft>
              <a:buFont typeface="Wingdings" pitchFamily="2" charset="2"/>
              <a:buNone/>
              <a:defRPr/>
            </a:pPr>
            <a:endParaRPr lang="en-IN" sz="1100" dirty="0" smtClean="0">
              <a:solidFill>
                <a:schemeClr val="tx1">
                  <a:lumMod val="65000"/>
                  <a:lumOff val="35000"/>
                </a:schemeClr>
              </a:solidFill>
              <a:latin typeface="+mj-lt"/>
            </a:endParaRPr>
          </a:p>
          <a:p>
            <a:pPr marL="550926" indent="-514350" algn="just" eaLnBrk="1" fontAlgn="auto" hangingPunct="1">
              <a:spcAft>
                <a:spcPts val="0"/>
              </a:spcAft>
              <a:buFont typeface="Wingdings" pitchFamily="2" charset="2"/>
              <a:buAutoNum type="romanLcParenBoth"/>
              <a:defRPr/>
            </a:pPr>
            <a:r>
              <a:rPr lang="en-IN" sz="2000" dirty="0" smtClean="0">
                <a:solidFill>
                  <a:schemeClr val="tx1">
                    <a:lumMod val="65000"/>
                    <a:lumOff val="35000"/>
                  </a:schemeClr>
                </a:solidFill>
                <a:latin typeface="+mj-lt"/>
              </a:rPr>
              <a:t>In case of such class of companies, as may be prescribed and whose financial statements comply with the accounting standards prescribed for such class of companies under section 133 the useful life of an asset shall not normally be different from the useful life and the residual value shall not be different from that as indicated in Part C, provided that </a:t>
            </a:r>
            <a:r>
              <a:rPr lang="en-IN" sz="2000" dirty="0" smtClean="0">
                <a:solidFill>
                  <a:srgbClr val="FF0000"/>
                </a:solidFill>
                <a:latin typeface="+mj-lt"/>
              </a:rPr>
              <a:t>if such a company uses a useful life or residual value which is different from the useful life or residual value indicated therein, it shall “disclose the justification”  for the same.</a:t>
            </a:r>
          </a:p>
          <a:p>
            <a:pPr marL="550926" indent="-514350" algn="just" eaLnBrk="1" fontAlgn="auto" hangingPunct="1">
              <a:spcAft>
                <a:spcPts val="0"/>
              </a:spcAft>
              <a:buFont typeface="Wingdings" pitchFamily="2" charset="2"/>
              <a:buAutoNum type="romanLcParenBoth"/>
              <a:defRPr/>
            </a:pPr>
            <a:endParaRPr lang="en-IN" sz="1400" dirty="0" smtClean="0">
              <a:solidFill>
                <a:srgbClr val="FF0000"/>
              </a:solidFill>
              <a:latin typeface="+mj-lt"/>
            </a:endParaRPr>
          </a:p>
          <a:p>
            <a:pPr marL="550926" indent="-514350" algn="just">
              <a:buFont typeface="Wingdings" pitchFamily="2" charset="2"/>
              <a:buAutoNum type="romanLcParenBoth"/>
              <a:defRPr/>
            </a:pPr>
            <a:r>
              <a:rPr lang="en-IN" sz="2000" dirty="0" smtClean="0">
                <a:solidFill>
                  <a:schemeClr val="tx1">
                    <a:lumMod val="65000"/>
                    <a:lumOff val="35000"/>
                  </a:schemeClr>
                </a:solidFill>
              </a:rPr>
              <a:t>In respect of other companies the useful life of an asset shall not be longer than the useful life and the residual value shall not be higher than that prescribed in Part C.</a:t>
            </a:r>
            <a:endParaRPr lang="en-IN" sz="2000" dirty="0" smtClean="0">
              <a:solidFill>
                <a:srgbClr val="FF0000"/>
              </a:solidFill>
              <a:latin typeface="+mj-lt"/>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121</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p:cTn id="26"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a:t>
            </a:r>
            <a:r>
              <a:rPr lang="en-IN" sz="2000" b="1" dirty="0" smtClean="0">
                <a:solidFill>
                  <a:srgbClr val="00B0F0"/>
                </a:solidFill>
              </a:rPr>
              <a:t>(Contd.)</a:t>
            </a:r>
            <a:endParaRPr lang="en-IN" sz="3000" b="1" dirty="0" smtClean="0">
              <a:solidFill>
                <a:srgbClr val="00B0F0"/>
              </a:solidFill>
            </a:endParaRPr>
          </a:p>
        </p:txBody>
      </p:sp>
      <p:sp>
        <p:nvSpPr>
          <p:cNvPr id="3" name="Content Placeholder 2"/>
          <p:cNvSpPr>
            <a:spLocks noGrp="1"/>
          </p:cNvSpPr>
          <p:nvPr>
            <p:ph idx="1"/>
          </p:nvPr>
        </p:nvSpPr>
        <p:spPr>
          <a:xfrm>
            <a:off x="76200" y="1295400"/>
            <a:ext cx="8991600" cy="3962400"/>
          </a:xfrm>
        </p:spPr>
        <p:txBody>
          <a:bodyPr>
            <a:normAutofit lnSpcReduction="10000"/>
          </a:bodyPr>
          <a:lstStyle/>
          <a:p>
            <a:pPr marL="420624" indent="-384048" algn="just" eaLnBrk="1" fontAlgn="auto" hangingPunct="1">
              <a:spcAft>
                <a:spcPts val="0"/>
              </a:spcAft>
              <a:buFont typeface="Wingdings" pitchFamily="2" charset="2"/>
              <a:buNone/>
              <a:defRPr/>
            </a:pPr>
            <a:r>
              <a:rPr lang="en-IN" sz="2000" dirty="0" smtClean="0">
                <a:solidFill>
                  <a:schemeClr val="tx1">
                    <a:lumMod val="65000"/>
                    <a:lumOff val="35000"/>
                  </a:schemeClr>
                </a:solidFill>
                <a:latin typeface="+mj-lt"/>
              </a:rPr>
              <a:t>	(iii) For intangible assets, the provisions of the Accounting Standards mentioned under sub-para (i) or (ii), as applicable, shall apply.</a:t>
            </a:r>
          </a:p>
          <a:p>
            <a:pPr marL="420624" indent="-384048" algn="just" eaLnBrk="1" fontAlgn="auto" hangingPunct="1">
              <a:spcAft>
                <a:spcPts val="0"/>
              </a:spcAft>
              <a:buFont typeface="Wingdings" pitchFamily="2" charset="2"/>
              <a:buNone/>
              <a:defRPr/>
            </a:pPr>
            <a:endParaRPr lang="en-IN" sz="1200" dirty="0" smtClean="0">
              <a:solidFill>
                <a:schemeClr val="tx1">
                  <a:lumMod val="65000"/>
                  <a:lumOff val="35000"/>
                </a:schemeClr>
              </a:solidFill>
              <a:latin typeface="+mj-lt"/>
            </a:endParaRPr>
          </a:p>
          <a:p>
            <a:pPr marL="420624" lvl="0" indent="-384048" algn="just">
              <a:buFont typeface="Wingdings" pitchFamily="2" charset="2"/>
              <a:buChar char="ü"/>
              <a:defRPr/>
            </a:pPr>
            <a:r>
              <a:rPr lang="en-IN" sz="2000" b="1" u="sng" dirty="0" smtClean="0">
                <a:solidFill>
                  <a:schemeClr val="tx1">
                    <a:lumMod val="65000"/>
                    <a:lumOff val="35000"/>
                  </a:schemeClr>
                </a:solidFill>
              </a:rPr>
              <a:t>PART ‘B’</a:t>
            </a:r>
          </a:p>
          <a:p>
            <a:pPr marL="420624" lvl="0" indent="-384048" algn="just">
              <a:buNone/>
              <a:defRPr/>
            </a:pPr>
            <a:endParaRPr lang="en-IN" sz="800" dirty="0" smtClean="0">
              <a:solidFill>
                <a:schemeClr val="tx1">
                  <a:lumMod val="65000"/>
                  <a:lumOff val="35000"/>
                </a:schemeClr>
              </a:solidFill>
            </a:endParaRPr>
          </a:p>
          <a:p>
            <a:pPr marL="420624" lvl="0" indent="-384048" algn="just">
              <a:buNone/>
              <a:defRPr/>
            </a:pPr>
            <a:r>
              <a:rPr lang="en-US" sz="2000" dirty="0" smtClean="0">
                <a:solidFill>
                  <a:schemeClr val="tx1">
                    <a:lumMod val="65000"/>
                    <a:lumOff val="35000"/>
                  </a:schemeClr>
                </a:solidFill>
              </a:rPr>
              <a:t>	</a:t>
            </a:r>
            <a:r>
              <a:rPr lang="en-IN" sz="2000" dirty="0" smtClean="0">
                <a:solidFill>
                  <a:schemeClr val="tx1">
                    <a:lumMod val="65000"/>
                    <a:lumOff val="35000"/>
                  </a:schemeClr>
                </a:solidFill>
              </a:rPr>
              <a:t>4. The useful life or residual value of any specific asset, as notified for accounting purposes by a Regulatory Authority constituted under an Act of Parliament or by the Central Government shall be applied in calculating the depreciation to be provided for such asset irrespective of the requirements of this Schedule.</a:t>
            </a:r>
          </a:p>
          <a:p>
            <a:pPr marL="420624" lvl="0" indent="-384048" algn="just">
              <a:buNone/>
              <a:defRPr/>
            </a:pPr>
            <a:endParaRPr lang="en-IN" sz="2000" dirty="0" smtClean="0">
              <a:solidFill>
                <a:schemeClr val="tx1">
                  <a:lumMod val="65000"/>
                  <a:lumOff val="35000"/>
                </a:schemeClr>
              </a:solidFill>
            </a:endParaRPr>
          </a:p>
          <a:p>
            <a:pPr marL="420624" indent="-384048" algn="just">
              <a:buClr>
                <a:schemeClr val="tx2"/>
              </a:buClr>
              <a:buFont typeface="Wingdings" pitchFamily="2" charset="2"/>
              <a:buChar char="ü"/>
              <a:defRPr/>
            </a:pPr>
            <a:r>
              <a:rPr lang="en-IN" sz="2200" b="1" u="sng" dirty="0" smtClean="0">
                <a:solidFill>
                  <a:schemeClr val="tx1">
                    <a:lumMod val="65000"/>
                    <a:lumOff val="35000"/>
                  </a:schemeClr>
                </a:solidFill>
              </a:rPr>
              <a:t>PART ‘C’</a:t>
            </a:r>
          </a:p>
          <a:p>
            <a:pPr marL="420624" indent="-384048">
              <a:buNone/>
              <a:defRPr/>
            </a:pPr>
            <a:r>
              <a:rPr lang="en-US" sz="2400" b="1" dirty="0" smtClean="0">
                <a:solidFill>
                  <a:schemeClr val="tx1">
                    <a:lumMod val="65000"/>
                    <a:lumOff val="35000"/>
                  </a:schemeClr>
                </a:solidFill>
              </a:rPr>
              <a:t>	</a:t>
            </a:r>
            <a:r>
              <a:rPr lang="en-IN" sz="2000" dirty="0" smtClean="0">
                <a:solidFill>
                  <a:schemeClr val="tx1">
                    <a:lumMod val="65000"/>
                    <a:lumOff val="35000"/>
                  </a:schemeClr>
                </a:solidFill>
              </a:rPr>
              <a:t>5. Subject to Parts A and B above, the Nature of various Tangible Assets and their useful life are given in the Section.</a:t>
            </a:r>
          </a:p>
          <a:p>
            <a:pPr marL="420624" lvl="0" indent="-384048" algn="just">
              <a:buNone/>
              <a:defRPr/>
            </a:pPr>
            <a:endParaRPr lang="en-IN" sz="2000" dirty="0" smtClean="0">
              <a:solidFill>
                <a:schemeClr val="tx1">
                  <a:lumMod val="65000"/>
                  <a:lumOff val="35000"/>
                </a:schemeClr>
              </a:solidFill>
            </a:endParaRPr>
          </a:p>
          <a:p>
            <a:pPr marL="420624" lvl="0" indent="-384048" algn="just">
              <a:buNone/>
              <a:defRPr/>
            </a:pPr>
            <a:endParaRPr lang="en-US" sz="2000" dirty="0" smtClean="0">
              <a:solidFill>
                <a:schemeClr val="tx1">
                  <a:lumMod val="65000"/>
                  <a:lumOff val="35000"/>
                </a:schemeClr>
              </a:solidFill>
            </a:endParaRPr>
          </a:p>
          <a:p>
            <a:pPr marL="420624" indent="-384048" algn="just" eaLnBrk="1" fontAlgn="auto" hangingPunct="1">
              <a:spcAft>
                <a:spcPts val="0"/>
              </a:spcAft>
              <a:buFont typeface="Wingdings" pitchFamily="2" charset="2"/>
              <a:buNone/>
              <a:defRPr/>
            </a:pPr>
            <a:endParaRPr lang="en-IN" sz="2000" dirty="0" smtClean="0">
              <a:solidFill>
                <a:schemeClr val="tx1">
                  <a:lumMod val="65000"/>
                  <a:lumOff val="35000"/>
                </a:schemeClr>
              </a:solidFill>
              <a:latin typeface="+mj-lt"/>
            </a:endParaRPr>
          </a:p>
          <a:p>
            <a:pPr marL="420624" indent="-384048" algn="just" eaLnBrk="1" fontAlgn="auto" hangingPunct="1">
              <a:spcAft>
                <a:spcPts val="0"/>
              </a:spcAft>
              <a:buFont typeface="Wingdings" pitchFamily="2" charset="2"/>
              <a:buNone/>
              <a:defRPr/>
            </a:pPr>
            <a:endParaRPr lang="en-US" sz="2000" dirty="0" smtClean="0">
              <a:solidFill>
                <a:schemeClr val="tx1">
                  <a:lumMod val="65000"/>
                  <a:lumOff val="35000"/>
                </a:schemeClr>
              </a:solidFill>
              <a:latin typeface="+mj-lt"/>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122</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
        <p:nvSpPr>
          <p:cNvPr id="7" name="Content Placeholder 2"/>
          <p:cNvSpPr txBox="1">
            <a:spLocks/>
          </p:cNvSpPr>
          <p:nvPr/>
        </p:nvSpPr>
        <p:spPr>
          <a:xfrm>
            <a:off x="76200" y="3581400"/>
            <a:ext cx="8991600" cy="2667000"/>
          </a:xfrm>
          <a:prstGeom prst="rect">
            <a:avLst/>
          </a:prstGeom>
        </p:spPr>
        <p:txBody>
          <a:bodyPr vert="horz" lIns="91440" tIns="45720" rIns="91440" bIns="45720" rtlCol="0">
            <a:normAutofit/>
          </a:bodyPr>
          <a:lstStyle/>
          <a:p>
            <a:pPr marL="420624" marR="0" lvl="0" indent="-384048"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000" b="0" i="0" u="none" strike="noStrike" kern="1200" cap="none" spc="0" normalizeH="0" baseline="0" noProof="0" dirty="0" smtClean="0">
              <a:ln>
                <a:noFill/>
              </a:ln>
              <a:solidFill>
                <a:schemeClr val="tx1">
                  <a:lumMod val="65000"/>
                  <a:lumOff val="35000"/>
                </a:schemeClr>
              </a:solidFill>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p:cTn id="33"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p:cTn id="40"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76400"/>
          </a:xfrm>
        </p:spPr>
        <p:style>
          <a:lnRef idx="1">
            <a:schemeClr val="accent2"/>
          </a:lnRef>
          <a:fillRef idx="2">
            <a:schemeClr val="accent2"/>
          </a:fillRef>
          <a:effectRef idx="1">
            <a:schemeClr val="accent2"/>
          </a:effectRef>
          <a:fontRef idx="minor">
            <a:schemeClr val="dk1"/>
          </a:fontRef>
        </p:style>
        <p:txBody>
          <a:bodyPr>
            <a:normAutofit/>
          </a:bodyPr>
          <a:lstStyle/>
          <a:p>
            <a:pPr>
              <a:tabLst>
                <a:tab pos="2854325" algn="l"/>
              </a:tabLst>
            </a:pPr>
            <a:r>
              <a:rPr lang="en-US" sz="3000" b="1" dirty="0" smtClean="0">
                <a:solidFill>
                  <a:schemeClr val="bg1"/>
                </a:solidFill>
                <a:latin typeface="Times New Roman" pitchFamily="18" charset="0"/>
              </a:rPr>
              <a:t>Constitution of</a:t>
            </a:r>
            <a:br>
              <a:rPr lang="en-US" sz="3000" b="1" dirty="0" smtClean="0">
                <a:solidFill>
                  <a:schemeClr val="bg1"/>
                </a:solidFill>
                <a:latin typeface="Times New Roman" pitchFamily="18" charset="0"/>
              </a:rPr>
            </a:br>
            <a:r>
              <a:rPr lang="en-US" sz="3000" b="1" dirty="0" smtClean="0">
                <a:solidFill>
                  <a:schemeClr val="bg1"/>
                </a:solidFill>
                <a:latin typeface="Times New Roman" pitchFamily="18" charset="0"/>
              </a:rPr>
              <a:t>National </a:t>
            </a:r>
            <a:r>
              <a:rPr lang="en-US" sz="3000" b="1" dirty="0">
                <a:solidFill>
                  <a:schemeClr val="bg1"/>
                </a:solidFill>
                <a:latin typeface="Times New Roman" pitchFamily="18" charset="0"/>
              </a:rPr>
              <a:t>Financial Reporting </a:t>
            </a:r>
            <a:r>
              <a:rPr lang="en-US" sz="3000" b="1" dirty="0" smtClean="0">
                <a:solidFill>
                  <a:schemeClr val="bg1"/>
                </a:solidFill>
                <a:latin typeface="Times New Roman" pitchFamily="18" charset="0"/>
              </a:rPr>
              <a:t>Authority  </a:t>
            </a:r>
            <a:br>
              <a:rPr lang="en-US" sz="3000" b="1" dirty="0" smtClean="0">
                <a:solidFill>
                  <a:schemeClr val="bg1"/>
                </a:solidFill>
                <a:latin typeface="Times New Roman" pitchFamily="18" charset="0"/>
              </a:rPr>
            </a:br>
            <a:r>
              <a:rPr lang="en-US" sz="2800" b="1" dirty="0" smtClean="0">
                <a:solidFill>
                  <a:schemeClr val="bg1"/>
                </a:solidFill>
                <a:latin typeface="Times New Roman" pitchFamily="18" charset="0"/>
              </a:rPr>
              <a:t>[</a:t>
            </a:r>
            <a:r>
              <a:rPr lang="en-US" sz="2000" b="1" dirty="0" smtClean="0">
                <a:solidFill>
                  <a:schemeClr val="bg1"/>
                </a:solidFill>
                <a:latin typeface="Times New Roman" pitchFamily="18" charset="0"/>
              </a:rPr>
              <a:t>Section 132]</a:t>
            </a:r>
            <a:endParaRPr lang="en-US" sz="2000" dirty="0">
              <a:solidFill>
                <a:schemeClr val="bg1"/>
              </a:solidFill>
              <a:latin typeface="Times New Roman" pitchFamily="18" charset="0"/>
            </a:endParaRPr>
          </a:p>
        </p:txBody>
      </p:sp>
      <p:sp>
        <p:nvSpPr>
          <p:cNvPr id="4" name="TextBox 3"/>
          <p:cNvSpPr txBox="1"/>
          <p:nvPr/>
        </p:nvSpPr>
        <p:spPr>
          <a:xfrm>
            <a:off x="76200" y="1850172"/>
            <a:ext cx="8991600" cy="4093428"/>
          </a:xfrm>
          <a:prstGeom prst="rect">
            <a:avLst/>
          </a:prstGeom>
          <a:noFill/>
        </p:spPr>
        <p:txBody>
          <a:bodyPr wrap="square" rtlCol="0">
            <a:spAutoFit/>
          </a:bodyPr>
          <a:lstStyle/>
          <a:p>
            <a:pPr algn="just">
              <a:buNone/>
            </a:pPr>
            <a:r>
              <a:rPr lang="en-US" sz="2000" dirty="0" smtClean="0"/>
              <a:t>This Section provides that the CG may by notification constitute the NFRA </a:t>
            </a:r>
          </a:p>
          <a:p>
            <a:pPr algn="just">
              <a:buNone/>
            </a:pPr>
            <a:endParaRPr lang="en-US" sz="2000" dirty="0" smtClean="0"/>
          </a:p>
          <a:p>
            <a:pPr algn="just">
              <a:buFont typeface="Wingdings" pitchFamily="2" charset="2"/>
              <a:buChar char="ü"/>
            </a:pPr>
            <a:r>
              <a:rPr lang="en-US" sz="2000" dirty="0" smtClean="0"/>
              <a:t> to </a:t>
            </a:r>
            <a:r>
              <a:rPr lang="en-US" sz="2000" dirty="0" smtClean="0">
                <a:solidFill>
                  <a:srgbClr val="FF0000"/>
                </a:solidFill>
              </a:rPr>
              <a:t>advice on Accounting Standards (AS) &amp; Auditing Standards(SA)</a:t>
            </a:r>
            <a:r>
              <a:rPr lang="en-US" sz="2000" dirty="0" smtClean="0"/>
              <a:t>,</a:t>
            </a:r>
          </a:p>
          <a:p>
            <a:pPr algn="just"/>
            <a:endParaRPr lang="en-US" sz="2000" dirty="0" smtClean="0"/>
          </a:p>
          <a:p>
            <a:pPr algn="just">
              <a:buFont typeface="Wingdings" pitchFamily="2" charset="2"/>
              <a:buChar char="ü"/>
            </a:pPr>
            <a:r>
              <a:rPr lang="en-US" sz="2000" dirty="0" smtClean="0"/>
              <a:t> to monitor, enforce, compliance and overseeing the </a:t>
            </a:r>
            <a:r>
              <a:rPr lang="en-US" sz="2000" dirty="0" smtClean="0">
                <a:solidFill>
                  <a:srgbClr val="FF0000"/>
                </a:solidFill>
              </a:rPr>
              <a:t>quality of service </a:t>
            </a:r>
            <a:r>
              <a:rPr lang="en-US" sz="2000" dirty="0" smtClean="0"/>
              <a:t>of associated professionals. .</a:t>
            </a:r>
          </a:p>
          <a:p>
            <a:pPr algn="just">
              <a:buFont typeface="Wingdings" pitchFamily="2" charset="2"/>
              <a:buChar char="ü"/>
            </a:pPr>
            <a:endParaRPr lang="en-US" sz="2000" dirty="0" smtClean="0"/>
          </a:p>
          <a:p>
            <a:pPr algn="just"/>
            <a:r>
              <a:rPr lang="en-US" sz="2000" dirty="0" smtClean="0"/>
              <a:t>The authority shall have power to </a:t>
            </a:r>
            <a:r>
              <a:rPr lang="en-US" sz="2000" dirty="0" smtClean="0">
                <a:solidFill>
                  <a:srgbClr val="FF0000"/>
                </a:solidFill>
              </a:rPr>
              <a:t>investigate</a:t>
            </a:r>
            <a:r>
              <a:rPr lang="en-US" sz="2000" dirty="0" smtClean="0"/>
              <a:t> the matters of </a:t>
            </a:r>
            <a:r>
              <a:rPr lang="en-US" sz="2000" dirty="0" smtClean="0">
                <a:solidFill>
                  <a:srgbClr val="FF0000"/>
                </a:solidFill>
              </a:rPr>
              <a:t>misconduct</a:t>
            </a:r>
            <a:r>
              <a:rPr lang="en-US" sz="2000" dirty="0" smtClean="0"/>
              <a:t> committed by any member of ICAI or any other prescribed profession and pass order which may be appealed to Appellate Authority to be constituted by CG. </a:t>
            </a:r>
          </a:p>
          <a:p>
            <a:pPr algn="just"/>
            <a:endParaRPr lang="en-US" sz="2000" dirty="0" smtClean="0">
              <a:solidFill>
                <a:srgbClr val="FF0000"/>
              </a:solidFill>
            </a:endParaRPr>
          </a:p>
          <a:p>
            <a:pPr algn="just"/>
            <a:r>
              <a:rPr lang="en-US" sz="2000" dirty="0" smtClean="0">
                <a:solidFill>
                  <a:srgbClr val="FF0000"/>
                </a:solidFill>
              </a:rPr>
              <a:t>Qualifications</a:t>
            </a:r>
            <a:r>
              <a:rPr lang="en-US" sz="2000" dirty="0" smtClean="0"/>
              <a:t>, terms and conditions of appointment of the chairperson and members of the Appellate Authority have also been provided. </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123</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00201"/>
            <a:ext cx="8839200" cy="4495799"/>
          </a:xfrm>
        </p:spPr>
        <p:txBody>
          <a:bodyPr>
            <a:noAutofit/>
          </a:bodyPr>
          <a:lstStyle/>
          <a:p>
            <a:pPr algn="just"/>
            <a:r>
              <a:rPr lang="en-US" sz="2000" dirty="0" smtClean="0"/>
              <a:t>Central Government shall, by notification, constitute with effect from such date as may be specified therein, a Tribunal to be known as the National Company Law Tribunal. (Section 408)</a:t>
            </a:r>
          </a:p>
          <a:p>
            <a:pPr algn="just">
              <a:buNone/>
            </a:pPr>
            <a:endParaRPr lang="en-US" sz="1400" dirty="0" smtClean="0"/>
          </a:p>
          <a:p>
            <a:pPr algn="just"/>
            <a:r>
              <a:rPr lang="en-US" sz="2000" dirty="0" smtClean="0"/>
              <a:t>The establishment of NCLT /NCALT shall offer various opportunities to CS as they have been authorized to appear before he Tribunal/ Appellate Tribunal. Areas opened up for Company Secretaries in under NCLT are stated hereunder: </a:t>
            </a:r>
          </a:p>
          <a:p>
            <a:pPr algn="just"/>
            <a:endParaRPr lang="en-US" sz="1100" dirty="0" smtClean="0"/>
          </a:p>
          <a:p>
            <a:pPr lvl="3" algn="just">
              <a:buFont typeface="Wingdings" pitchFamily="2" charset="2"/>
              <a:buChar char="Ø"/>
            </a:pPr>
            <a:r>
              <a:rPr lang="en-US" dirty="0" smtClean="0"/>
              <a:t>Compromise and Arrangement </a:t>
            </a:r>
          </a:p>
          <a:p>
            <a:pPr lvl="3" algn="just">
              <a:buFont typeface="Wingdings" pitchFamily="2" charset="2"/>
              <a:buChar char="Ø"/>
            </a:pPr>
            <a:r>
              <a:rPr lang="en-US" dirty="0" smtClean="0"/>
              <a:t>Sick Companies </a:t>
            </a:r>
          </a:p>
          <a:p>
            <a:pPr lvl="3" algn="just">
              <a:buFont typeface="Wingdings" pitchFamily="2" charset="2"/>
              <a:buChar char="Ø"/>
            </a:pPr>
            <a:r>
              <a:rPr lang="en-US" dirty="0" smtClean="0"/>
              <a:t>Winding up </a:t>
            </a:r>
          </a:p>
          <a:p>
            <a:pPr lvl="3" algn="just">
              <a:buFont typeface="Wingdings" pitchFamily="2" charset="2"/>
              <a:buChar char="Ø"/>
            </a:pPr>
            <a:r>
              <a:rPr lang="en-US" dirty="0" smtClean="0"/>
              <a:t>Reduction of Capital</a:t>
            </a:r>
          </a:p>
          <a:p>
            <a:pPr lvl="3" algn="just">
              <a:buFont typeface="Wingdings" pitchFamily="2" charset="2"/>
              <a:buChar char="Ø"/>
            </a:pPr>
            <a:r>
              <a:rPr lang="en-US" dirty="0" smtClean="0"/>
              <a:t>PCS as Member of NCLT</a:t>
            </a:r>
          </a:p>
        </p:txBody>
      </p:sp>
      <p:sp>
        <p:nvSpPr>
          <p:cNvPr id="2" name="Title 1"/>
          <p:cNvSpPr>
            <a:spLocks noGrp="1"/>
          </p:cNvSpPr>
          <p:nvPr>
            <p:ph type="title"/>
          </p:nvPr>
        </p:nvSpPr>
        <p:spPr>
          <a:xfrm>
            <a:off x="0" y="0"/>
            <a:ext cx="9144000" cy="1417638"/>
          </a:xfrm>
        </p:spPr>
        <p:style>
          <a:lnRef idx="1">
            <a:schemeClr val="accent2"/>
          </a:lnRef>
          <a:fillRef idx="2">
            <a:schemeClr val="accent2"/>
          </a:fillRef>
          <a:effectRef idx="1">
            <a:schemeClr val="accent2"/>
          </a:effectRef>
          <a:fontRef idx="minor">
            <a:schemeClr val="dk1"/>
          </a:fontRef>
        </p:style>
        <p:txBody>
          <a:bodyPr>
            <a:noAutofit/>
          </a:bodyPr>
          <a:lstStyle/>
          <a:p>
            <a:r>
              <a:rPr lang="en-US" sz="3000" b="1" dirty="0" smtClean="0">
                <a:solidFill>
                  <a:schemeClr val="bg1"/>
                </a:solidFill>
              </a:rPr>
              <a:t>National Company Law Tribunal </a:t>
            </a:r>
            <a:br>
              <a:rPr lang="en-US" sz="3000" b="1" dirty="0" smtClean="0">
                <a:solidFill>
                  <a:schemeClr val="bg1"/>
                </a:solidFill>
              </a:rPr>
            </a:br>
            <a:r>
              <a:rPr lang="en-US" sz="2000" b="1" dirty="0" smtClean="0">
                <a:solidFill>
                  <a:schemeClr val="bg1"/>
                </a:solidFill>
              </a:rPr>
              <a:t>&amp;</a:t>
            </a:r>
            <a:r>
              <a:rPr lang="en-US" sz="3000" b="1" dirty="0" smtClean="0">
                <a:solidFill>
                  <a:schemeClr val="bg1"/>
                </a:solidFill>
              </a:rPr>
              <a:t/>
            </a:r>
            <a:br>
              <a:rPr lang="en-US" sz="3000" b="1" dirty="0" smtClean="0">
                <a:solidFill>
                  <a:schemeClr val="bg1"/>
                </a:solidFill>
              </a:rPr>
            </a:br>
            <a:r>
              <a:rPr lang="en-US" sz="3000" b="1" dirty="0" smtClean="0">
                <a:solidFill>
                  <a:schemeClr val="bg1"/>
                </a:solidFill>
              </a:rPr>
              <a:t> National Company Law Appellate Tribunal</a:t>
            </a:r>
            <a:endParaRPr lang="en-US" sz="3000" b="1" dirty="0">
              <a:solidFill>
                <a:schemeClr val="bg1"/>
              </a:solidFill>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124</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125</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0" name="Rectangle 9"/>
          <p:cNvSpPr/>
          <p:nvPr/>
        </p:nvSpPr>
        <p:spPr>
          <a:xfrm>
            <a:off x="76200" y="1108531"/>
            <a:ext cx="9067800" cy="5139869"/>
          </a:xfrm>
          <a:prstGeom prst="rect">
            <a:avLst/>
          </a:prstGeom>
        </p:spPr>
        <p:txBody>
          <a:bodyPr wrap="square">
            <a:spAutoFit/>
          </a:bodyPr>
          <a:lstStyle/>
          <a:p>
            <a:pPr marL="339725" indent="-339725" algn="just" fontAlgn="auto">
              <a:spcBef>
                <a:spcPts val="0"/>
              </a:spcBef>
              <a:spcAft>
                <a:spcPts val="0"/>
              </a:spcAft>
              <a:buFont typeface="Wingdings" pitchFamily="2" charset="2"/>
              <a:buChar char="Ø"/>
              <a:defRPr/>
            </a:pPr>
            <a:r>
              <a:rPr lang="en-US" sz="2000" dirty="0">
                <a:cs typeface="Times New Roman" pitchFamily="18" charset="0"/>
              </a:rPr>
              <a:t>Suit may be filed by members or depositors or any class of them</a:t>
            </a:r>
            <a:r>
              <a:rPr lang="en-US" sz="2000" dirty="0" smtClean="0">
                <a:cs typeface="Times New Roman" pitchFamily="18" charset="0"/>
              </a:rPr>
              <a:t>;</a:t>
            </a:r>
          </a:p>
          <a:p>
            <a:pPr marL="339725" indent="-339725" algn="just" fontAlgn="auto">
              <a:spcBef>
                <a:spcPts val="0"/>
              </a:spcBef>
              <a:spcAft>
                <a:spcPts val="0"/>
              </a:spcAft>
              <a:defRPr/>
            </a:pPr>
            <a:endParaRPr lang="en-US" sz="1000" dirty="0">
              <a:cs typeface="Times New Roman" pitchFamily="18" charset="0"/>
            </a:endParaRPr>
          </a:p>
          <a:p>
            <a:pPr marL="339725" indent="-339725" algn="just" fontAlgn="auto">
              <a:spcBef>
                <a:spcPts val="0"/>
              </a:spcBef>
              <a:spcAft>
                <a:spcPts val="0"/>
              </a:spcAft>
              <a:buFont typeface="Wingdings" pitchFamily="2" charset="2"/>
              <a:buChar char="Ø"/>
              <a:defRPr/>
            </a:pPr>
            <a:r>
              <a:rPr lang="en-US" sz="2000" dirty="0">
                <a:cs typeface="Times New Roman" pitchFamily="18" charset="0"/>
              </a:rPr>
              <a:t>If management or conduct of the affairs of the company are being conducted in a manner prejudicial to the interest of the company, its members or depositors;</a:t>
            </a:r>
          </a:p>
          <a:p>
            <a:pPr marL="339725" lvl="1" indent="-339725" algn="just" fontAlgn="auto">
              <a:spcBef>
                <a:spcPts val="0"/>
              </a:spcBef>
              <a:spcAft>
                <a:spcPts val="0"/>
              </a:spcAft>
              <a:defRPr/>
            </a:pPr>
            <a:endParaRPr lang="en-US" sz="1100" dirty="0" smtClean="0">
              <a:cs typeface="Times New Roman" pitchFamily="18" charset="0"/>
            </a:endParaRPr>
          </a:p>
          <a:p>
            <a:pPr marL="339725" lvl="1" indent="-339725" algn="just" fontAlgn="auto">
              <a:spcBef>
                <a:spcPts val="0"/>
              </a:spcBef>
              <a:spcAft>
                <a:spcPts val="0"/>
              </a:spcAft>
              <a:buFont typeface="Wingdings" pitchFamily="2" charset="2"/>
              <a:buChar char="Ø"/>
              <a:defRPr/>
            </a:pPr>
            <a:r>
              <a:rPr lang="en-US" sz="2000" dirty="0" smtClean="0">
                <a:cs typeface="Times New Roman" pitchFamily="18" charset="0"/>
              </a:rPr>
              <a:t>Suit </a:t>
            </a:r>
            <a:r>
              <a:rPr lang="en-US" sz="2000" dirty="0">
                <a:cs typeface="Times New Roman" pitchFamily="18" charset="0"/>
              </a:rPr>
              <a:t>may be filed by more than :-</a:t>
            </a:r>
          </a:p>
          <a:p>
            <a:pPr marL="796925" lvl="2" indent="-339725" algn="just" fontAlgn="auto">
              <a:spcBef>
                <a:spcPts val="0"/>
              </a:spcBef>
              <a:spcAft>
                <a:spcPts val="0"/>
              </a:spcAft>
              <a:buFont typeface="Wingdings" pitchFamily="2" charset="2"/>
              <a:buChar char="ü"/>
              <a:defRPr/>
            </a:pPr>
            <a:r>
              <a:rPr lang="en-US" sz="2000" dirty="0">
                <a:cs typeface="Times New Roman" pitchFamily="18" charset="0"/>
              </a:rPr>
              <a:t>100  in number </a:t>
            </a:r>
            <a:r>
              <a:rPr lang="en-US" sz="2000" dirty="0" smtClean="0">
                <a:cs typeface="Times New Roman" pitchFamily="18" charset="0"/>
              </a:rPr>
              <a:t>;or </a:t>
            </a:r>
            <a:endParaRPr lang="en-US" sz="2000" dirty="0">
              <a:cs typeface="Times New Roman" pitchFamily="18" charset="0"/>
            </a:endParaRPr>
          </a:p>
          <a:p>
            <a:pPr marL="796925" lvl="2" indent="-339725" algn="just" fontAlgn="auto">
              <a:spcBef>
                <a:spcPts val="0"/>
              </a:spcBef>
              <a:spcAft>
                <a:spcPts val="0"/>
              </a:spcAft>
              <a:buFont typeface="Wingdings" pitchFamily="2" charset="2"/>
              <a:buChar char="ü"/>
              <a:defRPr/>
            </a:pPr>
            <a:r>
              <a:rPr lang="en-US" sz="2000" dirty="0" smtClean="0">
                <a:cs typeface="Times New Roman" pitchFamily="18" charset="0"/>
              </a:rPr>
              <a:t>More </a:t>
            </a:r>
            <a:r>
              <a:rPr lang="en-US" sz="2000" dirty="0">
                <a:cs typeface="Times New Roman" pitchFamily="18" charset="0"/>
              </a:rPr>
              <a:t>than a percentage of </a:t>
            </a:r>
            <a:r>
              <a:rPr lang="en-US" sz="2000" dirty="0" smtClean="0">
                <a:cs typeface="Times New Roman" pitchFamily="18" charset="0"/>
              </a:rPr>
              <a:t> </a:t>
            </a:r>
            <a:r>
              <a:rPr lang="en-US" sz="2000" dirty="0">
                <a:cs typeface="Times New Roman" pitchFamily="18" charset="0"/>
              </a:rPr>
              <a:t>total number of depositors, whichever is less, </a:t>
            </a:r>
            <a:r>
              <a:rPr lang="en-US" sz="2000" dirty="0" smtClean="0">
                <a:cs typeface="Times New Roman" pitchFamily="18" charset="0"/>
              </a:rPr>
              <a:t>or</a:t>
            </a:r>
            <a:endParaRPr lang="en-US" sz="2000" dirty="0">
              <a:cs typeface="Times New Roman" pitchFamily="18" charset="0"/>
            </a:endParaRPr>
          </a:p>
          <a:p>
            <a:pPr marL="796925" lvl="2" indent="-339725" algn="just" fontAlgn="auto">
              <a:spcBef>
                <a:spcPts val="0"/>
              </a:spcBef>
              <a:spcAft>
                <a:spcPts val="0"/>
              </a:spcAft>
              <a:buFont typeface="Wingdings" pitchFamily="2" charset="2"/>
              <a:buChar char="ü"/>
              <a:defRPr/>
            </a:pPr>
            <a:r>
              <a:rPr lang="en-US" sz="2000" dirty="0" smtClean="0">
                <a:cs typeface="Times New Roman" pitchFamily="18" charset="0"/>
              </a:rPr>
              <a:t>Any </a:t>
            </a:r>
            <a:r>
              <a:rPr lang="en-US" sz="2000" dirty="0">
                <a:cs typeface="Times New Roman" pitchFamily="18" charset="0"/>
              </a:rPr>
              <a:t>depositor or depositors to whom the company owes such percentage of total deposits of the company</a:t>
            </a:r>
            <a:r>
              <a:rPr lang="en-US" sz="2000" dirty="0" smtClean="0">
                <a:cs typeface="Times New Roman" pitchFamily="18" charset="0"/>
              </a:rPr>
              <a:t>.</a:t>
            </a:r>
          </a:p>
          <a:p>
            <a:pPr marL="339725" lvl="1" indent="-339725" algn="just" fontAlgn="auto">
              <a:spcBef>
                <a:spcPts val="0"/>
              </a:spcBef>
              <a:spcAft>
                <a:spcPts val="0"/>
              </a:spcAft>
              <a:defRPr/>
            </a:pPr>
            <a:endParaRPr lang="en-US" sz="800" dirty="0" smtClean="0">
              <a:cs typeface="Times New Roman" pitchFamily="18" charset="0"/>
            </a:endParaRPr>
          </a:p>
          <a:p>
            <a:pPr marL="339725" lvl="1" indent="-339725" algn="just" fontAlgn="auto">
              <a:spcBef>
                <a:spcPts val="0"/>
              </a:spcBef>
              <a:spcAft>
                <a:spcPts val="0"/>
              </a:spcAft>
              <a:buFont typeface="Wingdings" pitchFamily="2" charset="2"/>
              <a:buChar char="Ø"/>
              <a:defRPr/>
            </a:pPr>
            <a:r>
              <a:rPr lang="en-US" sz="2000" dirty="0" smtClean="0">
                <a:cs typeface="Times New Roman" pitchFamily="18" charset="0"/>
              </a:rPr>
              <a:t>Damages </a:t>
            </a:r>
            <a:r>
              <a:rPr lang="en-US" sz="2000" dirty="0">
                <a:cs typeface="Times New Roman" pitchFamily="18" charset="0"/>
              </a:rPr>
              <a:t>or compensation or any other suitable action from or against—   </a:t>
            </a:r>
            <a:endParaRPr lang="en-US" sz="2000" dirty="0" smtClean="0">
              <a:cs typeface="Times New Roman" pitchFamily="18" charset="0"/>
            </a:endParaRPr>
          </a:p>
          <a:p>
            <a:pPr marL="803275" indent="-338138" algn="just" fontAlgn="auto">
              <a:spcBef>
                <a:spcPts val="0"/>
              </a:spcBef>
              <a:spcAft>
                <a:spcPts val="0"/>
              </a:spcAft>
              <a:defRPr/>
            </a:pPr>
            <a:endParaRPr lang="en-US" sz="1000" dirty="0" smtClean="0">
              <a:cs typeface="Times New Roman" pitchFamily="18" charset="0"/>
            </a:endParaRPr>
          </a:p>
          <a:p>
            <a:pPr marL="803275" indent="-338138" algn="just" fontAlgn="auto">
              <a:spcBef>
                <a:spcPts val="0"/>
              </a:spcBef>
              <a:spcAft>
                <a:spcPts val="0"/>
              </a:spcAft>
              <a:buFont typeface="Wingdings" pitchFamily="2" charset="2"/>
              <a:buChar char="ü"/>
              <a:defRPr/>
            </a:pPr>
            <a:r>
              <a:rPr lang="en-US" sz="2000" dirty="0" smtClean="0">
                <a:cs typeface="Times New Roman" pitchFamily="18" charset="0"/>
              </a:rPr>
              <a:t>The </a:t>
            </a:r>
            <a:r>
              <a:rPr lang="en-US" sz="2000" dirty="0">
                <a:cs typeface="Times New Roman" pitchFamily="18" charset="0"/>
              </a:rPr>
              <a:t>company or its directors for any fraudulent, unlawful or wrongful act or omission</a:t>
            </a:r>
            <a:r>
              <a:rPr lang="en-US" sz="2000" dirty="0" smtClean="0">
                <a:cs typeface="Times New Roman" pitchFamily="18" charset="0"/>
              </a:rPr>
              <a:t>.</a:t>
            </a:r>
            <a:endParaRPr lang="en-US" dirty="0">
              <a:cs typeface="Times New Roman" pitchFamily="18" charset="0"/>
            </a:endParaRPr>
          </a:p>
          <a:p>
            <a:pPr marL="803275" indent="-338138" algn="just" fontAlgn="auto">
              <a:spcBef>
                <a:spcPts val="0"/>
              </a:spcBef>
              <a:spcAft>
                <a:spcPts val="0"/>
              </a:spcAft>
              <a:defRPr/>
            </a:pPr>
            <a:endParaRPr lang="en-US" sz="900" dirty="0" smtClean="0">
              <a:cs typeface="Times New Roman" pitchFamily="18" charset="0"/>
            </a:endParaRPr>
          </a:p>
          <a:p>
            <a:pPr marL="803275" indent="-338138" algn="just" fontAlgn="auto">
              <a:spcBef>
                <a:spcPts val="0"/>
              </a:spcBef>
              <a:spcAft>
                <a:spcPts val="0"/>
              </a:spcAft>
              <a:buFont typeface="Wingdings" pitchFamily="2" charset="2"/>
              <a:buChar char="ü"/>
              <a:defRPr/>
            </a:pPr>
            <a:r>
              <a:rPr lang="en-US" sz="2000" dirty="0" smtClean="0">
                <a:cs typeface="Times New Roman" pitchFamily="18" charset="0"/>
              </a:rPr>
              <a:t>Any </a:t>
            </a:r>
            <a:r>
              <a:rPr lang="en-US" sz="2000" dirty="0">
                <a:cs typeface="Times New Roman" pitchFamily="18" charset="0"/>
              </a:rPr>
              <a:t>expert or advisor or consultant or any other person for any incorrect or misleading statement or for any fraudulent, unlawful or wrongful act or conduct.</a:t>
            </a:r>
            <a:endParaRPr lang="en-GB" sz="2000" dirty="0">
              <a:latin typeface="+mn-lt"/>
            </a:endParaRPr>
          </a:p>
        </p:txBody>
      </p:sp>
      <p:sp>
        <p:nvSpPr>
          <p:cNvPr id="11" name="Rounded Rectangle 10"/>
          <p:cNvSpPr/>
          <p:nvPr/>
        </p:nvSpPr>
        <p:spPr>
          <a:xfrm>
            <a:off x="0" y="0"/>
            <a:ext cx="9144000" cy="9144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000" b="1" dirty="0">
                <a:solidFill>
                  <a:schemeClr val="bg1"/>
                </a:solidFill>
                <a:latin typeface="Times New Roman" pitchFamily="18" charset="0"/>
                <a:cs typeface="Times New Roman" pitchFamily="18" charset="0"/>
              </a:rPr>
              <a:t>CLASS ACTION SUITS </a:t>
            </a:r>
          </a:p>
          <a:p>
            <a:pPr algn="ctr" fontAlgn="auto">
              <a:spcBef>
                <a:spcPts val="0"/>
              </a:spcBef>
              <a:spcAft>
                <a:spcPts val="0"/>
              </a:spcAft>
              <a:defRPr/>
            </a:pPr>
            <a:r>
              <a:rPr lang="en-US" sz="2000" b="1" dirty="0" smtClean="0">
                <a:solidFill>
                  <a:schemeClr val="bg1"/>
                </a:solidFill>
                <a:latin typeface="Times New Roman" pitchFamily="18" charset="0"/>
                <a:cs typeface="Times New Roman" pitchFamily="18" charset="0"/>
              </a:rPr>
              <a:t>[Section 245]</a:t>
            </a:r>
            <a:endParaRPr lang="en-GB" sz="2000" b="1" dirty="0">
              <a:solidFill>
                <a:schemeClr val="bg1"/>
              </a:solidFill>
              <a:latin typeface="Times New Roman" pitchFamily="18" charset="0"/>
              <a:cs typeface="Times New Roman" pitchFamily="18" charset="0"/>
            </a:endParaRPr>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 calcmode="lin" valueType="num">
                                      <p:cBhvr additive="base">
                                        <p:cTn id="12"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
                                            <p:txEl>
                                              <p:pRg st="2" end="2"/>
                                            </p:txEl>
                                          </p:spTgt>
                                        </p:tgtEl>
                                        <p:attrNameLst>
                                          <p:attrName>style.visibility</p:attrName>
                                        </p:attrNameLst>
                                      </p:cBhvr>
                                      <p:to>
                                        <p:strVal val="visible"/>
                                      </p:to>
                                    </p:set>
                                    <p:anim calcmode="lin" valueType="num">
                                      <p:cBhvr additive="base">
                                        <p:cTn id="18" dur="500" fill="hold"/>
                                        <p:tgtEl>
                                          <p:spTgt spid="10">
                                            <p:txEl>
                                              <p:pRg st="2" end="2"/>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0">
                                            <p:txEl>
                                              <p:pRg st="4" end="4"/>
                                            </p:txEl>
                                          </p:spTgt>
                                        </p:tgtEl>
                                        <p:attrNameLst>
                                          <p:attrName>style.visibility</p:attrName>
                                        </p:attrNameLst>
                                      </p:cBhvr>
                                      <p:to>
                                        <p:strVal val="visible"/>
                                      </p:to>
                                    </p:set>
                                    <p:anim calcmode="lin" valueType="num">
                                      <p:cBhvr additive="base">
                                        <p:cTn id="24" dur="500" fill="hold"/>
                                        <p:tgtEl>
                                          <p:spTgt spid="10">
                                            <p:txEl>
                                              <p:pRg st="4" end="4"/>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0">
                                            <p:txEl>
                                              <p:pRg st="5" end="5"/>
                                            </p:txEl>
                                          </p:spTgt>
                                        </p:tgtEl>
                                        <p:attrNameLst>
                                          <p:attrName>style.visibility</p:attrName>
                                        </p:attrNameLst>
                                      </p:cBhvr>
                                      <p:to>
                                        <p:strVal val="visible"/>
                                      </p:to>
                                    </p:set>
                                    <p:anim calcmode="lin" valueType="num">
                                      <p:cBhvr additive="base">
                                        <p:cTn id="30" dur="500" fill="hold"/>
                                        <p:tgtEl>
                                          <p:spTgt spid="10">
                                            <p:txEl>
                                              <p:pRg st="5" end="5"/>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0">
                                            <p:txEl>
                                              <p:pRg st="6" end="6"/>
                                            </p:txEl>
                                          </p:spTgt>
                                        </p:tgtEl>
                                        <p:attrNameLst>
                                          <p:attrName>style.visibility</p:attrName>
                                        </p:attrNameLst>
                                      </p:cBhvr>
                                      <p:to>
                                        <p:strVal val="visible"/>
                                      </p:to>
                                    </p:set>
                                    <p:anim calcmode="lin" valueType="num">
                                      <p:cBhvr additive="base">
                                        <p:cTn id="36" dur="500" fill="hold"/>
                                        <p:tgtEl>
                                          <p:spTgt spid="10">
                                            <p:txEl>
                                              <p:pRg st="6" end="6"/>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0">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 calcmode="lin" valueType="num">
                                      <p:cBhvr additive="base">
                                        <p:cTn id="42" dur="500" fill="hold"/>
                                        <p:tgtEl>
                                          <p:spTgt spid="10">
                                            <p:txEl>
                                              <p:pRg st="7" end="7"/>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0">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0">
                                            <p:txEl>
                                              <p:pRg st="9" end="9"/>
                                            </p:txEl>
                                          </p:spTgt>
                                        </p:tgtEl>
                                        <p:attrNameLst>
                                          <p:attrName>style.visibility</p:attrName>
                                        </p:attrNameLst>
                                      </p:cBhvr>
                                      <p:to>
                                        <p:strVal val="visible"/>
                                      </p:to>
                                    </p:set>
                                    <p:anim calcmode="lin" valueType="num">
                                      <p:cBhvr additive="base">
                                        <p:cTn id="48" dur="500" fill="hold"/>
                                        <p:tgtEl>
                                          <p:spTgt spid="10">
                                            <p:txEl>
                                              <p:pRg st="9" end="9"/>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10">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10">
                                            <p:txEl>
                                              <p:pRg st="11" end="11"/>
                                            </p:txEl>
                                          </p:spTgt>
                                        </p:tgtEl>
                                        <p:attrNameLst>
                                          <p:attrName>style.visibility</p:attrName>
                                        </p:attrNameLst>
                                      </p:cBhvr>
                                      <p:to>
                                        <p:strVal val="visible"/>
                                      </p:to>
                                    </p:set>
                                    <p:anim calcmode="lin" valueType="num">
                                      <p:cBhvr additive="base">
                                        <p:cTn id="54" dur="500" fill="hold"/>
                                        <p:tgtEl>
                                          <p:spTgt spid="10">
                                            <p:txEl>
                                              <p:pRg st="11" end="11"/>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10">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10">
                                            <p:txEl>
                                              <p:pRg st="13" end="13"/>
                                            </p:txEl>
                                          </p:spTgt>
                                        </p:tgtEl>
                                        <p:attrNameLst>
                                          <p:attrName>style.visibility</p:attrName>
                                        </p:attrNameLst>
                                      </p:cBhvr>
                                      <p:to>
                                        <p:strVal val="visible"/>
                                      </p:to>
                                    </p:set>
                                    <p:anim calcmode="lin" valueType="num">
                                      <p:cBhvr additive="base">
                                        <p:cTn id="60" dur="500" fill="hold"/>
                                        <p:tgtEl>
                                          <p:spTgt spid="10">
                                            <p:txEl>
                                              <p:pRg st="13" end="13"/>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0">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bldLvl="5"/>
      <p:bldP spid="11"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style>
          <a:lnRef idx="1">
            <a:schemeClr val="accent2"/>
          </a:lnRef>
          <a:fillRef idx="2">
            <a:schemeClr val="accent2"/>
          </a:fillRef>
          <a:effectRef idx="1">
            <a:schemeClr val="accent2"/>
          </a:effectRef>
          <a:fontRef idx="minor">
            <a:schemeClr val="dk1"/>
          </a:fontRef>
        </p:style>
        <p:txBody>
          <a:bodyPr>
            <a:normAutofit/>
          </a:bodyPr>
          <a:lstStyle/>
          <a:p>
            <a:r>
              <a:rPr lang="en-US" sz="4000" b="1" dirty="0" smtClean="0">
                <a:solidFill>
                  <a:schemeClr val="bg1"/>
                </a:solidFill>
              </a:rPr>
              <a:t>MISCELLANEOUS</a:t>
            </a:r>
            <a:endParaRPr lang="en-US" sz="4000" b="1" dirty="0">
              <a:solidFill>
                <a:schemeClr val="bg1"/>
              </a:solidFill>
            </a:endParaRPr>
          </a:p>
        </p:txBody>
      </p:sp>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126</a:t>
            </a:fld>
            <a:endParaRPr lang="en-US" dirty="0"/>
          </a:p>
        </p:txBody>
      </p:sp>
      <p:pic>
        <p:nvPicPr>
          <p:cNvPr id="161794" name="Picture 2" descr="http://www.elks-canada.org/uploads/Image/Miscellaneous_396x264.jpg"/>
          <p:cNvPicPr>
            <a:picLocks noChangeAspect="1" noChangeArrowheads="1"/>
          </p:cNvPicPr>
          <p:nvPr/>
        </p:nvPicPr>
        <p:blipFill>
          <a:blip r:embed="rId2" cstate="print"/>
          <a:srcRect l="2296" r="2439" b="3941"/>
          <a:stretch>
            <a:fillRect/>
          </a:stretch>
        </p:blipFill>
        <p:spPr bwMode="auto">
          <a:xfrm>
            <a:off x="1600200" y="1600200"/>
            <a:ext cx="5941215" cy="4343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ntr" presetSubtype="0" fill="hold" nodeType="clickEffect">
                                  <p:stCondLst>
                                    <p:cond delay="0"/>
                                  </p:stCondLst>
                                  <p:childTnLst>
                                    <p:set>
                                      <p:cBhvr>
                                        <p:cTn id="11" dur="1" fill="hold">
                                          <p:stCondLst>
                                            <p:cond delay="0"/>
                                          </p:stCondLst>
                                        </p:cTn>
                                        <p:tgtEl>
                                          <p:spTgt spid="161794"/>
                                        </p:tgtEl>
                                        <p:attrNameLst>
                                          <p:attrName>style.visibility</p:attrName>
                                        </p:attrNameLst>
                                      </p:cBhvr>
                                      <p:to>
                                        <p:strVal val="visible"/>
                                      </p:to>
                                    </p:set>
                                    <p:animEffect transition="in" filter="fade">
                                      <p:cBhvr>
                                        <p:cTn id="12" dur="770" decel="100000"/>
                                        <p:tgtEl>
                                          <p:spTgt spid="161794"/>
                                        </p:tgtEl>
                                      </p:cBhvr>
                                    </p:animEffect>
                                    <p:animScale>
                                      <p:cBhvr>
                                        <p:cTn id="13" dur="770" decel="100000"/>
                                        <p:tgtEl>
                                          <p:spTgt spid="161794"/>
                                        </p:tgtEl>
                                      </p:cBhvr>
                                      <p:from x="10000" y="10000"/>
                                      <p:to x="200000" y="450000"/>
                                    </p:animScale>
                                    <p:animScale>
                                      <p:cBhvr>
                                        <p:cTn id="14" dur="1230" accel="100000" fill="hold">
                                          <p:stCondLst>
                                            <p:cond delay="770"/>
                                          </p:stCondLst>
                                        </p:cTn>
                                        <p:tgtEl>
                                          <p:spTgt spid="161794"/>
                                        </p:tgtEl>
                                      </p:cBhvr>
                                      <p:from x="200000" y="450000"/>
                                      <p:to x="100000" y="100000"/>
                                    </p:animScale>
                                    <p:set>
                                      <p:cBhvr>
                                        <p:cTn id="15" dur="770" fill="hold"/>
                                        <p:tgtEl>
                                          <p:spTgt spid="161794"/>
                                        </p:tgtEl>
                                        <p:attrNameLst>
                                          <p:attrName>ppt_x</p:attrName>
                                        </p:attrNameLst>
                                      </p:cBhvr>
                                      <p:to>
                                        <p:strVal val="(0.5)"/>
                                      </p:to>
                                    </p:set>
                                    <p:anim from="(0.5)" to="(#ppt_x)" calcmode="lin" valueType="num">
                                      <p:cBhvr>
                                        <p:cTn id="16" dur="1230" accel="100000" fill="hold">
                                          <p:stCondLst>
                                            <p:cond delay="770"/>
                                          </p:stCondLst>
                                        </p:cTn>
                                        <p:tgtEl>
                                          <p:spTgt spid="161794"/>
                                        </p:tgtEl>
                                        <p:attrNameLst>
                                          <p:attrName>ppt_x</p:attrName>
                                        </p:attrNameLst>
                                      </p:cBhvr>
                                    </p:anim>
                                    <p:set>
                                      <p:cBhvr>
                                        <p:cTn id="17" dur="770" fill="hold"/>
                                        <p:tgtEl>
                                          <p:spTgt spid="161794"/>
                                        </p:tgtEl>
                                        <p:attrNameLst>
                                          <p:attrName>ppt_y</p:attrName>
                                        </p:attrNameLst>
                                      </p:cBhvr>
                                      <p:to>
                                        <p:strVal val="(#ppt_y+0.4)"/>
                                      </p:to>
                                    </p:set>
                                    <p:anim from="(#ppt_y+0.4)" to="(#ppt_y)" calcmode="lin" valueType="num">
                                      <p:cBhvr>
                                        <p:cTn id="18" dur="1230" accel="100000" fill="hold">
                                          <p:stCondLst>
                                            <p:cond delay="770"/>
                                          </p:stCondLst>
                                        </p:cTn>
                                        <p:tgtEl>
                                          <p:spTgt spid="16179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127</a:t>
            </a:fld>
            <a:endParaRPr lang="en-US" dirty="0"/>
          </a:p>
        </p:txBody>
      </p:sp>
      <p:sp>
        <p:nvSpPr>
          <p:cNvPr id="9" name="Footer Placeholder 8"/>
          <p:cNvSpPr>
            <a:spLocks noGrp="1"/>
          </p:cNvSpPr>
          <p:nvPr>
            <p:ph type="ftr" sz="quarter" idx="11"/>
          </p:nvPr>
        </p:nvSpPr>
        <p:spPr>
          <a:xfrm>
            <a:off x="3124200" y="6477000"/>
            <a:ext cx="2895600" cy="365125"/>
          </a:xfrm>
        </p:spPr>
        <p:txBody>
          <a:bodyPr/>
          <a:lstStyle/>
          <a:p>
            <a:r>
              <a:rPr lang="en-US" dirty="0" smtClean="0"/>
              <a:t>Email: CSshishirdudeja@gmail.com,                      Cell: +919910938312</a:t>
            </a:r>
            <a:endParaRPr lang="en-US" dirty="0"/>
          </a:p>
        </p:txBody>
      </p:sp>
      <p:sp>
        <p:nvSpPr>
          <p:cNvPr id="11" name="Rounded Rectangle 10"/>
          <p:cNvSpPr/>
          <p:nvPr/>
        </p:nvSpPr>
        <p:spPr>
          <a:xfrm>
            <a:off x="0" y="0"/>
            <a:ext cx="9144000" cy="9144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a:r>
              <a:rPr lang="en-US" sz="2800" b="1" dirty="0" smtClean="0"/>
              <a:t>RULES PERTAINING TO COMPANIES ACT, 1956</a:t>
            </a:r>
          </a:p>
        </p:txBody>
      </p:sp>
      <p:sp>
        <p:nvSpPr>
          <p:cNvPr id="12" name="Date Placeholder 11"/>
          <p:cNvSpPr>
            <a:spLocks noGrp="1"/>
          </p:cNvSpPr>
          <p:nvPr>
            <p:ph type="dt" sz="half" idx="10"/>
          </p:nvPr>
        </p:nvSpPr>
        <p:spPr>
          <a:xfrm>
            <a:off x="0" y="6569075"/>
            <a:ext cx="2133600" cy="365125"/>
          </a:xfrm>
        </p:spPr>
        <p:txBody>
          <a:bodyPr/>
          <a:lstStyle/>
          <a:p>
            <a:r>
              <a:rPr lang="en-US" smtClean="0"/>
              <a:t>CS SHISHIR DUDEJA</a:t>
            </a:r>
            <a:endParaRPr lang="en-US" dirty="0"/>
          </a:p>
        </p:txBody>
      </p:sp>
      <p:sp>
        <p:nvSpPr>
          <p:cNvPr id="7" name="TextBox 6"/>
          <p:cNvSpPr txBox="1"/>
          <p:nvPr/>
        </p:nvSpPr>
        <p:spPr>
          <a:xfrm>
            <a:off x="152400" y="967800"/>
            <a:ext cx="8991600" cy="5509200"/>
          </a:xfrm>
          <a:prstGeom prst="rect">
            <a:avLst/>
          </a:prstGeom>
          <a:noFill/>
        </p:spPr>
        <p:txBody>
          <a:bodyPr wrap="square" rtlCol="0">
            <a:spAutoFit/>
          </a:bodyPr>
          <a:lstStyle/>
          <a:p>
            <a:pPr>
              <a:buFont typeface="Wingdings" pitchFamily="2" charset="2"/>
              <a:buChar char="v"/>
            </a:pPr>
            <a:r>
              <a:rPr lang="en-US" sz="1600" dirty="0" smtClean="0"/>
              <a:t>Application of section 159 to Foreign Companies Rules, 1975</a:t>
            </a:r>
          </a:p>
          <a:p>
            <a:pPr>
              <a:buFont typeface="Wingdings" pitchFamily="2" charset="2"/>
              <a:buChar char="v"/>
            </a:pPr>
            <a:r>
              <a:rPr lang="en-US" sz="1600" dirty="0" smtClean="0"/>
              <a:t>Companies (Acceptance of Deposits) Rules 1975</a:t>
            </a:r>
          </a:p>
          <a:p>
            <a:pPr>
              <a:buFont typeface="Wingdings" pitchFamily="2" charset="2"/>
              <a:buChar char="v"/>
            </a:pPr>
            <a:r>
              <a:rPr lang="en-US" sz="1600" dirty="0" smtClean="0"/>
              <a:t>Companies (Application for Extension of time or Exemption under sub- section (8) of section 58A) Rules, 1979</a:t>
            </a:r>
          </a:p>
          <a:p>
            <a:pPr>
              <a:buFont typeface="Wingdings" pitchFamily="2" charset="2"/>
              <a:buChar char="v"/>
            </a:pPr>
            <a:r>
              <a:rPr lang="en-US" sz="1600" dirty="0" smtClean="0"/>
              <a:t>Companies (Appointment &amp; Qualifications of Secretary) Rules, 1988</a:t>
            </a:r>
          </a:p>
          <a:p>
            <a:pPr>
              <a:buFont typeface="Wingdings" pitchFamily="2" charset="2"/>
              <a:buChar char="v"/>
            </a:pPr>
            <a:r>
              <a:rPr lang="en-US" sz="1600" dirty="0" smtClean="0"/>
              <a:t>Companies (Appointment of Sole Agents) Rules, 1975</a:t>
            </a:r>
          </a:p>
          <a:p>
            <a:pPr>
              <a:buFont typeface="Wingdings" pitchFamily="2" charset="2"/>
              <a:buChar char="v"/>
            </a:pPr>
            <a:r>
              <a:rPr lang="en-US" sz="1600" dirty="0" smtClean="0"/>
              <a:t>Companies (Appointment of the small Shareholders’ Director) Rules, 2001</a:t>
            </a:r>
          </a:p>
          <a:p>
            <a:pPr>
              <a:buFont typeface="Wingdings" pitchFamily="2" charset="2"/>
              <a:buChar char="v"/>
            </a:pPr>
            <a:r>
              <a:rPr lang="en-US" sz="1600" dirty="0" smtClean="0"/>
              <a:t>Companies (Auditor’s Report) Order, 2003</a:t>
            </a:r>
          </a:p>
          <a:p>
            <a:pPr>
              <a:buFont typeface="Wingdings" pitchFamily="2" charset="2"/>
              <a:buChar char="v"/>
            </a:pPr>
            <a:r>
              <a:rPr lang="en-US" sz="1600" dirty="0" smtClean="0"/>
              <a:t>Companies (Branch Audit Exemption) Rules, 1961</a:t>
            </a:r>
          </a:p>
          <a:p>
            <a:pPr>
              <a:buFont typeface="Wingdings" pitchFamily="2" charset="2"/>
              <a:buChar char="v"/>
            </a:pPr>
            <a:r>
              <a:rPr lang="en-US" sz="1600" dirty="0" smtClean="0"/>
              <a:t>Companies (Compliance Certificate) Rules, 2001</a:t>
            </a:r>
          </a:p>
          <a:p>
            <a:pPr>
              <a:buFont typeface="Wingdings" pitchFamily="2" charset="2"/>
              <a:buChar char="v"/>
            </a:pPr>
            <a:r>
              <a:rPr lang="en-US" sz="1600" dirty="0" smtClean="0"/>
              <a:t>Companies (Declaration of Beneficial Interest in Shares) Rules, 1975</a:t>
            </a:r>
          </a:p>
          <a:p>
            <a:pPr>
              <a:buFont typeface="Wingdings" pitchFamily="2" charset="2"/>
              <a:buChar char="v"/>
            </a:pPr>
            <a:r>
              <a:rPr lang="en-US" sz="1600" dirty="0" smtClean="0"/>
              <a:t>Companies (Disqualification of Directors under section 274(1)(g) of the Companies Act, 1956) Rules, 2003</a:t>
            </a:r>
          </a:p>
          <a:p>
            <a:pPr>
              <a:buFont typeface="Wingdings" pitchFamily="2" charset="2"/>
              <a:buChar char="v"/>
            </a:pPr>
            <a:r>
              <a:rPr lang="en-US" sz="1600" dirty="0" smtClean="0"/>
              <a:t>Companies (Issue of Share Capital with Differential Voting Rights) Rules, 2001</a:t>
            </a:r>
          </a:p>
          <a:p>
            <a:pPr>
              <a:buFont typeface="Wingdings" pitchFamily="2" charset="2"/>
              <a:buChar char="v"/>
            </a:pPr>
            <a:r>
              <a:rPr lang="en-US" sz="1600" dirty="0" smtClean="0"/>
              <a:t>Companies (Issue of Share Certificates) Rules, 1960</a:t>
            </a:r>
          </a:p>
          <a:p>
            <a:pPr>
              <a:buFont typeface="Wingdings" pitchFamily="2" charset="2"/>
              <a:buChar char="v"/>
            </a:pPr>
            <a:r>
              <a:rPr lang="en-US" sz="1600" dirty="0" smtClean="0"/>
              <a:t>Companies (Official Liquidators Account) Rules, 1965</a:t>
            </a:r>
          </a:p>
          <a:p>
            <a:pPr>
              <a:buFont typeface="Wingdings" pitchFamily="2" charset="2"/>
              <a:buChar char="v"/>
            </a:pPr>
            <a:r>
              <a:rPr lang="en-US" sz="1600" dirty="0" smtClean="0"/>
              <a:t>Companies (Particulars of Employees) Rules, 1975</a:t>
            </a:r>
          </a:p>
          <a:p>
            <a:pPr>
              <a:buFont typeface="Wingdings" pitchFamily="2" charset="2"/>
              <a:buChar char="v"/>
            </a:pPr>
            <a:r>
              <a:rPr lang="en-US" sz="1600" dirty="0" smtClean="0"/>
              <a:t>Companies (Preservation and Disposal of Records) Rules, 1966</a:t>
            </a:r>
          </a:p>
          <a:p>
            <a:pPr>
              <a:buFont typeface="Wingdings" pitchFamily="2" charset="2"/>
              <a:buChar char="v"/>
            </a:pPr>
            <a:r>
              <a:rPr lang="en-US" sz="1600" dirty="0" smtClean="0"/>
              <a:t>Companies (Transfer of Profits to Reserves) Rules, 1975</a:t>
            </a:r>
          </a:p>
          <a:p>
            <a:pPr>
              <a:buFont typeface="Wingdings" pitchFamily="2" charset="2"/>
              <a:buChar char="v"/>
            </a:pPr>
            <a:r>
              <a:rPr lang="en-US" sz="1600" dirty="0" smtClean="0"/>
              <a:t>Companies Unpaid Dividend (Transfer to General Revenue Account of the Central Government) Rules, 1978</a:t>
            </a:r>
          </a:p>
          <a:p>
            <a:pPr>
              <a:buFont typeface="Wingdings" pitchFamily="2" charset="2"/>
              <a:buChar char="v"/>
            </a:pPr>
            <a:r>
              <a:rPr lang="en-US" sz="1600" dirty="0" smtClean="0"/>
              <a:t>Companies (Court) Rules, 1959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calcmode="lin" valueType="num">
                                      <p:cBhvr>
                                        <p:cTn id="17" dur="1000" fill="hold"/>
                                        <p:tgtEl>
                                          <p:spTgt spid="7">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7">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 calcmode="lin" valueType="num">
                                      <p:cBhvr>
                                        <p:cTn id="22" dur="1000" fill="hold"/>
                                        <p:tgtEl>
                                          <p:spTgt spid="7">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7">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 calcmode="lin" valueType="num">
                                      <p:cBhvr>
                                        <p:cTn id="27" dur="1000" fill="hold"/>
                                        <p:tgtEl>
                                          <p:spTgt spid="7">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7">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 calcmode="lin" valueType="num">
                                      <p:cBhvr>
                                        <p:cTn id="32" dur="1000" fill="hold"/>
                                        <p:tgtEl>
                                          <p:spTgt spid="7">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7">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7">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p:cTn id="37" dur="1000" fill="hold"/>
                                        <p:tgtEl>
                                          <p:spTgt spid="7">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7">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7">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 calcmode="lin" valueType="num">
                                      <p:cBhvr>
                                        <p:cTn id="42" dur="1000" fill="hold"/>
                                        <p:tgtEl>
                                          <p:spTgt spid="7">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7">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7">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7">
                                            <p:txEl>
                                              <p:pRg st="7" end="7"/>
                                            </p:txEl>
                                          </p:spTgt>
                                        </p:tgtEl>
                                        <p:attrNameLst>
                                          <p:attrName>style.visibility</p:attrName>
                                        </p:attrNameLst>
                                      </p:cBhvr>
                                      <p:to>
                                        <p:strVal val="visible"/>
                                      </p:to>
                                    </p:set>
                                    <p:anim calcmode="lin" valueType="num">
                                      <p:cBhvr>
                                        <p:cTn id="47" dur="1000" fill="hold"/>
                                        <p:tgtEl>
                                          <p:spTgt spid="7">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7">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7">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7">
                                            <p:txEl>
                                              <p:pRg st="8" end="8"/>
                                            </p:txEl>
                                          </p:spTgt>
                                        </p:tgtEl>
                                        <p:attrNameLst>
                                          <p:attrName>style.visibility</p:attrName>
                                        </p:attrNameLst>
                                      </p:cBhvr>
                                      <p:to>
                                        <p:strVal val="visible"/>
                                      </p:to>
                                    </p:set>
                                    <p:anim calcmode="lin" valueType="num">
                                      <p:cBhvr>
                                        <p:cTn id="52" dur="1000" fill="hold"/>
                                        <p:tgtEl>
                                          <p:spTgt spid="7">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7">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7">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7">
                                            <p:txEl>
                                              <p:pRg st="9" end="9"/>
                                            </p:txEl>
                                          </p:spTgt>
                                        </p:tgtEl>
                                        <p:attrNameLst>
                                          <p:attrName>style.visibility</p:attrName>
                                        </p:attrNameLst>
                                      </p:cBhvr>
                                      <p:to>
                                        <p:strVal val="visible"/>
                                      </p:to>
                                    </p:set>
                                    <p:anim calcmode="lin" valueType="num">
                                      <p:cBhvr>
                                        <p:cTn id="57" dur="1000" fill="hold"/>
                                        <p:tgtEl>
                                          <p:spTgt spid="7">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7">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7">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7">
                                            <p:txEl>
                                              <p:pRg st="10" end="10"/>
                                            </p:txEl>
                                          </p:spTgt>
                                        </p:tgtEl>
                                        <p:attrNameLst>
                                          <p:attrName>style.visibility</p:attrName>
                                        </p:attrNameLst>
                                      </p:cBhvr>
                                      <p:to>
                                        <p:strVal val="visible"/>
                                      </p:to>
                                    </p:set>
                                    <p:anim calcmode="lin" valueType="num">
                                      <p:cBhvr>
                                        <p:cTn id="62" dur="1000" fill="hold"/>
                                        <p:tgtEl>
                                          <p:spTgt spid="7">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7">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7">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7">
                                            <p:txEl>
                                              <p:pRg st="11" end="11"/>
                                            </p:txEl>
                                          </p:spTgt>
                                        </p:tgtEl>
                                        <p:attrNameLst>
                                          <p:attrName>style.visibility</p:attrName>
                                        </p:attrNameLst>
                                      </p:cBhvr>
                                      <p:to>
                                        <p:strVal val="visible"/>
                                      </p:to>
                                    </p:set>
                                    <p:anim calcmode="lin" valueType="num">
                                      <p:cBhvr>
                                        <p:cTn id="67" dur="1000" fill="hold"/>
                                        <p:tgtEl>
                                          <p:spTgt spid="7">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7">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7">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7">
                                            <p:txEl>
                                              <p:pRg st="12" end="12"/>
                                            </p:txEl>
                                          </p:spTgt>
                                        </p:tgtEl>
                                        <p:attrNameLst>
                                          <p:attrName>style.visibility</p:attrName>
                                        </p:attrNameLst>
                                      </p:cBhvr>
                                      <p:to>
                                        <p:strVal val="visible"/>
                                      </p:to>
                                    </p:set>
                                    <p:anim calcmode="lin" valueType="num">
                                      <p:cBhvr>
                                        <p:cTn id="72" dur="1000" fill="hold"/>
                                        <p:tgtEl>
                                          <p:spTgt spid="7">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7">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7">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7">
                                            <p:txEl>
                                              <p:pRg st="13" end="13"/>
                                            </p:txEl>
                                          </p:spTgt>
                                        </p:tgtEl>
                                        <p:attrNameLst>
                                          <p:attrName>style.visibility</p:attrName>
                                        </p:attrNameLst>
                                      </p:cBhvr>
                                      <p:to>
                                        <p:strVal val="visible"/>
                                      </p:to>
                                    </p:set>
                                    <p:anim calcmode="lin" valueType="num">
                                      <p:cBhvr>
                                        <p:cTn id="77" dur="1000" fill="hold"/>
                                        <p:tgtEl>
                                          <p:spTgt spid="7">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7">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7">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7">
                                            <p:txEl>
                                              <p:pRg st="14" end="14"/>
                                            </p:txEl>
                                          </p:spTgt>
                                        </p:tgtEl>
                                        <p:attrNameLst>
                                          <p:attrName>style.visibility</p:attrName>
                                        </p:attrNameLst>
                                      </p:cBhvr>
                                      <p:to>
                                        <p:strVal val="visible"/>
                                      </p:to>
                                    </p:set>
                                    <p:anim calcmode="lin" valueType="num">
                                      <p:cBhvr>
                                        <p:cTn id="82" dur="1000" fill="hold"/>
                                        <p:tgtEl>
                                          <p:spTgt spid="7">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7">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7">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7">
                                            <p:txEl>
                                              <p:pRg st="15" end="15"/>
                                            </p:txEl>
                                          </p:spTgt>
                                        </p:tgtEl>
                                        <p:attrNameLst>
                                          <p:attrName>style.visibility</p:attrName>
                                        </p:attrNameLst>
                                      </p:cBhvr>
                                      <p:to>
                                        <p:strVal val="visible"/>
                                      </p:to>
                                    </p:set>
                                    <p:anim calcmode="lin" valueType="num">
                                      <p:cBhvr>
                                        <p:cTn id="87" dur="1000" fill="hold"/>
                                        <p:tgtEl>
                                          <p:spTgt spid="7">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7">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7">
                                            <p:txEl>
                                              <p:pRg st="15" end="15"/>
                                            </p:txEl>
                                          </p:spTgt>
                                        </p:tgtEl>
                                      </p:cBhvr>
                                    </p:animEffect>
                                  </p:childTnLst>
                                </p:cTn>
                              </p:par>
                              <p:par>
                                <p:cTn id="90" presetID="29" presetClass="entr" presetSubtype="0" fill="hold" nodeType="withEffect">
                                  <p:stCondLst>
                                    <p:cond delay="0"/>
                                  </p:stCondLst>
                                  <p:childTnLst>
                                    <p:set>
                                      <p:cBhvr>
                                        <p:cTn id="91" dur="1" fill="hold">
                                          <p:stCondLst>
                                            <p:cond delay="0"/>
                                          </p:stCondLst>
                                        </p:cTn>
                                        <p:tgtEl>
                                          <p:spTgt spid="7">
                                            <p:txEl>
                                              <p:pRg st="16" end="16"/>
                                            </p:txEl>
                                          </p:spTgt>
                                        </p:tgtEl>
                                        <p:attrNameLst>
                                          <p:attrName>style.visibility</p:attrName>
                                        </p:attrNameLst>
                                      </p:cBhvr>
                                      <p:to>
                                        <p:strVal val="visible"/>
                                      </p:to>
                                    </p:set>
                                    <p:anim calcmode="lin" valueType="num">
                                      <p:cBhvr>
                                        <p:cTn id="92" dur="1000" fill="hold"/>
                                        <p:tgtEl>
                                          <p:spTgt spid="7">
                                            <p:txEl>
                                              <p:pRg st="16" end="16"/>
                                            </p:txEl>
                                          </p:spTgt>
                                        </p:tgtEl>
                                        <p:attrNameLst>
                                          <p:attrName>ppt_x</p:attrName>
                                        </p:attrNameLst>
                                      </p:cBhvr>
                                      <p:tavLst>
                                        <p:tav tm="0">
                                          <p:val>
                                            <p:strVal val="#ppt_x-.2"/>
                                          </p:val>
                                        </p:tav>
                                        <p:tav tm="100000">
                                          <p:val>
                                            <p:strVal val="#ppt_x"/>
                                          </p:val>
                                        </p:tav>
                                      </p:tavLst>
                                    </p:anim>
                                    <p:anim calcmode="lin" valueType="num">
                                      <p:cBhvr>
                                        <p:cTn id="93" dur="1000" fill="hold"/>
                                        <p:tgtEl>
                                          <p:spTgt spid="7">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7">
                                            <p:txEl>
                                              <p:pRg st="16" end="16"/>
                                            </p:txEl>
                                          </p:spTgt>
                                        </p:tgtEl>
                                      </p:cBhvr>
                                    </p:animEffect>
                                  </p:childTnLst>
                                </p:cTn>
                              </p:par>
                              <p:par>
                                <p:cTn id="95" presetID="29" presetClass="entr" presetSubtype="0" fill="hold" nodeType="withEffect">
                                  <p:stCondLst>
                                    <p:cond delay="0"/>
                                  </p:stCondLst>
                                  <p:childTnLst>
                                    <p:set>
                                      <p:cBhvr>
                                        <p:cTn id="96" dur="1" fill="hold">
                                          <p:stCondLst>
                                            <p:cond delay="0"/>
                                          </p:stCondLst>
                                        </p:cTn>
                                        <p:tgtEl>
                                          <p:spTgt spid="7">
                                            <p:txEl>
                                              <p:pRg st="17" end="17"/>
                                            </p:txEl>
                                          </p:spTgt>
                                        </p:tgtEl>
                                        <p:attrNameLst>
                                          <p:attrName>style.visibility</p:attrName>
                                        </p:attrNameLst>
                                      </p:cBhvr>
                                      <p:to>
                                        <p:strVal val="visible"/>
                                      </p:to>
                                    </p:set>
                                    <p:anim calcmode="lin" valueType="num">
                                      <p:cBhvr>
                                        <p:cTn id="97" dur="1000" fill="hold"/>
                                        <p:tgtEl>
                                          <p:spTgt spid="7">
                                            <p:txEl>
                                              <p:pRg st="17" end="17"/>
                                            </p:txEl>
                                          </p:spTgt>
                                        </p:tgtEl>
                                        <p:attrNameLst>
                                          <p:attrName>ppt_x</p:attrName>
                                        </p:attrNameLst>
                                      </p:cBhvr>
                                      <p:tavLst>
                                        <p:tav tm="0">
                                          <p:val>
                                            <p:strVal val="#ppt_x-.2"/>
                                          </p:val>
                                        </p:tav>
                                        <p:tav tm="100000">
                                          <p:val>
                                            <p:strVal val="#ppt_x"/>
                                          </p:val>
                                        </p:tav>
                                      </p:tavLst>
                                    </p:anim>
                                    <p:anim calcmode="lin" valueType="num">
                                      <p:cBhvr>
                                        <p:cTn id="98" dur="1000" fill="hold"/>
                                        <p:tgtEl>
                                          <p:spTgt spid="7">
                                            <p:txEl>
                                              <p:pRg st="17" end="17"/>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7">
                                            <p:txEl>
                                              <p:pRg st="17" end="17"/>
                                            </p:txEl>
                                          </p:spTgt>
                                        </p:tgtEl>
                                      </p:cBhvr>
                                    </p:animEffect>
                                  </p:childTnLst>
                                </p:cTn>
                              </p:par>
                              <p:par>
                                <p:cTn id="100" presetID="29" presetClass="entr" presetSubtype="0" fill="hold" nodeType="withEffect">
                                  <p:stCondLst>
                                    <p:cond delay="0"/>
                                  </p:stCondLst>
                                  <p:childTnLst>
                                    <p:set>
                                      <p:cBhvr>
                                        <p:cTn id="101" dur="1" fill="hold">
                                          <p:stCondLst>
                                            <p:cond delay="0"/>
                                          </p:stCondLst>
                                        </p:cTn>
                                        <p:tgtEl>
                                          <p:spTgt spid="7">
                                            <p:txEl>
                                              <p:pRg st="18" end="18"/>
                                            </p:txEl>
                                          </p:spTgt>
                                        </p:tgtEl>
                                        <p:attrNameLst>
                                          <p:attrName>style.visibility</p:attrName>
                                        </p:attrNameLst>
                                      </p:cBhvr>
                                      <p:to>
                                        <p:strVal val="visible"/>
                                      </p:to>
                                    </p:set>
                                    <p:anim calcmode="lin" valueType="num">
                                      <p:cBhvr>
                                        <p:cTn id="102" dur="1000" fill="hold"/>
                                        <p:tgtEl>
                                          <p:spTgt spid="7">
                                            <p:txEl>
                                              <p:pRg st="18" end="18"/>
                                            </p:txEl>
                                          </p:spTgt>
                                        </p:tgtEl>
                                        <p:attrNameLst>
                                          <p:attrName>ppt_x</p:attrName>
                                        </p:attrNameLst>
                                      </p:cBhvr>
                                      <p:tavLst>
                                        <p:tav tm="0">
                                          <p:val>
                                            <p:strVal val="#ppt_x-.2"/>
                                          </p:val>
                                        </p:tav>
                                        <p:tav tm="100000">
                                          <p:val>
                                            <p:strVal val="#ppt_x"/>
                                          </p:val>
                                        </p:tav>
                                      </p:tavLst>
                                    </p:anim>
                                    <p:anim calcmode="lin" valueType="num">
                                      <p:cBhvr>
                                        <p:cTn id="103" dur="1000" fill="hold"/>
                                        <p:tgtEl>
                                          <p:spTgt spid="7">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7">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128</a:t>
            </a:fld>
            <a:endParaRPr lang="en-US" dirty="0"/>
          </a:p>
        </p:txBody>
      </p:sp>
      <p:sp>
        <p:nvSpPr>
          <p:cNvPr id="9" name="Footer Placeholder 8"/>
          <p:cNvSpPr>
            <a:spLocks noGrp="1"/>
          </p:cNvSpPr>
          <p:nvPr>
            <p:ph type="ftr" sz="quarter" idx="11"/>
          </p:nvPr>
        </p:nvSpPr>
        <p:spPr>
          <a:xfrm>
            <a:off x="3124200" y="6492875"/>
            <a:ext cx="2895600" cy="365125"/>
          </a:xfrm>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a:xfrm>
            <a:off x="0" y="6569075"/>
            <a:ext cx="2133600" cy="365125"/>
          </a:xfrm>
        </p:spPr>
        <p:txBody>
          <a:bodyPr/>
          <a:lstStyle/>
          <a:p>
            <a:r>
              <a:rPr lang="en-US" smtClean="0"/>
              <a:t>CS SHISHIR DUDEJA</a:t>
            </a:r>
            <a:endParaRPr lang="en-US" dirty="0"/>
          </a:p>
        </p:txBody>
      </p:sp>
      <p:sp>
        <p:nvSpPr>
          <p:cNvPr id="6" name="TextBox 5"/>
          <p:cNvSpPr txBox="1"/>
          <p:nvPr/>
        </p:nvSpPr>
        <p:spPr>
          <a:xfrm>
            <a:off x="152400" y="609600"/>
            <a:ext cx="8839200" cy="5755422"/>
          </a:xfrm>
          <a:prstGeom prst="rect">
            <a:avLst/>
          </a:prstGeom>
          <a:noFill/>
        </p:spPr>
        <p:txBody>
          <a:bodyPr wrap="square" rtlCol="0">
            <a:spAutoFit/>
          </a:bodyPr>
          <a:lstStyle/>
          <a:p>
            <a:pPr>
              <a:buFont typeface="Wingdings" pitchFamily="2" charset="2"/>
              <a:buChar char="v"/>
            </a:pPr>
            <a:r>
              <a:rPr lang="en-US" sz="1600" dirty="0" smtClean="0"/>
              <a:t>Companies (Electronic Filing and Authentication of Documents) Rules 2006</a:t>
            </a:r>
          </a:p>
          <a:p>
            <a:pPr>
              <a:buFont typeface="Wingdings" pitchFamily="2" charset="2"/>
              <a:buChar char="v"/>
            </a:pPr>
            <a:r>
              <a:rPr lang="en-US" sz="1600" dirty="0" smtClean="0"/>
              <a:t>Companies (Issue of Indian Depository Receipts) Rules, 2004</a:t>
            </a:r>
          </a:p>
          <a:p>
            <a:pPr>
              <a:buFont typeface="Wingdings" pitchFamily="2" charset="2"/>
              <a:buChar char="v"/>
            </a:pPr>
            <a:r>
              <a:rPr lang="en-US" sz="1600" dirty="0" smtClean="0"/>
              <a:t>Company Law Settlement (Jammu And Kashmir) Scheme, 2003</a:t>
            </a:r>
          </a:p>
          <a:p>
            <a:pPr>
              <a:buFont typeface="Wingdings" pitchFamily="2" charset="2"/>
              <a:buChar char="v"/>
            </a:pPr>
            <a:r>
              <a:rPr lang="en-US" sz="1600" dirty="0" smtClean="0"/>
              <a:t>Company Law Settlement Scheme, 2010</a:t>
            </a:r>
          </a:p>
          <a:p>
            <a:pPr>
              <a:buFont typeface="Wingdings" pitchFamily="2" charset="2"/>
              <a:buChar char="v"/>
            </a:pPr>
            <a:r>
              <a:rPr lang="en-US" sz="1600" dirty="0" smtClean="0"/>
              <a:t>Easy Exit Scheme, 2010</a:t>
            </a:r>
          </a:p>
          <a:p>
            <a:pPr>
              <a:buFont typeface="Wingdings" pitchFamily="2" charset="2"/>
              <a:buChar char="v"/>
            </a:pPr>
            <a:r>
              <a:rPr lang="en-US" sz="1600" dirty="0" smtClean="0"/>
              <a:t>Producer Companies (General Reserves) Rules, 2003</a:t>
            </a:r>
          </a:p>
          <a:p>
            <a:pPr>
              <a:buFont typeface="Wingdings" pitchFamily="2" charset="2"/>
              <a:buChar char="v"/>
            </a:pPr>
            <a:r>
              <a:rPr lang="en-US" sz="1600" dirty="0" smtClean="0"/>
              <a:t>Scheme For Filing of Statutory Documents And Other Transactions By Companies In Electronic Mode</a:t>
            </a:r>
          </a:p>
          <a:p>
            <a:pPr>
              <a:buFont typeface="Wingdings" pitchFamily="2" charset="2"/>
              <a:buChar char="v"/>
            </a:pPr>
            <a:r>
              <a:rPr lang="en-US" sz="1600" dirty="0" smtClean="0"/>
              <a:t>Simplified Exit Scheme, 2005</a:t>
            </a:r>
          </a:p>
          <a:p>
            <a:pPr>
              <a:buFont typeface="Wingdings" pitchFamily="2" charset="2"/>
              <a:buChar char="v"/>
            </a:pPr>
            <a:r>
              <a:rPr lang="en-US" sz="1600" dirty="0" smtClean="0"/>
              <a:t>Investor Education and Protection Fund (Awareness and Protection of Investors) Rules 2001</a:t>
            </a:r>
          </a:p>
          <a:p>
            <a:pPr>
              <a:buFont typeface="Wingdings" pitchFamily="2" charset="2"/>
              <a:buChar char="v"/>
            </a:pPr>
            <a:r>
              <a:rPr lang="en-US" sz="1600" dirty="0" smtClean="0"/>
              <a:t>Private limited company and unlisted public limited company (Buy-Back of Securities) Rules, 1999</a:t>
            </a:r>
          </a:p>
          <a:p>
            <a:pPr>
              <a:buFont typeface="Wingdings" pitchFamily="2" charset="2"/>
              <a:buChar char="v"/>
            </a:pPr>
            <a:r>
              <a:rPr lang="en-US" sz="1600" dirty="0" smtClean="0"/>
              <a:t>Unlisted Companies (Issue of Sweat Equity Shares) Rules, 2003</a:t>
            </a:r>
          </a:p>
          <a:p>
            <a:pPr>
              <a:buFont typeface="Wingdings" pitchFamily="2" charset="2"/>
              <a:buChar char="v"/>
            </a:pPr>
            <a:r>
              <a:rPr lang="en-US" sz="1600" dirty="0" smtClean="0"/>
              <a:t>Companies (Cost Accounting Records) Rules, 2011</a:t>
            </a:r>
          </a:p>
          <a:p>
            <a:pPr>
              <a:buFont typeface="Wingdings" pitchFamily="2" charset="2"/>
              <a:buChar char="v"/>
            </a:pPr>
            <a:r>
              <a:rPr lang="en-US" sz="1600" dirty="0" smtClean="0"/>
              <a:t>Companies (Cost Audit Report) Rules, 2011</a:t>
            </a:r>
          </a:p>
          <a:p>
            <a:pPr>
              <a:buFont typeface="Wingdings" pitchFamily="2" charset="2"/>
              <a:buChar char="v"/>
            </a:pPr>
            <a:r>
              <a:rPr lang="en-US" sz="1600" dirty="0" smtClean="0"/>
              <a:t>Companies (Director Identification Number) Rules 2006</a:t>
            </a:r>
          </a:p>
          <a:p>
            <a:pPr>
              <a:buFont typeface="Wingdings" pitchFamily="2" charset="2"/>
              <a:buChar char="v"/>
            </a:pPr>
            <a:r>
              <a:rPr lang="en-US" sz="1600" dirty="0" smtClean="0"/>
              <a:t>Directors Relative (Office or Place of Profit) Rules, 2011</a:t>
            </a:r>
          </a:p>
          <a:p>
            <a:pPr>
              <a:buFont typeface="Wingdings" pitchFamily="2" charset="2"/>
              <a:buChar char="v"/>
            </a:pPr>
            <a:r>
              <a:rPr lang="en-US" sz="1600" dirty="0" smtClean="0"/>
              <a:t>Cost Audit Report Rules, 2001</a:t>
            </a:r>
          </a:p>
          <a:p>
            <a:pPr>
              <a:buFont typeface="Wingdings" pitchFamily="2" charset="2"/>
              <a:buChar char="v"/>
            </a:pPr>
            <a:r>
              <a:rPr lang="en-US" sz="1600" dirty="0" smtClean="0"/>
              <a:t>Companies (Passing of the Resolution by Postal Ballot) Rules, 2011</a:t>
            </a:r>
          </a:p>
          <a:p>
            <a:pPr>
              <a:buFont typeface="Wingdings" pitchFamily="2" charset="2"/>
              <a:buChar char="v"/>
            </a:pPr>
            <a:r>
              <a:rPr lang="en-US" sz="1600" dirty="0" smtClean="0"/>
              <a:t>Companies (Fees on Applications) Rules 1999</a:t>
            </a:r>
          </a:p>
          <a:p>
            <a:pPr>
              <a:buFont typeface="Wingdings" pitchFamily="2" charset="2"/>
              <a:buChar char="v"/>
            </a:pPr>
            <a:r>
              <a:rPr lang="en-US" sz="1600" dirty="0" smtClean="0"/>
              <a:t>The Cost Accounting Records (Electricity Industry) Rules 2011</a:t>
            </a:r>
          </a:p>
          <a:p>
            <a:pPr>
              <a:buFont typeface="Wingdings" pitchFamily="2" charset="2"/>
              <a:buChar char="v"/>
            </a:pPr>
            <a:r>
              <a:rPr lang="en-US" sz="1600" dirty="0" smtClean="0"/>
              <a:t>The Cost Accounting Records (Fertilizer Industry) Rules 2011</a:t>
            </a:r>
          </a:p>
          <a:p>
            <a:pPr>
              <a:buFont typeface="Wingdings" pitchFamily="2" charset="2"/>
              <a:buChar char="v"/>
            </a:pPr>
            <a:r>
              <a:rPr lang="en-US" sz="1600" dirty="0" smtClean="0"/>
              <a:t>The Cost Accounting Records (Petroleum Industry) Rules 2011</a:t>
            </a:r>
          </a:p>
          <a:p>
            <a:pPr>
              <a:buFont typeface="Wingdings" pitchFamily="2" charset="2"/>
              <a:buChar char="v"/>
            </a:pPr>
            <a:r>
              <a:rPr lang="en-US" sz="1600" dirty="0" smtClean="0"/>
              <a:t>The Cost Accounting Records (Pharmaceutical Industry) Rules 2011</a:t>
            </a:r>
          </a:p>
          <a:p>
            <a:pPr>
              <a:buFont typeface="Wingdings" pitchFamily="2" charset="2"/>
              <a:buChar char="v"/>
            </a:pPr>
            <a:r>
              <a:rPr lang="en-US" sz="1600" dirty="0" smtClean="0"/>
              <a:t>The Cost Accounting Records (Sugar Industry) Rules 2011</a:t>
            </a:r>
          </a:p>
        </p:txBody>
      </p:sp>
      <p:sp>
        <p:nvSpPr>
          <p:cNvPr id="7" name="Rectangle 6"/>
          <p:cNvSpPr/>
          <p:nvPr/>
        </p:nvSpPr>
        <p:spPr>
          <a:xfrm>
            <a:off x="0" y="0"/>
            <a:ext cx="9144000" cy="461665"/>
          </a:xfrm>
          <a:prstGeom prst="rect">
            <a:avLst/>
          </a:prstGeom>
        </p:spPr>
        <p:txBody>
          <a:bodyPr wrap="square">
            <a:spAutoFit/>
          </a:bodyPr>
          <a:lstStyle/>
          <a:p>
            <a:pPr algn="ctr">
              <a:defRPr/>
            </a:pPr>
            <a:r>
              <a:rPr lang="en-US" sz="2400" b="1" dirty="0" smtClean="0">
                <a:solidFill>
                  <a:srgbClr val="00B0F0"/>
                </a:solidFill>
              </a:rPr>
              <a:t>RULES PERTAINING TO COMPANIES ACT, 1956 </a:t>
            </a:r>
            <a:r>
              <a:rPr lang="en-GB" sz="2000" b="1" dirty="0" smtClean="0">
                <a:solidFill>
                  <a:srgbClr val="00B0F0"/>
                </a:solidFill>
                <a:latin typeface="Times New Roman" pitchFamily="18" charset="0"/>
                <a:cs typeface="Times New Roman" pitchFamily="18" charset="0"/>
              </a:rPr>
              <a:t>Contd...!!!</a:t>
            </a:r>
            <a:endParaRPr lang="en-GB" sz="2800" b="1"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p:cTn id="17"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calcmode="lin" valueType="num">
                                      <p:cBhvr>
                                        <p:cTn id="22"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 calcmode="lin" valueType="num">
                                      <p:cBhvr>
                                        <p:cTn id="27"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 calcmode="lin" valueType="num">
                                      <p:cBhvr>
                                        <p:cTn id="32"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6">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p:cTn id="37" dur="1000" fill="hold"/>
                                        <p:tgtEl>
                                          <p:spTgt spid="6">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6">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 calcmode="lin" valueType="num">
                                      <p:cBhvr>
                                        <p:cTn id="42" dur="1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6">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 calcmode="lin" valueType="num">
                                      <p:cBhvr>
                                        <p:cTn id="47" dur="1000" fill="hold"/>
                                        <p:tgtEl>
                                          <p:spTgt spid="6">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6">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6">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 calcmode="lin" valueType="num">
                                      <p:cBhvr>
                                        <p:cTn id="52" dur="1000" fill="hold"/>
                                        <p:tgtEl>
                                          <p:spTgt spid="6">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6">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6">
                                            <p:txEl>
                                              <p:pRg st="9" end="9"/>
                                            </p:txEl>
                                          </p:spTgt>
                                        </p:tgtEl>
                                        <p:attrNameLst>
                                          <p:attrName>style.visibility</p:attrName>
                                        </p:attrNameLst>
                                      </p:cBhvr>
                                      <p:to>
                                        <p:strVal val="visible"/>
                                      </p:to>
                                    </p:set>
                                    <p:anim calcmode="lin" valueType="num">
                                      <p:cBhvr>
                                        <p:cTn id="57" dur="1000" fill="hold"/>
                                        <p:tgtEl>
                                          <p:spTgt spid="6">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6">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6">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6">
                                            <p:txEl>
                                              <p:pRg st="10" end="10"/>
                                            </p:txEl>
                                          </p:spTgt>
                                        </p:tgtEl>
                                        <p:attrNameLst>
                                          <p:attrName>style.visibility</p:attrName>
                                        </p:attrNameLst>
                                      </p:cBhvr>
                                      <p:to>
                                        <p:strVal val="visible"/>
                                      </p:to>
                                    </p:set>
                                    <p:anim calcmode="lin" valueType="num">
                                      <p:cBhvr>
                                        <p:cTn id="62" dur="1000" fill="hold"/>
                                        <p:tgtEl>
                                          <p:spTgt spid="6">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6">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6">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6">
                                            <p:txEl>
                                              <p:pRg st="11" end="11"/>
                                            </p:txEl>
                                          </p:spTgt>
                                        </p:tgtEl>
                                        <p:attrNameLst>
                                          <p:attrName>style.visibility</p:attrName>
                                        </p:attrNameLst>
                                      </p:cBhvr>
                                      <p:to>
                                        <p:strVal val="visible"/>
                                      </p:to>
                                    </p:set>
                                    <p:anim calcmode="lin" valueType="num">
                                      <p:cBhvr>
                                        <p:cTn id="67" dur="1000" fill="hold"/>
                                        <p:tgtEl>
                                          <p:spTgt spid="6">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6">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6">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6">
                                            <p:txEl>
                                              <p:pRg st="12" end="12"/>
                                            </p:txEl>
                                          </p:spTgt>
                                        </p:tgtEl>
                                        <p:attrNameLst>
                                          <p:attrName>style.visibility</p:attrName>
                                        </p:attrNameLst>
                                      </p:cBhvr>
                                      <p:to>
                                        <p:strVal val="visible"/>
                                      </p:to>
                                    </p:set>
                                    <p:anim calcmode="lin" valueType="num">
                                      <p:cBhvr>
                                        <p:cTn id="72" dur="1000" fill="hold"/>
                                        <p:tgtEl>
                                          <p:spTgt spid="6">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6">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6">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6">
                                            <p:txEl>
                                              <p:pRg st="13" end="13"/>
                                            </p:txEl>
                                          </p:spTgt>
                                        </p:tgtEl>
                                        <p:attrNameLst>
                                          <p:attrName>style.visibility</p:attrName>
                                        </p:attrNameLst>
                                      </p:cBhvr>
                                      <p:to>
                                        <p:strVal val="visible"/>
                                      </p:to>
                                    </p:set>
                                    <p:anim calcmode="lin" valueType="num">
                                      <p:cBhvr>
                                        <p:cTn id="77" dur="1000" fill="hold"/>
                                        <p:tgtEl>
                                          <p:spTgt spid="6">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6">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6">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6">
                                            <p:txEl>
                                              <p:pRg st="14" end="14"/>
                                            </p:txEl>
                                          </p:spTgt>
                                        </p:tgtEl>
                                        <p:attrNameLst>
                                          <p:attrName>style.visibility</p:attrName>
                                        </p:attrNameLst>
                                      </p:cBhvr>
                                      <p:to>
                                        <p:strVal val="visible"/>
                                      </p:to>
                                    </p:set>
                                    <p:anim calcmode="lin" valueType="num">
                                      <p:cBhvr>
                                        <p:cTn id="82" dur="1000" fill="hold"/>
                                        <p:tgtEl>
                                          <p:spTgt spid="6">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6">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6">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6">
                                            <p:txEl>
                                              <p:pRg st="15" end="15"/>
                                            </p:txEl>
                                          </p:spTgt>
                                        </p:tgtEl>
                                        <p:attrNameLst>
                                          <p:attrName>style.visibility</p:attrName>
                                        </p:attrNameLst>
                                      </p:cBhvr>
                                      <p:to>
                                        <p:strVal val="visible"/>
                                      </p:to>
                                    </p:set>
                                    <p:anim calcmode="lin" valueType="num">
                                      <p:cBhvr>
                                        <p:cTn id="87" dur="1000" fill="hold"/>
                                        <p:tgtEl>
                                          <p:spTgt spid="6">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6">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6">
                                            <p:txEl>
                                              <p:pRg st="15" end="15"/>
                                            </p:txEl>
                                          </p:spTgt>
                                        </p:tgtEl>
                                      </p:cBhvr>
                                    </p:animEffect>
                                  </p:childTnLst>
                                </p:cTn>
                              </p:par>
                              <p:par>
                                <p:cTn id="90" presetID="29" presetClass="entr" presetSubtype="0" fill="hold" nodeType="withEffect">
                                  <p:stCondLst>
                                    <p:cond delay="0"/>
                                  </p:stCondLst>
                                  <p:childTnLst>
                                    <p:set>
                                      <p:cBhvr>
                                        <p:cTn id="91" dur="1" fill="hold">
                                          <p:stCondLst>
                                            <p:cond delay="0"/>
                                          </p:stCondLst>
                                        </p:cTn>
                                        <p:tgtEl>
                                          <p:spTgt spid="6">
                                            <p:txEl>
                                              <p:pRg st="16" end="16"/>
                                            </p:txEl>
                                          </p:spTgt>
                                        </p:tgtEl>
                                        <p:attrNameLst>
                                          <p:attrName>style.visibility</p:attrName>
                                        </p:attrNameLst>
                                      </p:cBhvr>
                                      <p:to>
                                        <p:strVal val="visible"/>
                                      </p:to>
                                    </p:set>
                                    <p:anim calcmode="lin" valueType="num">
                                      <p:cBhvr>
                                        <p:cTn id="92" dur="1000" fill="hold"/>
                                        <p:tgtEl>
                                          <p:spTgt spid="6">
                                            <p:txEl>
                                              <p:pRg st="16" end="16"/>
                                            </p:txEl>
                                          </p:spTgt>
                                        </p:tgtEl>
                                        <p:attrNameLst>
                                          <p:attrName>ppt_x</p:attrName>
                                        </p:attrNameLst>
                                      </p:cBhvr>
                                      <p:tavLst>
                                        <p:tav tm="0">
                                          <p:val>
                                            <p:strVal val="#ppt_x-.2"/>
                                          </p:val>
                                        </p:tav>
                                        <p:tav tm="100000">
                                          <p:val>
                                            <p:strVal val="#ppt_x"/>
                                          </p:val>
                                        </p:tav>
                                      </p:tavLst>
                                    </p:anim>
                                    <p:anim calcmode="lin" valueType="num">
                                      <p:cBhvr>
                                        <p:cTn id="93" dur="1000" fill="hold"/>
                                        <p:tgtEl>
                                          <p:spTgt spid="6">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6">
                                            <p:txEl>
                                              <p:pRg st="16" end="16"/>
                                            </p:txEl>
                                          </p:spTgt>
                                        </p:tgtEl>
                                      </p:cBhvr>
                                    </p:animEffect>
                                  </p:childTnLst>
                                </p:cTn>
                              </p:par>
                              <p:par>
                                <p:cTn id="95" presetID="29" presetClass="entr" presetSubtype="0" fill="hold" nodeType="withEffect">
                                  <p:stCondLst>
                                    <p:cond delay="0"/>
                                  </p:stCondLst>
                                  <p:childTnLst>
                                    <p:set>
                                      <p:cBhvr>
                                        <p:cTn id="96" dur="1" fill="hold">
                                          <p:stCondLst>
                                            <p:cond delay="0"/>
                                          </p:stCondLst>
                                        </p:cTn>
                                        <p:tgtEl>
                                          <p:spTgt spid="6">
                                            <p:txEl>
                                              <p:pRg st="17" end="17"/>
                                            </p:txEl>
                                          </p:spTgt>
                                        </p:tgtEl>
                                        <p:attrNameLst>
                                          <p:attrName>style.visibility</p:attrName>
                                        </p:attrNameLst>
                                      </p:cBhvr>
                                      <p:to>
                                        <p:strVal val="visible"/>
                                      </p:to>
                                    </p:set>
                                    <p:anim calcmode="lin" valueType="num">
                                      <p:cBhvr>
                                        <p:cTn id="97" dur="1000" fill="hold"/>
                                        <p:tgtEl>
                                          <p:spTgt spid="6">
                                            <p:txEl>
                                              <p:pRg st="17" end="17"/>
                                            </p:txEl>
                                          </p:spTgt>
                                        </p:tgtEl>
                                        <p:attrNameLst>
                                          <p:attrName>ppt_x</p:attrName>
                                        </p:attrNameLst>
                                      </p:cBhvr>
                                      <p:tavLst>
                                        <p:tav tm="0">
                                          <p:val>
                                            <p:strVal val="#ppt_x-.2"/>
                                          </p:val>
                                        </p:tav>
                                        <p:tav tm="100000">
                                          <p:val>
                                            <p:strVal val="#ppt_x"/>
                                          </p:val>
                                        </p:tav>
                                      </p:tavLst>
                                    </p:anim>
                                    <p:anim calcmode="lin" valueType="num">
                                      <p:cBhvr>
                                        <p:cTn id="98" dur="1000" fill="hold"/>
                                        <p:tgtEl>
                                          <p:spTgt spid="6">
                                            <p:txEl>
                                              <p:pRg st="17" end="17"/>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6">
                                            <p:txEl>
                                              <p:pRg st="17" end="17"/>
                                            </p:txEl>
                                          </p:spTgt>
                                        </p:tgtEl>
                                      </p:cBhvr>
                                    </p:animEffect>
                                  </p:childTnLst>
                                </p:cTn>
                              </p:par>
                              <p:par>
                                <p:cTn id="100" presetID="29" presetClass="entr" presetSubtype="0" fill="hold" nodeType="withEffect">
                                  <p:stCondLst>
                                    <p:cond delay="0"/>
                                  </p:stCondLst>
                                  <p:childTnLst>
                                    <p:set>
                                      <p:cBhvr>
                                        <p:cTn id="101" dur="1" fill="hold">
                                          <p:stCondLst>
                                            <p:cond delay="0"/>
                                          </p:stCondLst>
                                        </p:cTn>
                                        <p:tgtEl>
                                          <p:spTgt spid="6">
                                            <p:txEl>
                                              <p:pRg st="18" end="18"/>
                                            </p:txEl>
                                          </p:spTgt>
                                        </p:tgtEl>
                                        <p:attrNameLst>
                                          <p:attrName>style.visibility</p:attrName>
                                        </p:attrNameLst>
                                      </p:cBhvr>
                                      <p:to>
                                        <p:strVal val="visible"/>
                                      </p:to>
                                    </p:set>
                                    <p:anim calcmode="lin" valueType="num">
                                      <p:cBhvr>
                                        <p:cTn id="102" dur="1000" fill="hold"/>
                                        <p:tgtEl>
                                          <p:spTgt spid="6">
                                            <p:txEl>
                                              <p:pRg st="18" end="18"/>
                                            </p:txEl>
                                          </p:spTgt>
                                        </p:tgtEl>
                                        <p:attrNameLst>
                                          <p:attrName>ppt_x</p:attrName>
                                        </p:attrNameLst>
                                      </p:cBhvr>
                                      <p:tavLst>
                                        <p:tav tm="0">
                                          <p:val>
                                            <p:strVal val="#ppt_x-.2"/>
                                          </p:val>
                                        </p:tav>
                                        <p:tav tm="100000">
                                          <p:val>
                                            <p:strVal val="#ppt_x"/>
                                          </p:val>
                                        </p:tav>
                                      </p:tavLst>
                                    </p:anim>
                                    <p:anim calcmode="lin" valueType="num">
                                      <p:cBhvr>
                                        <p:cTn id="103" dur="1000" fill="hold"/>
                                        <p:tgtEl>
                                          <p:spTgt spid="6">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6">
                                            <p:txEl>
                                              <p:pRg st="18" end="18"/>
                                            </p:txEl>
                                          </p:spTgt>
                                        </p:tgtEl>
                                      </p:cBhvr>
                                    </p:animEffect>
                                  </p:childTnLst>
                                </p:cTn>
                              </p:par>
                              <p:par>
                                <p:cTn id="105" presetID="29" presetClass="entr" presetSubtype="0" fill="hold" nodeType="withEffect">
                                  <p:stCondLst>
                                    <p:cond delay="0"/>
                                  </p:stCondLst>
                                  <p:childTnLst>
                                    <p:set>
                                      <p:cBhvr>
                                        <p:cTn id="106" dur="1" fill="hold">
                                          <p:stCondLst>
                                            <p:cond delay="0"/>
                                          </p:stCondLst>
                                        </p:cTn>
                                        <p:tgtEl>
                                          <p:spTgt spid="6">
                                            <p:txEl>
                                              <p:pRg st="19" end="19"/>
                                            </p:txEl>
                                          </p:spTgt>
                                        </p:tgtEl>
                                        <p:attrNameLst>
                                          <p:attrName>style.visibility</p:attrName>
                                        </p:attrNameLst>
                                      </p:cBhvr>
                                      <p:to>
                                        <p:strVal val="visible"/>
                                      </p:to>
                                    </p:set>
                                    <p:anim calcmode="lin" valueType="num">
                                      <p:cBhvr>
                                        <p:cTn id="107" dur="1000" fill="hold"/>
                                        <p:tgtEl>
                                          <p:spTgt spid="6">
                                            <p:txEl>
                                              <p:pRg st="19" end="19"/>
                                            </p:txEl>
                                          </p:spTgt>
                                        </p:tgtEl>
                                        <p:attrNameLst>
                                          <p:attrName>ppt_x</p:attrName>
                                        </p:attrNameLst>
                                      </p:cBhvr>
                                      <p:tavLst>
                                        <p:tav tm="0">
                                          <p:val>
                                            <p:strVal val="#ppt_x-.2"/>
                                          </p:val>
                                        </p:tav>
                                        <p:tav tm="100000">
                                          <p:val>
                                            <p:strVal val="#ppt_x"/>
                                          </p:val>
                                        </p:tav>
                                      </p:tavLst>
                                    </p:anim>
                                    <p:anim calcmode="lin" valueType="num">
                                      <p:cBhvr>
                                        <p:cTn id="108" dur="1000" fill="hold"/>
                                        <p:tgtEl>
                                          <p:spTgt spid="6">
                                            <p:txEl>
                                              <p:pRg st="19" end="19"/>
                                            </p:txEl>
                                          </p:spTgt>
                                        </p:tgtEl>
                                        <p:attrNameLst>
                                          <p:attrName>ppt_y</p:attrName>
                                        </p:attrNameLst>
                                      </p:cBhvr>
                                      <p:tavLst>
                                        <p:tav tm="0">
                                          <p:val>
                                            <p:strVal val="#ppt_y"/>
                                          </p:val>
                                        </p:tav>
                                        <p:tav tm="100000">
                                          <p:val>
                                            <p:strVal val="#ppt_y"/>
                                          </p:val>
                                        </p:tav>
                                      </p:tavLst>
                                    </p:anim>
                                    <p:animEffect transition="in" filter="wipe(right)" prLst="gradientSize: 0.1">
                                      <p:cBhvr>
                                        <p:cTn id="109" dur="1000"/>
                                        <p:tgtEl>
                                          <p:spTgt spid="6">
                                            <p:txEl>
                                              <p:pRg st="19" end="19"/>
                                            </p:txEl>
                                          </p:spTgt>
                                        </p:tgtEl>
                                      </p:cBhvr>
                                    </p:animEffect>
                                  </p:childTnLst>
                                </p:cTn>
                              </p:par>
                              <p:par>
                                <p:cTn id="110" presetID="29" presetClass="entr" presetSubtype="0" fill="hold" nodeType="withEffect">
                                  <p:stCondLst>
                                    <p:cond delay="0"/>
                                  </p:stCondLst>
                                  <p:childTnLst>
                                    <p:set>
                                      <p:cBhvr>
                                        <p:cTn id="111" dur="1" fill="hold">
                                          <p:stCondLst>
                                            <p:cond delay="0"/>
                                          </p:stCondLst>
                                        </p:cTn>
                                        <p:tgtEl>
                                          <p:spTgt spid="6">
                                            <p:txEl>
                                              <p:pRg st="20" end="20"/>
                                            </p:txEl>
                                          </p:spTgt>
                                        </p:tgtEl>
                                        <p:attrNameLst>
                                          <p:attrName>style.visibility</p:attrName>
                                        </p:attrNameLst>
                                      </p:cBhvr>
                                      <p:to>
                                        <p:strVal val="visible"/>
                                      </p:to>
                                    </p:set>
                                    <p:anim calcmode="lin" valueType="num">
                                      <p:cBhvr>
                                        <p:cTn id="112" dur="1000" fill="hold"/>
                                        <p:tgtEl>
                                          <p:spTgt spid="6">
                                            <p:txEl>
                                              <p:pRg st="20" end="20"/>
                                            </p:txEl>
                                          </p:spTgt>
                                        </p:tgtEl>
                                        <p:attrNameLst>
                                          <p:attrName>ppt_x</p:attrName>
                                        </p:attrNameLst>
                                      </p:cBhvr>
                                      <p:tavLst>
                                        <p:tav tm="0">
                                          <p:val>
                                            <p:strVal val="#ppt_x-.2"/>
                                          </p:val>
                                        </p:tav>
                                        <p:tav tm="100000">
                                          <p:val>
                                            <p:strVal val="#ppt_x"/>
                                          </p:val>
                                        </p:tav>
                                      </p:tavLst>
                                    </p:anim>
                                    <p:anim calcmode="lin" valueType="num">
                                      <p:cBhvr>
                                        <p:cTn id="113" dur="1000" fill="hold"/>
                                        <p:tgtEl>
                                          <p:spTgt spid="6">
                                            <p:txEl>
                                              <p:pRg st="20" end="20"/>
                                            </p:txEl>
                                          </p:spTgt>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6">
                                            <p:txEl>
                                              <p:pRg st="20" end="20"/>
                                            </p:txEl>
                                          </p:spTgt>
                                        </p:tgtEl>
                                      </p:cBhvr>
                                    </p:animEffect>
                                  </p:childTnLst>
                                </p:cTn>
                              </p:par>
                              <p:par>
                                <p:cTn id="115" presetID="29" presetClass="entr" presetSubtype="0" fill="hold" nodeType="withEffect">
                                  <p:stCondLst>
                                    <p:cond delay="0"/>
                                  </p:stCondLst>
                                  <p:childTnLst>
                                    <p:set>
                                      <p:cBhvr>
                                        <p:cTn id="116" dur="1" fill="hold">
                                          <p:stCondLst>
                                            <p:cond delay="0"/>
                                          </p:stCondLst>
                                        </p:cTn>
                                        <p:tgtEl>
                                          <p:spTgt spid="6">
                                            <p:txEl>
                                              <p:pRg st="21" end="21"/>
                                            </p:txEl>
                                          </p:spTgt>
                                        </p:tgtEl>
                                        <p:attrNameLst>
                                          <p:attrName>style.visibility</p:attrName>
                                        </p:attrNameLst>
                                      </p:cBhvr>
                                      <p:to>
                                        <p:strVal val="visible"/>
                                      </p:to>
                                    </p:set>
                                    <p:anim calcmode="lin" valueType="num">
                                      <p:cBhvr>
                                        <p:cTn id="117" dur="1000" fill="hold"/>
                                        <p:tgtEl>
                                          <p:spTgt spid="6">
                                            <p:txEl>
                                              <p:pRg st="21" end="21"/>
                                            </p:txEl>
                                          </p:spTgt>
                                        </p:tgtEl>
                                        <p:attrNameLst>
                                          <p:attrName>ppt_x</p:attrName>
                                        </p:attrNameLst>
                                      </p:cBhvr>
                                      <p:tavLst>
                                        <p:tav tm="0">
                                          <p:val>
                                            <p:strVal val="#ppt_x-.2"/>
                                          </p:val>
                                        </p:tav>
                                        <p:tav tm="100000">
                                          <p:val>
                                            <p:strVal val="#ppt_x"/>
                                          </p:val>
                                        </p:tav>
                                      </p:tavLst>
                                    </p:anim>
                                    <p:anim calcmode="lin" valueType="num">
                                      <p:cBhvr>
                                        <p:cTn id="118" dur="1000" fill="hold"/>
                                        <p:tgtEl>
                                          <p:spTgt spid="6">
                                            <p:txEl>
                                              <p:pRg st="21" end="21"/>
                                            </p:txEl>
                                          </p:spTgt>
                                        </p:tgtEl>
                                        <p:attrNameLst>
                                          <p:attrName>ppt_y</p:attrName>
                                        </p:attrNameLst>
                                      </p:cBhvr>
                                      <p:tavLst>
                                        <p:tav tm="0">
                                          <p:val>
                                            <p:strVal val="#ppt_y"/>
                                          </p:val>
                                        </p:tav>
                                        <p:tav tm="100000">
                                          <p:val>
                                            <p:strVal val="#ppt_y"/>
                                          </p:val>
                                        </p:tav>
                                      </p:tavLst>
                                    </p:anim>
                                    <p:animEffect transition="in" filter="wipe(right)" prLst="gradientSize: 0.1">
                                      <p:cBhvr>
                                        <p:cTn id="119" dur="1000"/>
                                        <p:tgtEl>
                                          <p:spTgt spid="6">
                                            <p:txEl>
                                              <p:pRg st="21" end="21"/>
                                            </p:txEl>
                                          </p:spTgt>
                                        </p:tgtEl>
                                      </p:cBhvr>
                                    </p:animEffect>
                                  </p:childTnLst>
                                </p:cTn>
                              </p:par>
                              <p:par>
                                <p:cTn id="120" presetID="29" presetClass="entr" presetSubtype="0" fill="hold" nodeType="withEffect">
                                  <p:stCondLst>
                                    <p:cond delay="0"/>
                                  </p:stCondLst>
                                  <p:childTnLst>
                                    <p:set>
                                      <p:cBhvr>
                                        <p:cTn id="121" dur="1" fill="hold">
                                          <p:stCondLst>
                                            <p:cond delay="0"/>
                                          </p:stCondLst>
                                        </p:cTn>
                                        <p:tgtEl>
                                          <p:spTgt spid="6">
                                            <p:txEl>
                                              <p:pRg st="22" end="22"/>
                                            </p:txEl>
                                          </p:spTgt>
                                        </p:tgtEl>
                                        <p:attrNameLst>
                                          <p:attrName>style.visibility</p:attrName>
                                        </p:attrNameLst>
                                      </p:cBhvr>
                                      <p:to>
                                        <p:strVal val="visible"/>
                                      </p:to>
                                    </p:set>
                                    <p:anim calcmode="lin" valueType="num">
                                      <p:cBhvr>
                                        <p:cTn id="122" dur="1000" fill="hold"/>
                                        <p:tgtEl>
                                          <p:spTgt spid="6">
                                            <p:txEl>
                                              <p:pRg st="22" end="22"/>
                                            </p:txEl>
                                          </p:spTgt>
                                        </p:tgtEl>
                                        <p:attrNameLst>
                                          <p:attrName>ppt_x</p:attrName>
                                        </p:attrNameLst>
                                      </p:cBhvr>
                                      <p:tavLst>
                                        <p:tav tm="0">
                                          <p:val>
                                            <p:strVal val="#ppt_x-.2"/>
                                          </p:val>
                                        </p:tav>
                                        <p:tav tm="100000">
                                          <p:val>
                                            <p:strVal val="#ppt_x"/>
                                          </p:val>
                                        </p:tav>
                                      </p:tavLst>
                                    </p:anim>
                                    <p:anim calcmode="lin" valueType="num">
                                      <p:cBhvr>
                                        <p:cTn id="123" dur="1000" fill="hold"/>
                                        <p:tgtEl>
                                          <p:spTgt spid="6">
                                            <p:txEl>
                                              <p:pRg st="22" end="22"/>
                                            </p:txEl>
                                          </p:spTgt>
                                        </p:tgtEl>
                                        <p:attrNameLst>
                                          <p:attrName>ppt_y</p:attrName>
                                        </p:attrNameLst>
                                      </p:cBhvr>
                                      <p:tavLst>
                                        <p:tav tm="0">
                                          <p:val>
                                            <p:strVal val="#ppt_y"/>
                                          </p:val>
                                        </p:tav>
                                        <p:tav tm="100000">
                                          <p:val>
                                            <p:strVal val="#ppt_y"/>
                                          </p:val>
                                        </p:tav>
                                      </p:tavLst>
                                    </p:anim>
                                    <p:animEffect transition="in" filter="wipe(right)" prLst="gradientSize: 0.1">
                                      <p:cBhvr>
                                        <p:cTn id="124" dur="1000"/>
                                        <p:tgtEl>
                                          <p:spTgt spid="6">
                                            <p:txEl>
                                              <p:pRg st="22" end="2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129</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
        <p:nvSpPr>
          <p:cNvPr id="6" name="TextBox 5"/>
          <p:cNvSpPr txBox="1"/>
          <p:nvPr/>
        </p:nvSpPr>
        <p:spPr>
          <a:xfrm>
            <a:off x="0" y="914400"/>
            <a:ext cx="8915400" cy="5262979"/>
          </a:xfrm>
          <a:prstGeom prst="rect">
            <a:avLst/>
          </a:prstGeom>
          <a:noFill/>
        </p:spPr>
        <p:txBody>
          <a:bodyPr wrap="square" rtlCol="0">
            <a:spAutoFit/>
          </a:bodyPr>
          <a:lstStyle/>
          <a:p>
            <a:pPr algn="just">
              <a:buFont typeface="Wingdings" pitchFamily="2" charset="2"/>
              <a:buChar char="v"/>
            </a:pPr>
            <a:r>
              <a:rPr lang="en-US" sz="1600" dirty="0" smtClean="0"/>
              <a:t>Companies (Declaration of Dividend out of Reserves) Rules 1975</a:t>
            </a:r>
          </a:p>
          <a:p>
            <a:pPr algn="just">
              <a:buFont typeface="Wingdings" pitchFamily="2" charset="2"/>
              <a:buChar char="v"/>
            </a:pPr>
            <a:r>
              <a:rPr lang="en-US" sz="1600" dirty="0" smtClean="0"/>
              <a:t>Companies (Disclosure of Particulars in the Report of Board of Directors) Rules 1988</a:t>
            </a:r>
          </a:p>
          <a:p>
            <a:pPr algn="just">
              <a:buFont typeface="Wingdings" pitchFamily="2" charset="2"/>
              <a:buChar char="v"/>
            </a:pPr>
            <a:r>
              <a:rPr lang="en-US" sz="1600" dirty="0" smtClean="0"/>
              <a:t>Company Law Board (Fees on Applications and Petitions) Rules 1991</a:t>
            </a:r>
          </a:p>
          <a:p>
            <a:pPr algn="just">
              <a:buFont typeface="Wingdings" pitchFamily="2" charset="2"/>
              <a:buChar char="v"/>
            </a:pPr>
            <a:r>
              <a:rPr lang="en-US" sz="1600" dirty="0" smtClean="0"/>
              <a:t>Company’s Liquidation Accounts Rules, 1965</a:t>
            </a:r>
          </a:p>
          <a:p>
            <a:pPr algn="just">
              <a:buFont typeface="Wingdings" pitchFamily="2" charset="2"/>
              <a:buChar char="v"/>
            </a:pPr>
            <a:r>
              <a:rPr lang="en-US" sz="1600" dirty="0" smtClean="0"/>
              <a:t>Public Companies (Terms of Issue of Debentures and of Raising of Loans with option to Convert such Debentures or Loans into Shares) Rules, 1977</a:t>
            </a:r>
          </a:p>
          <a:p>
            <a:pPr algn="just">
              <a:buFont typeface="Wingdings" pitchFamily="2" charset="2"/>
              <a:buChar char="v"/>
            </a:pPr>
            <a:r>
              <a:rPr lang="en-US" sz="1600" dirty="0" smtClean="0"/>
              <a:t>Unlisted Public companies (Preferential allotment) Rules 2003</a:t>
            </a:r>
          </a:p>
          <a:p>
            <a:pPr algn="just">
              <a:buFont typeface="Wingdings" pitchFamily="2" charset="2"/>
              <a:buChar char="v"/>
            </a:pPr>
            <a:r>
              <a:rPr lang="en-US" sz="1600" dirty="0" smtClean="0"/>
              <a:t>Companies (Filing of Documents and Forms in Extensible Business Reporting Language) Rules 2011</a:t>
            </a:r>
          </a:p>
          <a:p>
            <a:pPr algn="just">
              <a:buFont typeface="Wingdings" pitchFamily="2" charset="2"/>
              <a:buChar char="v"/>
            </a:pPr>
            <a:r>
              <a:rPr lang="en-US" sz="1600" dirty="0" smtClean="0"/>
              <a:t>Company Board (Group B Post- Section Officer) Recruitment Rules 2013</a:t>
            </a:r>
          </a:p>
          <a:p>
            <a:pPr algn="just">
              <a:buFont typeface="Wingdings" pitchFamily="2" charset="2"/>
              <a:buChar char="v"/>
            </a:pPr>
            <a:r>
              <a:rPr lang="en-US" sz="1600" dirty="0" smtClean="0"/>
              <a:t>Company Law Board (Qualifications Experience and Other Conditions of Service of Members) Rules 1993</a:t>
            </a:r>
          </a:p>
          <a:p>
            <a:pPr algn="just">
              <a:buFont typeface="Wingdings" pitchFamily="2" charset="2"/>
              <a:buChar char="v"/>
            </a:pPr>
            <a:r>
              <a:rPr lang="en-US" sz="1600" dirty="0" smtClean="0"/>
              <a:t>Investor Education and Protection Fund (Uploading of information regarding unpaid and unclaimed amounts lying with companies) Rules 2012</a:t>
            </a:r>
          </a:p>
          <a:p>
            <a:pPr algn="just">
              <a:buFont typeface="Wingdings" pitchFamily="2" charset="2"/>
              <a:buChar char="v"/>
            </a:pPr>
            <a:r>
              <a:rPr lang="en-US" sz="1600" dirty="0" smtClean="0"/>
              <a:t>Cost Accounting Records (Steel Plant) Rules,1990</a:t>
            </a:r>
          </a:p>
          <a:p>
            <a:pPr algn="just">
              <a:buFont typeface="Wingdings" pitchFamily="2" charset="2"/>
              <a:buChar char="v"/>
            </a:pPr>
            <a:r>
              <a:rPr lang="en-US" sz="1600" dirty="0" smtClean="0"/>
              <a:t>Cost Accounting Records (Motor Vehicles) Rules,1997</a:t>
            </a:r>
          </a:p>
          <a:p>
            <a:pPr algn="just">
              <a:buFont typeface="Wingdings" pitchFamily="2" charset="2"/>
              <a:buChar char="v"/>
            </a:pPr>
            <a:r>
              <a:rPr lang="en-US" sz="1600" dirty="0" smtClean="0"/>
              <a:t>Cost Accounting Records (Engineering Industries) Rules,1984</a:t>
            </a:r>
          </a:p>
          <a:p>
            <a:pPr algn="just">
              <a:buFont typeface="Wingdings" pitchFamily="2" charset="2"/>
              <a:buChar char="v"/>
            </a:pPr>
            <a:r>
              <a:rPr lang="en-US" sz="1600" dirty="0" smtClean="0"/>
              <a:t>The Cost Accounting Records (Telecommunication Industry) Rules, 2011</a:t>
            </a:r>
          </a:p>
          <a:p>
            <a:pPr algn="just">
              <a:buFont typeface="Wingdings" pitchFamily="2" charset="2"/>
              <a:buChar char="v"/>
            </a:pPr>
            <a:r>
              <a:rPr lang="en-US" sz="1600" dirty="0" smtClean="0"/>
              <a:t>The Cost Accounting Records (Plantation Products) Rules, 2002</a:t>
            </a:r>
          </a:p>
          <a:p>
            <a:pPr algn="just">
              <a:buFont typeface="Wingdings" pitchFamily="2" charset="2"/>
              <a:buChar char="v"/>
            </a:pPr>
            <a:r>
              <a:rPr lang="en-US" sz="1600" dirty="0" smtClean="0"/>
              <a:t>Cost Accounting Records (Electronic products) Rules, 2001</a:t>
            </a:r>
          </a:p>
          <a:p>
            <a:pPr algn="just">
              <a:buFont typeface="Wingdings" pitchFamily="2" charset="2"/>
              <a:buChar char="v"/>
            </a:pPr>
            <a:r>
              <a:rPr lang="en-US" sz="1600" dirty="0" smtClean="0"/>
              <a:t>Cost Accounting Records (Mining and Metallurgy) Rules, 2001</a:t>
            </a:r>
          </a:p>
          <a:p>
            <a:pPr algn="just">
              <a:buFont typeface="Wingdings" pitchFamily="2" charset="2"/>
              <a:buChar char="v"/>
            </a:pPr>
            <a:r>
              <a:rPr lang="en-US" sz="1600" dirty="0" smtClean="0"/>
              <a:t>Directors Relatives (Office or Place of Profit) Rules, 2003</a:t>
            </a:r>
          </a:p>
        </p:txBody>
      </p:sp>
      <p:sp>
        <p:nvSpPr>
          <p:cNvPr id="7" name="Rectangle 6"/>
          <p:cNvSpPr/>
          <p:nvPr/>
        </p:nvSpPr>
        <p:spPr>
          <a:xfrm>
            <a:off x="0" y="83403"/>
            <a:ext cx="9144000" cy="830997"/>
          </a:xfrm>
          <a:prstGeom prst="rect">
            <a:avLst/>
          </a:prstGeom>
        </p:spPr>
        <p:txBody>
          <a:bodyPr wrap="square">
            <a:spAutoFit/>
          </a:bodyPr>
          <a:lstStyle/>
          <a:p>
            <a:pPr algn="ctr">
              <a:defRPr/>
            </a:pPr>
            <a:r>
              <a:rPr lang="en-US" sz="2800" b="1" dirty="0" smtClean="0">
                <a:solidFill>
                  <a:srgbClr val="00B0F0"/>
                </a:solidFill>
              </a:rPr>
              <a:t>RULES PERTAINING TO COMPANIES ACT, 1956 </a:t>
            </a:r>
            <a:r>
              <a:rPr lang="en-GB" sz="2000" b="1" dirty="0" smtClean="0">
                <a:solidFill>
                  <a:srgbClr val="00B0F0"/>
                </a:solidFill>
                <a:latin typeface="Times New Roman" pitchFamily="18" charset="0"/>
                <a:cs typeface="Times New Roman" pitchFamily="18" charset="0"/>
              </a:rPr>
              <a:t>Contd...!!!</a:t>
            </a:r>
            <a:endParaRPr lang="en-GB" sz="2800" b="1"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p:cTn id="17"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calcmode="lin" valueType="num">
                                      <p:cBhvr>
                                        <p:cTn id="22"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 calcmode="lin" valueType="num">
                                      <p:cBhvr>
                                        <p:cTn id="27"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 calcmode="lin" valueType="num">
                                      <p:cBhvr>
                                        <p:cTn id="32"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6">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p:cTn id="37" dur="1000" fill="hold"/>
                                        <p:tgtEl>
                                          <p:spTgt spid="6">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6">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 calcmode="lin" valueType="num">
                                      <p:cBhvr>
                                        <p:cTn id="42" dur="1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6">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 calcmode="lin" valueType="num">
                                      <p:cBhvr>
                                        <p:cTn id="47" dur="1000" fill="hold"/>
                                        <p:tgtEl>
                                          <p:spTgt spid="6">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6">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6">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 calcmode="lin" valueType="num">
                                      <p:cBhvr>
                                        <p:cTn id="52" dur="1000" fill="hold"/>
                                        <p:tgtEl>
                                          <p:spTgt spid="6">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6">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6">
                                            <p:txEl>
                                              <p:pRg st="9" end="9"/>
                                            </p:txEl>
                                          </p:spTgt>
                                        </p:tgtEl>
                                        <p:attrNameLst>
                                          <p:attrName>style.visibility</p:attrName>
                                        </p:attrNameLst>
                                      </p:cBhvr>
                                      <p:to>
                                        <p:strVal val="visible"/>
                                      </p:to>
                                    </p:set>
                                    <p:anim calcmode="lin" valueType="num">
                                      <p:cBhvr>
                                        <p:cTn id="57" dur="1000" fill="hold"/>
                                        <p:tgtEl>
                                          <p:spTgt spid="6">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6">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6">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6">
                                            <p:txEl>
                                              <p:pRg st="10" end="10"/>
                                            </p:txEl>
                                          </p:spTgt>
                                        </p:tgtEl>
                                        <p:attrNameLst>
                                          <p:attrName>style.visibility</p:attrName>
                                        </p:attrNameLst>
                                      </p:cBhvr>
                                      <p:to>
                                        <p:strVal val="visible"/>
                                      </p:to>
                                    </p:set>
                                    <p:anim calcmode="lin" valueType="num">
                                      <p:cBhvr>
                                        <p:cTn id="62" dur="1000" fill="hold"/>
                                        <p:tgtEl>
                                          <p:spTgt spid="6">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6">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6">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6">
                                            <p:txEl>
                                              <p:pRg st="11" end="11"/>
                                            </p:txEl>
                                          </p:spTgt>
                                        </p:tgtEl>
                                        <p:attrNameLst>
                                          <p:attrName>style.visibility</p:attrName>
                                        </p:attrNameLst>
                                      </p:cBhvr>
                                      <p:to>
                                        <p:strVal val="visible"/>
                                      </p:to>
                                    </p:set>
                                    <p:anim calcmode="lin" valueType="num">
                                      <p:cBhvr>
                                        <p:cTn id="67" dur="1000" fill="hold"/>
                                        <p:tgtEl>
                                          <p:spTgt spid="6">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6">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6">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6">
                                            <p:txEl>
                                              <p:pRg st="12" end="12"/>
                                            </p:txEl>
                                          </p:spTgt>
                                        </p:tgtEl>
                                        <p:attrNameLst>
                                          <p:attrName>style.visibility</p:attrName>
                                        </p:attrNameLst>
                                      </p:cBhvr>
                                      <p:to>
                                        <p:strVal val="visible"/>
                                      </p:to>
                                    </p:set>
                                    <p:anim calcmode="lin" valueType="num">
                                      <p:cBhvr>
                                        <p:cTn id="72" dur="1000" fill="hold"/>
                                        <p:tgtEl>
                                          <p:spTgt spid="6">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6">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6">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6">
                                            <p:txEl>
                                              <p:pRg st="13" end="13"/>
                                            </p:txEl>
                                          </p:spTgt>
                                        </p:tgtEl>
                                        <p:attrNameLst>
                                          <p:attrName>style.visibility</p:attrName>
                                        </p:attrNameLst>
                                      </p:cBhvr>
                                      <p:to>
                                        <p:strVal val="visible"/>
                                      </p:to>
                                    </p:set>
                                    <p:anim calcmode="lin" valueType="num">
                                      <p:cBhvr>
                                        <p:cTn id="77" dur="1000" fill="hold"/>
                                        <p:tgtEl>
                                          <p:spTgt spid="6">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6">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6">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6">
                                            <p:txEl>
                                              <p:pRg st="14" end="14"/>
                                            </p:txEl>
                                          </p:spTgt>
                                        </p:tgtEl>
                                        <p:attrNameLst>
                                          <p:attrName>style.visibility</p:attrName>
                                        </p:attrNameLst>
                                      </p:cBhvr>
                                      <p:to>
                                        <p:strVal val="visible"/>
                                      </p:to>
                                    </p:set>
                                    <p:anim calcmode="lin" valueType="num">
                                      <p:cBhvr>
                                        <p:cTn id="82" dur="1000" fill="hold"/>
                                        <p:tgtEl>
                                          <p:spTgt spid="6">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6">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6">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6">
                                            <p:txEl>
                                              <p:pRg st="15" end="15"/>
                                            </p:txEl>
                                          </p:spTgt>
                                        </p:tgtEl>
                                        <p:attrNameLst>
                                          <p:attrName>style.visibility</p:attrName>
                                        </p:attrNameLst>
                                      </p:cBhvr>
                                      <p:to>
                                        <p:strVal val="visible"/>
                                      </p:to>
                                    </p:set>
                                    <p:anim calcmode="lin" valueType="num">
                                      <p:cBhvr>
                                        <p:cTn id="87" dur="1000" fill="hold"/>
                                        <p:tgtEl>
                                          <p:spTgt spid="6">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6">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6">
                                            <p:txEl>
                                              <p:pRg st="15" end="15"/>
                                            </p:txEl>
                                          </p:spTgt>
                                        </p:tgtEl>
                                      </p:cBhvr>
                                    </p:animEffect>
                                  </p:childTnLst>
                                </p:cTn>
                              </p:par>
                              <p:par>
                                <p:cTn id="90" presetID="29" presetClass="entr" presetSubtype="0" fill="hold" nodeType="withEffect">
                                  <p:stCondLst>
                                    <p:cond delay="0"/>
                                  </p:stCondLst>
                                  <p:childTnLst>
                                    <p:set>
                                      <p:cBhvr>
                                        <p:cTn id="91" dur="1" fill="hold">
                                          <p:stCondLst>
                                            <p:cond delay="0"/>
                                          </p:stCondLst>
                                        </p:cTn>
                                        <p:tgtEl>
                                          <p:spTgt spid="6">
                                            <p:txEl>
                                              <p:pRg st="16" end="16"/>
                                            </p:txEl>
                                          </p:spTgt>
                                        </p:tgtEl>
                                        <p:attrNameLst>
                                          <p:attrName>style.visibility</p:attrName>
                                        </p:attrNameLst>
                                      </p:cBhvr>
                                      <p:to>
                                        <p:strVal val="visible"/>
                                      </p:to>
                                    </p:set>
                                    <p:anim calcmode="lin" valueType="num">
                                      <p:cBhvr>
                                        <p:cTn id="92" dur="1000" fill="hold"/>
                                        <p:tgtEl>
                                          <p:spTgt spid="6">
                                            <p:txEl>
                                              <p:pRg st="16" end="16"/>
                                            </p:txEl>
                                          </p:spTgt>
                                        </p:tgtEl>
                                        <p:attrNameLst>
                                          <p:attrName>ppt_x</p:attrName>
                                        </p:attrNameLst>
                                      </p:cBhvr>
                                      <p:tavLst>
                                        <p:tav tm="0">
                                          <p:val>
                                            <p:strVal val="#ppt_x-.2"/>
                                          </p:val>
                                        </p:tav>
                                        <p:tav tm="100000">
                                          <p:val>
                                            <p:strVal val="#ppt_x"/>
                                          </p:val>
                                        </p:tav>
                                      </p:tavLst>
                                    </p:anim>
                                    <p:anim calcmode="lin" valueType="num">
                                      <p:cBhvr>
                                        <p:cTn id="93" dur="1000" fill="hold"/>
                                        <p:tgtEl>
                                          <p:spTgt spid="6">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6">
                                            <p:txEl>
                                              <p:pRg st="16" end="16"/>
                                            </p:txEl>
                                          </p:spTgt>
                                        </p:tgtEl>
                                      </p:cBhvr>
                                    </p:animEffect>
                                  </p:childTnLst>
                                </p:cTn>
                              </p:par>
                              <p:par>
                                <p:cTn id="95" presetID="29" presetClass="entr" presetSubtype="0" fill="hold" nodeType="withEffect">
                                  <p:stCondLst>
                                    <p:cond delay="0"/>
                                  </p:stCondLst>
                                  <p:childTnLst>
                                    <p:set>
                                      <p:cBhvr>
                                        <p:cTn id="96" dur="1" fill="hold">
                                          <p:stCondLst>
                                            <p:cond delay="0"/>
                                          </p:stCondLst>
                                        </p:cTn>
                                        <p:tgtEl>
                                          <p:spTgt spid="6">
                                            <p:txEl>
                                              <p:pRg st="17" end="17"/>
                                            </p:txEl>
                                          </p:spTgt>
                                        </p:tgtEl>
                                        <p:attrNameLst>
                                          <p:attrName>style.visibility</p:attrName>
                                        </p:attrNameLst>
                                      </p:cBhvr>
                                      <p:to>
                                        <p:strVal val="visible"/>
                                      </p:to>
                                    </p:set>
                                    <p:anim calcmode="lin" valueType="num">
                                      <p:cBhvr>
                                        <p:cTn id="97" dur="1000" fill="hold"/>
                                        <p:tgtEl>
                                          <p:spTgt spid="6">
                                            <p:txEl>
                                              <p:pRg st="17" end="17"/>
                                            </p:txEl>
                                          </p:spTgt>
                                        </p:tgtEl>
                                        <p:attrNameLst>
                                          <p:attrName>ppt_x</p:attrName>
                                        </p:attrNameLst>
                                      </p:cBhvr>
                                      <p:tavLst>
                                        <p:tav tm="0">
                                          <p:val>
                                            <p:strVal val="#ppt_x-.2"/>
                                          </p:val>
                                        </p:tav>
                                        <p:tav tm="100000">
                                          <p:val>
                                            <p:strVal val="#ppt_x"/>
                                          </p:val>
                                        </p:tav>
                                      </p:tavLst>
                                    </p:anim>
                                    <p:anim calcmode="lin" valueType="num">
                                      <p:cBhvr>
                                        <p:cTn id="98" dur="1000" fill="hold"/>
                                        <p:tgtEl>
                                          <p:spTgt spid="6">
                                            <p:txEl>
                                              <p:pRg st="17" end="17"/>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6">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fontScale="90000"/>
          </a:bodyPr>
          <a:lstStyle/>
          <a:p>
            <a:r>
              <a:rPr lang="en-US" b="1" dirty="0" smtClean="0">
                <a:solidFill>
                  <a:srgbClr val="00B0F0"/>
                </a:solidFill>
              </a:rPr>
              <a:t/>
            </a:r>
            <a:br>
              <a:rPr lang="en-US" b="1" dirty="0" smtClean="0">
                <a:solidFill>
                  <a:srgbClr val="00B0F0"/>
                </a:solidFill>
              </a:rPr>
            </a:br>
            <a:r>
              <a:rPr lang="en-US" sz="3300" b="1" dirty="0" smtClean="0">
                <a:solidFill>
                  <a:srgbClr val="00B0F0"/>
                </a:solidFill>
              </a:rPr>
              <a:t>Background of One Person Company (OPC)</a:t>
            </a:r>
            <a:br>
              <a:rPr lang="en-US" sz="3300" b="1" dirty="0" smtClean="0">
                <a:solidFill>
                  <a:srgbClr val="00B0F0"/>
                </a:solidFill>
              </a:rPr>
            </a:br>
            <a:endParaRPr lang="en-US" sz="3300" b="1" dirty="0">
              <a:solidFill>
                <a:srgbClr val="00B0F0"/>
              </a:solidFill>
            </a:endParaRPr>
          </a:p>
        </p:txBody>
      </p:sp>
      <p:sp>
        <p:nvSpPr>
          <p:cNvPr id="3" name="Content Placeholder 2"/>
          <p:cNvSpPr>
            <a:spLocks noGrp="1"/>
          </p:cNvSpPr>
          <p:nvPr>
            <p:ph idx="1"/>
          </p:nvPr>
        </p:nvSpPr>
        <p:spPr>
          <a:xfrm>
            <a:off x="76200" y="1066800"/>
            <a:ext cx="8991600" cy="5059363"/>
          </a:xfrm>
        </p:spPr>
        <p:txBody>
          <a:bodyPr>
            <a:noAutofit/>
          </a:bodyPr>
          <a:lstStyle/>
          <a:p>
            <a:pPr marL="0" indent="0" algn="just">
              <a:buNone/>
              <a:tabLst>
                <a:tab pos="628650" algn="l"/>
              </a:tabLst>
            </a:pPr>
            <a:r>
              <a:rPr lang="en-US" sz="2000" dirty="0" smtClean="0"/>
              <a:t>2004: Government on India constituted an Expert Committee on Company Law under  	the Chairmanship of Dr. J. J. Irani to make recommendations on various issues.</a:t>
            </a:r>
          </a:p>
          <a:p>
            <a:pPr marL="0" indent="0" algn="just">
              <a:buNone/>
              <a:tabLst>
                <a:tab pos="628650" algn="l"/>
              </a:tabLst>
            </a:pPr>
            <a:endParaRPr lang="en-US" sz="1000" dirty="0" smtClean="0"/>
          </a:p>
          <a:p>
            <a:pPr marL="0" indent="0" algn="just">
              <a:buNone/>
              <a:tabLst>
                <a:tab pos="628650" algn="l"/>
              </a:tabLst>
            </a:pPr>
            <a:r>
              <a:rPr lang="en-US" sz="2000" dirty="0" smtClean="0"/>
              <a:t>2005: OPC Concept has been first recommended by the Expert Committee (Dr. Irani). </a:t>
            </a:r>
          </a:p>
          <a:p>
            <a:pPr marL="0" indent="0" defTabSz="628650">
              <a:buNone/>
            </a:pPr>
            <a:endParaRPr lang="en-US" sz="700" dirty="0" smtClean="0"/>
          </a:p>
          <a:p>
            <a:pPr marL="0" indent="0" algn="just" defTabSz="628650">
              <a:buNone/>
            </a:pPr>
            <a:r>
              <a:rPr lang="en-US" sz="2000" dirty="0" smtClean="0"/>
              <a:t>	Expert Committee examined that how the global changes given a chance to an 	individual to participate into economic activity. And how can such economic 	activity may take place through the creation of an economic person by the 	Company Law. </a:t>
            </a:r>
            <a:endParaRPr lang="en-US" sz="400" dirty="0" smtClean="0"/>
          </a:p>
          <a:p>
            <a:pPr marL="0" indent="0" algn="just" defTabSz="628650">
              <a:buNone/>
            </a:pPr>
            <a:r>
              <a:rPr lang="en-US" sz="2000" dirty="0" smtClean="0"/>
              <a:t/>
            </a:r>
            <a:br>
              <a:rPr lang="en-US" sz="2000" dirty="0" smtClean="0"/>
            </a:br>
            <a:r>
              <a:rPr lang="en-US" sz="2000" dirty="0" smtClean="0"/>
              <a:t>	</a:t>
            </a:r>
            <a:r>
              <a:rPr lang="en-US" sz="2000" dirty="0" smtClean="0">
                <a:solidFill>
                  <a:srgbClr val="FFFF00"/>
                </a:solidFill>
              </a:rPr>
              <a:t>“</a:t>
            </a:r>
            <a:r>
              <a:rPr lang="en-US" sz="1800" i="1" dirty="0" smtClean="0">
                <a:solidFill>
                  <a:srgbClr val="FFFF00"/>
                </a:solidFill>
              </a:rPr>
              <a:t>We feel that it is possible for individuals to operate in the economic domain and 	contribute effectively. To facilitate this, the Committee recommends that the law should 	recognize the formation of a single person economic entity in the form of ‘</a:t>
            </a:r>
            <a:r>
              <a:rPr lang="en-US" sz="1800" b="1" i="1" dirty="0" smtClean="0">
                <a:solidFill>
                  <a:srgbClr val="FFFF00"/>
                </a:solidFill>
              </a:rPr>
              <a:t>One Person 	Company</a:t>
            </a:r>
            <a:r>
              <a:rPr lang="en-US" sz="1800" i="1" dirty="0" smtClean="0">
                <a:solidFill>
                  <a:srgbClr val="FFFF00"/>
                </a:solidFill>
              </a:rPr>
              <a:t>’ (OPC). Such an entity may be provided with a simpler regime through 	exemptions so that the single entrepreneur is not compelled to fritter away his time, 	energy and resources on procedural matters.”</a:t>
            </a:r>
          </a:p>
          <a:p>
            <a:pPr marL="0" indent="0" algn="just"/>
            <a:endParaRPr lang="en-US" sz="2000"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13</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0" name="Date Placeholder 9"/>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4" end="4"/>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130</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1" name="Rounded Rectangle 10"/>
          <p:cNvSpPr/>
          <p:nvPr/>
        </p:nvSpPr>
        <p:spPr>
          <a:xfrm>
            <a:off x="0" y="0"/>
            <a:ext cx="9144000" cy="9144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000" b="1" dirty="0" smtClean="0"/>
              <a:t>COSTING STANDARD</a:t>
            </a:r>
            <a:endParaRPr lang="en-GB" sz="3000" b="1" dirty="0">
              <a:solidFill>
                <a:schemeClr val="bg1"/>
              </a:solidFill>
              <a:latin typeface="Times New Roman" pitchFamily="18" charset="0"/>
              <a:cs typeface="Times New Roman" pitchFamily="18" charset="0"/>
            </a:endParaRPr>
          </a:p>
        </p:txBody>
      </p:sp>
      <p:sp>
        <p:nvSpPr>
          <p:cNvPr id="12" name="Date Placeholder 11"/>
          <p:cNvSpPr>
            <a:spLocks noGrp="1"/>
          </p:cNvSpPr>
          <p:nvPr>
            <p:ph type="dt" sz="half" idx="10"/>
          </p:nvPr>
        </p:nvSpPr>
        <p:spPr/>
        <p:txBody>
          <a:bodyPr/>
          <a:lstStyle/>
          <a:p>
            <a:r>
              <a:rPr lang="en-US" smtClean="0"/>
              <a:t>CS SHISHIR DUDEJA</a:t>
            </a:r>
            <a:endParaRPr lang="en-US" dirty="0"/>
          </a:p>
        </p:txBody>
      </p:sp>
      <p:sp>
        <p:nvSpPr>
          <p:cNvPr id="10" name="TextBox 9"/>
          <p:cNvSpPr txBox="1"/>
          <p:nvPr/>
        </p:nvSpPr>
        <p:spPr>
          <a:xfrm>
            <a:off x="152400" y="1173063"/>
            <a:ext cx="8763000" cy="4770537"/>
          </a:xfrm>
          <a:prstGeom prst="rect">
            <a:avLst/>
          </a:prstGeom>
          <a:noFill/>
        </p:spPr>
        <p:txBody>
          <a:bodyPr wrap="square" rtlCol="0">
            <a:spAutoFit/>
          </a:bodyPr>
          <a:lstStyle/>
          <a:p>
            <a:pPr marL="342900" indent="-342900" algn="just">
              <a:spcAft>
                <a:spcPts val="700"/>
              </a:spcAft>
              <a:buFont typeface="Wingdings" pitchFamily="2" charset="2"/>
              <a:buChar char="v"/>
            </a:pPr>
            <a:r>
              <a:rPr lang="en-US" dirty="0" smtClean="0"/>
              <a:t> CAS-1 - Classification Of Cost</a:t>
            </a:r>
          </a:p>
          <a:p>
            <a:pPr marL="342900" indent="-342900" algn="just">
              <a:spcAft>
                <a:spcPts val="700"/>
              </a:spcAft>
              <a:buFont typeface="Wingdings" pitchFamily="2" charset="2"/>
              <a:buChar char="v"/>
            </a:pPr>
            <a:r>
              <a:rPr lang="en-US" dirty="0" smtClean="0"/>
              <a:t> CAS-2 - Capacity Determination</a:t>
            </a:r>
          </a:p>
          <a:p>
            <a:pPr marL="342900" indent="-342900" algn="just">
              <a:spcAft>
                <a:spcPts val="700"/>
              </a:spcAft>
              <a:buFont typeface="Wingdings" pitchFamily="2" charset="2"/>
              <a:buChar char="v"/>
            </a:pPr>
            <a:r>
              <a:rPr lang="en-US" dirty="0" smtClean="0"/>
              <a:t> CAS-3 - Overheads</a:t>
            </a:r>
          </a:p>
          <a:p>
            <a:pPr marL="342900" indent="-342900" algn="just">
              <a:spcAft>
                <a:spcPts val="700"/>
              </a:spcAft>
              <a:buFont typeface="Wingdings" pitchFamily="2" charset="2"/>
              <a:buChar char="v"/>
            </a:pPr>
            <a:r>
              <a:rPr lang="en-US" dirty="0" smtClean="0"/>
              <a:t> CAS-4 - Cost Of Production For Captive Consumption</a:t>
            </a:r>
          </a:p>
          <a:p>
            <a:pPr marL="342900" indent="-342900" algn="just">
              <a:spcAft>
                <a:spcPts val="700"/>
              </a:spcAft>
              <a:buFont typeface="Wingdings" pitchFamily="2" charset="2"/>
              <a:buChar char="v"/>
            </a:pPr>
            <a:r>
              <a:rPr lang="en-US" dirty="0" smtClean="0"/>
              <a:t> CAS-5 - Determination Of Average (Equalized) Cost Of Transportation</a:t>
            </a:r>
          </a:p>
          <a:p>
            <a:pPr marL="342900" indent="-342900" algn="just">
              <a:spcAft>
                <a:spcPts val="700"/>
              </a:spcAft>
              <a:buFont typeface="Wingdings" pitchFamily="2" charset="2"/>
              <a:buChar char="v"/>
            </a:pPr>
            <a:r>
              <a:rPr lang="en-US" dirty="0" smtClean="0"/>
              <a:t> CAS-6 - Material Cost</a:t>
            </a:r>
          </a:p>
          <a:p>
            <a:pPr marL="342900" indent="-342900" algn="just">
              <a:spcAft>
                <a:spcPts val="700"/>
              </a:spcAft>
              <a:buFont typeface="Wingdings" pitchFamily="2" charset="2"/>
              <a:buChar char="v"/>
            </a:pPr>
            <a:r>
              <a:rPr lang="en-US" dirty="0" smtClean="0"/>
              <a:t> CAS-7 - Employee Cost</a:t>
            </a:r>
          </a:p>
          <a:p>
            <a:pPr marL="342900" indent="-342900" algn="just">
              <a:spcAft>
                <a:spcPts val="700"/>
              </a:spcAft>
              <a:buFont typeface="Wingdings" pitchFamily="2" charset="2"/>
              <a:buChar char="v"/>
            </a:pPr>
            <a:r>
              <a:rPr lang="en-US" dirty="0" smtClean="0"/>
              <a:t> CAS-8 - Cost Of Utilities</a:t>
            </a:r>
          </a:p>
          <a:p>
            <a:pPr marL="342900" indent="-342900" algn="just">
              <a:spcAft>
                <a:spcPts val="700"/>
              </a:spcAft>
              <a:buFont typeface="Wingdings" pitchFamily="2" charset="2"/>
              <a:buChar char="v"/>
            </a:pPr>
            <a:r>
              <a:rPr lang="en-US" dirty="0" smtClean="0"/>
              <a:t> CAS-9 - Packing Material Cost</a:t>
            </a:r>
          </a:p>
          <a:p>
            <a:pPr marL="342900" indent="-342900" algn="just">
              <a:spcAft>
                <a:spcPts val="700"/>
              </a:spcAft>
              <a:buFont typeface="Wingdings" pitchFamily="2" charset="2"/>
              <a:buChar char="v"/>
            </a:pPr>
            <a:r>
              <a:rPr lang="en-US" dirty="0" smtClean="0"/>
              <a:t> CAS-10 - Direct Expenses</a:t>
            </a:r>
          </a:p>
          <a:p>
            <a:pPr marL="342900" indent="-342900" algn="just">
              <a:spcAft>
                <a:spcPts val="700"/>
              </a:spcAft>
              <a:buFont typeface="Wingdings" pitchFamily="2" charset="2"/>
              <a:buChar char="v"/>
            </a:pPr>
            <a:r>
              <a:rPr lang="en-US" dirty="0" smtClean="0"/>
              <a:t> CAS-11 - Administrative Overheads</a:t>
            </a:r>
          </a:p>
          <a:p>
            <a:pPr marL="342900" indent="-342900" algn="just">
              <a:spcAft>
                <a:spcPts val="700"/>
              </a:spcAft>
              <a:buFont typeface="Wingdings" pitchFamily="2" charset="2"/>
              <a:buChar char="v"/>
            </a:pPr>
            <a:r>
              <a:rPr lang="en-US" dirty="0" smtClean="0"/>
              <a:t> CAS-12 - Repairs &amp; Maintenance Cost</a:t>
            </a:r>
          </a:p>
          <a:p>
            <a:pPr marL="342900" indent="-342900" algn="just">
              <a:spcAft>
                <a:spcPts val="700"/>
              </a:spcAft>
              <a:buFont typeface="Wingdings" pitchFamily="2" charset="2"/>
              <a:buChar char="v"/>
            </a:pPr>
            <a:r>
              <a:rPr lang="en-US" dirty="0" smtClean="0"/>
              <a:t> CAS-13 - Cost Of Service Cost Centre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 calcmode="lin" valueType="num">
                                      <p:cBhvr>
                                        <p:cTn id="12"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 calcmode="lin" valueType="num">
                                      <p:cBhvr>
                                        <p:cTn id="17" dur="1000" fill="hold"/>
                                        <p:tgtEl>
                                          <p:spTgt spid="10">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10">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0">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 calcmode="lin" valueType="num">
                                      <p:cBhvr>
                                        <p:cTn id="22" dur="1000" fill="hold"/>
                                        <p:tgtEl>
                                          <p:spTgt spid="10">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0">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 calcmode="lin" valueType="num">
                                      <p:cBhvr>
                                        <p:cTn id="27" dur="1000" fill="hold"/>
                                        <p:tgtEl>
                                          <p:spTgt spid="10">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10">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0">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 calcmode="lin" valueType="num">
                                      <p:cBhvr>
                                        <p:cTn id="32" dur="1000" fill="hold"/>
                                        <p:tgtEl>
                                          <p:spTgt spid="10">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10">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0">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anim calcmode="lin" valueType="num">
                                      <p:cBhvr>
                                        <p:cTn id="37" dur="1000" fill="hold"/>
                                        <p:tgtEl>
                                          <p:spTgt spid="10">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10">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0">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10">
                                            <p:txEl>
                                              <p:pRg st="6" end="6"/>
                                            </p:txEl>
                                          </p:spTgt>
                                        </p:tgtEl>
                                        <p:attrNameLst>
                                          <p:attrName>style.visibility</p:attrName>
                                        </p:attrNameLst>
                                      </p:cBhvr>
                                      <p:to>
                                        <p:strVal val="visible"/>
                                      </p:to>
                                    </p:set>
                                    <p:anim calcmode="lin" valueType="num">
                                      <p:cBhvr>
                                        <p:cTn id="42" dur="1000" fill="hold"/>
                                        <p:tgtEl>
                                          <p:spTgt spid="10">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10">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10">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10">
                                            <p:txEl>
                                              <p:pRg st="7" end="7"/>
                                            </p:txEl>
                                          </p:spTgt>
                                        </p:tgtEl>
                                        <p:attrNameLst>
                                          <p:attrName>style.visibility</p:attrName>
                                        </p:attrNameLst>
                                      </p:cBhvr>
                                      <p:to>
                                        <p:strVal val="visible"/>
                                      </p:to>
                                    </p:set>
                                    <p:anim calcmode="lin" valueType="num">
                                      <p:cBhvr>
                                        <p:cTn id="47" dur="1000" fill="hold"/>
                                        <p:tgtEl>
                                          <p:spTgt spid="10">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10">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0">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10">
                                            <p:txEl>
                                              <p:pRg st="8" end="8"/>
                                            </p:txEl>
                                          </p:spTgt>
                                        </p:tgtEl>
                                        <p:attrNameLst>
                                          <p:attrName>style.visibility</p:attrName>
                                        </p:attrNameLst>
                                      </p:cBhvr>
                                      <p:to>
                                        <p:strVal val="visible"/>
                                      </p:to>
                                    </p:set>
                                    <p:anim calcmode="lin" valueType="num">
                                      <p:cBhvr>
                                        <p:cTn id="52" dur="1000" fill="hold"/>
                                        <p:tgtEl>
                                          <p:spTgt spid="10">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10">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0">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10">
                                            <p:txEl>
                                              <p:pRg st="9" end="9"/>
                                            </p:txEl>
                                          </p:spTgt>
                                        </p:tgtEl>
                                        <p:attrNameLst>
                                          <p:attrName>style.visibility</p:attrName>
                                        </p:attrNameLst>
                                      </p:cBhvr>
                                      <p:to>
                                        <p:strVal val="visible"/>
                                      </p:to>
                                    </p:set>
                                    <p:anim calcmode="lin" valueType="num">
                                      <p:cBhvr>
                                        <p:cTn id="57" dur="1000" fill="hold"/>
                                        <p:tgtEl>
                                          <p:spTgt spid="10">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10">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10">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10">
                                            <p:txEl>
                                              <p:pRg st="10" end="10"/>
                                            </p:txEl>
                                          </p:spTgt>
                                        </p:tgtEl>
                                        <p:attrNameLst>
                                          <p:attrName>style.visibility</p:attrName>
                                        </p:attrNameLst>
                                      </p:cBhvr>
                                      <p:to>
                                        <p:strVal val="visible"/>
                                      </p:to>
                                    </p:set>
                                    <p:anim calcmode="lin" valueType="num">
                                      <p:cBhvr>
                                        <p:cTn id="62" dur="1000" fill="hold"/>
                                        <p:tgtEl>
                                          <p:spTgt spid="10">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10">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10">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10">
                                            <p:txEl>
                                              <p:pRg st="11" end="11"/>
                                            </p:txEl>
                                          </p:spTgt>
                                        </p:tgtEl>
                                        <p:attrNameLst>
                                          <p:attrName>style.visibility</p:attrName>
                                        </p:attrNameLst>
                                      </p:cBhvr>
                                      <p:to>
                                        <p:strVal val="visible"/>
                                      </p:to>
                                    </p:set>
                                    <p:anim calcmode="lin" valueType="num">
                                      <p:cBhvr>
                                        <p:cTn id="67" dur="1000" fill="hold"/>
                                        <p:tgtEl>
                                          <p:spTgt spid="10">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10">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10">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10">
                                            <p:txEl>
                                              <p:pRg st="12" end="12"/>
                                            </p:txEl>
                                          </p:spTgt>
                                        </p:tgtEl>
                                        <p:attrNameLst>
                                          <p:attrName>style.visibility</p:attrName>
                                        </p:attrNameLst>
                                      </p:cBhvr>
                                      <p:to>
                                        <p:strVal val="visible"/>
                                      </p:to>
                                    </p:set>
                                    <p:anim calcmode="lin" valueType="num">
                                      <p:cBhvr>
                                        <p:cTn id="72" dur="1000" fill="hold"/>
                                        <p:tgtEl>
                                          <p:spTgt spid="10">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10">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10">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131</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1" name="Rounded Rectangle 10"/>
          <p:cNvSpPr/>
          <p:nvPr/>
        </p:nvSpPr>
        <p:spPr>
          <a:xfrm>
            <a:off x="0" y="0"/>
            <a:ext cx="9144000" cy="9144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000" b="1" dirty="0" smtClean="0"/>
              <a:t>SECRETARIAL STANDARDS</a:t>
            </a:r>
            <a:endParaRPr lang="en-GB" sz="3000" b="1" dirty="0">
              <a:solidFill>
                <a:schemeClr val="bg1"/>
              </a:solidFill>
              <a:latin typeface="Times New Roman" pitchFamily="18" charset="0"/>
              <a:cs typeface="Times New Roman" pitchFamily="18" charset="0"/>
            </a:endParaRPr>
          </a:p>
        </p:txBody>
      </p:sp>
      <p:sp>
        <p:nvSpPr>
          <p:cNvPr id="12" name="Date Placeholder 11"/>
          <p:cNvSpPr>
            <a:spLocks noGrp="1"/>
          </p:cNvSpPr>
          <p:nvPr>
            <p:ph type="dt" sz="half" idx="10"/>
          </p:nvPr>
        </p:nvSpPr>
        <p:spPr/>
        <p:txBody>
          <a:bodyPr/>
          <a:lstStyle/>
          <a:p>
            <a:r>
              <a:rPr lang="en-US" smtClean="0"/>
              <a:t>CS SHISHIR DUDEJA</a:t>
            </a:r>
            <a:endParaRPr lang="en-US" dirty="0"/>
          </a:p>
        </p:txBody>
      </p:sp>
      <p:sp>
        <p:nvSpPr>
          <p:cNvPr id="6" name="TextBox 5"/>
          <p:cNvSpPr txBox="1"/>
          <p:nvPr/>
        </p:nvSpPr>
        <p:spPr>
          <a:xfrm>
            <a:off x="152400" y="1308080"/>
            <a:ext cx="8686800" cy="4197559"/>
          </a:xfrm>
          <a:prstGeom prst="rect">
            <a:avLst/>
          </a:prstGeom>
          <a:noFill/>
        </p:spPr>
        <p:txBody>
          <a:bodyPr wrap="square" rtlCol="0">
            <a:spAutoFit/>
          </a:bodyPr>
          <a:lstStyle/>
          <a:p>
            <a:pPr algn="just">
              <a:lnSpc>
                <a:spcPct val="150000"/>
              </a:lnSpc>
            </a:pPr>
            <a:r>
              <a:rPr lang="en-US" dirty="0" smtClean="0"/>
              <a:t> SS-1 :  Secretarial Standard on Meetings of the Board of Directors</a:t>
            </a:r>
          </a:p>
          <a:p>
            <a:pPr algn="just">
              <a:lnSpc>
                <a:spcPct val="150000"/>
              </a:lnSpc>
            </a:pPr>
            <a:r>
              <a:rPr lang="en-US" dirty="0" smtClean="0"/>
              <a:t> SS-2 :  Secretarial Standard on General Meetings</a:t>
            </a:r>
          </a:p>
          <a:p>
            <a:pPr algn="just">
              <a:lnSpc>
                <a:spcPct val="150000"/>
              </a:lnSpc>
            </a:pPr>
            <a:r>
              <a:rPr lang="en-US" dirty="0" smtClean="0"/>
              <a:t> SS-3:   Secretarial Standard on Dividend </a:t>
            </a:r>
          </a:p>
          <a:p>
            <a:pPr algn="just">
              <a:lnSpc>
                <a:spcPct val="150000"/>
              </a:lnSpc>
            </a:pPr>
            <a:r>
              <a:rPr lang="en-US" dirty="0" smtClean="0"/>
              <a:t> SS-4:   Secretarial Standard of ICSI on Registers and Records</a:t>
            </a:r>
          </a:p>
          <a:p>
            <a:pPr algn="just">
              <a:lnSpc>
                <a:spcPct val="150000"/>
              </a:lnSpc>
            </a:pPr>
            <a:r>
              <a:rPr lang="en-US" dirty="0" smtClean="0"/>
              <a:t> SS-5:   Secretarial Standard on Minutes</a:t>
            </a:r>
          </a:p>
          <a:p>
            <a:pPr algn="just">
              <a:lnSpc>
                <a:spcPct val="150000"/>
              </a:lnSpc>
            </a:pPr>
            <a:r>
              <a:rPr lang="en-US" dirty="0" smtClean="0"/>
              <a:t> SS-6:   Secretarial Standard on Transmission of Shares and Debentures</a:t>
            </a:r>
          </a:p>
          <a:p>
            <a:pPr algn="just">
              <a:lnSpc>
                <a:spcPct val="150000"/>
              </a:lnSpc>
            </a:pPr>
            <a:r>
              <a:rPr lang="en-US" dirty="0" smtClean="0"/>
              <a:t> SS-7:   Secretarial Standard on Passing of Resolutions by Circulation</a:t>
            </a:r>
          </a:p>
          <a:p>
            <a:pPr algn="just">
              <a:lnSpc>
                <a:spcPct val="150000"/>
              </a:lnSpc>
            </a:pPr>
            <a:r>
              <a:rPr lang="en-US" dirty="0" smtClean="0"/>
              <a:t> SS-8:   Secretarial Standard on Affixing of Common Seal</a:t>
            </a:r>
          </a:p>
          <a:p>
            <a:pPr algn="just">
              <a:lnSpc>
                <a:spcPct val="150000"/>
              </a:lnSpc>
            </a:pPr>
            <a:r>
              <a:rPr lang="en-US" dirty="0" smtClean="0"/>
              <a:t> SS-9:   Secretarial Standard on Forfeiture of Shares</a:t>
            </a:r>
          </a:p>
          <a:p>
            <a:pPr algn="just">
              <a:lnSpc>
                <a:spcPct val="150000"/>
              </a:lnSpc>
            </a:pPr>
            <a:r>
              <a:rPr lang="en-US" dirty="0" smtClean="0"/>
              <a:t> SS-10: Secretarial Standard on Board’s Report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p:cTn id="17"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calcmode="lin" valueType="num">
                                      <p:cBhvr>
                                        <p:cTn id="22"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 calcmode="lin" valueType="num">
                                      <p:cBhvr>
                                        <p:cTn id="27"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 calcmode="lin" valueType="num">
                                      <p:cBhvr>
                                        <p:cTn id="32"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6">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p:cTn id="37" dur="1000" fill="hold"/>
                                        <p:tgtEl>
                                          <p:spTgt spid="6">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6">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 calcmode="lin" valueType="num">
                                      <p:cBhvr>
                                        <p:cTn id="42" dur="1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6">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 calcmode="lin" valueType="num">
                                      <p:cBhvr>
                                        <p:cTn id="47" dur="1000" fill="hold"/>
                                        <p:tgtEl>
                                          <p:spTgt spid="6">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6">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6">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 calcmode="lin" valueType="num">
                                      <p:cBhvr>
                                        <p:cTn id="52" dur="1000" fill="hold"/>
                                        <p:tgtEl>
                                          <p:spTgt spid="6">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6">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6">
                                            <p:txEl>
                                              <p:pRg st="9" end="9"/>
                                            </p:txEl>
                                          </p:spTgt>
                                        </p:tgtEl>
                                        <p:attrNameLst>
                                          <p:attrName>style.visibility</p:attrName>
                                        </p:attrNameLst>
                                      </p:cBhvr>
                                      <p:to>
                                        <p:strVal val="visible"/>
                                      </p:to>
                                    </p:set>
                                    <p:anim calcmode="lin" valueType="num">
                                      <p:cBhvr>
                                        <p:cTn id="57" dur="1000" fill="hold"/>
                                        <p:tgtEl>
                                          <p:spTgt spid="6">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6">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132</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1" name="Rounded Rectangle 10"/>
          <p:cNvSpPr/>
          <p:nvPr/>
        </p:nvSpPr>
        <p:spPr>
          <a:xfrm>
            <a:off x="0" y="0"/>
            <a:ext cx="9144000" cy="9144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200" b="1" dirty="0" smtClean="0"/>
              <a:t>ACCOUNTING STANDARDS</a:t>
            </a:r>
            <a:endParaRPr lang="en-GB" sz="3200" b="1" dirty="0">
              <a:solidFill>
                <a:schemeClr val="bg1"/>
              </a:solidFill>
              <a:latin typeface="Times New Roman" pitchFamily="18" charset="0"/>
              <a:cs typeface="Times New Roman" pitchFamily="18" charset="0"/>
            </a:endParaRPr>
          </a:p>
        </p:txBody>
      </p:sp>
      <p:sp>
        <p:nvSpPr>
          <p:cNvPr id="12" name="Date Placeholder 11"/>
          <p:cNvSpPr>
            <a:spLocks noGrp="1"/>
          </p:cNvSpPr>
          <p:nvPr>
            <p:ph type="dt" sz="half" idx="10"/>
          </p:nvPr>
        </p:nvSpPr>
        <p:spPr/>
        <p:txBody>
          <a:bodyPr/>
          <a:lstStyle/>
          <a:p>
            <a:r>
              <a:rPr lang="en-US" smtClean="0"/>
              <a:t>CS SHISHIR DUDEJA</a:t>
            </a:r>
            <a:endParaRPr lang="en-US" dirty="0"/>
          </a:p>
        </p:txBody>
      </p:sp>
      <p:sp>
        <p:nvSpPr>
          <p:cNvPr id="6" name="TextBox 5"/>
          <p:cNvSpPr txBox="1"/>
          <p:nvPr/>
        </p:nvSpPr>
        <p:spPr>
          <a:xfrm>
            <a:off x="76200" y="1022405"/>
            <a:ext cx="8839200" cy="5378395"/>
          </a:xfrm>
          <a:prstGeom prst="rect">
            <a:avLst/>
          </a:prstGeom>
          <a:noFill/>
        </p:spPr>
        <p:txBody>
          <a:bodyPr wrap="square" rtlCol="0">
            <a:spAutoFit/>
          </a:bodyPr>
          <a:lstStyle/>
          <a:p>
            <a:pPr>
              <a:spcAft>
                <a:spcPts val="300"/>
              </a:spcAft>
              <a:buFont typeface="Wingdings" pitchFamily="2" charset="2"/>
              <a:buChar char="v"/>
            </a:pPr>
            <a:r>
              <a:rPr lang="en-US" dirty="0" smtClean="0"/>
              <a:t>AS 1	Disclosure of Accounting Policies</a:t>
            </a:r>
          </a:p>
          <a:p>
            <a:pPr>
              <a:spcAft>
                <a:spcPts val="300"/>
              </a:spcAft>
              <a:buFont typeface="Wingdings" pitchFamily="2" charset="2"/>
              <a:buChar char="v"/>
            </a:pPr>
            <a:r>
              <a:rPr lang="en-US" dirty="0" smtClean="0"/>
              <a:t>AS 2	Valuation of Inventories</a:t>
            </a:r>
          </a:p>
          <a:p>
            <a:pPr>
              <a:spcAft>
                <a:spcPts val="300"/>
              </a:spcAft>
              <a:buFont typeface="Wingdings" pitchFamily="2" charset="2"/>
              <a:buChar char="v"/>
            </a:pPr>
            <a:r>
              <a:rPr lang="en-US" dirty="0" smtClean="0"/>
              <a:t>AS 3	Cash Flow Statements</a:t>
            </a:r>
          </a:p>
          <a:p>
            <a:pPr>
              <a:spcAft>
                <a:spcPts val="300"/>
              </a:spcAft>
              <a:buFont typeface="Wingdings" pitchFamily="2" charset="2"/>
              <a:buChar char="v"/>
            </a:pPr>
            <a:r>
              <a:rPr lang="en-US" dirty="0" smtClean="0"/>
              <a:t>AS 4	Contingencies and Events Occurring After the Balance Sheet Date</a:t>
            </a:r>
          </a:p>
          <a:p>
            <a:pPr>
              <a:spcAft>
                <a:spcPts val="300"/>
              </a:spcAft>
              <a:buFont typeface="Wingdings" pitchFamily="2" charset="2"/>
              <a:buChar char="v"/>
            </a:pPr>
            <a:r>
              <a:rPr lang="en-US" dirty="0" smtClean="0"/>
              <a:t>AS 5	Net Profit or Loss for the Period, Prior Period Items and Changes in Accounting </a:t>
            </a:r>
          </a:p>
          <a:p>
            <a:pPr>
              <a:spcAft>
                <a:spcPts val="300"/>
              </a:spcAft>
            </a:pPr>
            <a:r>
              <a:rPr lang="en-US" dirty="0" smtClean="0"/>
              <a:t>	Policies</a:t>
            </a:r>
          </a:p>
          <a:p>
            <a:pPr>
              <a:spcAft>
                <a:spcPts val="300"/>
              </a:spcAft>
              <a:buFont typeface="Wingdings" pitchFamily="2" charset="2"/>
              <a:buChar char="v"/>
            </a:pPr>
            <a:r>
              <a:rPr lang="en-US" dirty="0" smtClean="0"/>
              <a:t>AS 6	Depreciation Accounting</a:t>
            </a:r>
          </a:p>
          <a:p>
            <a:pPr>
              <a:spcAft>
                <a:spcPts val="300"/>
              </a:spcAft>
              <a:buFont typeface="Wingdings" pitchFamily="2" charset="2"/>
              <a:buChar char="v"/>
            </a:pPr>
            <a:r>
              <a:rPr lang="en-US" dirty="0" smtClean="0"/>
              <a:t>AS 7	Construction Contracts</a:t>
            </a:r>
          </a:p>
          <a:p>
            <a:pPr>
              <a:spcAft>
                <a:spcPts val="300"/>
              </a:spcAft>
              <a:buFont typeface="Wingdings" pitchFamily="2" charset="2"/>
              <a:buChar char="v"/>
            </a:pPr>
            <a:r>
              <a:rPr lang="en-US" dirty="0" smtClean="0"/>
              <a:t>AS 9	Revenue Recognition</a:t>
            </a:r>
          </a:p>
          <a:p>
            <a:pPr>
              <a:spcAft>
                <a:spcPts val="300"/>
              </a:spcAft>
              <a:buFont typeface="Wingdings" pitchFamily="2" charset="2"/>
              <a:buChar char="v"/>
            </a:pPr>
            <a:r>
              <a:rPr lang="en-US" dirty="0" smtClean="0"/>
              <a:t>AS 10	Accounting for Fixed Assets</a:t>
            </a:r>
          </a:p>
          <a:p>
            <a:pPr>
              <a:spcAft>
                <a:spcPts val="300"/>
              </a:spcAft>
              <a:buFont typeface="Wingdings" pitchFamily="2" charset="2"/>
              <a:buChar char="v"/>
            </a:pPr>
            <a:r>
              <a:rPr lang="en-US" dirty="0" smtClean="0"/>
              <a:t>AS 11	The Effects of Changes in Foreign Exchange Rates</a:t>
            </a:r>
          </a:p>
          <a:p>
            <a:pPr>
              <a:spcAft>
                <a:spcPts val="300"/>
              </a:spcAft>
              <a:buFont typeface="Wingdings" pitchFamily="2" charset="2"/>
              <a:buChar char="v"/>
            </a:pPr>
            <a:r>
              <a:rPr lang="en-US" dirty="0" smtClean="0"/>
              <a:t>AS 12	Accounting for Government Grants</a:t>
            </a:r>
          </a:p>
          <a:p>
            <a:pPr>
              <a:spcAft>
                <a:spcPts val="300"/>
              </a:spcAft>
              <a:buFont typeface="Wingdings" pitchFamily="2" charset="2"/>
              <a:buChar char="v"/>
            </a:pPr>
            <a:r>
              <a:rPr lang="en-US" dirty="0" smtClean="0"/>
              <a:t>AS 13	Accounting for Investments</a:t>
            </a:r>
          </a:p>
          <a:p>
            <a:pPr>
              <a:spcAft>
                <a:spcPts val="300"/>
              </a:spcAft>
              <a:buFont typeface="Wingdings" pitchFamily="2" charset="2"/>
              <a:buChar char="v"/>
            </a:pPr>
            <a:r>
              <a:rPr lang="en-US" dirty="0" smtClean="0"/>
              <a:t>AS 14	Accounting for Amalgamations</a:t>
            </a:r>
          </a:p>
          <a:p>
            <a:pPr>
              <a:spcAft>
                <a:spcPts val="300"/>
              </a:spcAft>
              <a:buFont typeface="Wingdings" pitchFamily="2" charset="2"/>
              <a:buChar char="v"/>
            </a:pPr>
            <a:r>
              <a:rPr lang="en-US" dirty="0" smtClean="0"/>
              <a:t>AS 15	Employee Benefits</a:t>
            </a:r>
          </a:p>
          <a:p>
            <a:pPr>
              <a:spcAft>
                <a:spcPts val="300"/>
              </a:spcAft>
            </a:pPr>
            <a:r>
              <a:rPr lang="en-US" dirty="0" smtClean="0"/>
              <a:t>	Amended vide G.S.R. 212(E) 27.03.2008 - Companies (Accounting Standards) \	Amendment Rules, 2008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p:cTn id="17"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calcmode="lin" valueType="num">
                                      <p:cBhvr>
                                        <p:cTn id="22"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 calcmode="lin" valueType="num">
                                      <p:cBhvr>
                                        <p:cTn id="27"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 calcmode="lin" valueType="num">
                                      <p:cBhvr>
                                        <p:cTn id="32"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6">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p:cTn id="37" dur="1000" fill="hold"/>
                                        <p:tgtEl>
                                          <p:spTgt spid="6">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6">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 calcmode="lin" valueType="num">
                                      <p:cBhvr>
                                        <p:cTn id="42" dur="1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6">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 calcmode="lin" valueType="num">
                                      <p:cBhvr>
                                        <p:cTn id="47" dur="1000" fill="hold"/>
                                        <p:tgtEl>
                                          <p:spTgt spid="6">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6">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6">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 calcmode="lin" valueType="num">
                                      <p:cBhvr>
                                        <p:cTn id="52" dur="1000" fill="hold"/>
                                        <p:tgtEl>
                                          <p:spTgt spid="6">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6">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6">
                                            <p:txEl>
                                              <p:pRg st="9" end="9"/>
                                            </p:txEl>
                                          </p:spTgt>
                                        </p:tgtEl>
                                        <p:attrNameLst>
                                          <p:attrName>style.visibility</p:attrName>
                                        </p:attrNameLst>
                                      </p:cBhvr>
                                      <p:to>
                                        <p:strVal val="visible"/>
                                      </p:to>
                                    </p:set>
                                    <p:anim calcmode="lin" valueType="num">
                                      <p:cBhvr>
                                        <p:cTn id="57" dur="1000" fill="hold"/>
                                        <p:tgtEl>
                                          <p:spTgt spid="6">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6">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6">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6">
                                            <p:txEl>
                                              <p:pRg st="10" end="10"/>
                                            </p:txEl>
                                          </p:spTgt>
                                        </p:tgtEl>
                                        <p:attrNameLst>
                                          <p:attrName>style.visibility</p:attrName>
                                        </p:attrNameLst>
                                      </p:cBhvr>
                                      <p:to>
                                        <p:strVal val="visible"/>
                                      </p:to>
                                    </p:set>
                                    <p:anim calcmode="lin" valueType="num">
                                      <p:cBhvr>
                                        <p:cTn id="62" dur="1000" fill="hold"/>
                                        <p:tgtEl>
                                          <p:spTgt spid="6">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6">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6">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6">
                                            <p:txEl>
                                              <p:pRg st="11" end="11"/>
                                            </p:txEl>
                                          </p:spTgt>
                                        </p:tgtEl>
                                        <p:attrNameLst>
                                          <p:attrName>style.visibility</p:attrName>
                                        </p:attrNameLst>
                                      </p:cBhvr>
                                      <p:to>
                                        <p:strVal val="visible"/>
                                      </p:to>
                                    </p:set>
                                    <p:anim calcmode="lin" valueType="num">
                                      <p:cBhvr>
                                        <p:cTn id="67" dur="1000" fill="hold"/>
                                        <p:tgtEl>
                                          <p:spTgt spid="6">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6">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6">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6">
                                            <p:txEl>
                                              <p:pRg st="12" end="12"/>
                                            </p:txEl>
                                          </p:spTgt>
                                        </p:tgtEl>
                                        <p:attrNameLst>
                                          <p:attrName>style.visibility</p:attrName>
                                        </p:attrNameLst>
                                      </p:cBhvr>
                                      <p:to>
                                        <p:strVal val="visible"/>
                                      </p:to>
                                    </p:set>
                                    <p:anim calcmode="lin" valueType="num">
                                      <p:cBhvr>
                                        <p:cTn id="72" dur="1000" fill="hold"/>
                                        <p:tgtEl>
                                          <p:spTgt spid="6">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6">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6">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6">
                                            <p:txEl>
                                              <p:pRg st="13" end="13"/>
                                            </p:txEl>
                                          </p:spTgt>
                                        </p:tgtEl>
                                        <p:attrNameLst>
                                          <p:attrName>style.visibility</p:attrName>
                                        </p:attrNameLst>
                                      </p:cBhvr>
                                      <p:to>
                                        <p:strVal val="visible"/>
                                      </p:to>
                                    </p:set>
                                    <p:anim calcmode="lin" valueType="num">
                                      <p:cBhvr>
                                        <p:cTn id="77" dur="1000" fill="hold"/>
                                        <p:tgtEl>
                                          <p:spTgt spid="6">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6">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6">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6">
                                            <p:txEl>
                                              <p:pRg st="14" end="14"/>
                                            </p:txEl>
                                          </p:spTgt>
                                        </p:tgtEl>
                                        <p:attrNameLst>
                                          <p:attrName>style.visibility</p:attrName>
                                        </p:attrNameLst>
                                      </p:cBhvr>
                                      <p:to>
                                        <p:strVal val="visible"/>
                                      </p:to>
                                    </p:set>
                                    <p:anim calcmode="lin" valueType="num">
                                      <p:cBhvr>
                                        <p:cTn id="82" dur="1000" fill="hold"/>
                                        <p:tgtEl>
                                          <p:spTgt spid="6">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6">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6">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6">
                                            <p:txEl>
                                              <p:pRg st="15" end="15"/>
                                            </p:txEl>
                                          </p:spTgt>
                                        </p:tgtEl>
                                        <p:attrNameLst>
                                          <p:attrName>style.visibility</p:attrName>
                                        </p:attrNameLst>
                                      </p:cBhvr>
                                      <p:to>
                                        <p:strVal val="visible"/>
                                      </p:to>
                                    </p:set>
                                    <p:anim calcmode="lin" valueType="num">
                                      <p:cBhvr>
                                        <p:cTn id="87" dur="1000" fill="hold"/>
                                        <p:tgtEl>
                                          <p:spTgt spid="6">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6">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6">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133</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
        <p:nvSpPr>
          <p:cNvPr id="6" name="Rectangle 5"/>
          <p:cNvSpPr/>
          <p:nvPr/>
        </p:nvSpPr>
        <p:spPr>
          <a:xfrm>
            <a:off x="152400" y="1219200"/>
            <a:ext cx="8839200" cy="4803879"/>
          </a:xfrm>
          <a:prstGeom prst="rect">
            <a:avLst/>
          </a:prstGeom>
        </p:spPr>
        <p:txBody>
          <a:bodyPr wrap="square">
            <a:spAutoFit/>
          </a:bodyPr>
          <a:lstStyle/>
          <a:p>
            <a:pPr marL="228600" indent="-228600" algn="just">
              <a:spcAft>
                <a:spcPts val="500"/>
              </a:spcAft>
              <a:buFont typeface="Wingdings" pitchFamily="2" charset="2"/>
              <a:buChar char="v"/>
            </a:pPr>
            <a:r>
              <a:rPr lang="en-US" dirty="0" smtClean="0"/>
              <a:t>AS 16	Borrowing Costs</a:t>
            </a:r>
          </a:p>
          <a:p>
            <a:pPr marL="228600" indent="-228600" algn="just">
              <a:spcAft>
                <a:spcPts val="500"/>
              </a:spcAft>
              <a:buFont typeface="Wingdings" pitchFamily="2" charset="2"/>
              <a:buChar char="v"/>
            </a:pPr>
            <a:r>
              <a:rPr lang="en-US" dirty="0" smtClean="0"/>
              <a:t>AS 17	Segment Reporting</a:t>
            </a:r>
          </a:p>
          <a:p>
            <a:pPr marL="228600" indent="-228600" algn="just">
              <a:spcAft>
                <a:spcPts val="500"/>
              </a:spcAft>
              <a:buFont typeface="Wingdings" pitchFamily="2" charset="2"/>
              <a:buChar char="v"/>
            </a:pPr>
            <a:r>
              <a:rPr lang="en-US" dirty="0" smtClean="0"/>
              <a:t>AS 18	Related Party Disclosures</a:t>
            </a:r>
          </a:p>
          <a:p>
            <a:pPr marL="228600" indent="-228600" algn="just">
              <a:spcAft>
                <a:spcPts val="500"/>
              </a:spcAft>
              <a:buFont typeface="Wingdings" pitchFamily="2" charset="2"/>
              <a:buChar char="v"/>
            </a:pPr>
            <a:r>
              <a:rPr lang="en-US" dirty="0" smtClean="0"/>
              <a:t>AS 19	Leases</a:t>
            </a:r>
          </a:p>
          <a:p>
            <a:pPr marL="228600" indent="-228600" algn="just">
              <a:spcAft>
                <a:spcPts val="500"/>
              </a:spcAft>
              <a:buFont typeface="Wingdings" pitchFamily="2" charset="2"/>
              <a:buChar char="v"/>
            </a:pPr>
            <a:r>
              <a:rPr lang="en-US" dirty="0" smtClean="0"/>
              <a:t>AS 20	Earnings Per Share</a:t>
            </a:r>
          </a:p>
          <a:p>
            <a:pPr marL="228600" indent="-228600" algn="just">
              <a:spcAft>
                <a:spcPts val="500"/>
              </a:spcAft>
              <a:buFont typeface="Wingdings" pitchFamily="2" charset="2"/>
              <a:buChar char="v"/>
            </a:pPr>
            <a:r>
              <a:rPr lang="en-US" dirty="0" smtClean="0"/>
              <a:t>AS 21	Consolidated Financial Statements</a:t>
            </a:r>
          </a:p>
          <a:p>
            <a:pPr marL="228600" indent="-228600" algn="just">
              <a:spcAft>
                <a:spcPts val="500"/>
              </a:spcAft>
              <a:buFont typeface="Wingdings" pitchFamily="2" charset="2"/>
              <a:buChar char="v"/>
            </a:pPr>
            <a:r>
              <a:rPr lang="en-US" dirty="0" smtClean="0"/>
              <a:t>AS 22	Accounting for Taxes on Income</a:t>
            </a:r>
          </a:p>
          <a:p>
            <a:pPr marL="228600" indent="-228600" algn="just">
              <a:spcAft>
                <a:spcPts val="500"/>
              </a:spcAft>
              <a:buFont typeface="Wingdings" pitchFamily="2" charset="2"/>
              <a:buChar char="v"/>
            </a:pPr>
            <a:r>
              <a:rPr lang="en-US" dirty="0" smtClean="0"/>
              <a:t>AS 23	Accounting for Investments in Associates in Consolidated Financial Statements</a:t>
            </a:r>
          </a:p>
          <a:p>
            <a:pPr marL="228600" indent="-228600" algn="just">
              <a:spcAft>
                <a:spcPts val="500"/>
              </a:spcAft>
              <a:buFont typeface="Wingdings" pitchFamily="2" charset="2"/>
              <a:buChar char="v"/>
            </a:pPr>
            <a:r>
              <a:rPr lang="en-US" dirty="0" smtClean="0"/>
              <a:t>AS 24	Discontinuing Operations</a:t>
            </a:r>
          </a:p>
          <a:p>
            <a:pPr marL="228600" indent="-228600" algn="just">
              <a:spcAft>
                <a:spcPts val="500"/>
              </a:spcAft>
              <a:buFont typeface="Wingdings" pitchFamily="2" charset="2"/>
              <a:buChar char="v"/>
            </a:pPr>
            <a:r>
              <a:rPr lang="en-US" dirty="0" smtClean="0"/>
              <a:t>AS 25	Interim Financial Reporting</a:t>
            </a:r>
          </a:p>
          <a:p>
            <a:pPr marL="228600" indent="-228600" algn="just">
              <a:spcAft>
                <a:spcPts val="500"/>
              </a:spcAft>
              <a:buFont typeface="Wingdings" pitchFamily="2" charset="2"/>
              <a:buChar char="v"/>
            </a:pPr>
            <a:r>
              <a:rPr lang="en-US" dirty="0" smtClean="0"/>
              <a:t>AS 26	Intangible Assets</a:t>
            </a:r>
          </a:p>
          <a:p>
            <a:pPr marL="228600" indent="-228600" algn="just">
              <a:spcAft>
                <a:spcPts val="500"/>
              </a:spcAft>
              <a:buFont typeface="Wingdings" pitchFamily="2" charset="2"/>
              <a:buChar char="v"/>
            </a:pPr>
            <a:r>
              <a:rPr lang="en-US" dirty="0" smtClean="0"/>
              <a:t>AS 27	Financial Reporting of Interests in Joint Ventures</a:t>
            </a:r>
          </a:p>
          <a:p>
            <a:pPr marL="228600" indent="-228600" algn="just">
              <a:spcAft>
                <a:spcPts val="500"/>
              </a:spcAft>
              <a:buFont typeface="Wingdings" pitchFamily="2" charset="2"/>
              <a:buChar char="v"/>
            </a:pPr>
            <a:r>
              <a:rPr lang="en-US" dirty="0" smtClean="0"/>
              <a:t>AS 28	Impairment of Assets</a:t>
            </a:r>
          </a:p>
          <a:p>
            <a:pPr marL="228600" indent="-228600" algn="just">
              <a:spcAft>
                <a:spcPts val="500"/>
              </a:spcAft>
              <a:buFont typeface="Wingdings" pitchFamily="2" charset="2"/>
              <a:buChar char="v"/>
            </a:pPr>
            <a:r>
              <a:rPr lang="en-US" dirty="0" smtClean="0"/>
              <a:t>AS 29	Provisions, Contingent Liabilities and Contingent Assets</a:t>
            </a:r>
          </a:p>
        </p:txBody>
      </p:sp>
      <p:sp>
        <p:nvSpPr>
          <p:cNvPr id="7" name="Rectangle 6"/>
          <p:cNvSpPr/>
          <p:nvPr/>
        </p:nvSpPr>
        <p:spPr>
          <a:xfrm>
            <a:off x="0" y="253425"/>
            <a:ext cx="9144000" cy="584775"/>
          </a:xfrm>
          <a:prstGeom prst="rect">
            <a:avLst/>
          </a:prstGeom>
        </p:spPr>
        <p:txBody>
          <a:bodyPr wrap="square">
            <a:spAutoFit/>
          </a:bodyPr>
          <a:lstStyle/>
          <a:p>
            <a:pPr algn="ctr" fontAlgn="auto">
              <a:spcBef>
                <a:spcPts val="0"/>
              </a:spcBef>
              <a:spcAft>
                <a:spcPts val="0"/>
              </a:spcAft>
              <a:defRPr/>
            </a:pPr>
            <a:r>
              <a:rPr lang="en-US" sz="3200" b="1" dirty="0" smtClean="0">
                <a:solidFill>
                  <a:srgbClr val="00B0F0"/>
                </a:solidFill>
              </a:rPr>
              <a:t>ACCOUNTING STANDARDS </a:t>
            </a:r>
            <a:r>
              <a:rPr lang="en-US" sz="2000" b="1" dirty="0" smtClean="0">
                <a:solidFill>
                  <a:srgbClr val="00B0F0"/>
                </a:solidFill>
              </a:rPr>
              <a:t>Contd…!!!</a:t>
            </a:r>
            <a:endParaRPr lang="en-GB" sz="3200" b="1"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p:cTn id="17"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calcmode="lin" valueType="num">
                                      <p:cBhvr>
                                        <p:cTn id="22"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 calcmode="lin" valueType="num">
                                      <p:cBhvr>
                                        <p:cTn id="27"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 calcmode="lin" valueType="num">
                                      <p:cBhvr>
                                        <p:cTn id="32"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6">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p:cTn id="37" dur="1000" fill="hold"/>
                                        <p:tgtEl>
                                          <p:spTgt spid="6">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6">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 calcmode="lin" valueType="num">
                                      <p:cBhvr>
                                        <p:cTn id="42" dur="1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6">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 calcmode="lin" valueType="num">
                                      <p:cBhvr>
                                        <p:cTn id="47" dur="1000" fill="hold"/>
                                        <p:tgtEl>
                                          <p:spTgt spid="6">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6">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6">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 calcmode="lin" valueType="num">
                                      <p:cBhvr>
                                        <p:cTn id="52" dur="1000" fill="hold"/>
                                        <p:tgtEl>
                                          <p:spTgt spid="6">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6">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6">
                                            <p:txEl>
                                              <p:pRg st="9" end="9"/>
                                            </p:txEl>
                                          </p:spTgt>
                                        </p:tgtEl>
                                        <p:attrNameLst>
                                          <p:attrName>style.visibility</p:attrName>
                                        </p:attrNameLst>
                                      </p:cBhvr>
                                      <p:to>
                                        <p:strVal val="visible"/>
                                      </p:to>
                                    </p:set>
                                    <p:anim calcmode="lin" valueType="num">
                                      <p:cBhvr>
                                        <p:cTn id="57" dur="1000" fill="hold"/>
                                        <p:tgtEl>
                                          <p:spTgt spid="6">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6">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6">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6">
                                            <p:txEl>
                                              <p:pRg st="10" end="10"/>
                                            </p:txEl>
                                          </p:spTgt>
                                        </p:tgtEl>
                                        <p:attrNameLst>
                                          <p:attrName>style.visibility</p:attrName>
                                        </p:attrNameLst>
                                      </p:cBhvr>
                                      <p:to>
                                        <p:strVal val="visible"/>
                                      </p:to>
                                    </p:set>
                                    <p:anim calcmode="lin" valueType="num">
                                      <p:cBhvr>
                                        <p:cTn id="62" dur="1000" fill="hold"/>
                                        <p:tgtEl>
                                          <p:spTgt spid="6">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6">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6">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6">
                                            <p:txEl>
                                              <p:pRg st="11" end="11"/>
                                            </p:txEl>
                                          </p:spTgt>
                                        </p:tgtEl>
                                        <p:attrNameLst>
                                          <p:attrName>style.visibility</p:attrName>
                                        </p:attrNameLst>
                                      </p:cBhvr>
                                      <p:to>
                                        <p:strVal val="visible"/>
                                      </p:to>
                                    </p:set>
                                    <p:anim calcmode="lin" valueType="num">
                                      <p:cBhvr>
                                        <p:cTn id="67" dur="1000" fill="hold"/>
                                        <p:tgtEl>
                                          <p:spTgt spid="6">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6">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6">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6">
                                            <p:txEl>
                                              <p:pRg st="12" end="12"/>
                                            </p:txEl>
                                          </p:spTgt>
                                        </p:tgtEl>
                                        <p:attrNameLst>
                                          <p:attrName>style.visibility</p:attrName>
                                        </p:attrNameLst>
                                      </p:cBhvr>
                                      <p:to>
                                        <p:strVal val="visible"/>
                                      </p:to>
                                    </p:set>
                                    <p:anim calcmode="lin" valueType="num">
                                      <p:cBhvr>
                                        <p:cTn id="72" dur="1000" fill="hold"/>
                                        <p:tgtEl>
                                          <p:spTgt spid="6">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6">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6">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6">
                                            <p:txEl>
                                              <p:pRg st="13" end="13"/>
                                            </p:txEl>
                                          </p:spTgt>
                                        </p:tgtEl>
                                        <p:attrNameLst>
                                          <p:attrName>style.visibility</p:attrName>
                                        </p:attrNameLst>
                                      </p:cBhvr>
                                      <p:to>
                                        <p:strVal val="visible"/>
                                      </p:to>
                                    </p:set>
                                    <p:anim calcmode="lin" valueType="num">
                                      <p:cBhvr>
                                        <p:cTn id="77" dur="1000" fill="hold"/>
                                        <p:tgtEl>
                                          <p:spTgt spid="6">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6">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134</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1" name="Rounded Rectangle 10"/>
          <p:cNvSpPr/>
          <p:nvPr/>
        </p:nvSpPr>
        <p:spPr>
          <a:xfrm>
            <a:off x="0" y="0"/>
            <a:ext cx="9144000" cy="9144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200" b="1" dirty="0" smtClean="0"/>
              <a:t>GUIDELINES</a:t>
            </a:r>
            <a:endParaRPr lang="en-GB" sz="3200" b="1" dirty="0">
              <a:solidFill>
                <a:schemeClr val="bg1"/>
              </a:solidFill>
              <a:latin typeface="Times New Roman" pitchFamily="18" charset="0"/>
              <a:cs typeface="Times New Roman" pitchFamily="18" charset="0"/>
            </a:endParaRPr>
          </a:p>
        </p:txBody>
      </p:sp>
      <p:sp>
        <p:nvSpPr>
          <p:cNvPr id="12" name="Date Placeholder 11"/>
          <p:cNvSpPr>
            <a:spLocks noGrp="1"/>
          </p:cNvSpPr>
          <p:nvPr>
            <p:ph type="dt" sz="half" idx="10"/>
          </p:nvPr>
        </p:nvSpPr>
        <p:spPr/>
        <p:txBody>
          <a:bodyPr/>
          <a:lstStyle/>
          <a:p>
            <a:r>
              <a:rPr lang="en-US" smtClean="0"/>
              <a:t>CS SHISHIR DUDEJA</a:t>
            </a:r>
            <a:endParaRPr lang="en-US" dirty="0"/>
          </a:p>
        </p:txBody>
      </p:sp>
      <p:sp>
        <p:nvSpPr>
          <p:cNvPr id="7" name="TextBox 6"/>
          <p:cNvSpPr txBox="1"/>
          <p:nvPr/>
        </p:nvSpPr>
        <p:spPr>
          <a:xfrm>
            <a:off x="152400" y="1108260"/>
            <a:ext cx="8763000" cy="2777940"/>
          </a:xfrm>
          <a:prstGeom prst="rect">
            <a:avLst/>
          </a:prstGeom>
          <a:noFill/>
        </p:spPr>
        <p:txBody>
          <a:bodyPr wrap="square" rtlCol="0">
            <a:spAutoFit/>
          </a:bodyPr>
          <a:lstStyle/>
          <a:p>
            <a:pPr>
              <a:lnSpc>
                <a:spcPct val="200000"/>
              </a:lnSpc>
              <a:buFont typeface="Wingdings" pitchFamily="2" charset="2"/>
              <a:buChar char="v"/>
            </a:pPr>
            <a:r>
              <a:rPr lang="en-US" dirty="0" smtClean="0"/>
              <a:t>Voluntary Guidelines for Companies for providing general information on their websites</a:t>
            </a:r>
          </a:p>
          <a:p>
            <a:pPr>
              <a:lnSpc>
                <a:spcPct val="200000"/>
              </a:lnSpc>
              <a:buFont typeface="Wingdings" pitchFamily="2" charset="2"/>
              <a:buChar char="v"/>
            </a:pPr>
            <a:r>
              <a:rPr lang="en-US" dirty="0" smtClean="0"/>
              <a:t>Name Availability Guidelines, 2011</a:t>
            </a:r>
          </a:p>
          <a:p>
            <a:pPr>
              <a:lnSpc>
                <a:spcPct val="200000"/>
              </a:lnSpc>
              <a:buFont typeface="Wingdings" pitchFamily="2" charset="2"/>
              <a:buChar char="v"/>
            </a:pPr>
            <a:r>
              <a:rPr lang="en-US" dirty="0" smtClean="0"/>
              <a:t>Corporate Social Responsibility Voluntary Guidelines 2009</a:t>
            </a:r>
          </a:p>
          <a:p>
            <a:pPr>
              <a:lnSpc>
                <a:spcPct val="200000"/>
              </a:lnSpc>
              <a:buFont typeface="Wingdings" pitchFamily="2" charset="2"/>
              <a:buChar char="v"/>
            </a:pPr>
            <a:r>
              <a:rPr lang="en-US" dirty="0" smtClean="0"/>
              <a:t>Guidelines for Corporate Governance for CPSEs 2010</a:t>
            </a:r>
          </a:p>
          <a:p>
            <a:pPr>
              <a:lnSpc>
                <a:spcPct val="200000"/>
              </a:lnSpc>
              <a:buFont typeface="Wingdings" pitchFamily="2" charset="2"/>
              <a:buChar char="v"/>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calcmode="lin" valueType="num">
                                      <p:cBhvr>
                                        <p:cTn id="17" dur="1000" fill="hold"/>
                                        <p:tgtEl>
                                          <p:spTgt spid="7">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7">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 calcmode="lin" valueType="num">
                                      <p:cBhvr>
                                        <p:cTn id="22" dur="1000" fill="hold"/>
                                        <p:tgtEl>
                                          <p:spTgt spid="7">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7">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 calcmode="lin" valueType="num">
                                      <p:cBhvr>
                                        <p:cTn id="27" dur="1000" fill="hold"/>
                                        <p:tgtEl>
                                          <p:spTgt spid="7">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135</a:t>
            </a:fld>
            <a:endParaRPr lang="en-US" dirty="0"/>
          </a:p>
        </p:txBody>
      </p:sp>
      <p:sp>
        <p:nvSpPr>
          <p:cNvPr id="9" name="Footer Placeholder 8"/>
          <p:cNvSpPr>
            <a:spLocks noGrp="1"/>
          </p:cNvSpPr>
          <p:nvPr>
            <p:ph type="ftr" sz="quarter" idx="11"/>
          </p:nvPr>
        </p:nvSpPr>
        <p:spPr>
          <a:xfrm>
            <a:off x="3124200" y="6492875"/>
            <a:ext cx="2895600" cy="365125"/>
          </a:xfrm>
        </p:spPr>
        <p:txBody>
          <a:bodyPr/>
          <a:lstStyle/>
          <a:p>
            <a:r>
              <a:rPr lang="en-US" dirty="0" smtClean="0"/>
              <a:t>Email: CSshishirdudeja@gmail.com,                      Cell: +919910938312</a:t>
            </a:r>
            <a:endParaRPr lang="en-US" dirty="0"/>
          </a:p>
        </p:txBody>
      </p:sp>
      <p:sp>
        <p:nvSpPr>
          <p:cNvPr id="11" name="Rounded Rectangle 10"/>
          <p:cNvSpPr/>
          <p:nvPr/>
        </p:nvSpPr>
        <p:spPr>
          <a:xfrm>
            <a:off x="0" y="0"/>
            <a:ext cx="9144000" cy="9144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sz="3200" b="1" dirty="0" smtClean="0"/>
              <a:t>NOTIFIED SECTION CA, 2013</a:t>
            </a:r>
            <a:endParaRPr lang="en-US" sz="3200" dirty="0" smtClean="0"/>
          </a:p>
        </p:txBody>
      </p:sp>
      <p:sp>
        <p:nvSpPr>
          <p:cNvPr id="12" name="Date Placeholder 11"/>
          <p:cNvSpPr>
            <a:spLocks noGrp="1"/>
          </p:cNvSpPr>
          <p:nvPr>
            <p:ph type="dt" sz="half" idx="10"/>
          </p:nvPr>
        </p:nvSpPr>
        <p:spPr>
          <a:xfrm>
            <a:off x="457200" y="6492875"/>
            <a:ext cx="2133600" cy="365125"/>
          </a:xfrm>
        </p:spPr>
        <p:txBody>
          <a:bodyPr/>
          <a:lstStyle/>
          <a:p>
            <a:r>
              <a:rPr lang="en-US" smtClean="0"/>
              <a:t>CS SHISHIR DUDEJA</a:t>
            </a:r>
            <a:endParaRPr lang="en-US" dirty="0"/>
          </a:p>
        </p:txBody>
      </p:sp>
      <p:sp>
        <p:nvSpPr>
          <p:cNvPr id="6" name="TextBox 5"/>
          <p:cNvSpPr txBox="1"/>
          <p:nvPr/>
        </p:nvSpPr>
        <p:spPr>
          <a:xfrm>
            <a:off x="228600" y="990600"/>
            <a:ext cx="8763000" cy="5047536"/>
          </a:xfrm>
          <a:prstGeom prst="rect">
            <a:avLst/>
          </a:prstGeom>
          <a:noFill/>
        </p:spPr>
        <p:txBody>
          <a:bodyPr wrap="square" rtlCol="0">
            <a:spAutoFit/>
          </a:bodyPr>
          <a:lstStyle/>
          <a:p>
            <a:r>
              <a:rPr lang="en-US" sz="1400" b="1" dirty="0" smtClean="0"/>
              <a:t>Chapter I -Preliminary (1 - 2) </a:t>
            </a:r>
            <a:endParaRPr lang="en-US" sz="1400" dirty="0" smtClean="0"/>
          </a:p>
          <a:p>
            <a:r>
              <a:rPr lang="en-US" sz="1400" dirty="0" smtClean="0"/>
              <a:t>   Section 1- Short title, extent, commencement and application.</a:t>
            </a:r>
          </a:p>
          <a:p>
            <a:r>
              <a:rPr lang="en-US" sz="1400" dirty="0" smtClean="0"/>
              <a:t>   Section 2- Definitions.</a:t>
            </a:r>
          </a:p>
          <a:p>
            <a:r>
              <a:rPr lang="en-US" sz="1400" b="1" dirty="0" smtClean="0"/>
              <a:t>Chapter II -Incorporation of Company and Matters Incidental Thereto (3 - 22) </a:t>
            </a:r>
            <a:endParaRPr lang="en-US" sz="1400" dirty="0" smtClean="0"/>
          </a:p>
          <a:p>
            <a:r>
              <a:rPr lang="en-US" sz="1400" dirty="0" smtClean="0"/>
              <a:t>   Section 19- Subsidiary company not to hold shares in its holding company.</a:t>
            </a:r>
          </a:p>
          <a:p>
            <a:r>
              <a:rPr lang="en-US" sz="1400" dirty="0" smtClean="0"/>
              <a:t>   Section 21- Authentication of documents, proceedings and contracts.</a:t>
            </a:r>
          </a:p>
          <a:p>
            <a:r>
              <a:rPr lang="en-US" sz="1400" dirty="0" smtClean="0"/>
              <a:t>   Section 22- Execution of bills of exchange, etc.</a:t>
            </a:r>
          </a:p>
          <a:p>
            <a:r>
              <a:rPr lang="en-US" sz="1400" b="1" dirty="0" smtClean="0"/>
              <a:t>Chapter III -Prospectus and Allotment of Securities (23 - 42) </a:t>
            </a:r>
            <a:endParaRPr lang="en-US" sz="1400" dirty="0" smtClean="0"/>
          </a:p>
          <a:p>
            <a:r>
              <a:rPr lang="en-US" sz="1400" dirty="0" smtClean="0"/>
              <a:t>   Section 23- Public offer and private placement.</a:t>
            </a:r>
          </a:p>
          <a:p>
            <a:r>
              <a:rPr lang="en-US" sz="1400" dirty="0" smtClean="0"/>
              <a:t>   Section 24- Power of Securities and Exchange Board to regulate issue and transfer of securities, etc.</a:t>
            </a:r>
          </a:p>
          <a:p>
            <a:r>
              <a:rPr lang="en-US" sz="1400" dirty="0" smtClean="0"/>
              <a:t>   Section 25- Document containing offer of securities for sale to be deemed prospectus.</a:t>
            </a:r>
          </a:p>
          <a:p>
            <a:r>
              <a:rPr lang="en-US" sz="1400" dirty="0" smtClean="0"/>
              <a:t>   Section 29- Public offer of securities to be in dematerialized form.</a:t>
            </a:r>
          </a:p>
          <a:p>
            <a:r>
              <a:rPr lang="en-US" sz="1400" dirty="0" smtClean="0"/>
              <a:t>   Section 30- Advertisement of prospectus.</a:t>
            </a:r>
          </a:p>
          <a:p>
            <a:r>
              <a:rPr lang="en-US" sz="1400" dirty="0" smtClean="0"/>
              <a:t>   Section 31- Shelf prospectus.</a:t>
            </a:r>
          </a:p>
          <a:p>
            <a:r>
              <a:rPr lang="en-US" sz="1400" dirty="0" smtClean="0"/>
              <a:t>   Section 32- Red herring prospectus.</a:t>
            </a:r>
          </a:p>
          <a:p>
            <a:r>
              <a:rPr lang="en-US" sz="1400" dirty="0" smtClean="0"/>
              <a:t>   Section 33- Issue of application forms for securities.</a:t>
            </a:r>
          </a:p>
          <a:p>
            <a:r>
              <a:rPr lang="en-US" sz="1400" dirty="0" smtClean="0"/>
              <a:t>   Section 34- Criminal liability for mis-statements in prospectus.</a:t>
            </a:r>
          </a:p>
          <a:p>
            <a:r>
              <a:rPr lang="en-US" sz="1400" dirty="0" smtClean="0"/>
              <a:t>   Section 35- Civil liability for mis-statements in prospectus.</a:t>
            </a:r>
          </a:p>
          <a:p>
            <a:r>
              <a:rPr lang="en-US" sz="1400" dirty="0" smtClean="0"/>
              <a:t>   Section 36- Punishment for fraudulently inducing persons to invest money.</a:t>
            </a:r>
          </a:p>
          <a:p>
            <a:r>
              <a:rPr lang="en-US" sz="1400" dirty="0" smtClean="0"/>
              <a:t>   Section 37- Action by affected persons.</a:t>
            </a:r>
          </a:p>
          <a:p>
            <a:r>
              <a:rPr lang="en-US" sz="1400" dirty="0" smtClean="0"/>
              <a:t>   Section 38- Punishment for personation for acquisition, etc., of securities.</a:t>
            </a:r>
          </a:p>
          <a:p>
            <a:r>
              <a:rPr lang="en-US" sz="1400" dirty="0" smtClean="0"/>
              <a:t>   Section 39- Allotment of securities by company.</a:t>
            </a:r>
          </a:p>
          <a:p>
            <a:r>
              <a:rPr lang="en-US" sz="1400" dirty="0" smtClean="0"/>
              <a:t>   Section 40- Securities to be dealt with in stock exchanges.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p:cTn id="17"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calcmode="lin" valueType="num">
                                      <p:cBhvr>
                                        <p:cTn id="22"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 calcmode="lin" valueType="num">
                                      <p:cBhvr>
                                        <p:cTn id="27"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 calcmode="lin" valueType="num">
                                      <p:cBhvr>
                                        <p:cTn id="32"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6">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p:cTn id="37" dur="1000" fill="hold"/>
                                        <p:tgtEl>
                                          <p:spTgt spid="6">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6">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 calcmode="lin" valueType="num">
                                      <p:cBhvr>
                                        <p:cTn id="42" dur="1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6">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 calcmode="lin" valueType="num">
                                      <p:cBhvr>
                                        <p:cTn id="47" dur="1000" fill="hold"/>
                                        <p:tgtEl>
                                          <p:spTgt spid="6">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6">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6">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 calcmode="lin" valueType="num">
                                      <p:cBhvr>
                                        <p:cTn id="52" dur="1000" fill="hold"/>
                                        <p:tgtEl>
                                          <p:spTgt spid="6">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6">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6">
                                            <p:txEl>
                                              <p:pRg st="9" end="9"/>
                                            </p:txEl>
                                          </p:spTgt>
                                        </p:tgtEl>
                                        <p:attrNameLst>
                                          <p:attrName>style.visibility</p:attrName>
                                        </p:attrNameLst>
                                      </p:cBhvr>
                                      <p:to>
                                        <p:strVal val="visible"/>
                                      </p:to>
                                    </p:set>
                                    <p:anim calcmode="lin" valueType="num">
                                      <p:cBhvr>
                                        <p:cTn id="57" dur="1000" fill="hold"/>
                                        <p:tgtEl>
                                          <p:spTgt spid="6">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6">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6">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6">
                                            <p:txEl>
                                              <p:pRg st="10" end="10"/>
                                            </p:txEl>
                                          </p:spTgt>
                                        </p:tgtEl>
                                        <p:attrNameLst>
                                          <p:attrName>style.visibility</p:attrName>
                                        </p:attrNameLst>
                                      </p:cBhvr>
                                      <p:to>
                                        <p:strVal val="visible"/>
                                      </p:to>
                                    </p:set>
                                    <p:anim calcmode="lin" valueType="num">
                                      <p:cBhvr>
                                        <p:cTn id="62" dur="1000" fill="hold"/>
                                        <p:tgtEl>
                                          <p:spTgt spid="6">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6">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6">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6">
                                            <p:txEl>
                                              <p:pRg st="11" end="11"/>
                                            </p:txEl>
                                          </p:spTgt>
                                        </p:tgtEl>
                                        <p:attrNameLst>
                                          <p:attrName>style.visibility</p:attrName>
                                        </p:attrNameLst>
                                      </p:cBhvr>
                                      <p:to>
                                        <p:strVal val="visible"/>
                                      </p:to>
                                    </p:set>
                                    <p:anim calcmode="lin" valueType="num">
                                      <p:cBhvr>
                                        <p:cTn id="67" dur="1000" fill="hold"/>
                                        <p:tgtEl>
                                          <p:spTgt spid="6">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6">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6">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6">
                                            <p:txEl>
                                              <p:pRg st="12" end="12"/>
                                            </p:txEl>
                                          </p:spTgt>
                                        </p:tgtEl>
                                        <p:attrNameLst>
                                          <p:attrName>style.visibility</p:attrName>
                                        </p:attrNameLst>
                                      </p:cBhvr>
                                      <p:to>
                                        <p:strVal val="visible"/>
                                      </p:to>
                                    </p:set>
                                    <p:anim calcmode="lin" valueType="num">
                                      <p:cBhvr>
                                        <p:cTn id="72" dur="1000" fill="hold"/>
                                        <p:tgtEl>
                                          <p:spTgt spid="6">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6">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6">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6">
                                            <p:txEl>
                                              <p:pRg st="13" end="13"/>
                                            </p:txEl>
                                          </p:spTgt>
                                        </p:tgtEl>
                                        <p:attrNameLst>
                                          <p:attrName>style.visibility</p:attrName>
                                        </p:attrNameLst>
                                      </p:cBhvr>
                                      <p:to>
                                        <p:strVal val="visible"/>
                                      </p:to>
                                    </p:set>
                                    <p:anim calcmode="lin" valueType="num">
                                      <p:cBhvr>
                                        <p:cTn id="77" dur="1000" fill="hold"/>
                                        <p:tgtEl>
                                          <p:spTgt spid="6">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6">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6">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6">
                                            <p:txEl>
                                              <p:pRg st="14" end="14"/>
                                            </p:txEl>
                                          </p:spTgt>
                                        </p:tgtEl>
                                        <p:attrNameLst>
                                          <p:attrName>style.visibility</p:attrName>
                                        </p:attrNameLst>
                                      </p:cBhvr>
                                      <p:to>
                                        <p:strVal val="visible"/>
                                      </p:to>
                                    </p:set>
                                    <p:anim calcmode="lin" valueType="num">
                                      <p:cBhvr>
                                        <p:cTn id="82" dur="1000" fill="hold"/>
                                        <p:tgtEl>
                                          <p:spTgt spid="6">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6">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6">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6">
                                            <p:txEl>
                                              <p:pRg st="15" end="15"/>
                                            </p:txEl>
                                          </p:spTgt>
                                        </p:tgtEl>
                                        <p:attrNameLst>
                                          <p:attrName>style.visibility</p:attrName>
                                        </p:attrNameLst>
                                      </p:cBhvr>
                                      <p:to>
                                        <p:strVal val="visible"/>
                                      </p:to>
                                    </p:set>
                                    <p:anim calcmode="lin" valueType="num">
                                      <p:cBhvr>
                                        <p:cTn id="87" dur="1000" fill="hold"/>
                                        <p:tgtEl>
                                          <p:spTgt spid="6">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6">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6">
                                            <p:txEl>
                                              <p:pRg st="15" end="15"/>
                                            </p:txEl>
                                          </p:spTgt>
                                        </p:tgtEl>
                                      </p:cBhvr>
                                    </p:animEffect>
                                  </p:childTnLst>
                                </p:cTn>
                              </p:par>
                              <p:par>
                                <p:cTn id="90" presetID="29" presetClass="entr" presetSubtype="0" fill="hold" nodeType="withEffect">
                                  <p:stCondLst>
                                    <p:cond delay="0"/>
                                  </p:stCondLst>
                                  <p:childTnLst>
                                    <p:set>
                                      <p:cBhvr>
                                        <p:cTn id="91" dur="1" fill="hold">
                                          <p:stCondLst>
                                            <p:cond delay="0"/>
                                          </p:stCondLst>
                                        </p:cTn>
                                        <p:tgtEl>
                                          <p:spTgt spid="6">
                                            <p:txEl>
                                              <p:pRg st="16" end="16"/>
                                            </p:txEl>
                                          </p:spTgt>
                                        </p:tgtEl>
                                        <p:attrNameLst>
                                          <p:attrName>style.visibility</p:attrName>
                                        </p:attrNameLst>
                                      </p:cBhvr>
                                      <p:to>
                                        <p:strVal val="visible"/>
                                      </p:to>
                                    </p:set>
                                    <p:anim calcmode="lin" valueType="num">
                                      <p:cBhvr>
                                        <p:cTn id="92" dur="1000" fill="hold"/>
                                        <p:tgtEl>
                                          <p:spTgt spid="6">
                                            <p:txEl>
                                              <p:pRg st="16" end="16"/>
                                            </p:txEl>
                                          </p:spTgt>
                                        </p:tgtEl>
                                        <p:attrNameLst>
                                          <p:attrName>ppt_x</p:attrName>
                                        </p:attrNameLst>
                                      </p:cBhvr>
                                      <p:tavLst>
                                        <p:tav tm="0">
                                          <p:val>
                                            <p:strVal val="#ppt_x-.2"/>
                                          </p:val>
                                        </p:tav>
                                        <p:tav tm="100000">
                                          <p:val>
                                            <p:strVal val="#ppt_x"/>
                                          </p:val>
                                        </p:tav>
                                      </p:tavLst>
                                    </p:anim>
                                    <p:anim calcmode="lin" valueType="num">
                                      <p:cBhvr>
                                        <p:cTn id="93" dur="1000" fill="hold"/>
                                        <p:tgtEl>
                                          <p:spTgt spid="6">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6">
                                            <p:txEl>
                                              <p:pRg st="16" end="16"/>
                                            </p:txEl>
                                          </p:spTgt>
                                        </p:tgtEl>
                                      </p:cBhvr>
                                    </p:animEffect>
                                  </p:childTnLst>
                                </p:cTn>
                              </p:par>
                              <p:par>
                                <p:cTn id="95" presetID="29" presetClass="entr" presetSubtype="0" fill="hold" nodeType="withEffect">
                                  <p:stCondLst>
                                    <p:cond delay="0"/>
                                  </p:stCondLst>
                                  <p:childTnLst>
                                    <p:set>
                                      <p:cBhvr>
                                        <p:cTn id="96" dur="1" fill="hold">
                                          <p:stCondLst>
                                            <p:cond delay="0"/>
                                          </p:stCondLst>
                                        </p:cTn>
                                        <p:tgtEl>
                                          <p:spTgt spid="6">
                                            <p:txEl>
                                              <p:pRg st="17" end="17"/>
                                            </p:txEl>
                                          </p:spTgt>
                                        </p:tgtEl>
                                        <p:attrNameLst>
                                          <p:attrName>style.visibility</p:attrName>
                                        </p:attrNameLst>
                                      </p:cBhvr>
                                      <p:to>
                                        <p:strVal val="visible"/>
                                      </p:to>
                                    </p:set>
                                    <p:anim calcmode="lin" valueType="num">
                                      <p:cBhvr>
                                        <p:cTn id="97" dur="1000" fill="hold"/>
                                        <p:tgtEl>
                                          <p:spTgt spid="6">
                                            <p:txEl>
                                              <p:pRg st="17" end="17"/>
                                            </p:txEl>
                                          </p:spTgt>
                                        </p:tgtEl>
                                        <p:attrNameLst>
                                          <p:attrName>ppt_x</p:attrName>
                                        </p:attrNameLst>
                                      </p:cBhvr>
                                      <p:tavLst>
                                        <p:tav tm="0">
                                          <p:val>
                                            <p:strVal val="#ppt_x-.2"/>
                                          </p:val>
                                        </p:tav>
                                        <p:tav tm="100000">
                                          <p:val>
                                            <p:strVal val="#ppt_x"/>
                                          </p:val>
                                        </p:tav>
                                      </p:tavLst>
                                    </p:anim>
                                    <p:anim calcmode="lin" valueType="num">
                                      <p:cBhvr>
                                        <p:cTn id="98" dur="1000" fill="hold"/>
                                        <p:tgtEl>
                                          <p:spTgt spid="6">
                                            <p:txEl>
                                              <p:pRg st="17" end="17"/>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6">
                                            <p:txEl>
                                              <p:pRg st="17" end="17"/>
                                            </p:txEl>
                                          </p:spTgt>
                                        </p:tgtEl>
                                      </p:cBhvr>
                                    </p:animEffect>
                                  </p:childTnLst>
                                </p:cTn>
                              </p:par>
                              <p:par>
                                <p:cTn id="100" presetID="29" presetClass="entr" presetSubtype="0" fill="hold" nodeType="withEffect">
                                  <p:stCondLst>
                                    <p:cond delay="0"/>
                                  </p:stCondLst>
                                  <p:childTnLst>
                                    <p:set>
                                      <p:cBhvr>
                                        <p:cTn id="101" dur="1" fill="hold">
                                          <p:stCondLst>
                                            <p:cond delay="0"/>
                                          </p:stCondLst>
                                        </p:cTn>
                                        <p:tgtEl>
                                          <p:spTgt spid="6">
                                            <p:txEl>
                                              <p:pRg st="18" end="18"/>
                                            </p:txEl>
                                          </p:spTgt>
                                        </p:tgtEl>
                                        <p:attrNameLst>
                                          <p:attrName>style.visibility</p:attrName>
                                        </p:attrNameLst>
                                      </p:cBhvr>
                                      <p:to>
                                        <p:strVal val="visible"/>
                                      </p:to>
                                    </p:set>
                                    <p:anim calcmode="lin" valueType="num">
                                      <p:cBhvr>
                                        <p:cTn id="102" dur="1000" fill="hold"/>
                                        <p:tgtEl>
                                          <p:spTgt spid="6">
                                            <p:txEl>
                                              <p:pRg st="18" end="18"/>
                                            </p:txEl>
                                          </p:spTgt>
                                        </p:tgtEl>
                                        <p:attrNameLst>
                                          <p:attrName>ppt_x</p:attrName>
                                        </p:attrNameLst>
                                      </p:cBhvr>
                                      <p:tavLst>
                                        <p:tav tm="0">
                                          <p:val>
                                            <p:strVal val="#ppt_x-.2"/>
                                          </p:val>
                                        </p:tav>
                                        <p:tav tm="100000">
                                          <p:val>
                                            <p:strVal val="#ppt_x"/>
                                          </p:val>
                                        </p:tav>
                                      </p:tavLst>
                                    </p:anim>
                                    <p:anim calcmode="lin" valueType="num">
                                      <p:cBhvr>
                                        <p:cTn id="103" dur="1000" fill="hold"/>
                                        <p:tgtEl>
                                          <p:spTgt spid="6">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6">
                                            <p:txEl>
                                              <p:pRg st="18" end="18"/>
                                            </p:txEl>
                                          </p:spTgt>
                                        </p:tgtEl>
                                      </p:cBhvr>
                                    </p:animEffect>
                                  </p:childTnLst>
                                </p:cTn>
                              </p:par>
                              <p:par>
                                <p:cTn id="105" presetID="29" presetClass="entr" presetSubtype="0" fill="hold" nodeType="withEffect">
                                  <p:stCondLst>
                                    <p:cond delay="0"/>
                                  </p:stCondLst>
                                  <p:childTnLst>
                                    <p:set>
                                      <p:cBhvr>
                                        <p:cTn id="106" dur="1" fill="hold">
                                          <p:stCondLst>
                                            <p:cond delay="0"/>
                                          </p:stCondLst>
                                        </p:cTn>
                                        <p:tgtEl>
                                          <p:spTgt spid="6">
                                            <p:txEl>
                                              <p:pRg st="19" end="19"/>
                                            </p:txEl>
                                          </p:spTgt>
                                        </p:tgtEl>
                                        <p:attrNameLst>
                                          <p:attrName>style.visibility</p:attrName>
                                        </p:attrNameLst>
                                      </p:cBhvr>
                                      <p:to>
                                        <p:strVal val="visible"/>
                                      </p:to>
                                    </p:set>
                                    <p:anim calcmode="lin" valueType="num">
                                      <p:cBhvr>
                                        <p:cTn id="107" dur="1000" fill="hold"/>
                                        <p:tgtEl>
                                          <p:spTgt spid="6">
                                            <p:txEl>
                                              <p:pRg st="19" end="19"/>
                                            </p:txEl>
                                          </p:spTgt>
                                        </p:tgtEl>
                                        <p:attrNameLst>
                                          <p:attrName>ppt_x</p:attrName>
                                        </p:attrNameLst>
                                      </p:cBhvr>
                                      <p:tavLst>
                                        <p:tav tm="0">
                                          <p:val>
                                            <p:strVal val="#ppt_x-.2"/>
                                          </p:val>
                                        </p:tav>
                                        <p:tav tm="100000">
                                          <p:val>
                                            <p:strVal val="#ppt_x"/>
                                          </p:val>
                                        </p:tav>
                                      </p:tavLst>
                                    </p:anim>
                                    <p:anim calcmode="lin" valueType="num">
                                      <p:cBhvr>
                                        <p:cTn id="108" dur="1000" fill="hold"/>
                                        <p:tgtEl>
                                          <p:spTgt spid="6">
                                            <p:txEl>
                                              <p:pRg st="19" end="19"/>
                                            </p:txEl>
                                          </p:spTgt>
                                        </p:tgtEl>
                                        <p:attrNameLst>
                                          <p:attrName>ppt_y</p:attrName>
                                        </p:attrNameLst>
                                      </p:cBhvr>
                                      <p:tavLst>
                                        <p:tav tm="0">
                                          <p:val>
                                            <p:strVal val="#ppt_y"/>
                                          </p:val>
                                        </p:tav>
                                        <p:tav tm="100000">
                                          <p:val>
                                            <p:strVal val="#ppt_y"/>
                                          </p:val>
                                        </p:tav>
                                      </p:tavLst>
                                    </p:anim>
                                    <p:animEffect transition="in" filter="wipe(right)" prLst="gradientSize: 0.1">
                                      <p:cBhvr>
                                        <p:cTn id="109" dur="1000"/>
                                        <p:tgtEl>
                                          <p:spTgt spid="6">
                                            <p:txEl>
                                              <p:pRg st="19" end="19"/>
                                            </p:txEl>
                                          </p:spTgt>
                                        </p:tgtEl>
                                      </p:cBhvr>
                                    </p:animEffect>
                                  </p:childTnLst>
                                </p:cTn>
                              </p:par>
                              <p:par>
                                <p:cTn id="110" presetID="29" presetClass="entr" presetSubtype="0" fill="hold" nodeType="withEffect">
                                  <p:stCondLst>
                                    <p:cond delay="0"/>
                                  </p:stCondLst>
                                  <p:childTnLst>
                                    <p:set>
                                      <p:cBhvr>
                                        <p:cTn id="111" dur="1" fill="hold">
                                          <p:stCondLst>
                                            <p:cond delay="0"/>
                                          </p:stCondLst>
                                        </p:cTn>
                                        <p:tgtEl>
                                          <p:spTgt spid="6">
                                            <p:txEl>
                                              <p:pRg st="20" end="20"/>
                                            </p:txEl>
                                          </p:spTgt>
                                        </p:tgtEl>
                                        <p:attrNameLst>
                                          <p:attrName>style.visibility</p:attrName>
                                        </p:attrNameLst>
                                      </p:cBhvr>
                                      <p:to>
                                        <p:strVal val="visible"/>
                                      </p:to>
                                    </p:set>
                                    <p:anim calcmode="lin" valueType="num">
                                      <p:cBhvr>
                                        <p:cTn id="112" dur="1000" fill="hold"/>
                                        <p:tgtEl>
                                          <p:spTgt spid="6">
                                            <p:txEl>
                                              <p:pRg st="20" end="20"/>
                                            </p:txEl>
                                          </p:spTgt>
                                        </p:tgtEl>
                                        <p:attrNameLst>
                                          <p:attrName>ppt_x</p:attrName>
                                        </p:attrNameLst>
                                      </p:cBhvr>
                                      <p:tavLst>
                                        <p:tav tm="0">
                                          <p:val>
                                            <p:strVal val="#ppt_x-.2"/>
                                          </p:val>
                                        </p:tav>
                                        <p:tav tm="100000">
                                          <p:val>
                                            <p:strVal val="#ppt_x"/>
                                          </p:val>
                                        </p:tav>
                                      </p:tavLst>
                                    </p:anim>
                                    <p:anim calcmode="lin" valueType="num">
                                      <p:cBhvr>
                                        <p:cTn id="113" dur="1000" fill="hold"/>
                                        <p:tgtEl>
                                          <p:spTgt spid="6">
                                            <p:txEl>
                                              <p:pRg st="20" end="20"/>
                                            </p:txEl>
                                          </p:spTgt>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6">
                                            <p:txEl>
                                              <p:pRg st="20" end="20"/>
                                            </p:txEl>
                                          </p:spTgt>
                                        </p:tgtEl>
                                      </p:cBhvr>
                                    </p:animEffect>
                                  </p:childTnLst>
                                </p:cTn>
                              </p:par>
                              <p:par>
                                <p:cTn id="115" presetID="29" presetClass="entr" presetSubtype="0" fill="hold" nodeType="withEffect">
                                  <p:stCondLst>
                                    <p:cond delay="0"/>
                                  </p:stCondLst>
                                  <p:childTnLst>
                                    <p:set>
                                      <p:cBhvr>
                                        <p:cTn id="116" dur="1" fill="hold">
                                          <p:stCondLst>
                                            <p:cond delay="0"/>
                                          </p:stCondLst>
                                        </p:cTn>
                                        <p:tgtEl>
                                          <p:spTgt spid="6">
                                            <p:txEl>
                                              <p:pRg st="21" end="21"/>
                                            </p:txEl>
                                          </p:spTgt>
                                        </p:tgtEl>
                                        <p:attrNameLst>
                                          <p:attrName>style.visibility</p:attrName>
                                        </p:attrNameLst>
                                      </p:cBhvr>
                                      <p:to>
                                        <p:strVal val="visible"/>
                                      </p:to>
                                    </p:set>
                                    <p:anim calcmode="lin" valueType="num">
                                      <p:cBhvr>
                                        <p:cTn id="117" dur="1000" fill="hold"/>
                                        <p:tgtEl>
                                          <p:spTgt spid="6">
                                            <p:txEl>
                                              <p:pRg st="21" end="21"/>
                                            </p:txEl>
                                          </p:spTgt>
                                        </p:tgtEl>
                                        <p:attrNameLst>
                                          <p:attrName>ppt_x</p:attrName>
                                        </p:attrNameLst>
                                      </p:cBhvr>
                                      <p:tavLst>
                                        <p:tav tm="0">
                                          <p:val>
                                            <p:strVal val="#ppt_x-.2"/>
                                          </p:val>
                                        </p:tav>
                                        <p:tav tm="100000">
                                          <p:val>
                                            <p:strVal val="#ppt_x"/>
                                          </p:val>
                                        </p:tav>
                                      </p:tavLst>
                                    </p:anim>
                                    <p:anim calcmode="lin" valueType="num">
                                      <p:cBhvr>
                                        <p:cTn id="118" dur="1000" fill="hold"/>
                                        <p:tgtEl>
                                          <p:spTgt spid="6">
                                            <p:txEl>
                                              <p:pRg st="21" end="21"/>
                                            </p:txEl>
                                          </p:spTgt>
                                        </p:tgtEl>
                                        <p:attrNameLst>
                                          <p:attrName>ppt_y</p:attrName>
                                        </p:attrNameLst>
                                      </p:cBhvr>
                                      <p:tavLst>
                                        <p:tav tm="0">
                                          <p:val>
                                            <p:strVal val="#ppt_y"/>
                                          </p:val>
                                        </p:tav>
                                        <p:tav tm="100000">
                                          <p:val>
                                            <p:strVal val="#ppt_y"/>
                                          </p:val>
                                        </p:tav>
                                      </p:tavLst>
                                    </p:anim>
                                    <p:animEffect transition="in" filter="wipe(right)" prLst="gradientSize: 0.1">
                                      <p:cBhvr>
                                        <p:cTn id="119" dur="1000"/>
                                        <p:tgtEl>
                                          <p:spTgt spid="6">
                                            <p:txEl>
                                              <p:pRg st="21" end="21"/>
                                            </p:txEl>
                                          </p:spTgt>
                                        </p:tgtEl>
                                      </p:cBhvr>
                                    </p:animEffect>
                                  </p:childTnLst>
                                </p:cTn>
                              </p:par>
                              <p:par>
                                <p:cTn id="120" presetID="29" presetClass="entr" presetSubtype="0" fill="hold" nodeType="withEffect">
                                  <p:stCondLst>
                                    <p:cond delay="0"/>
                                  </p:stCondLst>
                                  <p:childTnLst>
                                    <p:set>
                                      <p:cBhvr>
                                        <p:cTn id="121" dur="1" fill="hold">
                                          <p:stCondLst>
                                            <p:cond delay="0"/>
                                          </p:stCondLst>
                                        </p:cTn>
                                        <p:tgtEl>
                                          <p:spTgt spid="6">
                                            <p:txEl>
                                              <p:pRg st="22" end="22"/>
                                            </p:txEl>
                                          </p:spTgt>
                                        </p:tgtEl>
                                        <p:attrNameLst>
                                          <p:attrName>style.visibility</p:attrName>
                                        </p:attrNameLst>
                                      </p:cBhvr>
                                      <p:to>
                                        <p:strVal val="visible"/>
                                      </p:to>
                                    </p:set>
                                    <p:anim calcmode="lin" valueType="num">
                                      <p:cBhvr>
                                        <p:cTn id="122" dur="1000" fill="hold"/>
                                        <p:tgtEl>
                                          <p:spTgt spid="6">
                                            <p:txEl>
                                              <p:pRg st="22" end="22"/>
                                            </p:txEl>
                                          </p:spTgt>
                                        </p:tgtEl>
                                        <p:attrNameLst>
                                          <p:attrName>ppt_x</p:attrName>
                                        </p:attrNameLst>
                                      </p:cBhvr>
                                      <p:tavLst>
                                        <p:tav tm="0">
                                          <p:val>
                                            <p:strVal val="#ppt_x-.2"/>
                                          </p:val>
                                        </p:tav>
                                        <p:tav tm="100000">
                                          <p:val>
                                            <p:strVal val="#ppt_x"/>
                                          </p:val>
                                        </p:tav>
                                      </p:tavLst>
                                    </p:anim>
                                    <p:anim calcmode="lin" valueType="num">
                                      <p:cBhvr>
                                        <p:cTn id="123" dur="1000" fill="hold"/>
                                        <p:tgtEl>
                                          <p:spTgt spid="6">
                                            <p:txEl>
                                              <p:pRg st="22" end="22"/>
                                            </p:txEl>
                                          </p:spTgt>
                                        </p:tgtEl>
                                        <p:attrNameLst>
                                          <p:attrName>ppt_y</p:attrName>
                                        </p:attrNameLst>
                                      </p:cBhvr>
                                      <p:tavLst>
                                        <p:tav tm="0">
                                          <p:val>
                                            <p:strVal val="#ppt_y"/>
                                          </p:val>
                                        </p:tav>
                                        <p:tav tm="100000">
                                          <p:val>
                                            <p:strVal val="#ppt_y"/>
                                          </p:val>
                                        </p:tav>
                                      </p:tavLst>
                                    </p:anim>
                                    <p:animEffect transition="in" filter="wipe(right)" prLst="gradientSize: 0.1">
                                      <p:cBhvr>
                                        <p:cTn id="124" dur="1000"/>
                                        <p:tgtEl>
                                          <p:spTgt spid="6">
                                            <p:txEl>
                                              <p:pRg st="22" end="2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a:bodyPr>
          <a:lstStyle/>
          <a:p>
            <a:r>
              <a:rPr lang="en-US" sz="3000" b="1" dirty="0" smtClean="0">
                <a:solidFill>
                  <a:srgbClr val="00B0F0"/>
                </a:solidFill>
              </a:rPr>
              <a:t>NOTIFIED SECTION CA, 2013</a:t>
            </a:r>
            <a:r>
              <a:rPr lang="en-US" sz="3000" dirty="0" smtClean="0">
                <a:solidFill>
                  <a:srgbClr val="00B0F0"/>
                </a:solidFill>
              </a:rPr>
              <a:t> </a:t>
            </a:r>
            <a:r>
              <a:rPr lang="en-US" sz="2000" b="1" dirty="0" smtClean="0">
                <a:solidFill>
                  <a:srgbClr val="00B0F0"/>
                </a:solidFill>
              </a:rPr>
              <a:t>Contd…!!!</a:t>
            </a:r>
            <a:endParaRPr lang="en-US" sz="2000" b="1" dirty="0">
              <a:solidFill>
                <a:srgbClr val="00B0F0"/>
              </a:solidFill>
            </a:endParaRPr>
          </a:p>
        </p:txBody>
      </p:sp>
      <p:sp>
        <p:nvSpPr>
          <p:cNvPr id="3" name="Content Placeholder 2"/>
          <p:cNvSpPr>
            <a:spLocks noGrp="1"/>
          </p:cNvSpPr>
          <p:nvPr>
            <p:ph idx="1"/>
          </p:nvPr>
        </p:nvSpPr>
        <p:spPr>
          <a:xfrm>
            <a:off x="228600" y="685800"/>
            <a:ext cx="8686800" cy="5638800"/>
          </a:xfrm>
        </p:spPr>
        <p:txBody>
          <a:bodyPr>
            <a:noAutofit/>
          </a:bodyPr>
          <a:lstStyle/>
          <a:p>
            <a:pPr>
              <a:spcBef>
                <a:spcPts val="0"/>
              </a:spcBef>
              <a:buNone/>
            </a:pPr>
            <a:r>
              <a:rPr lang="en-US" sz="1400" b="1" dirty="0" smtClean="0"/>
              <a:t>Chapter IV -Share Capital and Debentures (43 - 72) </a:t>
            </a:r>
            <a:endParaRPr lang="en-US" sz="1400" dirty="0" smtClean="0"/>
          </a:p>
          <a:p>
            <a:pPr>
              <a:spcBef>
                <a:spcPts val="0"/>
              </a:spcBef>
              <a:buNone/>
            </a:pPr>
            <a:r>
              <a:rPr lang="en-US" sz="1400" dirty="0" smtClean="0"/>
              <a:t>   Section 44- Nature of shares or debentures.</a:t>
            </a:r>
          </a:p>
          <a:p>
            <a:pPr>
              <a:spcBef>
                <a:spcPts val="0"/>
              </a:spcBef>
              <a:buNone/>
            </a:pPr>
            <a:r>
              <a:rPr lang="en-US" sz="1400" dirty="0" smtClean="0"/>
              <a:t>   Section 45- Numbering of shares.</a:t>
            </a:r>
          </a:p>
          <a:p>
            <a:pPr>
              <a:spcBef>
                <a:spcPts val="0"/>
              </a:spcBef>
              <a:buNone/>
            </a:pPr>
            <a:r>
              <a:rPr lang="en-US" sz="1400" dirty="0" smtClean="0"/>
              <a:t>   Section 49- Calls on shares of same class to be made on uniform basis.</a:t>
            </a:r>
          </a:p>
          <a:p>
            <a:pPr>
              <a:spcBef>
                <a:spcPts val="0"/>
              </a:spcBef>
              <a:buNone/>
            </a:pPr>
            <a:r>
              <a:rPr lang="en-US" sz="1400" dirty="0" smtClean="0"/>
              <a:t>   Section 50- Company to accept unpaid share capital, although not called up.</a:t>
            </a:r>
          </a:p>
          <a:p>
            <a:pPr>
              <a:spcBef>
                <a:spcPts val="0"/>
              </a:spcBef>
              <a:buNone/>
            </a:pPr>
            <a:r>
              <a:rPr lang="en-US" sz="1400" dirty="0" smtClean="0"/>
              <a:t>   Section 51- Payment of dividend in proportion to amount paid-up.</a:t>
            </a:r>
          </a:p>
          <a:p>
            <a:pPr>
              <a:spcBef>
                <a:spcPts val="0"/>
              </a:spcBef>
              <a:buNone/>
            </a:pPr>
            <a:r>
              <a:rPr lang="en-US" sz="1400" dirty="0" smtClean="0"/>
              <a:t>   Section 57- Punishment for personation of shareholder.</a:t>
            </a:r>
          </a:p>
          <a:p>
            <a:pPr>
              <a:spcBef>
                <a:spcPts val="0"/>
              </a:spcBef>
              <a:buNone/>
            </a:pPr>
            <a:r>
              <a:rPr lang="en-US" sz="1400" dirty="0" smtClean="0"/>
              <a:t>   Section 58- Refusal of registration and appeal against refusal.</a:t>
            </a:r>
          </a:p>
          <a:p>
            <a:pPr>
              <a:spcBef>
                <a:spcPts val="0"/>
              </a:spcBef>
              <a:buNone/>
            </a:pPr>
            <a:r>
              <a:rPr lang="en-US" sz="1400" dirty="0" smtClean="0"/>
              <a:t>   Section 59- Rectification of register of members.</a:t>
            </a:r>
          </a:p>
          <a:p>
            <a:pPr>
              <a:spcBef>
                <a:spcPts val="0"/>
              </a:spcBef>
              <a:buNone/>
            </a:pPr>
            <a:r>
              <a:rPr lang="en-US" sz="1400" dirty="0" smtClean="0"/>
              <a:t>   Section 60- Publication of authorized, subscribed and paid-up capital.</a:t>
            </a:r>
          </a:p>
          <a:p>
            <a:pPr>
              <a:spcBef>
                <a:spcPts val="0"/>
              </a:spcBef>
              <a:buNone/>
            </a:pPr>
            <a:r>
              <a:rPr lang="en-US" sz="1400" dirty="0" smtClean="0"/>
              <a:t>   Section 65- Unlimited company to provide for reserve share capital on conversion into limited company.</a:t>
            </a:r>
          </a:p>
          <a:p>
            <a:pPr>
              <a:spcBef>
                <a:spcPts val="0"/>
              </a:spcBef>
              <a:buNone/>
            </a:pPr>
            <a:r>
              <a:rPr lang="en-US" sz="1400" dirty="0" smtClean="0"/>
              <a:t>   Section 69- Transfer of certain sums to capital redemption reserve account.</a:t>
            </a:r>
          </a:p>
          <a:p>
            <a:pPr>
              <a:spcBef>
                <a:spcPts val="0"/>
              </a:spcBef>
              <a:buNone/>
            </a:pPr>
            <a:r>
              <a:rPr lang="en-US" sz="1400" dirty="0" smtClean="0"/>
              <a:t>   Section 70- Prohibition for buy-back in certain circumstances.</a:t>
            </a:r>
          </a:p>
          <a:p>
            <a:pPr>
              <a:spcBef>
                <a:spcPts val="0"/>
              </a:spcBef>
              <a:buNone/>
            </a:pPr>
            <a:r>
              <a:rPr lang="en-US" sz="1400" b="1" dirty="0" smtClean="0"/>
              <a:t>Chapter VI -Registration of Charges (77 - 87) </a:t>
            </a:r>
            <a:endParaRPr lang="en-US" sz="1400" dirty="0" smtClean="0"/>
          </a:p>
          <a:p>
            <a:pPr>
              <a:spcBef>
                <a:spcPts val="0"/>
              </a:spcBef>
              <a:buNone/>
            </a:pPr>
            <a:r>
              <a:rPr lang="en-US" sz="1400" dirty="0" smtClean="0"/>
              <a:t>   Section 86- Punishment for contravention.</a:t>
            </a:r>
          </a:p>
          <a:p>
            <a:pPr>
              <a:spcBef>
                <a:spcPts val="0"/>
              </a:spcBef>
              <a:buNone/>
            </a:pPr>
            <a:r>
              <a:rPr lang="en-US" sz="1400" b="1" dirty="0" smtClean="0"/>
              <a:t>Chapter VII -Management and Administration (88 - 122) </a:t>
            </a:r>
            <a:endParaRPr lang="en-US" sz="1400" dirty="0" smtClean="0"/>
          </a:p>
          <a:p>
            <a:pPr>
              <a:spcBef>
                <a:spcPts val="0"/>
              </a:spcBef>
              <a:buNone/>
            </a:pPr>
            <a:r>
              <a:rPr lang="en-US" sz="1400" dirty="0" smtClean="0"/>
              <a:t>   Section 100- Calling of extraordinary general meeting.</a:t>
            </a:r>
          </a:p>
          <a:p>
            <a:pPr>
              <a:spcBef>
                <a:spcPts val="0"/>
              </a:spcBef>
              <a:buNone/>
            </a:pPr>
            <a:r>
              <a:rPr lang="en-US" sz="1400" dirty="0" smtClean="0"/>
              <a:t>   Section 102- Statement to be annexed to notice.</a:t>
            </a:r>
          </a:p>
          <a:p>
            <a:pPr>
              <a:spcBef>
                <a:spcPts val="0"/>
              </a:spcBef>
              <a:buNone/>
            </a:pPr>
            <a:r>
              <a:rPr lang="en-US" sz="1400" dirty="0" smtClean="0"/>
              <a:t>   Section 103- Quorum for meetings.</a:t>
            </a:r>
          </a:p>
          <a:p>
            <a:pPr>
              <a:spcBef>
                <a:spcPts val="0"/>
              </a:spcBef>
              <a:buNone/>
            </a:pPr>
            <a:r>
              <a:rPr lang="en-US" sz="1400" dirty="0" smtClean="0"/>
              <a:t>   Section 104- Chairman of meetings.</a:t>
            </a:r>
          </a:p>
          <a:p>
            <a:pPr>
              <a:spcBef>
                <a:spcPts val="0"/>
              </a:spcBef>
              <a:buNone/>
            </a:pPr>
            <a:r>
              <a:rPr lang="en-US" sz="1400" dirty="0" smtClean="0"/>
              <a:t>   Section 105- Proxies.</a:t>
            </a:r>
          </a:p>
          <a:p>
            <a:pPr>
              <a:spcBef>
                <a:spcPts val="0"/>
              </a:spcBef>
              <a:buNone/>
            </a:pPr>
            <a:r>
              <a:rPr lang="en-US" sz="1400" dirty="0" smtClean="0"/>
              <a:t>   Section 106- Restriction on voting rights.</a:t>
            </a:r>
          </a:p>
          <a:p>
            <a:pPr>
              <a:spcBef>
                <a:spcPts val="0"/>
              </a:spcBef>
              <a:buNone/>
            </a:pPr>
            <a:r>
              <a:rPr lang="en-US" sz="1400" dirty="0" smtClean="0"/>
              <a:t>   Section 107- Voting by show of hands.</a:t>
            </a:r>
          </a:p>
          <a:p>
            <a:pPr>
              <a:spcBef>
                <a:spcPts val="0"/>
              </a:spcBef>
              <a:buNone/>
            </a:pPr>
            <a:r>
              <a:rPr lang="en-US" sz="1400" dirty="0" smtClean="0"/>
              <a:t>   Section 111- Circulation of members' resolution.</a:t>
            </a:r>
          </a:p>
          <a:p>
            <a:pPr>
              <a:spcBef>
                <a:spcPts val="0"/>
              </a:spcBef>
              <a:buNone/>
            </a:pPr>
            <a:r>
              <a:rPr lang="en-US" sz="1400" dirty="0" smtClean="0"/>
              <a:t>   Section 112- Representation of President and Governors in meetings.</a:t>
            </a:r>
          </a:p>
          <a:p>
            <a:pPr>
              <a:spcBef>
                <a:spcPts val="0"/>
              </a:spcBef>
              <a:buNone/>
            </a:pPr>
            <a:r>
              <a:rPr lang="en-US" sz="1400" dirty="0" smtClean="0"/>
              <a:t>   Section 113- Representation of corporations at meeting of companies and of creditors.</a:t>
            </a:r>
          </a:p>
          <a:p>
            <a:pPr>
              <a:spcBef>
                <a:spcPts val="0"/>
              </a:spcBef>
              <a:buNone/>
            </a:pPr>
            <a:endParaRPr lang="en-US" sz="1400" dirty="0" smtClean="0"/>
          </a:p>
        </p:txBody>
      </p:sp>
      <p:sp>
        <p:nvSpPr>
          <p:cNvPr id="4" name="Date Placeholder 3"/>
          <p:cNvSpPr>
            <a:spLocks noGrp="1"/>
          </p:cNvSpPr>
          <p:nvPr>
            <p:ph type="dt" sz="half" idx="10"/>
          </p:nvPr>
        </p:nvSpPr>
        <p:spPr>
          <a:xfrm>
            <a:off x="76200" y="6492875"/>
            <a:ext cx="2133600" cy="365125"/>
          </a:xfrm>
        </p:spPr>
        <p:txBody>
          <a:bodyPr/>
          <a:lstStyle/>
          <a:p>
            <a:r>
              <a:rPr lang="en-US" smtClean="0"/>
              <a:t>CS SHISHIR DUDEJA</a:t>
            </a:r>
            <a:endParaRPr lang="en-US" dirty="0"/>
          </a:p>
        </p:txBody>
      </p:sp>
      <p:sp>
        <p:nvSpPr>
          <p:cNvPr id="5" name="Footer Placeholder 4"/>
          <p:cNvSpPr>
            <a:spLocks noGrp="1"/>
          </p:cNvSpPr>
          <p:nvPr>
            <p:ph type="ftr" sz="quarter" idx="11"/>
          </p:nvPr>
        </p:nvSpPr>
        <p:spPr>
          <a:xfrm>
            <a:off x="3124200" y="6492875"/>
            <a:ext cx="2895600" cy="365125"/>
          </a:xfrm>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136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p:cTn id="47"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p:cTn id="52"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3">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p:cTn id="57"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p:cTn id="62"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3">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p:cTn id="67" dur="1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p:cTn id="72"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p:cTn id="77" dur="1000" fill="hold"/>
                                        <p:tgtEl>
                                          <p:spTgt spid="3">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3">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p:cTn id="82" dur="1000" fill="hold"/>
                                        <p:tgtEl>
                                          <p:spTgt spid="3">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3">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3">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 calcmode="lin" valueType="num">
                                      <p:cBhvr>
                                        <p:cTn id="87" dur="1000" fill="hold"/>
                                        <p:tgtEl>
                                          <p:spTgt spid="3">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3">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3">
                                            <p:txEl>
                                              <p:pRg st="15" end="15"/>
                                            </p:txEl>
                                          </p:spTgt>
                                        </p:tgtEl>
                                      </p:cBhvr>
                                    </p:animEffect>
                                  </p:childTnLst>
                                </p:cTn>
                              </p:par>
                              <p:par>
                                <p:cTn id="90" presetID="29" presetClass="entr" presetSubtype="0" fill="hold" nodeType="with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 calcmode="lin" valueType="num">
                                      <p:cBhvr>
                                        <p:cTn id="92" dur="1000" fill="hold"/>
                                        <p:tgtEl>
                                          <p:spTgt spid="3">
                                            <p:txEl>
                                              <p:pRg st="16" end="16"/>
                                            </p:txEl>
                                          </p:spTgt>
                                        </p:tgtEl>
                                        <p:attrNameLst>
                                          <p:attrName>ppt_x</p:attrName>
                                        </p:attrNameLst>
                                      </p:cBhvr>
                                      <p:tavLst>
                                        <p:tav tm="0">
                                          <p:val>
                                            <p:strVal val="#ppt_x-.2"/>
                                          </p:val>
                                        </p:tav>
                                        <p:tav tm="100000">
                                          <p:val>
                                            <p:strVal val="#ppt_x"/>
                                          </p:val>
                                        </p:tav>
                                      </p:tavLst>
                                    </p:anim>
                                    <p:anim calcmode="lin" valueType="num">
                                      <p:cBhvr>
                                        <p:cTn id="93" dur="1000" fill="hold"/>
                                        <p:tgtEl>
                                          <p:spTgt spid="3">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3">
                                            <p:txEl>
                                              <p:pRg st="16" end="16"/>
                                            </p:txEl>
                                          </p:spTgt>
                                        </p:tgtEl>
                                      </p:cBhvr>
                                    </p:animEffect>
                                  </p:childTnLst>
                                </p:cTn>
                              </p:par>
                              <p:par>
                                <p:cTn id="95" presetID="29" presetClass="entr" presetSubtype="0" fill="hold" nodeType="withEffect">
                                  <p:stCondLst>
                                    <p:cond delay="0"/>
                                  </p:stCondLst>
                                  <p:childTnLst>
                                    <p:set>
                                      <p:cBhvr>
                                        <p:cTn id="96" dur="1" fill="hold">
                                          <p:stCondLst>
                                            <p:cond delay="0"/>
                                          </p:stCondLst>
                                        </p:cTn>
                                        <p:tgtEl>
                                          <p:spTgt spid="3">
                                            <p:txEl>
                                              <p:pRg st="17" end="17"/>
                                            </p:txEl>
                                          </p:spTgt>
                                        </p:tgtEl>
                                        <p:attrNameLst>
                                          <p:attrName>style.visibility</p:attrName>
                                        </p:attrNameLst>
                                      </p:cBhvr>
                                      <p:to>
                                        <p:strVal val="visible"/>
                                      </p:to>
                                    </p:set>
                                    <p:anim calcmode="lin" valueType="num">
                                      <p:cBhvr>
                                        <p:cTn id="97" dur="1000" fill="hold"/>
                                        <p:tgtEl>
                                          <p:spTgt spid="3">
                                            <p:txEl>
                                              <p:pRg st="17" end="17"/>
                                            </p:txEl>
                                          </p:spTgt>
                                        </p:tgtEl>
                                        <p:attrNameLst>
                                          <p:attrName>ppt_x</p:attrName>
                                        </p:attrNameLst>
                                      </p:cBhvr>
                                      <p:tavLst>
                                        <p:tav tm="0">
                                          <p:val>
                                            <p:strVal val="#ppt_x-.2"/>
                                          </p:val>
                                        </p:tav>
                                        <p:tav tm="100000">
                                          <p:val>
                                            <p:strVal val="#ppt_x"/>
                                          </p:val>
                                        </p:tav>
                                      </p:tavLst>
                                    </p:anim>
                                    <p:anim calcmode="lin" valueType="num">
                                      <p:cBhvr>
                                        <p:cTn id="98" dur="1000" fill="hold"/>
                                        <p:tgtEl>
                                          <p:spTgt spid="3">
                                            <p:txEl>
                                              <p:pRg st="17" end="17"/>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3">
                                            <p:txEl>
                                              <p:pRg st="17" end="17"/>
                                            </p:txEl>
                                          </p:spTgt>
                                        </p:tgtEl>
                                      </p:cBhvr>
                                    </p:animEffect>
                                  </p:childTnLst>
                                </p:cTn>
                              </p:par>
                              <p:par>
                                <p:cTn id="100" presetID="29" presetClass="entr" presetSubtype="0" fill="hold" nodeType="withEffect">
                                  <p:stCondLst>
                                    <p:cond delay="0"/>
                                  </p:stCondLst>
                                  <p:childTnLst>
                                    <p:set>
                                      <p:cBhvr>
                                        <p:cTn id="101" dur="1" fill="hold">
                                          <p:stCondLst>
                                            <p:cond delay="0"/>
                                          </p:stCondLst>
                                        </p:cTn>
                                        <p:tgtEl>
                                          <p:spTgt spid="3">
                                            <p:txEl>
                                              <p:pRg st="18" end="18"/>
                                            </p:txEl>
                                          </p:spTgt>
                                        </p:tgtEl>
                                        <p:attrNameLst>
                                          <p:attrName>style.visibility</p:attrName>
                                        </p:attrNameLst>
                                      </p:cBhvr>
                                      <p:to>
                                        <p:strVal val="visible"/>
                                      </p:to>
                                    </p:set>
                                    <p:anim calcmode="lin" valueType="num">
                                      <p:cBhvr>
                                        <p:cTn id="102" dur="1000" fill="hold"/>
                                        <p:tgtEl>
                                          <p:spTgt spid="3">
                                            <p:txEl>
                                              <p:pRg st="18" end="18"/>
                                            </p:txEl>
                                          </p:spTgt>
                                        </p:tgtEl>
                                        <p:attrNameLst>
                                          <p:attrName>ppt_x</p:attrName>
                                        </p:attrNameLst>
                                      </p:cBhvr>
                                      <p:tavLst>
                                        <p:tav tm="0">
                                          <p:val>
                                            <p:strVal val="#ppt_x-.2"/>
                                          </p:val>
                                        </p:tav>
                                        <p:tav tm="100000">
                                          <p:val>
                                            <p:strVal val="#ppt_x"/>
                                          </p:val>
                                        </p:tav>
                                      </p:tavLst>
                                    </p:anim>
                                    <p:anim calcmode="lin" valueType="num">
                                      <p:cBhvr>
                                        <p:cTn id="103" dur="1000" fill="hold"/>
                                        <p:tgtEl>
                                          <p:spTgt spid="3">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3">
                                            <p:txEl>
                                              <p:pRg st="18" end="18"/>
                                            </p:txEl>
                                          </p:spTgt>
                                        </p:tgtEl>
                                      </p:cBhvr>
                                    </p:animEffect>
                                  </p:childTnLst>
                                </p:cTn>
                              </p:par>
                              <p:par>
                                <p:cTn id="105" presetID="29" presetClass="entr" presetSubtype="0" fill="hold" nodeType="withEffect">
                                  <p:stCondLst>
                                    <p:cond delay="0"/>
                                  </p:stCondLst>
                                  <p:childTnLst>
                                    <p:set>
                                      <p:cBhvr>
                                        <p:cTn id="106" dur="1" fill="hold">
                                          <p:stCondLst>
                                            <p:cond delay="0"/>
                                          </p:stCondLst>
                                        </p:cTn>
                                        <p:tgtEl>
                                          <p:spTgt spid="3">
                                            <p:txEl>
                                              <p:pRg st="19" end="19"/>
                                            </p:txEl>
                                          </p:spTgt>
                                        </p:tgtEl>
                                        <p:attrNameLst>
                                          <p:attrName>style.visibility</p:attrName>
                                        </p:attrNameLst>
                                      </p:cBhvr>
                                      <p:to>
                                        <p:strVal val="visible"/>
                                      </p:to>
                                    </p:set>
                                    <p:anim calcmode="lin" valueType="num">
                                      <p:cBhvr>
                                        <p:cTn id="107" dur="1000" fill="hold"/>
                                        <p:tgtEl>
                                          <p:spTgt spid="3">
                                            <p:txEl>
                                              <p:pRg st="19" end="19"/>
                                            </p:txEl>
                                          </p:spTgt>
                                        </p:tgtEl>
                                        <p:attrNameLst>
                                          <p:attrName>ppt_x</p:attrName>
                                        </p:attrNameLst>
                                      </p:cBhvr>
                                      <p:tavLst>
                                        <p:tav tm="0">
                                          <p:val>
                                            <p:strVal val="#ppt_x-.2"/>
                                          </p:val>
                                        </p:tav>
                                        <p:tav tm="100000">
                                          <p:val>
                                            <p:strVal val="#ppt_x"/>
                                          </p:val>
                                        </p:tav>
                                      </p:tavLst>
                                    </p:anim>
                                    <p:anim calcmode="lin" valueType="num">
                                      <p:cBhvr>
                                        <p:cTn id="108" dur="1000" fill="hold"/>
                                        <p:tgtEl>
                                          <p:spTgt spid="3">
                                            <p:txEl>
                                              <p:pRg st="19" end="19"/>
                                            </p:txEl>
                                          </p:spTgt>
                                        </p:tgtEl>
                                        <p:attrNameLst>
                                          <p:attrName>ppt_y</p:attrName>
                                        </p:attrNameLst>
                                      </p:cBhvr>
                                      <p:tavLst>
                                        <p:tav tm="0">
                                          <p:val>
                                            <p:strVal val="#ppt_y"/>
                                          </p:val>
                                        </p:tav>
                                        <p:tav tm="100000">
                                          <p:val>
                                            <p:strVal val="#ppt_y"/>
                                          </p:val>
                                        </p:tav>
                                      </p:tavLst>
                                    </p:anim>
                                    <p:animEffect transition="in" filter="wipe(right)" prLst="gradientSize: 0.1">
                                      <p:cBhvr>
                                        <p:cTn id="109" dur="1000"/>
                                        <p:tgtEl>
                                          <p:spTgt spid="3">
                                            <p:txEl>
                                              <p:pRg st="19" end="19"/>
                                            </p:txEl>
                                          </p:spTgt>
                                        </p:tgtEl>
                                      </p:cBhvr>
                                    </p:animEffect>
                                  </p:childTnLst>
                                </p:cTn>
                              </p:par>
                              <p:par>
                                <p:cTn id="110" presetID="29" presetClass="entr" presetSubtype="0" fill="hold" nodeType="withEffect">
                                  <p:stCondLst>
                                    <p:cond delay="0"/>
                                  </p:stCondLst>
                                  <p:childTnLst>
                                    <p:set>
                                      <p:cBhvr>
                                        <p:cTn id="111" dur="1" fill="hold">
                                          <p:stCondLst>
                                            <p:cond delay="0"/>
                                          </p:stCondLst>
                                        </p:cTn>
                                        <p:tgtEl>
                                          <p:spTgt spid="3">
                                            <p:txEl>
                                              <p:pRg st="20" end="20"/>
                                            </p:txEl>
                                          </p:spTgt>
                                        </p:tgtEl>
                                        <p:attrNameLst>
                                          <p:attrName>style.visibility</p:attrName>
                                        </p:attrNameLst>
                                      </p:cBhvr>
                                      <p:to>
                                        <p:strVal val="visible"/>
                                      </p:to>
                                    </p:set>
                                    <p:anim calcmode="lin" valueType="num">
                                      <p:cBhvr>
                                        <p:cTn id="112" dur="1000" fill="hold"/>
                                        <p:tgtEl>
                                          <p:spTgt spid="3">
                                            <p:txEl>
                                              <p:pRg st="20" end="20"/>
                                            </p:txEl>
                                          </p:spTgt>
                                        </p:tgtEl>
                                        <p:attrNameLst>
                                          <p:attrName>ppt_x</p:attrName>
                                        </p:attrNameLst>
                                      </p:cBhvr>
                                      <p:tavLst>
                                        <p:tav tm="0">
                                          <p:val>
                                            <p:strVal val="#ppt_x-.2"/>
                                          </p:val>
                                        </p:tav>
                                        <p:tav tm="100000">
                                          <p:val>
                                            <p:strVal val="#ppt_x"/>
                                          </p:val>
                                        </p:tav>
                                      </p:tavLst>
                                    </p:anim>
                                    <p:anim calcmode="lin" valueType="num">
                                      <p:cBhvr>
                                        <p:cTn id="113" dur="1000" fill="hold"/>
                                        <p:tgtEl>
                                          <p:spTgt spid="3">
                                            <p:txEl>
                                              <p:pRg st="20" end="20"/>
                                            </p:txEl>
                                          </p:spTgt>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3">
                                            <p:txEl>
                                              <p:pRg st="20" end="20"/>
                                            </p:txEl>
                                          </p:spTgt>
                                        </p:tgtEl>
                                      </p:cBhvr>
                                    </p:animEffect>
                                  </p:childTnLst>
                                </p:cTn>
                              </p:par>
                              <p:par>
                                <p:cTn id="115" presetID="29" presetClass="entr" presetSubtype="0" fill="hold" nodeType="withEffect">
                                  <p:stCondLst>
                                    <p:cond delay="0"/>
                                  </p:stCondLst>
                                  <p:childTnLst>
                                    <p:set>
                                      <p:cBhvr>
                                        <p:cTn id="116" dur="1" fill="hold">
                                          <p:stCondLst>
                                            <p:cond delay="0"/>
                                          </p:stCondLst>
                                        </p:cTn>
                                        <p:tgtEl>
                                          <p:spTgt spid="3">
                                            <p:txEl>
                                              <p:pRg st="21" end="21"/>
                                            </p:txEl>
                                          </p:spTgt>
                                        </p:tgtEl>
                                        <p:attrNameLst>
                                          <p:attrName>style.visibility</p:attrName>
                                        </p:attrNameLst>
                                      </p:cBhvr>
                                      <p:to>
                                        <p:strVal val="visible"/>
                                      </p:to>
                                    </p:set>
                                    <p:anim calcmode="lin" valueType="num">
                                      <p:cBhvr>
                                        <p:cTn id="117" dur="1000" fill="hold"/>
                                        <p:tgtEl>
                                          <p:spTgt spid="3">
                                            <p:txEl>
                                              <p:pRg st="21" end="21"/>
                                            </p:txEl>
                                          </p:spTgt>
                                        </p:tgtEl>
                                        <p:attrNameLst>
                                          <p:attrName>ppt_x</p:attrName>
                                        </p:attrNameLst>
                                      </p:cBhvr>
                                      <p:tavLst>
                                        <p:tav tm="0">
                                          <p:val>
                                            <p:strVal val="#ppt_x-.2"/>
                                          </p:val>
                                        </p:tav>
                                        <p:tav tm="100000">
                                          <p:val>
                                            <p:strVal val="#ppt_x"/>
                                          </p:val>
                                        </p:tav>
                                      </p:tavLst>
                                    </p:anim>
                                    <p:anim calcmode="lin" valueType="num">
                                      <p:cBhvr>
                                        <p:cTn id="118" dur="1000" fill="hold"/>
                                        <p:tgtEl>
                                          <p:spTgt spid="3">
                                            <p:txEl>
                                              <p:pRg st="21" end="21"/>
                                            </p:txEl>
                                          </p:spTgt>
                                        </p:tgtEl>
                                        <p:attrNameLst>
                                          <p:attrName>ppt_y</p:attrName>
                                        </p:attrNameLst>
                                      </p:cBhvr>
                                      <p:tavLst>
                                        <p:tav tm="0">
                                          <p:val>
                                            <p:strVal val="#ppt_y"/>
                                          </p:val>
                                        </p:tav>
                                        <p:tav tm="100000">
                                          <p:val>
                                            <p:strVal val="#ppt_y"/>
                                          </p:val>
                                        </p:tav>
                                      </p:tavLst>
                                    </p:anim>
                                    <p:animEffect transition="in" filter="wipe(right)" prLst="gradientSize: 0.1">
                                      <p:cBhvr>
                                        <p:cTn id="119" dur="1000"/>
                                        <p:tgtEl>
                                          <p:spTgt spid="3">
                                            <p:txEl>
                                              <p:pRg st="21" end="21"/>
                                            </p:txEl>
                                          </p:spTgt>
                                        </p:tgtEl>
                                      </p:cBhvr>
                                    </p:animEffect>
                                  </p:childTnLst>
                                </p:cTn>
                              </p:par>
                              <p:par>
                                <p:cTn id="120" presetID="29" presetClass="entr" presetSubtype="0" fill="hold" nodeType="withEffect">
                                  <p:stCondLst>
                                    <p:cond delay="0"/>
                                  </p:stCondLst>
                                  <p:childTnLst>
                                    <p:set>
                                      <p:cBhvr>
                                        <p:cTn id="121" dur="1" fill="hold">
                                          <p:stCondLst>
                                            <p:cond delay="0"/>
                                          </p:stCondLst>
                                        </p:cTn>
                                        <p:tgtEl>
                                          <p:spTgt spid="3">
                                            <p:txEl>
                                              <p:pRg st="22" end="22"/>
                                            </p:txEl>
                                          </p:spTgt>
                                        </p:tgtEl>
                                        <p:attrNameLst>
                                          <p:attrName>style.visibility</p:attrName>
                                        </p:attrNameLst>
                                      </p:cBhvr>
                                      <p:to>
                                        <p:strVal val="visible"/>
                                      </p:to>
                                    </p:set>
                                    <p:anim calcmode="lin" valueType="num">
                                      <p:cBhvr>
                                        <p:cTn id="122" dur="1000" fill="hold"/>
                                        <p:tgtEl>
                                          <p:spTgt spid="3">
                                            <p:txEl>
                                              <p:pRg st="22" end="22"/>
                                            </p:txEl>
                                          </p:spTgt>
                                        </p:tgtEl>
                                        <p:attrNameLst>
                                          <p:attrName>ppt_x</p:attrName>
                                        </p:attrNameLst>
                                      </p:cBhvr>
                                      <p:tavLst>
                                        <p:tav tm="0">
                                          <p:val>
                                            <p:strVal val="#ppt_x-.2"/>
                                          </p:val>
                                        </p:tav>
                                        <p:tav tm="100000">
                                          <p:val>
                                            <p:strVal val="#ppt_x"/>
                                          </p:val>
                                        </p:tav>
                                      </p:tavLst>
                                    </p:anim>
                                    <p:anim calcmode="lin" valueType="num">
                                      <p:cBhvr>
                                        <p:cTn id="123" dur="1000" fill="hold"/>
                                        <p:tgtEl>
                                          <p:spTgt spid="3">
                                            <p:txEl>
                                              <p:pRg st="22" end="22"/>
                                            </p:txEl>
                                          </p:spTgt>
                                        </p:tgtEl>
                                        <p:attrNameLst>
                                          <p:attrName>ppt_y</p:attrName>
                                        </p:attrNameLst>
                                      </p:cBhvr>
                                      <p:tavLst>
                                        <p:tav tm="0">
                                          <p:val>
                                            <p:strVal val="#ppt_y"/>
                                          </p:val>
                                        </p:tav>
                                        <p:tav tm="100000">
                                          <p:val>
                                            <p:strVal val="#ppt_y"/>
                                          </p:val>
                                        </p:tav>
                                      </p:tavLst>
                                    </p:anim>
                                    <p:animEffect transition="in" filter="wipe(right)" prLst="gradientSize: 0.1">
                                      <p:cBhvr>
                                        <p:cTn id="124" dur="1000"/>
                                        <p:tgtEl>
                                          <p:spTgt spid="3">
                                            <p:txEl>
                                              <p:pRg st="22" end="22"/>
                                            </p:txEl>
                                          </p:spTgt>
                                        </p:tgtEl>
                                      </p:cBhvr>
                                    </p:animEffect>
                                  </p:childTnLst>
                                </p:cTn>
                              </p:par>
                              <p:par>
                                <p:cTn id="125" presetID="29" presetClass="entr" presetSubtype="0" fill="hold" nodeType="withEffect">
                                  <p:stCondLst>
                                    <p:cond delay="0"/>
                                  </p:stCondLst>
                                  <p:childTnLst>
                                    <p:set>
                                      <p:cBhvr>
                                        <p:cTn id="126" dur="1" fill="hold">
                                          <p:stCondLst>
                                            <p:cond delay="0"/>
                                          </p:stCondLst>
                                        </p:cTn>
                                        <p:tgtEl>
                                          <p:spTgt spid="3">
                                            <p:txEl>
                                              <p:pRg st="23" end="23"/>
                                            </p:txEl>
                                          </p:spTgt>
                                        </p:tgtEl>
                                        <p:attrNameLst>
                                          <p:attrName>style.visibility</p:attrName>
                                        </p:attrNameLst>
                                      </p:cBhvr>
                                      <p:to>
                                        <p:strVal val="visible"/>
                                      </p:to>
                                    </p:set>
                                    <p:anim calcmode="lin" valueType="num">
                                      <p:cBhvr>
                                        <p:cTn id="127" dur="1000" fill="hold"/>
                                        <p:tgtEl>
                                          <p:spTgt spid="3">
                                            <p:txEl>
                                              <p:pRg st="23" end="23"/>
                                            </p:txEl>
                                          </p:spTgt>
                                        </p:tgtEl>
                                        <p:attrNameLst>
                                          <p:attrName>ppt_x</p:attrName>
                                        </p:attrNameLst>
                                      </p:cBhvr>
                                      <p:tavLst>
                                        <p:tav tm="0">
                                          <p:val>
                                            <p:strVal val="#ppt_x-.2"/>
                                          </p:val>
                                        </p:tav>
                                        <p:tav tm="100000">
                                          <p:val>
                                            <p:strVal val="#ppt_x"/>
                                          </p:val>
                                        </p:tav>
                                      </p:tavLst>
                                    </p:anim>
                                    <p:anim calcmode="lin" valueType="num">
                                      <p:cBhvr>
                                        <p:cTn id="128" dur="1000" fill="hold"/>
                                        <p:tgtEl>
                                          <p:spTgt spid="3">
                                            <p:txEl>
                                              <p:pRg st="23" end="23"/>
                                            </p:txEl>
                                          </p:spTgt>
                                        </p:tgtEl>
                                        <p:attrNameLst>
                                          <p:attrName>ppt_y</p:attrName>
                                        </p:attrNameLst>
                                      </p:cBhvr>
                                      <p:tavLst>
                                        <p:tav tm="0">
                                          <p:val>
                                            <p:strVal val="#ppt_y"/>
                                          </p:val>
                                        </p:tav>
                                        <p:tav tm="100000">
                                          <p:val>
                                            <p:strVal val="#ppt_y"/>
                                          </p:val>
                                        </p:tav>
                                      </p:tavLst>
                                    </p:anim>
                                    <p:animEffect transition="in" filter="wipe(right)" prLst="gradientSize: 0.1">
                                      <p:cBhvr>
                                        <p:cTn id="129" dur="1000"/>
                                        <p:tgtEl>
                                          <p:spTgt spid="3">
                                            <p:txEl>
                                              <p:pRg st="23" end="23"/>
                                            </p:txEl>
                                          </p:spTgt>
                                        </p:tgtEl>
                                      </p:cBhvr>
                                    </p:animEffect>
                                  </p:childTnLst>
                                </p:cTn>
                              </p:par>
                              <p:par>
                                <p:cTn id="130" presetID="29" presetClass="entr" presetSubtype="0" fill="hold" nodeType="withEffect">
                                  <p:stCondLst>
                                    <p:cond delay="0"/>
                                  </p:stCondLst>
                                  <p:childTnLst>
                                    <p:set>
                                      <p:cBhvr>
                                        <p:cTn id="131" dur="1" fill="hold">
                                          <p:stCondLst>
                                            <p:cond delay="0"/>
                                          </p:stCondLst>
                                        </p:cTn>
                                        <p:tgtEl>
                                          <p:spTgt spid="3">
                                            <p:txEl>
                                              <p:pRg st="24" end="24"/>
                                            </p:txEl>
                                          </p:spTgt>
                                        </p:tgtEl>
                                        <p:attrNameLst>
                                          <p:attrName>style.visibility</p:attrName>
                                        </p:attrNameLst>
                                      </p:cBhvr>
                                      <p:to>
                                        <p:strVal val="visible"/>
                                      </p:to>
                                    </p:set>
                                    <p:anim calcmode="lin" valueType="num">
                                      <p:cBhvr>
                                        <p:cTn id="132" dur="1000" fill="hold"/>
                                        <p:tgtEl>
                                          <p:spTgt spid="3">
                                            <p:txEl>
                                              <p:pRg st="24" end="24"/>
                                            </p:txEl>
                                          </p:spTgt>
                                        </p:tgtEl>
                                        <p:attrNameLst>
                                          <p:attrName>ppt_x</p:attrName>
                                        </p:attrNameLst>
                                      </p:cBhvr>
                                      <p:tavLst>
                                        <p:tav tm="0">
                                          <p:val>
                                            <p:strVal val="#ppt_x-.2"/>
                                          </p:val>
                                        </p:tav>
                                        <p:tav tm="100000">
                                          <p:val>
                                            <p:strVal val="#ppt_x"/>
                                          </p:val>
                                        </p:tav>
                                      </p:tavLst>
                                    </p:anim>
                                    <p:anim calcmode="lin" valueType="num">
                                      <p:cBhvr>
                                        <p:cTn id="133" dur="1000" fill="hold"/>
                                        <p:tgtEl>
                                          <p:spTgt spid="3">
                                            <p:txEl>
                                              <p:pRg st="24" end="24"/>
                                            </p:txEl>
                                          </p:spTgt>
                                        </p:tgtEl>
                                        <p:attrNameLst>
                                          <p:attrName>ppt_y</p:attrName>
                                        </p:attrNameLst>
                                      </p:cBhvr>
                                      <p:tavLst>
                                        <p:tav tm="0">
                                          <p:val>
                                            <p:strVal val="#ppt_y"/>
                                          </p:val>
                                        </p:tav>
                                        <p:tav tm="100000">
                                          <p:val>
                                            <p:strVal val="#ppt_y"/>
                                          </p:val>
                                        </p:tav>
                                      </p:tavLst>
                                    </p:anim>
                                    <p:animEffect transition="in" filter="wipe(right)" prLst="gradientSize: 0.1">
                                      <p:cBhvr>
                                        <p:cTn id="134" dur="1000"/>
                                        <p:tgtEl>
                                          <p:spTgt spid="3">
                                            <p:txEl>
                                              <p:pRg st="24" end="24"/>
                                            </p:txEl>
                                          </p:spTgt>
                                        </p:tgtEl>
                                      </p:cBhvr>
                                    </p:animEffect>
                                  </p:childTnLst>
                                </p:cTn>
                              </p:par>
                              <p:par>
                                <p:cTn id="135" presetID="29" presetClass="entr" presetSubtype="0" fill="hold" nodeType="withEffect">
                                  <p:stCondLst>
                                    <p:cond delay="0"/>
                                  </p:stCondLst>
                                  <p:childTnLst>
                                    <p:set>
                                      <p:cBhvr>
                                        <p:cTn id="136" dur="1" fill="hold">
                                          <p:stCondLst>
                                            <p:cond delay="0"/>
                                          </p:stCondLst>
                                        </p:cTn>
                                        <p:tgtEl>
                                          <p:spTgt spid="3">
                                            <p:txEl>
                                              <p:pRg st="25" end="25"/>
                                            </p:txEl>
                                          </p:spTgt>
                                        </p:tgtEl>
                                        <p:attrNameLst>
                                          <p:attrName>style.visibility</p:attrName>
                                        </p:attrNameLst>
                                      </p:cBhvr>
                                      <p:to>
                                        <p:strVal val="visible"/>
                                      </p:to>
                                    </p:set>
                                    <p:anim calcmode="lin" valueType="num">
                                      <p:cBhvr>
                                        <p:cTn id="137" dur="1000" fill="hold"/>
                                        <p:tgtEl>
                                          <p:spTgt spid="3">
                                            <p:txEl>
                                              <p:pRg st="25" end="25"/>
                                            </p:txEl>
                                          </p:spTgt>
                                        </p:tgtEl>
                                        <p:attrNameLst>
                                          <p:attrName>ppt_x</p:attrName>
                                        </p:attrNameLst>
                                      </p:cBhvr>
                                      <p:tavLst>
                                        <p:tav tm="0">
                                          <p:val>
                                            <p:strVal val="#ppt_x-.2"/>
                                          </p:val>
                                        </p:tav>
                                        <p:tav tm="100000">
                                          <p:val>
                                            <p:strVal val="#ppt_x"/>
                                          </p:val>
                                        </p:tav>
                                      </p:tavLst>
                                    </p:anim>
                                    <p:anim calcmode="lin" valueType="num">
                                      <p:cBhvr>
                                        <p:cTn id="138" dur="1000" fill="hold"/>
                                        <p:tgtEl>
                                          <p:spTgt spid="3">
                                            <p:txEl>
                                              <p:pRg st="25" end="25"/>
                                            </p:txEl>
                                          </p:spTgt>
                                        </p:tgtEl>
                                        <p:attrNameLst>
                                          <p:attrName>ppt_y</p:attrName>
                                        </p:attrNameLst>
                                      </p:cBhvr>
                                      <p:tavLst>
                                        <p:tav tm="0">
                                          <p:val>
                                            <p:strVal val="#ppt_y"/>
                                          </p:val>
                                        </p:tav>
                                        <p:tav tm="100000">
                                          <p:val>
                                            <p:strVal val="#ppt_y"/>
                                          </p:val>
                                        </p:tav>
                                      </p:tavLst>
                                    </p:anim>
                                    <p:animEffect transition="in" filter="wipe(right)" prLst="gradientSize: 0.1">
                                      <p:cBhvr>
                                        <p:cTn id="139" dur="1000"/>
                                        <p:tgtEl>
                                          <p:spTgt spid="3">
                                            <p:txEl>
                                              <p:pRg st="25" end="2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85800"/>
            <a:ext cx="8839200" cy="5638800"/>
          </a:xfrm>
        </p:spPr>
        <p:txBody>
          <a:bodyPr>
            <a:noAutofit/>
          </a:bodyPr>
          <a:lstStyle/>
          <a:p>
            <a:pPr>
              <a:spcBef>
                <a:spcPts val="0"/>
              </a:spcBef>
              <a:buNone/>
            </a:pPr>
            <a:r>
              <a:rPr lang="en-US" sz="1400" dirty="0" smtClean="0"/>
              <a:t>Section 114- Ordinary and special resolutions.</a:t>
            </a:r>
          </a:p>
          <a:p>
            <a:pPr>
              <a:spcBef>
                <a:spcPts val="0"/>
              </a:spcBef>
              <a:buNone/>
            </a:pPr>
            <a:r>
              <a:rPr lang="en-US" sz="1400" dirty="0" smtClean="0"/>
              <a:t>   Section 116- Resolutions passed at adjourned meeting.</a:t>
            </a:r>
          </a:p>
          <a:p>
            <a:pPr>
              <a:spcBef>
                <a:spcPts val="0"/>
              </a:spcBef>
              <a:buNone/>
            </a:pPr>
            <a:r>
              <a:rPr lang="en-US" sz="1400" dirty="0" smtClean="0"/>
              <a:t>   Section 91- Power to close register of members or debenture holders or other security holders.</a:t>
            </a:r>
          </a:p>
          <a:p>
            <a:pPr>
              <a:spcBef>
                <a:spcPts val="0"/>
              </a:spcBef>
              <a:buNone/>
            </a:pPr>
            <a:r>
              <a:rPr lang="en-US" sz="1400" b="1" dirty="0" smtClean="0"/>
              <a:t>Chapter VIII -Declaration and Payment of Dividend (123 - 127) </a:t>
            </a:r>
            <a:endParaRPr lang="en-US" sz="1400" dirty="0" smtClean="0"/>
          </a:p>
          <a:p>
            <a:pPr>
              <a:spcBef>
                <a:spcPts val="0"/>
              </a:spcBef>
              <a:buNone/>
            </a:pPr>
            <a:r>
              <a:rPr lang="en-US" sz="1400" dirty="0" smtClean="0"/>
              <a:t>   Section 127- Punishment for failure to distribute dividends.</a:t>
            </a:r>
          </a:p>
          <a:p>
            <a:pPr>
              <a:spcBef>
                <a:spcPts val="0"/>
              </a:spcBef>
              <a:buNone/>
            </a:pPr>
            <a:r>
              <a:rPr lang="en-US" sz="1400" b="1" dirty="0" smtClean="0"/>
              <a:t>Chapter IX -Accounts of Companies (128 - 138) </a:t>
            </a:r>
            <a:endParaRPr lang="en-US" sz="1400" dirty="0" smtClean="0"/>
          </a:p>
          <a:p>
            <a:pPr>
              <a:spcBef>
                <a:spcPts val="0"/>
              </a:spcBef>
              <a:buNone/>
            </a:pPr>
            <a:r>
              <a:rPr lang="en-US" sz="1400" dirty="0" smtClean="0"/>
              <a:t>   Section 133- Central Government to prescribe accounting standards.</a:t>
            </a:r>
          </a:p>
          <a:p>
            <a:pPr>
              <a:spcBef>
                <a:spcPts val="0"/>
              </a:spcBef>
              <a:buNone/>
            </a:pPr>
            <a:r>
              <a:rPr lang="en-US" sz="1400" b="1" dirty="0" smtClean="0"/>
              <a:t>Chapter XI -Appointment and Qualifications of Directors (149 - 172) </a:t>
            </a:r>
            <a:endParaRPr lang="en-US" sz="1400" dirty="0" smtClean="0"/>
          </a:p>
          <a:p>
            <a:pPr>
              <a:spcBef>
                <a:spcPts val="0"/>
              </a:spcBef>
              <a:buNone/>
            </a:pPr>
            <a:r>
              <a:rPr lang="en-US" sz="1400" dirty="0" smtClean="0"/>
              <a:t>   Section 161- Appointment of additional director, alternate director and nominee director.</a:t>
            </a:r>
          </a:p>
          <a:p>
            <a:pPr>
              <a:spcBef>
                <a:spcPts val="0"/>
              </a:spcBef>
              <a:buNone/>
            </a:pPr>
            <a:r>
              <a:rPr lang="en-US" sz="1400" dirty="0" smtClean="0"/>
              <a:t>   Section 162- Appointment of directors to be voted individually.</a:t>
            </a:r>
          </a:p>
          <a:p>
            <a:pPr>
              <a:spcBef>
                <a:spcPts val="0"/>
              </a:spcBef>
              <a:buNone/>
            </a:pPr>
            <a:r>
              <a:rPr lang="en-US" sz="1400" dirty="0" smtClean="0"/>
              <a:t>   Section 163- Option to adopt principle of proportional representation for appointment of directors.</a:t>
            </a:r>
          </a:p>
          <a:p>
            <a:pPr>
              <a:spcBef>
                <a:spcPts val="0"/>
              </a:spcBef>
              <a:buNone/>
            </a:pPr>
            <a:r>
              <a:rPr lang="en-US" sz="1400" b="1" dirty="0" smtClean="0"/>
              <a:t>Chapter XII -Meetings of Board and its Powers (173 - 195) </a:t>
            </a:r>
            <a:endParaRPr lang="en-US" sz="1400" dirty="0" smtClean="0"/>
          </a:p>
          <a:p>
            <a:pPr>
              <a:spcBef>
                <a:spcPts val="0"/>
              </a:spcBef>
              <a:buNone/>
            </a:pPr>
            <a:r>
              <a:rPr lang="en-US" sz="1400" dirty="0" smtClean="0"/>
              <a:t>   Section 176- Defects in appointment of directors not to invalidate actions taken.</a:t>
            </a:r>
          </a:p>
          <a:p>
            <a:pPr>
              <a:spcBef>
                <a:spcPts val="0"/>
              </a:spcBef>
              <a:buNone/>
            </a:pPr>
            <a:r>
              <a:rPr lang="en-US" sz="1400" dirty="0" smtClean="0"/>
              <a:t>   Section 180- Restrictions on powers of Board.</a:t>
            </a:r>
          </a:p>
          <a:p>
            <a:pPr>
              <a:spcBef>
                <a:spcPts val="0"/>
              </a:spcBef>
              <a:buNone/>
            </a:pPr>
            <a:r>
              <a:rPr lang="en-US" sz="1400" dirty="0" smtClean="0"/>
              <a:t>   Section 181- Company to contribute to bona fide and charitable funds, etc.</a:t>
            </a:r>
          </a:p>
          <a:p>
            <a:pPr>
              <a:spcBef>
                <a:spcPts val="0"/>
              </a:spcBef>
              <a:buNone/>
            </a:pPr>
            <a:r>
              <a:rPr lang="en-US" sz="1400" dirty="0" smtClean="0"/>
              <a:t>   Section 182- Prohibitions and restrictions regarding political contributions.</a:t>
            </a:r>
          </a:p>
          <a:p>
            <a:pPr>
              <a:spcBef>
                <a:spcPts val="0"/>
              </a:spcBef>
              <a:buNone/>
            </a:pPr>
            <a:r>
              <a:rPr lang="en-US" sz="1400" dirty="0" smtClean="0"/>
              <a:t>   Section 183- Power of Board and other persons to make contributions to national defense fund, etc.</a:t>
            </a:r>
          </a:p>
          <a:p>
            <a:pPr>
              <a:spcBef>
                <a:spcPts val="0"/>
              </a:spcBef>
              <a:buNone/>
            </a:pPr>
            <a:r>
              <a:rPr lang="en-US" sz="1400" dirty="0" smtClean="0"/>
              <a:t>   Section 185- Loan to directors, etc.</a:t>
            </a:r>
          </a:p>
          <a:p>
            <a:pPr>
              <a:spcBef>
                <a:spcPts val="0"/>
              </a:spcBef>
              <a:buNone/>
            </a:pPr>
            <a:r>
              <a:rPr lang="en-US" sz="1400" dirty="0" smtClean="0"/>
              <a:t>   Section 192- Restriction on non-cash transactions involving directors.</a:t>
            </a:r>
          </a:p>
          <a:p>
            <a:pPr>
              <a:spcBef>
                <a:spcPts val="0"/>
              </a:spcBef>
              <a:buNone/>
            </a:pPr>
            <a:r>
              <a:rPr lang="en-US" sz="1400" dirty="0" smtClean="0"/>
              <a:t>   Section 194- Prohibition on forward dealings in securities of company by director or key managerial personnel.</a:t>
            </a:r>
          </a:p>
          <a:p>
            <a:pPr>
              <a:spcBef>
                <a:spcPts val="0"/>
              </a:spcBef>
              <a:buNone/>
            </a:pPr>
            <a:r>
              <a:rPr lang="en-US" sz="1400" dirty="0" smtClean="0"/>
              <a:t>   Section 195- Prohibition on insider trading of securities.</a:t>
            </a:r>
          </a:p>
          <a:p>
            <a:pPr>
              <a:spcBef>
                <a:spcPts val="0"/>
              </a:spcBef>
              <a:buNone/>
            </a:pPr>
            <a:r>
              <a:rPr lang="en-US" sz="1400" b="1" dirty="0" smtClean="0"/>
              <a:t>Chapter XIII -Appointment and Remuneration of Managerial Personnel (196 - 205) </a:t>
            </a:r>
            <a:endParaRPr lang="en-US" sz="1400" dirty="0" smtClean="0"/>
          </a:p>
          <a:p>
            <a:pPr>
              <a:spcBef>
                <a:spcPts val="0"/>
              </a:spcBef>
              <a:buNone/>
            </a:pPr>
            <a:r>
              <a:rPr lang="en-US" sz="1400" dirty="0" smtClean="0"/>
              <a:t>   Section 202- Compensation for loss of office of managing or whole-time director or manager.</a:t>
            </a:r>
          </a:p>
          <a:p>
            <a:pPr>
              <a:spcBef>
                <a:spcPts val="0"/>
              </a:spcBef>
              <a:buNone/>
            </a:pPr>
            <a:r>
              <a:rPr lang="en-US" sz="1400" b="1" dirty="0" smtClean="0"/>
              <a:t>Chapter XXII-Companies Incorporated Outside India (379- 393) </a:t>
            </a:r>
            <a:endParaRPr lang="en-US" sz="1400" dirty="0" smtClean="0"/>
          </a:p>
          <a:p>
            <a:pPr>
              <a:spcBef>
                <a:spcPts val="0"/>
              </a:spcBef>
              <a:buNone/>
            </a:pPr>
            <a:r>
              <a:rPr lang="en-US" sz="1400" dirty="0" smtClean="0"/>
              <a:t>   Section 379- Application of Act to foreign companies.</a:t>
            </a:r>
          </a:p>
          <a:p>
            <a:pPr>
              <a:spcBef>
                <a:spcPts val="0"/>
              </a:spcBef>
              <a:buNone/>
            </a:pPr>
            <a:endParaRPr lang="en-US" sz="1400" dirty="0"/>
          </a:p>
        </p:txBody>
      </p:sp>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137</a:t>
            </a:fld>
            <a:endParaRPr lang="en-US" dirty="0"/>
          </a:p>
        </p:txBody>
      </p:sp>
      <p:sp>
        <p:nvSpPr>
          <p:cNvPr id="7" name="Title 1"/>
          <p:cNvSpPr>
            <a:spLocks noGrp="1"/>
          </p:cNvSpPr>
          <p:nvPr>
            <p:ph type="title"/>
          </p:nvPr>
        </p:nvSpPr>
        <p:spPr>
          <a:xfrm>
            <a:off x="457200" y="0"/>
            <a:ext cx="8229600" cy="685800"/>
          </a:xfrm>
        </p:spPr>
        <p:txBody>
          <a:bodyPr>
            <a:normAutofit/>
          </a:bodyPr>
          <a:lstStyle/>
          <a:p>
            <a:r>
              <a:rPr lang="en-US" sz="3000" b="1" dirty="0" smtClean="0">
                <a:solidFill>
                  <a:srgbClr val="00B0F0"/>
                </a:solidFill>
              </a:rPr>
              <a:t>NOTIFIED SECTION CA, 2013</a:t>
            </a:r>
            <a:r>
              <a:rPr lang="en-US" sz="3000" dirty="0" smtClean="0">
                <a:solidFill>
                  <a:srgbClr val="00B0F0"/>
                </a:solidFill>
              </a:rPr>
              <a:t> </a:t>
            </a:r>
            <a:r>
              <a:rPr lang="en-US" sz="2000" b="1" dirty="0" smtClean="0">
                <a:solidFill>
                  <a:srgbClr val="00B0F0"/>
                </a:solidFill>
              </a:rPr>
              <a:t>Contd…!!!</a:t>
            </a:r>
            <a:endParaRPr lang="en-US" sz="2000" b="1" dirty="0">
              <a:solidFill>
                <a:srgbClr val="00B0F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p:cTn id="47"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p:cTn id="52"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3">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p:cTn id="57"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p:cTn id="62"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3">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p:cTn id="67" dur="1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p:cTn id="72"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p:cTn id="77" dur="1000" fill="hold"/>
                                        <p:tgtEl>
                                          <p:spTgt spid="3">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3">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p:cTn id="82" dur="1000" fill="hold"/>
                                        <p:tgtEl>
                                          <p:spTgt spid="3">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3">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3">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 calcmode="lin" valueType="num">
                                      <p:cBhvr>
                                        <p:cTn id="87" dur="1000" fill="hold"/>
                                        <p:tgtEl>
                                          <p:spTgt spid="3">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3">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3">
                                            <p:txEl>
                                              <p:pRg st="15" end="15"/>
                                            </p:txEl>
                                          </p:spTgt>
                                        </p:tgtEl>
                                      </p:cBhvr>
                                    </p:animEffect>
                                  </p:childTnLst>
                                </p:cTn>
                              </p:par>
                              <p:par>
                                <p:cTn id="90" presetID="29" presetClass="entr" presetSubtype="0" fill="hold" nodeType="with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 calcmode="lin" valueType="num">
                                      <p:cBhvr>
                                        <p:cTn id="92" dur="1000" fill="hold"/>
                                        <p:tgtEl>
                                          <p:spTgt spid="3">
                                            <p:txEl>
                                              <p:pRg st="16" end="16"/>
                                            </p:txEl>
                                          </p:spTgt>
                                        </p:tgtEl>
                                        <p:attrNameLst>
                                          <p:attrName>ppt_x</p:attrName>
                                        </p:attrNameLst>
                                      </p:cBhvr>
                                      <p:tavLst>
                                        <p:tav tm="0">
                                          <p:val>
                                            <p:strVal val="#ppt_x-.2"/>
                                          </p:val>
                                        </p:tav>
                                        <p:tav tm="100000">
                                          <p:val>
                                            <p:strVal val="#ppt_x"/>
                                          </p:val>
                                        </p:tav>
                                      </p:tavLst>
                                    </p:anim>
                                    <p:anim calcmode="lin" valueType="num">
                                      <p:cBhvr>
                                        <p:cTn id="93" dur="1000" fill="hold"/>
                                        <p:tgtEl>
                                          <p:spTgt spid="3">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3">
                                            <p:txEl>
                                              <p:pRg st="16" end="16"/>
                                            </p:txEl>
                                          </p:spTgt>
                                        </p:tgtEl>
                                      </p:cBhvr>
                                    </p:animEffect>
                                  </p:childTnLst>
                                </p:cTn>
                              </p:par>
                              <p:par>
                                <p:cTn id="95" presetID="29" presetClass="entr" presetSubtype="0" fill="hold" nodeType="withEffect">
                                  <p:stCondLst>
                                    <p:cond delay="0"/>
                                  </p:stCondLst>
                                  <p:childTnLst>
                                    <p:set>
                                      <p:cBhvr>
                                        <p:cTn id="96" dur="1" fill="hold">
                                          <p:stCondLst>
                                            <p:cond delay="0"/>
                                          </p:stCondLst>
                                        </p:cTn>
                                        <p:tgtEl>
                                          <p:spTgt spid="3">
                                            <p:txEl>
                                              <p:pRg st="17" end="17"/>
                                            </p:txEl>
                                          </p:spTgt>
                                        </p:tgtEl>
                                        <p:attrNameLst>
                                          <p:attrName>style.visibility</p:attrName>
                                        </p:attrNameLst>
                                      </p:cBhvr>
                                      <p:to>
                                        <p:strVal val="visible"/>
                                      </p:to>
                                    </p:set>
                                    <p:anim calcmode="lin" valueType="num">
                                      <p:cBhvr>
                                        <p:cTn id="97" dur="1000" fill="hold"/>
                                        <p:tgtEl>
                                          <p:spTgt spid="3">
                                            <p:txEl>
                                              <p:pRg st="17" end="17"/>
                                            </p:txEl>
                                          </p:spTgt>
                                        </p:tgtEl>
                                        <p:attrNameLst>
                                          <p:attrName>ppt_x</p:attrName>
                                        </p:attrNameLst>
                                      </p:cBhvr>
                                      <p:tavLst>
                                        <p:tav tm="0">
                                          <p:val>
                                            <p:strVal val="#ppt_x-.2"/>
                                          </p:val>
                                        </p:tav>
                                        <p:tav tm="100000">
                                          <p:val>
                                            <p:strVal val="#ppt_x"/>
                                          </p:val>
                                        </p:tav>
                                      </p:tavLst>
                                    </p:anim>
                                    <p:anim calcmode="lin" valueType="num">
                                      <p:cBhvr>
                                        <p:cTn id="98" dur="1000" fill="hold"/>
                                        <p:tgtEl>
                                          <p:spTgt spid="3">
                                            <p:txEl>
                                              <p:pRg st="17" end="17"/>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3">
                                            <p:txEl>
                                              <p:pRg st="17" end="17"/>
                                            </p:txEl>
                                          </p:spTgt>
                                        </p:tgtEl>
                                      </p:cBhvr>
                                    </p:animEffect>
                                  </p:childTnLst>
                                </p:cTn>
                              </p:par>
                              <p:par>
                                <p:cTn id="100" presetID="29" presetClass="entr" presetSubtype="0" fill="hold" nodeType="withEffect">
                                  <p:stCondLst>
                                    <p:cond delay="0"/>
                                  </p:stCondLst>
                                  <p:childTnLst>
                                    <p:set>
                                      <p:cBhvr>
                                        <p:cTn id="101" dur="1" fill="hold">
                                          <p:stCondLst>
                                            <p:cond delay="0"/>
                                          </p:stCondLst>
                                        </p:cTn>
                                        <p:tgtEl>
                                          <p:spTgt spid="3">
                                            <p:txEl>
                                              <p:pRg st="18" end="18"/>
                                            </p:txEl>
                                          </p:spTgt>
                                        </p:tgtEl>
                                        <p:attrNameLst>
                                          <p:attrName>style.visibility</p:attrName>
                                        </p:attrNameLst>
                                      </p:cBhvr>
                                      <p:to>
                                        <p:strVal val="visible"/>
                                      </p:to>
                                    </p:set>
                                    <p:anim calcmode="lin" valueType="num">
                                      <p:cBhvr>
                                        <p:cTn id="102" dur="1000" fill="hold"/>
                                        <p:tgtEl>
                                          <p:spTgt spid="3">
                                            <p:txEl>
                                              <p:pRg st="18" end="18"/>
                                            </p:txEl>
                                          </p:spTgt>
                                        </p:tgtEl>
                                        <p:attrNameLst>
                                          <p:attrName>ppt_x</p:attrName>
                                        </p:attrNameLst>
                                      </p:cBhvr>
                                      <p:tavLst>
                                        <p:tav tm="0">
                                          <p:val>
                                            <p:strVal val="#ppt_x-.2"/>
                                          </p:val>
                                        </p:tav>
                                        <p:tav tm="100000">
                                          <p:val>
                                            <p:strVal val="#ppt_x"/>
                                          </p:val>
                                        </p:tav>
                                      </p:tavLst>
                                    </p:anim>
                                    <p:anim calcmode="lin" valueType="num">
                                      <p:cBhvr>
                                        <p:cTn id="103" dur="1000" fill="hold"/>
                                        <p:tgtEl>
                                          <p:spTgt spid="3">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3">
                                            <p:txEl>
                                              <p:pRg st="18" end="18"/>
                                            </p:txEl>
                                          </p:spTgt>
                                        </p:tgtEl>
                                      </p:cBhvr>
                                    </p:animEffect>
                                  </p:childTnLst>
                                </p:cTn>
                              </p:par>
                              <p:par>
                                <p:cTn id="105" presetID="29" presetClass="entr" presetSubtype="0" fill="hold" nodeType="withEffect">
                                  <p:stCondLst>
                                    <p:cond delay="0"/>
                                  </p:stCondLst>
                                  <p:childTnLst>
                                    <p:set>
                                      <p:cBhvr>
                                        <p:cTn id="106" dur="1" fill="hold">
                                          <p:stCondLst>
                                            <p:cond delay="0"/>
                                          </p:stCondLst>
                                        </p:cTn>
                                        <p:tgtEl>
                                          <p:spTgt spid="3">
                                            <p:txEl>
                                              <p:pRg st="19" end="19"/>
                                            </p:txEl>
                                          </p:spTgt>
                                        </p:tgtEl>
                                        <p:attrNameLst>
                                          <p:attrName>style.visibility</p:attrName>
                                        </p:attrNameLst>
                                      </p:cBhvr>
                                      <p:to>
                                        <p:strVal val="visible"/>
                                      </p:to>
                                    </p:set>
                                    <p:anim calcmode="lin" valueType="num">
                                      <p:cBhvr>
                                        <p:cTn id="107" dur="1000" fill="hold"/>
                                        <p:tgtEl>
                                          <p:spTgt spid="3">
                                            <p:txEl>
                                              <p:pRg st="19" end="19"/>
                                            </p:txEl>
                                          </p:spTgt>
                                        </p:tgtEl>
                                        <p:attrNameLst>
                                          <p:attrName>ppt_x</p:attrName>
                                        </p:attrNameLst>
                                      </p:cBhvr>
                                      <p:tavLst>
                                        <p:tav tm="0">
                                          <p:val>
                                            <p:strVal val="#ppt_x-.2"/>
                                          </p:val>
                                        </p:tav>
                                        <p:tav tm="100000">
                                          <p:val>
                                            <p:strVal val="#ppt_x"/>
                                          </p:val>
                                        </p:tav>
                                      </p:tavLst>
                                    </p:anim>
                                    <p:anim calcmode="lin" valueType="num">
                                      <p:cBhvr>
                                        <p:cTn id="108" dur="1000" fill="hold"/>
                                        <p:tgtEl>
                                          <p:spTgt spid="3">
                                            <p:txEl>
                                              <p:pRg st="19" end="19"/>
                                            </p:txEl>
                                          </p:spTgt>
                                        </p:tgtEl>
                                        <p:attrNameLst>
                                          <p:attrName>ppt_y</p:attrName>
                                        </p:attrNameLst>
                                      </p:cBhvr>
                                      <p:tavLst>
                                        <p:tav tm="0">
                                          <p:val>
                                            <p:strVal val="#ppt_y"/>
                                          </p:val>
                                        </p:tav>
                                        <p:tav tm="100000">
                                          <p:val>
                                            <p:strVal val="#ppt_y"/>
                                          </p:val>
                                        </p:tav>
                                      </p:tavLst>
                                    </p:anim>
                                    <p:animEffect transition="in" filter="wipe(right)" prLst="gradientSize: 0.1">
                                      <p:cBhvr>
                                        <p:cTn id="109" dur="1000"/>
                                        <p:tgtEl>
                                          <p:spTgt spid="3">
                                            <p:txEl>
                                              <p:pRg st="19" end="19"/>
                                            </p:txEl>
                                          </p:spTgt>
                                        </p:tgtEl>
                                      </p:cBhvr>
                                    </p:animEffect>
                                  </p:childTnLst>
                                </p:cTn>
                              </p:par>
                              <p:par>
                                <p:cTn id="110" presetID="29" presetClass="entr" presetSubtype="0" fill="hold" nodeType="withEffect">
                                  <p:stCondLst>
                                    <p:cond delay="0"/>
                                  </p:stCondLst>
                                  <p:childTnLst>
                                    <p:set>
                                      <p:cBhvr>
                                        <p:cTn id="111" dur="1" fill="hold">
                                          <p:stCondLst>
                                            <p:cond delay="0"/>
                                          </p:stCondLst>
                                        </p:cTn>
                                        <p:tgtEl>
                                          <p:spTgt spid="3">
                                            <p:txEl>
                                              <p:pRg st="20" end="20"/>
                                            </p:txEl>
                                          </p:spTgt>
                                        </p:tgtEl>
                                        <p:attrNameLst>
                                          <p:attrName>style.visibility</p:attrName>
                                        </p:attrNameLst>
                                      </p:cBhvr>
                                      <p:to>
                                        <p:strVal val="visible"/>
                                      </p:to>
                                    </p:set>
                                    <p:anim calcmode="lin" valueType="num">
                                      <p:cBhvr>
                                        <p:cTn id="112" dur="1000" fill="hold"/>
                                        <p:tgtEl>
                                          <p:spTgt spid="3">
                                            <p:txEl>
                                              <p:pRg st="20" end="20"/>
                                            </p:txEl>
                                          </p:spTgt>
                                        </p:tgtEl>
                                        <p:attrNameLst>
                                          <p:attrName>ppt_x</p:attrName>
                                        </p:attrNameLst>
                                      </p:cBhvr>
                                      <p:tavLst>
                                        <p:tav tm="0">
                                          <p:val>
                                            <p:strVal val="#ppt_x-.2"/>
                                          </p:val>
                                        </p:tav>
                                        <p:tav tm="100000">
                                          <p:val>
                                            <p:strVal val="#ppt_x"/>
                                          </p:val>
                                        </p:tav>
                                      </p:tavLst>
                                    </p:anim>
                                    <p:anim calcmode="lin" valueType="num">
                                      <p:cBhvr>
                                        <p:cTn id="113" dur="1000" fill="hold"/>
                                        <p:tgtEl>
                                          <p:spTgt spid="3">
                                            <p:txEl>
                                              <p:pRg st="20" end="20"/>
                                            </p:txEl>
                                          </p:spTgt>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3">
                                            <p:txEl>
                                              <p:pRg st="20" end="20"/>
                                            </p:txEl>
                                          </p:spTgt>
                                        </p:tgtEl>
                                      </p:cBhvr>
                                    </p:animEffect>
                                  </p:childTnLst>
                                </p:cTn>
                              </p:par>
                              <p:par>
                                <p:cTn id="115" presetID="29" presetClass="entr" presetSubtype="0" fill="hold" nodeType="withEffect">
                                  <p:stCondLst>
                                    <p:cond delay="0"/>
                                  </p:stCondLst>
                                  <p:childTnLst>
                                    <p:set>
                                      <p:cBhvr>
                                        <p:cTn id="116" dur="1" fill="hold">
                                          <p:stCondLst>
                                            <p:cond delay="0"/>
                                          </p:stCondLst>
                                        </p:cTn>
                                        <p:tgtEl>
                                          <p:spTgt spid="3">
                                            <p:txEl>
                                              <p:pRg st="21" end="21"/>
                                            </p:txEl>
                                          </p:spTgt>
                                        </p:tgtEl>
                                        <p:attrNameLst>
                                          <p:attrName>style.visibility</p:attrName>
                                        </p:attrNameLst>
                                      </p:cBhvr>
                                      <p:to>
                                        <p:strVal val="visible"/>
                                      </p:to>
                                    </p:set>
                                    <p:anim calcmode="lin" valueType="num">
                                      <p:cBhvr>
                                        <p:cTn id="117" dur="1000" fill="hold"/>
                                        <p:tgtEl>
                                          <p:spTgt spid="3">
                                            <p:txEl>
                                              <p:pRg st="21" end="21"/>
                                            </p:txEl>
                                          </p:spTgt>
                                        </p:tgtEl>
                                        <p:attrNameLst>
                                          <p:attrName>ppt_x</p:attrName>
                                        </p:attrNameLst>
                                      </p:cBhvr>
                                      <p:tavLst>
                                        <p:tav tm="0">
                                          <p:val>
                                            <p:strVal val="#ppt_x-.2"/>
                                          </p:val>
                                        </p:tav>
                                        <p:tav tm="100000">
                                          <p:val>
                                            <p:strVal val="#ppt_x"/>
                                          </p:val>
                                        </p:tav>
                                      </p:tavLst>
                                    </p:anim>
                                    <p:anim calcmode="lin" valueType="num">
                                      <p:cBhvr>
                                        <p:cTn id="118" dur="1000" fill="hold"/>
                                        <p:tgtEl>
                                          <p:spTgt spid="3">
                                            <p:txEl>
                                              <p:pRg st="21" end="21"/>
                                            </p:txEl>
                                          </p:spTgt>
                                        </p:tgtEl>
                                        <p:attrNameLst>
                                          <p:attrName>ppt_y</p:attrName>
                                        </p:attrNameLst>
                                      </p:cBhvr>
                                      <p:tavLst>
                                        <p:tav tm="0">
                                          <p:val>
                                            <p:strVal val="#ppt_y"/>
                                          </p:val>
                                        </p:tav>
                                        <p:tav tm="100000">
                                          <p:val>
                                            <p:strVal val="#ppt_y"/>
                                          </p:val>
                                        </p:tav>
                                      </p:tavLst>
                                    </p:anim>
                                    <p:animEffect transition="in" filter="wipe(right)" prLst="gradientSize: 0.1">
                                      <p:cBhvr>
                                        <p:cTn id="119" dur="1000"/>
                                        <p:tgtEl>
                                          <p:spTgt spid="3">
                                            <p:txEl>
                                              <p:pRg st="21" end="21"/>
                                            </p:txEl>
                                          </p:spTgt>
                                        </p:tgtEl>
                                      </p:cBhvr>
                                    </p:animEffect>
                                  </p:childTnLst>
                                </p:cTn>
                              </p:par>
                              <p:par>
                                <p:cTn id="120" presetID="29" presetClass="entr" presetSubtype="0" fill="hold" nodeType="withEffect">
                                  <p:stCondLst>
                                    <p:cond delay="0"/>
                                  </p:stCondLst>
                                  <p:childTnLst>
                                    <p:set>
                                      <p:cBhvr>
                                        <p:cTn id="121" dur="1" fill="hold">
                                          <p:stCondLst>
                                            <p:cond delay="0"/>
                                          </p:stCondLst>
                                        </p:cTn>
                                        <p:tgtEl>
                                          <p:spTgt spid="3">
                                            <p:txEl>
                                              <p:pRg st="22" end="22"/>
                                            </p:txEl>
                                          </p:spTgt>
                                        </p:tgtEl>
                                        <p:attrNameLst>
                                          <p:attrName>style.visibility</p:attrName>
                                        </p:attrNameLst>
                                      </p:cBhvr>
                                      <p:to>
                                        <p:strVal val="visible"/>
                                      </p:to>
                                    </p:set>
                                    <p:anim calcmode="lin" valueType="num">
                                      <p:cBhvr>
                                        <p:cTn id="122" dur="1000" fill="hold"/>
                                        <p:tgtEl>
                                          <p:spTgt spid="3">
                                            <p:txEl>
                                              <p:pRg st="22" end="22"/>
                                            </p:txEl>
                                          </p:spTgt>
                                        </p:tgtEl>
                                        <p:attrNameLst>
                                          <p:attrName>ppt_x</p:attrName>
                                        </p:attrNameLst>
                                      </p:cBhvr>
                                      <p:tavLst>
                                        <p:tav tm="0">
                                          <p:val>
                                            <p:strVal val="#ppt_x-.2"/>
                                          </p:val>
                                        </p:tav>
                                        <p:tav tm="100000">
                                          <p:val>
                                            <p:strVal val="#ppt_x"/>
                                          </p:val>
                                        </p:tav>
                                      </p:tavLst>
                                    </p:anim>
                                    <p:anim calcmode="lin" valueType="num">
                                      <p:cBhvr>
                                        <p:cTn id="123" dur="1000" fill="hold"/>
                                        <p:tgtEl>
                                          <p:spTgt spid="3">
                                            <p:txEl>
                                              <p:pRg st="22" end="22"/>
                                            </p:txEl>
                                          </p:spTgt>
                                        </p:tgtEl>
                                        <p:attrNameLst>
                                          <p:attrName>ppt_y</p:attrName>
                                        </p:attrNameLst>
                                      </p:cBhvr>
                                      <p:tavLst>
                                        <p:tav tm="0">
                                          <p:val>
                                            <p:strVal val="#ppt_y"/>
                                          </p:val>
                                        </p:tav>
                                        <p:tav tm="100000">
                                          <p:val>
                                            <p:strVal val="#ppt_y"/>
                                          </p:val>
                                        </p:tav>
                                      </p:tavLst>
                                    </p:anim>
                                    <p:animEffect transition="in" filter="wipe(right)" prLst="gradientSize: 0.1">
                                      <p:cBhvr>
                                        <p:cTn id="124" dur="1000"/>
                                        <p:tgtEl>
                                          <p:spTgt spid="3">
                                            <p:txEl>
                                              <p:pRg st="22" end="22"/>
                                            </p:txEl>
                                          </p:spTgt>
                                        </p:tgtEl>
                                      </p:cBhvr>
                                    </p:animEffect>
                                  </p:childTnLst>
                                </p:cTn>
                              </p:par>
                              <p:par>
                                <p:cTn id="125" presetID="29" presetClass="entr" presetSubtype="0" fill="hold" nodeType="withEffect">
                                  <p:stCondLst>
                                    <p:cond delay="0"/>
                                  </p:stCondLst>
                                  <p:childTnLst>
                                    <p:set>
                                      <p:cBhvr>
                                        <p:cTn id="126" dur="1" fill="hold">
                                          <p:stCondLst>
                                            <p:cond delay="0"/>
                                          </p:stCondLst>
                                        </p:cTn>
                                        <p:tgtEl>
                                          <p:spTgt spid="3">
                                            <p:txEl>
                                              <p:pRg st="23" end="23"/>
                                            </p:txEl>
                                          </p:spTgt>
                                        </p:tgtEl>
                                        <p:attrNameLst>
                                          <p:attrName>style.visibility</p:attrName>
                                        </p:attrNameLst>
                                      </p:cBhvr>
                                      <p:to>
                                        <p:strVal val="visible"/>
                                      </p:to>
                                    </p:set>
                                    <p:anim calcmode="lin" valueType="num">
                                      <p:cBhvr>
                                        <p:cTn id="127" dur="1000" fill="hold"/>
                                        <p:tgtEl>
                                          <p:spTgt spid="3">
                                            <p:txEl>
                                              <p:pRg st="23" end="23"/>
                                            </p:txEl>
                                          </p:spTgt>
                                        </p:tgtEl>
                                        <p:attrNameLst>
                                          <p:attrName>ppt_x</p:attrName>
                                        </p:attrNameLst>
                                      </p:cBhvr>
                                      <p:tavLst>
                                        <p:tav tm="0">
                                          <p:val>
                                            <p:strVal val="#ppt_x-.2"/>
                                          </p:val>
                                        </p:tav>
                                        <p:tav tm="100000">
                                          <p:val>
                                            <p:strVal val="#ppt_x"/>
                                          </p:val>
                                        </p:tav>
                                      </p:tavLst>
                                    </p:anim>
                                    <p:anim calcmode="lin" valueType="num">
                                      <p:cBhvr>
                                        <p:cTn id="128" dur="1000" fill="hold"/>
                                        <p:tgtEl>
                                          <p:spTgt spid="3">
                                            <p:txEl>
                                              <p:pRg st="23" end="23"/>
                                            </p:txEl>
                                          </p:spTgt>
                                        </p:tgtEl>
                                        <p:attrNameLst>
                                          <p:attrName>ppt_y</p:attrName>
                                        </p:attrNameLst>
                                      </p:cBhvr>
                                      <p:tavLst>
                                        <p:tav tm="0">
                                          <p:val>
                                            <p:strVal val="#ppt_y"/>
                                          </p:val>
                                        </p:tav>
                                        <p:tav tm="100000">
                                          <p:val>
                                            <p:strVal val="#ppt_y"/>
                                          </p:val>
                                        </p:tav>
                                      </p:tavLst>
                                    </p:anim>
                                    <p:animEffect transition="in" filter="wipe(right)" prLst="gradientSize: 0.1">
                                      <p:cBhvr>
                                        <p:cTn id="129" dur="1000"/>
                                        <p:tgtEl>
                                          <p:spTgt spid="3">
                                            <p:txEl>
                                              <p:pRg st="23" end="23"/>
                                            </p:txEl>
                                          </p:spTgt>
                                        </p:tgtEl>
                                      </p:cBhvr>
                                    </p:animEffect>
                                  </p:childTnLst>
                                </p:cTn>
                              </p:par>
                              <p:par>
                                <p:cTn id="130" presetID="29" presetClass="entr" presetSubtype="0" fill="hold" nodeType="withEffect">
                                  <p:stCondLst>
                                    <p:cond delay="0"/>
                                  </p:stCondLst>
                                  <p:childTnLst>
                                    <p:set>
                                      <p:cBhvr>
                                        <p:cTn id="131" dur="1" fill="hold">
                                          <p:stCondLst>
                                            <p:cond delay="0"/>
                                          </p:stCondLst>
                                        </p:cTn>
                                        <p:tgtEl>
                                          <p:spTgt spid="3">
                                            <p:txEl>
                                              <p:pRg st="24" end="24"/>
                                            </p:txEl>
                                          </p:spTgt>
                                        </p:tgtEl>
                                        <p:attrNameLst>
                                          <p:attrName>style.visibility</p:attrName>
                                        </p:attrNameLst>
                                      </p:cBhvr>
                                      <p:to>
                                        <p:strVal val="visible"/>
                                      </p:to>
                                    </p:set>
                                    <p:anim calcmode="lin" valueType="num">
                                      <p:cBhvr>
                                        <p:cTn id="132" dur="1000" fill="hold"/>
                                        <p:tgtEl>
                                          <p:spTgt spid="3">
                                            <p:txEl>
                                              <p:pRg st="24" end="24"/>
                                            </p:txEl>
                                          </p:spTgt>
                                        </p:tgtEl>
                                        <p:attrNameLst>
                                          <p:attrName>ppt_x</p:attrName>
                                        </p:attrNameLst>
                                      </p:cBhvr>
                                      <p:tavLst>
                                        <p:tav tm="0">
                                          <p:val>
                                            <p:strVal val="#ppt_x-.2"/>
                                          </p:val>
                                        </p:tav>
                                        <p:tav tm="100000">
                                          <p:val>
                                            <p:strVal val="#ppt_x"/>
                                          </p:val>
                                        </p:tav>
                                      </p:tavLst>
                                    </p:anim>
                                    <p:anim calcmode="lin" valueType="num">
                                      <p:cBhvr>
                                        <p:cTn id="133" dur="1000" fill="hold"/>
                                        <p:tgtEl>
                                          <p:spTgt spid="3">
                                            <p:txEl>
                                              <p:pRg st="24" end="24"/>
                                            </p:txEl>
                                          </p:spTgt>
                                        </p:tgtEl>
                                        <p:attrNameLst>
                                          <p:attrName>ppt_y</p:attrName>
                                        </p:attrNameLst>
                                      </p:cBhvr>
                                      <p:tavLst>
                                        <p:tav tm="0">
                                          <p:val>
                                            <p:strVal val="#ppt_y"/>
                                          </p:val>
                                        </p:tav>
                                        <p:tav tm="100000">
                                          <p:val>
                                            <p:strVal val="#ppt_y"/>
                                          </p:val>
                                        </p:tav>
                                      </p:tavLst>
                                    </p:anim>
                                    <p:animEffect transition="in" filter="wipe(right)" prLst="gradientSize: 0.1">
                                      <p:cBhvr>
                                        <p:cTn id="134" dur="1000"/>
                                        <p:tgtEl>
                                          <p:spTgt spid="3">
                                            <p:txEl>
                                              <p:pRg st="24" end="2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8915400" cy="5867400"/>
          </a:xfrm>
        </p:spPr>
        <p:txBody>
          <a:bodyPr>
            <a:noAutofit/>
          </a:bodyPr>
          <a:lstStyle/>
          <a:p>
            <a:pPr>
              <a:spcBef>
                <a:spcPts val="0"/>
              </a:spcBef>
              <a:buNone/>
            </a:pPr>
            <a:r>
              <a:rPr lang="en-US" sz="1400" dirty="0" smtClean="0"/>
              <a:t>Section 382- Display of name, etc., of foreign company.</a:t>
            </a:r>
          </a:p>
          <a:p>
            <a:pPr>
              <a:spcBef>
                <a:spcPts val="0"/>
              </a:spcBef>
              <a:buNone/>
            </a:pPr>
            <a:r>
              <a:rPr lang="en-US" sz="1400" dirty="0" smtClean="0"/>
              <a:t>   Section 383- Service on foreign company.</a:t>
            </a:r>
          </a:p>
          <a:p>
            <a:pPr>
              <a:spcBef>
                <a:spcPts val="0"/>
              </a:spcBef>
              <a:buNone/>
            </a:pPr>
            <a:r>
              <a:rPr lang="en-US" sz="1400" dirty="0" smtClean="0"/>
              <a:t>   Section 386- Interpretation.</a:t>
            </a:r>
          </a:p>
          <a:p>
            <a:pPr>
              <a:spcBef>
                <a:spcPts val="0"/>
              </a:spcBef>
              <a:buNone/>
            </a:pPr>
            <a:r>
              <a:rPr lang="en-US" sz="1400" b="1" dirty="0" smtClean="0"/>
              <a:t>Chapter XXIII-Government Companies (394 - 395) </a:t>
            </a:r>
            <a:endParaRPr lang="en-US" sz="1400" dirty="0" smtClean="0"/>
          </a:p>
          <a:p>
            <a:pPr>
              <a:spcBef>
                <a:spcPts val="0"/>
              </a:spcBef>
              <a:buNone/>
            </a:pPr>
            <a:r>
              <a:rPr lang="en-US" sz="1400" dirty="0" smtClean="0"/>
              <a:t>   Section 394- Annual reports on Government companies.</a:t>
            </a:r>
          </a:p>
          <a:p>
            <a:pPr>
              <a:spcBef>
                <a:spcPts val="0"/>
              </a:spcBef>
              <a:buNone/>
            </a:pPr>
            <a:r>
              <a:rPr lang="en-US" sz="1400" b="1" dirty="0" smtClean="0"/>
              <a:t>Chapter XXV-Companies to Furnish Information or Statistics (405) </a:t>
            </a:r>
            <a:endParaRPr lang="en-US" sz="1400" dirty="0" smtClean="0"/>
          </a:p>
          <a:p>
            <a:pPr>
              <a:spcBef>
                <a:spcPts val="0"/>
              </a:spcBef>
              <a:buNone/>
            </a:pPr>
            <a:r>
              <a:rPr lang="en-US" sz="1400" dirty="0" smtClean="0"/>
              <a:t>   Section 405- Power of Central Government to direct companies to furnish information or statistics.</a:t>
            </a:r>
          </a:p>
          <a:p>
            <a:pPr>
              <a:spcBef>
                <a:spcPts val="0"/>
              </a:spcBef>
              <a:buNone/>
            </a:pPr>
            <a:r>
              <a:rPr lang="en-US" sz="1400" b="1" dirty="0" smtClean="0"/>
              <a:t>Chapter XXVII-National Company Law Tribunal and Appellate Tribunal (407 - 434) </a:t>
            </a:r>
            <a:endParaRPr lang="en-US" sz="1400" dirty="0" smtClean="0"/>
          </a:p>
          <a:p>
            <a:pPr>
              <a:spcBef>
                <a:spcPts val="0"/>
              </a:spcBef>
              <a:buNone/>
            </a:pPr>
            <a:r>
              <a:rPr lang="en-US" sz="1400" dirty="0" smtClean="0"/>
              <a:t>   Section 407- Definitions.</a:t>
            </a:r>
          </a:p>
          <a:p>
            <a:pPr>
              <a:spcBef>
                <a:spcPts val="0"/>
              </a:spcBef>
              <a:buNone/>
            </a:pPr>
            <a:r>
              <a:rPr lang="en-US" sz="1400" dirty="0" smtClean="0"/>
              <a:t>   Section 408- Constitution of National Company Law Tribunal.</a:t>
            </a:r>
          </a:p>
          <a:p>
            <a:pPr>
              <a:spcBef>
                <a:spcPts val="0"/>
              </a:spcBef>
              <a:buNone/>
            </a:pPr>
            <a:r>
              <a:rPr lang="en-US" sz="1400" dirty="0" smtClean="0"/>
              <a:t>   Section 409- Qualification of President and Members of Tribunal.</a:t>
            </a:r>
          </a:p>
          <a:p>
            <a:pPr>
              <a:spcBef>
                <a:spcPts val="0"/>
              </a:spcBef>
              <a:buNone/>
            </a:pPr>
            <a:r>
              <a:rPr lang="en-US" sz="1400" dirty="0" smtClean="0"/>
              <a:t>   Section 410- Constitution of Appellate Tribunal</a:t>
            </a:r>
          </a:p>
          <a:p>
            <a:pPr>
              <a:spcBef>
                <a:spcPts val="0"/>
              </a:spcBef>
              <a:buNone/>
            </a:pPr>
            <a:r>
              <a:rPr lang="en-US" sz="1400" dirty="0" smtClean="0"/>
              <a:t>   Section 411- Qualification of Chairperson and Members of Appellate Tribunal.</a:t>
            </a:r>
          </a:p>
          <a:p>
            <a:pPr>
              <a:spcBef>
                <a:spcPts val="0"/>
              </a:spcBef>
              <a:buNone/>
            </a:pPr>
            <a:r>
              <a:rPr lang="en-US" sz="1400" dirty="0" smtClean="0"/>
              <a:t>   Section 412- Selection of Members of Tribunal and Appellate Tribunal.</a:t>
            </a:r>
          </a:p>
          <a:p>
            <a:pPr>
              <a:spcBef>
                <a:spcPts val="0"/>
              </a:spcBef>
              <a:buNone/>
            </a:pPr>
            <a:r>
              <a:rPr lang="en-US" sz="1400" dirty="0" smtClean="0"/>
              <a:t>   Section 413- Term of office of President, Chairperson and other Members.</a:t>
            </a:r>
          </a:p>
          <a:p>
            <a:pPr>
              <a:spcBef>
                <a:spcPts val="0"/>
              </a:spcBef>
              <a:buNone/>
            </a:pPr>
            <a:r>
              <a:rPr lang="en-US" sz="1400" dirty="0" smtClean="0"/>
              <a:t>   Section 414- Salary, allowances and other terms and conditions of service of Members.</a:t>
            </a:r>
          </a:p>
          <a:p>
            <a:pPr>
              <a:spcBef>
                <a:spcPts val="0"/>
              </a:spcBef>
              <a:buNone/>
            </a:pPr>
            <a:r>
              <a:rPr lang="en-US" sz="1400" b="1" dirty="0" smtClean="0"/>
              <a:t>Chapter XXVIII- Special Courts (435 - 446) </a:t>
            </a:r>
            <a:endParaRPr lang="en-US" sz="1400" dirty="0" smtClean="0"/>
          </a:p>
          <a:p>
            <a:pPr>
              <a:spcBef>
                <a:spcPts val="0"/>
              </a:spcBef>
              <a:buNone/>
            </a:pPr>
            <a:r>
              <a:rPr lang="en-US" sz="1400" dirty="0" smtClean="0"/>
              <a:t>   Section 439- Offences to be non-cognizable.</a:t>
            </a:r>
          </a:p>
          <a:p>
            <a:pPr>
              <a:spcBef>
                <a:spcPts val="0"/>
              </a:spcBef>
              <a:buNone/>
            </a:pPr>
            <a:r>
              <a:rPr lang="en-US" sz="1400" dirty="0" smtClean="0"/>
              <a:t>   Section 443- Power of Central Government to appoint company prosecutors.</a:t>
            </a:r>
          </a:p>
          <a:p>
            <a:pPr>
              <a:spcBef>
                <a:spcPts val="0"/>
              </a:spcBef>
              <a:buNone/>
            </a:pPr>
            <a:r>
              <a:rPr lang="en-US" sz="1400" dirty="0" smtClean="0"/>
              <a:t>   Section 444- Appeal against acquittal.</a:t>
            </a:r>
          </a:p>
          <a:p>
            <a:pPr>
              <a:spcBef>
                <a:spcPts val="0"/>
              </a:spcBef>
              <a:buNone/>
            </a:pPr>
            <a:r>
              <a:rPr lang="en-US" sz="1400" dirty="0" smtClean="0"/>
              <a:t>   Section 445- Compensation for accusation without reasonable cause.</a:t>
            </a:r>
          </a:p>
          <a:p>
            <a:pPr>
              <a:spcBef>
                <a:spcPts val="0"/>
              </a:spcBef>
              <a:buNone/>
            </a:pPr>
            <a:r>
              <a:rPr lang="en-US" sz="1400" dirty="0" smtClean="0"/>
              <a:t>   Section 446- Application of fines.</a:t>
            </a:r>
          </a:p>
          <a:p>
            <a:pPr>
              <a:spcBef>
                <a:spcPts val="0"/>
              </a:spcBef>
              <a:buNone/>
            </a:pPr>
            <a:r>
              <a:rPr lang="en-US" sz="1400" b="1" dirty="0" smtClean="0"/>
              <a:t>Chapter XXIX Miscellaneous (447 - 470) </a:t>
            </a:r>
            <a:endParaRPr lang="en-US" sz="1400" dirty="0" smtClean="0"/>
          </a:p>
          <a:p>
            <a:pPr>
              <a:spcBef>
                <a:spcPts val="0"/>
              </a:spcBef>
              <a:buNone/>
            </a:pPr>
            <a:r>
              <a:rPr lang="en-US" sz="1400" dirty="0" smtClean="0"/>
              <a:t>   Section 447- Punishment for fraud.</a:t>
            </a:r>
          </a:p>
          <a:p>
            <a:pPr>
              <a:spcBef>
                <a:spcPts val="0"/>
              </a:spcBef>
              <a:buNone/>
            </a:pPr>
            <a:r>
              <a:rPr lang="en-US" sz="1400" dirty="0" smtClean="0"/>
              <a:t>   Section 448- Punishment for false statements.</a:t>
            </a:r>
          </a:p>
          <a:p>
            <a:pPr>
              <a:spcBef>
                <a:spcPts val="0"/>
              </a:spcBef>
              <a:buNone/>
            </a:pPr>
            <a:r>
              <a:rPr lang="en-US" sz="1400" dirty="0" smtClean="0"/>
              <a:t>   Section 449- Punishment for false evidence.</a:t>
            </a:r>
          </a:p>
          <a:p>
            <a:pPr>
              <a:spcBef>
                <a:spcPts val="0"/>
              </a:spcBef>
              <a:buNone/>
            </a:pPr>
            <a:r>
              <a:rPr lang="en-US" sz="1400" dirty="0" smtClean="0"/>
              <a:t>   Section 450- Punishment where no specific penalty or punishment is provided.</a:t>
            </a:r>
          </a:p>
          <a:p>
            <a:pPr>
              <a:spcBef>
                <a:spcPts val="0"/>
              </a:spcBef>
              <a:buNone/>
            </a:pPr>
            <a:endParaRPr lang="en-US" sz="1400" dirty="0"/>
          </a:p>
        </p:txBody>
      </p:sp>
      <p:sp>
        <p:nvSpPr>
          <p:cNvPr id="4" name="Date Placeholder 3"/>
          <p:cNvSpPr>
            <a:spLocks noGrp="1"/>
          </p:cNvSpPr>
          <p:nvPr>
            <p:ph type="dt" sz="half" idx="10"/>
          </p:nvPr>
        </p:nvSpPr>
        <p:spPr>
          <a:xfrm>
            <a:off x="0" y="6477000"/>
            <a:ext cx="2133600" cy="365125"/>
          </a:xfrm>
        </p:spPr>
        <p:txBody>
          <a:bodyPr/>
          <a:lstStyle/>
          <a:p>
            <a:r>
              <a:rPr lang="en-US" smtClean="0"/>
              <a:t>CS SHISHIR DUDEJA</a:t>
            </a:r>
            <a:endParaRPr lang="en-US" dirty="0"/>
          </a:p>
        </p:txBody>
      </p:sp>
      <p:sp>
        <p:nvSpPr>
          <p:cNvPr id="5" name="Footer Placeholder 4"/>
          <p:cNvSpPr>
            <a:spLocks noGrp="1"/>
          </p:cNvSpPr>
          <p:nvPr>
            <p:ph type="ftr" sz="quarter" idx="11"/>
          </p:nvPr>
        </p:nvSpPr>
        <p:spPr>
          <a:xfrm>
            <a:off x="3124200" y="6492875"/>
            <a:ext cx="2895600" cy="365125"/>
          </a:xfrm>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138</a:t>
            </a:fld>
            <a:endParaRPr lang="en-US" dirty="0"/>
          </a:p>
        </p:txBody>
      </p:sp>
      <p:sp>
        <p:nvSpPr>
          <p:cNvPr id="7" name="Title 1"/>
          <p:cNvSpPr txBox="1">
            <a:spLocks/>
          </p:cNvSpPr>
          <p:nvPr/>
        </p:nvSpPr>
        <p:spPr>
          <a:xfrm>
            <a:off x="457200" y="0"/>
            <a:ext cx="8229600" cy="685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mj-lt"/>
                <a:ea typeface="+mj-ea"/>
                <a:cs typeface="+mj-cs"/>
              </a:rPr>
              <a:t>NOTIFIED SECTION CA, 2013</a:t>
            </a:r>
            <a:r>
              <a:rPr kumimoji="0" lang="en-US" sz="3000" b="0" i="0" u="none" strike="noStrike" kern="1200" cap="none" spc="0" normalizeH="0" baseline="0" noProof="0" dirty="0" smtClean="0">
                <a:ln>
                  <a:noFill/>
                </a:ln>
                <a:solidFill>
                  <a:srgbClr val="00B0F0"/>
                </a:solidFill>
                <a:effectLst/>
                <a:uLnTx/>
                <a:uFillTx/>
                <a:latin typeface="+mj-lt"/>
                <a:ea typeface="+mj-ea"/>
                <a:cs typeface="+mj-cs"/>
              </a:rPr>
              <a:t> </a:t>
            </a:r>
            <a:r>
              <a:rPr kumimoji="0" lang="en-US" sz="2000" b="1" i="0" u="none" strike="noStrike" kern="1200" cap="none" spc="0" normalizeH="0" baseline="0" noProof="0" dirty="0" smtClean="0">
                <a:ln>
                  <a:noFill/>
                </a:ln>
                <a:solidFill>
                  <a:srgbClr val="00B0F0"/>
                </a:solidFill>
                <a:effectLst/>
                <a:uLnTx/>
                <a:uFillTx/>
                <a:latin typeface="+mj-lt"/>
                <a:ea typeface="+mj-ea"/>
                <a:cs typeface="+mj-cs"/>
              </a:rPr>
              <a:t>Contd…!!!</a:t>
            </a:r>
            <a:endParaRPr kumimoji="0" lang="en-US" sz="2000" b="1" i="0" u="none" strike="noStrike" kern="1200" cap="none" spc="0" normalizeH="0" baseline="0" noProof="0" dirty="0">
              <a:ln>
                <a:noFill/>
              </a:ln>
              <a:solidFill>
                <a:srgbClr val="00B0F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p:cTn id="47"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p:cTn id="52"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3">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p:cTn id="57"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p:cTn id="62"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3">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p:cTn id="67" dur="1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p:cTn id="72"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p:cTn id="77" dur="1000" fill="hold"/>
                                        <p:tgtEl>
                                          <p:spTgt spid="3">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3">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p:cTn id="82" dur="1000" fill="hold"/>
                                        <p:tgtEl>
                                          <p:spTgt spid="3">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3">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3">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 calcmode="lin" valueType="num">
                                      <p:cBhvr>
                                        <p:cTn id="87" dur="1000" fill="hold"/>
                                        <p:tgtEl>
                                          <p:spTgt spid="3">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3">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3">
                                            <p:txEl>
                                              <p:pRg st="15" end="15"/>
                                            </p:txEl>
                                          </p:spTgt>
                                        </p:tgtEl>
                                      </p:cBhvr>
                                    </p:animEffect>
                                  </p:childTnLst>
                                </p:cTn>
                              </p:par>
                              <p:par>
                                <p:cTn id="90" presetID="29" presetClass="entr" presetSubtype="0" fill="hold" nodeType="with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 calcmode="lin" valueType="num">
                                      <p:cBhvr>
                                        <p:cTn id="92" dur="1000" fill="hold"/>
                                        <p:tgtEl>
                                          <p:spTgt spid="3">
                                            <p:txEl>
                                              <p:pRg st="16" end="16"/>
                                            </p:txEl>
                                          </p:spTgt>
                                        </p:tgtEl>
                                        <p:attrNameLst>
                                          <p:attrName>ppt_x</p:attrName>
                                        </p:attrNameLst>
                                      </p:cBhvr>
                                      <p:tavLst>
                                        <p:tav tm="0">
                                          <p:val>
                                            <p:strVal val="#ppt_x-.2"/>
                                          </p:val>
                                        </p:tav>
                                        <p:tav tm="100000">
                                          <p:val>
                                            <p:strVal val="#ppt_x"/>
                                          </p:val>
                                        </p:tav>
                                      </p:tavLst>
                                    </p:anim>
                                    <p:anim calcmode="lin" valueType="num">
                                      <p:cBhvr>
                                        <p:cTn id="93" dur="1000" fill="hold"/>
                                        <p:tgtEl>
                                          <p:spTgt spid="3">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3">
                                            <p:txEl>
                                              <p:pRg st="16" end="16"/>
                                            </p:txEl>
                                          </p:spTgt>
                                        </p:tgtEl>
                                      </p:cBhvr>
                                    </p:animEffect>
                                  </p:childTnLst>
                                </p:cTn>
                              </p:par>
                              <p:par>
                                <p:cTn id="95" presetID="29" presetClass="entr" presetSubtype="0" fill="hold" nodeType="withEffect">
                                  <p:stCondLst>
                                    <p:cond delay="0"/>
                                  </p:stCondLst>
                                  <p:childTnLst>
                                    <p:set>
                                      <p:cBhvr>
                                        <p:cTn id="96" dur="1" fill="hold">
                                          <p:stCondLst>
                                            <p:cond delay="0"/>
                                          </p:stCondLst>
                                        </p:cTn>
                                        <p:tgtEl>
                                          <p:spTgt spid="3">
                                            <p:txEl>
                                              <p:pRg st="17" end="17"/>
                                            </p:txEl>
                                          </p:spTgt>
                                        </p:tgtEl>
                                        <p:attrNameLst>
                                          <p:attrName>style.visibility</p:attrName>
                                        </p:attrNameLst>
                                      </p:cBhvr>
                                      <p:to>
                                        <p:strVal val="visible"/>
                                      </p:to>
                                    </p:set>
                                    <p:anim calcmode="lin" valueType="num">
                                      <p:cBhvr>
                                        <p:cTn id="97" dur="1000" fill="hold"/>
                                        <p:tgtEl>
                                          <p:spTgt spid="3">
                                            <p:txEl>
                                              <p:pRg st="17" end="17"/>
                                            </p:txEl>
                                          </p:spTgt>
                                        </p:tgtEl>
                                        <p:attrNameLst>
                                          <p:attrName>ppt_x</p:attrName>
                                        </p:attrNameLst>
                                      </p:cBhvr>
                                      <p:tavLst>
                                        <p:tav tm="0">
                                          <p:val>
                                            <p:strVal val="#ppt_x-.2"/>
                                          </p:val>
                                        </p:tav>
                                        <p:tav tm="100000">
                                          <p:val>
                                            <p:strVal val="#ppt_x"/>
                                          </p:val>
                                        </p:tav>
                                      </p:tavLst>
                                    </p:anim>
                                    <p:anim calcmode="lin" valueType="num">
                                      <p:cBhvr>
                                        <p:cTn id="98" dur="1000" fill="hold"/>
                                        <p:tgtEl>
                                          <p:spTgt spid="3">
                                            <p:txEl>
                                              <p:pRg st="17" end="17"/>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3">
                                            <p:txEl>
                                              <p:pRg st="17" end="17"/>
                                            </p:txEl>
                                          </p:spTgt>
                                        </p:tgtEl>
                                      </p:cBhvr>
                                    </p:animEffect>
                                  </p:childTnLst>
                                </p:cTn>
                              </p:par>
                              <p:par>
                                <p:cTn id="100" presetID="29" presetClass="entr" presetSubtype="0" fill="hold" nodeType="withEffect">
                                  <p:stCondLst>
                                    <p:cond delay="0"/>
                                  </p:stCondLst>
                                  <p:childTnLst>
                                    <p:set>
                                      <p:cBhvr>
                                        <p:cTn id="101" dur="1" fill="hold">
                                          <p:stCondLst>
                                            <p:cond delay="0"/>
                                          </p:stCondLst>
                                        </p:cTn>
                                        <p:tgtEl>
                                          <p:spTgt spid="3">
                                            <p:txEl>
                                              <p:pRg st="18" end="18"/>
                                            </p:txEl>
                                          </p:spTgt>
                                        </p:tgtEl>
                                        <p:attrNameLst>
                                          <p:attrName>style.visibility</p:attrName>
                                        </p:attrNameLst>
                                      </p:cBhvr>
                                      <p:to>
                                        <p:strVal val="visible"/>
                                      </p:to>
                                    </p:set>
                                    <p:anim calcmode="lin" valueType="num">
                                      <p:cBhvr>
                                        <p:cTn id="102" dur="1000" fill="hold"/>
                                        <p:tgtEl>
                                          <p:spTgt spid="3">
                                            <p:txEl>
                                              <p:pRg st="18" end="18"/>
                                            </p:txEl>
                                          </p:spTgt>
                                        </p:tgtEl>
                                        <p:attrNameLst>
                                          <p:attrName>ppt_x</p:attrName>
                                        </p:attrNameLst>
                                      </p:cBhvr>
                                      <p:tavLst>
                                        <p:tav tm="0">
                                          <p:val>
                                            <p:strVal val="#ppt_x-.2"/>
                                          </p:val>
                                        </p:tav>
                                        <p:tav tm="100000">
                                          <p:val>
                                            <p:strVal val="#ppt_x"/>
                                          </p:val>
                                        </p:tav>
                                      </p:tavLst>
                                    </p:anim>
                                    <p:anim calcmode="lin" valueType="num">
                                      <p:cBhvr>
                                        <p:cTn id="103" dur="1000" fill="hold"/>
                                        <p:tgtEl>
                                          <p:spTgt spid="3">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3">
                                            <p:txEl>
                                              <p:pRg st="18" end="18"/>
                                            </p:txEl>
                                          </p:spTgt>
                                        </p:tgtEl>
                                      </p:cBhvr>
                                    </p:animEffect>
                                  </p:childTnLst>
                                </p:cTn>
                              </p:par>
                              <p:par>
                                <p:cTn id="105" presetID="29" presetClass="entr" presetSubtype="0" fill="hold" nodeType="withEffect">
                                  <p:stCondLst>
                                    <p:cond delay="0"/>
                                  </p:stCondLst>
                                  <p:childTnLst>
                                    <p:set>
                                      <p:cBhvr>
                                        <p:cTn id="106" dur="1" fill="hold">
                                          <p:stCondLst>
                                            <p:cond delay="0"/>
                                          </p:stCondLst>
                                        </p:cTn>
                                        <p:tgtEl>
                                          <p:spTgt spid="3">
                                            <p:txEl>
                                              <p:pRg st="19" end="19"/>
                                            </p:txEl>
                                          </p:spTgt>
                                        </p:tgtEl>
                                        <p:attrNameLst>
                                          <p:attrName>style.visibility</p:attrName>
                                        </p:attrNameLst>
                                      </p:cBhvr>
                                      <p:to>
                                        <p:strVal val="visible"/>
                                      </p:to>
                                    </p:set>
                                    <p:anim calcmode="lin" valueType="num">
                                      <p:cBhvr>
                                        <p:cTn id="107" dur="1000" fill="hold"/>
                                        <p:tgtEl>
                                          <p:spTgt spid="3">
                                            <p:txEl>
                                              <p:pRg st="19" end="19"/>
                                            </p:txEl>
                                          </p:spTgt>
                                        </p:tgtEl>
                                        <p:attrNameLst>
                                          <p:attrName>ppt_x</p:attrName>
                                        </p:attrNameLst>
                                      </p:cBhvr>
                                      <p:tavLst>
                                        <p:tav tm="0">
                                          <p:val>
                                            <p:strVal val="#ppt_x-.2"/>
                                          </p:val>
                                        </p:tav>
                                        <p:tav tm="100000">
                                          <p:val>
                                            <p:strVal val="#ppt_x"/>
                                          </p:val>
                                        </p:tav>
                                      </p:tavLst>
                                    </p:anim>
                                    <p:anim calcmode="lin" valueType="num">
                                      <p:cBhvr>
                                        <p:cTn id="108" dur="1000" fill="hold"/>
                                        <p:tgtEl>
                                          <p:spTgt spid="3">
                                            <p:txEl>
                                              <p:pRg st="19" end="19"/>
                                            </p:txEl>
                                          </p:spTgt>
                                        </p:tgtEl>
                                        <p:attrNameLst>
                                          <p:attrName>ppt_y</p:attrName>
                                        </p:attrNameLst>
                                      </p:cBhvr>
                                      <p:tavLst>
                                        <p:tav tm="0">
                                          <p:val>
                                            <p:strVal val="#ppt_y"/>
                                          </p:val>
                                        </p:tav>
                                        <p:tav tm="100000">
                                          <p:val>
                                            <p:strVal val="#ppt_y"/>
                                          </p:val>
                                        </p:tav>
                                      </p:tavLst>
                                    </p:anim>
                                    <p:animEffect transition="in" filter="wipe(right)" prLst="gradientSize: 0.1">
                                      <p:cBhvr>
                                        <p:cTn id="109" dur="1000"/>
                                        <p:tgtEl>
                                          <p:spTgt spid="3">
                                            <p:txEl>
                                              <p:pRg st="19" end="19"/>
                                            </p:txEl>
                                          </p:spTgt>
                                        </p:tgtEl>
                                      </p:cBhvr>
                                    </p:animEffect>
                                  </p:childTnLst>
                                </p:cTn>
                              </p:par>
                              <p:par>
                                <p:cTn id="110" presetID="29" presetClass="entr" presetSubtype="0" fill="hold" nodeType="withEffect">
                                  <p:stCondLst>
                                    <p:cond delay="0"/>
                                  </p:stCondLst>
                                  <p:childTnLst>
                                    <p:set>
                                      <p:cBhvr>
                                        <p:cTn id="111" dur="1" fill="hold">
                                          <p:stCondLst>
                                            <p:cond delay="0"/>
                                          </p:stCondLst>
                                        </p:cTn>
                                        <p:tgtEl>
                                          <p:spTgt spid="3">
                                            <p:txEl>
                                              <p:pRg st="20" end="20"/>
                                            </p:txEl>
                                          </p:spTgt>
                                        </p:tgtEl>
                                        <p:attrNameLst>
                                          <p:attrName>style.visibility</p:attrName>
                                        </p:attrNameLst>
                                      </p:cBhvr>
                                      <p:to>
                                        <p:strVal val="visible"/>
                                      </p:to>
                                    </p:set>
                                    <p:anim calcmode="lin" valueType="num">
                                      <p:cBhvr>
                                        <p:cTn id="112" dur="1000" fill="hold"/>
                                        <p:tgtEl>
                                          <p:spTgt spid="3">
                                            <p:txEl>
                                              <p:pRg st="20" end="20"/>
                                            </p:txEl>
                                          </p:spTgt>
                                        </p:tgtEl>
                                        <p:attrNameLst>
                                          <p:attrName>ppt_x</p:attrName>
                                        </p:attrNameLst>
                                      </p:cBhvr>
                                      <p:tavLst>
                                        <p:tav tm="0">
                                          <p:val>
                                            <p:strVal val="#ppt_x-.2"/>
                                          </p:val>
                                        </p:tav>
                                        <p:tav tm="100000">
                                          <p:val>
                                            <p:strVal val="#ppt_x"/>
                                          </p:val>
                                        </p:tav>
                                      </p:tavLst>
                                    </p:anim>
                                    <p:anim calcmode="lin" valueType="num">
                                      <p:cBhvr>
                                        <p:cTn id="113" dur="1000" fill="hold"/>
                                        <p:tgtEl>
                                          <p:spTgt spid="3">
                                            <p:txEl>
                                              <p:pRg st="20" end="20"/>
                                            </p:txEl>
                                          </p:spTgt>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3">
                                            <p:txEl>
                                              <p:pRg st="20" end="20"/>
                                            </p:txEl>
                                          </p:spTgt>
                                        </p:tgtEl>
                                      </p:cBhvr>
                                    </p:animEffect>
                                  </p:childTnLst>
                                </p:cTn>
                              </p:par>
                              <p:par>
                                <p:cTn id="115" presetID="29" presetClass="entr" presetSubtype="0" fill="hold" nodeType="withEffect">
                                  <p:stCondLst>
                                    <p:cond delay="0"/>
                                  </p:stCondLst>
                                  <p:childTnLst>
                                    <p:set>
                                      <p:cBhvr>
                                        <p:cTn id="116" dur="1" fill="hold">
                                          <p:stCondLst>
                                            <p:cond delay="0"/>
                                          </p:stCondLst>
                                        </p:cTn>
                                        <p:tgtEl>
                                          <p:spTgt spid="3">
                                            <p:txEl>
                                              <p:pRg st="21" end="21"/>
                                            </p:txEl>
                                          </p:spTgt>
                                        </p:tgtEl>
                                        <p:attrNameLst>
                                          <p:attrName>style.visibility</p:attrName>
                                        </p:attrNameLst>
                                      </p:cBhvr>
                                      <p:to>
                                        <p:strVal val="visible"/>
                                      </p:to>
                                    </p:set>
                                    <p:anim calcmode="lin" valueType="num">
                                      <p:cBhvr>
                                        <p:cTn id="117" dur="1000" fill="hold"/>
                                        <p:tgtEl>
                                          <p:spTgt spid="3">
                                            <p:txEl>
                                              <p:pRg st="21" end="21"/>
                                            </p:txEl>
                                          </p:spTgt>
                                        </p:tgtEl>
                                        <p:attrNameLst>
                                          <p:attrName>ppt_x</p:attrName>
                                        </p:attrNameLst>
                                      </p:cBhvr>
                                      <p:tavLst>
                                        <p:tav tm="0">
                                          <p:val>
                                            <p:strVal val="#ppt_x-.2"/>
                                          </p:val>
                                        </p:tav>
                                        <p:tav tm="100000">
                                          <p:val>
                                            <p:strVal val="#ppt_x"/>
                                          </p:val>
                                        </p:tav>
                                      </p:tavLst>
                                    </p:anim>
                                    <p:anim calcmode="lin" valueType="num">
                                      <p:cBhvr>
                                        <p:cTn id="118" dur="1000" fill="hold"/>
                                        <p:tgtEl>
                                          <p:spTgt spid="3">
                                            <p:txEl>
                                              <p:pRg st="21" end="21"/>
                                            </p:txEl>
                                          </p:spTgt>
                                        </p:tgtEl>
                                        <p:attrNameLst>
                                          <p:attrName>ppt_y</p:attrName>
                                        </p:attrNameLst>
                                      </p:cBhvr>
                                      <p:tavLst>
                                        <p:tav tm="0">
                                          <p:val>
                                            <p:strVal val="#ppt_y"/>
                                          </p:val>
                                        </p:tav>
                                        <p:tav tm="100000">
                                          <p:val>
                                            <p:strVal val="#ppt_y"/>
                                          </p:val>
                                        </p:tav>
                                      </p:tavLst>
                                    </p:anim>
                                    <p:animEffect transition="in" filter="wipe(right)" prLst="gradientSize: 0.1">
                                      <p:cBhvr>
                                        <p:cTn id="119" dur="1000"/>
                                        <p:tgtEl>
                                          <p:spTgt spid="3">
                                            <p:txEl>
                                              <p:pRg st="21" end="21"/>
                                            </p:txEl>
                                          </p:spTgt>
                                        </p:tgtEl>
                                      </p:cBhvr>
                                    </p:animEffect>
                                  </p:childTnLst>
                                </p:cTn>
                              </p:par>
                              <p:par>
                                <p:cTn id="120" presetID="29" presetClass="entr" presetSubtype="0" fill="hold" nodeType="withEffect">
                                  <p:stCondLst>
                                    <p:cond delay="0"/>
                                  </p:stCondLst>
                                  <p:childTnLst>
                                    <p:set>
                                      <p:cBhvr>
                                        <p:cTn id="121" dur="1" fill="hold">
                                          <p:stCondLst>
                                            <p:cond delay="0"/>
                                          </p:stCondLst>
                                        </p:cTn>
                                        <p:tgtEl>
                                          <p:spTgt spid="3">
                                            <p:txEl>
                                              <p:pRg st="22" end="22"/>
                                            </p:txEl>
                                          </p:spTgt>
                                        </p:tgtEl>
                                        <p:attrNameLst>
                                          <p:attrName>style.visibility</p:attrName>
                                        </p:attrNameLst>
                                      </p:cBhvr>
                                      <p:to>
                                        <p:strVal val="visible"/>
                                      </p:to>
                                    </p:set>
                                    <p:anim calcmode="lin" valueType="num">
                                      <p:cBhvr>
                                        <p:cTn id="122" dur="1000" fill="hold"/>
                                        <p:tgtEl>
                                          <p:spTgt spid="3">
                                            <p:txEl>
                                              <p:pRg st="22" end="22"/>
                                            </p:txEl>
                                          </p:spTgt>
                                        </p:tgtEl>
                                        <p:attrNameLst>
                                          <p:attrName>ppt_x</p:attrName>
                                        </p:attrNameLst>
                                      </p:cBhvr>
                                      <p:tavLst>
                                        <p:tav tm="0">
                                          <p:val>
                                            <p:strVal val="#ppt_x-.2"/>
                                          </p:val>
                                        </p:tav>
                                        <p:tav tm="100000">
                                          <p:val>
                                            <p:strVal val="#ppt_x"/>
                                          </p:val>
                                        </p:tav>
                                      </p:tavLst>
                                    </p:anim>
                                    <p:anim calcmode="lin" valueType="num">
                                      <p:cBhvr>
                                        <p:cTn id="123" dur="1000" fill="hold"/>
                                        <p:tgtEl>
                                          <p:spTgt spid="3">
                                            <p:txEl>
                                              <p:pRg st="22" end="22"/>
                                            </p:txEl>
                                          </p:spTgt>
                                        </p:tgtEl>
                                        <p:attrNameLst>
                                          <p:attrName>ppt_y</p:attrName>
                                        </p:attrNameLst>
                                      </p:cBhvr>
                                      <p:tavLst>
                                        <p:tav tm="0">
                                          <p:val>
                                            <p:strVal val="#ppt_y"/>
                                          </p:val>
                                        </p:tav>
                                        <p:tav tm="100000">
                                          <p:val>
                                            <p:strVal val="#ppt_y"/>
                                          </p:val>
                                        </p:tav>
                                      </p:tavLst>
                                    </p:anim>
                                    <p:animEffect transition="in" filter="wipe(right)" prLst="gradientSize: 0.1">
                                      <p:cBhvr>
                                        <p:cTn id="124" dur="1000"/>
                                        <p:tgtEl>
                                          <p:spTgt spid="3">
                                            <p:txEl>
                                              <p:pRg st="22" end="22"/>
                                            </p:txEl>
                                          </p:spTgt>
                                        </p:tgtEl>
                                      </p:cBhvr>
                                    </p:animEffect>
                                  </p:childTnLst>
                                </p:cTn>
                              </p:par>
                              <p:par>
                                <p:cTn id="125" presetID="29" presetClass="entr" presetSubtype="0" fill="hold" nodeType="withEffect">
                                  <p:stCondLst>
                                    <p:cond delay="0"/>
                                  </p:stCondLst>
                                  <p:childTnLst>
                                    <p:set>
                                      <p:cBhvr>
                                        <p:cTn id="126" dur="1" fill="hold">
                                          <p:stCondLst>
                                            <p:cond delay="0"/>
                                          </p:stCondLst>
                                        </p:cTn>
                                        <p:tgtEl>
                                          <p:spTgt spid="3">
                                            <p:txEl>
                                              <p:pRg st="23" end="23"/>
                                            </p:txEl>
                                          </p:spTgt>
                                        </p:tgtEl>
                                        <p:attrNameLst>
                                          <p:attrName>style.visibility</p:attrName>
                                        </p:attrNameLst>
                                      </p:cBhvr>
                                      <p:to>
                                        <p:strVal val="visible"/>
                                      </p:to>
                                    </p:set>
                                    <p:anim calcmode="lin" valueType="num">
                                      <p:cBhvr>
                                        <p:cTn id="127" dur="1000" fill="hold"/>
                                        <p:tgtEl>
                                          <p:spTgt spid="3">
                                            <p:txEl>
                                              <p:pRg st="23" end="23"/>
                                            </p:txEl>
                                          </p:spTgt>
                                        </p:tgtEl>
                                        <p:attrNameLst>
                                          <p:attrName>ppt_x</p:attrName>
                                        </p:attrNameLst>
                                      </p:cBhvr>
                                      <p:tavLst>
                                        <p:tav tm="0">
                                          <p:val>
                                            <p:strVal val="#ppt_x-.2"/>
                                          </p:val>
                                        </p:tav>
                                        <p:tav tm="100000">
                                          <p:val>
                                            <p:strVal val="#ppt_x"/>
                                          </p:val>
                                        </p:tav>
                                      </p:tavLst>
                                    </p:anim>
                                    <p:anim calcmode="lin" valueType="num">
                                      <p:cBhvr>
                                        <p:cTn id="128" dur="1000" fill="hold"/>
                                        <p:tgtEl>
                                          <p:spTgt spid="3">
                                            <p:txEl>
                                              <p:pRg st="23" end="23"/>
                                            </p:txEl>
                                          </p:spTgt>
                                        </p:tgtEl>
                                        <p:attrNameLst>
                                          <p:attrName>ppt_y</p:attrName>
                                        </p:attrNameLst>
                                      </p:cBhvr>
                                      <p:tavLst>
                                        <p:tav tm="0">
                                          <p:val>
                                            <p:strVal val="#ppt_y"/>
                                          </p:val>
                                        </p:tav>
                                        <p:tav tm="100000">
                                          <p:val>
                                            <p:strVal val="#ppt_y"/>
                                          </p:val>
                                        </p:tav>
                                      </p:tavLst>
                                    </p:anim>
                                    <p:animEffect transition="in" filter="wipe(right)" prLst="gradientSize: 0.1">
                                      <p:cBhvr>
                                        <p:cTn id="129" dur="1000"/>
                                        <p:tgtEl>
                                          <p:spTgt spid="3">
                                            <p:txEl>
                                              <p:pRg st="23" end="23"/>
                                            </p:txEl>
                                          </p:spTgt>
                                        </p:tgtEl>
                                      </p:cBhvr>
                                    </p:animEffect>
                                  </p:childTnLst>
                                </p:cTn>
                              </p:par>
                              <p:par>
                                <p:cTn id="130" presetID="29" presetClass="entr" presetSubtype="0" fill="hold" nodeType="withEffect">
                                  <p:stCondLst>
                                    <p:cond delay="0"/>
                                  </p:stCondLst>
                                  <p:childTnLst>
                                    <p:set>
                                      <p:cBhvr>
                                        <p:cTn id="131" dur="1" fill="hold">
                                          <p:stCondLst>
                                            <p:cond delay="0"/>
                                          </p:stCondLst>
                                        </p:cTn>
                                        <p:tgtEl>
                                          <p:spTgt spid="3">
                                            <p:txEl>
                                              <p:pRg st="24" end="24"/>
                                            </p:txEl>
                                          </p:spTgt>
                                        </p:tgtEl>
                                        <p:attrNameLst>
                                          <p:attrName>style.visibility</p:attrName>
                                        </p:attrNameLst>
                                      </p:cBhvr>
                                      <p:to>
                                        <p:strVal val="visible"/>
                                      </p:to>
                                    </p:set>
                                    <p:anim calcmode="lin" valueType="num">
                                      <p:cBhvr>
                                        <p:cTn id="132" dur="1000" fill="hold"/>
                                        <p:tgtEl>
                                          <p:spTgt spid="3">
                                            <p:txEl>
                                              <p:pRg st="24" end="24"/>
                                            </p:txEl>
                                          </p:spTgt>
                                        </p:tgtEl>
                                        <p:attrNameLst>
                                          <p:attrName>ppt_x</p:attrName>
                                        </p:attrNameLst>
                                      </p:cBhvr>
                                      <p:tavLst>
                                        <p:tav tm="0">
                                          <p:val>
                                            <p:strVal val="#ppt_x-.2"/>
                                          </p:val>
                                        </p:tav>
                                        <p:tav tm="100000">
                                          <p:val>
                                            <p:strVal val="#ppt_x"/>
                                          </p:val>
                                        </p:tav>
                                      </p:tavLst>
                                    </p:anim>
                                    <p:anim calcmode="lin" valueType="num">
                                      <p:cBhvr>
                                        <p:cTn id="133" dur="1000" fill="hold"/>
                                        <p:tgtEl>
                                          <p:spTgt spid="3">
                                            <p:txEl>
                                              <p:pRg st="24" end="24"/>
                                            </p:txEl>
                                          </p:spTgt>
                                        </p:tgtEl>
                                        <p:attrNameLst>
                                          <p:attrName>ppt_y</p:attrName>
                                        </p:attrNameLst>
                                      </p:cBhvr>
                                      <p:tavLst>
                                        <p:tav tm="0">
                                          <p:val>
                                            <p:strVal val="#ppt_y"/>
                                          </p:val>
                                        </p:tav>
                                        <p:tav tm="100000">
                                          <p:val>
                                            <p:strVal val="#ppt_y"/>
                                          </p:val>
                                        </p:tav>
                                      </p:tavLst>
                                    </p:anim>
                                    <p:animEffect transition="in" filter="wipe(right)" prLst="gradientSize: 0.1">
                                      <p:cBhvr>
                                        <p:cTn id="134" dur="1000"/>
                                        <p:tgtEl>
                                          <p:spTgt spid="3">
                                            <p:txEl>
                                              <p:pRg st="24" end="24"/>
                                            </p:txEl>
                                          </p:spTgt>
                                        </p:tgtEl>
                                      </p:cBhvr>
                                    </p:animEffect>
                                  </p:childTnLst>
                                </p:cTn>
                              </p:par>
                              <p:par>
                                <p:cTn id="135" presetID="29" presetClass="entr" presetSubtype="0" fill="hold" nodeType="withEffect">
                                  <p:stCondLst>
                                    <p:cond delay="0"/>
                                  </p:stCondLst>
                                  <p:childTnLst>
                                    <p:set>
                                      <p:cBhvr>
                                        <p:cTn id="136" dur="1" fill="hold">
                                          <p:stCondLst>
                                            <p:cond delay="0"/>
                                          </p:stCondLst>
                                        </p:cTn>
                                        <p:tgtEl>
                                          <p:spTgt spid="3">
                                            <p:txEl>
                                              <p:pRg st="25" end="25"/>
                                            </p:txEl>
                                          </p:spTgt>
                                        </p:tgtEl>
                                        <p:attrNameLst>
                                          <p:attrName>style.visibility</p:attrName>
                                        </p:attrNameLst>
                                      </p:cBhvr>
                                      <p:to>
                                        <p:strVal val="visible"/>
                                      </p:to>
                                    </p:set>
                                    <p:anim calcmode="lin" valueType="num">
                                      <p:cBhvr>
                                        <p:cTn id="137" dur="1000" fill="hold"/>
                                        <p:tgtEl>
                                          <p:spTgt spid="3">
                                            <p:txEl>
                                              <p:pRg st="25" end="25"/>
                                            </p:txEl>
                                          </p:spTgt>
                                        </p:tgtEl>
                                        <p:attrNameLst>
                                          <p:attrName>ppt_x</p:attrName>
                                        </p:attrNameLst>
                                      </p:cBhvr>
                                      <p:tavLst>
                                        <p:tav tm="0">
                                          <p:val>
                                            <p:strVal val="#ppt_x-.2"/>
                                          </p:val>
                                        </p:tav>
                                        <p:tav tm="100000">
                                          <p:val>
                                            <p:strVal val="#ppt_x"/>
                                          </p:val>
                                        </p:tav>
                                      </p:tavLst>
                                    </p:anim>
                                    <p:anim calcmode="lin" valueType="num">
                                      <p:cBhvr>
                                        <p:cTn id="138" dur="1000" fill="hold"/>
                                        <p:tgtEl>
                                          <p:spTgt spid="3">
                                            <p:txEl>
                                              <p:pRg st="25" end="25"/>
                                            </p:txEl>
                                          </p:spTgt>
                                        </p:tgtEl>
                                        <p:attrNameLst>
                                          <p:attrName>ppt_y</p:attrName>
                                        </p:attrNameLst>
                                      </p:cBhvr>
                                      <p:tavLst>
                                        <p:tav tm="0">
                                          <p:val>
                                            <p:strVal val="#ppt_y"/>
                                          </p:val>
                                        </p:tav>
                                        <p:tav tm="100000">
                                          <p:val>
                                            <p:strVal val="#ppt_y"/>
                                          </p:val>
                                        </p:tav>
                                      </p:tavLst>
                                    </p:anim>
                                    <p:animEffect transition="in" filter="wipe(right)" prLst="gradientSize: 0.1">
                                      <p:cBhvr>
                                        <p:cTn id="139" dur="1000"/>
                                        <p:tgtEl>
                                          <p:spTgt spid="3">
                                            <p:txEl>
                                              <p:pRg st="25" end="25"/>
                                            </p:txEl>
                                          </p:spTgt>
                                        </p:tgtEl>
                                      </p:cBhvr>
                                    </p:animEffect>
                                  </p:childTnLst>
                                </p:cTn>
                              </p:par>
                              <p:par>
                                <p:cTn id="140" presetID="29" presetClass="entr" presetSubtype="0" fill="hold" nodeType="withEffect">
                                  <p:stCondLst>
                                    <p:cond delay="0"/>
                                  </p:stCondLst>
                                  <p:childTnLst>
                                    <p:set>
                                      <p:cBhvr>
                                        <p:cTn id="141" dur="1" fill="hold">
                                          <p:stCondLst>
                                            <p:cond delay="0"/>
                                          </p:stCondLst>
                                        </p:cTn>
                                        <p:tgtEl>
                                          <p:spTgt spid="3">
                                            <p:txEl>
                                              <p:pRg st="26" end="26"/>
                                            </p:txEl>
                                          </p:spTgt>
                                        </p:tgtEl>
                                        <p:attrNameLst>
                                          <p:attrName>style.visibility</p:attrName>
                                        </p:attrNameLst>
                                      </p:cBhvr>
                                      <p:to>
                                        <p:strVal val="visible"/>
                                      </p:to>
                                    </p:set>
                                    <p:anim calcmode="lin" valueType="num">
                                      <p:cBhvr>
                                        <p:cTn id="142" dur="1000" fill="hold"/>
                                        <p:tgtEl>
                                          <p:spTgt spid="3">
                                            <p:txEl>
                                              <p:pRg st="26" end="26"/>
                                            </p:txEl>
                                          </p:spTgt>
                                        </p:tgtEl>
                                        <p:attrNameLst>
                                          <p:attrName>ppt_x</p:attrName>
                                        </p:attrNameLst>
                                      </p:cBhvr>
                                      <p:tavLst>
                                        <p:tav tm="0">
                                          <p:val>
                                            <p:strVal val="#ppt_x-.2"/>
                                          </p:val>
                                        </p:tav>
                                        <p:tav tm="100000">
                                          <p:val>
                                            <p:strVal val="#ppt_x"/>
                                          </p:val>
                                        </p:tav>
                                      </p:tavLst>
                                    </p:anim>
                                    <p:anim calcmode="lin" valueType="num">
                                      <p:cBhvr>
                                        <p:cTn id="143" dur="1000" fill="hold"/>
                                        <p:tgtEl>
                                          <p:spTgt spid="3">
                                            <p:txEl>
                                              <p:pRg st="26" end="26"/>
                                            </p:txEl>
                                          </p:spTgt>
                                        </p:tgtEl>
                                        <p:attrNameLst>
                                          <p:attrName>ppt_y</p:attrName>
                                        </p:attrNameLst>
                                      </p:cBhvr>
                                      <p:tavLst>
                                        <p:tav tm="0">
                                          <p:val>
                                            <p:strVal val="#ppt_y"/>
                                          </p:val>
                                        </p:tav>
                                        <p:tav tm="100000">
                                          <p:val>
                                            <p:strVal val="#ppt_y"/>
                                          </p:val>
                                        </p:tav>
                                      </p:tavLst>
                                    </p:anim>
                                    <p:animEffect transition="in" filter="wipe(right)" prLst="gradientSize: 0.1">
                                      <p:cBhvr>
                                        <p:cTn id="144" dur="1000"/>
                                        <p:tgtEl>
                                          <p:spTgt spid="3">
                                            <p:txEl>
                                              <p:pRg st="26" end="2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1"/>
            <a:ext cx="8229600" cy="3962400"/>
          </a:xfrm>
        </p:spPr>
        <p:txBody>
          <a:bodyPr>
            <a:normAutofit fontScale="47500" lnSpcReduction="20000"/>
          </a:bodyPr>
          <a:lstStyle/>
          <a:p>
            <a:pPr>
              <a:buNone/>
            </a:pPr>
            <a:r>
              <a:rPr lang="en-US" dirty="0" smtClean="0"/>
              <a:t>   Section 451- Punishment in case of repeated default.</a:t>
            </a:r>
          </a:p>
          <a:p>
            <a:pPr>
              <a:buNone/>
            </a:pPr>
            <a:r>
              <a:rPr lang="en-US" dirty="0" smtClean="0"/>
              <a:t>   Section 452- Punishment for wrongful withholding of property.</a:t>
            </a:r>
          </a:p>
          <a:p>
            <a:pPr>
              <a:buNone/>
            </a:pPr>
            <a:r>
              <a:rPr lang="en-US" dirty="0" smtClean="0"/>
              <a:t>   Section 453- Punishment for improper use of "Limited" or "Private Limited".</a:t>
            </a:r>
          </a:p>
          <a:p>
            <a:pPr>
              <a:buNone/>
            </a:pPr>
            <a:r>
              <a:rPr lang="en-US" dirty="0" smtClean="0"/>
              <a:t>   Section 456- Protection of action taken in good faith.</a:t>
            </a:r>
          </a:p>
          <a:p>
            <a:pPr>
              <a:buNone/>
            </a:pPr>
            <a:r>
              <a:rPr lang="en-US" dirty="0" smtClean="0"/>
              <a:t>   Section 457- Non-disclosure of information in certain cases.</a:t>
            </a:r>
          </a:p>
          <a:p>
            <a:pPr>
              <a:buNone/>
            </a:pPr>
            <a:r>
              <a:rPr lang="en-US" dirty="0" smtClean="0"/>
              <a:t>   Section 458- Delegation by Central Government of its powers and functions.</a:t>
            </a:r>
          </a:p>
          <a:p>
            <a:pPr>
              <a:buNone/>
            </a:pPr>
            <a:r>
              <a:rPr lang="en-US" dirty="0" smtClean="0"/>
              <a:t>   Section 459- Powers of Central Government or Tribunal to accord approval, etc., subject to conditions            </a:t>
            </a:r>
          </a:p>
          <a:p>
            <a:pPr>
              <a:buNone/>
            </a:pPr>
            <a:r>
              <a:rPr lang="en-US" dirty="0" smtClean="0"/>
              <a:t>		      and to prescribe fees on applications.</a:t>
            </a:r>
          </a:p>
          <a:p>
            <a:pPr>
              <a:buNone/>
            </a:pPr>
            <a:r>
              <a:rPr lang="en-US" dirty="0" smtClean="0"/>
              <a:t>   Section 460- Condonation of delay in certain cases.</a:t>
            </a:r>
          </a:p>
          <a:p>
            <a:pPr>
              <a:buNone/>
            </a:pPr>
            <a:r>
              <a:rPr lang="en-US" dirty="0" smtClean="0"/>
              <a:t>   Section 461- Annual report by Central Government.</a:t>
            </a:r>
          </a:p>
          <a:p>
            <a:pPr>
              <a:buNone/>
            </a:pPr>
            <a:r>
              <a:rPr lang="en-US" dirty="0" smtClean="0"/>
              <a:t>   Section 462- Power to exempt a class or classes of companies from provisions of this Act.</a:t>
            </a:r>
          </a:p>
          <a:p>
            <a:pPr>
              <a:buNone/>
            </a:pPr>
            <a:r>
              <a:rPr lang="en-US" dirty="0" smtClean="0"/>
              <a:t>   Section 463- Power of Court to grant relief in certain cases</a:t>
            </a:r>
          </a:p>
          <a:p>
            <a:pPr>
              <a:buNone/>
            </a:pPr>
            <a:r>
              <a:rPr lang="en-US" dirty="0" smtClean="0"/>
              <a:t>   Section 467- Power of Central Government to amend Schedules.</a:t>
            </a:r>
          </a:p>
          <a:p>
            <a:pPr>
              <a:buNone/>
            </a:pPr>
            <a:r>
              <a:rPr lang="en-US" dirty="0" smtClean="0"/>
              <a:t>   Section 468- Power of Central Government to make rules relating to winding up.</a:t>
            </a:r>
          </a:p>
          <a:p>
            <a:pPr>
              <a:buNone/>
            </a:pPr>
            <a:r>
              <a:rPr lang="en-US" dirty="0" smtClean="0"/>
              <a:t>   Section 469- Power of Central Government to make rules.</a:t>
            </a:r>
          </a:p>
          <a:p>
            <a:pPr>
              <a:buNone/>
            </a:pPr>
            <a:r>
              <a:rPr lang="en-US" dirty="0" smtClean="0"/>
              <a:t>   Section 470- Power to remove difficulties.</a:t>
            </a:r>
            <a:endParaRPr lang="en-US" dirty="0"/>
          </a:p>
        </p:txBody>
      </p:sp>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139</a:t>
            </a:fld>
            <a:endParaRPr lang="en-US" dirty="0"/>
          </a:p>
        </p:txBody>
      </p:sp>
      <p:sp>
        <p:nvSpPr>
          <p:cNvPr id="7" name="Title 1"/>
          <p:cNvSpPr txBox="1">
            <a:spLocks/>
          </p:cNvSpPr>
          <p:nvPr/>
        </p:nvSpPr>
        <p:spPr>
          <a:xfrm>
            <a:off x="457200" y="0"/>
            <a:ext cx="8229600" cy="685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mj-lt"/>
                <a:ea typeface="+mj-ea"/>
                <a:cs typeface="+mj-cs"/>
              </a:rPr>
              <a:t>NOTIFIED SECTION CA, 2013</a:t>
            </a:r>
            <a:r>
              <a:rPr kumimoji="0" lang="en-US" sz="3000" b="0" i="0" u="none" strike="noStrike" kern="1200" cap="none" spc="0" normalizeH="0" baseline="0" noProof="0" dirty="0" smtClean="0">
                <a:ln>
                  <a:noFill/>
                </a:ln>
                <a:solidFill>
                  <a:srgbClr val="00B0F0"/>
                </a:solidFill>
                <a:effectLst/>
                <a:uLnTx/>
                <a:uFillTx/>
                <a:latin typeface="+mj-lt"/>
                <a:ea typeface="+mj-ea"/>
                <a:cs typeface="+mj-cs"/>
              </a:rPr>
              <a:t> </a:t>
            </a:r>
            <a:r>
              <a:rPr kumimoji="0" lang="en-US" sz="2000" b="1" i="0" u="none" strike="noStrike" kern="1200" cap="none" spc="0" normalizeH="0" baseline="0" noProof="0" dirty="0" smtClean="0">
                <a:ln>
                  <a:noFill/>
                </a:ln>
                <a:solidFill>
                  <a:srgbClr val="00B0F0"/>
                </a:solidFill>
                <a:effectLst/>
                <a:uLnTx/>
                <a:uFillTx/>
                <a:latin typeface="+mj-lt"/>
                <a:ea typeface="+mj-ea"/>
                <a:cs typeface="+mj-cs"/>
              </a:rPr>
              <a:t>Contd…!!!</a:t>
            </a:r>
            <a:endParaRPr kumimoji="0" lang="en-US" sz="2000" b="1" i="0" u="none" strike="noStrike" kern="1200" cap="none" spc="0" normalizeH="0" baseline="0" noProof="0" dirty="0">
              <a:ln>
                <a:noFill/>
              </a:ln>
              <a:solidFill>
                <a:srgbClr val="00B0F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p:cTn id="47"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p:cTn id="52"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3">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p:cTn id="57"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p:cTn id="62"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3">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p:cTn id="67" dur="1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p:cTn id="72"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p:cTn id="77" dur="1000" fill="hold"/>
                                        <p:tgtEl>
                                          <p:spTgt spid="3">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3">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p:cTn id="82" dur="1000" fill="hold"/>
                                        <p:tgtEl>
                                          <p:spTgt spid="3">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3">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3">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 calcmode="lin" valueType="num">
                                      <p:cBhvr>
                                        <p:cTn id="87" dur="1000" fill="hold"/>
                                        <p:tgtEl>
                                          <p:spTgt spid="3">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3">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3352800"/>
            <a:ext cx="3124200" cy="243143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en-US" sz="4400" b="1" cap="none" spc="0" dirty="0" smtClean="0">
                <a:ln w="17780" cmpd="sng">
                  <a:solidFill>
                    <a:srgbClr val="FFFFFF"/>
                  </a:solidFill>
                  <a:prstDash val="solid"/>
                  <a:miter lim="800000"/>
                </a:ln>
                <a:solidFill>
                  <a:srgbClr val="0070C0"/>
                </a:solidFill>
                <a:effectLst>
                  <a:outerShdw blurRad="50800" algn="tl" rotWithShape="0">
                    <a:srgbClr val="000000"/>
                  </a:outerShdw>
                </a:effectLst>
              </a:rPr>
              <a:t>One </a:t>
            </a:r>
          </a:p>
          <a:p>
            <a:pPr algn="ctr"/>
            <a:r>
              <a:rPr lang="en-US" sz="4400" b="1" cap="none" spc="0" dirty="0" smtClean="0">
                <a:ln w="17780" cmpd="sng">
                  <a:solidFill>
                    <a:srgbClr val="FFFFFF"/>
                  </a:solidFill>
                  <a:prstDash val="solid"/>
                  <a:miter lim="800000"/>
                </a:ln>
                <a:solidFill>
                  <a:srgbClr val="0070C0"/>
                </a:solidFill>
                <a:effectLst>
                  <a:outerShdw blurRad="50800" algn="tl" rotWithShape="0">
                    <a:srgbClr val="000000"/>
                  </a:outerShdw>
                </a:effectLst>
              </a:rPr>
              <a:t>Person Company</a:t>
            </a:r>
          </a:p>
          <a:p>
            <a:pPr algn="ctr"/>
            <a:r>
              <a:rPr lang="en-US" sz="2000" b="1" dirty="0" smtClean="0">
                <a:ln w="17780" cmpd="sng">
                  <a:solidFill>
                    <a:srgbClr val="FFFFFF"/>
                  </a:solidFill>
                  <a:prstDash val="solid"/>
                  <a:miter lim="800000"/>
                </a:ln>
                <a:solidFill>
                  <a:srgbClr val="0070C0"/>
                </a:solidFill>
                <a:effectLst>
                  <a:outerShdw blurRad="50800" algn="tl" rotWithShape="0">
                    <a:srgbClr val="000000"/>
                  </a:outerShdw>
                </a:effectLst>
              </a:rPr>
              <a:t>[Section 2 (62)]</a:t>
            </a:r>
            <a:endParaRPr lang="en-US" sz="3600" b="1" cap="none" spc="0" dirty="0">
              <a:ln w="17780" cmpd="sng">
                <a:solidFill>
                  <a:srgbClr val="FFFFFF"/>
                </a:solidFill>
                <a:prstDash val="solid"/>
                <a:miter lim="800000"/>
              </a:ln>
              <a:solidFill>
                <a:srgbClr val="0070C0"/>
              </a:solidFill>
              <a:effectLst>
                <a:outerShdw blurRad="50800" algn="tl" rotWithShape="0">
                  <a:srgbClr val="000000"/>
                </a:outerShdw>
              </a:effectLst>
            </a:endParaRPr>
          </a:p>
        </p:txBody>
      </p:sp>
      <p:sp>
        <p:nvSpPr>
          <p:cNvPr id="4" name="Round Same Side Corner Rectangle 3"/>
          <p:cNvSpPr/>
          <p:nvPr/>
        </p:nvSpPr>
        <p:spPr>
          <a:xfrm>
            <a:off x="3581400" y="228600"/>
            <a:ext cx="5257800" cy="381000"/>
          </a:xfrm>
          <a:prstGeom prst="round2SameRect">
            <a:avLst/>
          </a:prstGeom>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en-US" sz="2000" dirty="0" smtClean="0"/>
              <a:t>Separate legal entity</a:t>
            </a:r>
          </a:p>
        </p:txBody>
      </p:sp>
      <p:sp>
        <p:nvSpPr>
          <p:cNvPr id="8" name="Round Same Side Corner Rectangle 7"/>
          <p:cNvSpPr/>
          <p:nvPr/>
        </p:nvSpPr>
        <p:spPr>
          <a:xfrm>
            <a:off x="3581400" y="762000"/>
            <a:ext cx="5257800" cy="381000"/>
          </a:xfrm>
          <a:prstGeom prst="round2SameRect">
            <a:avLst/>
          </a:prstGeom>
        </p:spPr>
        <p:style>
          <a:lnRef idx="1">
            <a:schemeClr val="accent5"/>
          </a:lnRef>
          <a:fillRef idx="2">
            <a:schemeClr val="accent5"/>
          </a:fillRef>
          <a:effectRef idx="1">
            <a:schemeClr val="accent5"/>
          </a:effectRef>
          <a:fontRef idx="minor">
            <a:schemeClr val="dk1"/>
          </a:fontRef>
        </p:style>
        <p:txBody>
          <a:bodyPr rtlCol="0" anchor="ctr"/>
          <a:lstStyle/>
          <a:p>
            <a:pPr>
              <a:buFont typeface="Wingdings" pitchFamily="2" charset="2"/>
              <a:buChar char="§"/>
            </a:pPr>
            <a:r>
              <a:rPr lang="en-US" sz="2000" dirty="0" smtClean="0"/>
              <a:t>Limited liability</a:t>
            </a:r>
          </a:p>
        </p:txBody>
      </p:sp>
      <p:sp>
        <p:nvSpPr>
          <p:cNvPr id="11" name="Round Same Side Corner Rectangle 10"/>
          <p:cNvSpPr/>
          <p:nvPr/>
        </p:nvSpPr>
        <p:spPr>
          <a:xfrm>
            <a:off x="3581400" y="1295400"/>
            <a:ext cx="5257800" cy="609600"/>
          </a:xfrm>
          <a:prstGeom prst="round2SameRect">
            <a:avLst/>
          </a:prstGeom>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en-US" sz="2000" dirty="0" smtClean="0"/>
              <a:t>Debt-not the sole responsibilty of the owner</a:t>
            </a:r>
          </a:p>
        </p:txBody>
      </p:sp>
      <p:sp>
        <p:nvSpPr>
          <p:cNvPr id="13" name="Round Same Side Corner Rectangle 12"/>
          <p:cNvSpPr/>
          <p:nvPr/>
        </p:nvSpPr>
        <p:spPr>
          <a:xfrm>
            <a:off x="3581400" y="5715000"/>
            <a:ext cx="5257800" cy="990600"/>
          </a:xfrm>
          <a:prstGeom prst="round2Same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buFont typeface="Wingdings" pitchFamily="2" charset="2"/>
              <a:buChar char="§"/>
            </a:pPr>
            <a:r>
              <a:rPr lang="en-US" sz="2000" dirty="0" smtClean="0"/>
              <a:t>Any resolution passed and enter into minutes book, signed and dated by the member shall consider as Board Meeting.</a:t>
            </a:r>
          </a:p>
        </p:txBody>
      </p:sp>
      <p:sp>
        <p:nvSpPr>
          <p:cNvPr id="14" name="Round Same Side Corner Rectangle 13"/>
          <p:cNvSpPr/>
          <p:nvPr/>
        </p:nvSpPr>
        <p:spPr>
          <a:xfrm>
            <a:off x="3581400" y="3886200"/>
            <a:ext cx="5257800" cy="685800"/>
          </a:xfrm>
          <a:prstGeom prst="round2Same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buFont typeface="Wingdings" pitchFamily="2" charset="2"/>
              <a:buChar char="§"/>
            </a:pPr>
            <a:r>
              <a:rPr lang="en-US" sz="2000" b="1" dirty="0" smtClean="0"/>
              <a:t>Not required </a:t>
            </a:r>
            <a:r>
              <a:rPr lang="en-US" sz="2000" dirty="0" smtClean="0"/>
              <a:t>to hold Annual General Meeting</a:t>
            </a:r>
          </a:p>
        </p:txBody>
      </p:sp>
      <p:sp>
        <p:nvSpPr>
          <p:cNvPr id="10" name="Round Same Side Corner Rectangle 9"/>
          <p:cNvSpPr/>
          <p:nvPr/>
        </p:nvSpPr>
        <p:spPr>
          <a:xfrm>
            <a:off x="3581400" y="2971800"/>
            <a:ext cx="5257800" cy="762000"/>
          </a:xfrm>
          <a:prstGeom prst="round2Same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buFont typeface="Wingdings" pitchFamily="2" charset="2"/>
              <a:buChar char="§"/>
            </a:pPr>
            <a:r>
              <a:rPr lang="en-US" sz="2000" dirty="0" smtClean="0"/>
              <a:t>registered as </a:t>
            </a:r>
            <a:r>
              <a:rPr lang="en-US" sz="2000" b="1" dirty="0" smtClean="0"/>
              <a:t>PRIVATE </a:t>
            </a:r>
            <a:r>
              <a:rPr lang="en-US" sz="2000" dirty="0" smtClean="0"/>
              <a:t>Company with </a:t>
            </a:r>
            <a:r>
              <a:rPr lang="en-US" sz="2000" b="1" dirty="0" smtClean="0"/>
              <a:t>ONE </a:t>
            </a:r>
            <a:r>
              <a:rPr lang="en-US" sz="2000" dirty="0" smtClean="0"/>
              <a:t>Member &amp; </a:t>
            </a:r>
            <a:r>
              <a:rPr lang="en-US" sz="2000" b="1" dirty="0" smtClean="0"/>
              <a:t>at least One director.</a:t>
            </a:r>
          </a:p>
        </p:txBody>
      </p:sp>
      <p:sp>
        <p:nvSpPr>
          <p:cNvPr id="12" name="Round Same Side Corner Rectangle 11"/>
          <p:cNvSpPr/>
          <p:nvPr/>
        </p:nvSpPr>
        <p:spPr>
          <a:xfrm>
            <a:off x="3581400" y="2057400"/>
            <a:ext cx="5257800" cy="762000"/>
          </a:xfrm>
          <a:prstGeom prst="round2Same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buFont typeface="Wingdings" pitchFamily="2" charset="2"/>
              <a:buChar char="§"/>
            </a:pPr>
            <a:r>
              <a:rPr lang="en-US" sz="2000" b="1" dirty="0" smtClean="0"/>
              <a:t>“OPC” </a:t>
            </a:r>
            <a:r>
              <a:rPr lang="en-US" sz="2000" dirty="0" smtClean="0"/>
              <a:t>to be suffixed with the name of OPC.</a:t>
            </a:r>
          </a:p>
        </p:txBody>
      </p:sp>
      <p:sp>
        <p:nvSpPr>
          <p:cNvPr id="15" name="Round Same Side Corner Rectangle 14"/>
          <p:cNvSpPr/>
          <p:nvPr/>
        </p:nvSpPr>
        <p:spPr>
          <a:xfrm>
            <a:off x="3581400" y="4800600"/>
            <a:ext cx="5257800" cy="762000"/>
          </a:xfrm>
          <a:prstGeom prst="round2Same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buFont typeface="Wingdings" pitchFamily="2" charset="2"/>
              <a:buChar char="§"/>
            </a:pPr>
            <a:r>
              <a:rPr lang="en-US" sz="2000" b="1" dirty="0" smtClean="0"/>
              <a:t>Min. ONE  Director and Max. Fifteen </a:t>
            </a:r>
            <a:r>
              <a:rPr lang="en-US" sz="2000" dirty="0" smtClean="0"/>
              <a:t>which can be increased by passing SR.</a:t>
            </a:r>
            <a:r>
              <a:rPr lang="en-US" sz="2000" b="1" dirty="0" smtClean="0"/>
              <a:t> </a:t>
            </a:r>
            <a:endParaRPr lang="en-US" sz="2000" dirty="0" smtClean="0"/>
          </a:p>
        </p:txBody>
      </p:sp>
      <p:pic>
        <p:nvPicPr>
          <p:cNvPr id="23" name="Content Placeholder 3" descr="9.jpg"/>
          <p:cNvPicPr>
            <a:picLocks noGrp="1" noChangeAspect="1"/>
          </p:cNvPicPr>
          <p:nvPr>
            <p:ph idx="1"/>
          </p:nvPr>
        </p:nvPicPr>
        <p:blipFill>
          <a:blip r:embed="rId2" cstate="print"/>
          <a:srcRect/>
          <a:stretch>
            <a:fillRect/>
          </a:stretch>
        </p:blipFill>
        <p:spPr>
          <a:xfrm>
            <a:off x="381000" y="609600"/>
            <a:ext cx="2667000" cy="2298700"/>
          </a:xfrm>
          <a:prstGeom prst="ellipse">
            <a:avLst/>
          </a:prstGeom>
        </p:spPr>
      </p:pic>
      <p:sp>
        <p:nvSpPr>
          <p:cNvPr id="26" name="Slide Number Placeholder 25"/>
          <p:cNvSpPr>
            <a:spLocks noGrp="1"/>
          </p:cNvSpPr>
          <p:nvPr>
            <p:ph type="sldNum" sz="quarter" idx="12"/>
          </p:nvPr>
        </p:nvSpPr>
        <p:spPr/>
        <p:txBody>
          <a:bodyPr/>
          <a:lstStyle/>
          <a:p>
            <a:fld id="{B6F15528-21DE-4FAA-801E-634DDDAF4B2B}" type="slidenum">
              <a:rPr lang="en-US" smtClean="0"/>
              <a:pPr/>
              <a:t>14</a:t>
            </a:fld>
            <a:endParaRPr lang="en-US" dirty="0"/>
          </a:p>
        </p:txBody>
      </p:sp>
      <p:sp>
        <p:nvSpPr>
          <p:cNvPr id="27" name="Footer Placeholder 26"/>
          <p:cNvSpPr>
            <a:spLocks noGrp="1"/>
          </p:cNvSpPr>
          <p:nvPr>
            <p:ph type="ftr" sz="quarter" idx="11"/>
          </p:nvPr>
        </p:nvSpPr>
        <p:spPr>
          <a:xfrm>
            <a:off x="914400" y="6400800"/>
            <a:ext cx="2895600" cy="365125"/>
          </a:xfrm>
        </p:spPr>
        <p:txBody>
          <a:bodyPr/>
          <a:lstStyle/>
          <a:p>
            <a:r>
              <a:rPr lang="en-US" dirty="0" smtClean="0"/>
              <a:t>Email: CSshishirdudeja@gmail.com,                      Cell: +919910938312</a:t>
            </a:r>
            <a:endParaRPr lang="en-US" dirty="0"/>
          </a:p>
        </p:txBody>
      </p:sp>
      <p:sp>
        <p:nvSpPr>
          <p:cNvPr id="28" name="Date Placeholder 27"/>
          <p:cNvSpPr>
            <a:spLocks noGrp="1"/>
          </p:cNvSpPr>
          <p:nvPr>
            <p:ph type="dt" sz="half" idx="10"/>
          </p:nvPr>
        </p:nvSpPr>
        <p:spPr>
          <a:xfrm>
            <a:off x="0" y="6492875"/>
            <a:ext cx="2133600" cy="365125"/>
          </a:xfrm>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80">
                                          <p:stCondLst>
                                            <p:cond delay="0"/>
                                          </p:stCondLst>
                                        </p:cTn>
                                        <p:tgtEl>
                                          <p:spTgt spid="23"/>
                                        </p:tgtEl>
                                      </p:cBhvr>
                                    </p:animEffect>
                                    <p:anim calcmode="lin" valueType="num">
                                      <p:cBhvr>
                                        <p:cTn id="13"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8" dur="26">
                                          <p:stCondLst>
                                            <p:cond delay="650"/>
                                          </p:stCondLst>
                                        </p:cTn>
                                        <p:tgtEl>
                                          <p:spTgt spid="23"/>
                                        </p:tgtEl>
                                      </p:cBhvr>
                                      <p:to x="100000" y="60000"/>
                                    </p:animScale>
                                    <p:animScale>
                                      <p:cBhvr>
                                        <p:cTn id="19" dur="166" decel="50000">
                                          <p:stCondLst>
                                            <p:cond delay="676"/>
                                          </p:stCondLst>
                                        </p:cTn>
                                        <p:tgtEl>
                                          <p:spTgt spid="23"/>
                                        </p:tgtEl>
                                      </p:cBhvr>
                                      <p:to x="100000" y="100000"/>
                                    </p:animScale>
                                    <p:animScale>
                                      <p:cBhvr>
                                        <p:cTn id="20" dur="26">
                                          <p:stCondLst>
                                            <p:cond delay="1312"/>
                                          </p:stCondLst>
                                        </p:cTn>
                                        <p:tgtEl>
                                          <p:spTgt spid="23"/>
                                        </p:tgtEl>
                                      </p:cBhvr>
                                      <p:to x="100000" y="80000"/>
                                    </p:animScale>
                                    <p:animScale>
                                      <p:cBhvr>
                                        <p:cTn id="21" dur="166" decel="50000">
                                          <p:stCondLst>
                                            <p:cond delay="1338"/>
                                          </p:stCondLst>
                                        </p:cTn>
                                        <p:tgtEl>
                                          <p:spTgt spid="23"/>
                                        </p:tgtEl>
                                      </p:cBhvr>
                                      <p:to x="100000" y="100000"/>
                                    </p:animScale>
                                    <p:animScale>
                                      <p:cBhvr>
                                        <p:cTn id="22" dur="26">
                                          <p:stCondLst>
                                            <p:cond delay="1642"/>
                                          </p:stCondLst>
                                        </p:cTn>
                                        <p:tgtEl>
                                          <p:spTgt spid="23"/>
                                        </p:tgtEl>
                                      </p:cBhvr>
                                      <p:to x="100000" y="90000"/>
                                    </p:animScale>
                                    <p:animScale>
                                      <p:cBhvr>
                                        <p:cTn id="23" dur="166" decel="50000">
                                          <p:stCondLst>
                                            <p:cond delay="1668"/>
                                          </p:stCondLst>
                                        </p:cTn>
                                        <p:tgtEl>
                                          <p:spTgt spid="23"/>
                                        </p:tgtEl>
                                      </p:cBhvr>
                                      <p:to x="100000" y="100000"/>
                                    </p:animScale>
                                    <p:animScale>
                                      <p:cBhvr>
                                        <p:cTn id="24" dur="26">
                                          <p:stCondLst>
                                            <p:cond delay="1808"/>
                                          </p:stCondLst>
                                        </p:cTn>
                                        <p:tgtEl>
                                          <p:spTgt spid="23"/>
                                        </p:tgtEl>
                                      </p:cBhvr>
                                      <p:to x="100000" y="95000"/>
                                    </p:animScale>
                                    <p:animScale>
                                      <p:cBhvr>
                                        <p:cTn id="25" dur="166" decel="50000">
                                          <p:stCondLst>
                                            <p:cond delay="1834"/>
                                          </p:stCondLst>
                                        </p:cTn>
                                        <p:tgtEl>
                                          <p:spTgt spid="23"/>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down)">
                                      <p:cBhvr>
                                        <p:cTn id="30" dur="580">
                                          <p:stCondLst>
                                            <p:cond delay="0"/>
                                          </p:stCondLst>
                                        </p:cTn>
                                        <p:tgtEl>
                                          <p:spTgt spid="4"/>
                                        </p:tgtEl>
                                      </p:cBhvr>
                                    </p:animEffect>
                                    <p:anim calcmode="lin" valueType="num">
                                      <p:cBhvr>
                                        <p:cTn id="31"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6" dur="26">
                                          <p:stCondLst>
                                            <p:cond delay="650"/>
                                          </p:stCondLst>
                                        </p:cTn>
                                        <p:tgtEl>
                                          <p:spTgt spid="4"/>
                                        </p:tgtEl>
                                      </p:cBhvr>
                                      <p:to x="100000" y="60000"/>
                                    </p:animScale>
                                    <p:animScale>
                                      <p:cBhvr>
                                        <p:cTn id="37" dur="166" decel="50000">
                                          <p:stCondLst>
                                            <p:cond delay="676"/>
                                          </p:stCondLst>
                                        </p:cTn>
                                        <p:tgtEl>
                                          <p:spTgt spid="4"/>
                                        </p:tgtEl>
                                      </p:cBhvr>
                                      <p:to x="100000" y="100000"/>
                                    </p:animScale>
                                    <p:animScale>
                                      <p:cBhvr>
                                        <p:cTn id="38" dur="26">
                                          <p:stCondLst>
                                            <p:cond delay="1312"/>
                                          </p:stCondLst>
                                        </p:cTn>
                                        <p:tgtEl>
                                          <p:spTgt spid="4"/>
                                        </p:tgtEl>
                                      </p:cBhvr>
                                      <p:to x="100000" y="80000"/>
                                    </p:animScale>
                                    <p:animScale>
                                      <p:cBhvr>
                                        <p:cTn id="39" dur="166" decel="50000">
                                          <p:stCondLst>
                                            <p:cond delay="1338"/>
                                          </p:stCondLst>
                                        </p:cTn>
                                        <p:tgtEl>
                                          <p:spTgt spid="4"/>
                                        </p:tgtEl>
                                      </p:cBhvr>
                                      <p:to x="100000" y="100000"/>
                                    </p:animScale>
                                    <p:animScale>
                                      <p:cBhvr>
                                        <p:cTn id="40" dur="26">
                                          <p:stCondLst>
                                            <p:cond delay="1642"/>
                                          </p:stCondLst>
                                        </p:cTn>
                                        <p:tgtEl>
                                          <p:spTgt spid="4"/>
                                        </p:tgtEl>
                                      </p:cBhvr>
                                      <p:to x="100000" y="90000"/>
                                    </p:animScale>
                                    <p:animScale>
                                      <p:cBhvr>
                                        <p:cTn id="41" dur="166" decel="50000">
                                          <p:stCondLst>
                                            <p:cond delay="1668"/>
                                          </p:stCondLst>
                                        </p:cTn>
                                        <p:tgtEl>
                                          <p:spTgt spid="4"/>
                                        </p:tgtEl>
                                      </p:cBhvr>
                                      <p:to x="100000" y="100000"/>
                                    </p:animScale>
                                    <p:animScale>
                                      <p:cBhvr>
                                        <p:cTn id="42" dur="26">
                                          <p:stCondLst>
                                            <p:cond delay="1808"/>
                                          </p:stCondLst>
                                        </p:cTn>
                                        <p:tgtEl>
                                          <p:spTgt spid="4"/>
                                        </p:tgtEl>
                                      </p:cBhvr>
                                      <p:to x="100000" y="95000"/>
                                    </p:animScale>
                                    <p:animScale>
                                      <p:cBhvr>
                                        <p:cTn id="43" dur="166" decel="50000">
                                          <p:stCondLst>
                                            <p:cond delay="1834"/>
                                          </p:stCondLst>
                                        </p:cTn>
                                        <p:tgtEl>
                                          <p:spTgt spid="4"/>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80">
                                          <p:stCondLst>
                                            <p:cond delay="0"/>
                                          </p:stCondLst>
                                        </p:cTn>
                                        <p:tgtEl>
                                          <p:spTgt spid="8"/>
                                        </p:tgtEl>
                                      </p:cBhvr>
                                    </p:animEffect>
                                    <p:anim calcmode="lin" valueType="num">
                                      <p:cBhvr>
                                        <p:cTn id="4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4" dur="26">
                                          <p:stCondLst>
                                            <p:cond delay="650"/>
                                          </p:stCondLst>
                                        </p:cTn>
                                        <p:tgtEl>
                                          <p:spTgt spid="8"/>
                                        </p:tgtEl>
                                      </p:cBhvr>
                                      <p:to x="100000" y="60000"/>
                                    </p:animScale>
                                    <p:animScale>
                                      <p:cBhvr>
                                        <p:cTn id="55" dur="166" decel="50000">
                                          <p:stCondLst>
                                            <p:cond delay="676"/>
                                          </p:stCondLst>
                                        </p:cTn>
                                        <p:tgtEl>
                                          <p:spTgt spid="8"/>
                                        </p:tgtEl>
                                      </p:cBhvr>
                                      <p:to x="100000" y="100000"/>
                                    </p:animScale>
                                    <p:animScale>
                                      <p:cBhvr>
                                        <p:cTn id="56" dur="26">
                                          <p:stCondLst>
                                            <p:cond delay="1312"/>
                                          </p:stCondLst>
                                        </p:cTn>
                                        <p:tgtEl>
                                          <p:spTgt spid="8"/>
                                        </p:tgtEl>
                                      </p:cBhvr>
                                      <p:to x="100000" y="80000"/>
                                    </p:animScale>
                                    <p:animScale>
                                      <p:cBhvr>
                                        <p:cTn id="57" dur="166" decel="50000">
                                          <p:stCondLst>
                                            <p:cond delay="1338"/>
                                          </p:stCondLst>
                                        </p:cTn>
                                        <p:tgtEl>
                                          <p:spTgt spid="8"/>
                                        </p:tgtEl>
                                      </p:cBhvr>
                                      <p:to x="100000" y="100000"/>
                                    </p:animScale>
                                    <p:animScale>
                                      <p:cBhvr>
                                        <p:cTn id="58" dur="26">
                                          <p:stCondLst>
                                            <p:cond delay="1642"/>
                                          </p:stCondLst>
                                        </p:cTn>
                                        <p:tgtEl>
                                          <p:spTgt spid="8"/>
                                        </p:tgtEl>
                                      </p:cBhvr>
                                      <p:to x="100000" y="90000"/>
                                    </p:animScale>
                                    <p:animScale>
                                      <p:cBhvr>
                                        <p:cTn id="59" dur="166" decel="50000">
                                          <p:stCondLst>
                                            <p:cond delay="1668"/>
                                          </p:stCondLst>
                                        </p:cTn>
                                        <p:tgtEl>
                                          <p:spTgt spid="8"/>
                                        </p:tgtEl>
                                      </p:cBhvr>
                                      <p:to x="100000" y="100000"/>
                                    </p:animScale>
                                    <p:animScale>
                                      <p:cBhvr>
                                        <p:cTn id="60" dur="26">
                                          <p:stCondLst>
                                            <p:cond delay="1808"/>
                                          </p:stCondLst>
                                        </p:cTn>
                                        <p:tgtEl>
                                          <p:spTgt spid="8"/>
                                        </p:tgtEl>
                                      </p:cBhvr>
                                      <p:to x="100000" y="95000"/>
                                    </p:animScale>
                                    <p:animScale>
                                      <p:cBhvr>
                                        <p:cTn id="61" dur="166" decel="50000">
                                          <p:stCondLst>
                                            <p:cond delay="1834"/>
                                          </p:stCondLst>
                                        </p:cTn>
                                        <p:tgtEl>
                                          <p:spTgt spid="8"/>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down)">
                                      <p:cBhvr>
                                        <p:cTn id="66" dur="580">
                                          <p:stCondLst>
                                            <p:cond delay="0"/>
                                          </p:stCondLst>
                                        </p:cTn>
                                        <p:tgtEl>
                                          <p:spTgt spid="11"/>
                                        </p:tgtEl>
                                      </p:cBhvr>
                                    </p:animEffect>
                                    <p:anim calcmode="lin" valueType="num">
                                      <p:cBhvr>
                                        <p:cTn id="6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72" dur="26">
                                          <p:stCondLst>
                                            <p:cond delay="650"/>
                                          </p:stCondLst>
                                        </p:cTn>
                                        <p:tgtEl>
                                          <p:spTgt spid="11"/>
                                        </p:tgtEl>
                                      </p:cBhvr>
                                      <p:to x="100000" y="60000"/>
                                    </p:animScale>
                                    <p:animScale>
                                      <p:cBhvr>
                                        <p:cTn id="73" dur="166" decel="50000">
                                          <p:stCondLst>
                                            <p:cond delay="676"/>
                                          </p:stCondLst>
                                        </p:cTn>
                                        <p:tgtEl>
                                          <p:spTgt spid="11"/>
                                        </p:tgtEl>
                                      </p:cBhvr>
                                      <p:to x="100000" y="100000"/>
                                    </p:animScale>
                                    <p:animScale>
                                      <p:cBhvr>
                                        <p:cTn id="74" dur="26">
                                          <p:stCondLst>
                                            <p:cond delay="1312"/>
                                          </p:stCondLst>
                                        </p:cTn>
                                        <p:tgtEl>
                                          <p:spTgt spid="11"/>
                                        </p:tgtEl>
                                      </p:cBhvr>
                                      <p:to x="100000" y="80000"/>
                                    </p:animScale>
                                    <p:animScale>
                                      <p:cBhvr>
                                        <p:cTn id="75" dur="166" decel="50000">
                                          <p:stCondLst>
                                            <p:cond delay="1338"/>
                                          </p:stCondLst>
                                        </p:cTn>
                                        <p:tgtEl>
                                          <p:spTgt spid="11"/>
                                        </p:tgtEl>
                                      </p:cBhvr>
                                      <p:to x="100000" y="100000"/>
                                    </p:animScale>
                                    <p:animScale>
                                      <p:cBhvr>
                                        <p:cTn id="76" dur="26">
                                          <p:stCondLst>
                                            <p:cond delay="1642"/>
                                          </p:stCondLst>
                                        </p:cTn>
                                        <p:tgtEl>
                                          <p:spTgt spid="11"/>
                                        </p:tgtEl>
                                      </p:cBhvr>
                                      <p:to x="100000" y="90000"/>
                                    </p:animScale>
                                    <p:animScale>
                                      <p:cBhvr>
                                        <p:cTn id="77" dur="166" decel="50000">
                                          <p:stCondLst>
                                            <p:cond delay="1668"/>
                                          </p:stCondLst>
                                        </p:cTn>
                                        <p:tgtEl>
                                          <p:spTgt spid="11"/>
                                        </p:tgtEl>
                                      </p:cBhvr>
                                      <p:to x="100000" y="100000"/>
                                    </p:animScale>
                                    <p:animScale>
                                      <p:cBhvr>
                                        <p:cTn id="78" dur="26">
                                          <p:stCondLst>
                                            <p:cond delay="1808"/>
                                          </p:stCondLst>
                                        </p:cTn>
                                        <p:tgtEl>
                                          <p:spTgt spid="11"/>
                                        </p:tgtEl>
                                      </p:cBhvr>
                                      <p:to x="100000" y="95000"/>
                                    </p:animScale>
                                    <p:animScale>
                                      <p:cBhvr>
                                        <p:cTn id="79" dur="166" decel="50000">
                                          <p:stCondLst>
                                            <p:cond delay="1834"/>
                                          </p:stCondLst>
                                        </p:cTn>
                                        <p:tgtEl>
                                          <p:spTgt spid="11"/>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wipe(down)">
                                      <p:cBhvr>
                                        <p:cTn id="84" dur="580">
                                          <p:stCondLst>
                                            <p:cond delay="0"/>
                                          </p:stCondLst>
                                        </p:cTn>
                                        <p:tgtEl>
                                          <p:spTgt spid="12"/>
                                        </p:tgtEl>
                                      </p:cBhvr>
                                    </p:animEffect>
                                    <p:anim calcmode="lin" valueType="num">
                                      <p:cBhvr>
                                        <p:cTn id="8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90" dur="26">
                                          <p:stCondLst>
                                            <p:cond delay="650"/>
                                          </p:stCondLst>
                                        </p:cTn>
                                        <p:tgtEl>
                                          <p:spTgt spid="12"/>
                                        </p:tgtEl>
                                      </p:cBhvr>
                                      <p:to x="100000" y="60000"/>
                                    </p:animScale>
                                    <p:animScale>
                                      <p:cBhvr>
                                        <p:cTn id="91" dur="166" decel="50000">
                                          <p:stCondLst>
                                            <p:cond delay="676"/>
                                          </p:stCondLst>
                                        </p:cTn>
                                        <p:tgtEl>
                                          <p:spTgt spid="12"/>
                                        </p:tgtEl>
                                      </p:cBhvr>
                                      <p:to x="100000" y="100000"/>
                                    </p:animScale>
                                    <p:animScale>
                                      <p:cBhvr>
                                        <p:cTn id="92" dur="26">
                                          <p:stCondLst>
                                            <p:cond delay="1312"/>
                                          </p:stCondLst>
                                        </p:cTn>
                                        <p:tgtEl>
                                          <p:spTgt spid="12"/>
                                        </p:tgtEl>
                                      </p:cBhvr>
                                      <p:to x="100000" y="80000"/>
                                    </p:animScale>
                                    <p:animScale>
                                      <p:cBhvr>
                                        <p:cTn id="93" dur="166" decel="50000">
                                          <p:stCondLst>
                                            <p:cond delay="1338"/>
                                          </p:stCondLst>
                                        </p:cTn>
                                        <p:tgtEl>
                                          <p:spTgt spid="12"/>
                                        </p:tgtEl>
                                      </p:cBhvr>
                                      <p:to x="100000" y="100000"/>
                                    </p:animScale>
                                    <p:animScale>
                                      <p:cBhvr>
                                        <p:cTn id="94" dur="26">
                                          <p:stCondLst>
                                            <p:cond delay="1642"/>
                                          </p:stCondLst>
                                        </p:cTn>
                                        <p:tgtEl>
                                          <p:spTgt spid="12"/>
                                        </p:tgtEl>
                                      </p:cBhvr>
                                      <p:to x="100000" y="90000"/>
                                    </p:animScale>
                                    <p:animScale>
                                      <p:cBhvr>
                                        <p:cTn id="95" dur="166" decel="50000">
                                          <p:stCondLst>
                                            <p:cond delay="1668"/>
                                          </p:stCondLst>
                                        </p:cTn>
                                        <p:tgtEl>
                                          <p:spTgt spid="12"/>
                                        </p:tgtEl>
                                      </p:cBhvr>
                                      <p:to x="100000" y="100000"/>
                                    </p:animScale>
                                    <p:animScale>
                                      <p:cBhvr>
                                        <p:cTn id="96" dur="26">
                                          <p:stCondLst>
                                            <p:cond delay="1808"/>
                                          </p:stCondLst>
                                        </p:cTn>
                                        <p:tgtEl>
                                          <p:spTgt spid="12"/>
                                        </p:tgtEl>
                                      </p:cBhvr>
                                      <p:to x="100000" y="95000"/>
                                    </p:animScale>
                                    <p:animScale>
                                      <p:cBhvr>
                                        <p:cTn id="97" dur="166" decel="50000">
                                          <p:stCondLst>
                                            <p:cond delay="1834"/>
                                          </p:stCondLst>
                                        </p:cTn>
                                        <p:tgtEl>
                                          <p:spTgt spid="12"/>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grpId="0" nodeType="clickEffect">
                                  <p:stCondLst>
                                    <p:cond delay="0"/>
                                  </p:stCondLst>
                                  <p:childTnLst>
                                    <p:set>
                                      <p:cBhvr>
                                        <p:cTn id="101" dur="1" fill="hold">
                                          <p:stCondLst>
                                            <p:cond delay="0"/>
                                          </p:stCondLst>
                                        </p:cTn>
                                        <p:tgtEl>
                                          <p:spTgt spid="10"/>
                                        </p:tgtEl>
                                        <p:attrNameLst>
                                          <p:attrName>style.visibility</p:attrName>
                                        </p:attrNameLst>
                                      </p:cBhvr>
                                      <p:to>
                                        <p:strVal val="visible"/>
                                      </p:to>
                                    </p:set>
                                    <p:animEffect transition="in" filter="wipe(down)">
                                      <p:cBhvr>
                                        <p:cTn id="102" dur="580">
                                          <p:stCondLst>
                                            <p:cond delay="0"/>
                                          </p:stCondLst>
                                        </p:cTn>
                                        <p:tgtEl>
                                          <p:spTgt spid="10"/>
                                        </p:tgtEl>
                                      </p:cBhvr>
                                    </p:animEffect>
                                    <p:anim calcmode="lin" valueType="num">
                                      <p:cBhvr>
                                        <p:cTn id="10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8" dur="26">
                                          <p:stCondLst>
                                            <p:cond delay="650"/>
                                          </p:stCondLst>
                                        </p:cTn>
                                        <p:tgtEl>
                                          <p:spTgt spid="10"/>
                                        </p:tgtEl>
                                      </p:cBhvr>
                                      <p:to x="100000" y="60000"/>
                                    </p:animScale>
                                    <p:animScale>
                                      <p:cBhvr>
                                        <p:cTn id="109" dur="166" decel="50000">
                                          <p:stCondLst>
                                            <p:cond delay="676"/>
                                          </p:stCondLst>
                                        </p:cTn>
                                        <p:tgtEl>
                                          <p:spTgt spid="10"/>
                                        </p:tgtEl>
                                      </p:cBhvr>
                                      <p:to x="100000" y="100000"/>
                                    </p:animScale>
                                    <p:animScale>
                                      <p:cBhvr>
                                        <p:cTn id="110" dur="26">
                                          <p:stCondLst>
                                            <p:cond delay="1312"/>
                                          </p:stCondLst>
                                        </p:cTn>
                                        <p:tgtEl>
                                          <p:spTgt spid="10"/>
                                        </p:tgtEl>
                                      </p:cBhvr>
                                      <p:to x="100000" y="80000"/>
                                    </p:animScale>
                                    <p:animScale>
                                      <p:cBhvr>
                                        <p:cTn id="111" dur="166" decel="50000">
                                          <p:stCondLst>
                                            <p:cond delay="1338"/>
                                          </p:stCondLst>
                                        </p:cTn>
                                        <p:tgtEl>
                                          <p:spTgt spid="10"/>
                                        </p:tgtEl>
                                      </p:cBhvr>
                                      <p:to x="100000" y="100000"/>
                                    </p:animScale>
                                    <p:animScale>
                                      <p:cBhvr>
                                        <p:cTn id="112" dur="26">
                                          <p:stCondLst>
                                            <p:cond delay="1642"/>
                                          </p:stCondLst>
                                        </p:cTn>
                                        <p:tgtEl>
                                          <p:spTgt spid="10"/>
                                        </p:tgtEl>
                                      </p:cBhvr>
                                      <p:to x="100000" y="90000"/>
                                    </p:animScale>
                                    <p:animScale>
                                      <p:cBhvr>
                                        <p:cTn id="113" dur="166" decel="50000">
                                          <p:stCondLst>
                                            <p:cond delay="1668"/>
                                          </p:stCondLst>
                                        </p:cTn>
                                        <p:tgtEl>
                                          <p:spTgt spid="10"/>
                                        </p:tgtEl>
                                      </p:cBhvr>
                                      <p:to x="100000" y="100000"/>
                                    </p:animScale>
                                    <p:animScale>
                                      <p:cBhvr>
                                        <p:cTn id="114" dur="26">
                                          <p:stCondLst>
                                            <p:cond delay="1808"/>
                                          </p:stCondLst>
                                        </p:cTn>
                                        <p:tgtEl>
                                          <p:spTgt spid="10"/>
                                        </p:tgtEl>
                                      </p:cBhvr>
                                      <p:to x="100000" y="95000"/>
                                    </p:animScale>
                                    <p:animScale>
                                      <p:cBhvr>
                                        <p:cTn id="115" dur="166" decel="50000">
                                          <p:stCondLst>
                                            <p:cond delay="1834"/>
                                          </p:stCondLst>
                                        </p:cTn>
                                        <p:tgtEl>
                                          <p:spTgt spid="10"/>
                                        </p:tgtEl>
                                      </p:cBhvr>
                                      <p:to x="100000" y="100000"/>
                                    </p:animScale>
                                  </p:child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grpId="0" nodeType="clickEffect">
                                  <p:stCondLst>
                                    <p:cond delay="0"/>
                                  </p:stCondLst>
                                  <p:childTnLst>
                                    <p:set>
                                      <p:cBhvr>
                                        <p:cTn id="119" dur="1" fill="hold">
                                          <p:stCondLst>
                                            <p:cond delay="0"/>
                                          </p:stCondLst>
                                        </p:cTn>
                                        <p:tgtEl>
                                          <p:spTgt spid="14"/>
                                        </p:tgtEl>
                                        <p:attrNameLst>
                                          <p:attrName>style.visibility</p:attrName>
                                        </p:attrNameLst>
                                      </p:cBhvr>
                                      <p:to>
                                        <p:strVal val="visible"/>
                                      </p:to>
                                    </p:set>
                                    <p:animEffect transition="in" filter="wipe(down)">
                                      <p:cBhvr>
                                        <p:cTn id="120" dur="580">
                                          <p:stCondLst>
                                            <p:cond delay="0"/>
                                          </p:stCondLst>
                                        </p:cTn>
                                        <p:tgtEl>
                                          <p:spTgt spid="14"/>
                                        </p:tgtEl>
                                      </p:cBhvr>
                                    </p:animEffect>
                                    <p:anim calcmode="lin" valueType="num">
                                      <p:cBhvr>
                                        <p:cTn id="12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26" dur="26">
                                          <p:stCondLst>
                                            <p:cond delay="650"/>
                                          </p:stCondLst>
                                        </p:cTn>
                                        <p:tgtEl>
                                          <p:spTgt spid="14"/>
                                        </p:tgtEl>
                                      </p:cBhvr>
                                      <p:to x="100000" y="60000"/>
                                    </p:animScale>
                                    <p:animScale>
                                      <p:cBhvr>
                                        <p:cTn id="127" dur="166" decel="50000">
                                          <p:stCondLst>
                                            <p:cond delay="676"/>
                                          </p:stCondLst>
                                        </p:cTn>
                                        <p:tgtEl>
                                          <p:spTgt spid="14"/>
                                        </p:tgtEl>
                                      </p:cBhvr>
                                      <p:to x="100000" y="100000"/>
                                    </p:animScale>
                                    <p:animScale>
                                      <p:cBhvr>
                                        <p:cTn id="128" dur="26">
                                          <p:stCondLst>
                                            <p:cond delay="1312"/>
                                          </p:stCondLst>
                                        </p:cTn>
                                        <p:tgtEl>
                                          <p:spTgt spid="14"/>
                                        </p:tgtEl>
                                      </p:cBhvr>
                                      <p:to x="100000" y="80000"/>
                                    </p:animScale>
                                    <p:animScale>
                                      <p:cBhvr>
                                        <p:cTn id="129" dur="166" decel="50000">
                                          <p:stCondLst>
                                            <p:cond delay="1338"/>
                                          </p:stCondLst>
                                        </p:cTn>
                                        <p:tgtEl>
                                          <p:spTgt spid="14"/>
                                        </p:tgtEl>
                                      </p:cBhvr>
                                      <p:to x="100000" y="100000"/>
                                    </p:animScale>
                                    <p:animScale>
                                      <p:cBhvr>
                                        <p:cTn id="130" dur="26">
                                          <p:stCondLst>
                                            <p:cond delay="1642"/>
                                          </p:stCondLst>
                                        </p:cTn>
                                        <p:tgtEl>
                                          <p:spTgt spid="14"/>
                                        </p:tgtEl>
                                      </p:cBhvr>
                                      <p:to x="100000" y="90000"/>
                                    </p:animScale>
                                    <p:animScale>
                                      <p:cBhvr>
                                        <p:cTn id="131" dur="166" decel="50000">
                                          <p:stCondLst>
                                            <p:cond delay="1668"/>
                                          </p:stCondLst>
                                        </p:cTn>
                                        <p:tgtEl>
                                          <p:spTgt spid="14"/>
                                        </p:tgtEl>
                                      </p:cBhvr>
                                      <p:to x="100000" y="100000"/>
                                    </p:animScale>
                                    <p:animScale>
                                      <p:cBhvr>
                                        <p:cTn id="132" dur="26">
                                          <p:stCondLst>
                                            <p:cond delay="1808"/>
                                          </p:stCondLst>
                                        </p:cTn>
                                        <p:tgtEl>
                                          <p:spTgt spid="14"/>
                                        </p:tgtEl>
                                      </p:cBhvr>
                                      <p:to x="100000" y="95000"/>
                                    </p:animScale>
                                    <p:animScale>
                                      <p:cBhvr>
                                        <p:cTn id="133" dur="166" decel="50000">
                                          <p:stCondLst>
                                            <p:cond delay="1834"/>
                                          </p:stCondLst>
                                        </p:cTn>
                                        <p:tgtEl>
                                          <p:spTgt spid="14"/>
                                        </p:tgtEl>
                                      </p:cBhvr>
                                      <p:to x="100000" y="100000"/>
                                    </p:animScale>
                                  </p:childTnLst>
                                </p:cTn>
                              </p:par>
                            </p:childTnLst>
                          </p:cTn>
                        </p:par>
                      </p:childTnLst>
                    </p:cTn>
                  </p:par>
                  <p:par>
                    <p:cTn id="134" fill="hold">
                      <p:stCondLst>
                        <p:cond delay="indefinite"/>
                      </p:stCondLst>
                      <p:childTnLst>
                        <p:par>
                          <p:cTn id="135" fill="hold">
                            <p:stCondLst>
                              <p:cond delay="0"/>
                            </p:stCondLst>
                            <p:childTnLst>
                              <p:par>
                                <p:cTn id="136" presetID="26" presetClass="entr" presetSubtype="0" fill="hold" grpId="0" nodeType="clickEffect">
                                  <p:stCondLst>
                                    <p:cond delay="0"/>
                                  </p:stCondLst>
                                  <p:childTnLst>
                                    <p:set>
                                      <p:cBhvr>
                                        <p:cTn id="137" dur="1" fill="hold">
                                          <p:stCondLst>
                                            <p:cond delay="0"/>
                                          </p:stCondLst>
                                        </p:cTn>
                                        <p:tgtEl>
                                          <p:spTgt spid="15"/>
                                        </p:tgtEl>
                                        <p:attrNameLst>
                                          <p:attrName>style.visibility</p:attrName>
                                        </p:attrNameLst>
                                      </p:cBhvr>
                                      <p:to>
                                        <p:strVal val="visible"/>
                                      </p:to>
                                    </p:set>
                                    <p:animEffect transition="in" filter="wipe(down)">
                                      <p:cBhvr>
                                        <p:cTn id="138" dur="580">
                                          <p:stCondLst>
                                            <p:cond delay="0"/>
                                          </p:stCondLst>
                                        </p:cTn>
                                        <p:tgtEl>
                                          <p:spTgt spid="15"/>
                                        </p:tgtEl>
                                      </p:cBhvr>
                                    </p:animEffect>
                                    <p:anim calcmode="lin" valueType="num">
                                      <p:cBhvr>
                                        <p:cTn id="139"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44" dur="26">
                                          <p:stCondLst>
                                            <p:cond delay="650"/>
                                          </p:stCondLst>
                                        </p:cTn>
                                        <p:tgtEl>
                                          <p:spTgt spid="15"/>
                                        </p:tgtEl>
                                      </p:cBhvr>
                                      <p:to x="100000" y="60000"/>
                                    </p:animScale>
                                    <p:animScale>
                                      <p:cBhvr>
                                        <p:cTn id="145" dur="166" decel="50000">
                                          <p:stCondLst>
                                            <p:cond delay="676"/>
                                          </p:stCondLst>
                                        </p:cTn>
                                        <p:tgtEl>
                                          <p:spTgt spid="15"/>
                                        </p:tgtEl>
                                      </p:cBhvr>
                                      <p:to x="100000" y="100000"/>
                                    </p:animScale>
                                    <p:animScale>
                                      <p:cBhvr>
                                        <p:cTn id="146" dur="26">
                                          <p:stCondLst>
                                            <p:cond delay="1312"/>
                                          </p:stCondLst>
                                        </p:cTn>
                                        <p:tgtEl>
                                          <p:spTgt spid="15"/>
                                        </p:tgtEl>
                                      </p:cBhvr>
                                      <p:to x="100000" y="80000"/>
                                    </p:animScale>
                                    <p:animScale>
                                      <p:cBhvr>
                                        <p:cTn id="147" dur="166" decel="50000">
                                          <p:stCondLst>
                                            <p:cond delay="1338"/>
                                          </p:stCondLst>
                                        </p:cTn>
                                        <p:tgtEl>
                                          <p:spTgt spid="15"/>
                                        </p:tgtEl>
                                      </p:cBhvr>
                                      <p:to x="100000" y="100000"/>
                                    </p:animScale>
                                    <p:animScale>
                                      <p:cBhvr>
                                        <p:cTn id="148" dur="26">
                                          <p:stCondLst>
                                            <p:cond delay="1642"/>
                                          </p:stCondLst>
                                        </p:cTn>
                                        <p:tgtEl>
                                          <p:spTgt spid="15"/>
                                        </p:tgtEl>
                                      </p:cBhvr>
                                      <p:to x="100000" y="90000"/>
                                    </p:animScale>
                                    <p:animScale>
                                      <p:cBhvr>
                                        <p:cTn id="149" dur="166" decel="50000">
                                          <p:stCondLst>
                                            <p:cond delay="1668"/>
                                          </p:stCondLst>
                                        </p:cTn>
                                        <p:tgtEl>
                                          <p:spTgt spid="15"/>
                                        </p:tgtEl>
                                      </p:cBhvr>
                                      <p:to x="100000" y="100000"/>
                                    </p:animScale>
                                    <p:animScale>
                                      <p:cBhvr>
                                        <p:cTn id="150" dur="26">
                                          <p:stCondLst>
                                            <p:cond delay="1808"/>
                                          </p:stCondLst>
                                        </p:cTn>
                                        <p:tgtEl>
                                          <p:spTgt spid="15"/>
                                        </p:tgtEl>
                                      </p:cBhvr>
                                      <p:to x="100000" y="95000"/>
                                    </p:animScale>
                                    <p:animScale>
                                      <p:cBhvr>
                                        <p:cTn id="151" dur="166" decel="50000">
                                          <p:stCondLst>
                                            <p:cond delay="1834"/>
                                          </p:stCondLst>
                                        </p:cTn>
                                        <p:tgtEl>
                                          <p:spTgt spid="15"/>
                                        </p:tgtEl>
                                      </p:cBhvr>
                                      <p:to x="100000" y="100000"/>
                                    </p:animScale>
                                  </p:childTnLst>
                                </p:cTn>
                              </p:par>
                            </p:childTnLst>
                          </p:cTn>
                        </p:par>
                      </p:childTnLst>
                    </p:cTn>
                  </p:par>
                  <p:par>
                    <p:cTn id="152" fill="hold">
                      <p:stCondLst>
                        <p:cond delay="indefinite"/>
                      </p:stCondLst>
                      <p:childTnLst>
                        <p:par>
                          <p:cTn id="153" fill="hold">
                            <p:stCondLst>
                              <p:cond delay="0"/>
                            </p:stCondLst>
                            <p:childTnLst>
                              <p:par>
                                <p:cTn id="154" presetID="26" presetClass="entr" presetSubtype="0" fill="hold" grpId="0" nodeType="clickEffect">
                                  <p:stCondLst>
                                    <p:cond delay="0"/>
                                  </p:stCondLst>
                                  <p:childTnLst>
                                    <p:set>
                                      <p:cBhvr>
                                        <p:cTn id="155" dur="1" fill="hold">
                                          <p:stCondLst>
                                            <p:cond delay="0"/>
                                          </p:stCondLst>
                                        </p:cTn>
                                        <p:tgtEl>
                                          <p:spTgt spid="13"/>
                                        </p:tgtEl>
                                        <p:attrNameLst>
                                          <p:attrName>style.visibility</p:attrName>
                                        </p:attrNameLst>
                                      </p:cBhvr>
                                      <p:to>
                                        <p:strVal val="visible"/>
                                      </p:to>
                                    </p:set>
                                    <p:animEffect transition="in" filter="wipe(down)">
                                      <p:cBhvr>
                                        <p:cTn id="156" dur="580">
                                          <p:stCondLst>
                                            <p:cond delay="0"/>
                                          </p:stCondLst>
                                        </p:cTn>
                                        <p:tgtEl>
                                          <p:spTgt spid="13"/>
                                        </p:tgtEl>
                                      </p:cBhvr>
                                    </p:animEffect>
                                    <p:anim calcmode="lin" valueType="num">
                                      <p:cBhvr>
                                        <p:cTn id="15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62" dur="26">
                                          <p:stCondLst>
                                            <p:cond delay="650"/>
                                          </p:stCondLst>
                                        </p:cTn>
                                        <p:tgtEl>
                                          <p:spTgt spid="13"/>
                                        </p:tgtEl>
                                      </p:cBhvr>
                                      <p:to x="100000" y="60000"/>
                                    </p:animScale>
                                    <p:animScale>
                                      <p:cBhvr>
                                        <p:cTn id="163" dur="166" decel="50000">
                                          <p:stCondLst>
                                            <p:cond delay="676"/>
                                          </p:stCondLst>
                                        </p:cTn>
                                        <p:tgtEl>
                                          <p:spTgt spid="13"/>
                                        </p:tgtEl>
                                      </p:cBhvr>
                                      <p:to x="100000" y="100000"/>
                                    </p:animScale>
                                    <p:animScale>
                                      <p:cBhvr>
                                        <p:cTn id="164" dur="26">
                                          <p:stCondLst>
                                            <p:cond delay="1312"/>
                                          </p:stCondLst>
                                        </p:cTn>
                                        <p:tgtEl>
                                          <p:spTgt spid="13"/>
                                        </p:tgtEl>
                                      </p:cBhvr>
                                      <p:to x="100000" y="80000"/>
                                    </p:animScale>
                                    <p:animScale>
                                      <p:cBhvr>
                                        <p:cTn id="165" dur="166" decel="50000">
                                          <p:stCondLst>
                                            <p:cond delay="1338"/>
                                          </p:stCondLst>
                                        </p:cTn>
                                        <p:tgtEl>
                                          <p:spTgt spid="13"/>
                                        </p:tgtEl>
                                      </p:cBhvr>
                                      <p:to x="100000" y="100000"/>
                                    </p:animScale>
                                    <p:animScale>
                                      <p:cBhvr>
                                        <p:cTn id="166" dur="26">
                                          <p:stCondLst>
                                            <p:cond delay="1642"/>
                                          </p:stCondLst>
                                        </p:cTn>
                                        <p:tgtEl>
                                          <p:spTgt spid="13"/>
                                        </p:tgtEl>
                                      </p:cBhvr>
                                      <p:to x="100000" y="90000"/>
                                    </p:animScale>
                                    <p:animScale>
                                      <p:cBhvr>
                                        <p:cTn id="167" dur="166" decel="50000">
                                          <p:stCondLst>
                                            <p:cond delay="1668"/>
                                          </p:stCondLst>
                                        </p:cTn>
                                        <p:tgtEl>
                                          <p:spTgt spid="13"/>
                                        </p:tgtEl>
                                      </p:cBhvr>
                                      <p:to x="100000" y="100000"/>
                                    </p:animScale>
                                    <p:animScale>
                                      <p:cBhvr>
                                        <p:cTn id="168" dur="26">
                                          <p:stCondLst>
                                            <p:cond delay="1808"/>
                                          </p:stCondLst>
                                        </p:cTn>
                                        <p:tgtEl>
                                          <p:spTgt spid="13"/>
                                        </p:tgtEl>
                                      </p:cBhvr>
                                      <p:to x="100000" y="95000"/>
                                    </p:animScale>
                                    <p:animScale>
                                      <p:cBhvr>
                                        <p:cTn id="169"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P spid="8" grpId="0" animBg="1"/>
      <p:bldP spid="11" grpId="0" animBg="1"/>
      <p:bldP spid="13" grpId="0" animBg="1"/>
      <p:bldP spid="14" grpId="0" animBg="1"/>
      <p:bldP spid="10" grpId="0" animBg="1"/>
      <p:bldP spid="12" grpId="0" animBg="1"/>
      <p:bldP spid="15"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960437"/>
            <a:ext cx="8839200" cy="5364163"/>
          </a:xfrm>
        </p:spPr>
        <p:txBody>
          <a:bodyPr>
            <a:noAutofit/>
          </a:bodyPr>
          <a:lstStyle/>
          <a:p>
            <a:pPr>
              <a:spcBef>
                <a:spcPts val="0"/>
              </a:spcBef>
              <a:buFont typeface="Wingdings" pitchFamily="2" charset="2"/>
              <a:buChar char="v"/>
            </a:pPr>
            <a:r>
              <a:rPr lang="en-US" sz="1400" dirty="0" smtClean="0"/>
              <a:t>Chapter I -Preliminary (1 - 2) </a:t>
            </a:r>
          </a:p>
          <a:p>
            <a:pPr>
              <a:spcBef>
                <a:spcPts val="0"/>
              </a:spcBef>
              <a:buFont typeface="Wingdings" pitchFamily="2" charset="2"/>
              <a:buChar char="v"/>
            </a:pPr>
            <a:r>
              <a:rPr lang="en-US" sz="1400" dirty="0" smtClean="0"/>
              <a:t>  Chapter II -Incorporation of Company and Matters Incidental Thereto (3 - 22) </a:t>
            </a:r>
          </a:p>
          <a:p>
            <a:pPr>
              <a:spcBef>
                <a:spcPts val="0"/>
              </a:spcBef>
              <a:buFont typeface="Wingdings" pitchFamily="2" charset="2"/>
              <a:buChar char="v"/>
            </a:pPr>
            <a:r>
              <a:rPr lang="en-US" sz="1400" dirty="0" smtClean="0"/>
              <a:t>  Chapter III -Prospectus and Allotment of Securities (23 - 42) </a:t>
            </a:r>
          </a:p>
          <a:p>
            <a:pPr>
              <a:spcBef>
                <a:spcPts val="0"/>
              </a:spcBef>
              <a:buFont typeface="Wingdings" pitchFamily="2" charset="2"/>
              <a:buChar char="v"/>
            </a:pPr>
            <a:r>
              <a:rPr lang="en-US" sz="1400" dirty="0" smtClean="0"/>
              <a:t>  Chapter IV -Share Capital and Debentures (43 - 72) </a:t>
            </a:r>
          </a:p>
          <a:p>
            <a:pPr>
              <a:spcBef>
                <a:spcPts val="0"/>
              </a:spcBef>
              <a:buFont typeface="Wingdings" pitchFamily="2" charset="2"/>
              <a:buChar char="v"/>
            </a:pPr>
            <a:r>
              <a:rPr lang="en-US" sz="1400" dirty="0" smtClean="0"/>
              <a:t>  Chapter V -Acceptance of Deposits by Companies (73 - 76) </a:t>
            </a:r>
          </a:p>
          <a:p>
            <a:pPr>
              <a:spcBef>
                <a:spcPts val="0"/>
              </a:spcBef>
              <a:buFont typeface="Wingdings" pitchFamily="2" charset="2"/>
              <a:buChar char="v"/>
            </a:pPr>
            <a:r>
              <a:rPr lang="en-US" sz="1400" dirty="0" smtClean="0"/>
              <a:t>  Chapter VI -Registration of Charges (77 - 87) </a:t>
            </a:r>
          </a:p>
          <a:p>
            <a:pPr>
              <a:spcBef>
                <a:spcPts val="0"/>
              </a:spcBef>
              <a:buFont typeface="Wingdings" pitchFamily="2" charset="2"/>
              <a:buChar char="v"/>
            </a:pPr>
            <a:r>
              <a:rPr lang="en-US" sz="1400" dirty="0" smtClean="0"/>
              <a:t>  Chapter VII -Management and Administration (88 - 122) </a:t>
            </a:r>
          </a:p>
          <a:p>
            <a:pPr>
              <a:spcBef>
                <a:spcPts val="0"/>
              </a:spcBef>
              <a:buFont typeface="Wingdings" pitchFamily="2" charset="2"/>
              <a:buChar char="v"/>
            </a:pPr>
            <a:r>
              <a:rPr lang="en-US" sz="1400" dirty="0" smtClean="0"/>
              <a:t>  Chapter VIII -Declaration and Payment of Dividend (123 - 127) </a:t>
            </a:r>
          </a:p>
          <a:p>
            <a:pPr>
              <a:spcBef>
                <a:spcPts val="0"/>
              </a:spcBef>
              <a:buFont typeface="Wingdings" pitchFamily="2" charset="2"/>
              <a:buChar char="v"/>
            </a:pPr>
            <a:r>
              <a:rPr lang="en-US" sz="1400" dirty="0" smtClean="0"/>
              <a:t>  Chapter IX -Accounts of Companies (128 - 138) </a:t>
            </a:r>
          </a:p>
          <a:p>
            <a:pPr>
              <a:spcBef>
                <a:spcPts val="0"/>
              </a:spcBef>
              <a:buFont typeface="Wingdings" pitchFamily="2" charset="2"/>
              <a:buChar char="v"/>
            </a:pPr>
            <a:r>
              <a:rPr lang="en-US" sz="1400" dirty="0" smtClean="0"/>
              <a:t>  Chapter X -Audit and Auditors (139 - 148) </a:t>
            </a:r>
          </a:p>
          <a:p>
            <a:pPr>
              <a:spcBef>
                <a:spcPts val="0"/>
              </a:spcBef>
              <a:buFont typeface="Wingdings" pitchFamily="2" charset="2"/>
              <a:buChar char="v"/>
            </a:pPr>
            <a:r>
              <a:rPr lang="en-US" sz="1400" dirty="0" smtClean="0"/>
              <a:t>  Chapter XI -Appointment and Qualifications of Directors (149 - 172) </a:t>
            </a:r>
          </a:p>
          <a:p>
            <a:pPr>
              <a:spcBef>
                <a:spcPts val="0"/>
              </a:spcBef>
              <a:buFont typeface="Wingdings" pitchFamily="2" charset="2"/>
              <a:buChar char="v"/>
            </a:pPr>
            <a:r>
              <a:rPr lang="en-US" sz="1400" dirty="0" smtClean="0"/>
              <a:t>  Chapter XII -Meetings of Board and its Powers (173 - 195) </a:t>
            </a:r>
          </a:p>
          <a:p>
            <a:pPr>
              <a:spcBef>
                <a:spcPts val="0"/>
              </a:spcBef>
              <a:buFont typeface="Wingdings" pitchFamily="2" charset="2"/>
              <a:buChar char="v"/>
            </a:pPr>
            <a:r>
              <a:rPr lang="en-US" sz="1400" dirty="0" smtClean="0"/>
              <a:t>  Chapter XIII -Appointment and Remuneration of Managerial Personnel (196 - 205) </a:t>
            </a:r>
          </a:p>
          <a:p>
            <a:pPr>
              <a:spcBef>
                <a:spcPts val="0"/>
              </a:spcBef>
              <a:buFont typeface="Wingdings" pitchFamily="2" charset="2"/>
              <a:buChar char="v"/>
            </a:pPr>
            <a:r>
              <a:rPr lang="en-US" sz="1400" dirty="0" smtClean="0"/>
              <a:t>  Chapter XIV -Inspection, Inquiry and Investigation (206 - 229) </a:t>
            </a:r>
          </a:p>
          <a:p>
            <a:pPr>
              <a:spcBef>
                <a:spcPts val="0"/>
              </a:spcBef>
              <a:buFont typeface="Wingdings" pitchFamily="2" charset="2"/>
              <a:buChar char="v"/>
            </a:pPr>
            <a:r>
              <a:rPr lang="en-US" sz="1400" dirty="0" smtClean="0"/>
              <a:t>  Chapter XV -Compromises, Arrangements and Amalgamations (230 - 240) </a:t>
            </a:r>
          </a:p>
          <a:p>
            <a:pPr>
              <a:spcBef>
                <a:spcPts val="0"/>
              </a:spcBef>
              <a:buFont typeface="Wingdings" pitchFamily="2" charset="2"/>
              <a:buChar char="v"/>
            </a:pPr>
            <a:r>
              <a:rPr lang="en-US" sz="1400" dirty="0" smtClean="0"/>
              <a:t>  Chapter XVI-Prevention of Oppression and Mismanagement (241 - 246) </a:t>
            </a:r>
          </a:p>
          <a:p>
            <a:pPr>
              <a:spcBef>
                <a:spcPts val="0"/>
              </a:spcBef>
              <a:buFont typeface="Wingdings" pitchFamily="2" charset="2"/>
              <a:buChar char="v"/>
            </a:pPr>
            <a:r>
              <a:rPr lang="en-US" sz="1400" dirty="0" smtClean="0"/>
              <a:t>  Chapter XVII-Registered Valuers (247) </a:t>
            </a:r>
          </a:p>
          <a:p>
            <a:pPr>
              <a:spcBef>
                <a:spcPts val="0"/>
              </a:spcBef>
              <a:buFont typeface="Wingdings" pitchFamily="2" charset="2"/>
              <a:buChar char="v"/>
            </a:pPr>
            <a:r>
              <a:rPr lang="en-US" sz="1400" dirty="0" smtClean="0"/>
              <a:t>  Chapter XVIII-Removal of Name of companies from the Register of Companies (248 - 252) </a:t>
            </a:r>
          </a:p>
          <a:p>
            <a:pPr>
              <a:spcBef>
                <a:spcPts val="0"/>
              </a:spcBef>
              <a:buFont typeface="Wingdings" pitchFamily="2" charset="2"/>
              <a:buChar char="v"/>
            </a:pPr>
            <a:r>
              <a:rPr lang="en-US" sz="1400" dirty="0" smtClean="0"/>
              <a:t>  Chapter XIX-Revival and Rehabilitation of Sick Companies (253 - 269) </a:t>
            </a:r>
          </a:p>
          <a:p>
            <a:pPr>
              <a:spcBef>
                <a:spcPts val="0"/>
              </a:spcBef>
              <a:buFont typeface="Wingdings" pitchFamily="2" charset="2"/>
              <a:buChar char="v"/>
            </a:pPr>
            <a:r>
              <a:rPr lang="en-US" sz="1400" dirty="0" smtClean="0"/>
              <a:t>  Chapter XXI -Companies Authorized to Register Under This Act &amp; Winding Up of Unregistered Companies (366 	             – 378) </a:t>
            </a:r>
          </a:p>
          <a:p>
            <a:pPr>
              <a:spcBef>
                <a:spcPts val="0"/>
              </a:spcBef>
              <a:buFont typeface="Wingdings" pitchFamily="2" charset="2"/>
              <a:buChar char="v"/>
            </a:pPr>
            <a:r>
              <a:rPr lang="en-US" sz="1400" dirty="0" smtClean="0"/>
              <a:t>  Chapter XXIV-Registration offices and fees (396 - 404) </a:t>
            </a:r>
          </a:p>
          <a:p>
            <a:pPr>
              <a:spcBef>
                <a:spcPts val="0"/>
              </a:spcBef>
              <a:buFont typeface="Wingdings" pitchFamily="2" charset="2"/>
              <a:buChar char="v"/>
            </a:pPr>
            <a:r>
              <a:rPr lang="en-US" sz="1400" dirty="0" smtClean="0"/>
              <a:t>  Chapter XXVI-Nidhis (406) </a:t>
            </a:r>
          </a:p>
          <a:p>
            <a:pPr>
              <a:spcBef>
                <a:spcPts val="0"/>
              </a:spcBef>
              <a:buFont typeface="Wingdings" pitchFamily="2" charset="2"/>
              <a:buChar char="v"/>
            </a:pPr>
            <a:r>
              <a:rPr lang="en-US" sz="1400" dirty="0" smtClean="0"/>
              <a:t>  Chapter XXIX Miscellaneous (447 - 470)</a:t>
            </a:r>
            <a:endParaRPr lang="en-US" sz="1400" dirty="0"/>
          </a:p>
        </p:txBody>
      </p:sp>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140</a:t>
            </a:fld>
            <a:endParaRPr lang="en-US" dirty="0"/>
          </a:p>
        </p:txBody>
      </p:sp>
      <p:sp>
        <p:nvSpPr>
          <p:cNvPr id="7" name="Rounded Rectangle 6"/>
          <p:cNvSpPr/>
          <p:nvPr/>
        </p:nvSpPr>
        <p:spPr>
          <a:xfrm>
            <a:off x="0" y="0"/>
            <a:ext cx="9144000" cy="9144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sz="3200" b="1" dirty="0" smtClean="0"/>
              <a:t>DRAFT RULES &amp; FORMS - CA, 2013</a:t>
            </a:r>
            <a:endParaRPr lang="en-US"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p:cTn id="47"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p:cTn id="52"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3">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p:cTn id="57"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p:cTn id="62"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3">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p:cTn id="67" dur="1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p:cTn id="72"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p:cTn id="77" dur="1000" fill="hold"/>
                                        <p:tgtEl>
                                          <p:spTgt spid="3">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3">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p:cTn id="82" dur="1000" fill="hold"/>
                                        <p:tgtEl>
                                          <p:spTgt spid="3">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3">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3">
                                            <p:txEl>
                                              <p:pRg st="14" end="14"/>
                                            </p:txEl>
                                          </p:spTgt>
                                        </p:tgtEl>
                                      </p:cBhvr>
                                    </p:animEffect>
                                  </p:childTnLst>
                                </p:cTn>
                              </p:par>
                              <p:par>
                                <p:cTn id="85" presetID="29" presetClass="entr" presetSubtype="0" fill="hold" nodeType="with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 calcmode="lin" valueType="num">
                                      <p:cBhvr>
                                        <p:cTn id="87" dur="1000" fill="hold"/>
                                        <p:tgtEl>
                                          <p:spTgt spid="3">
                                            <p:txEl>
                                              <p:pRg st="15" end="15"/>
                                            </p:txEl>
                                          </p:spTgt>
                                        </p:tgtEl>
                                        <p:attrNameLst>
                                          <p:attrName>ppt_x</p:attrName>
                                        </p:attrNameLst>
                                      </p:cBhvr>
                                      <p:tavLst>
                                        <p:tav tm="0">
                                          <p:val>
                                            <p:strVal val="#ppt_x-.2"/>
                                          </p:val>
                                        </p:tav>
                                        <p:tav tm="100000">
                                          <p:val>
                                            <p:strVal val="#ppt_x"/>
                                          </p:val>
                                        </p:tav>
                                      </p:tavLst>
                                    </p:anim>
                                    <p:anim calcmode="lin" valueType="num">
                                      <p:cBhvr>
                                        <p:cTn id="88" dur="1000" fill="hold"/>
                                        <p:tgtEl>
                                          <p:spTgt spid="3">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3">
                                            <p:txEl>
                                              <p:pRg st="15" end="15"/>
                                            </p:txEl>
                                          </p:spTgt>
                                        </p:tgtEl>
                                      </p:cBhvr>
                                    </p:animEffect>
                                  </p:childTnLst>
                                </p:cTn>
                              </p:par>
                              <p:par>
                                <p:cTn id="90" presetID="29" presetClass="entr" presetSubtype="0" fill="hold" nodeType="with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 calcmode="lin" valueType="num">
                                      <p:cBhvr>
                                        <p:cTn id="92" dur="1000" fill="hold"/>
                                        <p:tgtEl>
                                          <p:spTgt spid="3">
                                            <p:txEl>
                                              <p:pRg st="16" end="16"/>
                                            </p:txEl>
                                          </p:spTgt>
                                        </p:tgtEl>
                                        <p:attrNameLst>
                                          <p:attrName>ppt_x</p:attrName>
                                        </p:attrNameLst>
                                      </p:cBhvr>
                                      <p:tavLst>
                                        <p:tav tm="0">
                                          <p:val>
                                            <p:strVal val="#ppt_x-.2"/>
                                          </p:val>
                                        </p:tav>
                                        <p:tav tm="100000">
                                          <p:val>
                                            <p:strVal val="#ppt_x"/>
                                          </p:val>
                                        </p:tav>
                                      </p:tavLst>
                                    </p:anim>
                                    <p:anim calcmode="lin" valueType="num">
                                      <p:cBhvr>
                                        <p:cTn id="93" dur="1000" fill="hold"/>
                                        <p:tgtEl>
                                          <p:spTgt spid="3">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3">
                                            <p:txEl>
                                              <p:pRg st="16" end="16"/>
                                            </p:txEl>
                                          </p:spTgt>
                                        </p:tgtEl>
                                      </p:cBhvr>
                                    </p:animEffect>
                                  </p:childTnLst>
                                </p:cTn>
                              </p:par>
                              <p:par>
                                <p:cTn id="95" presetID="29" presetClass="entr" presetSubtype="0" fill="hold" nodeType="withEffect">
                                  <p:stCondLst>
                                    <p:cond delay="0"/>
                                  </p:stCondLst>
                                  <p:childTnLst>
                                    <p:set>
                                      <p:cBhvr>
                                        <p:cTn id="96" dur="1" fill="hold">
                                          <p:stCondLst>
                                            <p:cond delay="0"/>
                                          </p:stCondLst>
                                        </p:cTn>
                                        <p:tgtEl>
                                          <p:spTgt spid="3">
                                            <p:txEl>
                                              <p:pRg st="17" end="17"/>
                                            </p:txEl>
                                          </p:spTgt>
                                        </p:tgtEl>
                                        <p:attrNameLst>
                                          <p:attrName>style.visibility</p:attrName>
                                        </p:attrNameLst>
                                      </p:cBhvr>
                                      <p:to>
                                        <p:strVal val="visible"/>
                                      </p:to>
                                    </p:set>
                                    <p:anim calcmode="lin" valueType="num">
                                      <p:cBhvr>
                                        <p:cTn id="97" dur="1000" fill="hold"/>
                                        <p:tgtEl>
                                          <p:spTgt spid="3">
                                            <p:txEl>
                                              <p:pRg st="17" end="17"/>
                                            </p:txEl>
                                          </p:spTgt>
                                        </p:tgtEl>
                                        <p:attrNameLst>
                                          <p:attrName>ppt_x</p:attrName>
                                        </p:attrNameLst>
                                      </p:cBhvr>
                                      <p:tavLst>
                                        <p:tav tm="0">
                                          <p:val>
                                            <p:strVal val="#ppt_x-.2"/>
                                          </p:val>
                                        </p:tav>
                                        <p:tav tm="100000">
                                          <p:val>
                                            <p:strVal val="#ppt_x"/>
                                          </p:val>
                                        </p:tav>
                                      </p:tavLst>
                                    </p:anim>
                                    <p:anim calcmode="lin" valueType="num">
                                      <p:cBhvr>
                                        <p:cTn id="98" dur="1000" fill="hold"/>
                                        <p:tgtEl>
                                          <p:spTgt spid="3">
                                            <p:txEl>
                                              <p:pRg st="17" end="17"/>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3">
                                            <p:txEl>
                                              <p:pRg st="17" end="17"/>
                                            </p:txEl>
                                          </p:spTgt>
                                        </p:tgtEl>
                                      </p:cBhvr>
                                    </p:animEffect>
                                  </p:childTnLst>
                                </p:cTn>
                              </p:par>
                              <p:par>
                                <p:cTn id="100" presetID="29" presetClass="entr" presetSubtype="0" fill="hold" nodeType="withEffect">
                                  <p:stCondLst>
                                    <p:cond delay="0"/>
                                  </p:stCondLst>
                                  <p:childTnLst>
                                    <p:set>
                                      <p:cBhvr>
                                        <p:cTn id="101" dur="1" fill="hold">
                                          <p:stCondLst>
                                            <p:cond delay="0"/>
                                          </p:stCondLst>
                                        </p:cTn>
                                        <p:tgtEl>
                                          <p:spTgt spid="3">
                                            <p:txEl>
                                              <p:pRg st="18" end="18"/>
                                            </p:txEl>
                                          </p:spTgt>
                                        </p:tgtEl>
                                        <p:attrNameLst>
                                          <p:attrName>style.visibility</p:attrName>
                                        </p:attrNameLst>
                                      </p:cBhvr>
                                      <p:to>
                                        <p:strVal val="visible"/>
                                      </p:to>
                                    </p:set>
                                    <p:anim calcmode="lin" valueType="num">
                                      <p:cBhvr>
                                        <p:cTn id="102" dur="1000" fill="hold"/>
                                        <p:tgtEl>
                                          <p:spTgt spid="3">
                                            <p:txEl>
                                              <p:pRg st="18" end="18"/>
                                            </p:txEl>
                                          </p:spTgt>
                                        </p:tgtEl>
                                        <p:attrNameLst>
                                          <p:attrName>ppt_x</p:attrName>
                                        </p:attrNameLst>
                                      </p:cBhvr>
                                      <p:tavLst>
                                        <p:tav tm="0">
                                          <p:val>
                                            <p:strVal val="#ppt_x-.2"/>
                                          </p:val>
                                        </p:tav>
                                        <p:tav tm="100000">
                                          <p:val>
                                            <p:strVal val="#ppt_x"/>
                                          </p:val>
                                        </p:tav>
                                      </p:tavLst>
                                    </p:anim>
                                    <p:anim calcmode="lin" valueType="num">
                                      <p:cBhvr>
                                        <p:cTn id="103" dur="1000" fill="hold"/>
                                        <p:tgtEl>
                                          <p:spTgt spid="3">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3">
                                            <p:txEl>
                                              <p:pRg st="18" end="18"/>
                                            </p:txEl>
                                          </p:spTgt>
                                        </p:tgtEl>
                                      </p:cBhvr>
                                    </p:animEffect>
                                  </p:childTnLst>
                                </p:cTn>
                              </p:par>
                              <p:par>
                                <p:cTn id="105" presetID="29" presetClass="entr" presetSubtype="0" fill="hold" nodeType="withEffect">
                                  <p:stCondLst>
                                    <p:cond delay="0"/>
                                  </p:stCondLst>
                                  <p:childTnLst>
                                    <p:set>
                                      <p:cBhvr>
                                        <p:cTn id="106" dur="1" fill="hold">
                                          <p:stCondLst>
                                            <p:cond delay="0"/>
                                          </p:stCondLst>
                                        </p:cTn>
                                        <p:tgtEl>
                                          <p:spTgt spid="3">
                                            <p:txEl>
                                              <p:pRg st="19" end="19"/>
                                            </p:txEl>
                                          </p:spTgt>
                                        </p:tgtEl>
                                        <p:attrNameLst>
                                          <p:attrName>style.visibility</p:attrName>
                                        </p:attrNameLst>
                                      </p:cBhvr>
                                      <p:to>
                                        <p:strVal val="visible"/>
                                      </p:to>
                                    </p:set>
                                    <p:anim calcmode="lin" valueType="num">
                                      <p:cBhvr>
                                        <p:cTn id="107" dur="1000" fill="hold"/>
                                        <p:tgtEl>
                                          <p:spTgt spid="3">
                                            <p:txEl>
                                              <p:pRg st="19" end="19"/>
                                            </p:txEl>
                                          </p:spTgt>
                                        </p:tgtEl>
                                        <p:attrNameLst>
                                          <p:attrName>ppt_x</p:attrName>
                                        </p:attrNameLst>
                                      </p:cBhvr>
                                      <p:tavLst>
                                        <p:tav tm="0">
                                          <p:val>
                                            <p:strVal val="#ppt_x-.2"/>
                                          </p:val>
                                        </p:tav>
                                        <p:tav tm="100000">
                                          <p:val>
                                            <p:strVal val="#ppt_x"/>
                                          </p:val>
                                        </p:tav>
                                      </p:tavLst>
                                    </p:anim>
                                    <p:anim calcmode="lin" valueType="num">
                                      <p:cBhvr>
                                        <p:cTn id="108" dur="1000" fill="hold"/>
                                        <p:tgtEl>
                                          <p:spTgt spid="3">
                                            <p:txEl>
                                              <p:pRg st="19" end="19"/>
                                            </p:txEl>
                                          </p:spTgt>
                                        </p:tgtEl>
                                        <p:attrNameLst>
                                          <p:attrName>ppt_y</p:attrName>
                                        </p:attrNameLst>
                                      </p:cBhvr>
                                      <p:tavLst>
                                        <p:tav tm="0">
                                          <p:val>
                                            <p:strVal val="#ppt_y"/>
                                          </p:val>
                                        </p:tav>
                                        <p:tav tm="100000">
                                          <p:val>
                                            <p:strVal val="#ppt_y"/>
                                          </p:val>
                                        </p:tav>
                                      </p:tavLst>
                                    </p:anim>
                                    <p:animEffect transition="in" filter="wipe(right)" prLst="gradientSize: 0.1">
                                      <p:cBhvr>
                                        <p:cTn id="109" dur="1000"/>
                                        <p:tgtEl>
                                          <p:spTgt spid="3">
                                            <p:txEl>
                                              <p:pRg st="19" end="19"/>
                                            </p:txEl>
                                          </p:spTgt>
                                        </p:tgtEl>
                                      </p:cBhvr>
                                    </p:animEffect>
                                  </p:childTnLst>
                                </p:cTn>
                              </p:par>
                              <p:par>
                                <p:cTn id="110" presetID="29" presetClass="entr" presetSubtype="0" fill="hold" nodeType="withEffect">
                                  <p:stCondLst>
                                    <p:cond delay="0"/>
                                  </p:stCondLst>
                                  <p:childTnLst>
                                    <p:set>
                                      <p:cBhvr>
                                        <p:cTn id="111" dur="1" fill="hold">
                                          <p:stCondLst>
                                            <p:cond delay="0"/>
                                          </p:stCondLst>
                                        </p:cTn>
                                        <p:tgtEl>
                                          <p:spTgt spid="3">
                                            <p:txEl>
                                              <p:pRg st="20" end="20"/>
                                            </p:txEl>
                                          </p:spTgt>
                                        </p:tgtEl>
                                        <p:attrNameLst>
                                          <p:attrName>style.visibility</p:attrName>
                                        </p:attrNameLst>
                                      </p:cBhvr>
                                      <p:to>
                                        <p:strVal val="visible"/>
                                      </p:to>
                                    </p:set>
                                    <p:anim calcmode="lin" valueType="num">
                                      <p:cBhvr>
                                        <p:cTn id="112" dur="1000" fill="hold"/>
                                        <p:tgtEl>
                                          <p:spTgt spid="3">
                                            <p:txEl>
                                              <p:pRg st="20" end="20"/>
                                            </p:txEl>
                                          </p:spTgt>
                                        </p:tgtEl>
                                        <p:attrNameLst>
                                          <p:attrName>ppt_x</p:attrName>
                                        </p:attrNameLst>
                                      </p:cBhvr>
                                      <p:tavLst>
                                        <p:tav tm="0">
                                          <p:val>
                                            <p:strVal val="#ppt_x-.2"/>
                                          </p:val>
                                        </p:tav>
                                        <p:tav tm="100000">
                                          <p:val>
                                            <p:strVal val="#ppt_x"/>
                                          </p:val>
                                        </p:tav>
                                      </p:tavLst>
                                    </p:anim>
                                    <p:anim calcmode="lin" valueType="num">
                                      <p:cBhvr>
                                        <p:cTn id="113" dur="1000" fill="hold"/>
                                        <p:tgtEl>
                                          <p:spTgt spid="3">
                                            <p:txEl>
                                              <p:pRg st="20" end="20"/>
                                            </p:txEl>
                                          </p:spTgt>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3">
                                            <p:txEl>
                                              <p:pRg st="20" end="20"/>
                                            </p:txEl>
                                          </p:spTgt>
                                        </p:tgtEl>
                                      </p:cBhvr>
                                    </p:animEffect>
                                  </p:childTnLst>
                                </p:cTn>
                              </p:par>
                              <p:par>
                                <p:cTn id="115" presetID="29" presetClass="entr" presetSubtype="0" fill="hold" nodeType="withEffect">
                                  <p:stCondLst>
                                    <p:cond delay="0"/>
                                  </p:stCondLst>
                                  <p:childTnLst>
                                    <p:set>
                                      <p:cBhvr>
                                        <p:cTn id="116" dur="1" fill="hold">
                                          <p:stCondLst>
                                            <p:cond delay="0"/>
                                          </p:stCondLst>
                                        </p:cTn>
                                        <p:tgtEl>
                                          <p:spTgt spid="3">
                                            <p:txEl>
                                              <p:pRg st="21" end="21"/>
                                            </p:txEl>
                                          </p:spTgt>
                                        </p:tgtEl>
                                        <p:attrNameLst>
                                          <p:attrName>style.visibility</p:attrName>
                                        </p:attrNameLst>
                                      </p:cBhvr>
                                      <p:to>
                                        <p:strVal val="visible"/>
                                      </p:to>
                                    </p:set>
                                    <p:anim calcmode="lin" valueType="num">
                                      <p:cBhvr>
                                        <p:cTn id="117" dur="1000" fill="hold"/>
                                        <p:tgtEl>
                                          <p:spTgt spid="3">
                                            <p:txEl>
                                              <p:pRg st="21" end="21"/>
                                            </p:txEl>
                                          </p:spTgt>
                                        </p:tgtEl>
                                        <p:attrNameLst>
                                          <p:attrName>ppt_x</p:attrName>
                                        </p:attrNameLst>
                                      </p:cBhvr>
                                      <p:tavLst>
                                        <p:tav tm="0">
                                          <p:val>
                                            <p:strVal val="#ppt_x-.2"/>
                                          </p:val>
                                        </p:tav>
                                        <p:tav tm="100000">
                                          <p:val>
                                            <p:strVal val="#ppt_x"/>
                                          </p:val>
                                        </p:tav>
                                      </p:tavLst>
                                    </p:anim>
                                    <p:anim calcmode="lin" valueType="num">
                                      <p:cBhvr>
                                        <p:cTn id="118" dur="1000" fill="hold"/>
                                        <p:tgtEl>
                                          <p:spTgt spid="3">
                                            <p:txEl>
                                              <p:pRg st="21" end="21"/>
                                            </p:txEl>
                                          </p:spTgt>
                                        </p:tgtEl>
                                        <p:attrNameLst>
                                          <p:attrName>ppt_y</p:attrName>
                                        </p:attrNameLst>
                                      </p:cBhvr>
                                      <p:tavLst>
                                        <p:tav tm="0">
                                          <p:val>
                                            <p:strVal val="#ppt_y"/>
                                          </p:val>
                                        </p:tav>
                                        <p:tav tm="100000">
                                          <p:val>
                                            <p:strVal val="#ppt_y"/>
                                          </p:val>
                                        </p:tav>
                                      </p:tavLst>
                                    </p:anim>
                                    <p:animEffect transition="in" filter="wipe(right)" prLst="gradientSize: 0.1">
                                      <p:cBhvr>
                                        <p:cTn id="119" dur="1000"/>
                                        <p:tgtEl>
                                          <p:spTgt spid="3">
                                            <p:txEl>
                                              <p:pRg st="21" end="21"/>
                                            </p:txEl>
                                          </p:spTgt>
                                        </p:tgtEl>
                                      </p:cBhvr>
                                    </p:animEffect>
                                  </p:childTnLst>
                                </p:cTn>
                              </p:par>
                              <p:par>
                                <p:cTn id="120" presetID="29" presetClass="entr" presetSubtype="0" fill="hold" nodeType="withEffect">
                                  <p:stCondLst>
                                    <p:cond delay="0"/>
                                  </p:stCondLst>
                                  <p:childTnLst>
                                    <p:set>
                                      <p:cBhvr>
                                        <p:cTn id="121" dur="1" fill="hold">
                                          <p:stCondLst>
                                            <p:cond delay="0"/>
                                          </p:stCondLst>
                                        </p:cTn>
                                        <p:tgtEl>
                                          <p:spTgt spid="3">
                                            <p:txEl>
                                              <p:pRg st="22" end="22"/>
                                            </p:txEl>
                                          </p:spTgt>
                                        </p:tgtEl>
                                        <p:attrNameLst>
                                          <p:attrName>style.visibility</p:attrName>
                                        </p:attrNameLst>
                                      </p:cBhvr>
                                      <p:to>
                                        <p:strVal val="visible"/>
                                      </p:to>
                                    </p:set>
                                    <p:anim calcmode="lin" valueType="num">
                                      <p:cBhvr>
                                        <p:cTn id="122" dur="1000" fill="hold"/>
                                        <p:tgtEl>
                                          <p:spTgt spid="3">
                                            <p:txEl>
                                              <p:pRg st="22" end="22"/>
                                            </p:txEl>
                                          </p:spTgt>
                                        </p:tgtEl>
                                        <p:attrNameLst>
                                          <p:attrName>ppt_x</p:attrName>
                                        </p:attrNameLst>
                                      </p:cBhvr>
                                      <p:tavLst>
                                        <p:tav tm="0">
                                          <p:val>
                                            <p:strVal val="#ppt_x-.2"/>
                                          </p:val>
                                        </p:tav>
                                        <p:tav tm="100000">
                                          <p:val>
                                            <p:strVal val="#ppt_x"/>
                                          </p:val>
                                        </p:tav>
                                      </p:tavLst>
                                    </p:anim>
                                    <p:anim calcmode="lin" valueType="num">
                                      <p:cBhvr>
                                        <p:cTn id="123" dur="1000" fill="hold"/>
                                        <p:tgtEl>
                                          <p:spTgt spid="3">
                                            <p:txEl>
                                              <p:pRg st="22" end="22"/>
                                            </p:txEl>
                                          </p:spTgt>
                                        </p:tgtEl>
                                        <p:attrNameLst>
                                          <p:attrName>ppt_y</p:attrName>
                                        </p:attrNameLst>
                                      </p:cBhvr>
                                      <p:tavLst>
                                        <p:tav tm="0">
                                          <p:val>
                                            <p:strVal val="#ppt_y"/>
                                          </p:val>
                                        </p:tav>
                                        <p:tav tm="100000">
                                          <p:val>
                                            <p:strVal val="#ppt_y"/>
                                          </p:val>
                                        </p:tav>
                                      </p:tavLst>
                                    </p:anim>
                                    <p:animEffect transition="in" filter="wipe(right)" prLst="gradientSize: 0.1">
                                      <p:cBhvr>
                                        <p:cTn id="124" dur="1000"/>
                                        <p:tgtEl>
                                          <p:spTgt spid="3">
                                            <p:txEl>
                                              <p:pRg st="22" end="2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style>
          <a:lnRef idx="1">
            <a:schemeClr val="accent5"/>
          </a:lnRef>
          <a:fillRef idx="2">
            <a:schemeClr val="accent5"/>
          </a:fillRef>
          <a:effectRef idx="1">
            <a:schemeClr val="accent5"/>
          </a:effectRef>
          <a:fontRef idx="minor">
            <a:schemeClr val="dk1"/>
          </a:fontRef>
        </p:style>
        <p:txBody>
          <a:bodyPr>
            <a:normAutofit/>
          </a:bodyPr>
          <a:lstStyle/>
          <a:p>
            <a:r>
              <a:rPr lang="en-US" b="1" dirty="0" smtClean="0"/>
              <a:t>THANK YOU FOR READING….!!!</a:t>
            </a:r>
            <a:endParaRPr lang="en-US" b="1" dirty="0"/>
          </a:p>
        </p:txBody>
      </p:sp>
      <p:pic>
        <p:nvPicPr>
          <p:cNvPr id="43010" name="Picture 2" descr="http://gendertrender.files.wordpress.com/2013/09/thank-you-note.jpg"/>
          <p:cNvPicPr>
            <a:picLocks noChangeAspect="1" noChangeArrowheads="1"/>
          </p:cNvPicPr>
          <p:nvPr/>
        </p:nvPicPr>
        <p:blipFill>
          <a:blip r:embed="rId2" cstate="print"/>
          <a:srcRect/>
          <a:stretch>
            <a:fillRect/>
          </a:stretch>
        </p:blipFill>
        <p:spPr bwMode="auto">
          <a:xfrm>
            <a:off x="152400" y="2884017"/>
            <a:ext cx="4419600" cy="3288183"/>
          </a:xfrm>
          <a:prstGeom prst="rect">
            <a:avLst/>
          </a:prstGeom>
          <a:noFill/>
        </p:spPr>
      </p:pic>
      <p:sp>
        <p:nvSpPr>
          <p:cNvPr id="6" name="TextBox 5"/>
          <p:cNvSpPr txBox="1"/>
          <p:nvPr/>
        </p:nvSpPr>
        <p:spPr>
          <a:xfrm>
            <a:off x="0" y="818852"/>
            <a:ext cx="9144000" cy="1754326"/>
          </a:xfrm>
          <a:prstGeom prst="rect">
            <a:avLst/>
          </a:prstGeom>
          <a:noFill/>
        </p:spPr>
        <p:txBody>
          <a:bodyPr wrap="square" rtlCol="0">
            <a:spAutoFit/>
          </a:bodyPr>
          <a:lstStyle/>
          <a:p>
            <a:pPr algn="just"/>
            <a:r>
              <a:rPr lang="en-US" b="1" dirty="0" smtClean="0"/>
              <a:t>DISCLAIMER: </a:t>
            </a:r>
            <a:r>
              <a:rPr lang="en-US" dirty="0" smtClean="0"/>
              <a:t>The views expressed in this presentation are the views of the author and do not necessarily reflect the views or policies related to any statutory body. The matter used in this presentations are intended for discussion &amp; knowledge share purposes only. Author of this presentation does not guarantee the accuracy of the data included examples, images and accepts no responsibility for any consequences of its use. For detailed information on any topic, Kindly refer to THE COMPANIES ACT, 2013</a:t>
            </a:r>
            <a:r>
              <a:rPr lang="en-US" sz="1600" dirty="0" smtClean="0"/>
              <a:t>, THE COMPANIES ACT, 1956 , Rules &amp; Notifications.</a:t>
            </a:r>
            <a:endParaRPr lang="en-US" sz="1600" dirty="0"/>
          </a:p>
        </p:txBody>
      </p:sp>
      <p:sp>
        <p:nvSpPr>
          <p:cNvPr id="8" name="TextBox 7"/>
          <p:cNvSpPr txBox="1"/>
          <p:nvPr/>
        </p:nvSpPr>
        <p:spPr>
          <a:xfrm>
            <a:off x="4572000" y="3205877"/>
            <a:ext cx="4572000" cy="2708434"/>
          </a:xfrm>
          <a:prstGeom prst="rect">
            <a:avLst/>
          </a:prstGeom>
          <a:noFill/>
        </p:spPr>
        <p:txBody>
          <a:bodyPr wrap="square" rtlCol="0">
            <a:spAutoFit/>
          </a:bodyPr>
          <a:lstStyle/>
          <a:p>
            <a:r>
              <a:rPr lang="en-US" sz="3200" b="1" i="1" dirty="0" smtClean="0"/>
              <a:t>      </a:t>
            </a:r>
            <a:r>
              <a:rPr lang="en-US" sz="4000" b="1" dirty="0" smtClean="0">
                <a:solidFill>
                  <a:srgbClr val="0000FF"/>
                </a:solidFill>
              </a:rPr>
              <a:t>CS</a:t>
            </a:r>
            <a:r>
              <a:rPr lang="en-US" sz="3200" b="1" i="1" dirty="0" smtClean="0"/>
              <a:t> S</a:t>
            </a:r>
            <a:r>
              <a:rPr lang="en-US" sz="3200" i="1" dirty="0" smtClean="0"/>
              <a:t>hi</a:t>
            </a:r>
            <a:r>
              <a:rPr lang="en-US" sz="3200" b="1" i="1" dirty="0" smtClean="0"/>
              <a:t>S</a:t>
            </a:r>
            <a:r>
              <a:rPr lang="en-US" sz="3200" i="1" dirty="0" smtClean="0"/>
              <a:t>hir Dudeja</a:t>
            </a:r>
            <a:r>
              <a:rPr lang="en-US" sz="2800" i="1" dirty="0" smtClean="0"/>
              <a:t/>
            </a:r>
            <a:br>
              <a:rPr lang="en-US" sz="2800" i="1" dirty="0" smtClean="0"/>
            </a:br>
            <a:r>
              <a:rPr lang="en-US" sz="2800" i="1" dirty="0" smtClean="0"/>
              <a:t>        </a:t>
            </a:r>
            <a:r>
              <a:rPr lang="en-US" dirty="0" smtClean="0"/>
              <a:t>Cell : +91-9910938312</a:t>
            </a:r>
            <a:endParaRPr lang="en-US" sz="1600" dirty="0" smtClean="0"/>
          </a:p>
          <a:p>
            <a:r>
              <a:rPr lang="en-US" sz="1600" dirty="0" smtClean="0"/>
              <a:t>               E-mail : shishirdudeja@live.com</a:t>
            </a:r>
          </a:p>
          <a:p>
            <a:r>
              <a:rPr lang="en-US" sz="1600" dirty="0" smtClean="0"/>
              <a:t>                             CSshishirdudeja@gmail.com </a:t>
            </a:r>
          </a:p>
          <a:p>
            <a:endParaRPr lang="en-US" dirty="0" smtClean="0"/>
          </a:p>
          <a:p>
            <a:pPr algn="just"/>
            <a:r>
              <a:rPr lang="en-US" sz="1600" dirty="0" smtClean="0"/>
              <a:t>LinkedIn: http://in.linkedin.com/in/</a:t>
            </a:r>
            <a:r>
              <a:rPr lang="en-US" sz="1600" b="1" dirty="0" smtClean="0"/>
              <a:t>shishirdudeja</a:t>
            </a:r>
          </a:p>
          <a:p>
            <a:pPr algn="just"/>
            <a:r>
              <a:rPr lang="en-US" dirty="0" smtClean="0"/>
              <a:t>Twitter: https://twitter.com/</a:t>
            </a:r>
            <a:r>
              <a:rPr lang="en-US" b="1" dirty="0" smtClean="0"/>
              <a:t>DudejaShiShir</a:t>
            </a:r>
          </a:p>
          <a:p>
            <a:pPr algn="just"/>
            <a:r>
              <a:rPr lang="en-US" b="1" dirty="0" smtClean="0"/>
              <a:t>FB: </a:t>
            </a:r>
            <a:r>
              <a:rPr lang="en-US" dirty="0" smtClean="0"/>
              <a:t>https://www.facebook.com/</a:t>
            </a:r>
            <a:r>
              <a:rPr lang="en-US" b="1" dirty="0" smtClean="0"/>
              <a:t>shishir.dudeja</a:t>
            </a:r>
            <a:endParaRPr lang="en-US"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141</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3010"/>
                                        </p:tgtEl>
                                        <p:attrNameLst>
                                          <p:attrName>style.visibility</p:attrName>
                                        </p:attrNameLst>
                                      </p:cBhvr>
                                      <p:to>
                                        <p:strVal val="visible"/>
                                      </p:to>
                                    </p:set>
                                    <p:animEffect transition="in" filter="wipe(down)">
                                      <p:cBhvr>
                                        <p:cTn id="12" dur="580">
                                          <p:stCondLst>
                                            <p:cond delay="0"/>
                                          </p:stCondLst>
                                        </p:cTn>
                                        <p:tgtEl>
                                          <p:spTgt spid="43010"/>
                                        </p:tgtEl>
                                      </p:cBhvr>
                                    </p:animEffect>
                                    <p:anim calcmode="lin" valueType="num">
                                      <p:cBhvr>
                                        <p:cTn id="13" dur="1822" tmFilter="0,0; 0.14,0.36; 0.43,0.73; 0.71,0.91; 1.0,1.0">
                                          <p:stCondLst>
                                            <p:cond delay="0"/>
                                          </p:stCondLst>
                                        </p:cTn>
                                        <p:tgtEl>
                                          <p:spTgt spid="430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30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30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30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3010"/>
                                        </p:tgtEl>
                                        <p:attrNameLst>
                                          <p:attrName>ppt_y</p:attrName>
                                        </p:attrNameLst>
                                      </p:cBhvr>
                                      <p:tavLst>
                                        <p:tav tm="0" fmla="#ppt_y-sin(pi*$)/81">
                                          <p:val>
                                            <p:fltVal val="0"/>
                                          </p:val>
                                        </p:tav>
                                        <p:tav tm="100000">
                                          <p:val>
                                            <p:fltVal val="1"/>
                                          </p:val>
                                        </p:tav>
                                      </p:tavLst>
                                    </p:anim>
                                    <p:animScale>
                                      <p:cBhvr>
                                        <p:cTn id="18" dur="26">
                                          <p:stCondLst>
                                            <p:cond delay="650"/>
                                          </p:stCondLst>
                                        </p:cTn>
                                        <p:tgtEl>
                                          <p:spTgt spid="43010"/>
                                        </p:tgtEl>
                                      </p:cBhvr>
                                      <p:to x="100000" y="60000"/>
                                    </p:animScale>
                                    <p:animScale>
                                      <p:cBhvr>
                                        <p:cTn id="19" dur="166" decel="50000">
                                          <p:stCondLst>
                                            <p:cond delay="676"/>
                                          </p:stCondLst>
                                        </p:cTn>
                                        <p:tgtEl>
                                          <p:spTgt spid="43010"/>
                                        </p:tgtEl>
                                      </p:cBhvr>
                                      <p:to x="100000" y="100000"/>
                                    </p:animScale>
                                    <p:animScale>
                                      <p:cBhvr>
                                        <p:cTn id="20" dur="26">
                                          <p:stCondLst>
                                            <p:cond delay="1312"/>
                                          </p:stCondLst>
                                        </p:cTn>
                                        <p:tgtEl>
                                          <p:spTgt spid="43010"/>
                                        </p:tgtEl>
                                      </p:cBhvr>
                                      <p:to x="100000" y="80000"/>
                                    </p:animScale>
                                    <p:animScale>
                                      <p:cBhvr>
                                        <p:cTn id="21" dur="166" decel="50000">
                                          <p:stCondLst>
                                            <p:cond delay="1338"/>
                                          </p:stCondLst>
                                        </p:cTn>
                                        <p:tgtEl>
                                          <p:spTgt spid="43010"/>
                                        </p:tgtEl>
                                      </p:cBhvr>
                                      <p:to x="100000" y="100000"/>
                                    </p:animScale>
                                    <p:animScale>
                                      <p:cBhvr>
                                        <p:cTn id="22" dur="26">
                                          <p:stCondLst>
                                            <p:cond delay="1642"/>
                                          </p:stCondLst>
                                        </p:cTn>
                                        <p:tgtEl>
                                          <p:spTgt spid="43010"/>
                                        </p:tgtEl>
                                      </p:cBhvr>
                                      <p:to x="100000" y="90000"/>
                                    </p:animScale>
                                    <p:animScale>
                                      <p:cBhvr>
                                        <p:cTn id="23" dur="166" decel="50000">
                                          <p:stCondLst>
                                            <p:cond delay="1668"/>
                                          </p:stCondLst>
                                        </p:cTn>
                                        <p:tgtEl>
                                          <p:spTgt spid="43010"/>
                                        </p:tgtEl>
                                      </p:cBhvr>
                                      <p:to x="100000" y="100000"/>
                                    </p:animScale>
                                    <p:animScale>
                                      <p:cBhvr>
                                        <p:cTn id="24" dur="26">
                                          <p:stCondLst>
                                            <p:cond delay="1808"/>
                                          </p:stCondLst>
                                        </p:cTn>
                                        <p:tgtEl>
                                          <p:spTgt spid="43010"/>
                                        </p:tgtEl>
                                      </p:cBhvr>
                                      <p:to x="100000" y="95000"/>
                                    </p:animScale>
                                    <p:animScale>
                                      <p:cBhvr>
                                        <p:cTn id="25" dur="166" decel="50000">
                                          <p:stCondLst>
                                            <p:cond delay="1834"/>
                                          </p:stCondLst>
                                        </p:cTn>
                                        <p:tgtEl>
                                          <p:spTgt spid="43010"/>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80">
                                          <p:stCondLst>
                                            <p:cond delay="0"/>
                                          </p:stCondLst>
                                        </p:cTn>
                                        <p:tgtEl>
                                          <p:spTgt spid="8"/>
                                        </p:tgtEl>
                                      </p:cBhvr>
                                    </p:animEffect>
                                    <p:anim calcmode="lin" valueType="num">
                                      <p:cBhvr>
                                        <p:cTn id="3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6" dur="26">
                                          <p:stCondLst>
                                            <p:cond delay="650"/>
                                          </p:stCondLst>
                                        </p:cTn>
                                        <p:tgtEl>
                                          <p:spTgt spid="8"/>
                                        </p:tgtEl>
                                      </p:cBhvr>
                                      <p:to x="100000" y="60000"/>
                                    </p:animScale>
                                    <p:animScale>
                                      <p:cBhvr>
                                        <p:cTn id="37" dur="166" decel="50000">
                                          <p:stCondLst>
                                            <p:cond delay="676"/>
                                          </p:stCondLst>
                                        </p:cTn>
                                        <p:tgtEl>
                                          <p:spTgt spid="8"/>
                                        </p:tgtEl>
                                      </p:cBhvr>
                                      <p:to x="100000" y="100000"/>
                                    </p:animScale>
                                    <p:animScale>
                                      <p:cBhvr>
                                        <p:cTn id="38" dur="26">
                                          <p:stCondLst>
                                            <p:cond delay="1312"/>
                                          </p:stCondLst>
                                        </p:cTn>
                                        <p:tgtEl>
                                          <p:spTgt spid="8"/>
                                        </p:tgtEl>
                                      </p:cBhvr>
                                      <p:to x="100000" y="80000"/>
                                    </p:animScale>
                                    <p:animScale>
                                      <p:cBhvr>
                                        <p:cTn id="39" dur="166" decel="50000">
                                          <p:stCondLst>
                                            <p:cond delay="1338"/>
                                          </p:stCondLst>
                                        </p:cTn>
                                        <p:tgtEl>
                                          <p:spTgt spid="8"/>
                                        </p:tgtEl>
                                      </p:cBhvr>
                                      <p:to x="100000" y="100000"/>
                                    </p:animScale>
                                    <p:animScale>
                                      <p:cBhvr>
                                        <p:cTn id="40" dur="26">
                                          <p:stCondLst>
                                            <p:cond delay="1642"/>
                                          </p:stCondLst>
                                        </p:cTn>
                                        <p:tgtEl>
                                          <p:spTgt spid="8"/>
                                        </p:tgtEl>
                                      </p:cBhvr>
                                      <p:to x="100000" y="90000"/>
                                    </p:animScale>
                                    <p:animScale>
                                      <p:cBhvr>
                                        <p:cTn id="41" dur="166" decel="50000">
                                          <p:stCondLst>
                                            <p:cond delay="1668"/>
                                          </p:stCondLst>
                                        </p:cTn>
                                        <p:tgtEl>
                                          <p:spTgt spid="8"/>
                                        </p:tgtEl>
                                      </p:cBhvr>
                                      <p:to x="100000" y="100000"/>
                                    </p:animScale>
                                    <p:animScale>
                                      <p:cBhvr>
                                        <p:cTn id="42" dur="26">
                                          <p:stCondLst>
                                            <p:cond delay="1808"/>
                                          </p:stCondLst>
                                        </p:cTn>
                                        <p:tgtEl>
                                          <p:spTgt spid="8"/>
                                        </p:tgtEl>
                                      </p:cBhvr>
                                      <p:to x="100000" y="95000"/>
                                    </p:animScale>
                                    <p:animScale>
                                      <p:cBhvr>
                                        <p:cTn id="43" dur="166" decel="50000">
                                          <p:stCondLst>
                                            <p:cond delay="1834"/>
                                          </p:stCondLst>
                                        </p:cTn>
                                        <p:tgtEl>
                                          <p:spTgt spid="8"/>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 calcmode="lin" valueType="num">
                                      <p:cBhvr>
                                        <p:cTn id="48" dur="1000" fill="hold"/>
                                        <p:tgtEl>
                                          <p:spTgt spid="6"/>
                                        </p:tgtEl>
                                        <p:attrNameLst>
                                          <p:attrName>ppt_x</p:attrName>
                                        </p:attrNameLst>
                                      </p:cBhvr>
                                      <p:tavLst>
                                        <p:tav tm="0">
                                          <p:val>
                                            <p:strVal val="#ppt_x-.2"/>
                                          </p:val>
                                        </p:tav>
                                        <p:tav tm="100000">
                                          <p:val>
                                            <p:strVal val="#ppt_x"/>
                                          </p:val>
                                        </p:tav>
                                      </p:tavLst>
                                    </p:anim>
                                    <p:anim calcmode="lin" valueType="num">
                                      <p:cBhvr>
                                        <p:cTn id="49"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50" dur="1000"/>
                                        <p:tgtEl>
                                          <p:spTgt spid="6"/>
                                        </p:tgtEl>
                                      </p:cBhvr>
                                    </p:animEffect>
                                  </p:childTnLst>
                                </p:cTn>
                              </p:par>
                            </p:childTnLst>
                          </p:cTn>
                        </p:par>
                      </p:childTnLst>
                    </p:cTn>
                  </p:par>
                  <p:par>
                    <p:cTn id="51" fill="hold">
                      <p:stCondLst>
                        <p:cond delay="indefinite"/>
                      </p:stCondLst>
                      <p:childTnLst>
                        <p:par>
                          <p:cTn id="52" fill="hold">
                            <p:stCondLst>
                              <p:cond delay="0"/>
                            </p:stCondLst>
                            <p:childTnLst>
                              <p:par>
                                <p:cTn id="53" presetID="35" presetClass="emph" presetSubtype="0" fill="hold" grpId="1" nodeType="clickEffect">
                                  <p:stCondLst>
                                    <p:cond delay="0"/>
                                  </p:stCondLst>
                                  <p:childTnLst>
                                    <p:anim calcmode="discrete" valueType="str">
                                      <p:cBhvr>
                                        <p:cTn id="54"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par>
                    <p:cTn id="55" fill="hold">
                      <p:stCondLst>
                        <p:cond delay="indefinite"/>
                      </p:stCondLst>
                      <p:childTnLst>
                        <p:par>
                          <p:cTn id="56" fill="hold">
                            <p:stCondLst>
                              <p:cond delay="0"/>
                            </p:stCondLst>
                            <p:childTnLst>
                              <p:par>
                                <p:cTn id="57" presetID="35" presetClass="entr" presetSubtype="0" fill="hold" grpId="1" nodeType="click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2000"/>
                                        <p:tgtEl>
                                          <p:spTgt spid="6"/>
                                        </p:tgtEl>
                                      </p:cBhvr>
                                    </p:animEffect>
                                    <p:anim calcmode="lin" valueType="num">
                                      <p:cBhvr>
                                        <p:cTn id="60" dur="2000" fill="hold"/>
                                        <p:tgtEl>
                                          <p:spTgt spid="6"/>
                                        </p:tgtEl>
                                        <p:attrNameLst>
                                          <p:attrName>style.rotation</p:attrName>
                                        </p:attrNameLst>
                                      </p:cBhvr>
                                      <p:tavLst>
                                        <p:tav tm="0">
                                          <p:val>
                                            <p:fltVal val="720"/>
                                          </p:val>
                                        </p:tav>
                                        <p:tav tm="100000">
                                          <p:val>
                                            <p:fltVal val="0"/>
                                          </p:val>
                                        </p:tav>
                                      </p:tavLst>
                                    </p:anim>
                                    <p:anim calcmode="lin" valueType="num">
                                      <p:cBhvr>
                                        <p:cTn id="61" dur="2000" fill="hold"/>
                                        <p:tgtEl>
                                          <p:spTgt spid="6"/>
                                        </p:tgtEl>
                                        <p:attrNameLst>
                                          <p:attrName>ppt_h</p:attrName>
                                        </p:attrNameLst>
                                      </p:cBhvr>
                                      <p:tavLst>
                                        <p:tav tm="0">
                                          <p:val>
                                            <p:fltVal val="0"/>
                                          </p:val>
                                        </p:tav>
                                        <p:tav tm="100000">
                                          <p:val>
                                            <p:strVal val="#ppt_h"/>
                                          </p:val>
                                        </p:tav>
                                      </p:tavLst>
                                    </p:anim>
                                    <p:anim calcmode="lin" valueType="num">
                                      <p:cBhvr>
                                        <p:cTn id="62" dur="2000" fill="hold"/>
                                        <p:tgtEl>
                                          <p:spTgt spid="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6" grpId="1"/>
      <p:bldP spid="8" grpId="0"/>
      <p:bldP spid="8"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Same Side Corner Rectangle 2"/>
          <p:cNvSpPr/>
          <p:nvPr/>
        </p:nvSpPr>
        <p:spPr>
          <a:xfrm>
            <a:off x="381000" y="5105400"/>
            <a:ext cx="8458200" cy="1219200"/>
          </a:xfrm>
          <a:prstGeom prst="round2Same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buFont typeface="Wingdings" pitchFamily="2" charset="2"/>
              <a:buChar char="§"/>
            </a:pPr>
            <a:r>
              <a:rPr lang="en-US" sz="2000" dirty="0" smtClean="0"/>
              <a:t>Memorandum of an</a:t>
            </a:r>
            <a:r>
              <a:rPr lang="en-US" sz="2000" b="1" dirty="0" smtClean="0"/>
              <a:t> OPC </a:t>
            </a:r>
            <a:r>
              <a:rPr lang="en-US" sz="2000" dirty="0" smtClean="0"/>
              <a:t>shall indicate the name of the another person, with his prior written consent, who shall in the event of the subscriber’s death or his incapacity to contract becomes the member of the company.</a:t>
            </a:r>
          </a:p>
        </p:txBody>
      </p:sp>
      <p:sp>
        <p:nvSpPr>
          <p:cNvPr id="4" name="Round Same Side Corner Rectangle 3"/>
          <p:cNvSpPr/>
          <p:nvPr/>
        </p:nvSpPr>
        <p:spPr>
          <a:xfrm>
            <a:off x="381000" y="3733800"/>
            <a:ext cx="8458200" cy="1219200"/>
          </a:xfrm>
          <a:prstGeom prst="round2Same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buFont typeface="Wingdings" pitchFamily="2" charset="2"/>
              <a:buChar char="§"/>
            </a:pPr>
            <a:r>
              <a:rPr lang="en-US" sz="2000" b="1" dirty="0" smtClean="0">
                <a:solidFill>
                  <a:srgbClr val="FF0000"/>
                </a:solidFill>
              </a:rPr>
              <a:t>Only natural persons can incorporate an OPC </a:t>
            </a:r>
            <a:r>
              <a:rPr lang="en-US" sz="2000" dirty="0" smtClean="0"/>
              <a:t>.Also, the person incorporating an OPC </a:t>
            </a:r>
            <a:r>
              <a:rPr lang="en-US" sz="2000" b="1" dirty="0" smtClean="0"/>
              <a:t>must be an Indian citizen who has stayed in India for at least 182 days </a:t>
            </a:r>
            <a:r>
              <a:rPr lang="en-US" sz="2000" dirty="0" smtClean="0"/>
              <a:t>during the immediately preceding Financial year.</a:t>
            </a:r>
          </a:p>
        </p:txBody>
      </p:sp>
      <p:sp>
        <p:nvSpPr>
          <p:cNvPr id="5" name="Round Same Side Corner Rectangle 4"/>
          <p:cNvSpPr/>
          <p:nvPr/>
        </p:nvSpPr>
        <p:spPr>
          <a:xfrm>
            <a:off x="381000" y="1981200"/>
            <a:ext cx="8458200" cy="685800"/>
          </a:xfrm>
          <a:prstGeom prst="round2SameRect">
            <a:avLst/>
          </a:prstGeom>
        </p:spPr>
        <p:style>
          <a:lnRef idx="1">
            <a:schemeClr val="accent5"/>
          </a:lnRef>
          <a:fillRef idx="2">
            <a:schemeClr val="accent5"/>
          </a:fillRef>
          <a:effectRef idx="1">
            <a:schemeClr val="accent5"/>
          </a:effectRef>
          <a:fontRef idx="minor">
            <a:schemeClr val="dk1"/>
          </a:fontRef>
        </p:style>
        <p:txBody>
          <a:bodyPr rtlCol="0" anchor="ctr"/>
          <a:lstStyle/>
          <a:p>
            <a:pPr>
              <a:buFont typeface="Wingdings" pitchFamily="2" charset="2"/>
              <a:buChar char="§"/>
            </a:pPr>
            <a:r>
              <a:rPr lang="en-US" sz="2000" dirty="0" smtClean="0"/>
              <a:t>Must conduct at least One Board Meeting in each half of a calendar year with a gap of atleast 90 days between the 2 meetings.</a:t>
            </a:r>
          </a:p>
        </p:txBody>
      </p:sp>
      <p:sp>
        <p:nvSpPr>
          <p:cNvPr id="6" name="Round Same Side Corner Rectangle 5"/>
          <p:cNvSpPr/>
          <p:nvPr/>
        </p:nvSpPr>
        <p:spPr>
          <a:xfrm>
            <a:off x="381000" y="762000"/>
            <a:ext cx="8458200" cy="381000"/>
          </a:xfrm>
          <a:prstGeom prst="round2Same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buFont typeface="Wingdings" pitchFamily="2" charset="2"/>
              <a:buChar char="§"/>
            </a:pPr>
            <a:r>
              <a:rPr lang="en-US" sz="2000" dirty="0" smtClean="0"/>
              <a:t>A person can incorporate a maximum of 5 OPCs.</a:t>
            </a:r>
          </a:p>
        </p:txBody>
      </p:sp>
      <p:sp>
        <p:nvSpPr>
          <p:cNvPr id="7" name="Round Same Side Corner Rectangle 6"/>
          <p:cNvSpPr/>
          <p:nvPr/>
        </p:nvSpPr>
        <p:spPr>
          <a:xfrm>
            <a:off x="381000" y="1295400"/>
            <a:ext cx="8458200" cy="533400"/>
          </a:xfrm>
          <a:prstGeom prst="round2Same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buFont typeface="Wingdings" pitchFamily="2" charset="2"/>
              <a:buChar char="§"/>
            </a:pPr>
            <a:r>
              <a:rPr lang="en-US" sz="2000" dirty="0" smtClean="0"/>
              <a:t>Not required to prepare Cash Flow Statement as a part of Financial Statement.</a:t>
            </a:r>
          </a:p>
        </p:txBody>
      </p:sp>
      <p:sp>
        <p:nvSpPr>
          <p:cNvPr id="9" name="Round Same Side Corner Rectangle 8"/>
          <p:cNvSpPr/>
          <p:nvPr/>
        </p:nvSpPr>
        <p:spPr>
          <a:xfrm>
            <a:off x="381000" y="2819400"/>
            <a:ext cx="8458200" cy="762000"/>
          </a:xfrm>
          <a:prstGeom prst="round2SameRect">
            <a:avLst/>
          </a:prstGeom>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en-US" sz="2000" dirty="0" smtClean="0"/>
              <a:t>Annual Return of OPC shall be signed by Company Secretary, or where there is no company Secretary, by the Director of the Company.</a:t>
            </a:r>
          </a:p>
        </p:txBody>
      </p:sp>
      <p:sp>
        <p:nvSpPr>
          <p:cNvPr id="8" name="Rectangle 7"/>
          <p:cNvSpPr/>
          <p:nvPr/>
        </p:nvSpPr>
        <p:spPr>
          <a:xfrm>
            <a:off x="0" y="0"/>
            <a:ext cx="9144000" cy="553998"/>
          </a:xfrm>
          <a:prstGeom prst="rect">
            <a:avLst/>
          </a:prstGeom>
        </p:spPr>
        <p:txBody>
          <a:bodyPr wrap="square">
            <a:spAutoFit/>
          </a:bodyPr>
          <a:lstStyle/>
          <a:p>
            <a:pPr algn="ctr"/>
            <a:r>
              <a:rPr lang="en-US" sz="3000" b="1" dirty="0" smtClean="0">
                <a:ln w="17780" cmpd="sng">
                  <a:solidFill>
                    <a:srgbClr val="FFFFFF"/>
                  </a:solidFill>
                  <a:prstDash val="solid"/>
                  <a:miter lim="800000"/>
                </a:ln>
                <a:solidFill>
                  <a:srgbClr val="0070C0"/>
                </a:solidFill>
                <a:effectLst>
                  <a:outerShdw blurRad="50800" algn="tl" rotWithShape="0">
                    <a:srgbClr val="000000"/>
                  </a:outerShdw>
                </a:effectLst>
              </a:rPr>
              <a:t>OPC </a:t>
            </a:r>
            <a:r>
              <a:rPr lang="en-US" sz="2000" b="1" dirty="0" smtClean="0">
                <a:ln w="17780" cmpd="sng">
                  <a:solidFill>
                    <a:srgbClr val="FFFFFF"/>
                  </a:solidFill>
                  <a:prstDash val="solid"/>
                  <a:miter lim="800000"/>
                </a:ln>
                <a:solidFill>
                  <a:srgbClr val="0070C0"/>
                </a:solidFill>
                <a:effectLst>
                  <a:outerShdw blurRad="50800" algn="tl" rotWithShape="0">
                    <a:srgbClr val="000000"/>
                  </a:outerShdw>
                </a:effectLst>
              </a:rPr>
              <a:t>Contd…!!!</a:t>
            </a:r>
            <a:endParaRPr lang="en-US" sz="3000" b="1" dirty="0">
              <a:ln w="17780" cmpd="sng">
                <a:solidFill>
                  <a:srgbClr val="FFFFFF"/>
                </a:solidFill>
                <a:prstDash val="solid"/>
                <a:miter lim="800000"/>
              </a:ln>
              <a:solidFill>
                <a:srgbClr val="0070C0"/>
              </a:solidFill>
              <a:effectLst>
                <a:outerShdw blurRad="50800" algn="tl" rotWithShape="0">
                  <a:srgbClr val="000000"/>
                </a:outerShdw>
              </a:effectLst>
            </a:endParaRPr>
          </a:p>
        </p:txBody>
      </p:sp>
      <p:sp>
        <p:nvSpPr>
          <p:cNvPr id="14" name="Slide Number Placeholder 13"/>
          <p:cNvSpPr>
            <a:spLocks noGrp="1"/>
          </p:cNvSpPr>
          <p:nvPr>
            <p:ph type="sldNum" sz="quarter" idx="12"/>
          </p:nvPr>
        </p:nvSpPr>
        <p:spPr/>
        <p:txBody>
          <a:bodyPr/>
          <a:lstStyle/>
          <a:p>
            <a:fld id="{B6F15528-21DE-4FAA-801E-634DDDAF4B2B}" type="slidenum">
              <a:rPr lang="en-US" smtClean="0"/>
              <a:pPr/>
              <a:t>15</a:t>
            </a:fld>
            <a:endParaRPr lang="en-US" dirty="0"/>
          </a:p>
        </p:txBody>
      </p:sp>
      <p:sp>
        <p:nvSpPr>
          <p:cNvPr id="15" name="Footer Placeholder 14"/>
          <p:cNvSpPr>
            <a:spLocks noGrp="1"/>
          </p:cNvSpPr>
          <p:nvPr>
            <p:ph type="ftr" sz="quarter" idx="11"/>
          </p:nvPr>
        </p:nvSpPr>
        <p:spPr/>
        <p:txBody>
          <a:bodyPr/>
          <a:lstStyle/>
          <a:p>
            <a:r>
              <a:rPr lang="en-US" dirty="0" smtClean="0"/>
              <a:t>Email: CSshishirdudeja@gmail.com,                      Cell: +919910938312</a:t>
            </a:r>
            <a:endParaRPr lang="en-US" dirty="0"/>
          </a:p>
        </p:txBody>
      </p:sp>
      <p:sp>
        <p:nvSpPr>
          <p:cNvPr id="16" name="Date Placeholder 15"/>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900" decel="100000" fill="hold"/>
                                        <p:tgtEl>
                                          <p:spTgt spid="6"/>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900" decel="100000" fill="hold"/>
                                        <p:tgtEl>
                                          <p:spTgt spid="7"/>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900" decel="100000" fill="hold"/>
                                        <p:tgtEl>
                                          <p:spTgt spid="5"/>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900" decel="100000" fill="hold"/>
                                        <p:tgtEl>
                                          <p:spTgt spid="9"/>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1000"/>
                                        <p:tgtEl>
                                          <p:spTgt spid="4"/>
                                        </p:tgtEl>
                                      </p:cBhvr>
                                    </p:animEffect>
                                    <p:anim calcmode="lin" valueType="num">
                                      <p:cBhvr>
                                        <p:cTn id="45" dur="1000" fill="hold"/>
                                        <p:tgtEl>
                                          <p:spTgt spid="4"/>
                                        </p:tgtEl>
                                        <p:attrNameLst>
                                          <p:attrName>ppt_x</p:attrName>
                                        </p:attrNameLst>
                                      </p:cBhvr>
                                      <p:tavLst>
                                        <p:tav tm="0">
                                          <p:val>
                                            <p:strVal val="#ppt_x"/>
                                          </p:val>
                                        </p:tav>
                                        <p:tav tm="100000">
                                          <p:val>
                                            <p:strVal val="#ppt_x"/>
                                          </p:val>
                                        </p:tav>
                                      </p:tavLst>
                                    </p:anim>
                                    <p:anim calcmode="lin" valueType="num">
                                      <p:cBhvr>
                                        <p:cTn id="46" dur="900" decel="100000" fill="hold"/>
                                        <p:tgtEl>
                                          <p:spTgt spid="4"/>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1000"/>
                                        <p:tgtEl>
                                          <p:spTgt spid="3"/>
                                        </p:tgtEl>
                                      </p:cBhvr>
                                    </p:animEffect>
                                    <p:anim calcmode="lin" valueType="num">
                                      <p:cBhvr>
                                        <p:cTn id="53" dur="1000" fill="hold"/>
                                        <p:tgtEl>
                                          <p:spTgt spid="3"/>
                                        </p:tgtEl>
                                        <p:attrNameLst>
                                          <p:attrName>ppt_x</p:attrName>
                                        </p:attrNameLst>
                                      </p:cBhvr>
                                      <p:tavLst>
                                        <p:tav tm="0">
                                          <p:val>
                                            <p:strVal val="#ppt_x"/>
                                          </p:val>
                                        </p:tav>
                                        <p:tav tm="100000">
                                          <p:val>
                                            <p:strVal val="#ppt_x"/>
                                          </p:val>
                                        </p:tav>
                                      </p:tavLst>
                                    </p:anim>
                                    <p:anim calcmode="lin" valueType="num">
                                      <p:cBhvr>
                                        <p:cTn id="54" dur="900" decel="100000" fill="hold"/>
                                        <p:tgtEl>
                                          <p:spTgt spid="3"/>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p:spPr>
        <p:txBody>
          <a:bodyPr>
            <a:noAutofit/>
          </a:bodyPr>
          <a:lstStyle/>
          <a:p>
            <a:r>
              <a:rPr lang="en-US" sz="3200" b="1" dirty="0" smtClean="0">
                <a:solidFill>
                  <a:srgbClr val="00B0F0"/>
                </a:solidFill>
              </a:rPr>
              <a:t>COMPANIES LAW PROVISIONS w.r.t. OPC</a:t>
            </a:r>
            <a:endParaRPr lang="en-US" sz="3200" b="1" dirty="0">
              <a:solidFill>
                <a:srgbClr val="00B0F0"/>
              </a:solidFill>
            </a:endParaRPr>
          </a:p>
        </p:txBody>
      </p:sp>
      <p:sp>
        <p:nvSpPr>
          <p:cNvPr id="3" name="Content Placeholder 2"/>
          <p:cNvSpPr>
            <a:spLocks noGrp="1"/>
          </p:cNvSpPr>
          <p:nvPr>
            <p:ph idx="1"/>
          </p:nvPr>
        </p:nvSpPr>
        <p:spPr>
          <a:xfrm>
            <a:off x="152400" y="838200"/>
            <a:ext cx="8839200" cy="5181600"/>
          </a:xfrm>
        </p:spPr>
        <p:txBody>
          <a:bodyPr>
            <a:normAutofit lnSpcReduction="10000"/>
          </a:bodyPr>
          <a:lstStyle/>
          <a:p>
            <a:pPr algn="just">
              <a:buFont typeface="Wingdings" pitchFamily="2" charset="2"/>
              <a:buChar char="ü"/>
            </a:pPr>
            <a:r>
              <a:rPr lang="en-US" sz="2000" dirty="0" smtClean="0"/>
              <a:t>Section 2 (62): Definition of "One Person Company</a:t>
            </a:r>
          </a:p>
          <a:p>
            <a:pPr algn="just">
              <a:buFont typeface="Wingdings" pitchFamily="2" charset="2"/>
              <a:buChar char="ü"/>
            </a:pPr>
            <a:r>
              <a:rPr lang="en-US" sz="2000" dirty="0" smtClean="0"/>
              <a:t>Section 2 (40): Definition of "Financial Statement"</a:t>
            </a:r>
          </a:p>
          <a:p>
            <a:pPr algn="just">
              <a:buFont typeface="Wingdings" pitchFamily="2" charset="2"/>
              <a:buChar char="ü"/>
            </a:pPr>
            <a:r>
              <a:rPr lang="en-US" sz="2000" dirty="0" smtClean="0"/>
              <a:t>Section 2 (68): Definition of "Private Company"</a:t>
            </a:r>
          </a:p>
          <a:p>
            <a:pPr algn="just">
              <a:buFont typeface="Wingdings" pitchFamily="2" charset="2"/>
              <a:buChar char="ü"/>
            </a:pPr>
            <a:r>
              <a:rPr lang="en-US" sz="2000" dirty="0" smtClean="0"/>
              <a:t>Section 3: Formation of the One Person Company (OPC)</a:t>
            </a:r>
          </a:p>
          <a:p>
            <a:pPr algn="just">
              <a:buFont typeface="Wingdings" pitchFamily="2" charset="2"/>
              <a:buChar char="ü"/>
            </a:pPr>
            <a:r>
              <a:rPr lang="en-US" sz="2000" dirty="0" smtClean="0"/>
              <a:t>Section 4(1)(f) : Memorandum</a:t>
            </a:r>
          </a:p>
          <a:p>
            <a:pPr algn="just">
              <a:buFont typeface="Wingdings" pitchFamily="2" charset="2"/>
              <a:buChar char="ü"/>
            </a:pPr>
            <a:r>
              <a:rPr lang="en-US" sz="2000" dirty="0" smtClean="0"/>
              <a:t>Section 12 (3) Proviso : Registered Office of the One Person Company (OPC)</a:t>
            </a:r>
          </a:p>
          <a:p>
            <a:pPr algn="just">
              <a:buFont typeface="Wingdings" pitchFamily="2" charset="2"/>
              <a:buChar char="ü"/>
            </a:pPr>
            <a:r>
              <a:rPr lang="en-US" sz="2000" dirty="0" smtClean="0"/>
              <a:t>Section 92 (1) Proviso : Annual Return</a:t>
            </a:r>
          </a:p>
          <a:p>
            <a:pPr algn="just">
              <a:buFont typeface="Wingdings" pitchFamily="2" charset="2"/>
              <a:buChar char="ü"/>
            </a:pPr>
            <a:r>
              <a:rPr lang="en-US" sz="2000" dirty="0" smtClean="0"/>
              <a:t>Section 96 (1) : Annual General Meeting (AGM)</a:t>
            </a:r>
          </a:p>
          <a:p>
            <a:pPr algn="just">
              <a:buFont typeface="Wingdings" pitchFamily="2" charset="2"/>
              <a:buChar char="ü"/>
            </a:pPr>
            <a:r>
              <a:rPr lang="en-US" sz="2000" dirty="0" smtClean="0"/>
              <a:t>Section 122: Applicability of Chapter-VII(Management &amp; Administration) - OPC</a:t>
            </a:r>
          </a:p>
          <a:p>
            <a:pPr algn="just">
              <a:buFont typeface="Wingdings" pitchFamily="2" charset="2"/>
              <a:buChar char="ü"/>
            </a:pPr>
            <a:r>
              <a:rPr lang="en-US" sz="2000" dirty="0" smtClean="0"/>
              <a:t>Section 134 : Financial statement, Board’s report, etc.</a:t>
            </a:r>
          </a:p>
          <a:p>
            <a:pPr algn="just">
              <a:buFont typeface="Wingdings" pitchFamily="2" charset="2"/>
              <a:buChar char="ü"/>
            </a:pPr>
            <a:r>
              <a:rPr lang="en-US" sz="2000" dirty="0" smtClean="0"/>
              <a:t>Section 137 (1) : Copy of financial statement to be filed with Registrar</a:t>
            </a:r>
          </a:p>
          <a:p>
            <a:pPr algn="just">
              <a:buFont typeface="Wingdings" pitchFamily="2" charset="2"/>
              <a:buChar char="ü"/>
            </a:pPr>
            <a:r>
              <a:rPr lang="en-US" sz="2000" dirty="0" smtClean="0"/>
              <a:t>Section 149 : Company to have Board of Directors</a:t>
            </a:r>
          </a:p>
          <a:p>
            <a:pPr algn="just">
              <a:buFont typeface="Wingdings" pitchFamily="2" charset="2"/>
              <a:buChar char="ü"/>
            </a:pPr>
            <a:r>
              <a:rPr lang="en-US" sz="2000" dirty="0" smtClean="0"/>
              <a:t>Section 152 : Appointment of Directors</a:t>
            </a:r>
          </a:p>
          <a:p>
            <a:pPr algn="just">
              <a:buFont typeface="Wingdings" pitchFamily="2" charset="2"/>
              <a:buChar char="ü"/>
            </a:pPr>
            <a:r>
              <a:rPr lang="en-US" sz="2000" dirty="0" smtClean="0"/>
              <a:t>Section 173 : Meetings of Board</a:t>
            </a:r>
          </a:p>
          <a:p>
            <a:pPr algn="just">
              <a:buFont typeface="Wingdings" pitchFamily="2" charset="2"/>
              <a:buChar char="ü"/>
            </a:pPr>
            <a:r>
              <a:rPr lang="en-US" sz="2000" dirty="0" smtClean="0"/>
              <a:t>Section 193 : Contract by One Person Company (OPC)</a:t>
            </a:r>
          </a:p>
          <a:p>
            <a:pPr algn="just">
              <a:buFont typeface="Wingdings" pitchFamily="2" charset="2"/>
              <a:buChar char="ü"/>
            </a:pPr>
            <a:endParaRPr lang="en-US" sz="2000" dirty="0" smtClean="0"/>
          </a:p>
          <a:p>
            <a:pPr algn="just">
              <a:buFont typeface="Wingdings" pitchFamily="2" charset="2"/>
              <a:buChar char="ü"/>
            </a:pPr>
            <a:endParaRPr lang="en-US" sz="2000"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16</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0" name="Date Placeholder 9"/>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6" end="6"/>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p:cTn id="47"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7" end="7"/>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p:cTn id="52"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3">
                                            <p:txEl>
                                              <p:pRg st="8" end="8"/>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p:cTn id="57"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
                                            <p:txEl>
                                              <p:pRg st="9" end="9"/>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p:cTn id="62"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3">
                                            <p:txEl>
                                              <p:pRg st="10" end="10"/>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p:cTn id="67" dur="1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11" end="11"/>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p:cTn id="72"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
                                            <p:txEl>
                                              <p:pRg st="12" end="12"/>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p:cTn id="77" dur="1000" fill="hold"/>
                                        <p:tgtEl>
                                          <p:spTgt spid="3">
                                            <p:txEl>
                                              <p:pRg st="13" end="13"/>
                                            </p:txEl>
                                          </p:spTgt>
                                        </p:tgtEl>
                                        <p:attrNameLst>
                                          <p:attrName>ppt_x</p:attrName>
                                        </p:attrNameLst>
                                      </p:cBhvr>
                                      <p:tavLst>
                                        <p:tav tm="0">
                                          <p:val>
                                            <p:strVal val="#ppt_x-.2"/>
                                          </p:val>
                                        </p:tav>
                                        <p:tav tm="100000">
                                          <p:val>
                                            <p:strVal val="#ppt_x"/>
                                          </p:val>
                                        </p:tav>
                                      </p:tavLst>
                                    </p:anim>
                                    <p:anim calcmode="lin" valueType="num">
                                      <p:cBhvr>
                                        <p:cTn id="78" dur="1000" fill="hold"/>
                                        <p:tgtEl>
                                          <p:spTgt spid="3">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
                                            <p:txEl>
                                              <p:pRg st="13" end="13"/>
                                            </p:txEl>
                                          </p:spTgt>
                                        </p:tgtEl>
                                      </p:cBhvr>
                                    </p:animEffect>
                                  </p:childTnLst>
                                </p:cTn>
                              </p:par>
                              <p:par>
                                <p:cTn id="80" presetID="29" presetClass="entr" presetSubtype="0" fill="hold" nodeType="with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p:cTn id="82" dur="1000" fill="hold"/>
                                        <p:tgtEl>
                                          <p:spTgt spid="3">
                                            <p:txEl>
                                              <p:pRg st="14" end="14"/>
                                            </p:txEl>
                                          </p:spTgt>
                                        </p:tgtEl>
                                        <p:attrNameLst>
                                          <p:attrName>ppt_x</p:attrName>
                                        </p:attrNameLst>
                                      </p:cBhvr>
                                      <p:tavLst>
                                        <p:tav tm="0">
                                          <p:val>
                                            <p:strVal val="#ppt_x-.2"/>
                                          </p:val>
                                        </p:tav>
                                        <p:tav tm="100000">
                                          <p:val>
                                            <p:strVal val="#ppt_x"/>
                                          </p:val>
                                        </p:tav>
                                      </p:tavLst>
                                    </p:anim>
                                    <p:anim calcmode="lin" valueType="num">
                                      <p:cBhvr>
                                        <p:cTn id="83" dur="1000" fill="hold"/>
                                        <p:tgtEl>
                                          <p:spTgt spid="3">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84" dur="1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8763000" cy="5287963"/>
          </a:xfrm>
        </p:spPr>
        <p:txBody>
          <a:bodyPr>
            <a:normAutofit lnSpcReduction="10000"/>
          </a:bodyPr>
          <a:lstStyle/>
          <a:p>
            <a:pPr>
              <a:buNone/>
            </a:pPr>
            <a:r>
              <a:rPr lang="en-US" sz="2000" b="1" u="sng" dirty="0" smtClean="0"/>
              <a:t>SECTIONS NOT APPLICABLE TO One Person Company (OPC)</a:t>
            </a:r>
          </a:p>
          <a:p>
            <a:pPr>
              <a:buNone/>
            </a:pPr>
            <a:endParaRPr lang="en-US" sz="1400" b="1" u="sng" dirty="0" smtClean="0"/>
          </a:p>
          <a:p>
            <a:pPr>
              <a:buFont typeface="Wingdings" pitchFamily="2" charset="2"/>
              <a:buChar char="ü"/>
            </a:pPr>
            <a:r>
              <a:rPr lang="en-US" sz="2000" dirty="0" smtClean="0"/>
              <a:t>Section 98 : Power of Tribunal to call meetings of members, etc.</a:t>
            </a:r>
          </a:p>
          <a:p>
            <a:pPr>
              <a:buFont typeface="Wingdings" pitchFamily="2" charset="2"/>
              <a:buChar char="ü"/>
            </a:pPr>
            <a:r>
              <a:rPr lang="en-US" sz="2000" dirty="0" smtClean="0"/>
              <a:t>Section 100 : Calling of extraordinary general meeting</a:t>
            </a:r>
          </a:p>
          <a:p>
            <a:pPr>
              <a:buFont typeface="Wingdings" pitchFamily="2" charset="2"/>
              <a:buChar char="ü"/>
            </a:pPr>
            <a:r>
              <a:rPr lang="en-US" sz="2000" dirty="0" smtClean="0"/>
              <a:t>Section 101 : Notice of meeting</a:t>
            </a:r>
          </a:p>
          <a:p>
            <a:pPr>
              <a:buFont typeface="Wingdings" pitchFamily="2" charset="2"/>
              <a:buChar char="ü"/>
            </a:pPr>
            <a:r>
              <a:rPr lang="en-US" sz="2000" dirty="0" smtClean="0"/>
              <a:t>Section 102 : Statement to be annexed to notice</a:t>
            </a:r>
          </a:p>
          <a:p>
            <a:pPr>
              <a:buFont typeface="Wingdings" pitchFamily="2" charset="2"/>
              <a:buChar char="ü"/>
            </a:pPr>
            <a:r>
              <a:rPr lang="en-US" sz="2000" dirty="0" smtClean="0"/>
              <a:t>Section 103 : Quorum for meetings</a:t>
            </a:r>
          </a:p>
          <a:p>
            <a:pPr>
              <a:buFont typeface="Wingdings" pitchFamily="2" charset="2"/>
              <a:buChar char="ü"/>
            </a:pPr>
            <a:r>
              <a:rPr lang="en-US" sz="2000" dirty="0" smtClean="0"/>
              <a:t>Section 104 : Chairman of meetings</a:t>
            </a:r>
          </a:p>
          <a:p>
            <a:pPr>
              <a:buFont typeface="Wingdings" pitchFamily="2" charset="2"/>
              <a:buChar char="ü"/>
            </a:pPr>
            <a:r>
              <a:rPr lang="en-US" sz="2000" dirty="0" smtClean="0"/>
              <a:t>Section 105 : Proxies</a:t>
            </a:r>
          </a:p>
          <a:p>
            <a:pPr>
              <a:buFont typeface="Wingdings" pitchFamily="2" charset="2"/>
              <a:buChar char="ü"/>
            </a:pPr>
            <a:r>
              <a:rPr lang="en-US" sz="2000" dirty="0" smtClean="0"/>
              <a:t>Section 106 : Restriction on voting rights</a:t>
            </a:r>
          </a:p>
          <a:p>
            <a:pPr>
              <a:buFont typeface="Wingdings" pitchFamily="2" charset="2"/>
              <a:buChar char="ü"/>
            </a:pPr>
            <a:r>
              <a:rPr lang="en-US" sz="2000" dirty="0" smtClean="0"/>
              <a:t>Section 107 : Voting by show of hands</a:t>
            </a:r>
          </a:p>
          <a:p>
            <a:pPr>
              <a:buFont typeface="Wingdings" pitchFamily="2" charset="2"/>
              <a:buChar char="ü"/>
            </a:pPr>
            <a:r>
              <a:rPr lang="en-US" sz="2000" dirty="0" smtClean="0"/>
              <a:t>Section 108 : Voting through electronic means</a:t>
            </a:r>
          </a:p>
          <a:p>
            <a:pPr>
              <a:buFont typeface="Wingdings" pitchFamily="2" charset="2"/>
              <a:buChar char="ü"/>
            </a:pPr>
            <a:r>
              <a:rPr lang="en-US" sz="2000" dirty="0" smtClean="0"/>
              <a:t>Section 109 : Demand for poll</a:t>
            </a:r>
          </a:p>
          <a:p>
            <a:pPr>
              <a:buFont typeface="Wingdings" pitchFamily="2" charset="2"/>
              <a:buChar char="ü"/>
            </a:pPr>
            <a:r>
              <a:rPr lang="en-US" sz="2000" dirty="0" smtClean="0"/>
              <a:t>Section 110 : Postal ballot</a:t>
            </a:r>
          </a:p>
          <a:p>
            <a:pPr>
              <a:buFont typeface="Wingdings" pitchFamily="2" charset="2"/>
              <a:buChar char="ü"/>
            </a:pPr>
            <a:r>
              <a:rPr lang="en-US" sz="2000" dirty="0" smtClean="0"/>
              <a:t>Section 111 : Circulation of members' resolution</a:t>
            </a:r>
            <a:endParaRPr lang="en-US" sz="2000" dirty="0"/>
          </a:p>
        </p:txBody>
      </p:sp>
      <p:sp>
        <p:nvSpPr>
          <p:cNvPr id="9" name="Title 1"/>
          <p:cNvSpPr txBox="1">
            <a:spLocks/>
          </p:cNvSpPr>
          <p:nvPr/>
        </p:nvSpPr>
        <p:spPr>
          <a:xfrm>
            <a:off x="0" y="0"/>
            <a:ext cx="9144000" cy="762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rgbClr val="00B0F0"/>
                </a:solidFill>
                <a:effectLst/>
                <a:uLnTx/>
                <a:uFillTx/>
                <a:latin typeface="+mj-lt"/>
                <a:ea typeface="+mj-ea"/>
                <a:cs typeface="+mj-cs"/>
              </a:rPr>
              <a:t>COMPANIES LAW PROVISIONS w.r.t. OPC </a:t>
            </a:r>
            <a:r>
              <a:rPr kumimoji="0" lang="en-US" sz="1600" b="1" i="0" u="none" strike="noStrike" kern="1200" cap="none" spc="0" normalizeH="0" baseline="0" noProof="0" dirty="0" smtClean="0">
                <a:ln>
                  <a:noFill/>
                </a:ln>
                <a:solidFill>
                  <a:srgbClr val="00B0F0"/>
                </a:solidFill>
                <a:effectLst/>
                <a:uLnTx/>
                <a:uFillTx/>
                <a:latin typeface="+mj-lt"/>
                <a:ea typeface="+mj-ea"/>
                <a:cs typeface="+mj-cs"/>
              </a:rPr>
              <a:t>Contd…!!!</a:t>
            </a:r>
            <a:endParaRPr kumimoji="0" lang="en-US" sz="2800" b="1" i="0" u="none" strike="noStrike" kern="1200" cap="none" spc="0" normalizeH="0" baseline="0" noProof="0" dirty="0">
              <a:ln>
                <a:noFill/>
              </a:ln>
              <a:solidFill>
                <a:srgbClr val="00B0F0"/>
              </a:solidFill>
              <a:effectLst/>
              <a:uLnTx/>
              <a:uFillTx/>
              <a:latin typeface="+mj-lt"/>
              <a:ea typeface="+mj-ea"/>
              <a:cs typeface="+mj-cs"/>
            </a:endParaRPr>
          </a:p>
        </p:txBody>
      </p:sp>
      <p:sp>
        <p:nvSpPr>
          <p:cNvPr id="12" name="Slide Number Placeholder 11"/>
          <p:cNvSpPr>
            <a:spLocks noGrp="1"/>
          </p:cNvSpPr>
          <p:nvPr>
            <p:ph type="sldNum" sz="quarter" idx="12"/>
          </p:nvPr>
        </p:nvSpPr>
        <p:spPr/>
        <p:txBody>
          <a:bodyPr/>
          <a:lstStyle/>
          <a:p>
            <a:fld id="{B6F15528-21DE-4FAA-801E-634DDDAF4B2B}" type="slidenum">
              <a:rPr lang="en-US" smtClean="0"/>
              <a:pPr/>
              <a:t>17</a:t>
            </a:fld>
            <a:endParaRPr lang="en-US" dirty="0"/>
          </a:p>
        </p:txBody>
      </p:sp>
      <p:sp>
        <p:nvSpPr>
          <p:cNvPr id="13" name="Footer Placeholder 12"/>
          <p:cNvSpPr>
            <a:spLocks noGrp="1"/>
          </p:cNvSpPr>
          <p:nvPr>
            <p:ph type="ftr" sz="quarter" idx="11"/>
          </p:nvPr>
        </p:nvSpPr>
        <p:spPr/>
        <p:txBody>
          <a:bodyPr/>
          <a:lstStyle/>
          <a:p>
            <a:r>
              <a:rPr lang="en-US" dirty="0" smtClean="0"/>
              <a:t>Email: CSshishirdudeja@gmail.com,                      Cell: +919910938312</a:t>
            </a:r>
            <a:endParaRPr lang="en-US" dirty="0"/>
          </a:p>
        </p:txBody>
      </p:sp>
      <p:sp>
        <p:nvSpPr>
          <p:cNvPr id="14" name="Date Placeholder 13"/>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heckerboard(across)">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3" end="3"/>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4" end="4"/>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5" end="5"/>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6" end="6"/>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p:cTn id="42"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7" end="7"/>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p:cTn id="47"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8" end="8"/>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calcmode="lin" valueType="num">
                                      <p:cBhvr>
                                        <p:cTn id="52"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53"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3">
                                            <p:txEl>
                                              <p:pRg st="9" end="9"/>
                                            </p:txEl>
                                          </p:spTgt>
                                        </p:tgtEl>
                                      </p:cBhvr>
                                    </p:animEffect>
                                  </p:childTnLst>
                                </p:cTn>
                              </p:par>
                              <p:par>
                                <p:cTn id="55" presetID="29" presetClass="entr" presetSubtype="0"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calcmode="lin" valueType="num">
                                      <p:cBhvr>
                                        <p:cTn id="57"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58"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
                                            <p:txEl>
                                              <p:pRg st="10" end="10"/>
                                            </p:txEl>
                                          </p:spTgt>
                                        </p:tgtEl>
                                      </p:cBhvr>
                                    </p:animEffect>
                                  </p:childTnLst>
                                </p:cTn>
                              </p:par>
                              <p:par>
                                <p:cTn id="60" presetID="29" presetClass="entr" presetSubtype="0"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 calcmode="lin" valueType="num">
                                      <p:cBhvr>
                                        <p:cTn id="62" dur="1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63" dur="1000" fill="hold"/>
                                        <p:tgtEl>
                                          <p:spTgt spid="3">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3">
                                            <p:txEl>
                                              <p:pRg st="11" end="11"/>
                                            </p:txEl>
                                          </p:spTgt>
                                        </p:tgtEl>
                                      </p:cBhvr>
                                    </p:animEffect>
                                  </p:childTnLst>
                                </p:cTn>
                              </p:par>
                              <p:par>
                                <p:cTn id="65" presetID="29" presetClass="entr" presetSubtype="0" fill="hold" nodeType="with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p:cTn id="67"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12" end="12"/>
                                            </p:txEl>
                                          </p:spTgt>
                                        </p:tgtEl>
                                      </p:cBhvr>
                                    </p:animEffect>
                                  </p:childTnLst>
                                </p:cTn>
                              </p:par>
                              <p:par>
                                <p:cTn id="70" presetID="29" presetClass="entr" presetSubtype="0" fill="hold" nodeType="with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 calcmode="lin" valueType="num">
                                      <p:cBhvr>
                                        <p:cTn id="72" dur="1000" fill="hold"/>
                                        <p:tgtEl>
                                          <p:spTgt spid="3">
                                            <p:txEl>
                                              <p:pRg st="13" end="13"/>
                                            </p:txEl>
                                          </p:spTgt>
                                        </p:tgtEl>
                                        <p:attrNameLst>
                                          <p:attrName>ppt_x</p:attrName>
                                        </p:attrNameLst>
                                      </p:cBhvr>
                                      <p:tavLst>
                                        <p:tav tm="0">
                                          <p:val>
                                            <p:strVal val="#ppt_x-.2"/>
                                          </p:val>
                                        </p:tav>
                                        <p:tav tm="100000">
                                          <p:val>
                                            <p:strVal val="#ppt_x"/>
                                          </p:val>
                                        </p:tav>
                                      </p:tavLst>
                                    </p:anim>
                                    <p:anim calcmode="lin" valueType="num">
                                      <p:cBhvr>
                                        <p:cTn id="73" dur="1000" fill="hold"/>
                                        <p:tgtEl>
                                          <p:spTgt spid="3">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
                                            <p:txEl>
                                              <p:pRg st="13" end="13"/>
                                            </p:txEl>
                                          </p:spTgt>
                                        </p:tgtEl>
                                      </p:cBhvr>
                                    </p:animEffect>
                                  </p:childTnLst>
                                </p:cTn>
                              </p:par>
                              <p:par>
                                <p:cTn id="75" presetID="29" presetClass="entr" presetSubtype="0" fill="hold" nodeType="with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 calcmode="lin" valueType="num">
                                      <p:cBhvr>
                                        <p:cTn id="77" dur="1000" fill="hold"/>
                                        <p:tgtEl>
                                          <p:spTgt spid="3">
                                            <p:txEl>
                                              <p:pRg st="14" end="14"/>
                                            </p:txEl>
                                          </p:spTgt>
                                        </p:tgtEl>
                                        <p:attrNameLst>
                                          <p:attrName>ppt_x</p:attrName>
                                        </p:attrNameLst>
                                      </p:cBhvr>
                                      <p:tavLst>
                                        <p:tav tm="0">
                                          <p:val>
                                            <p:strVal val="#ppt_x-.2"/>
                                          </p:val>
                                        </p:tav>
                                        <p:tav tm="100000">
                                          <p:val>
                                            <p:strVal val="#ppt_x"/>
                                          </p:val>
                                        </p:tav>
                                      </p:tavLst>
                                    </p:anim>
                                    <p:anim calcmode="lin" valueType="num">
                                      <p:cBhvr>
                                        <p:cTn id="78" dur="1000" fill="hold"/>
                                        <p:tgtEl>
                                          <p:spTgt spid="3">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dirty="0"/>
          </a:p>
        </p:txBody>
      </p:sp>
      <p:sp>
        <p:nvSpPr>
          <p:cNvPr id="5" name="Title 1"/>
          <p:cNvSpPr txBox="1">
            <a:spLocks/>
          </p:cNvSpPr>
          <p:nvPr/>
        </p:nvSpPr>
        <p:spPr bwMode="auto">
          <a:xfrm>
            <a:off x="0" y="0"/>
            <a:ext cx="9144000" cy="9906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fontAlgn="auto">
              <a:spcBef>
                <a:spcPts val="0"/>
              </a:spcBef>
              <a:spcAft>
                <a:spcPts val="0"/>
              </a:spcAft>
              <a:defRPr/>
            </a:pPr>
            <a:r>
              <a:rPr lang="en-US" sz="3000" b="1" dirty="0" smtClean="0">
                <a:solidFill>
                  <a:schemeClr val="bg1"/>
                </a:solidFill>
                <a:latin typeface="Times New Roman" pitchFamily="18" charset="0"/>
              </a:rPr>
              <a:t>SMALL COMPANY</a:t>
            </a:r>
          </a:p>
          <a:p>
            <a:pPr algn="ctr" fontAlgn="auto">
              <a:spcBef>
                <a:spcPts val="0"/>
              </a:spcBef>
              <a:spcAft>
                <a:spcPts val="0"/>
              </a:spcAft>
              <a:defRPr/>
            </a:pPr>
            <a:r>
              <a:rPr lang="en-US" sz="2000" b="1" dirty="0" smtClean="0">
                <a:solidFill>
                  <a:schemeClr val="bg1"/>
                </a:solidFill>
                <a:latin typeface="Times New Roman" pitchFamily="18" charset="0"/>
              </a:rPr>
              <a:t>[Section 2(85)]</a:t>
            </a:r>
            <a:endParaRPr lang="en-IN" sz="2000" b="1" dirty="0">
              <a:solidFill>
                <a:schemeClr val="bg1"/>
              </a:solidFill>
              <a:latin typeface="Times New Roman" pitchFamily="18" charset="0"/>
            </a:endParaRPr>
          </a:p>
        </p:txBody>
      </p:sp>
      <p:sp>
        <p:nvSpPr>
          <p:cNvPr id="6" name="TextBox 5"/>
          <p:cNvSpPr txBox="1"/>
          <p:nvPr/>
        </p:nvSpPr>
        <p:spPr>
          <a:xfrm>
            <a:off x="96837" y="1079242"/>
            <a:ext cx="8894763" cy="5016758"/>
          </a:xfrm>
          <a:prstGeom prst="rect">
            <a:avLst/>
          </a:prstGeom>
          <a:noFill/>
        </p:spPr>
        <p:txBody>
          <a:bodyPr>
            <a:spAutoFit/>
          </a:bodyPr>
          <a:lstStyle/>
          <a:p>
            <a:pPr fontAlgn="auto">
              <a:lnSpc>
                <a:spcPct val="150000"/>
              </a:lnSpc>
              <a:spcBef>
                <a:spcPts val="0"/>
              </a:spcBef>
              <a:spcAft>
                <a:spcPts val="0"/>
              </a:spcAft>
              <a:defRPr/>
            </a:pPr>
            <a:r>
              <a:rPr lang="en-IN" sz="2000" dirty="0">
                <a:latin typeface="Times New Roman" pitchFamily="18" charset="0"/>
                <a:cs typeface="Times New Roman" pitchFamily="18" charset="0"/>
              </a:rPr>
              <a:t>Small company means a company other than a public company</a:t>
            </a:r>
          </a:p>
          <a:p>
            <a:pPr fontAlgn="auto">
              <a:lnSpc>
                <a:spcPct val="150000"/>
              </a:lnSpc>
              <a:spcBef>
                <a:spcPts val="0"/>
              </a:spcBef>
              <a:spcAft>
                <a:spcPts val="0"/>
              </a:spcAft>
              <a:defRPr/>
            </a:pPr>
            <a:endParaRPr lang="en-IN" sz="800" dirty="0">
              <a:latin typeface="Times New Roman" pitchFamily="18" charset="0"/>
              <a:cs typeface="Times New Roman" pitchFamily="18" charset="0"/>
            </a:endParaRPr>
          </a:p>
          <a:p>
            <a:pPr marL="514350" indent="-514350" fontAlgn="auto">
              <a:spcBef>
                <a:spcPts val="0"/>
              </a:spcBef>
              <a:spcAft>
                <a:spcPts val="0"/>
              </a:spcAft>
              <a:buFont typeface="+mj-lt"/>
              <a:buAutoNum type="romanLcPeriod"/>
              <a:defRPr/>
            </a:pPr>
            <a:r>
              <a:rPr lang="en-IN" sz="2000" b="1" dirty="0" smtClean="0">
                <a:solidFill>
                  <a:srgbClr val="FFFF00"/>
                </a:solidFill>
                <a:latin typeface="Times New Roman" pitchFamily="18" charset="0"/>
                <a:cs typeface="Times New Roman" pitchFamily="18" charset="0"/>
              </a:rPr>
              <a:t>Paid-up Share Capital </a:t>
            </a:r>
            <a:r>
              <a:rPr lang="en-IN" sz="2000" dirty="0" smtClean="0">
                <a:latin typeface="Times New Roman" pitchFamily="18" charset="0"/>
                <a:cs typeface="Times New Roman" pitchFamily="18" charset="0"/>
              </a:rPr>
              <a:t>of </a:t>
            </a:r>
            <a:r>
              <a:rPr lang="en-IN" sz="2000" dirty="0">
                <a:latin typeface="Times New Roman" pitchFamily="18" charset="0"/>
                <a:cs typeface="Times New Roman" pitchFamily="18" charset="0"/>
              </a:rPr>
              <a:t>which does not </a:t>
            </a:r>
            <a:r>
              <a:rPr lang="en-IN" sz="2000" b="1" dirty="0">
                <a:solidFill>
                  <a:srgbClr val="FF0000"/>
                </a:solidFill>
                <a:latin typeface="Times New Roman" pitchFamily="18" charset="0"/>
                <a:cs typeface="Times New Roman" pitchFamily="18" charset="0"/>
              </a:rPr>
              <a:t>exceed Fifty Lakh </a:t>
            </a:r>
            <a:r>
              <a:rPr lang="en-IN" sz="2000" dirty="0">
                <a:latin typeface="Times New Roman" pitchFamily="18" charset="0"/>
                <a:cs typeface="Times New Roman" pitchFamily="18" charset="0"/>
              </a:rPr>
              <a:t>or such higher amount as may be prescribed </a:t>
            </a:r>
            <a:r>
              <a:rPr lang="en-IN" sz="2000" dirty="0">
                <a:solidFill>
                  <a:srgbClr val="FF0000"/>
                </a:solidFill>
                <a:latin typeface="Times New Roman" pitchFamily="18" charset="0"/>
                <a:cs typeface="Times New Roman" pitchFamily="18" charset="0"/>
              </a:rPr>
              <a:t>not exceeding </a:t>
            </a:r>
            <a:r>
              <a:rPr lang="en-IN" sz="2000" b="1" dirty="0">
                <a:solidFill>
                  <a:srgbClr val="FF0000"/>
                </a:solidFill>
                <a:latin typeface="Times New Roman" pitchFamily="18" charset="0"/>
                <a:cs typeface="Times New Roman" pitchFamily="18" charset="0"/>
              </a:rPr>
              <a:t>Five </a:t>
            </a:r>
            <a:r>
              <a:rPr lang="en-IN" sz="2000" b="1" dirty="0" smtClean="0">
                <a:solidFill>
                  <a:srgbClr val="FF0000"/>
                </a:solidFill>
                <a:latin typeface="Times New Roman" pitchFamily="18" charset="0"/>
                <a:cs typeface="Times New Roman" pitchFamily="18" charset="0"/>
              </a:rPr>
              <a:t>Crores</a:t>
            </a:r>
            <a:r>
              <a:rPr lang="en-IN" sz="2000" dirty="0" smtClean="0">
                <a:latin typeface="Times New Roman" pitchFamily="18" charset="0"/>
                <a:cs typeface="Times New Roman" pitchFamily="18" charset="0"/>
              </a:rPr>
              <a:t>;</a:t>
            </a:r>
          </a:p>
          <a:p>
            <a:pPr marL="514350" indent="-514350" fontAlgn="auto">
              <a:spcBef>
                <a:spcPts val="0"/>
              </a:spcBef>
              <a:spcAft>
                <a:spcPts val="0"/>
              </a:spcAft>
              <a:buFont typeface="+mj-lt"/>
              <a:buAutoNum type="romanLcPeriod"/>
              <a:defRPr/>
            </a:pPr>
            <a:endParaRPr lang="en-IN" sz="600" dirty="0">
              <a:latin typeface="Times New Roman" pitchFamily="18" charset="0"/>
              <a:cs typeface="Times New Roman" pitchFamily="18" charset="0"/>
            </a:endParaRPr>
          </a:p>
          <a:p>
            <a:pPr algn="ctr" fontAlgn="auto">
              <a:spcBef>
                <a:spcPts val="0"/>
              </a:spcBef>
              <a:spcAft>
                <a:spcPts val="0"/>
              </a:spcAft>
              <a:defRPr/>
            </a:pPr>
            <a:r>
              <a:rPr lang="en-IN" sz="2000" dirty="0" smtClean="0">
                <a:latin typeface="Times New Roman" pitchFamily="18" charset="0"/>
                <a:cs typeface="Times New Roman" pitchFamily="18" charset="0"/>
              </a:rPr>
              <a:t>OR </a:t>
            </a:r>
            <a:endParaRPr lang="en-IN" sz="2000" dirty="0">
              <a:latin typeface="Times New Roman" pitchFamily="18" charset="0"/>
              <a:cs typeface="Times New Roman" pitchFamily="18" charset="0"/>
            </a:endParaRPr>
          </a:p>
          <a:p>
            <a:pPr fontAlgn="auto">
              <a:spcBef>
                <a:spcPts val="0"/>
              </a:spcBef>
              <a:spcAft>
                <a:spcPts val="0"/>
              </a:spcAft>
              <a:defRPr/>
            </a:pPr>
            <a:endParaRPr lang="en-IN" sz="300" dirty="0">
              <a:latin typeface="Times New Roman" pitchFamily="18" charset="0"/>
              <a:cs typeface="Times New Roman" pitchFamily="18" charset="0"/>
            </a:endParaRPr>
          </a:p>
          <a:p>
            <a:pPr marL="514350" indent="-514350" fontAlgn="auto">
              <a:spcBef>
                <a:spcPts val="0"/>
              </a:spcBef>
              <a:spcAft>
                <a:spcPts val="0"/>
              </a:spcAft>
              <a:buFont typeface="+mj-lt"/>
              <a:buAutoNum type="romanLcPeriod"/>
              <a:defRPr/>
            </a:pPr>
            <a:r>
              <a:rPr lang="en-IN" sz="2000" b="1" dirty="0" smtClean="0">
                <a:solidFill>
                  <a:srgbClr val="FFFF00"/>
                </a:solidFill>
                <a:latin typeface="Times New Roman" pitchFamily="18" charset="0"/>
                <a:cs typeface="Times New Roman" pitchFamily="18" charset="0"/>
              </a:rPr>
              <a:t>Turnover</a:t>
            </a:r>
            <a:r>
              <a:rPr lang="en-IN" sz="2000" dirty="0" smtClean="0">
                <a:solidFill>
                  <a:srgbClr val="FFFF00"/>
                </a:solidFill>
                <a:latin typeface="Times New Roman" pitchFamily="18" charset="0"/>
                <a:cs typeface="Times New Roman" pitchFamily="18" charset="0"/>
              </a:rPr>
              <a:t> </a:t>
            </a:r>
            <a:r>
              <a:rPr lang="en-IN" sz="2000" dirty="0" smtClean="0">
                <a:latin typeface="Times New Roman" pitchFamily="18" charset="0"/>
                <a:cs typeface="Times New Roman" pitchFamily="18" charset="0"/>
              </a:rPr>
              <a:t>of </a:t>
            </a:r>
            <a:r>
              <a:rPr lang="en-IN" sz="2000" dirty="0">
                <a:latin typeface="Times New Roman" pitchFamily="18" charset="0"/>
                <a:cs typeface="Times New Roman" pitchFamily="18" charset="0"/>
              </a:rPr>
              <a:t>which as per its </a:t>
            </a:r>
            <a:r>
              <a:rPr lang="en-IN" sz="2000" dirty="0">
                <a:solidFill>
                  <a:srgbClr val="FF0000"/>
                </a:solidFill>
                <a:latin typeface="Times New Roman" pitchFamily="18" charset="0"/>
                <a:cs typeface="Times New Roman" pitchFamily="18" charset="0"/>
              </a:rPr>
              <a:t>last profit and loss account does not exceed </a:t>
            </a:r>
            <a:r>
              <a:rPr lang="en-IN" sz="2000" b="1" dirty="0">
                <a:solidFill>
                  <a:srgbClr val="FF0000"/>
                </a:solidFill>
                <a:latin typeface="Times New Roman" pitchFamily="18" charset="0"/>
                <a:cs typeface="Times New Roman" pitchFamily="18" charset="0"/>
              </a:rPr>
              <a:t>Two Crore</a:t>
            </a:r>
            <a:r>
              <a:rPr lang="en-IN" sz="2000" b="1" dirty="0">
                <a:latin typeface="Times New Roman" pitchFamily="18" charset="0"/>
                <a:cs typeface="Times New Roman" pitchFamily="18" charset="0"/>
              </a:rPr>
              <a:t> </a:t>
            </a:r>
            <a:r>
              <a:rPr lang="en-IN" sz="2000" dirty="0">
                <a:latin typeface="Times New Roman" pitchFamily="18" charset="0"/>
                <a:cs typeface="Times New Roman" pitchFamily="18" charset="0"/>
              </a:rPr>
              <a:t>or such higher amount as may be prescribed </a:t>
            </a:r>
            <a:r>
              <a:rPr lang="en-IN" sz="2000" dirty="0">
                <a:solidFill>
                  <a:srgbClr val="FF0000"/>
                </a:solidFill>
                <a:latin typeface="Times New Roman" pitchFamily="18" charset="0"/>
                <a:cs typeface="Times New Roman" pitchFamily="18" charset="0"/>
              </a:rPr>
              <a:t>not exceeding </a:t>
            </a:r>
            <a:r>
              <a:rPr lang="en-IN" sz="2000" b="1" dirty="0">
                <a:solidFill>
                  <a:srgbClr val="FF0000"/>
                </a:solidFill>
                <a:latin typeface="Times New Roman" pitchFamily="18" charset="0"/>
                <a:cs typeface="Times New Roman" pitchFamily="18" charset="0"/>
              </a:rPr>
              <a:t>Twenty Crore</a:t>
            </a:r>
            <a:r>
              <a:rPr lang="en-IN" sz="2000" dirty="0">
                <a:solidFill>
                  <a:srgbClr val="FF0000"/>
                </a:solidFill>
                <a:latin typeface="Times New Roman" pitchFamily="18" charset="0"/>
                <a:cs typeface="Times New Roman" pitchFamily="18" charset="0"/>
              </a:rPr>
              <a:t>.</a:t>
            </a:r>
          </a:p>
          <a:p>
            <a:pPr fontAlgn="auto">
              <a:lnSpc>
                <a:spcPct val="150000"/>
              </a:lnSpc>
              <a:spcBef>
                <a:spcPts val="0"/>
              </a:spcBef>
              <a:spcAft>
                <a:spcPts val="0"/>
              </a:spcAft>
              <a:defRPr/>
            </a:pPr>
            <a:endParaRPr lang="en-US" sz="2000" dirty="0">
              <a:latin typeface="Times New Roman" pitchFamily="18" charset="0"/>
              <a:cs typeface="Times New Roman" pitchFamily="18" charset="0"/>
            </a:endParaRPr>
          </a:p>
          <a:p>
            <a:pPr fontAlgn="auto">
              <a:lnSpc>
                <a:spcPct val="150000"/>
              </a:lnSpc>
              <a:spcBef>
                <a:spcPts val="0"/>
              </a:spcBef>
              <a:spcAft>
                <a:spcPts val="0"/>
              </a:spcAft>
              <a:defRPr/>
            </a:pPr>
            <a:r>
              <a:rPr lang="en-US" sz="2000" b="1" dirty="0">
                <a:latin typeface="Times New Roman" pitchFamily="18" charset="0"/>
                <a:cs typeface="Times New Roman" pitchFamily="18" charset="0"/>
              </a:rPr>
              <a:t>Exemptions:</a:t>
            </a:r>
          </a:p>
          <a:p>
            <a:pPr marL="285750" indent="-285750" fontAlgn="auto">
              <a:lnSpc>
                <a:spcPct val="150000"/>
              </a:lnSpc>
              <a:spcBef>
                <a:spcPts val="0"/>
              </a:spcBef>
              <a:spcAft>
                <a:spcPts val="0"/>
              </a:spcAft>
              <a:buFont typeface="Arial" pitchFamily="34" charset="0"/>
              <a:buChar char="•"/>
              <a:defRPr/>
            </a:pPr>
            <a:r>
              <a:rPr lang="en-US" sz="2000" dirty="0">
                <a:latin typeface="Times New Roman" pitchFamily="18" charset="0"/>
                <a:cs typeface="Times New Roman" pitchFamily="18" charset="0"/>
              </a:rPr>
              <a:t>Holding company or subsidiary company</a:t>
            </a:r>
          </a:p>
          <a:p>
            <a:pPr marL="285750" indent="-285750" fontAlgn="auto">
              <a:lnSpc>
                <a:spcPct val="150000"/>
              </a:lnSpc>
              <a:spcBef>
                <a:spcPts val="0"/>
              </a:spcBef>
              <a:spcAft>
                <a:spcPts val="0"/>
              </a:spcAft>
              <a:buFont typeface="Arial" pitchFamily="34" charset="0"/>
              <a:buChar char="•"/>
              <a:defRPr/>
            </a:pPr>
            <a:r>
              <a:rPr lang="en-US" sz="2000" dirty="0">
                <a:latin typeface="Times New Roman" pitchFamily="18" charset="0"/>
                <a:cs typeface="Times New Roman" pitchFamily="18" charset="0"/>
              </a:rPr>
              <a:t>Company registered under section 8</a:t>
            </a:r>
          </a:p>
          <a:p>
            <a:pPr marL="285750" indent="-285750" fontAlgn="auto">
              <a:lnSpc>
                <a:spcPct val="150000"/>
              </a:lnSpc>
              <a:spcBef>
                <a:spcPts val="0"/>
              </a:spcBef>
              <a:spcAft>
                <a:spcPts val="0"/>
              </a:spcAft>
              <a:buFont typeface="Arial" pitchFamily="34" charset="0"/>
              <a:buChar char="•"/>
              <a:defRPr/>
            </a:pPr>
            <a:r>
              <a:rPr lang="en-US" sz="2000" dirty="0">
                <a:latin typeface="Times New Roman" pitchFamily="18" charset="0"/>
                <a:cs typeface="Times New Roman" pitchFamily="18" charset="0"/>
              </a:rPr>
              <a:t>Company or body corporate governed under Special Act</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p:cTn id="17"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 calcmode="lin" valueType="num">
                                      <p:cBhvr>
                                        <p:cTn id="22"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23"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xEl>
                                              <p:pRg st="4" end="4"/>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 calcmode="lin" valueType="num">
                                      <p:cBhvr>
                                        <p:cTn id="27" dur="1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6" end="6"/>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anim calcmode="lin" valueType="num">
                                      <p:cBhvr>
                                        <p:cTn id="32" dur="1000" fill="hold"/>
                                        <p:tgtEl>
                                          <p:spTgt spid="6">
                                            <p:txEl>
                                              <p:pRg st="8" end="8"/>
                                            </p:txEl>
                                          </p:spTgt>
                                        </p:tgtEl>
                                        <p:attrNameLst>
                                          <p:attrName>ppt_x</p:attrName>
                                        </p:attrNameLst>
                                      </p:cBhvr>
                                      <p:tavLst>
                                        <p:tav tm="0">
                                          <p:val>
                                            <p:strVal val="#ppt_x-.2"/>
                                          </p:val>
                                        </p:tav>
                                        <p:tav tm="100000">
                                          <p:val>
                                            <p:strVal val="#ppt_x"/>
                                          </p:val>
                                        </p:tav>
                                      </p:tavLst>
                                    </p:anim>
                                    <p:anim calcmode="lin" valueType="num">
                                      <p:cBhvr>
                                        <p:cTn id="33" dur="1000" fill="hold"/>
                                        <p:tgtEl>
                                          <p:spTgt spid="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6">
                                            <p:txEl>
                                              <p:pRg st="8" end="8"/>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6">
                                            <p:txEl>
                                              <p:pRg st="9" end="9"/>
                                            </p:txEl>
                                          </p:spTgt>
                                        </p:tgtEl>
                                        <p:attrNameLst>
                                          <p:attrName>style.visibility</p:attrName>
                                        </p:attrNameLst>
                                      </p:cBhvr>
                                      <p:to>
                                        <p:strVal val="visible"/>
                                      </p:to>
                                    </p:set>
                                    <p:anim calcmode="lin" valueType="num">
                                      <p:cBhvr>
                                        <p:cTn id="37" dur="1000" fill="hold"/>
                                        <p:tgtEl>
                                          <p:spTgt spid="6">
                                            <p:txEl>
                                              <p:pRg st="9" end="9"/>
                                            </p:txEl>
                                          </p:spTgt>
                                        </p:tgtEl>
                                        <p:attrNameLst>
                                          <p:attrName>ppt_x</p:attrName>
                                        </p:attrNameLst>
                                      </p:cBhvr>
                                      <p:tavLst>
                                        <p:tav tm="0">
                                          <p:val>
                                            <p:strVal val="#ppt_x-.2"/>
                                          </p:val>
                                        </p:tav>
                                        <p:tav tm="100000">
                                          <p:val>
                                            <p:strVal val="#ppt_x"/>
                                          </p:val>
                                        </p:tav>
                                      </p:tavLst>
                                    </p:anim>
                                    <p:anim calcmode="lin" valueType="num">
                                      <p:cBhvr>
                                        <p:cTn id="38" dur="1000" fill="hold"/>
                                        <p:tgtEl>
                                          <p:spTgt spid="6">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6">
                                            <p:txEl>
                                              <p:pRg st="9" end="9"/>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6">
                                            <p:txEl>
                                              <p:pRg st="10" end="10"/>
                                            </p:txEl>
                                          </p:spTgt>
                                        </p:tgtEl>
                                        <p:attrNameLst>
                                          <p:attrName>style.visibility</p:attrName>
                                        </p:attrNameLst>
                                      </p:cBhvr>
                                      <p:to>
                                        <p:strVal val="visible"/>
                                      </p:to>
                                    </p:set>
                                    <p:anim calcmode="lin" valueType="num">
                                      <p:cBhvr>
                                        <p:cTn id="42" dur="1000" fill="hold"/>
                                        <p:tgtEl>
                                          <p:spTgt spid="6">
                                            <p:txEl>
                                              <p:pRg st="10" end="10"/>
                                            </p:txEl>
                                          </p:spTgt>
                                        </p:tgtEl>
                                        <p:attrNameLst>
                                          <p:attrName>ppt_x</p:attrName>
                                        </p:attrNameLst>
                                      </p:cBhvr>
                                      <p:tavLst>
                                        <p:tav tm="0">
                                          <p:val>
                                            <p:strVal val="#ppt_x-.2"/>
                                          </p:val>
                                        </p:tav>
                                        <p:tav tm="100000">
                                          <p:val>
                                            <p:strVal val="#ppt_x"/>
                                          </p:val>
                                        </p:tav>
                                      </p:tavLst>
                                    </p:anim>
                                    <p:anim calcmode="lin" valueType="num">
                                      <p:cBhvr>
                                        <p:cTn id="43" dur="1000" fill="hold"/>
                                        <p:tgtEl>
                                          <p:spTgt spid="6">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6">
                                            <p:txEl>
                                              <p:pRg st="10" end="10"/>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6">
                                            <p:txEl>
                                              <p:pRg st="11" end="11"/>
                                            </p:txEl>
                                          </p:spTgt>
                                        </p:tgtEl>
                                        <p:attrNameLst>
                                          <p:attrName>style.visibility</p:attrName>
                                        </p:attrNameLst>
                                      </p:cBhvr>
                                      <p:to>
                                        <p:strVal val="visible"/>
                                      </p:to>
                                    </p:set>
                                    <p:anim calcmode="lin" valueType="num">
                                      <p:cBhvr>
                                        <p:cTn id="47" dur="1000" fill="hold"/>
                                        <p:tgtEl>
                                          <p:spTgt spid="6">
                                            <p:txEl>
                                              <p:pRg st="11" end="11"/>
                                            </p:txEl>
                                          </p:spTgt>
                                        </p:tgtEl>
                                        <p:attrNameLst>
                                          <p:attrName>ppt_x</p:attrName>
                                        </p:attrNameLst>
                                      </p:cBhvr>
                                      <p:tavLst>
                                        <p:tav tm="0">
                                          <p:val>
                                            <p:strVal val="#ppt_x-.2"/>
                                          </p:val>
                                        </p:tav>
                                        <p:tav tm="100000">
                                          <p:val>
                                            <p:strVal val="#ppt_x"/>
                                          </p:val>
                                        </p:tav>
                                      </p:tavLst>
                                    </p:anim>
                                    <p:anim calcmode="lin" valueType="num">
                                      <p:cBhvr>
                                        <p:cTn id="48" dur="1000" fill="hold"/>
                                        <p:tgtEl>
                                          <p:spTgt spid="6">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dirty="0"/>
          </a:p>
        </p:txBody>
      </p:sp>
      <p:sp>
        <p:nvSpPr>
          <p:cNvPr id="5" name="Title 1"/>
          <p:cNvSpPr txBox="1">
            <a:spLocks/>
          </p:cNvSpPr>
          <p:nvPr/>
        </p:nvSpPr>
        <p:spPr bwMode="auto">
          <a:xfrm>
            <a:off x="0" y="0"/>
            <a:ext cx="9144000" cy="72231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fontAlgn="auto">
              <a:spcBef>
                <a:spcPts val="0"/>
              </a:spcBef>
              <a:spcAft>
                <a:spcPts val="0"/>
              </a:spcAft>
              <a:defRPr/>
            </a:pPr>
            <a:r>
              <a:rPr lang="en-US" sz="3000" b="1" dirty="0" smtClean="0">
                <a:solidFill>
                  <a:schemeClr val="bg1"/>
                </a:solidFill>
                <a:latin typeface="Times New Roman" pitchFamily="18" charset="0"/>
              </a:rPr>
              <a:t>PRIVATE COMPANY</a:t>
            </a:r>
            <a:endParaRPr lang="en-IN" sz="3000" b="1" dirty="0">
              <a:solidFill>
                <a:schemeClr val="bg1"/>
              </a:solidFill>
              <a:latin typeface="Times New Roman" pitchFamily="18" charset="0"/>
            </a:endParaRPr>
          </a:p>
        </p:txBody>
      </p:sp>
      <p:sp>
        <p:nvSpPr>
          <p:cNvPr id="6" name="TextBox 5"/>
          <p:cNvSpPr txBox="1"/>
          <p:nvPr/>
        </p:nvSpPr>
        <p:spPr>
          <a:xfrm>
            <a:off x="233363" y="930275"/>
            <a:ext cx="8661400" cy="4281941"/>
          </a:xfrm>
          <a:prstGeom prst="rect">
            <a:avLst/>
          </a:prstGeom>
          <a:noFill/>
        </p:spPr>
        <p:txBody>
          <a:bodyPr>
            <a:spAutoFit/>
          </a:bodyPr>
          <a:lstStyle/>
          <a:p>
            <a:pPr fontAlgn="auto">
              <a:lnSpc>
                <a:spcPct val="150000"/>
              </a:lnSpc>
              <a:spcBef>
                <a:spcPts val="0"/>
              </a:spcBef>
              <a:spcAft>
                <a:spcPts val="0"/>
              </a:spcAft>
              <a:defRPr/>
            </a:pPr>
            <a:r>
              <a:rPr lang="en-US" sz="2000" b="1" dirty="0" smtClean="0">
                <a:latin typeface="Times New Roman" pitchFamily="18" charset="0"/>
                <a:cs typeface="Times New Roman" pitchFamily="18" charset="0"/>
              </a:rPr>
              <a:t>DEFINITION:</a:t>
            </a:r>
          </a:p>
          <a:p>
            <a:pPr fontAlgn="auto">
              <a:lnSpc>
                <a:spcPct val="150000"/>
              </a:lnSpc>
              <a:spcBef>
                <a:spcPts val="0"/>
              </a:spcBef>
              <a:spcAft>
                <a:spcPts val="0"/>
              </a:spcAft>
              <a:defRPr/>
            </a:pPr>
            <a:endParaRPr lang="en-US" sz="1050" dirty="0">
              <a:latin typeface="Times New Roman" pitchFamily="18" charset="0"/>
              <a:cs typeface="Times New Roman" pitchFamily="18" charset="0"/>
            </a:endParaRPr>
          </a:p>
          <a:p>
            <a:pPr fontAlgn="auto">
              <a:lnSpc>
                <a:spcPct val="150000"/>
              </a:lnSpc>
              <a:spcBef>
                <a:spcPts val="0"/>
              </a:spcBef>
              <a:spcAft>
                <a:spcPts val="0"/>
              </a:spcAft>
              <a:defRPr/>
            </a:pPr>
            <a:r>
              <a:rPr lang="en-US" sz="2000" dirty="0">
                <a:latin typeface="Times New Roman" pitchFamily="18" charset="0"/>
                <a:cs typeface="Times New Roman" pitchFamily="18" charset="0"/>
              </a:rPr>
              <a:t>A company having minimum paid-up share capital of </a:t>
            </a:r>
            <a:r>
              <a:rPr lang="en-US" sz="2000" b="1" dirty="0">
                <a:latin typeface="Times New Roman" pitchFamily="18" charset="0"/>
                <a:cs typeface="Times New Roman" pitchFamily="18" charset="0"/>
              </a:rPr>
              <a:t>One Lakh Rupees </a:t>
            </a:r>
            <a:r>
              <a:rPr lang="en-US" sz="2000" dirty="0">
                <a:latin typeface="Times New Roman" pitchFamily="18" charset="0"/>
                <a:cs typeface="Times New Roman" pitchFamily="18" charset="0"/>
              </a:rPr>
              <a:t>or such higher number as maybe prescribed and which by its articles;</a:t>
            </a:r>
          </a:p>
          <a:p>
            <a:pPr fontAlgn="auto">
              <a:lnSpc>
                <a:spcPct val="150000"/>
              </a:lnSpc>
              <a:spcBef>
                <a:spcPts val="0"/>
              </a:spcBef>
              <a:spcAft>
                <a:spcPts val="0"/>
              </a:spcAft>
              <a:defRPr/>
            </a:pPr>
            <a:endParaRPr lang="en-US" sz="1100" dirty="0">
              <a:latin typeface="Times New Roman" pitchFamily="18" charset="0"/>
              <a:cs typeface="Times New Roman" pitchFamily="18" charset="0"/>
            </a:endParaRPr>
          </a:p>
          <a:p>
            <a:pPr marL="342900" indent="-342900" fontAlgn="auto">
              <a:lnSpc>
                <a:spcPct val="150000"/>
              </a:lnSpc>
              <a:spcBef>
                <a:spcPts val="0"/>
              </a:spcBef>
              <a:spcAft>
                <a:spcPts val="0"/>
              </a:spcAft>
              <a:buFont typeface="Arial" pitchFamily="34" charset="0"/>
              <a:buChar char="•"/>
              <a:defRPr/>
            </a:pPr>
            <a:r>
              <a:rPr lang="en-US" sz="2000" dirty="0">
                <a:latin typeface="Times New Roman" pitchFamily="18" charset="0"/>
                <a:cs typeface="Times New Roman" pitchFamily="18" charset="0"/>
              </a:rPr>
              <a:t>Restricts the right to transfer its shares;</a:t>
            </a:r>
          </a:p>
          <a:p>
            <a:pPr marL="342900" indent="-342900" fontAlgn="auto">
              <a:lnSpc>
                <a:spcPct val="150000"/>
              </a:lnSpc>
              <a:spcBef>
                <a:spcPts val="0"/>
              </a:spcBef>
              <a:spcAft>
                <a:spcPts val="0"/>
              </a:spcAft>
              <a:buFont typeface="Arial" pitchFamily="34" charset="0"/>
              <a:buChar char="•"/>
              <a:defRPr/>
            </a:pPr>
            <a:r>
              <a:rPr lang="en-US" sz="2000" dirty="0">
                <a:latin typeface="Times New Roman" pitchFamily="18" charset="0"/>
                <a:cs typeface="Times New Roman" pitchFamily="18" charset="0"/>
              </a:rPr>
              <a:t>Except in case of One Person Company, </a:t>
            </a:r>
            <a:r>
              <a:rPr lang="en-US" sz="2000" b="1" dirty="0">
                <a:latin typeface="Times New Roman" pitchFamily="18" charset="0"/>
                <a:cs typeface="Times New Roman" pitchFamily="18" charset="0"/>
              </a:rPr>
              <a:t>limits the number of its members to </a:t>
            </a:r>
            <a:r>
              <a:rPr lang="en-US" sz="2000" b="1" dirty="0" smtClean="0">
                <a:latin typeface="Times New Roman" pitchFamily="18" charset="0"/>
                <a:cs typeface="Times New Roman" pitchFamily="18" charset="0"/>
              </a:rPr>
              <a:t>Two hundred (200);</a:t>
            </a:r>
            <a:endParaRPr lang="en-US" sz="2000" b="1" dirty="0">
              <a:latin typeface="Times New Roman" pitchFamily="18" charset="0"/>
              <a:cs typeface="Times New Roman" pitchFamily="18" charset="0"/>
            </a:endParaRPr>
          </a:p>
          <a:p>
            <a:pPr marL="342900" indent="-342900" fontAlgn="auto">
              <a:lnSpc>
                <a:spcPct val="150000"/>
              </a:lnSpc>
              <a:spcBef>
                <a:spcPts val="0"/>
              </a:spcBef>
              <a:spcAft>
                <a:spcPts val="0"/>
              </a:spcAft>
              <a:buFont typeface="Arial" pitchFamily="34" charset="0"/>
              <a:buChar char="•"/>
              <a:defRPr/>
            </a:pPr>
            <a:r>
              <a:rPr lang="en-US" sz="2000" dirty="0">
                <a:latin typeface="Times New Roman" pitchFamily="18" charset="0"/>
                <a:cs typeface="Times New Roman" pitchFamily="18" charset="0"/>
              </a:rPr>
              <a:t>Prohibits any invitation to public to subscribe for </a:t>
            </a:r>
            <a:r>
              <a:rPr lang="en-US" sz="2000" b="1" dirty="0">
                <a:latin typeface="Times New Roman" pitchFamily="18" charset="0"/>
                <a:cs typeface="Times New Roman" pitchFamily="18" charset="0"/>
              </a:rPr>
              <a:t>any securities </a:t>
            </a:r>
            <a:r>
              <a:rPr lang="en-US" sz="2000" dirty="0">
                <a:latin typeface="Times New Roman" pitchFamily="18" charset="0"/>
                <a:cs typeface="Times New Roman" pitchFamily="18" charset="0"/>
              </a:rPr>
              <a:t>of the </a:t>
            </a:r>
            <a:r>
              <a:rPr lang="en-US" sz="2000" dirty="0" smtClean="0">
                <a:latin typeface="Times New Roman" pitchFamily="18" charset="0"/>
                <a:cs typeface="Times New Roman" pitchFamily="18" charset="0"/>
              </a:rPr>
              <a:t>company</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p:cTn id="17"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 calcmode="lin" valueType="num">
                                      <p:cBhvr>
                                        <p:cTn id="22"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23"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xEl>
                                              <p:pRg st="4" end="4"/>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p:cTn id="27" dur="1000" fill="hold"/>
                                        <p:tgtEl>
                                          <p:spTgt spid="6">
                                            <p:txEl>
                                              <p:pRg st="5" end="5"/>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5" end="5"/>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 calcmode="lin" valueType="num">
                                      <p:cBhvr>
                                        <p:cTn id="32" dur="1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33" dur="1000" fill="hold"/>
                                        <p:tgtEl>
                                          <p:spTgt spid="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0"/>
            <a:ext cx="9144000" cy="1020762"/>
          </a:xfrm>
        </p:spPr>
        <p:style>
          <a:lnRef idx="1">
            <a:schemeClr val="accent2"/>
          </a:lnRef>
          <a:fillRef idx="2">
            <a:schemeClr val="accent2"/>
          </a:fillRef>
          <a:effectRef idx="1">
            <a:schemeClr val="accent2"/>
          </a:effectRef>
          <a:fontRef idx="minor">
            <a:schemeClr val="dk1"/>
          </a:fontRef>
        </p:style>
        <p:txBody>
          <a:bodyPr>
            <a:noAutofit/>
          </a:bodyPr>
          <a:lstStyle/>
          <a:p>
            <a:r>
              <a:rPr lang="en-US" sz="3000" b="1" dirty="0" smtClean="0">
                <a:solidFill>
                  <a:schemeClr val="bg1"/>
                </a:solidFill>
              </a:rPr>
              <a:t>BACKGROUND</a:t>
            </a:r>
            <a:endParaRPr lang="en-US" sz="3000" b="1" dirty="0">
              <a:solidFill>
                <a:schemeClr val="bg1"/>
              </a:solidFill>
            </a:endParaRPr>
          </a:p>
        </p:txBody>
      </p:sp>
      <p:graphicFrame>
        <p:nvGraphicFramePr>
          <p:cNvPr id="8" name="Diagram 7"/>
          <p:cNvGraphicFramePr/>
          <p:nvPr/>
        </p:nvGraphicFramePr>
        <p:xfrm>
          <a:off x="0" y="1143000"/>
          <a:ext cx="91440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Slide Number Placeholder 10"/>
          <p:cNvSpPr>
            <a:spLocks noGrp="1"/>
          </p:cNvSpPr>
          <p:nvPr>
            <p:ph type="sldNum" sz="quarter" idx="12"/>
          </p:nvPr>
        </p:nvSpPr>
        <p:spPr/>
        <p:txBody>
          <a:bodyPr/>
          <a:lstStyle/>
          <a:p>
            <a:fld id="{B6F15528-21DE-4FAA-801E-634DDDAF4B2B}" type="slidenum">
              <a:rPr lang="en-US" smtClean="0"/>
              <a:pPr/>
              <a:t>2</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Graphic spid="8"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Box 1"/>
          <p:cNvSpPr txBox="1">
            <a:spLocks noChangeArrowheads="1"/>
          </p:cNvSpPr>
          <p:nvPr/>
        </p:nvSpPr>
        <p:spPr bwMode="auto">
          <a:xfrm>
            <a:off x="0" y="1"/>
            <a:ext cx="6477000" cy="132343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n-US" sz="3000" b="1" dirty="0" smtClean="0">
                <a:solidFill>
                  <a:schemeClr val="bg1"/>
                </a:solidFill>
                <a:latin typeface="+mj-lt"/>
              </a:rPr>
              <a:t>DORMANT COMPANY</a:t>
            </a:r>
          </a:p>
          <a:p>
            <a:pPr algn="ctr">
              <a:defRPr/>
            </a:pPr>
            <a:r>
              <a:rPr lang="en-US" sz="2000" b="1" dirty="0" smtClean="0">
                <a:solidFill>
                  <a:schemeClr val="bg1"/>
                </a:solidFill>
              </a:rPr>
              <a:t>[Section 455</a:t>
            </a:r>
            <a:r>
              <a:rPr lang="en-IN" sz="2000" b="1" dirty="0" smtClean="0">
                <a:solidFill>
                  <a:schemeClr val="bg1"/>
                </a:solidFill>
              </a:rPr>
              <a:t>]</a:t>
            </a:r>
            <a:endParaRPr lang="en-US" sz="2000" b="1" dirty="0" smtClean="0">
              <a:solidFill>
                <a:schemeClr val="bg1"/>
              </a:solidFill>
              <a:latin typeface="+mj-lt"/>
            </a:endParaRPr>
          </a:p>
          <a:p>
            <a:pPr algn="ctr" fontAlgn="auto">
              <a:spcBef>
                <a:spcPts val="0"/>
              </a:spcBef>
              <a:spcAft>
                <a:spcPts val="0"/>
              </a:spcAft>
              <a:defRPr/>
            </a:pPr>
            <a:endParaRPr lang="en-IN" sz="3000" b="1" dirty="0">
              <a:solidFill>
                <a:schemeClr val="bg1"/>
              </a:solidFill>
              <a:latin typeface="+mj-lt"/>
            </a:endParaRPr>
          </a:p>
        </p:txBody>
      </p:sp>
      <p:sp>
        <p:nvSpPr>
          <p:cNvPr id="82947" name="TextBox 2"/>
          <p:cNvSpPr txBox="1">
            <a:spLocks noChangeArrowheads="1"/>
          </p:cNvSpPr>
          <p:nvPr/>
        </p:nvSpPr>
        <p:spPr bwMode="auto">
          <a:xfrm>
            <a:off x="0" y="1272600"/>
            <a:ext cx="8991600" cy="5509200"/>
          </a:xfrm>
          <a:prstGeom prst="rect">
            <a:avLst/>
          </a:prstGeom>
          <a:noFill/>
          <a:ln w="9525">
            <a:noFill/>
            <a:miter lim="800000"/>
            <a:headEnd/>
            <a:tailEnd/>
          </a:ln>
        </p:spPr>
        <p:txBody>
          <a:bodyPr wrap="square">
            <a:spAutoFit/>
          </a:bodyPr>
          <a:lstStyle/>
          <a:p>
            <a:pPr algn="just">
              <a:lnSpc>
                <a:spcPct val="150000"/>
              </a:lnSpc>
              <a:buFont typeface="Wingdings" pitchFamily="2" charset="2"/>
              <a:buChar char="Ø"/>
            </a:pPr>
            <a:r>
              <a:rPr lang="en-US" sz="2000" dirty="0" smtClean="0">
                <a:latin typeface="Times New Roman" pitchFamily="18" charset="0"/>
              </a:rPr>
              <a:t>  Company </a:t>
            </a:r>
            <a:r>
              <a:rPr lang="en-US" sz="2000" dirty="0">
                <a:latin typeface="Times New Roman" pitchFamily="18" charset="0"/>
              </a:rPr>
              <a:t>is formed and registered under this Act:</a:t>
            </a:r>
          </a:p>
          <a:p>
            <a:pPr lvl="1" indent="457200" algn="just">
              <a:lnSpc>
                <a:spcPct val="150000"/>
              </a:lnSpc>
              <a:buFont typeface="Wingdings" pitchFamily="2" charset="2"/>
              <a:buChar char="ü"/>
            </a:pPr>
            <a:r>
              <a:rPr lang="en-US" sz="2000" dirty="0" smtClean="0">
                <a:latin typeface="Times New Roman" pitchFamily="18" charset="0"/>
              </a:rPr>
              <a:t>for </a:t>
            </a:r>
            <a:r>
              <a:rPr lang="en-US" sz="2000" dirty="0">
                <a:latin typeface="Times New Roman" pitchFamily="18" charset="0"/>
              </a:rPr>
              <a:t>a future </a:t>
            </a:r>
            <a:r>
              <a:rPr lang="en-US" sz="2000" dirty="0" smtClean="0">
                <a:latin typeface="Times New Roman" pitchFamily="18" charset="0"/>
              </a:rPr>
              <a:t>project; </a:t>
            </a:r>
            <a:r>
              <a:rPr lang="en-US" sz="2000" dirty="0">
                <a:latin typeface="Times New Roman" pitchFamily="18" charset="0"/>
              </a:rPr>
              <a:t>or </a:t>
            </a:r>
            <a:endParaRPr lang="en-US" sz="2000" dirty="0" smtClean="0">
              <a:latin typeface="Times New Roman" pitchFamily="18" charset="0"/>
            </a:endParaRPr>
          </a:p>
          <a:p>
            <a:pPr lvl="1" indent="457200" algn="just">
              <a:lnSpc>
                <a:spcPct val="150000"/>
              </a:lnSpc>
              <a:buFont typeface="Wingdings" pitchFamily="2" charset="2"/>
              <a:buChar char="ü"/>
            </a:pPr>
            <a:r>
              <a:rPr lang="en-US" sz="2000" dirty="0" smtClean="0">
                <a:latin typeface="Times New Roman" pitchFamily="18" charset="0"/>
              </a:rPr>
              <a:t>to </a:t>
            </a:r>
            <a:r>
              <a:rPr lang="en-US" sz="2000" dirty="0">
                <a:latin typeface="Times New Roman" pitchFamily="18" charset="0"/>
              </a:rPr>
              <a:t>hold an asset or intellectual </a:t>
            </a:r>
            <a:r>
              <a:rPr lang="en-US" sz="2000" dirty="0" smtClean="0">
                <a:latin typeface="Times New Roman" pitchFamily="18" charset="0"/>
              </a:rPr>
              <a:t>property; </a:t>
            </a:r>
            <a:r>
              <a:rPr lang="en-US" sz="2000" dirty="0">
                <a:latin typeface="Times New Roman" pitchFamily="18" charset="0"/>
              </a:rPr>
              <a:t>and</a:t>
            </a:r>
          </a:p>
          <a:p>
            <a:pPr lvl="1" indent="457200" algn="just">
              <a:lnSpc>
                <a:spcPct val="150000"/>
              </a:lnSpc>
              <a:buFont typeface="Wingdings" pitchFamily="2" charset="2"/>
              <a:buChar char="ü"/>
            </a:pPr>
            <a:r>
              <a:rPr lang="en-US" sz="2000" dirty="0" smtClean="0">
                <a:latin typeface="Times New Roman" pitchFamily="18" charset="0"/>
              </a:rPr>
              <a:t>has </a:t>
            </a:r>
            <a:r>
              <a:rPr lang="en-US" sz="2000" dirty="0">
                <a:latin typeface="Times New Roman" pitchFamily="18" charset="0"/>
              </a:rPr>
              <a:t>no significant accounting transaction </a:t>
            </a:r>
            <a:endParaRPr lang="en-US" sz="2000" dirty="0" smtClean="0">
              <a:latin typeface="Times New Roman" pitchFamily="18" charset="0"/>
            </a:endParaRPr>
          </a:p>
          <a:p>
            <a:pPr algn="just"/>
            <a:endParaRPr lang="en-US" sz="1000" dirty="0" smtClean="0">
              <a:latin typeface="Times New Roman" pitchFamily="18" charset="0"/>
            </a:endParaRPr>
          </a:p>
          <a:p>
            <a:pPr algn="just"/>
            <a:r>
              <a:rPr lang="en-US" sz="2000" dirty="0" smtClean="0">
                <a:latin typeface="Times New Roman" pitchFamily="18" charset="0"/>
              </a:rPr>
              <a:t>may </a:t>
            </a:r>
            <a:r>
              <a:rPr lang="en-US" sz="2000" dirty="0">
                <a:latin typeface="Times New Roman" pitchFamily="18" charset="0"/>
              </a:rPr>
              <a:t>make an application to the registrar for obtaining the status of Dormant company.</a:t>
            </a:r>
          </a:p>
          <a:p>
            <a:pPr algn="just"/>
            <a:endParaRPr lang="en-US" sz="1400" dirty="0">
              <a:latin typeface="Times New Roman" pitchFamily="18" charset="0"/>
            </a:endParaRPr>
          </a:p>
          <a:p>
            <a:pPr algn="just">
              <a:buFont typeface="Wingdings" pitchFamily="2" charset="2"/>
              <a:buChar char="Ø"/>
            </a:pPr>
            <a:r>
              <a:rPr lang="en-IN" sz="2000" dirty="0" smtClean="0">
                <a:latin typeface="Times New Roman" pitchFamily="18" charset="0"/>
              </a:rPr>
              <a:t>   The </a:t>
            </a:r>
            <a:r>
              <a:rPr lang="en-IN" sz="2000" dirty="0">
                <a:latin typeface="Times New Roman" pitchFamily="18" charset="0"/>
              </a:rPr>
              <a:t>Registrar will issue a certificate to that effect.</a:t>
            </a:r>
          </a:p>
          <a:p>
            <a:pPr algn="just">
              <a:buFont typeface="Wingdings" pitchFamily="2" charset="2"/>
              <a:buChar char="Ø"/>
            </a:pPr>
            <a:endParaRPr lang="en-US" sz="1400" dirty="0">
              <a:latin typeface="Times New Roman" pitchFamily="18" charset="0"/>
            </a:endParaRPr>
          </a:p>
          <a:p>
            <a:pPr algn="just">
              <a:buFont typeface="Wingdings" pitchFamily="2" charset="2"/>
              <a:buChar char="Ø"/>
              <a:tabLst>
                <a:tab pos="457200" algn="l"/>
                <a:tab pos="742950" algn="l"/>
                <a:tab pos="914400" algn="l"/>
                <a:tab pos="1028700" algn="l"/>
              </a:tabLst>
            </a:pPr>
            <a:r>
              <a:rPr lang="en-IN" sz="2000" dirty="0" smtClean="0">
                <a:latin typeface="Times New Roman" pitchFamily="18" charset="0"/>
              </a:rPr>
              <a:t>   To </a:t>
            </a:r>
            <a:r>
              <a:rPr lang="en-IN" sz="2000" dirty="0">
                <a:latin typeface="Times New Roman" pitchFamily="18" charset="0"/>
              </a:rPr>
              <a:t>retain the status the Company shall have such minimum number of directors, </a:t>
            </a:r>
            <a:r>
              <a:rPr lang="en-IN" sz="2000" dirty="0" smtClean="0">
                <a:latin typeface="Times New Roman" pitchFamily="18" charset="0"/>
              </a:rPr>
              <a:t> 	file </a:t>
            </a:r>
            <a:r>
              <a:rPr lang="en-IN" sz="2000" dirty="0">
                <a:latin typeface="Times New Roman" pitchFamily="18" charset="0"/>
              </a:rPr>
              <a:t>such documents and pay such annual fee </a:t>
            </a:r>
            <a:r>
              <a:rPr lang="en-IN" sz="2000" dirty="0" smtClean="0">
                <a:latin typeface="Times New Roman" pitchFamily="18" charset="0"/>
              </a:rPr>
              <a:t>to </a:t>
            </a:r>
            <a:r>
              <a:rPr lang="en-IN" sz="2000" dirty="0">
                <a:latin typeface="Times New Roman" pitchFamily="18" charset="0"/>
              </a:rPr>
              <a:t>the Registrar.</a:t>
            </a:r>
          </a:p>
          <a:p>
            <a:pPr algn="just">
              <a:buFont typeface="Wingdings" pitchFamily="2" charset="2"/>
              <a:buChar char="Ø"/>
            </a:pPr>
            <a:endParaRPr lang="en-IN" sz="1400" dirty="0">
              <a:latin typeface="Times New Roman" pitchFamily="18" charset="0"/>
            </a:endParaRPr>
          </a:p>
          <a:p>
            <a:pPr algn="just">
              <a:buFont typeface="Wingdings" pitchFamily="2" charset="2"/>
              <a:buChar char="Ø"/>
            </a:pPr>
            <a:r>
              <a:rPr lang="en-IN" sz="2000" dirty="0" smtClean="0">
                <a:latin typeface="Times New Roman" pitchFamily="18" charset="0"/>
              </a:rPr>
              <a:t>   On </a:t>
            </a:r>
            <a:r>
              <a:rPr lang="en-IN" sz="2000" dirty="0">
                <a:latin typeface="Times New Roman" pitchFamily="18" charset="0"/>
              </a:rPr>
              <a:t>an application it may become an active company.</a:t>
            </a:r>
          </a:p>
          <a:p>
            <a:pPr algn="just"/>
            <a:endParaRPr lang="en-IN" sz="2000" dirty="0">
              <a:latin typeface="Times New Roman" pitchFamily="18" charset="0"/>
            </a:endParaRPr>
          </a:p>
          <a:p>
            <a:pPr algn="just">
              <a:buFont typeface="Wingdings" pitchFamily="2" charset="2"/>
              <a:buChar char="Ø"/>
              <a:tabLst>
                <a:tab pos="400050" algn="l"/>
                <a:tab pos="457200" algn="l"/>
                <a:tab pos="514350" algn="l"/>
                <a:tab pos="857250" algn="l"/>
                <a:tab pos="1143000" algn="l"/>
              </a:tabLst>
            </a:pPr>
            <a:r>
              <a:rPr lang="en-US" sz="2000" dirty="0" smtClean="0">
                <a:latin typeface="Times New Roman" pitchFamily="18" charset="0"/>
              </a:rPr>
              <a:t>   In </a:t>
            </a:r>
            <a:r>
              <a:rPr lang="en-US" sz="2000" dirty="0">
                <a:latin typeface="Times New Roman" pitchFamily="18" charset="0"/>
              </a:rPr>
              <a:t>case of </a:t>
            </a:r>
            <a:r>
              <a:rPr lang="en-US" sz="2000" dirty="0" smtClean="0">
                <a:latin typeface="Times New Roman" pitchFamily="18" charset="0"/>
              </a:rPr>
              <a:t>failure of any requirements – </a:t>
            </a:r>
            <a:r>
              <a:rPr lang="en-IN" sz="2000" dirty="0" smtClean="0">
                <a:latin typeface="Times New Roman" pitchFamily="18" charset="0"/>
              </a:rPr>
              <a:t>Registrar may </a:t>
            </a:r>
            <a:r>
              <a:rPr lang="en-IN" sz="2000" dirty="0">
                <a:latin typeface="Times New Roman" pitchFamily="18" charset="0"/>
              </a:rPr>
              <a:t>strike off the name from </a:t>
            </a:r>
            <a:r>
              <a:rPr lang="en-IN" sz="2000" dirty="0" smtClean="0">
                <a:latin typeface="Times New Roman" pitchFamily="18" charset="0"/>
              </a:rPr>
              <a:t> 	the </a:t>
            </a:r>
            <a:r>
              <a:rPr lang="en-IN" sz="2000" dirty="0">
                <a:latin typeface="Times New Roman" pitchFamily="18" charset="0"/>
              </a:rPr>
              <a:t>register of dormant companies</a:t>
            </a:r>
            <a:endParaRPr lang="en-US" sz="2000" dirty="0">
              <a:latin typeface="Times New Roman" pitchFamily="18" charset="0"/>
            </a:endParaRPr>
          </a:p>
          <a:p>
            <a:endParaRPr lang="en-IN" sz="2000" dirty="0">
              <a:latin typeface="Times New Roman" pitchFamily="18" charset="0"/>
            </a:endParaRPr>
          </a:p>
        </p:txBody>
      </p:sp>
      <p:pic>
        <p:nvPicPr>
          <p:cNvPr id="142338" name="Picture 2" descr="http://www.pricehill.co.uk/page_image/thumbnail.jpg"/>
          <p:cNvPicPr>
            <a:picLocks noChangeAspect="1" noChangeArrowheads="1"/>
          </p:cNvPicPr>
          <p:nvPr/>
        </p:nvPicPr>
        <p:blipFill>
          <a:blip r:embed="rId2" cstate="print"/>
          <a:srcRect/>
          <a:stretch>
            <a:fillRect/>
          </a:stretch>
        </p:blipFill>
        <p:spPr bwMode="auto">
          <a:xfrm>
            <a:off x="6477000" y="0"/>
            <a:ext cx="2667000" cy="2465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42338"/>
                                        </p:tgtEl>
                                        <p:attrNameLst>
                                          <p:attrName>style.visibility</p:attrName>
                                        </p:attrNameLst>
                                      </p:cBhvr>
                                      <p:to>
                                        <p:strVal val="visible"/>
                                      </p:to>
                                    </p:set>
                                    <p:animEffect transition="in" filter="fade">
                                      <p:cBhvr>
                                        <p:cTn id="7" dur="770" decel="100000"/>
                                        <p:tgtEl>
                                          <p:spTgt spid="142338"/>
                                        </p:tgtEl>
                                      </p:cBhvr>
                                    </p:animEffect>
                                    <p:animScale>
                                      <p:cBhvr>
                                        <p:cTn id="8" dur="770" decel="100000"/>
                                        <p:tgtEl>
                                          <p:spTgt spid="142338"/>
                                        </p:tgtEl>
                                      </p:cBhvr>
                                      <p:from x="10000" y="10000"/>
                                      <p:to x="200000" y="450000"/>
                                    </p:animScale>
                                    <p:animScale>
                                      <p:cBhvr>
                                        <p:cTn id="9" dur="1230" accel="100000" fill="hold">
                                          <p:stCondLst>
                                            <p:cond delay="770"/>
                                          </p:stCondLst>
                                        </p:cTn>
                                        <p:tgtEl>
                                          <p:spTgt spid="142338"/>
                                        </p:tgtEl>
                                      </p:cBhvr>
                                      <p:from x="200000" y="450000"/>
                                      <p:to x="100000" y="100000"/>
                                    </p:animScale>
                                    <p:set>
                                      <p:cBhvr>
                                        <p:cTn id="10" dur="770" fill="hold"/>
                                        <p:tgtEl>
                                          <p:spTgt spid="142338"/>
                                        </p:tgtEl>
                                        <p:attrNameLst>
                                          <p:attrName>ppt_x</p:attrName>
                                        </p:attrNameLst>
                                      </p:cBhvr>
                                      <p:to>
                                        <p:strVal val="(0.5)"/>
                                      </p:to>
                                    </p:set>
                                    <p:anim from="(0.5)" to="(#ppt_x)" calcmode="lin" valueType="num">
                                      <p:cBhvr>
                                        <p:cTn id="11" dur="1230" accel="100000" fill="hold">
                                          <p:stCondLst>
                                            <p:cond delay="770"/>
                                          </p:stCondLst>
                                        </p:cTn>
                                        <p:tgtEl>
                                          <p:spTgt spid="142338"/>
                                        </p:tgtEl>
                                        <p:attrNameLst>
                                          <p:attrName>ppt_x</p:attrName>
                                        </p:attrNameLst>
                                      </p:cBhvr>
                                    </p:anim>
                                    <p:set>
                                      <p:cBhvr>
                                        <p:cTn id="12" dur="770" fill="hold"/>
                                        <p:tgtEl>
                                          <p:spTgt spid="142338"/>
                                        </p:tgtEl>
                                        <p:attrNameLst>
                                          <p:attrName>ppt_y</p:attrName>
                                        </p:attrNameLst>
                                      </p:cBhvr>
                                      <p:to>
                                        <p:strVal val="(#ppt_y+0.4)"/>
                                      </p:to>
                                    </p:set>
                                    <p:anim from="(#ppt_y+0.4)" to="(#ppt_y)" calcmode="lin" valueType="num">
                                      <p:cBhvr>
                                        <p:cTn id="13" dur="1230" accel="100000" fill="hold">
                                          <p:stCondLst>
                                            <p:cond delay="770"/>
                                          </p:stCondLst>
                                        </p:cTn>
                                        <p:tgtEl>
                                          <p:spTgt spid="142338"/>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0418"/>
                                        </p:tgtEl>
                                        <p:attrNameLst>
                                          <p:attrName>style.visibility</p:attrName>
                                        </p:attrNameLst>
                                      </p:cBhvr>
                                      <p:to>
                                        <p:strVal val="visible"/>
                                      </p:to>
                                    </p:set>
                                    <p:animEffect transition="in" filter="checkerboard(across)">
                                      <p:cBhvr>
                                        <p:cTn id="18" dur="500"/>
                                        <p:tgtEl>
                                          <p:spTgt spid="60418"/>
                                        </p:tgtEl>
                                      </p:cBhvr>
                                    </p:animEffect>
                                  </p:childTnLst>
                                </p:cTn>
                              </p:par>
                            </p:childTnLst>
                          </p:cTn>
                        </p:par>
                      </p:childTnLst>
                    </p:cTn>
                  </p:par>
                  <p:par>
                    <p:cTn id="19" fill="hold">
                      <p:stCondLst>
                        <p:cond delay="indefinite"/>
                      </p:stCondLst>
                      <p:childTnLst>
                        <p:par>
                          <p:cTn id="20" fill="hold">
                            <p:stCondLst>
                              <p:cond delay="0"/>
                            </p:stCondLst>
                            <p:childTnLst>
                              <p:par>
                                <p:cTn id="21" presetID="29" presetClass="entr" presetSubtype="0" fill="hold" nodeType="clickEffect">
                                  <p:stCondLst>
                                    <p:cond delay="0"/>
                                  </p:stCondLst>
                                  <p:childTnLst>
                                    <p:set>
                                      <p:cBhvr>
                                        <p:cTn id="22" dur="1" fill="hold">
                                          <p:stCondLst>
                                            <p:cond delay="0"/>
                                          </p:stCondLst>
                                        </p:cTn>
                                        <p:tgtEl>
                                          <p:spTgt spid="82947">
                                            <p:txEl>
                                              <p:pRg st="0" end="0"/>
                                            </p:txEl>
                                          </p:spTgt>
                                        </p:tgtEl>
                                        <p:attrNameLst>
                                          <p:attrName>style.visibility</p:attrName>
                                        </p:attrNameLst>
                                      </p:cBhvr>
                                      <p:to>
                                        <p:strVal val="visible"/>
                                      </p:to>
                                    </p:set>
                                    <p:anim calcmode="lin" valueType="num">
                                      <p:cBhvr>
                                        <p:cTn id="23" dur="1000" fill="hold"/>
                                        <p:tgtEl>
                                          <p:spTgt spid="82947">
                                            <p:txEl>
                                              <p:pRg st="0" end="0"/>
                                            </p:txEl>
                                          </p:spTgt>
                                        </p:tgtEl>
                                        <p:attrNameLst>
                                          <p:attrName>ppt_x</p:attrName>
                                        </p:attrNameLst>
                                      </p:cBhvr>
                                      <p:tavLst>
                                        <p:tav tm="0">
                                          <p:val>
                                            <p:strVal val="#ppt_x-.2"/>
                                          </p:val>
                                        </p:tav>
                                        <p:tav tm="100000">
                                          <p:val>
                                            <p:strVal val="#ppt_x"/>
                                          </p:val>
                                        </p:tav>
                                      </p:tavLst>
                                    </p:anim>
                                    <p:anim calcmode="lin" valueType="num">
                                      <p:cBhvr>
                                        <p:cTn id="24" dur="1000" fill="hold"/>
                                        <p:tgtEl>
                                          <p:spTgt spid="8294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5" dur="1000"/>
                                        <p:tgtEl>
                                          <p:spTgt spid="82947">
                                            <p:txEl>
                                              <p:pRg st="0" end="0"/>
                                            </p:txEl>
                                          </p:spTgt>
                                        </p:tgtEl>
                                      </p:cBhvr>
                                    </p:animEffect>
                                  </p:childTnLst>
                                </p:cTn>
                              </p:par>
                              <p:par>
                                <p:cTn id="26" presetID="29" presetClass="entr" presetSubtype="0" fill="hold" nodeType="withEffect">
                                  <p:stCondLst>
                                    <p:cond delay="0"/>
                                  </p:stCondLst>
                                  <p:childTnLst>
                                    <p:set>
                                      <p:cBhvr>
                                        <p:cTn id="27" dur="1" fill="hold">
                                          <p:stCondLst>
                                            <p:cond delay="0"/>
                                          </p:stCondLst>
                                        </p:cTn>
                                        <p:tgtEl>
                                          <p:spTgt spid="82947">
                                            <p:txEl>
                                              <p:pRg st="1" end="1"/>
                                            </p:txEl>
                                          </p:spTgt>
                                        </p:tgtEl>
                                        <p:attrNameLst>
                                          <p:attrName>style.visibility</p:attrName>
                                        </p:attrNameLst>
                                      </p:cBhvr>
                                      <p:to>
                                        <p:strVal val="visible"/>
                                      </p:to>
                                    </p:set>
                                    <p:anim calcmode="lin" valueType="num">
                                      <p:cBhvr>
                                        <p:cTn id="28" dur="1000" fill="hold"/>
                                        <p:tgtEl>
                                          <p:spTgt spid="82947">
                                            <p:txEl>
                                              <p:pRg st="1" end="1"/>
                                            </p:txEl>
                                          </p:spTgt>
                                        </p:tgtEl>
                                        <p:attrNameLst>
                                          <p:attrName>ppt_x</p:attrName>
                                        </p:attrNameLst>
                                      </p:cBhvr>
                                      <p:tavLst>
                                        <p:tav tm="0">
                                          <p:val>
                                            <p:strVal val="#ppt_x-.2"/>
                                          </p:val>
                                        </p:tav>
                                        <p:tav tm="100000">
                                          <p:val>
                                            <p:strVal val="#ppt_x"/>
                                          </p:val>
                                        </p:tav>
                                      </p:tavLst>
                                    </p:anim>
                                    <p:anim calcmode="lin" valueType="num">
                                      <p:cBhvr>
                                        <p:cTn id="29" dur="1000" fill="hold"/>
                                        <p:tgtEl>
                                          <p:spTgt spid="8294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82947">
                                            <p:txEl>
                                              <p:pRg st="1" end="1"/>
                                            </p:txEl>
                                          </p:spTgt>
                                        </p:tgtEl>
                                      </p:cBhvr>
                                    </p:animEffect>
                                  </p:childTnLst>
                                </p:cTn>
                              </p:par>
                              <p:par>
                                <p:cTn id="31" presetID="29" presetClass="entr" presetSubtype="0" fill="hold" nodeType="withEffect">
                                  <p:stCondLst>
                                    <p:cond delay="0"/>
                                  </p:stCondLst>
                                  <p:childTnLst>
                                    <p:set>
                                      <p:cBhvr>
                                        <p:cTn id="32" dur="1" fill="hold">
                                          <p:stCondLst>
                                            <p:cond delay="0"/>
                                          </p:stCondLst>
                                        </p:cTn>
                                        <p:tgtEl>
                                          <p:spTgt spid="82947">
                                            <p:txEl>
                                              <p:pRg st="2" end="2"/>
                                            </p:txEl>
                                          </p:spTgt>
                                        </p:tgtEl>
                                        <p:attrNameLst>
                                          <p:attrName>style.visibility</p:attrName>
                                        </p:attrNameLst>
                                      </p:cBhvr>
                                      <p:to>
                                        <p:strVal val="visible"/>
                                      </p:to>
                                    </p:set>
                                    <p:anim calcmode="lin" valueType="num">
                                      <p:cBhvr>
                                        <p:cTn id="33" dur="1000" fill="hold"/>
                                        <p:tgtEl>
                                          <p:spTgt spid="82947">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8294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82947">
                                            <p:txEl>
                                              <p:pRg st="2" end="2"/>
                                            </p:txEl>
                                          </p:spTgt>
                                        </p:tgtEl>
                                      </p:cBhvr>
                                    </p:animEffect>
                                  </p:childTnLst>
                                </p:cTn>
                              </p:par>
                              <p:par>
                                <p:cTn id="36" presetID="29" presetClass="entr" presetSubtype="0" fill="hold" nodeType="withEffect">
                                  <p:stCondLst>
                                    <p:cond delay="0"/>
                                  </p:stCondLst>
                                  <p:childTnLst>
                                    <p:set>
                                      <p:cBhvr>
                                        <p:cTn id="37" dur="1" fill="hold">
                                          <p:stCondLst>
                                            <p:cond delay="0"/>
                                          </p:stCondLst>
                                        </p:cTn>
                                        <p:tgtEl>
                                          <p:spTgt spid="82947">
                                            <p:txEl>
                                              <p:pRg st="3" end="3"/>
                                            </p:txEl>
                                          </p:spTgt>
                                        </p:tgtEl>
                                        <p:attrNameLst>
                                          <p:attrName>style.visibility</p:attrName>
                                        </p:attrNameLst>
                                      </p:cBhvr>
                                      <p:to>
                                        <p:strVal val="visible"/>
                                      </p:to>
                                    </p:set>
                                    <p:anim calcmode="lin" valueType="num">
                                      <p:cBhvr>
                                        <p:cTn id="38" dur="1000" fill="hold"/>
                                        <p:tgtEl>
                                          <p:spTgt spid="82947">
                                            <p:txEl>
                                              <p:pRg st="3" end="3"/>
                                            </p:txEl>
                                          </p:spTgt>
                                        </p:tgtEl>
                                        <p:attrNameLst>
                                          <p:attrName>ppt_x</p:attrName>
                                        </p:attrNameLst>
                                      </p:cBhvr>
                                      <p:tavLst>
                                        <p:tav tm="0">
                                          <p:val>
                                            <p:strVal val="#ppt_x-.2"/>
                                          </p:val>
                                        </p:tav>
                                        <p:tav tm="100000">
                                          <p:val>
                                            <p:strVal val="#ppt_x"/>
                                          </p:val>
                                        </p:tav>
                                      </p:tavLst>
                                    </p:anim>
                                    <p:anim calcmode="lin" valueType="num">
                                      <p:cBhvr>
                                        <p:cTn id="39" dur="1000" fill="hold"/>
                                        <p:tgtEl>
                                          <p:spTgt spid="8294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0" dur="1000"/>
                                        <p:tgtEl>
                                          <p:spTgt spid="82947">
                                            <p:txEl>
                                              <p:pRg st="3" end="3"/>
                                            </p:txEl>
                                          </p:spTgt>
                                        </p:tgtEl>
                                      </p:cBhvr>
                                    </p:animEffect>
                                  </p:childTnLst>
                                </p:cTn>
                              </p:par>
                              <p:par>
                                <p:cTn id="41" presetID="29" presetClass="entr" presetSubtype="0" fill="hold" nodeType="withEffect">
                                  <p:stCondLst>
                                    <p:cond delay="0"/>
                                  </p:stCondLst>
                                  <p:childTnLst>
                                    <p:set>
                                      <p:cBhvr>
                                        <p:cTn id="42" dur="1" fill="hold">
                                          <p:stCondLst>
                                            <p:cond delay="0"/>
                                          </p:stCondLst>
                                        </p:cTn>
                                        <p:tgtEl>
                                          <p:spTgt spid="82947">
                                            <p:txEl>
                                              <p:pRg st="5" end="5"/>
                                            </p:txEl>
                                          </p:spTgt>
                                        </p:tgtEl>
                                        <p:attrNameLst>
                                          <p:attrName>style.visibility</p:attrName>
                                        </p:attrNameLst>
                                      </p:cBhvr>
                                      <p:to>
                                        <p:strVal val="visible"/>
                                      </p:to>
                                    </p:set>
                                    <p:anim calcmode="lin" valueType="num">
                                      <p:cBhvr>
                                        <p:cTn id="43" dur="1000" fill="hold"/>
                                        <p:tgtEl>
                                          <p:spTgt spid="82947">
                                            <p:txEl>
                                              <p:pRg st="5" end="5"/>
                                            </p:txEl>
                                          </p:spTgt>
                                        </p:tgtEl>
                                        <p:attrNameLst>
                                          <p:attrName>ppt_x</p:attrName>
                                        </p:attrNameLst>
                                      </p:cBhvr>
                                      <p:tavLst>
                                        <p:tav tm="0">
                                          <p:val>
                                            <p:strVal val="#ppt_x-.2"/>
                                          </p:val>
                                        </p:tav>
                                        <p:tav tm="100000">
                                          <p:val>
                                            <p:strVal val="#ppt_x"/>
                                          </p:val>
                                        </p:tav>
                                      </p:tavLst>
                                    </p:anim>
                                    <p:anim calcmode="lin" valueType="num">
                                      <p:cBhvr>
                                        <p:cTn id="44" dur="1000" fill="hold"/>
                                        <p:tgtEl>
                                          <p:spTgt spid="82947">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82947">
                                            <p:txEl>
                                              <p:pRg st="5" end="5"/>
                                            </p:txEl>
                                          </p:spTgt>
                                        </p:tgtEl>
                                      </p:cBhvr>
                                    </p:animEffect>
                                  </p:childTnLst>
                                </p:cTn>
                              </p:par>
                              <p:par>
                                <p:cTn id="46" presetID="29" presetClass="entr" presetSubtype="0" fill="hold" nodeType="withEffect">
                                  <p:stCondLst>
                                    <p:cond delay="0"/>
                                  </p:stCondLst>
                                  <p:childTnLst>
                                    <p:set>
                                      <p:cBhvr>
                                        <p:cTn id="47" dur="1" fill="hold">
                                          <p:stCondLst>
                                            <p:cond delay="0"/>
                                          </p:stCondLst>
                                        </p:cTn>
                                        <p:tgtEl>
                                          <p:spTgt spid="82947">
                                            <p:txEl>
                                              <p:pRg st="7" end="7"/>
                                            </p:txEl>
                                          </p:spTgt>
                                        </p:tgtEl>
                                        <p:attrNameLst>
                                          <p:attrName>style.visibility</p:attrName>
                                        </p:attrNameLst>
                                      </p:cBhvr>
                                      <p:to>
                                        <p:strVal val="visible"/>
                                      </p:to>
                                    </p:set>
                                    <p:anim calcmode="lin" valueType="num">
                                      <p:cBhvr>
                                        <p:cTn id="48" dur="1000" fill="hold"/>
                                        <p:tgtEl>
                                          <p:spTgt spid="82947">
                                            <p:txEl>
                                              <p:pRg st="7" end="7"/>
                                            </p:txEl>
                                          </p:spTgt>
                                        </p:tgtEl>
                                        <p:attrNameLst>
                                          <p:attrName>ppt_x</p:attrName>
                                        </p:attrNameLst>
                                      </p:cBhvr>
                                      <p:tavLst>
                                        <p:tav tm="0">
                                          <p:val>
                                            <p:strVal val="#ppt_x-.2"/>
                                          </p:val>
                                        </p:tav>
                                        <p:tav tm="100000">
                                          <p:val>
                                            <p:strVal val="#ppt_x"/>
                                          </p:val>
                                        </p:tav>
                                      </p:tavLst>
                                    </p:anim>
                                    <p:anim calcmode="lin" valueType="num">
                                      <p:cBhvr>
                                        <p:cTn id="49" dur="1000" fill="hold"/>
                                        <p:tgtEl>
                                          <p:spTgt spid="82947">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50" dur="1000"/>
                                        <p:tgtEl>
                                          <p:spTgt spid="82947">
                                            <p:txEl>
                                              <p:pRg st="7" end="7"/>
                                            </p:txEl>
                                          </p:spTgt>
                                        </p:tgtEl>
                                      </p:cBhvr>
                                    </p:animEffect>
                                  </p:childTnLst>
                                </p:cTn>
                              </p:par>
                              <p:par>
                                <p:cTn id="51" presetID="29" presetClass="entr" presetSubtype="0" fill="hold" nodeType="withEffect">
                                  <p:stCondLst>
                                    <p:cond delay="0"/>
                                  </p:stCondLst>
                                  <p:childTnLst>
                                    <p:set>
                                      <p:cBhvr>
                                        <p:cTn id="52" dur="1" fill="hold">
                                          <p:stCondLst>
                                            <p:cond delay="0"/>
                                          </p:stCondLst>
                                        </p:cTn>
                                        <p:tgtEl>
                                          <p:spTgt spid="82947">
                                            <p:txEl>
                                              <p:pRg st="9" end="9"/>
                                            </p:txEl>
                                          </p:spTgt>
                                        </p:tgtEl>
                                        <p:attrNameLst>
                                          <p:attrName>style.visibility</p:attrName>
                                        </p:attrNameLst>
                                      </p:cBhvr>
                                      <p:to>
                                        <p:strVal val="visible"/>
                                      </p:to>
                                    </p:set>
                                    <p:anim calcmode="lin" valueType="num">
                                      <p:cBhvr>
                                        <p:cTn id="53" dur="1000" fill="hold"/>
                                        <p:tgtEl>
                                          <p:spTgt spid="82947">
                                            <p:txEl>
                                              <p:pRg st="9" end="9"/>
                                            </p:txEl>
                                          </p:spTgt>
                                        </p:tgtEl>
                                        <p:attrNameLst>
                                          <p:attrName>ppt_x</p:attrName>
                                        </p:attrNameLst>
                                      </p:cBhvr>
                                      <p:tavLst>
                                        <p:tav tm="0">
                                          <p:val>
                                            <p:strVal val="#ppt_x-.2"/>
                                          </p:val>
                                        </p:tav>
                                        <p:tav tm="100000">
                                          <p:val>
                                            <p:strVal val="#ppt_x"/>
                                          </p:val>
                                        </p:tav>
                                      </p:tavLst>
                                    </p:anim>
                                    <p:anim calcmode="lin" valueType="num">
                                      <p:cBhvr>
                                        <p:cTn id="54" dur="1000" fill="hold"/>
                                        <p:tgtEl>
                                          <p:spTgt spid="82947">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82947">
                                            <p:txEl>
                                              <p:pRg st="9" end="9"/>
                                            </p:txEl>
                                          </p:spTgt>
                                        </p:tgtEl>
                                      </p:cBhvr>
                                    </p:animEffect>
                                  </p:childTnLst>
                                </p:cTn>
                              </p:par>
                              <p:par>
                                <p:cTn id="56" presetID="29" presetClass="entr" presetSubtype="0" fill="hold" nodeType="withEffect">
                                  <p:stCondLst>
                                    <p:cond delay="0"/>
                                  </p:stCondLst>
                                  <p:childTnLst>
                                    <p:set>
                                      <p:cBhvr>
                                        <p:cTn id="57" dur="1" fill="hold">
                                          <p:stCondLst>
                                            <p:cond delay="0"/>
                                          </p:stCondLst>
                                        </p:cTn>
                                        <p:tgtEl>
                                          <p:spTgt spid="82947">
                                            <p:txEl>
                                              <p:pRg st="11" end="11"/>
                                            </p:txEl>
                                          </p:spTgt>
                                        </p:tgtEl>
                                        <p:attrNameLst>
                                          <p:attrName>style.visibility</p:attrName>
                                        </p:attrNameLst>
                                      </p:cBhvr>
                                      <p:to>
                                        <p:strVal val="visible"/>
                                      </p:to>
                                    </p:set>
                                    <p:anim calcmode="lin" valueType="num">
                                      <p:cBhvr>
                                        <p:cTn id="58" dur="1000" fill="hold"/>
                                        <p:tgtEl>
                                          <p:spTgt spid="82947">
                                            <p:txEl>
                                              <p:pRg st="11" end="11"/>
                                            </p:txEl>
                                          </p:spTgt>
                                        </p:tgtEl>
                                        <p:attrNameLst>
                                          <p:attrName>ppt_x</p:attrName>
                                        </p:attrNameLst>
                                      </p:cBhvr>
                                      <p:tavLst>
                                        <p:tav tm="0">
                                          <p:val>
                                            <p:strVal val="#ppt_x-.2"/>
                                          </p:val>
                                        </p:tav>
                                        <p:tav tm="100000">
                                          <p:val>
                                            <p:strVal val="#ppt_x"/>
                                          </p:val>
                                        </p:tav>
                                      </p:tavLst>
                                    </p:anim>
                                    <p:anim calcmode="lin" valueType="num">
                                      <p:cBhvr>
                                        <p:cTn id="59" dur="1000" fill="hold"/>
                                        <p:tgtEl>
                                          <p:spTgt spid="82947">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82947">
                                            <p:txEl>
                                              <p:pRg st="11" end="11"/>
                                            </p:txEl>
                                          </p:spTgt>
                                        </p:tgtEl>
                                      </p:cBhvr>
                                    </p:animEffect>
                                  </p:childTnLst>
                                </p:cTn>
                              </p:par>
                              <p:par>
                                <p:cTn id="61" presetID="29" presetClass="entr" presetSubtype="0" fill="hold" nodeType="withEffect">
                                  <p:stCondLst>
                                    <p:cond delay="0"/>
                                  </p:stCondLst>
                                  <p:childTnLst>
                                    <p:set>
                                      <p:cBhvr>
                                        <p:cTn id="62" dur="1" fill="hold">
                                          <p:stCondLst>
                                            <p:cond delay="0"/>
                                          </p:stCondLst>
                                        </p:cTn>
                                        <p:tgtEl>
                                          <p:spTgt spid="82947">
                                            <p:txEl>
                                              <p:pRg st="13" end="13"/>
                                            </p:txEl>
                                          </p:spTgt>
                                        </p:tgtEl>
                                        <p:attrNameLst>
                                          <p:attrName>style.visibility</p:attrName>
                                        </p:attrNameLst>
                                      </p:cBhvr>
                                      <p:to>
                                        <p:strVal val="visible"/>
                                      </p:to>
                                    </p:set>
                                    <p:anim calcmode="lin" valueType="num">
                                      <p:cBhvr>
                                        <p:cTn id="63" dur="1000" fill="hold"/>
                                        <p:tgtEl>
                                          <p:spTgt spid="82947">
                                            <p:txEl>
                                              <p:pRg st="13" end="13"/>
                                            </p:txEl>
                                          </p:spTgt>
                                        </p:tgtEl>
                                        <p:attrNameLst>
                                          <p:attrName>ppt_x</p:attrName>
                                        </p:attrNameLst>
                                      </p:cBhvr>
                                      <p:tavLst>
                                        <p:tav tm="0">
                                          <p:val>
                                            <p:strVal val="#ppt_x-.2"/>
                                          </p:val>
                                        </p:tav>
                                        <p:tav tm="100000">
                                          <p:val>
                                            <p:strVal val="#ppt_x"/>
                                          </p:val>
                                        </p:tav>
                                      </p:tavLst>
                                    </p:anim>
                                    <p:anim calcmode="lin" valueType="num">
                                      <p:cBhvr>
                                        <p:cTn id="64" dur="1000" fill="hold"/>
                                        <p:tgtEl>
                                          <p:spTgt spid="82947">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65" dur="1000"/>
                                        <p:tgtEl>
                                          <p:spTgt spid="8294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3000" b="1" dirty="0" smtClean="0">
                <a:solidFill>
                  <a:schemeClr val="bg1"/>
                </a:solidFill>
                <a:latin typeface="Times New Roman" pitchFamily="18" charset="0"/>
              </a:rPr>
              <a:t>PRIVATE LTD COMPANIES HAVING TURNOVER UPTO 60 LAKHS SHOULD BE CONVERTED TO LLP</a:t>
            </a:r>
            <a:endParaRPr lang="en-US" sz="3000" dirty="0">
              <a:solidFill>
                <a:schemeClr val="bg1"/>
              </a:solidFill>
              <a:latin typeface="Times New Roman" pitchFamily="18" charset="0"/>
            </a:endParaRPr>
          </a:p>
        </p:txBody>
      </p:sp>
      <p:sp>
        <p:nvSpPr>
          <p:cNvPr id="3" name="Content Placeholder 2"/>
          <p:cNvSpPr>
            <a:spLocks noGrp="1"/>
          </p:cNvSpPr>
          <p:nvPr>
            <p:ph idx="1"/>
          </p:nvPr>
        </p:nvSpPr>
        <p:spPr>
          <a:xfrm>
            <a:off x="0" y="3200400"/>
            <a:ext cx="9144000" cy="4114800"/>
          </a:xfrm>
        </p:spPr>
        <p:txBody>
          <a:bodyPr>
            <a:noAutofit/>
          </a:bodyPr>
          <a:lstStyle/>
          <a:p>
            <a:pPr marL="514350" indent="-514350" algn="just">
              <a:buAutoNum type="arabicParenR"/>
            </a:pPr>
            <a:r>
              <a:rPr lang="en-US" sz="2000" dirty="0" smtClean="0">
                <a:latin typeface="Times New Roman" pitchFamily="18" charset="0"/>
                <a:cs typeface="Times New Roman" pitchFamily="18" charset="0"/>
              </a:rPr>
              <a:t>LLP </a:t>
            </a:r>
            <a:r>
              <a:rPr lang="en-US" sz="2000" dirty="0">
                <a:latin typeface="Times New Roman" pitchFamily="18" charset="0"/>
                <a:cs typeface="Times New Roman" pitchFamily="18" charset="0"/>
              </a:rPr>
              <a:t>is not a </a:t>
            </a:r>
            <a:r>
              <a:rPr lang="en-US" sz="2000" dirty="0" smtClean="0">
                <a:latin typeface="Times New Roman" pitchFamily="18" charset="0"/>
                <a:cs typeface="Times New Roman" pitchFamily="18" charset="0"/>
              </a:rPr>
              <a:t>company, </a:t>
            </a:r>
            <a:r>
              <a:rPr lang="en-US" sz="2000" dirty="0">
                <a:latin typeface="Times New Roman" pitchFamily="18" charset="0"/>
                <a:cs typeface="Times New Roman" pitchFamily="18" charset="0"/>
              </a:rPr>
              <a:t>hence proposed </a:t>
            </a:r>
            <a:r>
              <a:rPr lang="en-US" sz="2000" dirty="0">
                <a:solidFill>
                  <a:srgbClr val="FF0000"/>
                </a:solidFill>
                <a:latin typeface="Times New Roman" pitchFamily="18" charset="0"/>
                <a:cs typeface="Times New Roman" pitchFamily="18" charset="0"/>
              </a:rPr>
              <a:t>limit</a:t>
            </a:r>
            <a:r>
              <a:rPr lang="en-US" sz="2000" dirty="0">
                <a:latin typeface="Times New Roman" pitchFamily="18" charset="0"/>
                <a:cs typeface="Times New Roman" pitchFamily="18" charset="0"/>
              </a:rPr>
              <a:t> </a:t>
            </a:r>
            <a:r>
              <a:rPr lang="en-US" sz="2000" dirty="0">
                <a:solidFill>
                  <a:srgbClr val="FF0000"/>
                </a:solidFill>
                <a:latin typeface="Times New Roman" pitchFamily="18" charset="0"/>
                <a:cs typeface="Times New Roman" pitchFamily="18" charset="0"/>
              </a:rPr>
              <a:t>of audit of 20 </a:t>
            </a:r>
            <a:r>
              <a:rPr lang="en-US" sz="2000" dirty="0" smtClean="0">
                <a:latin typeface="Times New Roman" pitchFamily="18" charset="0"/>
                <a:cs typeface="Times New Roman" pitchFamily="18" charset="0"/>
              </a:rPr>
              <a:t>company </a:t>
            </a:r>
            <a:r>
              <a:rPr lang="en-US" sz="2000" dirty="0">
                <a:latin typeface="Times New Roman" pitchFamily="18" charset="0"/>
                <a:cs typeface="Times New Roman" pitchFamily="18" charset="0"/>
              </a:rPr>
              <a:t>/ CA will not be </a:t>
            </a:r>
            <a:r>
              <a:rPr lang="en-US" sz="2000" dirty="0" smtClean="0">
                <a:latin typeface="Times New Roman" pitchFamily="18" charset="0"/>
                <a:cs typeface="Times New Roman" pitchFamily="18" charset="0"/>
              </a:rPr>
              <a:t>applicable.</a:t>
            </a:r>
          </a:p>
          <a:p>
            <a:pPr marL="514350" indent="-514350" algn="just">
              <a:buAutoNum type="arabicParenR"/>
            </a:pPr>
            <a:endParaRPr lang="en-US" sz="1100" dirty="0" smtClean="0">
              <a:latin typeface="Times New Roman" pitchFamily="18" charset="0"/>
              <a:cs typeface="Times New Roman" pitchFamily="18" charset="0"/>
            </a:endParaRPr>
          </a:p>
          <a:p>
            <a:pPr marL="514350" indent="-514350" algn="just">
              <a:buAutoNum type="arabicParenR"/>
            </a:pPr>
            <a:r>
              <a:rPr lang="en-US" sz="2000" dirty="0" smtClean="0">
                <a:latin typeface="Times New Roman" pitchFamily="18" charset="0"/>
                <a:cs typeface="Times New Roman" pitchFamily="18" charset="0"/>
              </a:rPr>
              <a:t>As Companies </a:t>
            </a:r>
            <a:r>
              <a:rPr lang="en-US" sz="2000" dirty="0">
                <a:latin typeface="Times New Roman" pitchFamily="18" charset="0"/>
                <a:cs typeface="Times New Roman" pitchFamily="18" charset="0"/>
              </a:rPr>
              <a:t>Act will not be applicable, you can </a:t>
            </a:r>
            <a:r>
              <a:rPr lang="en-US" sz="2000" dirty="0">
                <a:solidFill>
                  <a:srgbClr val="FF0000"/>
                </a:solidFill>
                <a:latin typeface="Times New Roman" pitchFamily="18" charset="0"/>
                <a:cs typeface="Times New Roman" pitchFamily="18" charset="0"/>
              </a:rPr>
              <a:t>transfer fund </a:t>
            </a:r>
            <a:r>
              <a:rPr lang="en-US" sz="2000" dirty="0">
                <a:latin typeface="Times New Roman" pitchFamily="18" charset="0"/>
                <a:cs typeface="Times New Roman" pitchFamily="18" charset="0"/>
              </a:rPr>
              <a:t>from one LLP to another group </a:t>
            </a:r>
            <a:r>
              <a:rPr lang="en-US" sz="2000" dirty="0" smtClean="0">
                <a:latin typeface="Times New Roman" pitchFamily="18" charset="0"/>
                <a:cs typeface="Times New Roman" pitchFamily="18" charset="0"/>
              </a:rPr>
              <a:t>LLP.</a:t>
            </a:r>
          </a:p>
          <a:p>
            <a:pPr marL="514350" indent="-514350" algn="just">
              <a:buAutoNum type="arabicParenR"/>
            </a:pPr>
            <a:endParaRPr lang="en-US" sz="1050" dirty="0" smtClean="0">
              <a:latin typeface="Times New Roman" pitchFamily="18" charset="0"/>
              <a:cs typeface="Times New Roman" pitchFamily="18" charset="0"/>
            </a:endParaRPr>
          </a:p>
          <a:p>
            <a:pPr marL="514350" indent="-514350" algn="just">
              <a:buAutoNum type="arabicParenR"/>
            </a:pPr>
            <a:r>
              <a:rPr lang="en-US" sz="2000" dirty="0" smtClean="0">
                <a:latin typeface="Times New Roman" pitchFamily="18" charset="0"/>
                <a:cs typeface="Times New Roman" pitchFamily="18" charset="0"/>
              </a:rPr>
              <a:t>Many </a:t>
            </a:r>
            <a:r>
              <a:rPr lang="en-US" sz="2000" dirty="0">
                <a:latin typeface="Times New Roman" pitchFamily="18" charset="0"/>
                <a:cs typeface="Times New Roman" pitchFamily="18" charset="0"/>
              </a:rPr>
              <a:t>of </a:t>
            </a:r>
            <a:r>
              <a:rPr lang="en-US" sz="2000" dirty="0">
                <a:solidFill>
                  <a:srgbClr val="FF0000"/>
                </a:solidFill>
                <a:latin typeface="Times New Roman" pitchFamily="18" charset="0"/>
                <a:cs typeface="Times New Roman" pitchFamily="18" charset="0"/>
              </a:rPr>
              <a:t>exemption</a:t>
            </a:r>
            <a:r>
              <a:rPr lang="en-US" sz="2000" dirty="0">
                <a:latin typeface="Times New Roman" pitchFamily="18" charset="0"/>
                <a:cs typeface="Times New Roman" pitchFamily="18" charset="0"/>
              </a:rPr>
              <a:t> which Pvt Ltd </a:t>
            </a:r>
            <a:r>
              <a:rPr lang="en-US" sz="2000" dirty="0" smtClean="0">
                <a:latin typeface="Times New Roman" pitchFamily="18" charset="0"/>
                <a:cs typeface="Times New Roman" pitchFamily="18" charset="0"/>
              </a:rPr>
              <a:t>company </a:t>
            </a:r>
            <a:r>
              <a:rPr lang="en-US" sz="2000" dirty="0">
                <a:latin typeface="Times New Roman" pitchFamily="18" charset="0"/>
                <a:cs typeface="Times New Roman" pitchFamily="18" charset="0"/>
              </a:rPr>
              <a:t>enjoy under old Companies Act has been withdrawn, which are not applicable to </a:t>
            </a:r>
            <a:r>
              <a:rPr lang="en-US" sz="2000" dirty="0" smtClean="0">
                <a:latin typeface="Times New Roman" pitchFamily="18" charset="0"/>
                <a:cs typeface="Times New Roman" pitchFamily="18" charset="0"/>
              </a:rPr>
              <a:t>LLP.</a:t>
            </a:r>
          </a:p>
          <a:p>
            <a:pPr marL="514350" indent="-514350" algn="just">
              <a:buAutoNum type="arabicParenR"/>
            </a:pPr>
            <a:endParaRPr lang="en-US" sz="1100" dirty="0" smtClean="0">
              <a:solidFill>
                <a:srgbClr val="FF0000"/>
              </a:solidFill>
              <a:latin typeface="Times New Roman" pitchFamily="18" charset="0"/>
              <a:cs typeface="Times New Roman" pitchFamily="18" charset="0"/>
            </a:endParaRPr>
          </a:p>
          <a:p>
            <a:pPr marL="514350" indent="-514350" algn="just">
              <a:buAutoNum type="arabicParenR"/>
            </a:pPr>
            <a:endParaRPr lang="en-US" sz="105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Cont…</a:t>
            </a:r>
            <a:endParaRPr lang="en-US" sz="2000" dirty="0">
              <a:latin typeface="Times New Roman" pitchFamily="18" charset="0"/>
              <a:cs typeface="Times New Roman" pitchFamily="18" charset="0"/>
            </a:endParaRPr>
          </a:p>
        </p:txBody>
      </p:sp>
      <p:pic>
        <p:nvPicPr>
          <p:cNvPr id="82954" name="Picture 10"/>
          <p:cNvPicPr>
            <a:picLocks noChangeAspect="1" noChangeArrowheads="1"/>
          </p:cNvPicPr>
          <p:nvPr/>
        </p:nvPicPr>
        <p:blipFill>
          <a:blip r:embed="rId2" cstate="print"/>
          <a:srcRect/>
          <a:stretch>
            <a:fillRect/>
          </a:stretch>
        </p:blipFill>
        <p:spPr bwMode="auto">
          <a:xfrm>
            <a:off x="685800" y="1246598"/>
            <a:ext cx="2133600" cy="1953802"/>
          </a:xfrm>
          <a:prstGeom prst="rect">
            <a:avLst/>
          </a:prstGeom>
          <a:noFill/>
          <a:ln w="9525">
            <a:noFill/>
            <a:miter lim="800000"/>
            <a:headEnd/>
            <a:tailEnd/>
          </a:ln>
        </p:spPr>
      </p:pic>
      <p:pic>
        <p:nvPicPr>
          <p:cNvPr id="82955" name="Picture 11"/>
          <p:cNvPicPr>
            <a:picLocks noChangeAspect="1" noChangeArrowheads="1"/>
          </p:cNvPicPr>
          <p:nvPr/>
        </p:nvPicPr>
        <p:blipFill>
          <a:blip r:embed="rId3" cstate="print"/>
          <a:srcRect/>
          <a:stretch>
            <a:fillRect/>
          </a:stretch>
        </p:blipFill>
        <p:spPr bwMode="auto">
          <a:xfrm>
            <a:off x="3657600" y="1647092"/>
            <a:ext cx="1295400" cy="1096108"/>
          </a:xfrm>
          <a:prstGeom prst="rect">
            <a:avLst/>
          </a:prstGeom>
          <a:noFill/>
          <a:ln w="9525">
            <a:noFill/>
            <a:miter lim="800000"/>
            <a:headEnd/>
            <a:tailEnd/>
          </a:ln>
        </p:spPr>
      </p:pic>
      <p:pic>
        <p:nvPicPr>
          <p:cNvPr id="82956" name="Picture 12"/>
          <p:cNvPicPr>
            <a:picLocks noChangeAspect="1" noChangeArrowheads="1"/>
          </p:cNvPicPr>
          <p:nvPr/>
        </p:nvPicPr>
        <p:blipFill>
          <a:blip r:embed="rId4" cstate="print"/>
          <a:srcRect/>
          <a:stretch>
            <a:fillRect/>
          </a:stretch>
        </p:blipFill>
        <p:spPr bwMode="auto">
          <a:xfrm>
            <a:off x="6019800" y="1254048"/>
            <a:ext cx="1981200" cy="1870152"/>
          </a:xfrm>
          <a:prstGeom prst="rect">
            <a:avLst/>
          </a:prstGeom>
          <a:noFill/>
          <a:ln w="9525">
            <a:noFill/>
            <a:miter lim="800000"/>
            <a:headEnd/>
            <a:tailEnd/>
          </a:ln>
        </p:spPr>
      </p:pic>
      <p:sp>
        <p:nvSpPr>
          <p:cNvPr id="12" name="Slide Number Placeholder 11"/>
          <p:cNvSpPr>
            <a:spLocks noGrp="1"/>
          </p:cNvSpPr>
          <p:nvPr>
            <p:ph type="sldNum" sz="quarter" idx="12"/>
          </p:nvPr>
        </p:nvSpPr>
        <p:spPr/>
        <p:txBody>
          <a:bodyPr/>
          <a:lstStyle/>
          <a:p>
            <a:fld id="{B6F15528-21DE-4FAA-801E-634DDDAF4B2B}" type="slidenum">
              <a:rPr lang="en-US" smtClean="0"/>
              <a:pPr/>
              <a:t>21</a:t>
            </a:fld>
            <a:endParaRPr lang="en-US" dirty="0"/>
          </a:p>
        </p:txBody>
      </p:sp>
      <p:sp>
        <p:nvSpPr>
          <p:cNvPr id="13" name="Footer Placeholder 12"/>
          <p:cNvSpPr>
            <a:spLocks noGrp="1"/>
          </p:cNvSpPr>
          <p:nvPr>
            <p:ph type="ftr" sz="quarter" idx="11"/>
          </p:nvPr>
        </p:nvSpPr>
        <p:spPr/>
        <p:txBody>
          <a:bodyPr/>
          <a:lstStyle/>
          <a:p>
            <a:r>
              <a:rPr lang="en-US" dirty="0" smtClean="0"/>
              <a:t>Email: CSshishirdudeja@gmail.com,                      Cell: +919910938312</a:t>
            </a:r>
            <a:endParaRPr lang="en-US" dirty="0"/>
          </a:p>
        </p:txBody>
      </p:sp>
      <p:sp>
        <p:nvSpPr>
          <p:cNvPr id="15" name="Date Placeholder 14"/>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82954"/>
                                        </p:tgtEl>
                                        <p:attrNameLst>
                                          <p:attrName>style.visibility</p:attrName>
                                        </p:attrNameLst>
                                      </p:cBhvr>
                                      <p:to>
                                        <p:strVal val="visible"/>
                                      </p:to>
                                    </p:set>
                                    <p:animEffect transition="in" filter="wipe(down)">
                                      <p:cBhvr>
                                        <p:cTn id="12" dur="580">
                                          <p:stCondLst>
                                            <p:cond delay="0"/>
                                          </p:stCondLst>
                                        </p:cTn>
                                        <p:tgtEl>
                                          <p:spTgt spid="82954"/>
                                        </p:tgtEl>
                                      </p:cBhvr>
                                    </p:animEffect>
                                    <p:anim calcmode="lin" valueType="num">
                                      <p:cBhvr>
                                        <p:cTn id="13" dur="1822" tmFilter="0,0; 0.14,0.36; 0.43,0.73; 0.71,0.91; 1.0,1.0">
                                          <p:stCondLst>
                                            <p:cond delay="0"/>
                                          </p:stCondLst>
                                        </p:cTn>
                                        <p:tgtEl>
                                          <p:spTgt spid="8295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295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295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295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2954"/>
                                        </p:tgtEl>
                                        <p:attrNameLst>
                                          <p:attrName>ppt_y</p:attrName>
                                        </p:attrNameLst>
                                      </p:cBhvr>
                                      <p:tavLst>
                                        <p:tav tm="0" fmla="#ppt_y-sin(pi*$)/81">
                                          <p:val>
                                            <p:fltVal val="0"/>
                                          </p:val>
                                        </p:tav>
                                        <p:tav tm="100000">
                                          <p:val>
                                            <p:fltVal val="1"/>
                                          </p:val>
                                        </p:tav>
                                      </p:tavLst>
                                    </p:anim>
                                    <p:animScale>
                                      <p:cBhvr>
                                        <p:cTn id="18" dur="26">
                                          <p:stCondLst>
                                            <p:cond delay="650"/>
                                          </p:stCondLst>
                                        </p:cTn>
                                        <p:tgtEl>
                                          <p:spTgt spid="82954"/>
                                        </p:tgtEl>
                                      </p:cBhvr>
                                      <p:to x="100000" y="60000"/>
                                    </p:animScale>
                                    <p:animScale>
                                      <p:cBhvr>
                                        <p:cTn id="19" dur="166" decel="50000">
                                          <p:stCondLst>
                                            <p:cond delay="676"/>
                                          </p:stCondLst>
                                        </p:cTn>
                                        <p:tgtEl>
                                          <p:spTgt spid="82954"/>
                                        </p:tgtEl>
                                      </p:cBhvr>
                                      <p:to x="100000" y="100000"/>
                                    </p:animScale>
                                    <p:animScale>
                                      <p:cBhvr>
                                        <p:cTn id="20" dur="26">
                                          <p:stCondLst>
                                            <p:cond delay="1312"/>
                                          </p:stCondLst>
                                        </p:cTn>
                                        <p:tgtEl>
                                          <p:spTgt spid="82954"/>
                                        </p:tgtEl>
                                      </p:cBhvr>
                                      <p:to x="100000" y="80000"/>
                                    </p:animScale>
                                    <p:animScale>
                                      <p:cBhvr>
                                        <p:cTn id="21" dur="166" decel="50000">
                                          <p:stCondLst>
                                            <p:cond delay="1338"/>
                                          </p:stCondLst>
                                        </p:cTn>
                                        <p:tgtEl>
                                          <p:spTgt spid="82954"/>
                                        </p:tgtEl>
                                      </p:cBhvr>
                                      <p:to x="100000" y="100000"/>
                                    </p:animScale>
                                    <p:animScale>
                                      <p:cBhvr>
                                        <p:cTn id="22" dur="26">
                                          <p:stCondLst>
                                            <p:cond delay="1642"/>
                                          </p:stCondLst>
                                        </p:cTn>
                                        <p:tgtEl>
                                          <p:spTgt spid="82954"/>
                                        </p:tgtEl>
                                      </p:cBhvr>
                                      <p:to x="100000" y="90000"/>
                                    </p:animScale>
                                    <p:animScale>
                                      <p:cBhvr>
                                        <p:cTn id="23" dur="166" decel="50000">
                                          <p:stCondLst>
                                            <p:cond delay="1668"/>
                                          </p:stCondLst>
                                        </p:cTn>
                                        <p:tgtEl>
                                          <p:spTgt spid="82954"/>
                                        </p:tgtEl>
                                      </p:cBhvr>
                                      <p:to x="100000" y="100000"/>
                                    </p:animScale>
                                    <p:animScale>
                                      <p:cBhvr>
                                        <p:cTn id="24" dur="26">
                                          <p:stCondLst>
                                            <p:cond delay="1808"/>
                                          </p:stCondLst>
                                        </p:cTn>
                                        <p:tgtEl>
                                          <p:spTgt spid="82954"/>
                                        </p:tgtEl>
                                      </p:cBhvr>
                                      <p:to x="100000" y="95000"/>
                                    </p:animScale>
                                    <p:animScale>
                                      <p:cBhvr>
                                        <p:cTn id="25" dur="166" decel="50000">
                                          <p:stCondLst>
                                            <p:cond delay="1834"/>
                                          </p:stCondLst>
                                        </p:cTn>
                                        <p:tgtEl>
                                          <p:spTgt spid="82954"/>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82956"/>
                                        </p:tgtEl>
                                        <p:attrNameLst>
                                          <p:attrName>style.visibility</p:attrName>
                                        </p:attrNameLst>
                                      </p:cBhvr>
                                      <p:to>
                                        <p:strVal val="visible"/>
                                      </p:to>
                                    </p:set>
                                    <p:animEffect transition="in" filter="wipe(down)">
                                      <p:cBhvr>
                                        <p:cTn id="28" dur="580">
                                          <p:stCondLst>
                                            <p:cond delay="0"/>
                                          </p:stCondLst>
                                        </p:cTn>
                                        <p:tgtEl>
                                          <p:spTgt spid="82956"/>
                                        </p:tgtEl>
                                      </p:cBhvr>
                                    </p:animEffect>
                                    <p:anim calcmode="lin" valueType="num">
                                      <p:cBhvr>
                                        <p:cTn id="29" dur="1822" tmFilter="0,0; 0.14,0.36; 0.43,0.73; 0.71,0.91; 1.0,1.0">
                                          <p:stCondLst>
                                            <p:cond delay="0"/>
                                          </p:stCondLst>
                                        </p:cTn>
                                        <p:tgtEl>
                                          <p:spTgt spid="8295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8295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8295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8295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82956"/>
                                        </p:tgtEl>
                                        <p:attrNameLst>
                                          <p:attrName>ppt_y</p:attrName>
                                        </p:attrNameLst>
                                      </p:cBhvr>
                                      <p:tavLst>
                                        <p:tav tm="0" fmla="#ppt_y-sin(pi*$)/81">
                                          <p:val>
                                            <p:fltVal val="0"/>
                                          </p:val>
                                        </p:tav>
                                        <p:tav tm="100000">
                                          <p:val>
                                            <p:fltVal val="1"/>
                                          </p:val>
                                        </p:tav>
                                      </p:tavLst>
                                    </p:anim>
                                    <p:animScale>
                                      <p:cBhvr>
                                        <p:cTn id="34" dur="26">
                                          <p:stCondLst>
                                            <p:cond delay="650"/>
                                          </p:stCondLst>
                                        </p:cTn>
                                        <p:tgtEl>
                                          <p:spTgt spid="82956"/>
                                        </p:tgtEl>
                                      </p:cBhvr>
                                      <p:to x="100000" y="60000"/>
                                    </p:animScale>
                                    <p:animScale>
                                      <p:cBhvr>
                                        <p:cTn id="35" dur="166" decel="50000">
                                          <p:stCondLst>
                                            <p:cond delay="676"/>
                                          </p:stCondLst>
                                        </p:cTn>
                                        <p:tgtEl>
                                          <p:spTgt spid="82956"/>
                                        </p:tgtEl>
                                      </p:cBhvr>
                                      <p:to x="100000" y="100000"/>
                                    </p:animScale>
                                    <p:animScale>
                                      <p:cBhvr>
                                        <p:cTn id="36" dur="26">
                                          <p:stCondLst>
                                            <p:cond delay="1312"/>
                                          </p:stCondLst>
                                        </p:cTn>
                                        <p:tgtEl>
                                          <p:spTgt spid="82956"/>
                                        </p:tgtEl>
                                      </p:cBhvr>
                                      <p:to x="100000" y="80000"/>
                                    </p:animScale>
                                    <p:animScale>
                                      <p:cBhvr>
                                        <p:cTn id="37" dur="166" decel="50000">
                                          <p:stCondLst>
                                            <p:cond delay="1338"/>
                                          </p:stCondLst>
                                        </p:cTn>
                                        <p:tgtEl>
                                          <p:spTgt spid="82956"/>
                                        </p:tgtEl>
                                      </p:cBhvr>
                                      <p:to x="100000" y="100000"/>
                                    </p:animScale>
                                    <p:animScale>
                                      <p:cBhvr>
                                        <p:cTn id="38" dur="26">
                                          <p:stCondLst>
                                            <p:cond delay="1642"/>
                                          </p:stCondLst>
                                        </p:cTn>
                                        <p:tgtEl>
                                          <p:spTgt spid="82956"/>
                                        </p:tgtEl>
                                      </p:cBhvr>
                                      <p:to x="100000" y="90000"/>
                                    </p:animScale>
                                    <p:animScale>
                                      <p:cBhvr>
                                        <p:cTn id="39" dur="166" decel="50000">
                                          <p:stCondLst>
                                            <p:cond delay="1668"/>
                                          </p:stCondLst>
                                        </p:cTn>
                                        <p:tgtEl>
                                          <p:spTgt spid="82956"/>
                                        </p:tgtEl>
                                      </p:cBhvr>
                                      <p:to x="100000" y="100000"/>
                                    </p:animScale>
                                    <p:animScale>
                                      <p:cBhvr>
                                        <p:cTn id="40" dur="26">
                                          <p:stCondLst>
                                            <p:cond delay="1808"/>
                                          </p:stCondLst>
                                        </p:cTn>
                                        <p:tgtEl>
                                          <p:spTgt spid="82956"/>
                                        </p:tgtEl>
                                      </p:cBhvr>
                                      <p:to x="100000" y="95000"/>
                                    </p:animScale>
                                    <p:animScale>
                                      <p:cBhvr>
                                        <p:cTn id="41" dur="166" decel="50000">
                                          <p:stCondLst>
                                            <p:cond delay="1834"/>
                                          </p:stCondLst>
                                        </p:cTn>
                                        <p:tgtEl>
                                          <p:spTgt spid="82956"/>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51" presetClass="entr" presetSubtype="0" fill="hold" nodeType="clickEffect">
                                  <p:stCondLst>
                                    <p:cond delay="0"/>
                                  </p:stCondLst>
                                  <p:childTnLst>
                                    <p:set>
                                      <p:cBhvr>
                                        <p:cTn id="45" dur="1" fill="hold">
                                          <p:stCondLst>
                                            <p:cond delay="0"/>
                                          </p:stCondLst>
                                        </p:cTn>
                                        <p:tgtEl>
                                          <p:spTgt spid="82955"/>
                                        </p:tgtEl>
                                        <p:attrNameLst>
                                          <p:attrName>style.visibility</p:attrName>
                                        </p:attrNameLst>
                                      </p:cBhvr>
                                      <p:to>
                                        <p:strVal val="visible"/>
                                      </p:to>
                                    </p:set>
                                    <p:animEffect transition="in" filter="fade">
                                      <p:cBhvr>
                                        <p:cTn id="46" dur="770" decel="100000"/>
                                        <p:tgtEl>
                                          <p:spTgt spid="82955"/>
                                        </p:tgtEl>
                                      </p:cBhvr>
                                    </p:animEffect>
                                    <p:animScale>
                                      <p:cBhvr>
                                        <p:cTn id="47" dur="770" decel="100000"/>
                                        <p:tgtEl>
                                          <p:spTgt spid="82955"/>
                                        </p:tgtEl>
                                      </p:cBhvr>
                                      <p:from x="10000" y="10000"/>
                                      <p:to x="200000" y="450000"/>
                                    </p:animScale>
                                    <p:animScale>
                                      <p:cBhvr>
                                        <p:cTn id="48" dur="1230" accel="100000" fill="hold">
                                          <p:stCondLst>
                                            <p:cond delay="770"/>
                                          </p:stCondLst>
                                        </p:cTn>
                                        <p:tgtEl>
                                          <p:spTgt spid="82955"/>
                                        </p:tgtEl>
                                      </p:cBhvr>
                                      <p:from x="200000" y="450000"/>
                                      <p:to x="100000" y="100000"/>
                                    </p:animScale>
                                    <p:set>
                                      <p:cBhvr>
                                        <p:cTn id="49" dur="770" fill="hold"/>
                                        <p:tgtEl>
                                          <p:spTgt spid="82955"/>
                                        </p:tgtEl>
                                        <p:attrNameLst>
                                          <p:attrName>ppt_x</p:attrName>
                                        </p:attrNameLst>
                                      </p:cBhvr>
                                      <p:to>
                                        <p:strVal val="(0.5)"/>
                                      </p:to>
                                    </p:set>
                                    <p:anim from="(0.5)" to="(#ppt_x)" calcmode="lin" valueType="num">
                                      <p:cBhvr>
                                        <p:cTn id="50" dur="1230" accel="100000" fill="hold">
                                          <p:stCondLst>
                                            <p:cond delay="770"/>
                                          </p:stCondLst>
                                        </p:cTn>
                                        <p:tgtEl>
                                          <p:spTgt spid="82955"/>
                                        </p:tgtEl>
                                        <p:attrNameLst>
                                          <p:attrName>ppt_x</p:attrName>
                                        </p:attrNameLst>
                                      </p:cBhvr>
                                    </p:anim>
                                    <p:set>
                                      <p:cBhvr>
                                        <p:cTn id="51" dur="770" fill="hold"/>
                                        <p:tgtEl>
                                          <p:spTgt spid="82955"/>
                                        </p:tgtEl>
                                        <p:attrNameLst>
                                          <p:attrName>ppt_y</p:attrName>
                                        </p:attrNameLst>
                                      </p:cBhvr>
                                      <p:to>
                                        <p:strVal val="(#ppt_y+0.4)"/>
                                      </p:to>
                                    </p:set>
                                    <p:anim from="(#ppt_y+0.4)" to="(#ppt_y)" calcmode="lin" valueType="num">
                                      <p:cBhvr>
                                        <p:cTn id="52" dur="1230" accel="100000" fill="hold">
                                          <p:stCondLst>
                                            <p:cond delay="770"/>
                                          </p:stCondLst>
                                        </p:cTn>
                                        <p:tgtEl>
                                          <p:spTgt spid="82955"/>
                                        </p:tgtEl>
                                        <p:attrNameLst>
                                          <p:attrName>ppt_y</p:attrName>
                                        </p:attrNameLst>
                                      </p:cBhvr>
                                    </p:anim>
                                  </p:childTnLst>
                                </p:cTn>
                              </p:par>
                            </p:childTnLst>
                          </p:cTn>
                        </p:par>
                      </p:childTnLst>
                    </p:cTn>
                  </p:par>
                  <p:par>
                    <p:cTn id="53" fill="hold">
                      <p:stCondLst>
                        <p:cond delay="indefinite"/>
                      </p:stCondLst>
                      <p:childTnLst>
                        <p:par>
                          <p:cTn id="54" fill="hold">
                            <p:stCondLst>
                              <p:cond delay="0"/>
                            </p:stCondLst>
                            <p:childTnLst>
                              <p:par>
                                <p:cTn id="55" presetID="29" presetClass="entr" presetSubtype="0" fill="hold" grpId="0" nodeType="clickEffect">
                                  <p:stCondLst>
                                    <p:cond delay="0"/>
                                  </p:stCondLst>
                                  <p:childTnLst>
                                    <p:set>
                                      <p:cBhvr>
                                        <p:cTn id="56" dur="1" fill="hold">
                                          <p:stCondLst>
                                            <p:cond delay="0"/>
                                          </p:stCondLst>
                                        </p:cTn>
                                        <p:tgtEl>
                                          <p:spTgt spid="3">
                                            <p:txEl>
                                              <p:pRg st="0" end="0"/>
                                            </p:txEl>
                                          </p:spTgt>
                                        </p:tgtEl>
                                        <p:attrNameLst>
                                          <p:attrName>style.visibility</p:attrName>
                                        </p:attrNameLst>
                                      </p:cBhvr>
                                      <p:to>
                                        <p:strVal val="visible"/>
                                      </p:to>
                                    </p:set>
                                    <p:anim calcmode="lin" valueType="num">
                                      <p:cBhvr>
                                        <p:cTn id="5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5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9" presetClass="entr" presetSubtype="0" fill="hold" grpId="0" nodeType="clickEffect">
                                  <p:stCondLst>
                                    <p:cond delay="0"/>
                                  </p:stCondLst>
                                  <p:childTnLst>
                                    <p:set>
                                      <p:cBhvr>
                                        <p:cTn id="63" dur="1" fill="hold">
                                          <p:stCondLst>
                                            <p:cond delay="0"/>
                                          </p:stCondLst>
                                        </p:cTn>
                                        <p:tgtEl>
                                          <p:spTgt spid="3">
                                            <p:txEl>
                                              <p:pRg st="2" end="2"/>
                                            </p:txEl>
                                          </p:spTgt>
                                        </p:tgtEl>
                                        <p:attrNameLst>
                                          <p:attrName>style.visibility</p:attrName>
                                        </p:attrNameLst>
                                      </p:cBhvr>
                                      <p:to>
                                        <p:strVal val="visible"/>
                                      </p:to>
                                    </p:set>
                                    <p:anim calcmode="lin" valueType="num">
                                      <p:cBhvr>
                                        <p:cTn id="64"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65"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66" dur="1000"/>
                                        <p:tgtEl>
                                          <p:spTgt spid="3">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9" presetClass="entr" presetSubtype="0" fill="hold" grpId="0" nodeType="clickEffect">
                                  <p:stCondLst>
                                    <p:cond delay="0"/>
                                  </p:stCondLst>
                                  <p:childTnLst>
                                    <p:set>
                                      <p:cBhvr>
                                        <p:cTn id="70" dur="1" fill="hold">
                                          <p:stCondLst>
                                            <p:cond delay="0"/>
                                          </p:stCondLst>
                                        </p:cTn>
                                        <p:tgtEl>
                                          <p:spTgt spid="3">
                                            <p:txEl>
                                              <p:pRg st="4" end="4"/>
                                            </p:txEl>
                                          </p:spTgt>
                                        </p:tgtEl>
                                        <p:attrNameLst>
                                          <p:attrName>style.visibility</p:attrName>
                                        </p:attrNameLst>
                                      </p:cBhvr>
                                      <p:to>
                                        <p:strVal val="visible"/>
                                      </p:to>
                                    </p:set>
                                    <p:anim calcmode="lin" valueType="num">
                                      <p:cBhvr>
                                        <p:cTn id="71"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72"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73" dur="1000"/>
                                        <p:tgtEl>
                                          <p:spTgt spid="3">
                                            <p:txEl>
                                              <p:pRg st="4" end="4"/>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9" presetClass="entr" presetSubtype="0" fill="hold" grpId="0" nodeType="clickEffect">
                                  <p:stCondLst>
                                    <p:cond delay="0"/>
                                  </p:stCondLst>
                                  <p:childTnLst>
                                    <p:set>
                                      <p:cBhvr>
                                        <p:cTn id="77" dur="1" fill="hold">
                                          <p:stCondLst>
                                            <p:cond delay="0"/>
                                          </p:stCondLst>
                                        </p:cTn>
                                        <p:tgtEl>
                                          <p:spTgt spid="3">
                                            <p:txEl>
                                              <p:pRg st="7" end="7"/>
                                            </p:txEl>
                                          </p:spTgt>
                                        </p:tgtEl>
                                        <p:attrNameLst>
                                          <p:attrName>style.visibility</p:attrName>
                                        </p:attrNameLst>
                                      </p:cBhvr>
                                      <p:to>
                                        <p:strVal val="visible"/>
                                      </p:to>
                                    </p:set>
                                    <p:anim calcmode="lin" valueType="num">
                                      <p:cBhvr>
                                        <p:cTn id="78"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79"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80"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sz="3000" b="1" dirty="0" smtClean="0">
                <a:solidFill>
                  <a:srgbClr val="00B0F0"/>
                </a:solidFill>
                <a:latin typeface="Times New Roman" pitchFamily="18" charset="0"/>
              </a:rPr>
              <a:t>PRIVATE LTD COMPANIES HAVING TURNOVER UPTO 60 LAKHS SHOULD BE CONVERTED TO LLP</a:t>
            </a:r>
            <a:endParaRPr lang="en-US" sz="3000" dirty="0">
              <a:solidFill>
                <a:srgbClr val="00B0F0"/>
              </a:solidFill>
              <a:latin typeface="Times New Roman" pitchFamily="18" charset="0"/>
            </a:endParaRPr>
          </a:p>
        </p:txBody>
      </p:sp>
      <p:sp>
        <p:nvSpPr>
          <p:cNvPr id="3" name="Content Placeholder 2"/>
          <p:cNvSpPr>
            <a:spLocks noGrp="1"/>
          </p:cNvSpPr>
          <p:nvPr>
            <p:ph idx="1"/>
          </p:nvPr>
        </p:nvSpPr>
        <p:spPr>
          <a:xfrm>
            <a:off x="76200" y="1295400"/>
            <a:ext cx="8991600" cy="5638800"/>
          </a:xfrm>
        </p:spPr>
        <p:txBody>
          <a:bodyPr>
            <a:noAutofit/>
          </a:bodyPr>
          <a:lstStyle/>
          <a:p>
            <a:pPr algn="just">
              <a:buNone/>
            </a:pPr>
            <a:r>
              <a:rPr lang="en-US" sz="2000" dirty="0" smtClean="0">
                <a:solidFill>
                  <a:srgbClr val="FF0000"/>
                </a:solidFill>
                <a:latin typeface="Times New Roman" pitchFamily="18" charset="0"/>
                <a:cs typeface="Times New Roman" pitchFamily="18" charset="0"/>
              </a:rPr>
              <a:t>4) Compliances</a:t>
            </a:r>
            <a:r>
              <a:rPr lang="en-US" sz="2000" dirty="0" smtClean="0">
                <a:latin typeface="Times New Roman" pitchFamily="18" charset="0"/>
                <a:cs typeface="Times New Roman" pitchFamily="18" charset="0"/>
              </a:rPr>
              <a:t> under new companies Act for Pvt Ltd Companies has been substantially increased, which are not applicable for LLPs.</a:t>
            </a:r>
          </a:p>
          <a:p>
            <a:pPr algn="just">
              <a:buNone/>
            </a:pPr>
            <a:endParaRPr lang="en-US" sz="8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5) There is </a:t>
            </a:r>
            <a:r>
              <a:rPr lang="en-US" sz="2000" dirty="0" smtClean="0">
                <a:solidFill>
                  <a:srgbClr val="FF0000"/>
                </a:solidFill>
                <a:latin typeface="Times New Roman" pitchFamily="18" charset="0"/>
                <a:cs typeface="Times New Roman" pitchFamily="18" charset="0"/>
              </a:rPr>
              <a:t>heavy penalty </a:t>
            </a:r>
            <a:r>
              <a:rPr lang="en-US" sz="2000" dirty="0" smtClean="0">
                <a:latin typeface="Times New Roman" pitchFamily="18" charset="0"/>
                <a:cs typeface="Times New Roman" pitchFamily="18" charset="0"/>
              </a:rPr>
              <a:t>for non compliances under New Company Act. Penalty of Rs 50,000 is a small amount for a single violation.</a:t>
            </a:r>
          </a:p>
          <a:p>
            <a:pPr algn="just">
              <a:buNone/>
            </a:pPr>
            <a:endParaRPr lang="en-US" sz="800" dirty="0" smtClean="0">
              <a:solidFill>
                <a:srgbClr val="FF0000"/>
              </a:solidFill>
              <a:latin typeface="Times New Roman" pitchFamily="18" charset="0"/>
              <a:cs typeface="Times New Roman" pitchFamily="18" charset="0"/>
            </a:endParaRPr>
          </a:p>
          <a:p>
            <a:pPr algn="just">
              <a:buNone/>
            </a:pPr>
            <a:r>
              <a:rPr lang="en-US" sz="2000" dirty="0" smtClean="0">
                <a:solidFill>
                  <a:srgbClr val="FF0000"/>
                </a:solidFill>
                <a:latin typeface="Times New Roman" pitchFamily="18" charset="0"/>
                <a:cs typeface="Times New Roman" pitchFamily="18" charset="0"/>
              </a:rPr>
              <a:t>6)  Cost </a:t>
            </a:r>
            <a:r>
              <a:rPr lang="en-US" sz="2000" dirty="0">
                <a:solidFill>
                  <a:srgbClr val="FF0000"/>
                </a:solidFill>
                <a:latin typeface="Times New Roman" pitchFamily="18" charset="0"/>
                <a:cs typeface="Times New Roman" pitchFamily="18" charset="0"/>
              </a:rPr>
              <a:t>benefit analysis </a:t>
            </a:r>
            <a:r>
              <a:rPr lang="en-US" sz="2000" dirty="0">
                <a:latin typeface="Times New Roman" pitchFamily="18" charset="0"/>
                <a:cs typeface="Times New Roman" pitchFamily="18" charset="0"/>
              </a:rPr>
              <a:t>suggests that these should be converted into </a:t>
            </a:r>
            <a:r>
              <a:rPr lang="en-US" sz="2000" dirty="0" smtClean="0">
                <a:latin typeface="Times New Roman" pitchFamily="18" charset="0"/>
                <a:cs typeface="Times New Roman" pitchFamily="18" charset="0"/>
              </a:rPr>
              <a:t>LLP.</a:t>
            </a:r>
          </a:p>
          <a:p>
            <a:pPr algn="just">
              <a:buNone/>
            </a:pPr>
            <a:endParaRPr lang="en-US" sz="105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7</a:t>
            </a:r>
            <a:r>
              <a:rPr lang="en-US" sz="2000" dirty="0">
                <a:latin typeface="Times New Roman" pitchFamily="18" charset="0"/>
                <a:cs typeface="Times New Roman" pitchFamily="18" charset="0"/>
              </a:rPr>
              <a:t>) However, as per </a:t>
            </a:r>
            <a:r>
              <a:rPr lang="en-US" sz="2000" dirty="0">
                <a:solidFill>
                  <a:srgbClr val="FF0000"/>
                </a:solidFill>
                <a:latin typeface="Times New Roman" pitchFamily="18" charset="0"/>
                <a:cs typeface="Times New Roman" pitchFamily="18" charset="0"/>
              </a:rPr>
              <a:t>sec 47(xiiib) of Income tax Act</a:t>
            </a:r>
            <a:r>
              <a:rPr lang="en-US" sz="2000" dirty="0">
                <a:latin typeface="Times New Roman" pitchFamily="18" charset="0"/>
                <a:cs typeface="Times New Roman" pitchFamily="18" charset="0"/>
              </a:rPr>
              <a:t>, for tax neutrality of such conversion , turnover of Pvt Ltd </a:t>
            </a:r>
            <a:r>
              <a:rPr lang="en-US" sz="2000" dirty="0" smtClean="0">
                <a:latin typeface="Times New Roman" pitchFamily="18" charset="0"/>
                <a:cs typeface="Times New Roman" pitchFamily="18" charset="0"/>
              </a:rPr>
              <a:t>company</a:t>
            </a:r>
            <a:r>
              <a:rPr lang="en-US" sz="2000" dirty="0">
                <a:latin typeface="Times New Roman" pitchFamily="18" charset="0"/>
                <a:cs typeface="Times New Roman" pitchFamily="18" charset="0"/>
              </a:rPr>
              <a:t>  in any of last 3 years must not exceeds 60 lakhs. So, if turnover exceeds 60 lakhs than such conversion will be subject to income tax.</a:t>
            </a:r>
          </a:p>
        </p:txBody>
      </p:sp>
      <p:sp>
        <p:nvSpPr>
          <p:cNvPr id="9" name="Slide Number Placeholder 8"/>
          <p:cNvSpPr>
            <a:spLocks noGrp="1"/>
          </p:cNvSpPr>
          <p:nvPr>
            <p:ph type="sldNum" sz="quarter" idx="12"/>
          </p:nvPr>
        </p:nvSpPr>
        <p:spPr/>
        <p:txBody>
          <a:bodyPr/>
          <a:lstStyle/>
          <a:p>
            <a:fld id="{B6F15528-21DE-4FAA-801E-634DDDAF4B2B}" type="slidenum">
              <a:rPr lang="en-US" smtClean="0"/>
              <a:pPr/>
              <a:t>22</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p:cTn id="33"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style>
          <a:lnRef idx="1">
            <a:schemeClr val="accent2"/>
          </a:lnRef>
          <a:fillRef idx="2">
            <a:schemeClr val="accent2"/>
          </a:fillRef>
          <a:effectRef idx="1">
            <a:schemeClr val="accent2"/>
          </a:effectRef>
          <a:fontRef idx="minor">
            <a:schemeClr val="dk1"/>
          </a:fontRef>
        </p:style>
        <p:txBody>
          <a:bodyPr>
            <a:normAutofit/>
          </a:bodyPr>
          <a:lstStyle/>
          <a:p>
            <a:r>
              <a:rPr lang="en-US" sz="3000" b="1" dirty="0" smtClean="0">
                <a:solidFill>
                  <a:schemeClr val="bg1"/>
                </a:solidFill>
                <a:latin typeface="Times New Roman" pitchFamily="18" charset="0"/>
              </a:rPr>
              <a:t>PRIVATE LTD COMPANIES SHOULD BE CONVERTED INTO PUBLIC LTD COMPANIES</a:t>
            </a:r>
            <a:endParaRPr lang="en-US" sz="3000" dirty="0">
              <a:solidFill>
                <a:schemeClr val="bg1"/>
              </a:solidFill>
              <a:latin typeface="Times New Roman" pitchFamily="18" charset="0"/>
            </a:endParaRPr>
          </a:p>
        </p:txBody>
      </p:sp>
      <p:sp>
        <p:nvSpPr>
          <p:cNvPr id="3" name="Content Placeholder 2"/>
          <p:cNvSpPr>
            <a:spLocks noGrp="1"/>
          </p:cNvSpPr>
          <p:nvPr>
            <p:ph idx="1"/>
          </p:nvPr>
        </p:nvSpPr>
        <p:spPr>
          <a:xfrm>
            <a:off x="0" y="3581400"/>
            <a:ext cx="8991600" cy="2667000"/>
          </a:xfrm>
        </p:spPr>
        <p:txBody>
          <a:bodyPr>
            <a:noAutofit/>
          </a:bodyPr>
          <a:lstStyle/>
          <a:p>
            <a:pPr marL="514350" indent="-514350" algn="just">
              <a:buAutoNum type="arabicParenR"/>
            </a:pPr>
            <a:r>
              <a:rPr lang="en-US" sz="2000" dirty="0" smtClean="0"/>
              <a:t>Sec </a:t>
            </a:r>
            <a:r>
              <a:rPr lang="en-US" sz="2000" dirty="0"/>
              <a:t>185 of New Co Act is </a:t>
            </a:r>
            <a:r>
              <a:rPr lang="en-US" sz="2000" dirty="0">
                <a:solidFill>
                  <a:srgbClr val="FF0000"/>
                </a:solidFill>
              </a:rPr>
              <a:t>not applicable to </a:t>
            </a:r>
            <a:r>
              <a:rPr lang="en-US" sz="2000" dirty="0" smtClean="0">
                <a:solidFill>
                  <a:srgbClr val="FF0000"/>
                </a:solidFill>
              </a:rPr>
              <a:t>Public Ltd </a:t>
            </a:r>
            <a:r>
              <a:rPr lang="en-US" sz="2000" dirty="0">
                <a:solidFill>
                  <a:srgbClr val="FF0000"/>
                </a:solidFill>
              </a:rPr>
              <a:t>co</a:t>
            </a:r>
            <a:r>
              <a:rPr lang="en-US" sz="2000" dirty="0"/>
              <a:t> at a general meeting of which not less than </a:t>
            </a:r>
            <a:r>
              <a:rPr lang="en-US" sz="2000" dirty="0" smtClean="0">
                <a:solidFill>
                  <a:srgbClr val="FF0000"/>
                </a:solidFill>
              </a:rPr>
              <a:t>25%</a:t>
            </a:r>
            <a:r>
              <a:rPr lang="en-US" sz="2000" dirty="0" smtClean="0"/>
              <a:t> </a:t>
            </a:r>
            <a:r>
              <a:rPr lang="en-US" sz="2000" dirty="0"/>
              <a:t>of the total voting power may be exercised or controlled by any such director, or by two or more such directors, </a:t>
            </a:r>
            <a:r>
              <a:rPr lang="en-US" sz="2000" dirty="0" smtClean="0"/>
              <a:t>together</a:t>
            </a:r>
          </a:p>
          <a:p>
            <a:pPr marL="514350" indent="-514350" algn="just">
              <a:buAutoNum type="arabicParenR"/>
            </a:pPr>
            <a:endParaRPr lang="en-US" sz="900" dirty="0" smtClean="0"/>
          </a:p>
          <a:p>
            <a:pPr marL="514350" indent="-514350" algn="just">
              <a:buAutoNum type="arabicParenR"/>
            </a:pPr>
            <a:r>
              <a:rPr lang="en-US" sz="2000" dirty="0" smtClean="0"/>
              <a:t>We </a:t>
            </a:r>
            <a:r>
              <a:rPr lang="en-US" sz="2000" dirty="0"/>
              <a:t>can plan accordingly and take </a:t>
            </a:r>
            <a:r>
              <a:rPr lang="en-US" sz="2000" dirty="0" smtClean="0"/>
              <a:t>benefit.</a:t>
            </a:r>
          </a:p>
          <a:p>
            <a:pPr marL="514350" indent="-514350" algn="just">
              <a:buAutoNum type="arabicParenR"/>
            </a:pPr>
            <a:endParaRPr lang="en-US" sz="1050" dirty="0" smtClean="0"/>
          </a:p>
          <a:p>
            <a:pPr marL="514350" indent="-514350" algn="just">
              <a:buAutoNum type="arabicParenR"/>
            </a:pPr>
            <a:r>
              <a:rPr lang="en-US" sz="2000" dirty="0" smtClean="0"/>
              <a:t>So</a:t>
            </a:r>
            <a:r>
              <a:rPr lang="en-US" sz="2000" dirty="0"/>
              <a:t>, we can convert our existing Pvt Ltd companies to </a:t>
            </a:r>
            <a:r>
              <a:rPr lang="en-US" sz="2000" dirty="0" smtClean="0"/>
              <a:t>Public </a:t>
            </a:r>
            <a:r>
              <a:rPr lang="en-US" sz="2000" dirty="0"/>
              <a:t>Ltd companies and take </a:t>
            </a:r>
            <a:r>
              <a:rPr lang="en-US" sz="2000" dirty="0" smtClean="0"/>
              <a:t>benefits.</a:t>
            </a:r>
          </a:p>
          <a:p>
            <a:pPr marL="514350" indent="-514350" algn="just">
              <a:buNone/>
            </a:pPr>
            <a:endParaRPr lang="en-US" sz="2000" dirty="0" smtClean="0"/>
          </a:p>
          <a:p>
            <a:pPr marL="514350" indent="-514350" algn="just">
              <a:buNone/>
            </a:pPr>
            <a:r>
              <a:rPr lang="en-US" sz="2000" dirty="0" smtClean="0"/>
              <a:t>									Cont……</a:t>
            </a:r>
            <a:endParaRPr lang="en-US" sz="2000" dirty="0"/>
          </a:p>
        </p:txBody>
      </p:sp>
      <p:pic>
        <p:nvPicPr>
          <p:cNvPr id="80903" name="Picture 7" descr="http://mannacapitalmanagement.com/financial-advisor-blog/wp-content/uploads/2012/06/convert_roth_ira.jpg"/>
          <p:cNvPicPr>
            <a:picLocks noChangeAspect="1" noChangeArrowheads="1"/>
          </p:cNvPicPr>
          <p:nvPr/>
        </p:nvPicPr>
        <p:blipFill>
          <a:blip r:embed="rId2" cstate="print"/>
          <a:srcRect/>
          <a:stretch>
            <a:fillRect/>
          </a:stretch>
        </p:blipFill>
        <p:spPr bwMode="auto">
          <a:xfrm>
            <a:off x="3505200" y="2057400"/>
            <a:ext cx="1905000" cy="744141"/>
          </a:xfrm>
          <a:prstGeom prst="rect">
            <a:avLst/>
          </a:prstGeom>
          <a:noFill/>
        </p:spPr>
      </p:pic>
      <p:pic>
        <p:nvPicPr>
          <p:cNvPr id="80907" name="Picture 11" descr="http://www.hometalkies.com/lucia/wp-content/uploads/2012/04/4882.jpg"/>
          <p:cNvPicPr>
            <a:picLocks noChangeAspect="1" noChangeArrowheads="1"/>
          </p:cNvPicPr>
          <p:nvPr/>
        </p:nvPicPr>
        <p:blipFill>
          <a:blip r:embed="rId3" cstate="print"/>
          <a:srcRect b="12000"/>
          <a:stretch>
            <a:fillRect/>
          </a:stretch>
        </p:blipFill>
        <p:spPr bwMode="auto">
          <a:xfrm>
            <a:off x="152400" y="1488165"/>
            <a:ext cx="3206072" cy="1905000"/>
          </a:xfrm>
          <a:prstGeom prst="rect">
            <a:avLst/>
          </a:prstGeom>
          <a:noFill/>
        </p:spPr>
      </p:pic>
      <p:pic>
        <p:nvPicPr>
          <p:cNvPr id="80909" name="Picture 13" descr="http://crowdfundpros.com/wp-content/uploads/2013/09/crowd2.jpeg"/>
          <p:cNvPicPr>
            <a:picLocks noChangeAspect="1" noChangeArrowheads="1"/>
          </p:cNvPicPr>
          <p:nvPr/>
        </p:nvPicPr>
        <p:blipFill>
          <a:blip r:embed="rId4" cstate="print"/>
          <a:srcRect/>
          <a:stretch>
            <a:fillRect/>
          </a:stretch>
        </p:blipFill>
        <p:spPr bwMode="auto">
          <a:xfrm>
            <a:off x="5638800" y="1411965"/>
            <a:ext cx="3352800" cy="2093235"/>
          </a:xfrm>
          <a:prstGeom prst="rect">
            <a:avLst/>
          </a:prstGeom>
          <a:noFill/>
        </p:spPr>
      </p:pic>
      <p:sp>
        <p:nvSpPr>
          <p:cNvPr id="12" name="Slide Number Placeholder 11"/>
          <p:cNvSpPr>
            <a:spLocks noGrp="1"/>
          </p:cNvSpPr>
          <p:nvPr>
            <p:ph type="sldNum" sz="quarter" idx="12"/>
          </p:nvPr>
        </p:nvSpPr>
        <p:spPr/>
        <p:txBody>
          <a:bodyPr/>
          <a:lstStyle/>
          <a:p>
            <a:fld id="{B6F15528-21DE-4FAA-801E-634DDDAF4B2B}" type="slidenum">
              <a:rPr lang="en-US" smtClean="0"/>
              <a:pPr/>
              <a:t>23</a:t>
            </a:fld>
            <a:endParaRPr lang="en-US" dirty="0"/>
          </a:p>
        </p:txBody>
      </p:sp>
      <p:sp>
        <p:nvSpPr>
          <p:cNvPr id="14" name="Footer Placeholder 13"/>
          <p:cNvSpPr>
            <a:spLocks noGrp="1"/>
          </p:cNvSpPr>
          <p:nvPr>
            <p:ph type="ftr" sz="quarter" idx="11"/>
          </p:nvPr>
        </p:nvSpPr>
        <p:spPr/>
        <p:txBody>
          <a:bodyPr/>
          <a:lstStyle/>
          <a:p>
            <a:r>
              <a:rPr lang="en-US" dirty="0" smtClean="0"/>
              <a:t>Email: CSshishirdudeja@gmail.com,                      Cell: +919910938312</a:t>
            </a:r>
            <a:endParaRPr lang="en-US" dirty="0"/>
          </a:p>
        </p:txBody>
      </p:sp>
      <p:sp>
        <p:nvSpPr>
          <p:cNvPr id="15" name="Date Placeholder 14"/>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80907"/>
                                        </p:tgtEl>
                                        <p:attrNameLst>
                                          <p:attrName>style.visibility</p:attrName>
                                        </p:attrNameLst>
                                      </p:cBhvr>
                                      <p:to>
                                        <p:strVal val="visible"/>
                                      </p:to>
                                    </p:set>
                                    <p:animEffect transition="in" filter="wipe(down)">
                                      <p:cBhvr>
                                        <p:cTn id="12" dur="580">
                                          <p:stCondLst>
                                            <p:cond delay="0"/>
                                          </p:stCondLst>
                                        </p:cTn>
                                        <p:tgtEl>
                                          <p:spTgt spid="80907"/>
                                        </p:tgtEl>
                                      </p:cBhvr>
                                    </p:animEffect>
                                    <p:anim calcmode="lin" valueType="num">
                                      <p:cBhvr>
                                        <p:cTn id="13" dur="1822" tmFilter="0,0; 0.14,0.36; 0.43,0.73; 0.71,0.91; 1.0,1.0">
                                          <p:stCondLst>
                                            <p:cond delay="0"/>
                                          </p:stCondLst>
                                        </p:cTn>
                                        <p:tgtEl>
                                          <p:spTgt spid="8090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090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090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090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0907"/>
                                        </p:tgtEl>
                                        <p:attrNameLst>
                                          <p:attrName>ppt_y</p:attrName>
                                        </p:attrNameLst>
                                      </p:cBhvr>
                                      <p:tavLst>
                                        <p:tav tm="0" fmla="#ppt_y-sin(pi*$)/81">
                                          <p:val>
                                            <p:fltVal val="0"/>
                                          </p:val>
                                        </p:tav>
                                        <p:tav tm="100000">
                                          <p:val>
                                            <p:fltVal val="1"/>
                                          </p:val>
                                        </p:tav>
                                      </p:tavLst>
                                    </p:anim>
                                    <p:animScale>
                                      <p:cBhvr>
                                        <p:cTn id="18" dur="26">
                                          <p:stCondLst>
                                            <p:cond delay="650"/>
                                          </p:stCondLst>
                                        </p:cTn>
                                        <p:tgtEl>
                                          <p:spTgt spid="80907"/>
                                        </p:tgtEl>
                                      </p:cBhvr>
                                      <p:to x="100000" y="60000"/>
                                    </p:animScale>
                                    <p:animScale>
                                      <p:cBhvr>
                                        <p:cTn id="19" dur="166" decel="50000">
                                          <p:stCondLst>
                                            <p:cond delay="676"/>
                                          </p:stCondLst>
                                        </p:cTn>
                                        <p:tgtEl>
                                          <p:spTgt spid="80907"/>
                                        </p:tgtEl>
                                      </p:cBhvr>
                                      <p:to x="100000" y="100000"/>
                                    </p:animScale>
                                    <p:animScale>
                                      <p:cBhvr>
                                        <p:cTn id="20" dur="26">
                                          <p:stCondLst>
                                            <p:cond delay="1312"/>
                                          </p:stCondLst>
                                        </p:cTn>
                                        <p:tgtEl>
                                          <p:spTgt spid="80907"/>
                                        </p:tgtEl>
                                      </p:cBhvr>
                                      <p:to x="100000" y="80000"/>
                                    </p:animScale>
                                    <p:animScale>
                                      <p:cBhvr>
                                        <p:cTn id="21" dur="166" decel="50000">
                                          <p:stCondLst>
                                            <p:cond delay="1338"/>
                                          </p:stCondLst>
                                        </p:cTn>
                                        <p:tgtEl>
                                          <p:spTgt spid="80907"/>
                                        </p:tgtEl>
                                      </p:cBhvr>
                                      <p:to x="100000" y="100000"/>
                                    </p:animScale>
                                    <p:animScale>
                                      <p:cBhvr>
                                        <p:cTn id="22" dur="26">
                                          <p:stCondLst>
                                            <p:cond delay="1642"/>
                                          </p:stCondLst>
                                        </p:cTn>
                                        <p:tgtEl>
                                          <p:spTgt spid="80907"/>
                                        </p:tgtEl>
                                      </p:cBhvr>
                                      <p:to x="100000" y="90000"/>
                                    </p:animScale>
                                    <p:animScale>
                                      <p:cBhvr>
                                        <p:cTn id="23" dur="166" decel="50000">
                                          <p:stCondLst>
                                            <p:cond delay="1668"/>
                                          </p:stCondLst>
                                        </p:cTn>
                                        <p:tgtEl>
                                          <p:spTgt spid="80907"/>
                                        </p:tgtEl>
                                      </p:cBhvr>
                                      <p:to x="100000" y="100000"/>
                                    </p:animScale>
                                    <p:animScale>
                                      <p:cBhvr>
                                        <p:cTn id="24" dur="26">
                                          <p:stCondLst>
                                            <p:cond delay="1808"/>
                                          </p:stCondLst>
                                        </p:cTn>
                                        <p:tgtEl>
                                          <p:spTgt spid="80907"/>
                                        </p:tgtEl>
                                      </p:cBhvr>
                                      <p:to x="100000" y="95000"/>
                                    </p:animScale>
                                    <p:animScale>
                                      <p:cBhvr>
                                        <p:cTn id="25" dur="166" decel="50000">
                                          <p:stCondLst>
                                            <p:cond delay="1834"/>
                                          </p:stCondLst>
                                        </p:cTn>
                                        <p:tgtEl>
                                          <p:spTgt spid="8090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1" presetClass="entr" presetSubtype="4" fill="hold" nodeType="clickEffect">
                                  <p:stCondLst>
                                    <p:cond delay="0"/>
                                  </p:stCondLst>
                                  <p:childTnLst>
                                    <p:set>
                                      <p:cBhvr>
                                        <p:cTn id="29" dur="1" fill="hold">
                                          <p:stCondLst>
                                            <p:cond delay="0"/>
                                          </p:stCondLst>
                                        </p:cTn>
                                        <p:tgtEl>
                                          <p:spTgt spid="80903"/>
                                        </p:tgtEl>
                                        <p:attrNameLst>
                                          <p:attrName>style.visibility</p:attrName>
                                        </p:attrNameLst>
                                      </p:cBhvr>
                                      <p:to>
                                        <p:strVal val="visible"/>
                                      </p:to>
                                    </p:set>
                                    <p:animEffect transition="in" filter="wheel(4)">
                                      <p:cBhvr>
                                        <p:cTn id="30" dur="2000"/>
                                        <p:tgtEl>
                                          <p:spTgt spid="80903"/>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80909"/>
                                        </p:tgtEl>
                                        <p:attrNameLst>
                                          <p:attrName>style.visibility</p:attrName>
                                        </p:attrNameLst>
                                      </p:cBhvr>
                                      <p:to>
                                        <p:strVal val="visible"/>
                                      </p:to>
                                    </p:set>
                                    <p:animEffect transition="in" filter="wipe(down)">
                                      <p:cBhvr>
                                        <p:cTn id="35" dur="580">
                                          <p:stCondLst>
                                            <p:cond delay="0"/>
                                          </p:stCondLst>
                                        </p:cTn>
                                        <p:tgtEl>
                                          <p:spTgt spid="80909"/>
                                        </p:tgtEl>
                                      </p:cBhvr>
                                    </p:animEffect>
                                    <p:anim calcmode="lin" valueType="num">
                                      <p:cBhvr>
                                        <p:cTn id="36" dur="1822" tmFilter="0,0; 0.14,0.36; 0.43,0.73; 0.71,0.91; 1.0,1.0">
                                          <p:stCondLst>
                                            <p:cond delay="0"/>
                                          </p:stCondLst>
                                        </p:cTn>
                                        <p:tgtEl>
                                          <p:spTgt spid="80909"/>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80909"/>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80909"/>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80909"/>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80909"/>
                                        </p:tgtEl>
                                        <p:attrNameLst>
                                          <p:attrName>ppt_y</p:attrName>
                                        </p:attrNameLst>
                                      </p:cBhvr>
                                      <p:tavLst>
                                        <p:tav tm="0" fmla="#ppt_y-sin(pi*$)/81">
                                          <p:val>
                                            <p:fltVal val="0"/>
                                          </p:val>
                                        </p:tav>
                                        <p:tav tm="100000">
                                          <p:val>
                                            <p:fltVal val="1"/>
                                          </p:val>
                                        </p:tav>
                                      </p:tavLst>
                                    </p:anim>
                                    <p:animScale>
                                      <p:cBhvr>
                                        <p:cTn id="41" dur="26">
                                          <p:stCondLst>
                                            <p:cond delay="650"/>
                                          </p:stCondLst>
                                        </p:cTn>
                                        <p:tgtEl>
                                          <p:spTgt spid="80909"/>
                                        </p:tgtEl>
                                      </p:cBhvr>
                                      <p:to x="100000" y="60000"/>
                                    </p:animScale>
                                    <p:animScale>
                                      <p:cBhvr>
                                        <p:cTn id="42" dur="166" decel="50000">
                                          <p:stCondLst>
                                            <p:cond delay="676"/>
                                          </p:stCondLst>
                                        </p:cTn>
                                        <p:tgtEl>
                                          <p:spTgt spid="80909"/>
                                        </p:tgtEl>
                                      </p:cBhvr>
                                      <p:to x="100000" y="100000"/>
                                    </p:animScale>
                                    <p:animScale>
                                      <p:cBhvr>
                                        <p:cTn id="43" dur="26">
                                          <p:stCondLst>
                                            <p:cond delay="1312"/>
                                          </p:stCondLst>
                                        </p:cTn>
                                        <p:tgtEl>
                                          <p:spTgt spid="80909"/>
                                        </p:tgtEl>
                                      </p:cBhvr>
                                      <p:to x="100000" y="80000"/>
                                    </p:animScale>
                                    <p:animScale>
                                      <p:cBhvr>
                                        <p:cTn id="44" dur="166" decel="50000">
                                          <p:stCondLst>
                                            <p:cond delay="1338"/>
                                          </p:stCondLst>
                                        </p:cTn>
                                        <p:tgtEl>
                                          <p:spTgt spid="80909"/>
                                        </p:tgtEl>
                                      </p:cBhvr>
                                      <p:to x="100000" y="100000"/>
                                    </p:animScale>
                                    <p:animScale>
                                      <p:cBhvr>
                                        <p:cTn id="45" dur="26">
                                          <p:stCondLst>
                                            <p:cond delay="1642"/>
                                          </p:stCondLst>
                                        </p:cTn>
                                        <p:tgtEl>
                                          <p:spTgt spid="80909"/>
                                        </p:tgtEl>
                                      </p:cBhvr>
                                      <p:to x="100000" y="90000"/>
                                    </p:animScale>
                                    <p:animScale>
                                      <p:cBhvr>
                                        <p:cTn id="46" dur="166" decel="50000">
                                          <p:stCondLst>
                                            <p:cond delay="1668"/>
                                          </p:stCondLst>
                                        </p:cTn>
                                        <p:tgtEl>
                                          <p:spTgt spid="80909"/>
                                        </p:tgtEl>
                                      </p:cBhvr>
                                      <p:to x="100000" y="100000"/>
                                    </p:animScale>
                                    <p:animScale>
                                      <p:cBhvr>
                                        <p:cTn id="47" dur="26">
                                          <p:stCondLst>
                                            <p:cond delay="1808"/>
                                          </p:stCondLst>
                                        </p:cTn>
                                        <p:tgtEl>
                                          <p:spTgt spid="80909"/>
                                        </p:tgtEl>
                                      </p:cBhvr>
                                      <p:to x="100000" y="95000"/>
                                    </p:animScale>
                                    <p:animScale>
                                      <p:cBhvr>
                                        <p:cTn id="48" dur="166" decel="50000">
                                          <p:stCondLst>
                                            <p:cond delay="1834"/>
                                          </p:stCondLst>
                                        </p:cTn>
                                        <p:tgtEl>
                                          <p:spTgt spid="80909"/>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9" presetClass="entr" presetSubtype="0" fill="hold" grpId="0" nodeType="clickEffect">
                                  <p:stCondLst>
                                    <p:cond delay="0"/>
                                  </p:stCondLst>
                                  <p:childTnLst>
                                    <p:set>
                                      <p:cBhvr>
                                        <p:cTn id="52" dur="1" fill="hold">
                                          <p:stCondLst>
                                            <p:cond delay="0"/>
                                          </p:stCondLst>
                                        </p:cTn>
                                        <p:tgtEl>
                                          <p:spTgt spid="3">
                                            <p:txEl>
                                              <p:pRg st="0" end="0"/>
                                            </p:txEl>
                                          </p:spTgt>
                                        </p:tgtEl>
                                        <p:attrNameLst>
                                          <p:attrName>style.visibility</p:attrName>
                                        </p:attrNameLst>
                                      </p:cBhvr>
                                      <p:to>
                                        <p:strVal val="visible"/>
                                      </p:to>
                                    </p:set>
                                    <p:anim calcmode="lin" valueType="num">
                                      <p:cBhvr>
                                        <p:cTn id="53"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54"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3">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9" presetClass="entr" presetSubtype="0" fill="hold" grpId="0" nodeType="clickEffect">
                                  <p:stCondLst>
                                    <p:cond delay="0"/>
                                  </p:stCondLst>
                                  <p:childTnLst>
                                    <p:set>
                                      <p:cBhvr>
                                        <p:cTn id="59" dur="1" fill="hold">
                                          <p:stCondLst>
                                            <p:cond delay="0"/>
                                          </p:stCondLst>
                                        </p:cTn>
                                        <p:tgtEl>
                                          <p:spTgt spid="3">
                                            <p:txEl>
                                              <p:pRg st="2" end="2"/>
                                            </p:txEl>
                                          </p:spTgt>
                                        </p:tgtEl>
                                        <p:attrNameLst>
                                          <p:attrName>style.visibility</p:attrName>
                                        </p:attrNameLst>
                                      </p:cBhvr>
                                      <p:to>
                                        <p:strVal val="visible"/>
                                      </p:to>
                                    </p:set>
                                    <p:anim calcmode="lin" valueType="num">
                                      <p:cBhvr>
                                        <p:cTn id="60"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61"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62" dur="1000"/>
                                        <p:tgtEl>
                                          <p:spTgt spid="3">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9" presetClass="entr" presetSubtype="0" fill="hold" grpId="0" nodeType="clickEffect">
                                  <p:stCondLst>
                                    <p:cond delay="0"/>
                                  </p:stCondLst>
                                  <p:childTnLst>
                                    <p:set>
                                      <p:cBhvr>
                                        <p:cTn id="66" dur="1" fill="hold">
                                          <p:stCondLst>
                                            <p:cond delay="0"/>
                                          </p:stCondLst>
                                        </p:cTn>
                                        <p:tgtEl>
                                          <p:spTgt spid="3">
                                            <p:txEl>
                                              <p:pRg st="4" end="4"/>
                                            </p:txEl>
                                          </p:spTgt>
                                        </p:tgtEl>
                                        <p:attrNameLst>
                                          <p:attrName>style.visibility</p:attrName>
                                        </p:attrNameLst>
                                      </p:cBhvr>
                                      <p:to>
                                        <p:strVal val="visible"/>
                                      </p:to>
                                    </p:set>
                                    <p:anim calcmode="lin" valueType="num">
                                      <p:cBhvr>
                                        <p:cTn id="6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4" end="4"/>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9" presetClass="entr" presetSubtype="0" fill="hold" grpId="0" nodeType="clickEffect">
                                  <p:stCondLst>
                                    <p:cond delay="0"/>
                                  </p:stCondLst>
                                  <p:childTnLst>
                                    <p:set>
                                      <p:cBhvr>
                                        <p:cTn id="73" dur="1" fill="hold">
                                          <p:stCondLst>
                                            <p:cond delay="0"/>
                                          </p:stCondLst>
                                        </p:cTn>
                                        <p:tgtEl>
                                          <p:spTgt spid="3">
                                            <p:txEl>
                                              <p:pRg st="6" end="6"/>
                                            </p:txEl>
                                          </p:spTgt>
                                        </p:tgtEl>
                                        <p:attrNameLst>
                                          <p:attrName>style.visibility</p:attrName>
                                        </p:attrNameLst>
                                      </p:cBhvr>
                                      <p:to>
                                        <p:strVal val="visible"/>
                                      </p:to>
                                    </p:set>
                                    <p:anim calcmode="lin" valueType="num">
                                      <p:cBhvr>
                                        <p:cTn id="74"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75"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7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dirty="0"/>
          </a:p>
        </p:txBody>
      </p:sp>
      <p:pic>
        <p:nvPicPr>
          <p:cNvPr id="129026" name="Picture 2" descr="http://www.asiapacificjob.com/wp-content/uploads/2011/12/Benefits-Of-Company-Management.jpg"/>
          <p:cNvPicPr>
            <a:picLocks noChangeAspect="1" noChangeArrowheads="1"/>
          </p:cNvPicPr>
          <p:nvPr/>
        </p:nvPicPr>
        <p:blipFill>
          <a:blip r:embed="rId2" cstate="print"/>
          <a:srcRect/>
          <a:stretch>
            <a:fillRect/>
          </a:stretch>
        </p:blipFill>
        <p:spPr bwMode="auto">
          <a:xfrm>
            <a:off x="873505" y="1676400"/>
            <a:ext cx="7279895" cy="4495800"/>
          </a:xfrm>
          <a:prstGeom prst="rect">
            <a:avLst/>
          </a:prstGeom>
          <a:noFill/>
        </p:spPr>
      </p:pic>
      <p:sp>
        <p:nvSpPr>
          <p:cNvPr id="8" name="Rectangle 7"/>
          <p:cNvSpPr/>
          <p:nvPr/>
        </p:nvSpPr>
        <p:spPr>
          <a:xfrm>
            <a:off x="0" y="0"/>
            <a:ext cx="9144000" cy="144655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endParaRPr lang="en-US" sz="2800" b="1" dirty="0" smtClean="0">
              <a:solidFill>
                <a:schemeClr val="bg1"/>
              </a:solidFill>
              <a:latin typeface="+mj-lt"/>
              <a:cs typeface="Times New Roman" pitchFamily="18" charset="0"/>
            </a:endParaRPr>
          </a:p>
          <a:p>
            <a:pPr algn="ctr"/>
            <a:r>
              <a:rPr lang="en-US" sz="3000" b="1" dirty="0" smtClean="0">
                <a:solidFill>
                  <a:schemeClr val="bg1"/>
                </a:solidFill>
                <a:latin typeface="+mj-lt"/>
                <a:cs typeface="Times New Roman" pitchFamily="18" charset="0"/>
              </a:rPr>
              <a:t>KEY MANAGERIAL PERSONNEL</a:t>
            </a:r>
          </a:p>
          <a:p>
            <a:pPr algn="ctr"/>
            <a:r>
              <a:rPr lang="en-US" sz="3000" b="1" dirty="0" smtClean="0">
                <a:solidFill>
                  <a:schemeClr val="bg1"/>
                </a:solidFill>
                <a:latin typeface="+mj-lt"/>
                <a:cs typeface="Times New Roman" pitchFamily="18" charset="0"/>
              </a:rPr>
              <a:t> </a:t>
            </a:r>
            <a:endParaRPr lang="en-US" sz="3000" b="1" dirty="0">
              <a:solidFill>
                <a:schemeClr val="bg1"/>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29026"/>
                                        </p:tgtEl>
                                        <p:attrNameLst>
                                          <p:attrName>style.visibility</p:attrName>
                                        </p:attrNameLst>
                                      </p:cBhvr>
                                      <p:to>
                                        <p:strVal val="visible"/>
                                      </p:to>
                                    </p:set>
                                    <p:animEffect transition="in" filter="fade">
                                      <p:cBhvr>
                                        <p:cTn id="7" dur="770" decel="100000"/>
                                        <p:tgtEl>
                                          <p:spTgt spid="129026"/>
                                        </p:tgtEl>
                                      </p:cBhvr>
                                    </p:animEffect>
                                    <p:animScale>
                                      <p:cBhvr>
                                        <p:cTn id="8" dur="770" decel="100000"/>
                                        <p:tgtEl>
                                          <p:spTgt spid="129026"/>
                                        </p:tgtEl>
                                      </p:cBhvr>
                                      <p:from x="10000" y="10000"/>
                                      <p:to x="200000" y="450000"/>
                                    </p:animScale>
                                    <p:animScale>
                                      <p:cBhvr>
                                        <p:cTn id="9" dur="1230" accel="100000" fill="hold">
                                          <p:stCondLst>
                                            <p:cond delay="770"/>
                                          </p:stCondLst>
                                        </p:cTn>
                                        <p:tgtEl>
                                          <p:spTgt spid="129026"/>
                                        </p:tgtEl>
                                      </p:cBhvr>
                                      <p:from x="200000" y="450000"/>
                                      <p:to x="100000" y="100000"/>
                                    </p:animScale>
                                    <p:set>
                                      <p:cBhvr>
                                        <p:cTn id="10" dur="770" fill="hold"/>
                                        <p:tgtEl>
                                          <p:spTgt spid="129026"/>
                                        </p:tgtEl>
                                        <p:attrNameLst>
                                          <p:attrName>ppt_x</p:attrName>
                                        </p:attrNameLst>
                                      </p:cBhvr>
                                      <p:to>
                                        <p:strVal val="(0.5)"/>
                                      </p:to>
                                    </p:set>
                                    <p:anim from="(0.5)" to="(#ppt_x)" calcmode="lin" valueType="num">
                                      <p:cBhvr>
                                        <p:cTn id="11" dur="1230" accel="100000" fill="hold">
                                          <p:stCondLst>
                                            <p:cond delay="770"/>
                                          </p:stCondLst>
                                        </p:cTn>
                                        <p:tgtEl>
                                          <p:spTgt spid="129026"/>
                                        </p:tgtEl>
                                        <p:attrNameLst>
                                          <p:attrName>ppt_x</p:attrName>
                                        </p:attrNameLst>
                                      </p:cBhvr>
                                    </p:anim>
                                    <p:set>
                                      <p:cBhvr>
                                        <p:cTn id="12" dur="770" fill="hold"/>
                                        <p:tgtEl>
                                          <p:spTgt spid="129026"/>
                                        </p:tgtEl>
                                        <p:attrNameLst>
                                          <p:attrName>ppt_y</p:attrName>
                                        </p:attrNameLst>
                                      </p:cBhvr>
                                      <p:to>
                                        <p:strVal val="(#ppt_y+0.4)"/>
                                      </p:to>
                                    </p:set>
                                    <p:anim from="(#ppt_y+0.4)" to="(#ppt_y)" calcmode="lin" valueType="num">
                                      <p:cBhvr>
                                        <p:cTn id="13" dur="1230" accel="100000" fill="hold">
                                          <p:stCondLst>
                                            <p:cond delay="770"/>
                                          </p:stCondLst>
                                        </p:cTn>
                                        <p:tgtEl>
                                          <p:spTgt spid="129026"/>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heckerboard(across)">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dirty="0"/>
          </a:p>
        </p:txBody>
      </p:sp>
      <p:sp>
        <p:nvSpPr>
          <p:cNvPr id="7" name="Rectangle 6"/>
          <p:cNvSpPr/>
          <p:nvPr/>
        </p:nvSpPr>
        <p:spPr>
          <a:xfrm>
            <a:off x="0" y="0"/>
            <a:ext cx="9144000" cy="1046440"/>
          </a:xfrm>
          <a:prstGeom prst="rect">
            <a:avLst/>
          </a:prstGeom>
        </p:spPr>
        <p:txBody>
          <a:bodyPr wrap="square">
            <a:spAutoFit/>
          </a:bodyPr>
          <a:lstStyle/>
          <a:p>
            <a:pPr algn="ctr"/>
            <a:r>
              <a:rPr lang="en-US" sz="3000" b="1" dirty="0" smtClean="0">
                <a:solidFill>
                  <a:srgbClr val="00B0F0"/>
                </a:solidFill>
                <a:latin typeface="+mj-lt"/>
                <a:cs typeface="Times New Roman" pitchFamily="18" charset="0"/>
              </a:rPr>
              <a:t>KEY MANAGERIAL PERSONNEL</a:t>
            </a:r>
          </a:p>
          <a:p>
            <a:pPr algn="ctr"/>
            <a:r>
              <a:rPr lang="en-US" sz="2000" b="1" dirty="0" smtClean="0">
                <a:solidFill>
                  <a:srgbClr val="00B0F0"/>
                </a:solidFill>
                <a:latin typeface="+mj-lt"/>
                <a:cs typeface="Times New Roman" pitchFamily="18" charset="0"/>
              </a:rPr>
              <a:t>[Section 2(51)]</a:t>
            </a:r>
            <a:r>
              <a:rPr lang="en-US" sz="3200" b="1" dirty="0" smtClean="0">
                <a:solidFill>
                  <a:srgbClr val="00B0F0"/>
                </a:solidFill>
                <a:latin typeface="+mj-lt"/>
                <a:cs typeface="Times New Roman" pitchFamily="18" charset="0"/>
              </a:rPr>
              <a:t> </a:t>
            </a:r>
            <a:endParaRPr lang="en-US" sz="3200" b="1" dirty="0">
              <a:latin typeface="+mj-lt"/>
            </a:endParaRPr>
          </a:p>
        </p:txBody>
      </p:sp>
      <p:sp>
        <p:nvSpPr>
          <p:cNvPr id="10" name="Rectangle 9"/>
          <p:cNvSpPr/>
          <p:nvPr/>
        </p:nvSpPr>
        <p:spPr>
          <a:xfrm>
            <a:off x="152400" y="1496400"/>
            <a:ext cx="8915400" cy="403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10"/>
          <p:cNvSpPr/>
          <p:nvPr/>
        </p:nvSpPr>
        <p:spPr>
          <a:xfrm>
            <a:off x="598170" y="1160640"/>
            <a:ext cx="6240780" cy="472320"/>
          </a:xfrm>
          <a:custGeom>
            <a:avLst/>
            <a:gdLst>
              <a:gd name="connsiteX0" fmla="*/ 0 w 6240780"/>
              <a:gd name="connsiteY0" fmla="*/ 78722 h 472320"/>
              <a:gd name="connsiteX1" fmla="*/ 23057 w 6240780"/>
              <a:gd name="connsiteY1" fmla="*/ 23057 h 472320"/>
              <a:gd name="connsiteX2" fmla="*/ 78722 w 6240780"/>
              <a:gd name="connsiteY2" fmla="*/ 0 h 472320"/>
              <a:gd name="connsiteX3" fmla="*/ 6162058 w 6240780"/>
              <a:gd name="connsiteY3" fmla="*/ 0 h 472320"/>
              <a:gd name="connsiteX4" fmla="*/ 6217723 w 6240780"/>
              <a:gd name="connsiteY4" fmla="*/ 23057 h 472320"/>
              <a:gd name="connsiteX5" fmla="*/ 6240780 w 6240780"/>
              <a:gd name="connsiteY5" fmla="*/ 78722 h 472320"/>
              <a:gd name="connsiteX6" fmla="*/ 6240780 w 6240780"/>
              <a:gd name="connsiteY6" fmla="*/ 393598 h 472320"/>
              <a:gd name="connsiteX7" fmla="*/ 6217723 w 6240780"/>
              <a:gd name="connsiteY7" fmla="*/ 449263 h 472320"/>
              <a:gd name="connsiteX8" fmla="*/ 6162058 w 6240780"/>
              <a:gd name="connsiteY8" fmla="*/ 472320 h 472320"/>
              <a:gd name="connsiteX9" fmla="*/ 78722 w 6240780"/>
              <a:gd name="connsiteY9" fmla="*/ 472320 h 472320"/>
              <a:gd name="connsiteX10" fmla="*/ 23057 w 6240780"/>
              <a:gd name="connsiteY10" fmla="*/ 449263 h 472320"/>
              <a:gd name="connsiteX11" fmla="*/ 0 w 6240780"/>
              <a:gd name="connsiteY11" fmla="*/ 393598 h 472320"/>
              <a:gd name="connsiteX12" fmla="*/ 0 w 6240780"/>
              <a:gd name="connsiteY12"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0780" h="472320">
                <a:moveTo>
                  <a:pt x="0" y="78722"/>
                </a:moveTo>
                <a:cubicBezTo>
                  <a:pt x="0" y="57844"/>
                  <a:pt x="8294" y="37820"/>
                  <a:pt x="23057" y="23057"/>
                </a:cubicBezTo>
                <a:cubicBezTo>
                  <a:pt x="37820" y="8294"/>
                  <a:pt x="57844" y="0"/>
                  <a:pt x="78722" y="0"/>
                </a:cubicBezTo>
                <a:lnTo>
                  <a:pt x="6162058" y="0"/>
                </a:lnTo>
                <a:cubicBezTo>
                  <a:pt x="6182936" y="0"/>
                  <a:pt x="6202960" y="8294"/>
                  <a:pt x="6217723" y="23057"/>
                </a:cubicBezTo>
                <a:cubicBezTo>
                  <a:pt x="6232486" y="37820"/>
                  <a:pt x="6240780" y="57844"/>
                  <a:pt x="6240780" y="78722"/>
                </a:cubicBezTo>
                <a:lnTo>
                  <a:pt x="6240780" y="393598"/>
                </a:lnTo>
                <a:cubicBezTo>
                  <a:pt x="6240780" y="414476"/>
                  <a:pt x="6232486" y="434500"/>
                  <a:pt x="6217723" y="449263"/>
                </a:cubicBezTo>
                <a:cubicBezTo>
                  <a:pt x="6202960" y="464026"/>
                  <a:pt x="6182936" y="472320"/>
                  <a:pt x="6162058" y="472320"/>
                </a:cubicBezTo>
                <a:lnTo>
                  <a:pt x="78722" y="472320"/>
                </a:lnTo>
                <a:cubicBezTo>
                  <a:pt x="57844" y="472320"/>
                  <a:pt x="37820" y="464026"/>
                  <a:pt x="23057" y="449263"/>
                </a:cubicBezTo>
                <a:cubicBezTo>
                  <a:pt x="8294" y="434500"/>
                  <a:pt x="0" y="414476"/>
                  <a:pt x="0" y="393598"/>
                </a:cubicBezTo>
                <a:lnTo>
                  <a:pt x="0" y="78722"/>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258944" tIns="23057" rIns="258944" bIns="23057" numCol="1" spcCol="1270" anchor="ctr" anchorCtr="0">
            <a:noAutofit/>
          </a:bodyPr>
          <a:lstStyle/>
          <a:p>
            <a:pPr lvl="0" algn="l" defTabSz="889000" rtl="0">
              <a:lnSpc>
                <a:spcPct val="90000"/>
              </a:lnSpc>
              <a:spcBef>
                <a:spcPct val="0"/>
              </a:spcBef>
              <a:spcAft>
                <a:spcPct val="35000"/>
              </a:spcAft>
            </a:pPr>
            <a:r>
              <a:rPr kumimoji="0" lang="en-US" sz="2000" b="1" i="0" u="none" strike="noStrike" kern="1200" cap="none" spc="0" normalizeH="0" baseline="0" noProof="0" dirty="0" smtClean="0">
                <a:ln>
                  <a:noFill/>
                </a:ln>
                <a:solidFill>
                  <a:schemeClr val="bg1"/>
                </a:solidFill>
                <a:effectLst/>
                <a:uLnTx/>
                <a:uFillTx/>
                <a:latin typeface="+mn-lt"/>
                <a:ea typeface="+mn-ea"/>
                <a:cs typeface="+mn-cs"/>
              </a:rPr>
              <a:t>Chief Executive Officer</a:t>
            </a:r>
            <a:endParaRPr lang="en-US" sz="2000" b="1" kern="1200" dirty="0">
              <a:solidFill>
                <a:schemeClr val="bg1"/>
              </a:solidFill>
            </a:endParaRPr>
          </a:p>
        </p:txBody>
      </p:sp>
      <p:sp>
        <p:nvSpPr>
          <p:cNvPr id="12" name="Rectangle 11"/>
          <p:cNvSpPr/>
          <p:nvPr/>
        </p:nvSpPr>
        <p:spPr>
          <a:xfrm>
            <a:off x="152400" y="2122560"/>
            <a:ext cx="8915400" cy="403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12"/>
          <p:cNvSpPr/>
          <p:nvPr/>
        </p:nvSpPr>
        <p:spPr>
          <a:xfrm>
            <a:off x="609599" y="1828800"/>
            <a:ext cx="6240780" cy="472320"/>
          </a:xfrm>
          <a:custGeom>
            <a:avLst/>
            <a:gdLst>
              <a:gd name="connsiteX0" fmla="*/ 0 w 6240780"/>
              <a:gd name="connsiteY0" fmla="*/ 78722 h 472320"/>
              <a:gd name="connsiteX1" fmla="*/ 23057 w 6240780"/>
              <a:gd name="connsiteY1" fmla="*/ 23057 h 472320"/>
              <a:gd name="connsiteX2" fmla="*/ 78722 w 6240780"/>
              <a:gd name="connsiteY2" fmla="*/ 0 h 472320"/>
              <a:gd name="connsiteX3" fmla="*/ 6162058 w 6240780"/>
              <a:gd name="connsiteY3" fmla="*/ 0 h 472320"/>
              <a:gd name="connsiteX4" fmla="*/ 6217723 w 6240780"/>
              <a:gd name="connsiteY4" fmla="*/ 23057 h 472320"/>
              <a:gd name="connsiteX5" fmla="*/ 6240780 w 6240780"/>
              <a:gd name="connsiteY5" fmla="*/ 78722 h 472320"/>
              <a:gd name="connsiteX6" fmla="*/ 6240780 w 6240780"/>
              <a:gd name="connsiteY6" fmla="*/ 393598 h 472320"/>
              <a:gd name="connsiteX7" fmla="*/ 6217723 w 6240780"/>
              <a:gd name="connsiteY7" fmla="*/ 449263 h 472320"/>
              <a:gd name="connsiteX8" fmla="*/ 6162058 w 6240780"/>
              <a:gd name="connsiteY8" fmla="*/ 472320 h 472320"/>
              <a:gd name="connsiteX9" fmla="*/ 78722 w 6240780"/>
              <a:gd name="connsiteY9" fmla="*/ 472320 h 472320"/>
              <a:gd name="connsiteX10" fmla="*/ 23057 w 6240780"/>
              <a:gd name="connsiteY10" fmla="*/ 449263 h 472320"/>
              <a:gd name="connsiteX11" fmla="*/ 0 w 6240780"/>
              <a:gd name="connsiteY11" fmla="*/ 393598 h 472320"/>
              <a:gd name="connsiteX12" fmla="*/ 0 w 6240780"/>
              <a:gd name="connsiteY12"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0780" h="472320">
                <a:moveTo>
                  <a:pt x="0" y="78722"/>
                </a:moveTo>
                <a:cubicBezTo>
                  <a:pt x="0" y="57844"/>
                  <a:pt x="8294" y="37820"/>
                  <a:pt x="23057" y="23057"/>
                </a:cubicBezTo>
                <a:cubicBezTo>
                  <a:pt x="37820" y="8294"/>
                  <a:pt x="57844" y="0"/>
                  <a:pt x="78722" y="0"/>
                </a:cubicBezTo>
                <a:lnTo>
                  <a:pt x="6162058" y="0"/>
                </a:lnTo>
                <a:cubicBezTo>
                  <a:pt x="6182936" y="0"/>
                  <a:pt x="6202960" y="8294"/>
                  <a:pt x="6217723" y="23057"/>
                </a:cubicBezTo>
                <a:cubicBezTo>
                  <a:pt x="6232486" y="37820"/>
                  <a:pt x="6240780" y="57844"/>
                  <a:pt x="6240780" y="78722"/>
                </a:cubicBezTo>
                <a:lnTo>
                  <a:pt x="6240780" y="393598"/>
                </a:lnTo>
                <a:cubicBezTo>
                  <a:pt x="6240780" y="414476"/>
                  <a:pt x="6232486" y="434500"/>
                  <a:pt x="6217723" y="449263"/>
                </a:cubicBezTo>
                <a:cubicBezTo>
                  <a:pt x="6202960" y="464026"/>
                  <a:pt x="6182936" y="472320"/>
                  <a:pt x="6162058" y="472320"/>
                </a:cubicBezTo>
                <a:lnTo>
                  <a:pt x="78722" y="472320"/>
                </a:lnTo>
                <a:cubicBezTo>
                  <a:pt x="57844" y="472320"/>
                  <a:pt x="37820" y="464026"/>
                  <a:pt x="23057" y="449263"/>
                </a:cubicBezTo>
                <a:cubicBezTo>
                  <a:pt x="8294" y="434500"/>
                  <a:pt x="0" y="414476"/>
                  <a:pt x="0" y="393598"/>
                </a:cubicBezTo>
                <a:lnTo>
                  <a:pt x="0" y="78722"/>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258944" tIns="23057" rIns="258944" bIns="23057"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Managing Director</a:t>
            </a:r>
            <a:endParaRPr lang="en-US" sz="2000" b="1" kern="1200" dirty="0">
              <a:solidFill>
                <a:schemeClr val="bg1"/>
              </a:solidFill>
            </a:endParaRPr>
          </a:p>
        </p:txBody>
      </p:sp>
      <p:sp>
        <p:nvSpPr>
          <p:cNvPr id="14" name="Rectangle 13"/>
          <p:cNvSpPr/>
          <p:nvPr/>
        </p:nvSpPr>
        <p:spPr>
          <a:xfrm>
            <a:off x="152400" y="2848320"/>
            <a:ext cx="8915400" cy="403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14"/>
          <p:cNvSpPr/>
          <p:nvPr/>
        </p:nvSpPr>
        <p:spPr>
          <a:xfrm>
            <a:off x="598170" y="2612160"/>
            <a:ext cx="6240780" cy="472320"/>
          </a:xfrm>
          <a:custGeom>
            <a:avLst/>
            <a:gdLst>
              <a:gd name="connsiteX0" fmla="*/ 0 w 6240780"/>
              <a:gd name="connsiteY0" fmla="*/ 78722 h 472320"/>
              <a:gd name="connsiteX1" fmla="*/ 23057 w 6240780"/>
              <a:gd name="connsiteY1" fmla="*/ 23057 h 472320"/>
              <a:gd name="connsiteX2" fmla="*/ 78722 w 6240780"/>
              <a:gd name="connsiteY2" fmla="*/ 0 h 472320"/>
              <a:gd name="connsiteX3" fmla="*/ 6162058 w 6240780"/>
              <a:gd name="connsiteY3" fmla="*/ 0 h 472320"/>
              <a:gd name="connsiteX4" fmla="*/ 6217723 w 6240780"/>
              <a:gd name="connsiteY4" fmla="*/ 23057 h 472320"/>
              <a:gd name="connsiteX5" fmla="*/ 6240780 w 6240780"/>
              <a:gd name="connsiteY5" fmla="*/ 78722 h 472320"/>
              <a:gd name="connsiteX6" fmla="*/ 6240780 w 6240780"/>
              <a:gd name="connsiteY6" fmla="*/ 393598 h 472320"/>
              <a:gd name="connsiteX7" fmla="*/ 6217723 w 6240780"/>
              <a:gd name="connsiteY7" fmla="*/ 449263 h 472320"/>
              <a:gd name="connsiteX8" fmla="*/ 6162058 w 6240780"/>
              <a:gd name="connsiteY8" fmla="*/ 472320 h 472320"/>
              <a:gd name="connsiteX9" fmla="*/ 78722 w 6240780"/>
              <a:gd name="connsiteY9" fmla="*/ 472320 h 472320"/>
              <a:gd name="connsiteX10" fmla="*/ 23057 w 6240780"/>
              <a:gd name="connsiteY10" fmla="*/ 449263 h 472320"/>
              <a:gd name="connsiteX11" fmla="*/ 0 w 6240780"/>
              <a:gd name="connsiteY11" fmla="*/ 393598 h 472320"/>
              <a:gd name="connsiteX12" fmla="*/ 0 w 6240780"/>
              <a:gd name="connsiteY12"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0780" h="472320">
                <a:moveTo>
                  <a:pt x="0" y="78722"/>
                </a:moveTo>
                <a:cubicBezTo>
                  <a:pt x="0" y="57844"/>
                  <a:pt x="8294" y="37820"/>
                  <a:pt x="23057" y="23057"/>
                </a:cubicBezTo>
                <a:cubicBezTo>
                  <a:pt x="37820" y="8294"/>
                  <a:pt x="57844" y="0"/>
                  <a:pt x="78722" y="0"/>
                </a:cubicBezTo>
                <a:lnTo>
                  <a:pt x="6162058" y="0"/>
                </a:lnTo>
                <a:cubicBezTo>
                  <a:pt x="6182936" y="0"/>
                  <a:pt x="6202960" y="8294"/>
                  <a:pt x="6217723" y="23057"/>
                </a:cubicBezTo>
                <a:cubicBezTo>
                  <a:pt x="6232486" y="37820"/>
                  <a:pt x="6240780" y="57844"/>
                  <a:pt x="6240780" y="78722"/>
                </a:cubicBezTo>
                <a:lnTo>
                  <a:pt x="6240780" y="393598"/>
                </a:lnTo>
                <a:cubicBezTo>
                  <a:pt x="6240780" y="414476"/>
                  <a:pt x="6232486" y="434500"/>
                  <a:pt x="6217723" y="449263"/>
                </a:cubicBezTo>
                <a:cubicBezTo>
                  <a:pt x="6202960" y="464026"/>
                  <a:pt x="6182936" y="472320"/>
                  <a:pt x="6162058" y="472320"/>
                </a:cubicBezTo>
                <a:lnTo>
                  <a:pt x="78722" y="472320"/>
                </a:lnTo>
                <a:cubicBezTo>
                  <a:pt x="57844" y="472320"/>
                  <a:pt x="37820" y="464026"/>
                  <a:pt x="23057" y="449263"/>
                </a:cubicBezTo>
                <a:cubicBezTo>
                  <a:pt x="8294" y="434500"/>
                  <a:pt x="0" y="414476"/>
                  <a:pt x="0" y="393598"/>
                </a:cubicBezTo>
                <a:lnTo>
                  <a:pt x="0" y="78722"/>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258944" tIns="23057" rIns="258944" bIns="23057"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Manager</a:t>
            </a:r>
            <a:endParaRPr lang="en-US" sz="2000" b="1" kern="1200" dirty="0">
              <a:solidFill>
                <a:schemeClr val="bg1"/>
              </a:solidFill>
            </a:endParaRPr>
          </a:p>
        </p:txBody>
      </p:sp>
      <p:sp>
        <p:nvSpPr>
          <p:cNvPr id="16" name="Rectangle 15"/>
          <p:cNvSpPr/>
          <p:nvPr/>
        </p:nvSpPr>
        <p:spPr>
          <a:xfrm>
            <a:off x="152400" y="3574079"/>
            <a:ext cx="8915400" cy="403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Freeform 16"/>
          <p:cNvSpPr/>
          <p:nvPr/>
        </p:nvSpPr>
        <p:spPr>
          <a:xfrm>
            <a:off x="598170" y="3337919"/>
            <a:ext cx="6240780" cy="472320"/>
          </a:xfrm>
          <a:custGeom>
            <a:avLst/>
            <a:gdLst>
              <a:gd name="connsiteX0" fmla="*/ 0 w 6240780"/>
              <a:gd name="connsiteY0" fmla="*/ 78722 h 472320"/>
              <a:gd name="connsiteX1" fmla="*/ 23057 w 6240780"/>
              <a:gd name="connsiteY1" fmla="*/ 23057 h 472320"/>
              <a:gd name="connsiteX2" fmla="*/ 78722 w 6240780"/>
              <a:gd name="connsiteY2" fmla="*/ 0 h 472320"/>
              <a:gd name="connsiteX3" fmla="*/ 6162058 w 6240780"/>
              <a:gd name="connsiteY3" fmla="*/ 0 h 472320"/>
              <a:gd name="connsiteX4" fmla="*/ 6217723 w 6240780"/>
              <a:gd name="connsiteY4" fmla="*/ 23057 h 472320"/>
              <a:gd name="connsiteX5" fmla="*/ 6240780 w 6240780"/>
              <a:gd name="connsiteY5" fmla="*/ 78722 h 472320"/>
              <a:gd name="connsiteX6" fmla="*/ 6240780 w 6240780"/>
              <a:gd name="connsiteY6" fmla="*/ 393598 h 472320"/>
              <a:gd name="connsiteX7" fmla="*/ 6217723 w 6240780"/>
              <a:gd name="connsiteY7" fmla="*/ 449263 h 472320"/>
              <a:gd name="connsiteX8" fmla="*/ 6162058 w 6240780"/>
              <a:gd name="connsiteY8" fmla="*/ 472320 h 472320"/>
              <a:gd name="connsiteX9" fmla="*/ 78722 w 6240780"/>
              <a:gd name="connsiteY9" fmla="*/ 472320 h 472320"/>
              <a:gd name="connsiteX10" fmla="*/ 23057 w 6240780"/>
              <a:gd name="connsiteY10" fmla="*/ 449263 h 472320"/>
              <a:gd name="connsiteX11" fmla="*/ 0 w 6240780"/>
              <a:gd name="connsiteY11" fmla="*/ 393598 h 472320"/>
              <a:gd name="connsiteX12" fmla="*/ 0 w 6240780"/>
              <a:gd name="connsiteY12"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0780" h="472320">
                <a:moveTo>
                  <a:pt x="0" y="78722"/>
                </a:moveTo>
                <a:cubicBezTo>
                  <a:pt x="0" y="57844"/>
                  <a:pt x="8294" y="37820"/>
                  <a:pt x="23057" y="23057"/>
                </a:cubicBezTo>
                <a:cubicBezTo>
                  <a:pt x="37820" y="8294"/>
                  <a:pt x="57844" y="0"/>
                  <a:pt x="78722" y="0"/>
                </a:cubicBezTo>
                <a:lnTo>
                  <a:pt x="6162058" y="0"/>
                </a:lnTo>
                <a:cubicBezTo>
                  <a:pt x="6182936" y="0"/>
                  <a:pt x="6202960" y="8294"/>
                  <a:pt x="6217723" y="23057"/>
                </a:cubicBezTo>
                <a:cubicBezTo>
                  <a:pt x="6232486" y="37820"/>
                  <a:pt x="6240780" y="57844"/>
                  <a:pt x="6240780" y="78722"/>
                </a:cubicBezTo>
                <a:lnTo>
                  <a:pt x="6240780" y="393598"/>
                </a:lnTo>
                <a:cubicBezTo>
                  <a:pt x="6240780" y="414476"/>
                  <a:pt x="6232486" y="434500"/>
                  <a:pt x="6217723" y="449263"/>
                </a:cubicBezTo>
                <a:cubicBezTo>
                  <a:pt x="6202960" y="464026"/>
                  <a:pt x="6182936" y="472320"/>
                  <a:pt x="6162058" y="472320"/>
                </a:cubicBezTo>
                <a:lnTo>
                  <a:pt x="78722" y="472320"/>
                </a:lnTo>
                <a:cubicBezTo>
                  <a:pt x="57844" y="472320"/>
                  <a:pt x="37820" y="464026"/>
                  <a:pt x="23057" y="449263"/>
                </a:cubicBezTo>
                <a:cubicBezTo>
                  <a:pt x="8294" y="434500"/>
                  <a:pt x="0" y="414476"/>
                  <a:pt x="0" y="393598"/>
                </a:cubicBezTo>
                <a:lnTo>
                  <a:pt x="0" y="78722"/>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258944" tIns="23057" rIns="258944" bIns="23057"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Company Secretary</a:t>
            </a:r>
            <a:endParaRPr lang="en-US" sz="2000" b="1" kern="1200" dirty="0">
              <a:solidFill>
                <a:schemeClr val="bg1"/>
              </a:solidFill>
            </a:endParaRPr>
          </a:p>
        </p:txBody>
      </p:sp>
      <p:sp>
        <p:nvSpPr>
          <p:cNvPr id="18" name="Rectangle 17"/>
          <p:cNvSpPr/>
          <p:nvPr/>
        </p:nvSpPr>
        <p:spPr>
          <a:xfrm>
            <a:off x="152400" y="4299840"/>
            <a:ext cx="8915400" cy="403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Freeform 18"/>
          <p:cNvSpPr/>
          <p:nvPr/>
        </p:nvSpPr>
        <p:spPr>
          <a:xfrm>
            <a:off x="598170" y="4063680"/>
            <a:ext cx="6240780" cy="472320"/>
          </a:xfrm>
          <a:custGeom>
            <a:avLst/>
            <a:gdLst>
              <a:gd name="connsiteX0" fmla="*/ 0 w 6240780"/>
              <a:gd name="connsiteY0" fmla="*/ 78722 h 472320"/>
              <a:gd name="connsiteX1" fmla="*/ 23057 w 6240780"/>
              <a:gd name="connsiteY1" fmla="*/ 23057 h 472320"/>
              <a:gd name="connsiteX2" fmla="*/ 78722 w 6240780"/>
              <a:gd name="connsiteY2" fmla="*/ 0 h 472320"/>
              <a:gd name="connsiteX3" fmla="*/ 6162058 w 6240780"/>
              <a:gd name="connsiteY3" fmla="*/ 0 h 472320"/>
              <a:gd name="connsiteX4" fmla="*/ 6217723 w 6240780"/>
              <a:gd name="connsiteY4" fmla="*/ 23057 h 472320"/>
              <a:gd name="connsiteX5" fmla="*/ 6240780 w 6240780"/>
              <a:gd name="connsiteY5" fmla="*/ 78722 h 472320"/>
              <a:gd name="connsiteX6" fmla="*/ 6240780 w 6240780"/>
              <a:gd name="connsiteY6" fmla="*/ 393598 h 472320"/>
              <a:gd name="connsiteX7" fmla="*/ 6217723 w 6240780"/>
              <a:gd name="connsiteY7" fmla="*/ 449263 h 472320"/>
              <a:gd name="connsiteX8" fmla="*/ 6162058 w 6240780"/>
              <a:gd name="connsiteY8" fmla="*/ 472320 h 472320"/>
              <a:gd name="connsiteX9" fmla="*/ 78722 w 6240780"/>
              <a:gd name="connsiteY9" fmla="*/ 472320 h 472320"/>
              <a:gd name="connsiteX10" fmla="*/ 23057 w 6240780"/>
              <a:gd name="connsiteY10" fmla="*/ 449263 h 472320"/>
              <a:gd name="connsiteX11" fmla="*/ 0 w 6240780"/>
              <a:gd name="connsiteY11" fmla="*/ 393598 h 472320"/>
              <a:gd name="connsiteX12" fmla="*/ 0 w 6240780"/>
              <a:gd name="connsiteY12"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0780" h="472320">
                <a:moveTo>
                  <a:pt x="0" y="78722"/>
                </a:moveTo>
                <a:cubicBezTo>
                  <a:pt x="0" y="57844"/>
                  <a:pt x="8294" y="37820"/>
                  <a:pt x="23057" y="23057"/>
                </a:cubicBezTo>
                <a:cubicBezTo>
                  <a:pt x="37820" y="8294"/>
                  <a:pt x="57844" y="0"/>
                  <a:pt x="78722" y="0"/>
                </a:cubicBezTo>
                <a:lnTo>
                  <a:pt x="6162058" y="0"/>
                </a:lnTo>
                <a:cubicBezTo>
                  <a:pt x="6182936" y="0"/>
                  <a:pt x="6202960" y="8294"/>
                  <a:pt x="6217723" y="23057"/>
                </a:cubicBezTo>
                <a:cubicBezTo>
                  <a:pt x="6232486" y="37820"/>
                  <a:pt x="6240780" y="57844"/>
                  <a:pt x="6240780" y="78722"/>
                </a:cubicBezTo>
                <a:lnTo>
                  <a:pt x="6240780" y="393598"/>
                </a:lnTo>
                <a:cubicBezTo>
                  <a:pt x="6240780" y="414476"/>
                  <a:pt x="6232486" y="434500"/>
                  <a:pt x="6217723" y="449263"/>
                </a:cubicBezTo>
                <a:cubicBezTo>
                  <a:pt x="6202960" y="464026"/>
                  <a:pt x="6182936" y="472320"/>
                  <a:pt x="6162058" y="472320"/>
                </a:cubicBezTo>
                <a:lnTo>
                  <a:pt x="78722" y="472320"/>
                </a:lnTo>
                <a:cubicBezTo>
                  <a:pt x="57844" y="472320"/>
                  <a:pt x="37820" y="464026"/>
                  <a:pt x="23057" y="449263"/>
                </a:cubicBezTo>
                <a:cubicBezTo>
                  <a:pt x="8294" y="434500"/>
                  <a:pt x="0" y="414476"/>
                  <a:pt x="0" y="393598"/>
                </a:cubicBezTo>
                <a:lnTo>
                  <a:pt x="0" y="78722"/>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258944" tIns="23057" rIns="258944" bIns="23057"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Whole-Time Director</a:t>
            </a:r>
            <a:endParaRPr lang="en-US" sz="2000" b="1" kern="1200" dirty="0">
              <a:solidFill>
                <a:schemeClr val="bg1"/>
              </a:solidFill>
            </a:endParaRPr>
          </a:p>
        </p:txBody>
      </p:sp>
      <p:sp>
        <p:nvSpPr>
          <p:cNvPr id="20" name="Rectangle 19"/>
          <p:cNvSpPr/>
          <p:nvPr/>
        </p:nvSpPr>
        <p:spPr>
          <a:xfrm>
            <a:off x="152400" y="5025600"/>
            <a:ext cx="8915400" cy="403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Freeform 20"/>
          <p:cNvSpPr/>
          <p:nvPr/>
        </p:nvSpPr>
        <p:spPr>
          <a:xfrm>
            <a:off x="598170" y="4789440"/>
            <a:ext cx="6240780" cy="472320"/>
          </a:xfrm>
          <a:custGeom>
            <a:avLst/>
            <a:gdLst>
              <a:gd name="connsiteX0" fmla="*/ 0 w 6240780"/>
              <a:gd name="connsiteY0" fmla="*/ 78722 h 472320"/>
              <a:gd name="connsiteX1" fmla="*/ 23057 w 6240780"/>
              <a:gd name="connsiteY1" fmla="*/ 23057 h 472320"/>
              <a:gd name="connsiteX2" fmla="*/ 78722 w 6240780"/>
              <a:gd name="connsiteY2" fmla="*/ 0 h 472320"/>
              <a:gd name="connsiteX3" fmla="*/ 6162058 w 6240780"/>
              <a:gd name="connsiteY3" fmla="*/ 0 h 472320"/>
              <a:gd name="connsiteX4" fmla="*/ 6217723 w 6240780"/>
              <a:gd name="connsiteY4" fmla="*/ 23057 h 472320"/>
              <a:gd name="connsiteX5" fmla="*/ 6240780 w 6240780"/>
              <a:gd name="connsiteY5" fmla="*/ 78722 h 472320"/>
              <a:gd name="connsiteX6" fmla="*/ 6240780 w 6240780"/>
              <a:gd name="connsiteY6" fmla="*/ 393598 h 472320"/>
              <a:gd name="connsiteX7" fmla="*/ 6217723 w 6240780"/>
              <a:gd name="connsiteY7" fmla="*/ 449263 h 472320"/>
              <a:gd name="connsiteX8" fmla="*/ 6162058 w 6240780"/>
              <a:gd name="connsiteY8" fmla="*/ 472320 h 472320"/>
              <a:gd name="connsiteX9" fmla="*/ 78722 w 6240780"/>
              <a:gd name="connsiteY9" fmla="*/ 472320 h 472320"/>
              <a:gd name="connsiteX10" fmla="*/ 23057 w 6240780"/>
              <a:gd name="connsiteY10" fmla="*/ 449263 h 472320"/>
              <a:gd name="connsiteX11" fmla="*/ 0 w 6240780"/>
              <a:gd name="connsiteY11" fmla="*/ 393598 h 472320"/>
              <a:gd name="connsiteX12" fmla="*/ 0 w 6240780"/>
              <a:gd name="connsiteY12"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0780" h="472320">
                <a:moveTo>
                  <a:pt x="0" y="78722"/>
                </a:moveTo>
                <a:cubicBezTo>
                  <a:pt x="0" y="57844"/>
                  <a:pt x="8294" y="37820"/>
                  <a:pt x="23057" y="23057"/>
                </a:cubicBezTo>
                <a:cubicBezTo>
                  <a:pt x="37820" y="8294"/>
                  <a:pt x="57844" y="0"/>
                  <a:pt x="78722" y="0"/>
                </a:cubicBezTo>
                <a:lnTo>
                  <a:pt x="6162058" y="0"/>
                </a:lnTo>
                <a:cubicBezTo>
                  <a:pt x="6182936" y="0"/>
                  <a:pt x="6202960" y="8294"/>
                  <a:pt x="6217723" y="23057"/>
                </a:cubicBezTo>
                <a:cubicBezTo>
                  <a:pt x="6232486" y="37820"/>
                  <a:pt x="6240780" y="57844"/>
                  <a:pt x="6240780" y="78722"/>
                </a:cubicBezTo>
                <a:lnTo>
                  <a:pt x="6240780" y="393598"/>
                </a:lnTo>
                <a:cubicBezTo>
                  <a:pt x="6240780" y="414476"/>
                  <a:pt x="6232486" y="434500"/>
                  <a:pt x="6217723" y="449263"/>
                </a:cubicBezTo>
                <a:cubicBezTo>
                  <a:pt x="6202960" y="464026"/>
                  <a:pt x="6182936" y="472320"/>
                  <a:pt x="6162058" y="472320"/>
                </a:cubicBezTo>
                <a:lnTo>
                  <a:pt x="78722" y="472320"/>
                </a:lnTo>
                <a:cubicBezTo>
                  <a:pt x="57844" y="472320"/>
                  <a:pt x="37820" y="464026"/>
                  <a:pt x="23057" y="449263"/>
                </a:cubicBezTo>
                <a:cubicBezTo>
                  <a:pt x="8294" y="434500"/>
                  <a:pt x="0" y="414476"/>
                  <a:pt x="0" y="393598"/>
                </a:cubicBezTo>
                <a:lnTo>
                  <a:pt x="0" y="78722"/>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258944" tIns="23057" rIns="258944" bIns="23057"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Chief Financial Officer</a:t>
            </a:r>
            <a:endParaRPr lang="en-US" sz="2000" b="1" kern="1200" dirty="0">
              <a:solidFill>
                <a:schemeClr val="bg1"/>
              </a:solidFill>
            </a:endParaRPr>
          </a:p>
        </p:txBody>
      </p:sp>
      <p:sp>
        <p:nvSpPr>
          <p:cNvPr id="22" name="Rectangle 21"/>
          <p:cNvSpPr/>
          <p:nvPr/>
        </p:nvSpPr>
        <p:spPr>
          <a:xfrm>
            <a:off x="152400" y="5751360"/>
            <a:ext cx="8915400" cy="403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Freeform 22"/>
          <p:cNvSpPr/>
          <p:nvPr/>
        </p:nvSpPr>
        <p:spPr>
          <a:xfrm>
            <a:off x="598170" y="5515200"/>
            <a:ext cx="6240780" cy="472320"/>
          </a:xfrm>
          <a:custGeom>
            <a:avLst/>
            <a:gdLst>
              <a:gd name="connsiteX0" fmla="*/ 0 w 6240780"/>
              <a:gd name="connsiteY0" fmla="*/ 78722 h 472320"/>
              <a:gd name="connsiteX1" fmla="*/ 23057 w 6240780"/>
              <a:gd name="connsiteY1" fmla="*/ 23057 h 472320"/>
              <a:gd name="connsiteX2" fmla="*/ 78722 w 6240780"/>
              <a:gd name="connsiteY2" fmla="*/ 0 h 472320"/>
              <a:gd name="connsiteX3" fmla="*/ 6162058 w 6240780"/>
              <a:gd name="connsiteY3" fmla="*/ 0 h 472320"/>
              <a:gd name="connsiteX4" fmla="*/ 6217723 w 6240780"/>
              <a:gd name="connsiteY4" fmla="*/ 23057 h 472320"/>
              <a:gd name="connsiteX5" fmla="*/ 6240780 w 6240780"/>
              <a:gd name="connsiteY5" fmla="*/ 78722 h 472320"/>
              <a:gd name="connsiteX6" fmla="*/ 6240780 w 6240780"/>
              <a:gd name="connsiteY6" fmla="*/ 393598 h 472320"/>
              <a:gd name="connsiteX7" fmla="*/ 6217723 w 6240780"/>
              <a:gd name="connsiteY7" fmla="*/ 449263 h 472320"/>
              <a:gd name="connsiteX8" fmla="*/ 6162058 w 6240780"/>
              <a:gd name="connsiteY8" fmla="*/ 472320 h 472320"/>
              <a:gd name="connsiteX9" fmla="*/ 78722 w 6240780"/>
              <a:gd name="connsiteY9" fmla="*/ 472320 h 472320"/>
              <a:gd name="connsiteX10" fmla="*/ 23057 w 6240780"/>
              <a:gd name="connsiteY10" fmla="*/ 449263 h 472320"/>
              <a:gd name="connsiteX11" fmla="*/ 0 w 6240780"/>
              <a:gd name="connsiteY11" fmla="*/ 393598 h 472320"/>
              <a:gd name="connsiteX12" fmla="*/ 0 w 6240780"/>
              <a:gd name="connsiteY12"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0780" h="472320">
                <a:moveTo>
                  <a:pt x="0" y="78722"/>
                </a:moveTo>
                <a:cubicBezTo>
                  <a:pt x="0" y="57844"/>
                  <a:pt x="8294" y="37820"/>
                  <a:pt x="23057" y="23057"/>
                </a:cubicBezTo>
                <a:cubicBezTo>
                  <a:pt x="37820" y="8294"/>
                  <a:pt x="57844" y="0"/>
                  <a:pt x="78722" y="0"/>
                </a:cubicBezTo>
                <a:lnTo>
                  <a:pt x="6162058" y="0"/>
                </a:lnTo>
                <a:cubicBezTo>
                  <a:pt x="6182936" y="0"/>
                  <a:pt x="6202960" y="8294"/>
                  <a:pt x="6217723" y="23057"/>
                </a:cubicBezTo>
                <a:cubicBezTo>
                  <a:pt x="6232486" y="37820"/>
                  <a:pt x="6240780" y="57844"/>
                  <a:pt x="6240780" y="78722"/>
                </a:cubicBezTo>
                <a:lnTo>
                  <a:pt x="6240780" y="393598"/>
                </a:lnTo>
                <a:cubicBezTo>
                  <a:pt x="6240780" y="414476"/>
                  <a:pt x="6232486" y="434500"/>
                  <a:pt x="6217723" y="449263"/>
                </a:cubicBezTo>
                <a:cubicBezTo>
                  <a:pt x="6202960" y="464026"/>
                  <a:pt x="6182936" y="472320"/>
                  <a:pt x="6162058" y="472320"/>
                </a:cubicBezTo>
                <a:lnTo>
                  <a:pt x="78722" y="472320"/>
                </a:lnTo>
                <a:cubicBezTo>
                  <a:pt x="57844" y="472320"/>
                  <a:pt x="37820" y="464026"/>
                  <a:pt x="23057" y="449263"/>
                </a:cubicBezTo>
                <a:cubicBezTo>
                  <a:pt x="8294" y="434500"/>
                  <a:pt x="0" y="414476"/>
                  <a:pt x="0" y="393598"/>
                </a:cubicBezTo>
                <a:lnTo>
                  <a:pt x="0" y="78722"/>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258944" tIns="23057" rIns="258944" bIns="23057" numCol="1" spcCol="1270" anchor="ctr" anchorCtr="0">
            <a:noAutofit/>
          </a:bodyPr>
          <a:lstStyle/>
          <a:p>
            <a:pPr lvl="0" algn="l" defTabSz="889000" rtl="0">
              <a:lnSpc>
                <a:spcPct val="90000"/>
              </a:lnSpc>
              <a:spcBef>
                <a:spcPct val="0"/>
              </a:spcBef>
              <a:spcAft>
                <a:spcPct val="35000"/>
              </a:spcAft>
            </a:pPr>
            <a:r>
              <a:rPr kumimoji="0" lang="en-US" sz="2000" b="1" i="0" u="none" strike="noStrike" kern="1200" cap="none" spc="0" normalizeH="0" baseline="0" noProof="0" dirty="0" smtClean="0">
                <a:ln>
                  <a:noFill/>
                </a:ln>
                <a:solidFill>
                  <a:schemeClr val="bg1"/>
                </a:solidFill>
                <a:effectLst/>
                <a:uLnTx/>
                <a:uFillTx/>
                <a:latin typeface="+mn-lt"/>
                <a:ea typeface="+mn-ea"/>
                <a:cs typeface="+mn-cs"/>
              </a:rPr>
              <a:t>Such other person to be prescribed</a:t>
            </a:r>
            <a:endParaRPr lang="en-US" sz="2000" b="1" kern="1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from="(-#ppt_w/2)" to="(#ppt_x)" calcmode="lin" valueType="num">
                                      <p:cBhvr>
                                        <p:cTn id="12" dur="600" fill="hold">
                                          <p:stCondLst>
                                            <p:cond delay="0"/>
                                          </p:stCondLst>
                                        </p:cTn>
                                        <p:tgtEl>
                                          <p:spTgt spid="11"/>
                                        </p:tgtEl>
                                        <p:attrNameLst>
                                          <p:attrName>ppt_x</p:attrName>
                                        </p:attrNameLst>
                                      </p:cBhvr>
                                    </p:anim>
                                    <p:anim from="0" to="-1.0" calcmode="lin" valueType="num">
                                      <p:cBhvr>
                                        <p:cTn id="13" dur="200" decel="50000" autoRev="1" fill="hold">
                                          <p:stCondLst>
                                            <p:cond delay="600"/>
                                          </p:stCondLst>
                                        </p:cTn>
                                        <p:tgtEl>
                                          <p:spTgt spid="11"/>
                                        </p:tgtEl>
                                        <p:attrNameLst>
                                          <p:attrName>xshear</p:attrName>
                                        </p:attrNameLst>
                                      </p:cBhvr>
                                    </p:anim>
                                    <p:animScale>
                                      <p:cBhvr>
                                        <p:cTn id="14" dur="200" decel="100000" autoRev="1" fill="hold">
                                          <p:stCondLst>
                                            <p:cond delay="600"/>
                                          </p:stCondLst>
                                        </p:cTn>
                                        <p:tgtEl>
                                          <p:spTgt spid="11"/>
                                        </p:tgtEl>
                                      </p:cBhvr>
                                      <p:from x="100000" y="100000"/>
                                      <p:to x="80000" y="100000"/>
                                    </p:animScale>
                                    <p:anim by="(#ppt_h/3+#ppt_w*0.1)" calcmode="lin" valueType="num">
                                      <p:cBhvr additive="sum">
                                        <p:cTn id="15" dur="200" decel="100000" autoRev="1" fill="hold">
                                          <p:stCondLst>
                                            <p:cond delay="600"/>
                                          </p:stCondLst>
                                        </p:cTn>
                                        <p:tgtEl>
                                          <p:spTgt spid="11"/>
                                        </p:tgtEl>
                                        <p:attrNameLst>
                                          <p:attrName>ppt_x</p:attrName>
                                        </p:attrNameLst>
                                      </p:cBhvr>
                                    </p:anim>
                                  </p:childTnLst>
                                </p:cTn>
                              </p:par>
                              <p:par>
                                <p:cTn id="16" presetID="34"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from="(-#ppt_w/2)" to="(#ppt_x)" calcmode="lin" valueType="num">
                                      <p:cBhvr>
                                        <p:cTn id="18" dur="600" fill="hold">
                                          <p:stCondLst>
                                            <p:cond delay="0"/>
                                          </p:stCondLst>
                                        </p:cTn>
                                        <p:tgtEl>
                                          <p:spTgt spid="13"/>
                                        </p:tgtEl>
                                        <p:attrNameLst>
                                          <p:attrName>ppt_x</p:attrName>
                                        </p:attrNameLst>
                                      </p:cBhvr>
                                    </p:anim>
                                    <p:anim from="0" to="-1.0" calcmode="lin" valueType="num">
                                      <p:cBhvr>
                                        <p:cTn id="19" dur="200" decel="50000" autoRev="1" fill="hold">
                                          <p:stCondLst>
                                            <p:cond delay="600"/>
                                          </p:stCondLst>
                                        </p:cTn>
                                        <p:tgtEl>
                                          <p:spTgt spid="13"/>
                                        </p:tgtEl>
                                        <p:attrNameLst>
                                          <p:attrName>xshear</p:attrName>
                                        </p:attrNameLst>
                                      </p:cBhvr>
                                    </p:anim>
                                    <p:animScale>
                                      <p:cBhvr>
                                        <p:cTn id="20" dur="200" decel="100000" autoRev="1" fill="hold">
                                          <p:stCondLst>
                                            <p:cond delay="600"/>
                                          </p:stCondLst>
                                        </p:cTn>
                                        <p:tgtEl>
                                          <p:spTgt spid="13"/>
                                        </p:tgtEl>
                                      </p:cBhvr>
                                      <p:from x="100000" y="100000"/>
                                      <p:to x="80000" y="100000"/>
                                    </p:animScale>
                                    <p:anim by="(#ppt_h/3+#ppt_w*0.1)" calcmode="lin" valueType="num">
                                      <p:cBhvr additive="sum">
                                        <p:cTn id="21" dur="200" decel="100000" autoRev="1" fill="hold">
                                          <p:stCondLst>
                                            <p:cond delay="600"/>
                                          </p:stCondLst>
                                        </p:cTn>
                                        <p:tgtEl>
                                          <p:spTgt spid="13"/>
                                        </p:tgtEl>
                                        <p:attrNameLst>
                                          <p:attrName>ppt_x</p:attrName>
                                        </p:attrNameLst>
                                      </p:cBhvr>
                                    </p:anim>
                                  </p:childTnLst>
                                </p:cTn>
                              </p:par>
                              <p:par>
                                <p:cTn id="22" presetID="34"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from="(-#ppt_w/2)" to="(#ppt_x)" calcmode="lin" valueType="num">
                                      <p:cBhvr>
                                        <p:cTn id="24" dur="600" fill="hold">
                                          <p:stCondLst>
                                            <p:cond delay="0"/>
                                          </p:stCondLst>
                                        </p:cTn>
                                        <p:tgtEl>
                                          <p:spTgt spid="15"/>
                                        </p:tgtEl>
                                        <p:attrNameLst>
                                          <p:attrName>ppt_x</p:attrName>
                                        </p:attrNameLst>
                                      </p:cBhvr>
                                    </p:anim>
                                    <p:anim from="0" to="-1.0" calcmode="lin" valueType="num">
                                      <p:cBhvr>
                                        <p:cTn id="25" dur="200" decel="50000" autoRev="1" fill="hold">
                                          <p:stCondLst>
                                            <p:cond delay="600"/>
                                          </p:stCondLst>
                                        </p:cTn>
                                        <p:tgtEl>
                                          <p:spTgt spid="15"/>
                                        </p:tgtEl>
                                        <p:attrNameLst>
                                          <p:attrName>xshear</p:attrName>
                                        </p:attrNameLst>
                                      </p:cBhvr>
                                    </p:anim>
                                    <p:animScale>
                                      <p:cBhvr>
                                        <p:cTn id="26" dur="200" decel="100000" autoRev="1" fill="hold">
                                          <p:stCondLst>
                                            <p:cond delay="600"/>
                                          </p:stCondLst>
                                        </p:cTn>
                                        <p:tgtEl>
                                          <p:spTgt spid="15"/>
                                        </p:tgtEl>
                                      </p:cBhvr>
                                      <p:from x="100000" y="100000"/>
                                      <p:to x="80000" y="100000"/>
                                    </p:animScale>
                                    <p:anim by="(#ppt_h/3+#ppt_w*0.1)" calcmode="lin" valueType="num">
                                      <p:cBhvr additive="sum">
                                        <p:cTn id="27" dur="200" decel="100000" autoRev="1" fill="hold">
                                          <p:stCondLst>
                                            <p:cond delay="600"/>
                                          </p:stCondLst>
                                        </p:cTn>
                                        <p:tgtEl>
                                          <p:spTgt spid="15"/>
                                        </p:tgtEl>
                                        <p:attrNameLst>
                                          <p:attrName>ppt_x</p:attrName>
                                        </p:attrNameLst>
                                      </p:cBhvr>
                                    </p:anim>
                                  </p:childTnLst>
                                </p:cTn>
                              </p:par>
                              <p:par>
                                <p:cTn id="28" presetID="34"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 from="(-#ppt_w/2)" to="(#ppt_x)" calcmode="lin" valueType="num">
                                      <p:cBhvr>
                                        <p:cTn id="30" dur="600" fill="hold">
                                          <p:stCondLst>
                                            <p:cond delay="0"/>
                                          </p:stCondLst>
                                        </p:cTn>
                                        <p:tgtEl>
                                          <p:spTgt spid="17"/>
                                        </p:tgtEl>
                                        <p:attrNameLst>
                                          <p:attrName>ppt_x</p:attrName>
                                        </p:attrNameLst>
                                      </p:cBhvr>
                                    </p:anim>
                                    <p:anim from="0" to="-1.0" calcmode="lin" valueType="num">
                                      <p:cBhvr>
                                        <p:cTn id="31" dur="200" decel="50000" autoRev="1" fill="hold">
                                          <p:stCondLst>
                                            <p:cond delay="600"/>
                                          </p:stCondLst>
                                        </p:cTn>
                                        <p:tgtEl>
                                          <p:spTgt spid="17"/>
                                        </p:tgtEl>
                                        <p:attrNameLst>
                                          <p:attrName>xshear</p:attrName>
                                        </p:attrNameLst>
                                      </p:cBhvr>
                                    </p:anim>
                                    <p:animScale>
                                      <p:cBhvr>
                                        <p:cTn id="32" dur="200" decel="100000" autoRev="1" fill="hold">
                                          <p:stCondLst>
                                            <p:cond delay="600"/>
                                          </p:stCondLst>
                                        </p:cTn>
                                        <p:tgtEl>
                                          <p:spTgt spid="17"/>
                                        </p:tgtEl>
                                      </p:cBhvr>
                                      <p:from x="100000" y="100000"/>
                                      <p:to x="80000" y="100000"/>
                                    </p:animScale>
                                    <p:anim by="(#ppt_h/3+#ppt_w*0.1)" calcmode="lin" valueType="num">
                                      <p:cBhvr additive="sum">
                                        <p:cTn id="33" dur="200" decel="100000" autoRev="1" fill="hold">
                                          <p:stCondLst>
                                            <p:cond delay="600"/>
                                          </p:stCondLst>
                                        </p:cTn>
                                        <p:tgtEl>
                                          <p:spTgt spid="17"/>
                                        </p:tgtEl>
                                        <p:attrNameLst>
                                          <p:attrName>ppt_x</p:attrName>
                                        </p:attrNameLst>
                                      </p:cBhvr>
                                    </p:anim>
                                  </p:childTnLst>
                                </p:cTn>
                              </p:par>
                              <p:par>
                                <p:cTn id="34" presetID="34"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 from="(-#ppt_w/2)" to="(#ppt_x)" calcmode="lin" valueType="num">
                                      <p:cBhvr>
                                        <p:cTn id="36" dur="600" fill="hold">
                                          <p:stCondLst>
                                            <p:cond delay="0"/>
                                          </p:stCondLst>
                                        </p:cTn>
                                        <p:tgtEl>
                                          <p:spTgt spid="19"/>
                                        </p:tgtEl>
                                        <p:attrNameLst>
                                          <p:attrName>ppt_x</p:attrName>
                                        </p:attrNameLst>
                                      </p:cBhvr>
                                    </p:anim>
                                    <p:anim from="0" to="-1.0" calcmode="lin" valueType="num">
                                      <p:cBhvr>
                                        <p:cTn id="37" dur="200" decel="50000" autoRev="1" fill="hold">
                                          <p:stCondLst>
                                            <p:cond delay="600"/>
                                          </p:stCondLst>
                                        </p:cTn>
                                        <p:tgtEl>
                                          <p:spTgt spid="19"/>
                                        </p:tgtEl>
                                        <p:attrNameLst>
                                          <p:attrName>xshear</p:attrName>
                                        </p:attrNameLst>
                                      </p:cBhvr>
                                    </p:anim>
                                    <p:animScale>
                                      <p:cBhvr>
                                        <p:cTn id="38" dur="200" decel="100000" autoRev="1" fill="hold">
                                          <p:stCondLst>
                                            <p:cond delay="600"/>
                                          </p:stCondLst>
                                        </p:cTn>
                                        <p:tgtEl>
                                          <p:spTgt spid="19"/>
                                        </p:tgtEl>
                                      </p:cBhvr>
                                      <p:from x="100000" y="100000"/>
                                      <p:to x="80000" y="100000"/>
                                    </p:animScale>
                                    <p:anim by="(#ppt_h/3+#ppt_w*0.1)" calcmode="lin" valueType="num">
                                      <p:cBhvr additive="sum">
                                        <p:cTn id="39" dur="200" decel="100000" autoRev="1" fill="hold">
                                          <p:stCondLst>
                                            <p:cond delay="600"/>
                                          </p:stCondLst>
                                        </p:cTn>
                                        <p:tgtEl>
                                          <p:spTgt spid="19"/>
                                        </p:tgtEl>
                                        <p:attrNameLst>
                                          <p:attrName>ppt_x</p:attrName>
                                        </p:attrNameLst>
                                      </p:cBhvr>
                                    </p:anim>
                                  </p:childTnLst>
                                </p:cTn>
                              </p:par>
                              <p:par>
                                <p:cTn id="40" presetID="34"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 from="(-#ppt_w/2)" to="(#ppt_x)" calcmode="lin" valueType="num">
                                      <p:cBhvr>
                                        <p:cTn id="42" dur="600" fill="hold">
                                          <p:stCondLst>
                                            <p:cond delay="0"/>
                                          </p:stCondLst>
                                        </p:cTn>
                                        <p:tgtEl>
                                          <p:spTgt spid="21"/>
                                        </p:tgtEl>
                                        <p:attrNameLst>
                                          <p:attrName>ppt_x</p:attrName>
                                        </p:attrNameLst>
                                      </p:cBhvr>
                                    </p:anim>
                                    <p:anim from="0" to="-1.0" calcmode="lin" valueType="num">
                                      <p:cBhvr>
                                        <p:cTn id="43" dur="200" decel="50000" autoRev="1" fill="hold">
                                          <p:stCondLst>
                                            <p:cond delay="600"/>
                                          </p:stCondLst>
                                        </p:cTn>
                                        <p:tgtEl>
                                          <p:spTgt spid="21"/>
                                        </p:tgtEl>
                                        <p:attrNameLst>
                                          <p:attrName>xshear</p:attrName>
                                        </p:attrNameLst>
                                      </p:cBhvr>
                                    </p:anim>
                                    <p:animScale>
                                      <p:cBhvr>
                                        <p:cTn id="44" dur="200" decel="100000" autoRev="1" fill="hold">
                                          <p:stCondLst>
                                            <p:cond delay="600"/>
                                          </p:stCondLst>
                                        </p:cTn>
                                        <p:tgtEl>
                                          <p:spTgt spid="21"/>
                                        </p:tgtEl>
                                      </p:cBhvr>
                                      <p:from x="100000" y="100000"/>
                                      <p:to x="80000" y="100000"/>
                                    </p:animScale>
                                    <p:anim by="(#ppt_h/3+#ppt_w*0.1)" calcmode="lin" valueType="num">
                                      <p:cBhvr additive="sum">
                                        <p:cTn id="45" dur="200" decel="100000" autoRev="1" fill="hold">
                                          <p:stCondLst>
                                            <p:cond delay="600"/>
                                          </p:stCondLst>
                                        </p:cTn>
                                        <p:tgtEl>
                                          <p:spTgt spid="21"/>
                                        </p:tgtEl>
                                        <p:attrNameLst>
                                          <p:attrName>ppt_x</p:attrName>
                                        </p:attrNameLst>
                                      </p:cBhvr>
                                    </p:anim>
                                  </p:childTnLst>
                                </p:cTn>
                              </p:par>
                              <p:par>
                                <p:cTn id="46" presetID="34"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 from="(-#ppt_w/2)" to="(#ppt_x)" calcmode="lin" valueType="num">
                                      <p:cBhvr>
                                        <p:cTn id="48" dur="600" fill="hold">
                                          <p:stCondLst>
                                            <p:cond delay="0"/>
                                          </p:stCondLst>
                                        </p:cTn>
                                        <p:tgtEl>
                                          <p:spTgt spid="23"/>
                                        </p:tgtEl>
                                        <p:attrNameLst>
                                          <p:attrName>ppt_x</p:attrName>
                                        </p:attrNameLst>
                                      </p:cBhvr>
                                    </p:anim>
                                    <p:anim from="0" to="-1.0" calcmode="lin" valueType="num">
                                      <p:cBhvr>
                                        <p:cTn id="49" dur="200" decel="50000" autoRev="1" fill="hold">
                                          <p:stCondLst>
                                            <p:cond delay="600"/>
                                          </p:stCondLst>
                                        </p:cTn>
                                        <p:tgtEl>
                                          <p:spTgt spid="23"/>
                                        </p:tgtEl>
                                        <p:attrNameLst>
                                          <p:attrName>xshear</p:attrName>
                                        </p:attrNameLst>
                                      </p:cBhvr>
                                    </p:anim>
                                    <p:animScale>
                                      <p:cBhvr>
                                        <p:cTn id="50" dur="200" decel="100000" autoRev="1" fill="hold">
                                          <p:stCondLst>
                                            <p:cond delay="600"/>
                                          </p:stCondLst>
                                        </p:cTn>
                                        <p:tgtEl>
                                          <p:spTgt spid="23"/>
                                        </p:tgtEl>
                                      </p:cBhvr>
                                      <p:from x="100000" y="100000"/>
                                      <p:to x="80000" y="100000"/>
                                    </p:animScale>
                                    <p:anim by="(#ppt_h/3+#ppt_w*0.1)" calcmode="lin" valueType="num">
                                      <p:cBhvr additive="sum">
                                        <p:cTn id="51" dur="200" decel="100000" autoRev="1" fill="hold">
                                          <p:stCondLst>
                                            <p:cond delay="600"/>
                                          </p:stCondLst>
                                        </p:cTn>
                                        <p:tgtEl>
                                          <p:spTgt spid="23"/>
                                        </p:tgtEl>
                                        <p:attrNameLst>
                                          <p:attrName>ppt_x</p:attrName>
                                        </p:attrNameLst>
                                      </p:cBhvr>
                                    </p:anim>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wipe(down)">
                                      <p:cBhvr>
                                        <p:cTn id="56" dur="580">
                                          <p:stCondLst>
                                            <p:cond delay="0"/>
                                          </p:stCondLst>
                                        </p:cTn>
                                        <p:tgtEl>
                                          <p:spTgt spid="10"/>
                                        </p:tgtEl>
                                      </p:cBhvr>
                                    </p:animEffect>
                                    <p:anim calcmode="lin" valueType="num">
                                      <p:cBhvr>
                                        <p:cTn id="5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2" dur="26">
                                          <p:stCondLst>
                                            <p:cond delay="650"/>
                                          </p:stCondLst>
                                        </p:cTn>
                                        <p:tgtEl>
                                          <p:spTgt spid="10"/>
                                        </p:tgtEl>
                                      </p:cBhvr>
                                      <p:to x="100000" y="60000"/>
                                    </p:animScale>
                                    <p:animScale>
                                      <p:cBhvr>
                                        <p:cTn id="63" dur="166" decel="50000">
                                          <p:stCondLst>
                                            <p:cond delay="676"/>
                                          </p:stCondLst>
                                        </p:cTn>
                                        <p:tgtEl>
                                          <p:spTgt spid="10"/>
                                        </p:tgtEl>
                                      </p:cBhvr>
                                      <p:to x="100000" y="100000"/>
                                    </p:animScale>
                                    <p:animScale>
                                      <p:cBhvr>
                                        <p:cTn id="64" dur="26">
                                          <p:stCondLst>
                                            <p:cond delay="1312"/>
                                          </p:stCondLst>
                                        </p:cTn>
                                        <p:tgtEl>
                                          <p:spTgt spid="10"/>
                                        </p:tgtEl>
                                      </p:cBhvr>
                                      <p:to x="100000" y="80000"/>
                                    </p:animScale>
                                    <p:animScale>
                                      <p:cBhvr>
                                        <p:cTn id="65" dur="166" decel="50000">
                                          <p:stCondLst>
                                            <p:cond delay="1338"/>
                                          </p:stCondLst>
                                        </p:cTn>
                                        <p:tgtEl>
                                          <p:spTgt spid="10"/>
                                        </p:tgtEl>
                                      </p:cBhvr>
                                      <p:to x="100000" y="100000"/>
                                    </p:animScale>
                                    <p:animScale>
                                      <p:cBhvr>
                                        <p:cTn id="66" dur="26">
                                          <p:stCondLst>
                                            <p:cond delay="1642"/>
                                          </p:stCondLst>
                                        </p:cTn>
                                        <p:tgtEl>
                                          <p:spTgt spid="10"/>
                                        </p:tgtEl>
                                      </p:cBhvr>
                                      <p:to x="100000" y="90000"/>
                                    </p:animScale>
                                    <p:animScale>
                                      <p:cBhvr>
                                        <p:cTn id="67" dur="166" decel="50000">
                                          <p:stCondLst>
                                            <p:cond delay="1668"/>
                                          </p:stCondLst>
                                        </p:cTn>
                                        <p:tgtEl>
                                          <p:spTgt spid="10"/>
                                        </p:tgtEl>
                                      </p:cBhvr>
                                      <p:to x="100000" y="100000"/>
                                    </p:animScale>
                                    <p:animScale>
                                      <p:cBhvr>
                                        <p:cTn id="68" dur="26">
                                          <p:stCondLst>
                                            <p:cond delay="1808"/>
                                          </p:stCondLst>
                                        </p:cTn>
                                        <p:tgtEl>
                                          <p:spTgt spid="10"/>
                                        </p:tgtEl>
                                      </p:cBhvr>
                                      <p:to x="100000" y="95000"/>
                                    </p:animScale>
                                    <p:animScale>
                                      <p:cBhvr>
                                        <p:cTn id="69" dur="166" decel="50000">
                                          <p:stCondLst>
                                            <p:cond delay="1834"/>
                                          </p:stCondLst>
                                        </p:cTn>
                                        <p:tgtEl>
                                          <p:spTgt spid="10"/>
                                        </p:tgtEl>
                                      </p:cBhvr>
                                      <p:to x="100000" y="100000"/>
                                    </p:animScale>
                                  </p:childTnLst>
                                </p:cTn>
                              </p:par>
                              <p:par>
                                <p:cTn id="70" presetID="26" presetClass="entr" presetSubtype="0" fill="hold" nodeType="with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wipe(down)">
                                      <p:cBhvr>
                                        <p:cTn id="72" dur="580">
                                          <p:stCondLst>
                                            <p:cond delay="0"/>
                                          </p:stCondLst>
                                        </p:cTn>
                                        <p:tgtEl>
                                          <p:spTgt spid="12"/>
                                        </p:tgtEl>
                                      </p:cBhvr>
                                    </p:animEffect>
                                    <p:anim calcmode="lin" valueType="num">
                                      <p:cBhvr>
                                        <p:cTn id="73"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78" dur="26">
                                          <p:stCondLst>
                                            <p:cond delay="650"/>
                                          </p:stCondLst>
                                        </p:cTn>
                                        <p:tgtEl>
                                          <p:spTgt spid="12"/>
                                        </p:tgtEl>
                                      </p:cBhvr>
                                      <p:to x="100000" y="60000"/>
                                    </p:animScale>
                                    <p:animScale>
                                      <p:cBhvr>
                                        <p:cTn id="79" dur="166" decel="50000">
                                          <p:stCondLst>
                                            <p:cond delay="676"/>
                                          </p:stCondLst>
                                        </p:cTn>
                                        <p:tgtEl>
                                          <p:spTgt spid="12"/>
                                        </p:tgtEl>
                                      </p:cBhvr>
                                      <p:to x="100000" y="100000"/>
                                    </p:animScale>
                                    <p:animScale>
                                      <p:cBhvr>
                                        <p:cTn id="80" dur="26">
                                          <p:stCondLst>
                                            <p:cond delay="1312"/>
                                          </p:stCondLst>
                                        </p:cTn>
                                        <p:tgtEl>
                                          <p:spTgt spid="12"/>
                                        </p:tgtEl>
                                      </p:cBhvr>
                                      <p:to x="100000" y="80000"/>
                                    </p:animScale>
                                    <p:animScale>
                                      <p:cBhvr>
                                        <p:cTn id="81" dur="166" decel="50000">
                                          <p:stCondLst>
                                            <p:cond delay="1338"/>
                                          </p:stCondLst>
                                        </p:cTn>
                                        <p:tgtEl>
                                          <p:spTgt spid="12"/>
                                        </p:tgtEl>
                                      </p:cBhvr>
                                      <p:to x="100000" y="100000"/>
                                    </p:animScale>
                                    <p:animScale>
                                      <p:cBhvr>
                                        <p:cTn id="82" dur="26">
                                          <p:stCondLst>
                                            <p:cond delay="1642"/>
                                          </p:stCondLst>
                                        </p:cTn>
                                        <p:tgtEl>
                                          <p:spTgt spid="12"/>
                                        </p:tgtEl>
                                      </p:cBhvr>
                                      <p:to x="100000" y="90000"/>
                                    </p:animScale>
                                    <p:animScale>
                                      <p:cBhvr>
                                        <p:cTn id="83" dur="166" decel="50000">
                                          <p:stCondLst>
                                            <p:cond delay="1668"/>
                                          </p:stCondLst>
                                        </p:cTn>
                                        <p:tgtEl>
                                          <p:spTgt spid="12"/>
                                        </p:tgtEl>
                                      </p:cBhvr>
                                      <p:to x="100000" y="100000"/>
                                    </p:animScale>
                                    <p:animScale>
                                      <p:cBhvr>
                                        <p:cTn id="84" dur="26">
                                          <p:stCondLst>
                                            <p:cond delay="1808"/>
                                          </p:stCondLst>
                                        </p:cTn>
                                        <p:tgtEl>
                                          <p:spTgt spid="12"/>
                                        </p:tgtEl>
                                      </p:cBhvr>
                                      <p:to x="100000" y="95000"/>
                                    </p:animScale>
                                    <p:animScale>
                                      <p:cBhvr>
                                        <p:cTn id="85" dur="166" decel="50000">
                                          <p:stCondLst>
                                            <p:cond delay="1834"/>
                                          </p:stCondLst>
                                        </p:cTn>
                                        <p:tgtEl>
                                          <p:spTgt spid="12"/>
                                        </p:tgtEl>
                                      </p:cBhvr>
                                      <p:to x="100000" y="100000"/>
                                    </p:animScale>
                                  </p:childTnLst>
                                </p:cTn>
                              </p:par>
                              <p:par>
                                <p:cTn id="86" presetID="26" presetClass="entr" presetSubtype="0" fill="hold" nodeType="withEffect">
                                  <p:stCondLst>
                                    <p:cond delay="0"/>
                                  </p:stCondLst>
                                  <p:childTnLst>
                                    <p:set>
                                      <p:cBhvr>
                                        <p:cTn id="87" dur="1" fill="hold">
                                          <p:stCondLst>
                                            <p:cond delay="0"/>
                                          </p:stCondLst>
                                        </p:cTn>
                                        <p:tgtEl>
                                          <p:spTgt spid="14"/>
                                        </p:tgtEl>
                                        <p:attrNameLst>
                                          <p:attrName>style.visibility</p:attrName>
                                        </p:attrNameLst>
                                      </p:cBhvr>
                                      <p:to>
                                        <p:strVal val="visible"/>
                                      </p:to>
                                    </p:set>
                                    <p:animEffect transition="in" filter="wipe(down)">
                                      <p:cBhvr>
                                        <p:cTn id="88" dur="580">
                                          <p:stCondLst>
                                            <p:cond delay="0"/>
                                          </p:stCondLst>
                                        </p:cTn>
                                        <p:tgtEl>
                                          <p:spTgt spid="14"/>
                                        </p:tgtEl>
                                      </p:cBhvr>
                                    </p:animEffect>
                                    <p:anim calcmode="lin" valueType="num">
                                      <p:cBhvr>
                                        <p:cTn id="8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4" dur="26">
                                          <p:stCondLst>
                                            <p:cond delay="650"/>
                                          </p:stCondLst>
                                        </p:cTn>
                                        <p:tgtEl>
                                          <p:spTgt spid="14"/>
                                        </p:tgtEl>
                                      </p:cBhvr>
                                      <p:to x="100000" y="60000"/>
                                    </p:animScale>
                                    <p:animScale>
                                      <p:cBhvr>
                                        <p:cTn id="95" dur="166" decel="50000">
                                          <p:stCondLst>
                                            <p:cond delay="676"/>
                                          </p:stCondLst>
                                        </p:cTn>
                                        <p:tgtEl>
                                          <p:spTgt spid="14"/>
                                        </p:tgtEl>
                                      </p:cBhvr>
                                      <p:to x="100000" y="100000"/>
                                    </p:animScale>
                                    <p:animScale>
                                      <p:cBhvr>
                                        <p:cTn id="96" dur="26">
                                          <p:stCondLst>
                                            <p:cond delay="1312"/>
                                          </p:stCondLst>
                                        </p:cTn>
                                        <p:tgtEl>
                                          <p:spTgt spid="14"/>
                                        </p:tgtEl>
                                      </p:cBhvr>
                                      <p:to x="100000" y="80000"/>
                                    </p:animScale>
                                    <p:animScale>
                                      <p:cBhvr>
                                        <p:cTn id="97" dur="166" decel="50000">
                                          <p:stCondLst>
                                            <p:cond delay="1338"/>
                                          </p:stCondLst>
                                        </p:cTn>
                                        <p:tgtEl>
                                          <p:spTgt spid="14"/>
                                        </p:tgtEl>
                                      </p:cBhvr>
                                      <p:to x="100000" y="100000"/>
                                    </p:animScale>
                                    <p:animScale>
                                      <p:cBhvr>
                                        <p:cTn id="98" dur="26">
                                          <p:stCondLst>
                                            <p:cond delay="1642"/>
                                          </p:stCondLst>
                                        </p:cTn>
                                        <p:tgtEl>
                                          <p:spTgt spid="14"/>
                                        </p:tgtEl>
                                      </p:cBhvr>
                                      <p:to x="100000" y="90000"/>
                                    </p:animScale>
                                    <p:animScale>
                                      <p:cBhvr>
                                        <p:cTn id="99" dur="166" decel="50000">
                                          <p:stCondLst>
                                            <p:cond delay="1668"/>
                                          </p:stCondLst>
                                        </p:cTn>
                                        <p:tgtEl>
                                          <p:spTgt spid="14"/>
                                        </p:tgtEl>
                                      </p:cBhvr>
                                      <p:to x="100000" y="100000"/>
                                    </p:animScale>
                                    <p:animScale>
                                      <p:cBhvr>
                                        <p:cTn id="100" dur="26">
                                          <p:stCondLst>
                                            <p:cond delay="1808"/>
                                          </p:stCondLst>
                                        </p:cTn>
                                        <p:tgtEl>
                                          <p:spTgt spid="14"/>
                                        </p:tgtEl>
                                      </p:cBhvr>
                                      <p:to x="100000" y="95000"/>
                                    </p:animScale>
                                    <p:animScale>
                                      <p:cBhvr>
                                        <p:cTn id="101" dur="166" decel="50000">
                                          <p:stCondLst>
                                            <p:cond delay="1834"/>
                                          </p:stCondLst>
                                        </p:cTn>
                                        <p:tgtEl>
                                          <p:spTgt spid="14"/>
                                        </p:tgtEl>
                                      </p:cBhvr>
                                      <p:to x="100000" y="100000"/>
                                    </p:animScale>
                                  </p:childTnLst>
                                </p:cTn>
                              </p:par>
                              <p:par>
                                <p:cTn id="102" presetID="26" presetClass="entr" presetSubtype="0" fill="hold" nodeType="withEffect">
                                  <p:stCondLst>
                                    <p:cond delay="0"/>
                                  </p:stCondLst>
                                  <p:childTnLst>
                                    <p:set>
                                      <p:cBhvr>
                                        <p:cTn id="103" dur="1" fill="hold">
                                          <p:stCondLst>
                                            <p:cond delay="0"/>
                                          </p:stCondLst>
                                        </p:cTn>
                                        <p:tgtEl>
                                          <p:spTgt spid="16"/>
                                        </p:tgtEl>
                                        <p:attrNameLst>
                                          <p:attrName>style.visibility</p:attrName>
                                        </p:attrNameLst>
                                      </p:cBhvr>
                                      <p:to>
                                        <p:strVal val="visible"/>
                                      </p:to>
                                    </p:set>
                                    <p:animEffect transition="in" filter="wipe(down)">
                                      <p:cBhvr>
                                        <p:cTn id="104" dur="580">
                                          <p:stCondLst>
                                            <p:cond delay="0"/>
                                          </p:stCondLst>
                                        </p:cTn>
                                        <p:tgtEl>
                                          <p:spTgt spid="16"/>
                                        </p:tgtEl>
                                      </p:cBhvr>
                                    </p:animEffect>
                                    <p:anim calcmode="lin" valueType="num">
                                      <p:cBhvr>
                                        <p:cTn id="10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10" dur="26">
                                          <p:stCondLst>
                                            <p:cond delay="650"/>
                                          </p:stCondLst>
                                        </p:cTn>
                                        <p:tgtEl>
                                          <p:spTgt spid="16"/>
                                        </p:tgtEl>
                                      </p:cBhvr>
                                      <p:to x="100000" y="60000"/>
                                    </p:animScale>
                                    <p:animScale>
                                      <p:cBhvr>
                                        <p:cTn id="111" dur="166" decel="50000">
                                          <p:stCondLst>
                                            <p:cond delay="676"/>
                                          </p:stCondLst>
                                        </p:cTn>
                                        <p:tgtEl>
                                          <p:spTgt spid="16"/>
                                        </p:tgtEl>
                                      </p:cBhvr>
                                      <p:to x="100000" y="100000"/>
                                    </p:animScale>
                                    <p:animScale>
                                      <p:cBhvr>
                                        <p:cTn id="112" dur="26">
                                          <p:stCondLst>
                                            <p:cond delay="1312"/>
                                          </p:stCondLst>
                                        </p:cTn>
                                        <p:tgtEl>
                                          <p:spTgt spid="16"/>
                                        </p:tgtEl>
                                      </p:cBhvr>
                                      <p:to x="100000" y="80000"/>
                                    </p:animScale>
                                    <p:animScale>
                                      <p:cBhvr>
                                        <p:cTn id="113" dur="166" decel="50000">
                                          <p:stCondLst>
                                            <p:cond delay="1338"/>
                                          </p:stCondLst>
                                        </p:cTn>
                                        <p:tgtEl>
                                          <p:spTgt spid="16"/>
                                        </p:tgtEl>
                                      </p:cBhvr>
                                      <p:to x="100000" y="100000"/>
                                    </p:animScale>
                                    <p:animScale>
                                      <p:cBhvr>
                                        <p:cTn id="114" dur="26">
                                          <p:stCondLst>
                                            <p:cond delay="1642"/>
                                          </p:stCondLst>
                                        </p:cTn>
                                        <p:tgtEl>
                                          <p:spTgt spid="16"/>
                                        </p:tgtEl>
                                      </p:cBhvr>
                                      <p:to x="100000" y="90000"/>
                                    </p:animScale>
                                    <p:animScale>
                                      <p:cBhvr>
                                        <p:cTn id="115" dur="166" decel="50000">
                                          <p:stCondLst>
                                            <p:cond delay="1668"/>
                                          </p:stCondLst>
                                        </p:cTn>
                                        <p:tgtEl>
                                          <p:spTgt spid="16"/>
                                        </p:tgtEl>
                                      </p:cBhvr>
                                      <p:to x="100000" y="100000"/>
                                    </p:animScale>
                                    <p:animScale>
                                      <p:cBhvr>
                                        <p:cTn id="116" dur="26">
                                          <p:stCondLst>
                                            <p:cond delay="1808"/>
                                          </p:stCondLst>
                                        </p:cTn>
                                        <p:tgtEl>
                                          <p:spTgt spid="16"/>
                                        </p:tgtEl>
                                      </p:cBhvr>
                                      <p:to x="100000" y="95000"/>
                                    </p:animScale>
                                    <p:animScale>
                                      <p:cBhvr>
                                        <p:cTn id="117" dur="166" decel="50000">
                                          <p:stCondLst>
                                            <p:cond delay="1834"/>
                                          </p:stCondLst>
                                        </p:cTn>
                                        <p:tgtEl>
                                          <p:spTgt spid="16"/>
                                        </p:tgtEl>
                                      </p:cBhvr>
                                      <p:to x="100000" y="100000"/>
                                    </p:animScale>
                                  </p:childTnLst>
                                </p:cTn>
                              </p:par>
                              <p:par>
                                <p:cTn id="118" presetID="26" presetClass="entr" presetSubtype="0" fill="hold" nodeType="withEffect">
                                  <p:stCondLst>
                                    <p:cond delay="0"/>
                                  </p:stCondLst>
                                  <p:childTnLst>
                                    <p:set>
                                      <p:cBhvr>
                                        <p:cTn id="119" dur="1" fill="hold">
                                          <p:stCondLst>
                                            <p:cond delay="0"/>
                                          </p:stCondLst>
                                        </p:cTn>
                                        <p:tgtEl>
                                          <p:spTgt spid="18"/>
                                        </p:tgtEl>
                                        <p:attrNameLst>
                                          <p:attrName>style.visibility</p:attrName>
                                        </p:attrNameLst>
                                      </p:cBhvr>
                                      <p:to>
                                        <p:strVal val="visible"/>
                                      </p:to>
                                    </p:set>
                                    <p:animEffect transition="in" filter="wipe(down)">
                                      <p:cBhvr>
                                        <p:cTn id="120" dur="580">
                                          <p:stCondLst>
                                            <p:cond delay="0"/>
                                          </p:stCondLst>
                                        </p:cTn>
                                        <p:tgtEl>
                                          <p:spTgt spid="18"/>
                                        </p:tgtEl>
                                      </p:cBhvr>
                                    </p:animEffect>
                                    <p:anim calcmode="lin" valueType="num">
                                      <p:cBhvr>
                                        <p:cTn id="121"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26" dur="26">
                                          <p:stCondLst>
                                            <p:cond delay="650"/>
                                          </p:stCondLst>
                                        </p:cTn>
                                        <p:tgtEl>
                                          <p:spTgt spid="18"/>
                                        </p:tgtEl>
                                      </p:cBhvr>
                                      <p:to x="100000" y="60000"/>
                                    </p:animScale>
                                    <p:animScale>
                                      <p:cBhvr>
                                        <p:cTn id="127" dur="166" decel="50000">
                                          <p:stCondLst>
                                            <p:cond delay="676"/>
                                          </p:stCondLst>
                                        </p:cTn>
                                        <p:tgtEl>
                                          <p:spTgt spid="18"/>
                                        </p:tgtEl>
                                      </p:cBhvr>
                                      <p:to x="100000" y="100000"/>
                                    </p:animScale>
                                    <p:animScale>
                                      <p:cBhvr>
                                        <p:cTn id="128" dur="26">
                                          <p:stCondLst>
                                            <p:cond delay="1312"/>
                                          </p:stCondLst>
                                        </p:cTn>
                                        <p:tgtEl>
                                          <p:spTgt spid="18"/>
                                        </p:tgtEl>
                                      </p:cBhvr>
                                      <p:to x="100000" y="80000"/>
                                    </p:animScale>
                                    <p:animScale>
                                      <p:cBhvr>
                                        <p:cTn id="129" dur="166" decel="50000">
                                          <p:stCondLst>
                                            <p:cond delay="1338"/>
                                          </p:stCondLst>
                                        </p:cTn>
                                        <p:tgtEl>
                                          <p:spTgt spid="18"/>
                                        </p:tgtEl>
                                      </p:cBhvr>
                                      <p:to x="100000" y="100000"/>
                                    </p:animScale>
                                    <p:animScale>
                                      <p:cBhvr>
                                        <p:cTn id="130" dur="26">
                                          <p:stCondLst>
                                            <p:cond delay="1642"/>
                                          </p:stCondLst>
                                        </p:cTn>
                                        <p:tgtEl>
                                          <p:spTgt spid="18"/>
                                        </p:tgtEl>
                                      </p:cBhvr>
                                      <p:to x="100000" y="90000"/>
                                    </p:animScale>
                                    <p:animScale>
                                      <p:cBhvr>
                                        <p:cTn id="131" dur="166" decel="50000">
                                          <p:stCondLst>
                                            <p:cond delay="1668"/>
                                          </p:stCondLst>
                                        </p:cTn>
                                        <p:tgtEl>
                                          <p:spTgt spid="18"/>
                                        </p:tgtEl>
                                      </p:cBhvr>
                                      <p:to x="100000" y="100000"/>
                                    </p:animScale>
                                    <p:animScale>
                                      <p:cBhvr>
                                        <p:cTn id="132" dur="26">
                                          <p:stCondLst>
                                            <p:cond delay="1808"/>
                                          </p:stCondLst>
                                        </p:cTn>
                                        <p:tgtEl>
                                          <p:spTgt spid="18"/>
                                        </p:tgtEl>
                                      </p:cBhvr>
                                      <p:to x="100000" y="95000"/>
                                    </p:animScale>
                                    <p:animScale>
                                      <p:cBhvr>
                                        <p:cTn id="133" dur="166" decel="50000">
                                          <p:stCondLst>
                                            <p:cond delay="1834"/>
                                          </p:stCondLst>
                                        </p:cTn>
                                        <p:tgtEl>
                                          <p:spTgt spid="18"/>
                                        </p:tgtEl>
                                      </p:cBhvr>
                                      <p:to x="100000" y="100000"/>
                                    </p:animScale>
                                  </p:childTnLst>
                                </p:cTn>
                              </p:par>
                              <p:par>
                                <p:cTn id="134" presetID="26" presetClass="entr" presetSubtype="0" fill="hold" nodeType="withEffect">
                                  <p:stCondLst>
                                    <p:cond delay="0"/>
                                  </p:stCondLst>
                                  <p:childTnLst>
                                    <p:set>
                                      <p:cBhvr>
                                        <p:cTn id="135" dur="1" fill="hold">
                                          <p:stCondLst>
                                            <p:cond delay="0"/>
                                          </p:stCondLst>
                                        </p:cTn>
                                        <p:tgtEl>
                                          <p:spTgt spid="20"/>
                                        </p:tgtEl>
                                        <p:attrNameLst>
                                          <p:attrName>style.visibility</p:attrName>
                                        </p:attrNameLst>
                                      </p:cBhvr>
                                      <p:to>
                                        <p:strVal val="visible"/>
                                      </p:to>
                                    </p:set>
                                    <p:animEffect transition="in" filter="wipe(down)">
                                      <p:cBhvr>
                                        <p:cTn id="136" dur="580">
                                          <p:stCondLst>
                                            <p:cond delay="0"/>
                                          </p:stCondLst>
                                        </p:cTn>
                                        <p:tgtEl>
                                          <p:spTgt spid="20"/>
                                        </p:tgtEl>
                                      </p:cBhvr>
                                    </p:animEffect>
                                    <p:anim calcmode="lin" valueType="num">
                                      <p:cBhvr>
                                        <p:cTn id="137"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38"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39"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40"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1"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42" dur="26">
                                          <p:stCondLst>
                                            <p:cond delay="650"/>
                                          </p:stCondLst>
                                        </p:cTn>
                                        <p:tgtEl>
                                          <p:spTgt spid="20"/>
                                        </p:tgtEl>
                                      </p:cBhvr>
                                      <p:to x="100000" y="60000"/>
                                    </p:animScale>
                                    <p:animScale>
                                      <p:cBhvr>
                                        <p:cTn id="143" dur="166" decel="50000">
                                          <p:stCondLst>
                                            <p:cond delay="676"/>
                                          </p:stCondLst>
                                        </p:cTn>
                                        <p:tgtEl>
                                          <p:spTgt spid="20"/>
                                        </p:tgtEl>
                                      </p:cBhvr>
                                      <p:to x="100000" y="100000"/>
                                    </p:animScale>
                                    <p:animScale>
                                      <p:cBhvr>
                                        <p:cTn id="144" dur="26">
                                          <p:stCondLst>
                                            <p:cond delay="1312"/>
                                          </p:stCondLst>
                                        </p:cTn>
                                        <p:tgtEl>
                                          <p:spTgt spid="20"/>
                                        </p:tgtEl>
                                      </p:cBhvr>
                                      <p:to x="100000" y="80000"/>
                                    </p:animScale>
                                    <p:animScale>
                                      <p:cBhvr>
                                        <p:cTn id="145" dur="166" decel="50000">
                                          <p:stCondLst>
                                            <p:cond delay="1338"/>
                                          </p:stCondLst>
                                        </p:cTn>
                                        <p:tgtEl>
                                          <p:spTgt spid="20"/>
                                        </p:tgtEl>
                                      </p:cBhvr>
                                      <p:to x="100000" y="100000"/>
                                    </p:animScale>
                                    <p:animScale>
                                      <p:cBhvr>
                                        <p:cTn id="146" dur="26">
                                          <p:stCondLst>
                                            <p:cond delay="1642"/>
                                          </p:stCondLst>
                                        </p:cTn>
                                        <p:tgtEl>
                                          <p:spTgt spid="20"/>
                                        </p:tgtEl>
                                      </p:cBhvr>
                                      <p:to x="100000" y="90000"/>
                                    </p:animScale>
                                    <p:animScale>
                                      <p:cBhvr>
                                        <p:cTn id="147" dur="166" decel="50000">
                                          <p:stCondLst>
                                            <p:cond delay="1668"/>
                                          </p:stCondLst>
                                        </p:cTn>
                                        <p:tgtEl>
                                          <p:spTgt spid="20"/>
                                        </p:tgtEl>
                                      </p:cBhvr>
                                      <p:to x="100000" y="100000"/>
                                    </p:animScale>
                                    <p:animScale>
                                      <p:cBhvr>
                                        <p:cTn id="148" dur="26">
                                          <p:stCondLst>
                                            <p:cond delay="1808"/>
                                          </p:stCondLst>
                                        </p:cTn>
                                        <p:tgtEl>
                                          <p:spTgt spid="20"/>
                                        </p:tgtEl>
                                      </p:cBhvr>
                                      <p:to x="100000" y="95000"/>
                                    </p:animScale>
                                    <p:animScale>
                                      <p:cBhvr>
                                        <p:cTn id="149" dur="166" decel="50000">
                                          <p:stCondLst>
                                            <p:cond delay="1834"/>
                                          </p:stCondLst>
                                        </p:cTn>
                                        <p:tgtEl>
                                          <p:spTgt spid="20"/>
                                        </p:tgtEl>
                                      </p:cBhvr>
                                      <p:to x="100000" y="100000"/>
                                    </p:animScale>
                                  </p:childTnLst>
                                </p:cTn>
                              </p:par>
                              <p:par>
                                <p:cTn id="150" presetID="26" presetClass="entr" presetSubtype="0" fill="hold" nodeType="withEffect">
                                  <p:stCondLst>
                                    <p:cond delay="0"/>
                                  </p:stCondLst>
                                  <p:childTnLst>
                                    <p:set>
                                      <p:cBhvr>
                                        <p:cTn id="151" dur="1" fill="hold">
                                          <p:stCondLst>
                                            <p:cond delay="0"/>
                                          </p:stCondLst>
                                        </p:cTn>
                                        <p:tgtEl>
                                          <p:spTgt spid="22"/>
                                        </p:tgtEl>
                                        <p:attrNameLst>
                                          <p:attrName>style.visibility</p:attrName>
                                        </p:attrNameLst>
                                      </p:cBhvr>
                                      <p:to>
                                        <p:strVal val="visible"/>
                                      </p:to>
                                    </p:set>
                                    <p:animEffect transition="in" filter="wipe(down)">
                                      <p:cBhvr>
                                        <p:cTn id="152" dur="580">
                                          <p:stCondLst>
                                            <p:cond delay="0"/>
                                          </p:stCondLst>
                                        </p:cTn>
                                        <p:tgtEl>
                                          <p:spTgt spid="22"/>
                                        </p:tgtEl>
                                      </p:cBhvr>
                                    </p:animEffect>
                                    <p:anim calcmode="lin" valueType="num">
                                      <p:cBhvr>
                                        <p:cTn id="153"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54"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55"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56"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57"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58" dur="26">
                                          <p:stCondLst>
                                            <p:cond delay="650"/>
                                          </p:stCondLst>
                                        </p:cTn>
                                        <p:tgtEl>
                                          <p:spTgt spid="22"/>
                                        </p:tgtEl>
                                      </p:cBhvr>
                                      <p:to x="100000" y="60000"/>
                                    </p:animScale>
                                    <p:animScale>
                                      <p:cBhvr>
                                        <p:cTn id="159" dur="166" decel="50000">
                                          <p:stCondLst>
                                            <p:cond delay="676"/>
                                          </p:stCondLst>
                                        </p:cTn>
                                        <p:tgtEl>
                                          <p:spTgt spid="22"/>
                                        </p:tgtEl>
                                      </p:cBhvr>
                                      <p:to x="100000" y="100000"/>
                                    </p:animScale>
                                    <p:animScale>
                                      <p:cBhvr>
                                        <p:cTn id="160" dur="26">
                                          <p:stCondLst>
                                            <p:cond delay="1312"/>
                                          </p:stCondLst>
                                        </p:cTn>
                                        <p:tgtEl>
                                          <p:spTgt spid="22"/>
                                        </p:tgtEl>
                                      </p:cBhvr>
                                      <p:to x="100000" y="80000"/>
                                    </p:animScale>
                                    <p:animScale>
                                      <p:cBhvr>
                                        <p:cTn id="161" dur="166" decel="50000">
                                          <p:stCondLst>
                                            <p:cond delay="1338"/>
                                          </p:stCondLst>
                                        </p:cTn>
                                        <p:tgtEl>
                                          <p:spTgt spid="22"/>
                                        </p:tgtEl>
                                      </p:cBhvr>
                                      <p:to x="100000" y="100000"/>
                                    </p:animScale>
                                    <p:animScale>
                                      <p:cBhvr>
                                        <p:cTn id="162" dur="26">
                                          <p:stCondLst>
                                            <p:cond delay="1642"/>
                                          </p:stCondLst>
                                        </p:cTn>
                                        <p:tgtEl>
                                          <p:spTgt spid="22"/>
                                        </p:tgtEl>
                                      </p:cBhvr>
                                      <p:to x="100000" y="90000"/>
                                    </p:animScale>
                                    <p:animScale>
                                      <p:cBhvr>
                                        <p:cTn id="163" dur="166" decel="50000">
                                          <p:stCondLst>
                                            <p:cond delay="1668"/>
                                          </p:stCondLst>
                                        </p:cTn>
                                        <p:tgtEl>
                                          <p:spTgt spid="22"/>
                                        </p:tgtEl>
                                      </p:cBhvr>
                                      <p:to x="100000" y="100000"/>
                                    </p:animScale>
                                    <p:animScale>
                                      <p:cBhvr>
                                        <p:cTn id="164" dur="26">
                                          <p:stCondLst>
                                            <p:cond delay="1808"/>
                                          </p:stCondLst>
                                        </p:cTn>
                                        <p:tgtEl>
                                          <p:spTgt spid="22"/>
                                        </p:tgtEl>
                                      </p:cBhvr>
                                      <p:to x="100000" y="95000"/>
                                    </p:animScale>
                                    <p:animScale>
                                      <p:cBhvr>
                                        <p:cTn id="165"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P spid="13" grpId="0" animBg="1"/>
      <p:bldP spid="15" grpId="0" animBg="1"/>
      <p:bldP spid="17" grpId="0" animBg="1"/>
      <p:bldP spid="19" grpId="0" animBg="1"/>
      <p:bldP spid="21" grpId="0" animBg="1"/>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dirty="0"/>
          </a:p>
        </p:txBody>
      </p:sp>
      <p:sp>
        <p:nvSpPr>
          <p:cNvPr id="5" name="Content Placeholder 2"/>
          <p:cNvSpPr txBox="1">
            <a:spLocks/>
          </p:cNvSpPr>
          <p:nvPr/>
        </p:nvSpPr>
        <p:spPr>
          <a:xfrm>
            <a:off x="76200" y="685800"/>
            <a:ext cx="8915400" cy="5562600"/>
          </a:xfrm>
          <a:prstGeom prst="rect">
            <a:avLst/>
          </a:prstGeom>
        </p:spPr>
        <p:txBody>
          <a:bodyPr>
            <a:noAutofit/>
          </a:bodyPr>
          <a:lstStyle/>
          <a:p>
            <a:pPr marL="503238" marR="0" lvl="0" indent="-503238" algn="just" defTabSz="914400" rtl="0" eaLnBrk="1" fontAlgn="auto" latinLnBrk="0" hangingPunct="1">
              <a:lnSpc>
                <a:spcPct val="150000"/>
              </a:lnSpc>
              <a:spcBef>
                <a:spcPct val="20000"/>
              </a:spcBef>
              <a:spcAft>
                <a:spcPts val="0"/>
              </a:spcAft>
              <a:buClrTx/>
              <a:buSzTx/>
              <a:buFont typeface="Wingdings" pitchFamily="2" charset="2"/>
              <a:buChar char="Ø"/>
              <a:tabLst/>
              <a:defRPr/>
            </a:pPr>
            <a:r>
              <a:rPr kumimoji="0" lang="en-US" sz="2000" b="0" i="0" u="none" strike="noStrike" kern="1200" cap="none" spc="0" normalizeH="0" baseline="0" noProof="0" dirty="0" smtClean="0">
                <a:ln>
                  <a:noFill/>
                </a:ln>
                <a:solidFill>
                  <a:schemeClr val="tx1"/>
                </a:solidFill>
                <a:effectLst/>
                <a:uLnTx/>
                <a:uFillTx/>
                <a:ea typeface="+mn-ea"/>
                <a:cs typeface="+mn-cs"/>
              </a:rPr>
              <a:t>Key managerial personnel includes:</a:t>
            </a:r>
          </a:p>
          <a:p>
            <a:pPr marL="503238" marR="0" lvl="0" indent="-503238" algn="just" defTabSz="914400" rtl="0" eaLnBrk="1" fontAlgn="auto" latinLnBrk="0" hangingPunct="1">
              <a:lnSpc>
                <a:spcPct val="150000"/>
              </a:lnSpc>
              <a:spcBef>
                <a:spcPct val="20000"/>
              </a:spcBef>
              <a:spcAft>
                <a:spcPts val="0"/>
              </a:spcAft>
              <a:buClrTx/>
              <a:buSzTx/>
              <a:tabLst/>
              <a:defRPr/>
            </a:pPr>
            <a:r>
              <a:rPr kumimoji="0" lang="en-US" sz="2000" b="0" i="0" u="none" strike="noStrike" kern="1200" cap="none" spc="0" normalizeH="0" baseline="0" noProof="0" dirty="0" smtClean="0">
                <a:ln>
                  <a:noFill/>
                </a:ln>
                <a:solidFill>
                  <a:schemeClr val="tx1"/>
                </a:solidFill>
                <a:effectLst/>
                <a:uLnTx/>
                <a:uFillTx/>
                <a:ea typeface="+mn-ea"/>
                <a:cs typeface="+mn-cs"/>
              </a:rPr>
              <a:t>	- Included in the definition for an Officer who is in default</a:t>
            </a:r>
          </a:p>
          <a:p>
            <a:pPr marL="503238" marR="0" lvl="0" indent="-503238" algn="just" defTabSz="914400" rtl="0" eaLnBrk="1" fontAlgn="auto" latinLnBrk="0" hangingPunct="1">
              <a:lnSpc>
                <a:spcPct val="150000"/>
              </a:lnSpc>
              <a:spcBef>
                <a:spcPct val="20000"/>
              </a:spcBef>
              <a:spcAft>
                <a:spcPts val="0"/>
              </a:spcAft>
              <a:buClrTx/>
              <a:buSzTx/>
              <a:tabLst/>
              <a:defRPr/>
            </a:pPr>
            <a:r>
              <a:rPr kumimoji="0" lang="en-US" sz="2000" b="0" i="0" u="none" strike="noStrike" kern="1200" cap="none" spc="0" normalizeH="0" baseline="0" noProof="0" dirty="0" smtClean="0">
                <a:ln>
                  <a:noFill/>
                </a:ln>
                <a:solidFill>
                  <a:schemeClr val="tx1"/>
                </a:solidFill>
                <a:effectLst/>
                <a:uLnTx/>
                <a:uFillTx/>
                <a:ea typeface="+mn-ea"/>
                <a:cs typeface="+mn-cs"/>
              </a:rPr>
              <a:t>	</a:t>
            </a:r>
            <a:r>
              <a:rPr kumimoji="0" lang="en-US" sz="2000" b="0" i="0" u="none" strike="noStrike" kern="1200" cap="none" spc="0" normalizeH="0" baseline="0" noProof="0" dirty="0" smtClean="0">
                <a:ln>
                  <a:noFill/>
                </a:ln>
                <a:solidFill>
                  <a:schemeClr val="tx1"/>
                </a:solidFill>
                <a:effectLst/>
                <a:uLnTx/>
                <a:uFillTx/>
                <a:ea typeface="+mn-ea"/>
                <a:cs typeface="+mn-cs"/>
              </a:rPr>
              <a:t>- </a:t>
            </a:r>
            <a:r>
              <a:rPr kumimoji="0" lang="en-US" sz="2000" b="0" i="0" u="none" strike="noStrike" kern="1200" cap="none" spc="0" normalizeH="0" baseline="0" noProof="0" dirty="0" smtClean="0">
                <a:ln>
                  <a:noFill/>
                </a:ln>
                <a:solidFill>
                  <a:schemeClr val="tx1"/>
                </a:solidFill>
                <a:effectLst/>
                <a:uLnTx/>
                <a:uFillTx/>
                <a:ea typeface="+mn-ea"/>
                <a:cs typeface="+mn-cs"/>
              </a:rPr>
              <a:t>Related party includes relative of Key Managerial  Personnel</a:t>
            </a:r>
          </a:p>
          <a:p>
            <a:pPr marL="503238" marR="0" lvl="0" indent="-503238" algn="just" defTabSz="914400" rtl="0" eaLnBrk="1" fontAlgn="auto" latinLnBrk="0" hangingPunct="1">
              <a:lnSpc>
                <a:spcPct val="150000"/>
              </a:lnSpc>
              <a:spcBef>
                <a:spcPct val="20000"/>
              </a:spcBef>
              <a:spcAft>
                <a:spcPts val="0"/>
              </a:spcAft>
              <a:buClrTx/>
              <a:buSzTx/>
              <a:buFont typeface="Wingdings" pitchFamily="2" charset="2"/>
              <a:buChar char="Ø"/>
              <a:tabLst/>
              <a:defRPr/>
            </a:pPr>
            <a:r>
              <a:rPr kumimoji="0" lang="en-US" sz="2000" b="0" i="0" u="none" strike="noStrike" kern="1200" cap="none" spc="0" normalizeH="0" baseline="0" noProof="0" dirty="0" smtClean="0">
                <a:ln>
                  <a:noFill/>
                </a:ln>
                <a:solidFill>
                  <a:schemeClr val="tx1"/>
                </a:solidFill>
                <a:effectLst/>
                <a:uLnTx/>
                <a:uFillTx/>
                <a:ea typeface="+mn-ea"/>
                <a:cs typeface="+mn-cs"/>
              </a:rPr>
              <a:t>Section 21 interestingly provides that any </a:t>
            </a:r>
            <a:r>
              <a:rPr lang="en-US" sz="2000" dirty="0" smtClean="0"/>
              <a:t>Document</a:t>
            </a:r>
            <a:r>
              <a:rPr kumimoji="0" lang="en-US" sz="2000" b="0" i="0" u="none" strike="noStrike" kern="1200" cap="none" spc="0" normalizeH="0" baseline="0" noProof="0" dirty="0" smtClean="0">
                <a:ln>
                  <a:noFill/>
                </a:ln>
                <a:solidFill>
                  <a:schemeClr val="tx1"/>
                </a:solidFill>
                <a:effectLst/>
                <a:uLnTx/>
                <a:uFillTx/>
                <a:ea typeface="+mn-ea"/>
                <a:cs typeface="+mn-cs"/>
              </a:rPr>
              <a:t>/</a:t>
            </a:r>
            <a:r>
              <a:rPr kumimoji="0" lang="en-US" sz="2000" b="0" i="0" u="none" strike="noStrike" kern="1200" cap="none" spc="0" normalizeH="0" noProof="0" dirty="0" smtClean="0">
                <a:ln>
                  <a:noFill/>
                </a:ln>
                <a:solidFill>
                  <a:schemeClr val="tx1"/>
                </a:solidFill>
                <a:effectLst/>
                <a:uLnTx/>
                <a:uFillTx/>
                <a:ea typeface="+mn-ea"/>
                <a:cs typeface="+mn-cs"/>
              </a:rPr>
              <a:t>C</a:t>
            </a:r>
            <a:r>
              <a:rPr kumimoji="0" lang="en-US" sz="2000" b="0" i="0" u="none" strike="noStrike" kern="1200" cap="none" spc="0" normalizeH="0" baseline="0" noProof="0" dirty="0" smtClean="0">
                <a:ln>
                  <a:noFill/>
                </a:ln>
                <a:solidFill>
                  <a:schemeClr val="tx1"/>
                </a:solidFill>
                <a:effectLst/>
                <a:uLnTx/>
                <a:uFillTx/>
                <a:ea typeface="+mn-ea"/>
                <a:cs typeface="+mn-cs"/>
              </a:rPr>
              <a:t>ontract requiring authentication by Company can be signed by KMP/ person authorized by the Board</a:t>
            </a:r>
          </a:p>
          <a:p>
            <a:pPr marL="503238" lvl="0" indent="-503238" algn="just">
              <a:lnSpc>
                <a:spcPct val="150000"/>
              </a:lnSpc>
              <a:spcBef>
                <a:spcPct val="20000"/>
              </a:spcBef>
              <a:buFont typeface="Wingdings" pitchFamily="2" charset="2"/>
              <a:buChar char="Ø"/>
              <a:defRPr/>
            </a:pPr>
            <a:r>
              <a:rPr lang="en-US" sz="2000" dirty="0" smtClean="0">
                <a:cs typeface="Times New Roman" pitchFamily="18" charset="0"/>
              </a:rPr>
              <a:t>Annual Return to contain information about KMP and changes if any thereof and their remuneration</a:t>
            </a:r>
          </a:p>
          <a:p>
            <a:pPr marL="503238" lvl="0" indent="-503238" algn="just">
              <a:lnSpc>
                <a:spcPct val="150000"/>
              </a:lnSpc>
              <a:spcBef>
                <a:spcPct val="20000"/>
              </a:spcBef>
              <a:buFont typeface="Wingdings" pitchFamily="2" charset="2"/>
              <a:buChar char="Ø"/>
              <a:defRPr/>
            </a:pPr>
            <a:r>
              <a:rPr lang="en-US" sz="2000" dirty="0" smtClean="0">
                <a:cs typeface="Times New Roman" pitchFamily="18" charset="0"/>
              </a:rPr>
              <a:t>Relatives of KMP to not be appointed as auditors</a:t>
            </a:r>
          </a:p>
          <a:p>
            <a:pPr marL="503238" lvl="0" indent="-503238" algn="just">
              <a:lnSpc>
                <a:spcPct val="150000"/>
              </a:lnSpc>
              <a:spcBef>
                <a:spcPct val="20000"/>
              </a:spcBef>
              <a:buFont typeface="Wingdings" pitchFamily="2" charset="2"/>
              <a:buChar char="Ø"/>
              <a:defRPr/>
            </a:pPr>
            <a:r>
              <a:rPr lang="en-US" sz="2000" dirty="0" smtClean="0">
                <a:cs typeface="Times New Roman" pitchFamily="18" charset="0"/>
              </a:rPr>
              <a:t>Register of KMP along with securities held by them in the company to be maintained &amp; particulars of change in KMP to be filed with ROC</a:t>
            </a:r>
            <a:endParaRPr kumimoji="0" lang="en-US" sz="2000" b="0" i="0" u="none" strike="noStrike" kern="1200" cap="none" spc="0" normalizeH="0" baseline="0" noProof="0" dirty="0" smtClean="0">
              <a:ln>
                <a:noFill/>
              </a:ln>
              <a:solidFill>
                <a:schemeClr val="tx1"/>
              </a:solidFill>
              <a:effectLst/>
              <a:uLnTx/>
              <a:uFillTx/>
              <a:ea typeface="+mn-ea"/>
              <a:cs typeface="+mn-cs"/>
            </a:endParaRPr>
          </a:p>
        </p:txBody>
      </p:sp>
      <p:sp>
        <p:nvSpPr>
          <p:cNvPr id="6" name="Rectangle 5"/>
          <p:cNvSpPr/>
          <p:nvPr/>
        </p:nvSpPr>
        <p:spPr>
          <a:xfrm>
            <a:off x="762000" y="0"/>
            <a:ext cx="7750199" cy="553998"/>
          </a:xfrm>
          <a:prstGeom prst="rect">
            <a:avLst/>
          </a:prstGeom>
        </p:spPr>
        <p:txBody>
          <a:bodyPr wrap="none">
            <a:spAutoFit/>
          </a:bodyPr>
          <a:lstStyle/>
          <a:p>
            <a:pPr algn="ctr"/>
            <a:r>
              <a:rPr lang="en-US" sz="3000" b="1" dirty="0" smtClean="0">
                <a:solidFill>
                  <a:srgbClr val="00B0F0"/>
                </a:solidFill>
                <a:cs typeface="Times New Roman" pitchFamily="18" charset="0"/>
              </a:rPr>
              <a:t>KEY MANAGERIAL PERSONNEL </a:t>
            </a:r>
            <a:r>
              <a:rPr lang="en-US" sz="2000" b="1" dirty="0" smtClean="0">
                <a:solidFill>
                  <a:srgbClr val="00B0F0"/>
                </a:solidFill>
                <a:cs typeface="Times New Roman" pitchFamily="18" charset="0"/>
              </a:rPr>
              <a:t>Contd…!!!</a:t>
            </a:r>
            <a:endParaRPr lang="en-US" sz="3000" b="1" dirty="0" smtClean="0">
              <a:solidFill>
                <a:srgbClr val="00B0F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p:cTn id="17" dur="1000" fill="hold"/>
                                        <p:tgtEl>
                                          <p:spTgt spid="5">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5">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5">
                                            <p:txEl>
                                              <p:pRg st="1" end="1"/>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calcmode="lin" valueType="num">
                                      <p:cBhvr>
                                        <p:cTn id="22" dur="1000" fill="hold"/>
                                        <p:tgtEl>
                                          <p:spTgt spid="5">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
                                            <p:txEl>
                                              <p:pRg st="2" end="2"/>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 calcmode="lin" valueType="num">
                                      <p:cBhvr>
                                        <p:cTn id="27" dur="1000" fill="hold"/>
                                        <p:tgtEl>
                                          <p:spTgt spid="5">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5">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5">
                                            <p:txEl>
                                              <p:pRg st="3" end="3"/>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 calcmode="lin" valueType="num">
                                      <p:cBhvr>
                                        <p:cTn id="32" dur="1000" fill="hold"/>
                                        <p:tgtEl>
                                          <p:spTgt spid="5">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5">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5">
                                            <p:txEl>
                                              <p:pRg st="4" end="4"/>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p:cTn id="37" dur="1000" fill="hold"/>
                                        <p:tgtEl>
                                          <p:spTgt spid="5">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5">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5">
                                            <p:txEl>
                                              <p:pRg st="5" end="5"/>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 calcmode="lin" valueType="num">
                                      <p:cBhvr>
                                        <p:cTn id="42" dur="1000" fill="hold"/>
                                        <p:tgtEl>
                                          <p:spTgt spid="5">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5">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dirty="0"/>
          </a:p>
        </p:txBody>
      </p:sp>
      <p:sp>
        <p:nvSpPr>
          <p:cNvPr id="5" name="Content Placeholder 1"/>
          <p:cNvSpPr txBox="1">
            <a:spLocks/>
          </p:cNvSpPr>
          <p:nvPr/>
        </p:nvSpPr>
        <p:spPr>
          <a:xfrm>
            <a:off x="76200" y="762000"/>
            <a:ext cx="8839200" cy="5562600"/>
          </a:xfrm>
          <a:prstGeom prst="rect">
            <a:avLst/>
          </a:prstGeom>
        </p:spPr>
        <p:txBody>
          <a:bodyPr/>
          <a:lstStyle/>
          <a:p>
            <a:pPr marL="342900" marR="0" lvl="0" indent="-342900" algn="l" defTabSz="914400" rtl="0" eaLnBrk="1" fontAlgn="auto" latinLnBrk="0" hangingPunct="1">
              <a:spcBef>
                <a:spcPct val="20000"/>
              </a:spcBef>
              <a:spcAft>
                <a:spcPts val="0"/>
              </a:spcAft>
              <a:buClrTx/>
              <a:buSzTx/>
              <a:buFont typeface="Wingdings 3" pitchFamily="18" charset="2"/>
              <a:buNone/>
              <a:tabLst/>
              <a:defRPr/>
            </a:pPr>
            <a:r>
              <a:rPr kumimoji="0" lang="en-US" sz="2000" b="0" i="0" u="sng" strike="noStrike" kern="1200" cap="none" spc="0" normalizeH="0" baseline="0" noProof="0" dirty="0" smtClean="0">
                <a:ln>
                  <a:noFill/>
                </a:ln>
                <a:solidFill>
                  <a:schemeClr val="tx1"/>
                </a:solidFill>
                <a:effectLst/>
                <a:uLnTx/>
                <a:uFillTx/>
                <a:latin typeface="+mn-lt"/>
                <a:ea typeface="+mn-ea"/>
                <a:cs typeface="+mn-cs"/>
              </a:rPr>
              <a:t> </a:t>
            </a:r>
            <a:r>
              <a:rPr kumimoji="0" lang="en-US" sz="2000" b="1" i="0" u="sng" strike="noStrike" kern="1200" cap="none" spc="0" normalizeH="0" baseline="0" noProof="0" dirty="0" smtClean="0">
                <a:ln>
                  <a:noFill/>
                </a:ln>
                <a:solidFill>
                  <a:schemeClr val="tx1"/>
                </a:solidFill>
                <a:effectLst/>
                <a:uLnTx/>
                <a:uFillTx/>
                <a:latin typeface="+mn-lt"/>
                <a:ea typeface="+mn-ea"/>
                <a:cs typeface="+mn-cs"/>
              </a:rPr>
              <a:t>AS PER DRAFT RULE 13.6 OF CHAPTER XIII</a:t>
            </a:r>
          </a:p>
          <a:p>
            <a:pPr marL="342900" marR="0" lvl="0" indent="-342900" algn="l" defTabSz="914400" rtl="0" eaLnBrk="1" fontAlgn="auto" latinLnBrk="0" hangingPunct="1">
              <a:spcBef>
                <a:spcPct val="20000"/>
              </a:spcBef>
              <a:spcAft>
                <a:spcPts val="0"/>
              </a:spcAft>
              <a:buClrTx/>
              <a:buSzTx/>
              <a:buFont typeface="Wingdings 3" pitchFamily="18" charset="2"/>
              <a:buNone/>
              <a:tabLst/>
              <a:defRPr/>
            </a:pPr>
            <a:endParaRPr kumimoji="0" lang="en-US" sz="1050" b="1" i="0" u="sng"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spcBef>
                <a:spcPct val="2000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As per section 203(1),</a:t>
            </a:r>
            <a:r>
              <a:rPr kumimoji="0" lang="en-US" sz="2000" b="1" i="0" u="none" strike="noStrike" kern="1200" cap="none" spc="0" normalizeH="0" baseline="0" noProof="0" dirty="0" smtClean="0">
                <a:ln>
                  <a:noFill/>
                </a:ln>
                <a:solidFill>
                  <a:schemeClr val="tx1"/>
                </a:solidFill>
                <a:effectLst/>
                <a:uLnTx/>
                <a:uFillTx/>
                <a:latin typeface="+mn-lt"/>
                <a:ea typeface="+mn-ea"/>
                <a:cs typeface="+mn-cs"/>
              </a:rPr>
              <a:t>Every Listed Company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and other company having paid-up share capital of </a:t>
            </a:r>
            <a:r>
              <a:rPr kumimoji="0" lang="en-US" sz="2000" b="1" i="0" u="none" strike="noStrike" kern="1200" cap="none" spc="0" normalizeH="0" baseline="0" noProof="0" dirty="0" smtClean="0">
                <a:ln>
                  <a:noFill/>
                </a:ln>
                <a:solidFill>
                  <a:schemeClr val="tx1"/>
                </a:solidFill>
                <a:effectLst/>
                <a:uLnTx/>
                <a:uFillTx/>
                <a:latin typeface="+mn-lt"/>
                <a:ea typeface="+mn-ea"/>
                <a:cs typeface="+mn-cs"/>
              </a:rPr>
              <a:t>Five crore rupees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or more shall have </a:t>
            </a:r>
            <a:r>
              <a:rPr kumimoji="0" lang="en-US" sz="2000" b="1" i="0" u="none" strike="noStrike" kern="1200" cap="none" spc="0" normalizeH="0" baseline="0" noProof="0" dirty="0" smtClean="0">
                <a:ln>
                  <a:noFill/>
                </a:ln>
                <a:solidFill>
                  <a:schemeClr val="tx1"/>
                </a:solidFill>
                <a:effectLst/>
                <a:uLnTx/>
                <a:uFillTx/>
                <a:latin typeface="+mn-lt"/>
                <a:ea typeface="+mn-ea"/>
                <a:cs typeface="+mn-cs"/>
              </a:rPr>
              <a:t>Whole time Key Managerial Personnel.</a:t>
            </a:r>
          </a:p>
          <a:p>
            <a:pPr marL="342900" marR="0" lvl="0" indent="-342900" algn="just" defTabSz="914400" rtl="0" eaLnBrk="1" fontAlgn="auto" latinLnBrk="0" hangingPunct="1">
              <a:spcBef>
                <a:spcPct val="20000"/>
              </a:spcBef>
              <a:spcAft>
                <a:spcPts val="0"/>
              </a:spcAft>
              <a:buClrTx/>
              <a:buSzTx/>
              <a:buFont typeface="+mj-lt"/>
              <a:buAutoNum type="arabicPeriod"/>
              <a:tabLst/>
              <a:defRPr/>
            </a:pPr>
            <a:endParaRPr lang="en-US" sz="800" b="1" dirty="0" smtClean="0"/>
          </a:p>
          <a:p>
            <a:pPr marL="342900" marR="0" lvl="0" indent="-342900" algn="just" defTabSz="914400" rtl="0" eaLnBrk="1" fontAlgn="auto" latinLnBrk="0" hangingPunct="1">
              <a:spcBef>
                <a:spcPct val="2000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An individual shall not be appointed or reappointed as the chairperson of the company, in pursuance of the articles of the company, as well as the Managing Director or Chief Executive Officer of the company at the same time after the date of commencement of this Act unless,</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914400" lvl="1" indent="-457200">
              <a:spcBef>
                <a:spcPct val="20000"/>
              </a:spcBef>
              <a:buAutoNum type="alphaLcParenBoth"/>
              <a:defRPr/>
            </a:pPr>
            <a:endParaRPr kumimoji="0" lang="en-US" sz="900" b="0" i="0" u="none" strike="noStrike" kern="1200" cap="none" spc="0" normalizeH="0" baseline="0" noProof="0" dirty="0" smtClean="0">
              <a:ln>
                <a:noFill/>
              </a:ln>
              <a:solidFill>
                <a:schemeClr val="tx1"/>
              </a:solidFill>
              <a:effectLst/>
              <a:uLnTx/>
              <a:uFillTx/>
              <a:latin typeface="+mn-lt"/>
              <a:ea typeface="+mn-ea"/>
              <a:cs typeface="+mn-cs"/>
            </a:endParaRPr>
          </a:p>
          <a:p>
            <a:pPr marL="914400" lvl="1" indent="-457200">
              <a:spcBef>
                <a:spcPct val="20000"/>
              </a:spcBef>
              <a:buAutoNum type="alphaLcParenBoth"/>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the articles of such a company provide otherwise; or</a:t>
            </a:r>
          </a:p>
          <a:p>
            <a:pPr marL="914400" lvl="1" indent="-457200">
              <a:spcBef>
                <a:spcPct val="20000"/>
              </a:spcBef>
              <a:buAutoNum type="alphaLcParenBoth"/>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the company does not carry multiple businesses:</a:t>
            </a:r>
          </a:p>
          <a:p>
            <a:pPr marL="342900" marR="0" lvl="0" indent="-342900" algn="just" defTabSz="914400" rtl="0" eaLnBrk="1" fontAlgn="auto" latinLnBrk="0" hangingPunct="1">
              <a:spcBef>
                <a:spcPct val="20000"/>
              </a:spcBef>
              <a:spcAft>
                <a:spcPts val="0"/>
              </a:spcAft>
              <a:buClrTx/>
              <a:buSzTx/>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spcBef>
                <a:spcPct val="20000"/>
              </a:spcBef>
              <a:spcAft>
                <a:spcPts val="0"/>
              </a:spcAft>
              <a:buClrTx/>
              <a:buSzTx/>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Provided further that nothing contained in the first proviso shall apply to such class of companies engaged in multiple businesses and which has appointed one or more chief executive officers for each such business as may be notified by the central government.</a:t>
            </a:r>
          </a:p>
          <a:p>
            <a:pPr marL="342900" marR="0" lvl="0" indent="-342900" algn="just" defTabSz="914400" rtl="0" eaLnBrk="1" fontAlgn="auto" latinLnBrk="0" hangingPunct="1">
              <a:spcBef>
                <a:spcPct val="20000"/>
              </a:spcBef>
              <a:spcAft>
                <a:spcPts val="0"/>
              </a:spcAft>
              <a:buClrTx/>
              <a:buSzTx/>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a:r>
            <a:br>
              <a:rPr kumimoji="0" lang="en-US" sz="1600" b="0" i="0" u="none" strike="noStrike" kern="1200" cap="none" spc="0" normalizeH="0" baseline="0" noProof="0" dirty="0" smtClean="0">
                <a:ln>
                  <a:noFill/>
                </a:ln>
                <a:solidFill>
                  <a:schemeClr val="tx1"/>
                </a:solidFill>
                <a:effectLst/>
                <a:uLnTx/>
                <a:uFillTx/>
                <a:latin typeface="+mn-lt"/>
                <a:ea typeface="+mn-ea"/>
                <a:cs typeface="+mn-cs"/>
              </a:rPr>
            </a:b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7" name="Rectangle 6"/>
          <p:cNvSpPr/>
          <p:nvPr/>
        </p:nvSpPr>
        <p:spPr>
          <a:xfrm>
            <a:off x="0" y="0"/>
            <a:ext cx="9144000" cy="553998"/>
          </a:xfrm>
          <a:prstGeom prst="rect">
            <a:avLst/>
          </a:prstGeom>
        </p:spPr>
        <p:txBody>
          <a:bodyPr wrap="square">
            <a:spAutoFit/>
          </a:bodyPr>
          <a:lstStyle/>
          <a:p>
            <a:pPr algn="ctr"/>
            <a:r>
              <a:rPr lang="en-US" sz="3000" b="1" dirty="0" smtClean="0">
                <a:solidFill>
                  <a:srgbClr val="00B0F0"/>
                </a:solidFill>
                <a:cs typeface="Times New Roman" pitchFamily="18" charset="0"/>
              </a:rPr>
              <a:t>KEY MANAGERIAL PERSONNEL </a:t>
            </a:r>
            <a:r>
              <a:rPr lang="en-US" sz="2000" b="1" dirty="0" smtClean="0">
                <a:solidFill>
                  <a:srgbClr val="00B0F0"/>
                </a:solidFill>
                <a:cs typeface="Times New Roman" pitchFamily="18" charset="0"/>
              </a:rPr>
              <a:t>Contd…!!!</a:t>
            </a:r>
            <a:endParaRPr lang="en-US" sz="3000" b="1" dirty="0" smtClean="0">
              <a:solidFill>
                <a:srgbClr val="00B0F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p:cTn id="17" dur="1000" fill="hold"/>
                                        <p:tgtEl>
                                          <p:spTgt spid="5">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5">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 calcmode="lin" valueType="num">
                                      <p:cBhvr>
                                        <p:cTn id="22" dur="1000" fill="hold"/>
                                        <p:tgtEl>
                                          <p:spTgt spid="5">
                                            <p:txEl>
                                              <p:pRg st="4" end="4"/>
                                            </p:txEl>
                                          </p:spTgt>
                                        </p:tgtEl>
                                        <p:attrNameLst>
                                          <p:attrName>ppt_x</p:attrName>
                                        </p:attrNameLst>
                                      </p:cBhvr>
                                      <p:tavLst>
                                        <p:tav tm="0">
                                          <p:val>
                                            <p:strVal val="#ppt_x-.2"/>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
                                            <p:txEl>
                                              <p:pRg st="4" end="4"/>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 calcmode="lin" valueType="num">
                                      <p:cBhvr>
                                        <p:cTn id="27" dur="1000" fill="hold"/>
                                        <p:tgtEl>
                                          <p:spTgt spid="5">
                                            <p:txEl>
                                              <p:pRg st="6" end="6"/>
                                            </p:txEl>
                                          </p:spTgt>
                                        </p:tgtEl>
                                        <p:attrNameLst>
                                          <p:attrName>ppt_x</p:attrName>
                                        </p:attrNameLst>
                                      </p:cBhvr>
                                      <p:tavLst>
                                        <p:tav tm="0">
                                          <p:val>
                                            <p:strVal val="#ppt_x-.2"/>
                                          </p:val>
                                        </p:tav>
                                        <p:tav tm="100000">
                                          <p:val>
                                            <p:strVal val="#ppt_x"/>
                                          </p:val>
                                        </p:tav>
                                      </p:tavLst>
                                    </p:anim>
                                    <p:anim calcmode="lin" valueType="num">
                                      <p:cBhvr>
                                        <p:cTn id="28" dur="1000" fill="hold"/>
                                        <p:tgtEl>
                                          <p:spTgt spid="5">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5">
                                            <p:txEl>
                                              <p:pRg st="6" end="6"/>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 calcmode="lin" valueType="num">
                                      <p:cBhvr>
                                        <p:cTn id="32" dur="1000" fill="hold"/>
                                        <p:tgtEl>
                                          <p:spTgt spid="5">
                                            <p:txEl>
                                              <p:pRg st="7" end="7"/>
                                            </p:txEl>
                                          </p:spTgt>
                                        </p:tgtEl>
                                        <p:attrNameLst>
                                          <p:attrName>ppt_x</p:attrName>
                                        </p:attrNameLst>
                                      </p:cBhvr>
                                      <p:tavLst>
                                        <p:tav tm="0">
                                          <p:val>
                                            <p:strVal val="#ppt_x-.2"/>
                                          </p:val>
                                        </p:tav>
                                        <p:tav tm="100000">
                                          <p:val>
                                            <p:strVal val="#ppt_x"/>
                                          </p:val>
                                        </p:tav>
                                      </p:tavLst>
                                    </p:anim>
                                    <p:anim calcmode="lin" valueType="num">
                                      <p:cBhvr>
                                        <p:cTn id="33" dur="1000" fill="hold"/>
                                        <p:tgtEl>
                                          <p:spTgt spid="5">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5">
                                            <p:txEl>
                                              <p:pRg st="7" end="7"/>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5">
                                            <p:txEl>
                                              <p:pRg st="9" end="9"/>
                                            </p:txEl>
                                          </p:spTgt>
                                        </p:tgtEl>
                                        <p:attrNameLst>
                                          <p:attrName>style.visibility</p:attrName>
                                        </p:attrNameLst>
                                      </p:cBhvr>
                                      <p:to>
                                        <p:strVal val="visible"/>
                                      </p:to>
                                    </p:set>
                                    <p:anim calcmode="lin" valueType="num">
                                      <p:cBhvr>
                                        <p:cTn id="37" dur="1000" fill="hold"/>
                                        <p:tgtEl>
                                          <p:spTgt spid="5">
                                            <p:txEl>
                                              <p:pRg st="9" end="9"/>
                                            </p:txEl>
                                          </p:spTgt>
                                        </p:tgtEl>
                                        <p:attrNameLst>
                                          <p:attrName>ppt_x</p:attrName>
                                        </p:attrNameLst>
                                      </p:cBhvr>
                                      <p:tavLst>
                                        <p:tav tm="0">
                                          <p:val>
                                            <p:strVal val="#ppt_x-.2"/>
                                          </p:val>
                                        </p:tav>
                                        <p:tav tm="100000">
                                          <p:val>
                                            <p:strVal val="#ppt_x"/>
                                          </p:val>
                                        </p:tav>
                                      </p:tavLst>
                                    </p:anim>
                                    <p:anim calcmode="lin" valueType="num">
                                      <p:cBhvr>
                                        <p:cTn id="38" dur="1000" fill="hold"/>
                                        <p:tgtEl>
                                          <p:spTgt spid="5">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5">
                                            <p:txEl>
                                              <p:pRg st="9" end="9"/>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5">
                                            <p:txEl>
                                              <p:pRg st="10" end="10"/>
                                            </p:txEl>
                                          </p:spTgt>
                                        </p:tgtEl>
                                        <p:attrNameLst>
                                          <p:attrName>style.visibility</p:attrName>
                                        </p:attrNameLst>
                                      </p:cBhvr>
                                      <p:to>
                                        <p:strVal val="visible"/>
                                      </p:to>
                                    </p:set>
                                    <p:anim calcmode="lin" valueType="num">
                                      <p:cBhvr>
                                        <p:cTn id="42" dur="1000" fill="hold"/>
                                        <p:tgtEl>
                                          <p:spTgt spid="5">
                                            <p:txEl>
                                              <p:pRg st="10" end="10"/>
                                            </p:txEl>
                                          </p:spTgt>
                                        </p:tgtEl>
                                        <p:attrNameLst>
                                          <p:attrName>ppt_x</p:attrName>
                                        </p:attrNameLst>
                                      </p:cBhvr>
                                      <p:tavLst>
                                        <p:tav tm="0">
                                          <p:val>
                                            <p:strVal val="#ppt_x-.2"/>
                                          </p:val>
                                        </p:tav>
                                        <p:tav tm="100000">
                                          <p:val>
                                            <p:strVal val="#ppt_x"/>
                                          </p:val>
                                        </p:tav>
                                      </p:tavLst>
                                    </p:anim>
                                    <p:anim calcmode="lin" valueType="num">
                                      <p:cBhvr>
                                        <p:cTn id="43" dur="1000" fill="hold"/>
                                        <p:tgtEl>
                                          <p:spTgt spid="5">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dirty="0"/>
          </a:p>
        </p:txBody>
      </p:sp>
      <p:sp>
        <p:nvSpPr>
          <p:cNvPr id="5" name="Title 1"/>
          <p:cNvSpPr txBox="1">
            <a:spLocks/>
          </p:cNvSpPr>
          <p:nvPr/>
        </p:nvSpPr>
        <p:spPr>
          <a:xfrm>
            <a:off x="0" y="0"/>
            <a:ext cx="9144000" cy="762000"/>
          </a:xfrm>
          <a:prstGeom prst="rect">
            <a:avLst/>
          </a:prstGeom>
        </p:spPr>
        <p:style>
          <a:lnRef idx="1">
            <a:schemeClr val="accent2"/>
          </a:lnRef>
          <a:fillRef idx="2">
            <a:schemeClr val="accent2"/>
          </a:fillRef>
          <a:effectRef idx="1">
            <a:schemeClr val="accent2"/>
          </a:effectRef>
          <a:fontRef idx="minor">
            <a:schemeClr val="dk1"/>
          </a:fontRef>
        </p:style>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chemeClr val="bg1"/>
                </a:solidFill>
                <a:effectLst/>
                <a:uLnTx/>
                <a:uFillTx/>
                <a:latin typeface="+mj-lt"/>
                <a:ea typeface="+mj-ea"/>
                <a:cs typeface="+mj-cs"/>
              </a:rPr>
              <a:t>DIRECTORS</a:t>
            </a:r>
            <a:endParaRPr kumimoji="0" lang="en-US" sz="3000" b="1" i="0" u="none" strike="noStrike" kern="1200" cap="none" spc="0" normalizeH="0" baseline="0" noProof="0" dirty="0">
              <a:ln>
                <a:noFill/>
              </a:ln>
              <a:solidFill>
                <a:schemeClr val="bg1"/>
              </a:solidFill>
              <a:effectLst/>
              <a:uLnTx/>
              <a:uFillTx/>
              <a:latin typeface="+mj-lt"/>
              <a:ea typeface="+mj-ea"/>
              <a:cs typeface="+mj-cs"/>
            </a:endParaRPr>
          </a:p>
        </p:txBody>
      </p:sp>
      <p:pic>
        <p:nvPicPr>
          <p:cNvPr id="121858" name="Picture 2" descr="http://www.ceibs.edu/media_c/archive/images/20081111/13729.jpg"/>
          <p:cNvPicPr>
            <a:picLocks noChangeAspect="1" noChangeArrowheads="1"/>
          </p:cNvPicPr>
          <p:nvPr/>
        </p:nvPicPr>
        <p:blipFill>
          <a:blip r:embed="rId2" cstate="print"/>
          <a:srcRect/>
          <a:stretch>
            <a:fillRect/>
          </a:stretch>
        </p:blipFill>
        <p:spPr bwMode="auto">
          <a:xfrm>
            <a:off x="609600" y="1295400"/>
            <a:ext cx="7848600" cy="442375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21858"/>
                                        </p:tgtEl>
                                        <p:attrNameLst>
                                          <p:attrName>style.visibility</p:attrName>
                                        </p:attrNameLst>
                                      </p:cBhvr>
                                      <p:to>
                                        <p:strVal val="visible"/>
                                      </p:to>
                                    </p:set>
                                    <p:animEffect transition="in" filter="fade">
                                      <p:cBhvr>
                                        <p:cTn id="7" dur="770" decel="100000"/>
                                        <p:tgtEl>
                                          <p:spTgt spid="121858"/>
                                        </p:tgtEl>
                                      </p:cBhvr>
                                    </p:animEffect>
                                    <p:animScale>
                                      <p:cBhvr>
                                        <p:cTn id="8" dur="770" decel="100000"/>
                                        <p:tgtEl>
                                          <p:spTgt spid="121858"/>
                                        </p:tgtEl>
                                      </p:cBhvr>
                                      <p:from x="10000" y="10000"/>
                                      <p:to x="200000" y="450000"/>
                                    </p:animScale>
                                    <p:animScale>
                                      <p:cBhvr>
                                        <p:cTn id="9" dur="1230" accel="100000" fill="hold">
                                          <p:stCondLst>
                                            <p:cond delay="770"/>
                                          </p:stCondLst>
                                        </p:cTn>
                                        <p:tgtEl>
                                          <p:spTgt spid="121858"/>
                                        </p:tgtEl>
                                      </p:cBhvr>
                                      <p:from x="200000" y="450000"/>
                                      <p:to x="100000" y="100000"/>
                                    </p:animScale>
                                    <p:set>
                                      <p:cBhvr>
                                        <p:cTn id="10" dur="770" fill="hold"/>
                                        <p:tgtEl>
                                          <p:spTgt spid="121858"/>
                                        </p:tgtEl>
                                        <p:attrNameLst>
                                          <p:attrName>ppt_x</p:attrName>
                                        </p:attrNameLst>
                                      </p:cBhvr>
                                      <p:to>
                                        <p:strVal val="(0.5)"/>
                                      </p:to>
                                    </p:set>
                                    <p:anim from="(0.5)" to="(#ppt_x)" calcmode="lin" valueType="num">
                                      <p:cBhvr>
                                        <p:cTn id="11" dur="1230" accel="100000" fill="hold">
                                          <p:stCondLst>
                                            <p:cond delay="770"/>
                                          </p:stCondLst>
                                        </p:cTn>
                                        <p:tgtEl>
                                          <p:spTgt spid="121858"/>
                                        </p:tgtEl>
                                        <p:attrNameLst>
                                          <p:attrName>ppt_x</p:attrName>
                                        </p:attrNameLst>
                                      </p:cBhvr>
                                    </p:anim>
                                    <p:set>
                                      <p:cBhvr>
                                        <p:cTn id="12" dur="770" fill="hold"/>
                                        <p:tgtEl>
                                          <p:spTgt spid="121858"/>
                                        </p:tgtEl>
                                        <p:attrNameLst>
                                          <p:attrName>ppt_y</p:attrName>
                                        </p:attrNameLst>
                                      </p:cBhvr>
                                      <p:to>
                                        <p:strVal val="(#ppt_y+0.4)"/>
                                      </p:to>
                                    </p:set>
                                    <p:anim from="(#ppt_y+0.4)" to="(#ppt_y)" calcmode="lin" valueType="num">
                                      <p:cBhvr>
                                        <p:cTn id="13" dur="1230" accel="100000" fill="hold">
                                          <p:stCondLst>
                                            <p:cond delay="770"/>
                                          </p:stCondLst>
                                        </p:cTn>
                                        <p:tgtEl>
                                          <p:spTgt spid="121858"/>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heckerboard(across)">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dirty="0"/>
          </a:p>
        </p:txBody>
      </p:sp>
      <p:pic>
        <p:nvPicPr>
          <p:cNvPr id="5" name="Content Placeholder 3" descr="4.jpg"/>
          <p:cNvPicPr>
            <a:picLocks noChangeAspect="1"/>
          </p:cNvPicPr>
          <p:nvPr/>
        </p:nvPicPr>
        <p:blipFill>
          <a:blip r:embed="rId2" cstate="print"/>
          <a:srcRect/>
          <a:stretch>
            <a:fillRect/>
          </a:stretch>
        </p:blipFill>
        <p:spPr>
          <a:xfrm>
            <a:off x="0" y="895350"/>
            <a:ext cx="9144000" cy="5429250"/>
          </a:xfrm>
          <a:prstGeom prst="rect">
            <a:avLst/>
          </a:prstGeom>
        </p:spPr>
      </p:pic>
      <p:sp>
        <p:nvSpPr>
          <p:cNvPr id="6" name="Title 2"/>
          <p:cNvSpPr txBox="1">
            <a:spLocks/>
          </p:cNvSpPr>
          <p:nvPr/>
        </p:nvSpPr>
        <p:spPr>
          <a:xfrm>
            <a:off x="0" y="0"/>
            <a:ext cx="9144000" cy="838200"/>
          </a:xfrm>
          <a:prstGeom prst="rect">
            <a:avLst/>
          </a:prstGeom>
        </p:spPr>
        <p:style>
          <a:lnRef idx="1">
            <a:schemeClr val="accent2"/>
          </a:lnRef>
          <a:fillRef idx="2">
            <a:schemeClr val="accent2"/>
          </a:fillRef>
          <a:effectRef idx="1">
            <a:schemeClr val="accent2"/>
          </a:effectRef>
          <a:fontRef idx="minor">
            <a:schemeClr val="dk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chemeClr val="bg1"/>
                </a:solidFill>
                <a:effectLst/>
                <a:uLnTx/>
                <a:uFillTx/>
                <a:latin typeface="+mj-lt"/>
                <a:ea typeface="+mj-ea"/>
                <a:cs typeface="+mj-cs"/>
              </a:rPr>
              <a:t>WOMAN DIRECTOR</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b="1" dirty="0" smtClean="0">
                <a:solidFill>
                  <a:schemeClr val="bg1"/>
                </a:solidFill>
                <a:latin typeface="+mj-lt"/>
                <a:ea typeface="+mj-ea"/>
                <a:cs typeface="+mj-cs"/>
              </a:rPr>
              <a:t>[Section 149 (1) – Proviso II]</a:t>
            </a:r>
            <a:endParaRPr kumimoji="0" lang="en-US" sz="20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70" decel="100000"/>
                                        <p:tgtEl>
                                          <p:spTgt spid="5"/>
                                        </p:tgtEl>
                                      </p:cBhvr>
                                    </p:animEffect>
                                    <p:animScale>
                                      <p:cBhvr>
                                        <p:cTn id="8" dur="770" decel="100000"/>
                                        <p:tgtEl>
                                          <p:spTgt spid="5"/>
                                        </p:tgtEl>
                                      </p:cBhvr>
                                      <p:from x="10000" y="10000"/>
                                      <p:to x="200000" y="450000"/>
                                    </p:animScale>
                                    <p:animScale>
                                      <p:cBhvr>
                                        <p:cTn id="9" dur="1230" accel="100000" fill="hold">
                                          <p:stCondLst>
                                            <p:cond delay="770"/>
                                          </p:stCondLst>
                                        </p:cTn>
                                        <p:tgtEl>
                                          <p:spTgt spid="5"/>
                                        </p:tgtEl>
                                      </p:cBhvr>
                                      <p:from x="200000" y="450000"/>
                                      <p:to x="100000" y="100000"/>
                                    </p:animScale>
                                    <p:set>
                                      <p:cBhvr>
                                        <p:cTn id="10" dur="770" fill="hold"/>
                                        <p:tgtEl>
                                          <p:spTgt spid="5"/>
                                        </p:tgtEl>
                                        <p:attrNameLst>
                                          <p:attrName>ppt_x</p:attrName>
                                        </p:attrNameLst>
                                      </p:cBhvr>
                                      <p:to>
                                        <p:strVal val="(0.5)"/>
                                      </p:to>
                                    </p:set>
                                    <p:anim from="(0.5)" to="(#ppt_x)" calcmode="lin" valueType="num">
                                      <p:cBhvr>
                                        <p:cTn id="11" dur="1230" accel="100000" fill="hold">
                                          <p:stCondLst>
                                            <p:cond delay="770"/>
                                          </p:stCondLst>
                                        </p:cTn>
                                        <p:tgtEl>
                                          <p:spTgt spid="5"/>
                                        </p:tgtEl>
                                        <p:attrNameLst>
                                          <p:attrName>ppt_x</p:attrName>
                                        </p:attrNameLst>
                                      </p:cBhvr>
                                    </p:anim>
                                    <p:set>
                                      <p:cBhvr>
                                        <p:cTn id="12" dur="770" fill="hold"/>
                                        <p:tgtEl>
                                          <p:spTgt spid="5"/>
                                        </p:tgtEl>
                                        <p:attrNameLst>
                                          <p:attrName>ppt_y</p:attrName>
                                        </p:attrNameLst>
                                      </p:cBhvr>
                                      <p:to>
                                        <p:strVal val="(#ppt_y+0.4)"/>
                                      </p:to>
                                    </p:set>
                                    <p:anim from="(#ppt_y+0.4)" to="(#ppt_y)" calcmode="lin" valueType="num">
                                      <p:cBhvr>
                                        <p:cTn id="13" dur="1230" accel="100000" fill="hold">
                                          <p:stCondLst>
                                            <p:cond delay="770"/>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a:xfrm>
            <a:off x="1828800" y="6416675"/>
            <a:ext cx="2895600" cy="365125"/>
          </a:xfrm>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3</a:t>
            </a:fld>
            <a:endParaRPr lang="en-US" dirty="0"/>
          </a:p>
        </p:txBody>
      </p:sp>
      <p:sp>
        <p:nvSpPr>
          <p:cNvPr id="7" name="Freeform 6"/>
          <p:cNvSpPr/>
          <p:nvPr/>
        </p:nvSpPr>
        <p:spPr>
          <a:xfrm>
            <a:off x="152400" y="762000"/>
            <a:ext cx="1981200" cy="1162486"/>
          </a:xfrm>
          <a:custGeom>
            <a:avLst/>
            <a:gdLst>
              <a:gd name="connsiteX0" fmla="*/ 0 w 759155"/>
              <a:gd name="connsiteY0" fmla="*/ 379578 h 759155"/>
              <a:gd name="connsiteX1" fmla="*/ 111176 w 759155"/>
              <a:gd name="connsiteY1" fmla="*/ 111176 h 759155"/>
              <a:gd name="connsiteX2" fmla="*/ 379578 w 759155"/>
              <a:gd name="connsiteY2" fmla="*/ 1 h 759155"/>
              <a:gd name="connsiteX3" fmla="*/ 647980 w 759155"/>
              <a:gd name="connsiteY3" fmla="*/ 111177 h 759155"/>
              <a:gd name="connsiteX4" fmla="*/ 759155 w 759155"/>
              <a:gd name="connsiteY4" fmla="*/ 379579 h 759155"/>
              <a:gd name="connsiteX5" fmla="*/ 647979 w 759155"/>
              <a:gd name="connsiteY5" fmla="*/ 647981 h 759155"/>
              <a:gd name="connsiteX6" fmla="*/ 379577 w 759155"/>
              <a:gd name="connsiteY6" fmla="*/ 759157 h 759155"/>
              <a:gd name="connsiteX7" fmla="*/ 111175 w 759155"/>
              <a:gd name="connsiteY7" fmla="*/ 647981 h 759155"/>
              <a:gd name="connsiteX8" fmla="*/ -1 w 759155"/>
              <a:gd name="connsiteY8" fmla="*/ 379579 h 759155"/>
              <a:gd name="connsiteX9" fmla="*/ 0 w 759155"/>
              <a:gd name="connsiteY9" fmla="*/ 379578 h 759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55" h="759155">
                <a:moveTo>
                  <a:pt x="0" y="379578"/>
                </a:moveTo>
                <a:cubicBezTo>
                  <a:pt x="0" y="278908"/>
                  <a:pt x="39991" y="182360"/>
                  <a:pt x="111176" y="111176"/>
                </a:cubicBezTo>
                <a:cubicBezTo>
                  <a:pt x="182361" y="39991"/>
                  <a:pt x="278908" y="0"/>
                  <a:pt x="379578" y="1"/>
                </a:cubicBezTo>
                <a:cubicBezTo>
                  <a:pt x="480248" y="1"/>
                  <a:pt x="576796" y="39992"/>
                  <a:pt x="647980" y="111177"/>
                </a:cubicBezTo>
                <a:cubicBezTo>
                  <a:pt x="719165" y="182362"/>
                  <a:pt x="759156" y="278909"/>
                  <a:pt x="759155" y="379579"/>
                </a:cubicBezTo>
                <a:cubicBezTo>
                  <a:pt x="759155" y="480249"/>
                  <a:pt x="719164" y="576797"/>
                  <a:pt x="647979" y="647981"/>
                </a:cubicBezTo>
                <a:cubicBezTo>
                  <a:pt x="576794" y="719166"/>
                  <a:pt x="480247" y="759157"/>
                  <a:pt x="379577" y="759157"/>
                </a:cubicBezTo>
                <a:cubicBezTo>
                  <a:pt x="278907" y="759157"/>
                  <a:pt x="182359" y="719166"/>
                  <a:pt x="111175" y="647981"/>
                </a:cubicBezTo>
                <a:cubicBezTo>
                  <a:pt x="39990" y="576796"/>
                  <a:pt x="-1" y="480249"/>
                  <a:pt x="-1" y="379579"/>
                </a:cubicBezTo>
                <a:lnTo>
                  <a:pt x="0" y="379578"/>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117526" tIns="117526" rIns="117526" bIns="117526"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03rd AUGUST 2009</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Introduction </a:t>
            </a:r>
            <a:r>
              <a:rPr lang="en-US" sz="1200" b="1" kern="1200" dirty="0" smtClean="0">
                <a:latin typeface="Times New Roman" pitchFamily="18" charset="0"/>
                <a:cs typeface="Times New Roman" pitchFamily="18" charset="0"/>
              </a:rPr>
              <a:t>Companies </a:t>
            </a:r>
            <a:r>
              <a:rPr lang="en-US" sz="1200" b="1" kern="1200" dirty="0">
                <a:latin typeface="Times New Roman" pitchFamily="18" charset="0"/>
                <a:cs typeface="Times New Roman" pitchFamily="18" charset="0"/>
              </a:rPr>
              <a:t>Bill 2009 in Lok-Sabha</a:t>
            </a:r>
          </a:p>
        </p:txBody>
      </p:sp>
      <p:sp>
        <p:nvSpPr>
          <p:cNvPr id="8" name="Isosceles Triangle 7"/>
          <p:cNvSpPr/>
          <p:nvPr/>
        </p:nvSpPr>
        <p:spPr>
          <a:xfrm rot="10800000">
            <a:off x="933862" y="1982500"/>
            <a:ext cx="361538" cy="303500"/>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9" name="Freeform 8"/>
          <p:cNvSpPr/>
          <p:nvPr/>
        </p:nvSpPr>
        <p:spPr>
          <a:xfrm>
            <a:off x="152400" y="2286000"/>
            <a:ext cx="1981200" cy="11430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2"/>
          </a:lnRef>
          <a:fillRef idx="2">
            <a:schemeClr val="accent2"/>
          </a:fillRef>
          <a:effectRef idx="1">
            <a:schemeClr val="accent2"/>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09th SEPTEMBER 2009</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Referred to Standing Committee for Examination</a:t>
            </a:r>
          </a:p>
        </p:txBody>
      </p:sp>
      <p:sp>
        <p:nvSpPr>
          <p:cNvPr id="10" name="Isosceles Triangle 9"/>
          <p:cNvSpPr/>
          <p:nvPr/>
        </p:nvSpPr>
        <p:spPr>
          <a:xfrm rot="10800000">
            <a:off x="990600" y="3505200"/>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 name="Freeform 10"/>
          <p:cNvSpPr/>
          <p:nvPr/>
        </p:nvSpPr>
        <p:spPr>
          <a:xfrm>
            <a:off x="228600" y="3810000"/>
            <a:ext cx="1828800" cy="9906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31st AUGUST 2010</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Receipt of report of Standing Committee</a:t>
            </a:r>
          </a:p>
        </p:txBody>
      </p:sp>
      <p:sp>
        <p:nvSpPr>
          <p:cNvPr id="12" name="Isosceles Triangle 11"/>
          <p:cNvSpPr/>
          <p:nvPr/>
        </p:nvSpPr>
        <p:spPr>
          <a:xfrm rot="5400000">
            <a:off x="2090675" y="5529326"/>
            <a:ext cx="300190" cy="214339"/>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3" name="Freeform 12"/>
          <p:cNvSpPr/>
          <p:nvPr/>
        </p:nvSpPr>
        <p:spPr>
          <a:xfrm>
            <a:off x="152400" y="5125562"/>
            <a:ext cx="1949320" cy="970438"/>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14th DECEMBER 2011</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Laying down of Companies Bill 2011 in Lok-Sabha</a:t>
            </a:r>
          </a:p>
        </p:txBody>
      </p:sp>
      <p:sp>
        <p:nvSpPr>
          <p:cNvPr id="14" name="Isosceles Triangle 13"/>
          <p:cNvSpPr/>
          <p:nvPr/>
        </p:nvSpPr>
        <p:spPr>
          <a:xfrm rot="21519234">
            <a:off x="3050720" y="3508386"/>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5" name="Freeform 14"/>
          <p:cNvSpPr/>
          <p:nvPr/>
        </p:nvSpPr>
        <p:spPr>
          <a:xfrm>
            <a:off x="2362200" y="5181600"/>
            <a:ext cx="1828800" cy="10668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2"/>
          </a:lnRef>
          <a:fillRef idx="2">
            <a:schemeClr val="accent2"/>
          </a:fillRef>
          <a:effectRef idx="1">
            <a:schemeClr val="accent2"/>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05th JANUARY 2012</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Re-referred to Standing Committee for re-examination</a:t>
            </a:r>
          </a:p>
        </p:txBody>
      </p:sp>
      <p:sp>
        <p:nvSpPr>
          <p:cNvPr id="16" name="Isosceles Triangle 15"/>
          <p:cNvSpPr/>
          <p:nvPr/>
        </p:nvSpPr>
        <p:spPr>
          <a:xfrm rot="80766">
            <a:off x="3126920" y="4879987"/>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7" name="Freeform 16"/>
          <p:cNvSpPr/>
          <p:nvPr/>
        </p:nvSpPr>
        <p:spPr>
          <a:xfrm>
            <a:off x="2362200" y="3810000"/>
            <a:ext cx="1828800" cy="10668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dk1"/>
          </a:lnRef>
          <a:fillRef idx="2">
            <a:schemeClr val="dk1"/>
          </a:fillRef>
          <a:effectRef idx="1">
            <a:schemeClr val="dk1"/>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26th JUNE 2012</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Receipt of report of Standing Committee</a:t>
            </a:r>
          </a:p>
        </p:txBody>
      </p:sp>
      <p:sp>
        <p:nvSpPr>
          <p:cNvPr id="18" name="Isosceles Triangle 17"/>
          <p:cNvSpPr/>
          <p:nvPr/>
        </p:nvSpPr>
        <p:spPr>
          <a:xfrm rot="5400000">
            <a:off x="4162335" y="1262126"/>
            <a:ext cx="300190" cy="214339"/>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9" name="Freeform 18"/>
          <p:cNvSpPr/>
          <p:nvPr/>
        </p:nvSpPr>
        <p:spPr>
          <a:xfrm>
            <a:off x="2286000" y="2362200"/>
            <a:ext cx="1905000" cy="11430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6"/>
          </a:lnRef>
          <a:fillRef idx="2">
            <a:schemeClr val="accent6"/>
          </a:fillRef>
          <a:effectRef idx="1">
            <a:schemeClr val="accent6"/>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18th DECEMBER 2012</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Bill Introduced &amp; PASSED </a:t>
            </a:r>
          </a:p>
          <a:p>
            <a:pPr lvl="0" algn="ctr" defTabSz="222250">
              <a:lnSpc>
                <a:spcPct val="90000"/>
              </a:lnSpc>
              <a:spcBef>
                <a:spcPct val="0"/>
              </a:spcBef>
              <a:spcAft>
                <a:spcPct val="35000"/>
              </a:spcAft>
            </a:pPr>
            <a:r>
              <a:rPr lang="en-US" sz="1200" b="1" kern="1200" dirty="0" smtClean="0">
                <a:latin typeface="Times New Roman" pitchFamily="18" charset="0"/>
                <a:cs typeface="Times New Roman" pitchFamily="18" charset="0"/>
              </a:rPr>
              <a:t> LOK-SABHA</a:t>
            </a:r>
            <a:endParaRPr lang="en-US" sz="1200" b="1" kern="1200" dirty="0">
              <a:latin typeface="Times New Roman" pitchFamily="18" charset="0"/>
              <a:cs typeface="Times New Roman" pitchFamily="18" charset="0"/>
            </a:endParaRPr>
          </a:p>
        </p:txBody>
      </p:sp>
      <p:sp>
        <p:nvSpPr>
          <p:cNvPr id="20" name="Isosceles Triangle 19"/>
          <p:cNvSpPr/>
          <p:nvPr/>
        </p:nvSpPr>
        <p:spPr>
          <a:xfrm rot="10800000">
            <a:off x="5410200" y="3581400"/>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Freeform 20"/>
          <p:cNvSpPr/>
          <p:nvPr/>
        </p:nvSpPr>
        <p:spPr>
          <a:xfrm>
            <a:off x="2209800" y="838200"/>
            <a:ext cx="1905000" cy="11430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dk1"/>
          </a:lnRef>
          <a:fillRef idx="2">
            <a:schemeClr val="dk1"/>
          </a:fillRef>
          <a:effectRef idx="1">
            <a:schemeClr val="dk1"/>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08th AUGUST 2013</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Bill Introduced &amp; PASSED </a:t>
            </a:r>
            <a:r>
              <a:rPr lang="en-US" sz="1200" b="1" kern="1200" dirty="0" smtClean="0">
                <a:latin typeface="Times New Roman" pitchFamily="18" charset="0"/>
                <a:cs typeface="Times New Roman" pitchFamily="18" charset="0"/>
              </a:rPr>
              <a:t>Rajya-Sabha</a:t>
            </a:r>
            <a:endParaRPr lang="en-US" sz="1200" b="1" kern="1200" dirty="0">
              <a:latin typeface="Times New Roman" pitchFamily="18" charset="0"/>
              <a:cs typeface="Times New Roman" pitchFamily="18" charset="0"/>
            </a:endParaRPr>
          </a:p>
        </p:txBody>
      </p:sp>
      <p:sp>
        <p:nvSpPr>
          <p:cNvPr id="22" name="Isosceles Triangle 21"/>
          <p:cNvSpPr/>
          <p:nvPr/>
        </p:nvSpPr>
        <p:spPr>
          <a:xfrm rot="10800000">
            <a:off x="5334000" y="2057400"/>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3" name="Freeform 22"/>
          <p:cNvSpPr/>
          <p:nvPr/>
        </p:nvSpPr>
        <p:spPr>
          <a:xfrm>
            <a:off x="4495800" y="762000"/>
            <a:ext cx="1905000" cy="12192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6"/>
          </a:lnRef>
          <a:fillRef idx="2">
            <a:schemeClr val="accent6"/>
          </a:fillRef>
          <a:effectRef idx="1">
            <a:schemeClr val="accent6"/>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29th AUGUST 2013</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President of India</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Assent on Companies Bill</a:t>
            </a:r>
          </a:p>
        </p:txBody>
      </p:sp>
      <p:sp>
        <p:nvSpPr>
          <p:cNvPr id="25" name="Freeform 24"/>
          <p:cNvSpPr/>
          <p:nvPr/>
        </p:nvSpPr>
        <p:spPr>
          <a:xfrm>
            <a:off x="4419600" y="2286000"/>
            <a:ext cx="2133600" cy="12192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09th SEPTEMBER 2013</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Draft Rules for 16 Chapter in 1st Phase made live for Public Comments</a:t>
            </a:r>
          </a:p>
        </p:txBody>
      </p:sp>
      <p:sp>
        <p:nvSpPr>
          <p:cNvPr id="26" name="Isosceles Triangle 25"/>
          <p:cNvSpPr/>
          <p:nvPr/>
        </p:nvSpPr>
        <p:spPr>
          <a:xfrm>
            <a:off x="7879354" y="1981200"/>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7" name="Freeform 26"/>
          <p:cNvSpPr/>
          <p:nvPr/>
        </p:nvSpPr>
        <p:spPr>
          <a:xfrm>
            <a:off x="4572000" y="3810000"/>
            <a:ext cx="1905000" cy="10668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12th SEPTEMBER 2013</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MCA notifies 98 Sections of CA, 2013</a:t>
            </a:r>
          </a:p>
        </p:txBody>
      </p:sp>
      <p:sp>
        <p:nvSpPr>
          <p:cNvPr id="28" name="Isosceles Triangle 27"/>
          <p:cNvSpPr/>
          <p:nvPr/>
        </p:nvSpPr>
        <p:spPr>
          <a:xfrm>
            <a:off x="7924800" y="4953000"/>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9" name="Freeform 28"/>
          <p:cNvSpPr/>
          <p:nvPr/>
        </p:nvSpPr>
        <p:spPr>
          <a:xfrm>
            <a:off x="4495800" y="5181600"/>
            <a:ext cx="2133600" cy="11430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16</a:t>
            </a:r>
            <a:r>
              <a:rPr lang="en-US" sz="1200" b="1" kern="1200" baseline="30000" dirty="0">
                <a:latin typeface="Times New Roman" pitchFamily="18" charset="0"/>
                <a:cs typeface="Times New Roman" pitchFamily="18" charset="0"/>
              </a:rPr>
              <a:t>th</a:t>
            </a:r>
            <a:r>
              <a:rPr lang="en-US" sz="1200" b="1" kern="1200" dirty="0">
                <a:latin typeface="Times New Roman" pitchFamily="18" charset="0"/>
                <a:cs typeface="Times New Roman" pitchFamily="18" charset="0"/>
              </a:rPr>
              <a:t> SEPTEMBER 2013</a:t>
            </a:r>
          </a:p>
          <a:p>
            <a:pPr lvl="0" algn="ctr" defTabSz="222250">
              <a:lnSpc>
                <a:spcPct val="90000"/>
              </a:lnSpc>
              <a:spcBef>
                <a:spcPct val="0"/>
              </a:spcBef>
              <a:spcAft>
                <a:spcPct val="35000"/>
              </a:spcAft>
            </a:pPr>
            <a:r>
              <a:rPr lang="en-US" sz="1200" b="1" kern="1200" dirty="0" smtClean="0">
                <a:latin typeface="Times New Roman" pitchFamily="18" charset="0"/>
                <a:cs typeface="Times New Roman" pitchFamily="18" charset="0"/>
              </a:rPr>
              <a:t>DRAFT FORMS </a:t>
            </a:r>
            <a:r>
              <a:rPr lang="en-US" sz="1200" b="1" kern="1200" dirty="0">
                <a:latin typeface="Times New Roman" pitchFamily="18" charset="0"/>
                <a:cs typeface="Times New Roman" pitchFamily="18" charset="0"/>
              </a:rPr>
              <a:t>for rules under Phase 1 put for Public Comments</a:t>
            </a:r>
          </a:p>
        </p:txBody>
      </p:sp>
      <p:sp>
        <p:nvSpPr>
          <p:cNvPr id="31" name="Freeform 30"/>
          <p:cNvSpPr/>
          <p:nvPr/>
        </p:nvSpPr>
        <p:spPr>
          <a:xfrm>
            <a:off x="6934200" y="5257800"/>
            <a:ext cx="2209800" cy="10668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20th SEPTEMBER 2013</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Draft Rules for 9 Chapters in 2nd Phase made live for Public Comments</a:t>
            </a:r>
          </a:p>
        </p:txBody>
      </p:sp>
      <p:sp>
        <p:nvSpPr>
          <p:cNvPr id="32" name="Isosceles Triangle 31"/>
          <p:cNvSpPr/>
          <p:nvPr/>
        </p:nvSpPr>
        <p:spPr>
          <a:xfrm rot="10800000">
            <a:off x="5440954" y="4946812"/>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3" name="Freeform 32"/>
          <p:cNvSpPr/>
          <p:nvPr/>
        </p:nvSpPr>
        <p:spPr>
          <a:xfrm>
            <a:off x="7010400" y="3733800"/>
            <a:ext cx="1981200" cy="12192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6"/>
          </a:lnRef>
          <a:fillRef idx="2">
            <a:schemeClr val="accent6"/>
          </a:fillRef>
          <a:effectRef idx="1">
            <a:schemeClr val="accent6"/>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24th SEPTEMBER 2013</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Draft Forms for rules under Phase 2 put for Public Comments</a:t>
            </a:r>
          </a:p>
        </p:txBody>
      </p:sp>
      <p:sp>
        <p:nvSpPr>
          <p:cNvPr id="34" name="Freeform 33"/>
          <p:cNvSpPr/>
          <p:nvPr/>
        </p:nvSpPr>
        <p:spPr>
          <a:xfrm>
            <a:off x="7010400" y="2286000"/>
            <a:ext cx="1981200" cy="11430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1"/>
          </a:lnRef>
          <a:fillRef idx="2">
            <a:schemeClr val="accent1"/>
          </a:fillRef>
          <a:effectRef idx="1">
            <a:schemeClr val="accent1"/>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21</a:t>
            </a:r>
            <a:r>
              <a:rPr lang="en-US" sz="1200" b="1" kern="1200" baseline="30000" dirty="0">
                <a:latin typeface="Times New Roman" pitchFamily="18" charset="0"/>
                <a:cs typeface="Times New Roman" pitchFamily="18" charset="0"/>
              </a:rPr>
              <a:t>st</a:t>
            </a:r>
            <a:r>
              <a:rPr lang="en-US" sz="1200" b="1" kern="1200" dirty="0">
                <a:latin typeface="Times New Roman" pitchFamily="18" charset="0"/>
                <a:cs typeface="Times New Roman" pitchFamily="18" charset="0"/>
              </a:rPr>
              <a:t> OCTOBER 2013</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Draft Rules for 3 Chapters in 3</a:t>
            </a:r>
            <a:r>
              <a:rPr lang="en-US" sz="1200" b="1" kern="1200" baseline="30000" dirty="0">
                <a:latin typeface="Times New Roman" pitchFamily="18" charset="0"/>
                <a:cs typeface="Times New Roman" pitchFamily="18" charset="0"/>
              </a:rPr>
              <a:t>rd</a:t>
            </a:r>
            <a:r>
              <a:rPr lang="en-US" sz="1200" b="1" kern="1200" dirty="0">
                <a:latin typeface="Times New Roman" pitchFamily="18" charset="0"/>
                <a:cs typeface="Times New Roman" pitchFamily="18" charset="0"/>
              </a:rPr>
              <a:t> Phase made live for Public Comments</a:t>
            </a:r>
          </a:p>
        </p:txBody>
      </p:sp>
      <p:sp>
        <p:nvSpPr>
          <p:cNvPr id="35" name="Freeform 34"/>
          <p:cNvSpPr/>
          <p:nvPr/>
        </p:nvSpPr>
        <p:spPr>
          <a:xfrm>
            <a:off x="6858000" y="838200"/>
            <a:ext cx="2133600" cy="1143000"/>
          </a:xfrm>
          <a:custGeom>
            <a:avLst/>
            <a:gdLst>
              <a:gd name="connsiteX0" fmla="*/ 0 w 506357"/>
              <a:gd name="connsiteY0" fmla="*/ 253179 h 506357"/>
              <a:gd name="connsiteX1" fmla="*/ 74155 w 506357"/>
              <a:gd name="connsiteY1" fmla="*/ 74154 h 506357"/>
              <a:gd name="connsiteX2" fmla="*/ 253180 w 506357"/>
              <a:gd name="connsiteY2" fmla="*/ 0 h 506357"/>
              <a:gd name="connsiteX3" fmla="*/ 432205 w 506357"/>
              <a:gd name="connsiteY3" fmla="*/ 74155 h 506357"/>
              <a:gd name="connsiteX4" fmla="*/ 506359 w 506357"/>
              <a:gd name="connsiteY4" fmla="*/ 253180 h 506357"/>
              <a:gd name="connsiteX5" fmla="*/ 432205 w 506357"/>
              <a:gd name="connsiteY5" fmla="*/ 432205 h 506357"/>
              <a:gd name="connsiteX6" fmla="*/ 253180 w 506357"/>
              <a:gd name="connsiteY6" fmla="*/ 506359 h 506357"/>
              <a:gd name="connsiteX7" fmla="*/ 74155 w 506357"/>
              <a:gd name="connsiteY7" fmla="*/ 432204 h 506357"/>
              <a:gd name="connsiteX8" fmla="*/ 1 w 506357"/>
              <a:gd name="connsiteY8" fmla="*/ 253179 h 506357"/>
              <a:gd name="connsiteX9" fmla="*/ 0 w 506357"/>
              <a:gd name="connsiteY9" fmla="*/ 253179 h 50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357" h="506357">
                <a:moveTo>
                  <a:pt x="0" y="253179"/>
                </a:moveTo>
                <a:cubicBezTo>
                  <a:pt x="0" y="186032"/>
                  <a:pt x="26674" y="121635"/>
                  <a:pt x="74155" y="74154"/>
                </a:cubicBezTo>
                <a:cubicBezTo>
                  <a:pt x="121635" y="26674"/>
                  <a:pt x="186032" y="0"/>
                  <a:pt x="253180" y="0"/>
                </a:cubicBezTo>
                <a:cubicBezTo>
                  <a:pt x="320327" y="0"/>
                  <a:pt x="384724" y="26674"/>
                  <a:pt x="432205" y="74155"/>
                </a:cubicBezTo>
                <a:cubicBezTo>
                  <a:pt x="479685" y="121635"/>
                  <a:pt x="506359" y="186032"/>
                  <a:pt x="506359" y="253180"/>
                </a:cubicBezTo>
                <a:cubicBezTo>
                  <a:pt x="506359" y="320327"/>
                  <a:pt x="479685" y="384724"/>
                  <a:pt x="432205" y="432205"/>
                </a:cubicBezTo>
                <a:cubicBezTo>
                  <a:pt x="384725" y="479685"/>
                  <a:pt x="320328" y="506359"/>
                  <a:pt x="253180" y="506359"/>
                </a:cubicBezTo>
                <a:cubicBezTo>
                  <a:pt x="186033" y="506359"/>
                  <a:pt x="121636" y="479685"/>
                  <a:pt x="74155" y="432204"/>
                </a:cubicBezTo>
                <a:cubicBezTo>
                  <a:pt x="26675" y="384724"/>
                  <a:pt x="1" y="320327"/>
                  <a:pt x="1" y="253179"/>
                </a:cubicBezTo>
                <a:lnTo>
                  <a:pt x="0" y="253179"/>
                </a:ln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80504" tIns="80504" rIns="80504" bIns="80504" numCol="1" spcCol="1270" anchor="ctr" anchorCtr="0">
            <a:noAutofit/>
          </a:bodyPr>
          <a:lstStyle/>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24</a:t>
            </a:r>
            <a:r>
              <a:rPr lang="en-US" sz="1200" b="1" kern="1200" baseline="30000" dirty="0">
                <a:latin typeface="Times New Roman" pitchFamily="18" charset="0"/>
                <a:cs typeface="Times New Roman" pitchFamily="18" charset="0"/>
              </a:rPr>
              <a:t>th</a:t>
            </a:r>
            <a:r>
              <a:rPr lang="en-US" sz="1200" b="1" kern="1200" dirty="0">
                <a:latin typeface="Times New Roman" pitchFamily="18" charset="0"/>
                <a:cs typeface="Times New Roman" pitchFamily="18" charset="0"/>
              </a:rPr>
              <a:t> OCTOBER 2013</a:t>
            </a:r>
          </a:p>
          <a:p>
            <a:pPr lvl="0" algn="ctr" defTabSz="222250">
              <a:lnSpc>
                <a:spcPct val="90000"/>
              </a:lnSpc>
              <a:spcBef>
                <a:spcPct val="0"/>
              </a:spcBef>
              <a:spcAft>
                <a:spcPct val="35000"/>
              </a:spcAft>
            </a:pPr>
            <a:r>
              <a:rPr lang="en-US" sz="1200" b="1" kern="1200" dirty="0">
                <a:latin typeface="Times New Roman" pitchFamily="18" charset="0"/>
                <a:cs typeface="Times New Roman" pitchFamily="18" charset="0"/>
              </a:rPr>
              <a:t>Draft Rules on IEPF under Phase 4</a:t>
            </a:r>
            <a:r>
              <a:rPr lang="en-US" sz="1200" b="1" kern="1200" baseline="30000" dirty="0">
                <a:latin typeface="Times New Roman" pitchFamily="18" charset="0"/>
                <a:cs typeface="Times New Roman" pitchFamily="18" charset="0"/>
              </a:rPr>
              <a:t>th</a:t>
            </a:r>
            <a:r>
              <a:rPr lang="en-US" sz="1200" b="1" kern="1200" dirty="0">
                <a:latin typeface="Times New Roman" pitchFamily="18" charset="0"/>
                <a:cs typeface="Times New Roman" pitchFamily="18" charset="0"/>
              </a:rPr>
              <a:t> put live for Public Comments</a:t>
            </a:r>
          </a:p>
        </p:txBody>
      </p:sp>
      <p:sp>
        <p:nvSpPr>
          <p:cNvPr id="36" name="Isosceles Triangle 35"/>
          <p:cNvSpPr/>
          <p:nvPr/>
        </p:nvSpPr>
        <p:spPr>
          <a:xfrm>
            <a:off x="7848600" y="3429000"/>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7" name="Isosceles Triangle 36"/>
          <p:cNvSpPr/>
          <p:nvPr/>
        </p:nvSpPr>
        <p:spPr>
          <a:xfrm rot="10800000">
            <a:off x="990600" y="4876800"/>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8" name="Isosceles Triangle 37"/>
          <p:cNvSpPr/>
          <p:nvPr/>
        </p:nvSpPr>
        <p:spPr>
          <a:xfrm rot="80766">
            <a:off x="3076034" y="2048026"/>
            <a:ext cx="274046" cy="234787"/>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9" name="Title 1"/>
          <p:cNvSpPr>
            <a:spLocks noGrp="1"/>
          </p:cNvSpPr>
          <p:nvPr>
            <p:ph type="title"/>
          </p:nvPr>
        </p:nvSpPr>
        <p:spPr>
          <a:xfrm>
            <a:off x="0" y="0"/>
            <a:ext cx="9144000" cy="762000"/>
          </a:xfrm>
        </p:spPr>
        <p:style>
          <a:lnRef idx="1">
            <a:schemeClr val="accent2"/>
          </a:lnRef>
          <a:fillRef idx="2">
            <a:schemeClr val="accent2"/>
          </a:fillRef>
          <a:effectRef idx="1">
            <a:schemeClr val="accent2"/>
          </a:effectRef>
          <a:fontRef idx="minor">
            <a:schemeClr val="dk1"/>
          </a:fontRef>
        </p:style>
        <p:txBody>
          <a:bodyPr>
            <a:noAutofit/>
          </a:bodyPr>
          <a:lstStyle/>
          <a:p>
            <a:r>
              <a:rPr lang="en-US" sz="3000" b="1" dirty="0" smtClean="0">
                <a:solidFill>
                  <a:schemeClr val="bg1"/>
                </a:solidFill>
              </a:rPr>
              <a:t>CA, 2013 JOURNEY TILL TODAY…!!!</a:t>
            </a:r>
            <a:endParaRPr lang="en-US" sz="3000" b="1" dirty="0">
              <a:solidFill>
                <a:schemeClr val="bg1"/>
              </a:solidFill>
            </a:endParaRPr>
          </a:p>
        </p:txBody>
      </p:sp>
      <p:sp>
        <p:nvSpPr>
          <p:cNvPr id="40" name="Isosceles Triangle 39"/>
          <p:cNvSpPr/>
          <p:nvPr/>
        </p:nvSpPr>
        <p:spPr>
          <a:xfrm rot="5400000">
            <a:off x="6676935" y="5681726"/>
            <a:ext cx="300190" cy="214339"/>
          </a:xfrm>
          <a:prstGeom prst="triangl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checkerboard(across)">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4)">
                                      <p:cBhvr>
                                        <p:cTn id="12" dur="2000"/>
                                        <p:tgtEl>
                                          <p:spTgt spid="7"/>
                                        </p:tgtEl>
                                      </p:cBhvr>
                                    </p:animEffect>
                                  </p:childTnLst>
                                </p:cTn>
                              </p:par>
                              <p:par>
                                <p:cTn id="13" presetID="21"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heel(4)">
                                      <p:cBhvr>
                                        <p:cTn id="15" dur="2000"/>
                                        <p:tgtEl>
                                          <p:spTgt spid="8"/>
                                        </p:tgtEl>
                                      </p:cBhvr>
                                    </p:animEffect>
                                  </p:childTnLst>
                                </p:cTn>
                              </p:par>
                              <p:par>
                                <p:cTn id="16" presetID="21"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heel(4)">
                                      <p:cBhvr>
                                        <p:cTn id="18" dur="2000"/>
                                        <p:tgtEl>
                                          <p:spTgt spid="9"/>
                                        </p:tgtEl>
                                      </p:cBhvr>
                                    </p:animEffect>
                                  </p:childTnLst>
                                </p:cTn>
                              </p:par>
                              <p:par>
                                <p:cTn id="19" presetID="21"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heel(4)">
                                      <p:cBhvr>
                                        <p:cTn id="21" dur="2000"/>
                                        <p:tgtEl>
                                          <p:spTgt spid="10"/>
                                        </p:tgtEl>
                                      </p:cBhvr>
                                    </p:animEffect>
                                  </p:childTnLst>
                                </p:cTn>
                              </p:par>
                              <p:par>
                                <p:cTn id="22" presetID="21"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heel(4)">
                                      <p:cBhvr>
                                        <p:cTn id="24" dur="2000"/>
                                        <p:tgtEl>
                                          <p:spTgt spid="11"/>
                                        </p:tgtEl>
                                      </p:cBhvr>
                                    </p:animEffect>
                                  </p:childTnLst>
                                </p:cTn>
                              </p:par>
                              <p:par>
                                <p:cTn id="25" presetID="21" presetClass="entr" presetSubtype="4"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heel(4)">
                                      <p:cBhvr>
                                        <p:cTn id="27" dur="2000"/>
                                        <p:tgtEl>
                                          <p:spTgt spid="37"/>
                                        </p:tgtEl>
                                      </p:cBhvr>
                                    </p:animEffect>
                                  </p:childTnLst>
                                </p:cTn>
                              </p:par>
                              <p:par>
                                <p:cTn id="28" presetID="21" presetClass="entr" presetSubtype="4"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heel(4)">
                                      <p:cBhvr>
                                        <p:cTn id="30" dur="2000"/>
                                        <p:tgtEl>
                                          <p:spTgt spid="13"/>
                                        </p:tgtEl>
                                      </p:cBhvr>
                                    </p:animEffect>
                                  </p:childTnLst>
                                </p:cTn>
                              </p:par>
                              <p:par>
                                <p:cTn id="31" presetID="21" presetClass="entr" presetSubtype="4"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heel(4)">
                                      <p:cBhvr>
                                        <p:cTn id="33" dur="2000"/>
                                        <p:tgtEl>
                                          <p:spTgt spid="12"/>
                                        </p:tgtEl>
                                      </p:cBhvr>
                                    </p:animEffect>
                                  </p:childTnLst>
                                </p:cTn>
                              </p:par>
                              <p:par>
                                <p:cTn id="34" presetID="21" presetClass="entr" presetSubtype="4"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heel(4)">
                                      <p:cBhvr>
                                        <p:cTn id="36" dur="2000"/>
                                        <p:tgtEl>
                                          <p:spTgt spid="15"/>
                                        </p:tgtEl>
                                      </p:cBhvr>
                                    </p:animEffect>
                                  </p:childTnLst>
                                </p:cTn>
                              </p:par>
                              <p:par>
                                <p:cTn id="37" presetID="21" presetClass="entr" presetSubtype="4"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heel(4)">
                                      <p:cBhvr>
                                        <p:cTn id="39" dur="2000"/>
                                        <p:tgtEl>
                                          <p:spTgt spid="16"/>
                                        </p:tgtEl>
                                      </p:cBhvr>
                                    </p:animEffect>
                                  </p:childTnLst>
                                </p:cTn>
                              </p:par>
                              <p:par>
                                <p:cTn id="40" presetID="21" presetClass="entr" presetSubtype="4"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heel(4)">
                                      <p:cBhvr>
                                        <p:cTn id="42" dur="2000"/>
                                        <p:tgtEl>
                                          <p:spTgt spid="17"/>
                                        </p:tgtEl>
                                      </p:cBhvr>
                                    </p:animEffect>
                                  </p:childTnLst>
                                </p:cTn>
                              </p:par>
                              <p:par>
                                <p:cTn id="43" presetID="21" presetClass="entr" presetSubtype="4"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heel(4)">
                                      <p:cBhvr>
                                        <p:cTn id="45" dur="2000"/>
                                        <p:tgtEl>
                                          <p:spTgt spid="14"/>
                                        </p:tgtEl>
                                      </p:cBhvr>
                                    </p:animEffect>
                                  </p:childTnLst>
                                </p:cTn>
                              </p:par>
                              <p:par>
                                <p:cTn id="46" presetID="21" presetClass="entr" presetSubtype="4"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heel(4)">
                                      <p:cBhvr>
                                        <p:cTn id="48" dur="2000"/>
                                        <p:tgtEl>
                                          <p:spTgt spid="19"/>
                                        </p:tgtEl>
                                      </p:cBhvr>
                                    </p:animEffect>
                                  </p:childTnLst>
                                </p:cTn>
                              </p:par>
                              <p:par>
                                <p:cTn id="49" presetID="21" presetClass="entr" presetSubtype="4"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wheel(4)">
                                      <p:cBhvr>
                                        <p:cTn id="51" dur="2000"/>
                                        <p:tgtEl>
                                          <p:spTgt spid="38"/>
                                        </p:tgtEl>
                                      </p:cBhvr>
                                    </p:animEffect>
                                  </p:childTnLst>
                                </p:cTn>
                              </p:par>
                              <p:par>
                                <p:cTn id="52" presetID="21" presetClass="entr" presetSubtype="4"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heel(4)">
                                      <p:cBhvr>
                                        <p:cTn id="54" dur="2000"/>
                                        <p:tgtEl>
                                          <p:spTgt spid="21"/>
                                        </p:tgtEl>
                                      </p:cBhvr>
                                    </p:animEffect>
                                  </p:childTnLst>
                                </p:cTn>
                              </p:par>
                              <p:par>
                                <p:cTn id="55" presetID="21" presetClass="entr" presetSubtype="4"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heel(4)">
                                      <p:cBhvr>
                                        <p:cTn id="57" dur="2000"/>
                                        <p:tgtEl>
                                          <p:spTgt spid="18"/>
                                        </p:tgtEl>
                                      </p:cBhvr>
                                    </p:animEffect>
                                  </p:childTnLst>
                                </p:cTn>
                              </p:par>
                              <p:par>
                                <p:cTn id="58" presetID="21" presetClass="entr" presetSubtype="4" fill="hold" grpId="0"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heel(4)">
                                      <p:cBhvr>
                                        <p:cTn id="60" dur="2000"/>
                                        <p:tgtEl>
                                          <p:spTgt spid="23"/>
                                        </p:tgtEl>
                                      </p:cBhvr>
                                    </p:animEffect>
                                  </p:childTnLst>
                                </p:cTn>
                              </p:par>
                              <p:par>
                                <p:cTn id="61" presetID="21" presetClass="entr" presetSubtype="4" fill="hold"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heel(4)">
                                      <p:cBhvr>
                                        <p:cTn id="63" dur="2000"/>
                                        <p:tgtEl>
                                          <p:spTgt spid="22"/>
                                        </p:tgtEl>
                                      </p:cBhvr>
                                    </p:animEffect>
                                  </p:childTnLst>
                                </p:cTn>
                              </p:par>
                              <p:par>
                                <p:cTn id="64" presetID="21" presetClass="entr" presetSubtype="4"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wheel(4)">
                                      <p:cBhvr>
                                        <p:cTn id="66" dur="2000"/>
                                        <p:tgtEl>
                                          <p:spTgt spid="25"/>
                                        </p:tgtEl>
                                      </p:cBhvr>
                                    </p:animEffect>
                                  </p:childTnLst>
                                </p:cTn>
                              </p:par>
                              <p:par>
                                <p:cTn id="67" presetID="21" presetClass="entr" presetSubtype="4" fill="hold"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heel(4)">
                                      <p:cBhvr>
                                        <p:cTn id="69" dur="2000"/>
                                        <p:tgtEl>
                                          <p:spTgt spid="20"/>
                                        </p:tgtEl>
                                      </p:cBhvr>
                                    </p:animEffect>
                                  </p:childTnLst>
                                </p:cTn>
                              </p:par>
                              <p:par>
                                <p:cTn id="70" presetID="21" presetClass="entr" presetSubtype="4"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wheel(4)">
                                      <p:cBhvr>
                                        <p:cTn id="72" dur="2000"/>
                                        <p:tgtEl>
                                          <p:spTgt spid="27"/>
                                        </p:tgtEl>
                                      </p:cBhvr>
                                    </p:animEffect>
                                  </p:childTnLst>
                                </p:cTn>
                              </p:par>
                              <p:par>
                                <p:cTn id="73" presetID="21" presetClass="entr" presetSubtype="4"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wheel(4)">
                                      <p:cBhvr>
                                        <p:cTn id="75" dur="2000"/>
                                        <p:tgtEl>
                                          <p:spTgt spid="29"/>
                                        </p:tgtEl>
                                      </p:cBhvr>
                                    </p:animEffect>
                                  </p:childTnLst>
                                </p:cTn>
                              </p:par>
                              <p:par>
                                <p:cTn id="76" presetID="21" presetClass="entr" presetSubtype="4" fill="hold" nodeType="with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wheel(4)">
                                      <p:cBhvr>
                                        <p:cTn id="78" dur="2000"/>
                                        <p:tgtEl>
                                          <p:spTgt spid="40"/>
                                        </p:tgtEl>
                                      </p:cBhvr>
                                    </p:animEffect>
                                  </p:childTnLst>
                                </p:cTn>
                              </p:par>
                              <p:par>
                                <p:cTn id="79" presetID="21" presetClass="entr" presetSubtype="4"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wheel(4)">
                                      <p:cBhvr>
                                        <p:cTn id="81" dur="2000"/>
                                        <p:tgtEl>
                                          <p:spTgt spid="31"/>
                                        </p:tgtEl>
                                      </p:cBhvr>
                                    </p:animEffect>
                                  </p:childTnLst>
                                </p:cTn>
                              </p:par>
                              <p:par>
                                <p:cTn id="82" presetID="21" presetClass="entr" presetSubtype="4"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wheel(4)">
                                      <p:cBhvr>
                                        <p:cTn id="84" dur="2000"/>
                                        <p:tgtEl>
                                          <p:spTgt spid="28"/>
                                        </p:tgtEl>
                                      </p:cBhvr>
                                    </p:animEffect>
                                  </p:childTnLst>
                                </p:cTn>
                              </p:par>
                              <p:par>
                                <p:cTn id="85" presetID="21" presetClass="entr" presetSubtype="4"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wheel(4)">
                                      <p:cBhvr>
                                        <p:cTn id="87" dur="2000"/>
                                        <p:tgtEl>
                                          <p:spTgt spid="33"/>
                                        </p:tgtEl>
                                      </p:cBhvr>
                                    </p:animEffect>
                                  </p:childTnLst>
                                </p:cTn>
                              </p:par>
                              <p:par>
                                <p:cTn id="88" presetID="21" presetClass="entr" presetSubtype="4" fill="hold" nodeType="with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wheel(4)">
                                      <p:cBhvr>
                                        <p:cTn id="90" dur="2000"/>
                                        <p:tgtEl>
                                          <p:spTgt spid="36"/>
                                        </p:tgtEl>
                                      </p:cBhvr>
                                    </p:animEffect>
                                  </p:childTnLst>
                                </p:cTn>
                              </p:par>
                              <p:par>
                                <p:cTn id="91" presetID="21" presetClass="entr" presetSubtype="4" fill="hold" grpId="0" nodeType="withEffect">
                                  <p:stCondLst>
                                    <p:cond delay="0"/>
                                  </p:stCondLst>
                                  <p:childTnLst>
                                    <p:set>
                                      <p:cBhvr>
                                        <p:cTn id="92" dur="1" fill="hold">
                                          <p:stCondLst>
                                            <p:cond delay="0"/>
                                          </p:stCondLst>
                                        </p:cTn>
                                        <p:tgtEl>
                                          <p:spTgt spid="34"/>
                                        </p:tgtEl>
                                        <p:attrNameLst>
                                          <p:attrName>style.visibility</p:attrName>
                                        </p:attrNameLst>
                                      </p:cBhvr>
                                      <p:to>
                                        <p:strVal val="visible"/>
                                      </p:to>
                                    </p:set>
                                    <p:animEffect transition="in" filter="wheel(4)">
                                      <p:cBhvr>
                                        <p:cTn id="93" dur="2000"/>
                                        <p:tgtEl>
                                          <p:spTgt spid="34"/>
                                        </p:tgtEl>
                                      </p:cBhvr>
                                    </p:animEffect>
                                  </p:childTnLst>
                                </p:cTn>
                              </p:par>
                              <p:par>
                                <p:cTn id="94" presetID="21" presetClass="entr" presetSubtype="4" fill="hold" grpId="0" nodeType="withEffect">
                                  <p:stCondLst>
                                    <p:cond delay="0"/>
                                  </p:stCondLst>
                                  <p:childTnLst>
                                    <p:set>
                                      <p:cBhvr>
                                        <p:cTn id="95" dur="1" fill="hold">
                                          <p:stCondLst>
                                            <p:cond delay="0"/>
                                          </p:stCondLst>
                                        </p:cTn>
                                        <p:tgtEl>
                                          <p:spTgt spid="35"/>
                                        </p:tgtEl>
                                        <p:attrNameLst>
                                          <p:attrName>style.visibility</p:attrName>
                                        </p:attrNameLst>
                                      </p:cBhvr>
                                      <p:to>
                                        <p:strVal val="visible"/>
                                      </p:to>
                                    </p:set>
                                    <p:animEffect transition="in" filter="wheel(4)">
                                      <p:cBhvr>
                                        <p:cTn id="96" dur="2000"/>
                                        <p:tgtEl>
                                          <p:spTgt spid="35"/>
                                        </p:tgtEl>
                                      </p:cBhvr>
                                    </p:animEffect>
                                  </p:childTnLst>
                                </p:cTn>
                              </p:par>
                              <p:par>
                                <p:cTn id="97" presetID="21" presetClass="entr" presetSubtype="4" fill="hold" nodeType="withEffect">
                                  <p:stCondLst>
                                    <p:cond delay="0"/>
                                  </p:stCondLst>
                                  <p:childTnLst>
                                    <p:set>
                                      <p:cBhvr>
                                        <p:cTn id="98" dur="1" fill="hold">
                                          <p:stCondLst>
                                            <p:cond delay="0"/>
                                          </p:stCondLst>
                                        </p:cTn>
                                        <p:tgtEl>
                                          <p:spTgt spid="26"/>
                                        </p:tgtEl>
                                        <p:attrNameLst>
                                          <p:attrName>style.visibility</p:attrName>
                                        </p:attrNameLst>
                                      </p:cBhvr>
                                      <p:to>
                                        <p:strVal val="visible"/>
                                      </p:to>
                                    </p:set>
                                    <p:animEffect transition="in" filter="wheel(4)">
                                      <p:cBhvr>
                                        <p:cTn id="99" dur="2000"/>
                                        <p:tgtEl>
                                          <p:spTgt spid="26"/>
                                        </p:tgtEl>
                                      </p:cBhvr>
                                    </p:animEffect>
                                  </p:childTnLst>
                                </p:cTn>
                              </p:par>
                            </p:childTnLst>
                          </p:cTn>
                        </p:par>
                        <p:par>
                          <p:cTn id="100" fill="hold">
                            <p:stCondLst>
                              <p:cond delay="2000"/>
                            </p:stCondLst>
                            <p:childTnLst>
                              <p:par>
                                <p:cTn id="101" presetID="21" presetClass="entr" presetSubtype="4" fill="hold" nodeType="afterEffect">
                                  <p:stCondLst>
                                    <p:cond delay="0"/>
                                  </p:stCondLst>
                                  <p:childTnLst>
                                    <p:set>
                                      <p:cBhvr>
                                        <p:cTn id="102" dur="1" fill="hold">
                                          <p:stCondLst>
                                            <p:cond delay="0"/>
                                          </p:stCondLst>
                                        </p:cTn>
                                        <p:tgtEl>
                                          <p:spTgt spid="32"/>
                                        </p:tgtEl>
                                        <p:attrNameLst>
                                          <p:attrName>style.visibility</p:attrName>
                                        </p:attrNameLst>
                                      </p:cBhvr>
                                      <p:to>
                                        <p:strVal val="visible"/>
                                      </p:to>
                                    </p:set>
                                    <p:animEffect transition="in" filter="wheel(4)">
                                      <p:cBhvr>
                                        <p:cTn id="103"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P spid="17" grpId="0" animBg="1"/>
      <p:bldP spid="19" grpId="0" animBg="1"/>
      <p:bldP spid="21" grpId="0" animBg="1"/>
      <p:bldP spid="23" grpId="0" animBg="1"/>
      <p:bldP spid="25" grpId="0" animBg="1"/>
      <p:bldP spid="27" grpId="0" animBg="1"/>
      <p:bldP spid="29" grpId="0" animBg="1"/>
      <p:bldP spid="31" grpId="0" animBg="1"/>
      <p:bldP spid="33" grpId="0" animBg="1"/>
      <p:bldP spid="34" grpId="0" animBg="1"/>
      <p:bldP spid="35" grpId="0" animBg="1"/>
      <p:bldP spid="3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2400" y="6492875"/>
            <a:ext cx="2133600" cy="365125"/>
          </a:xfrm>
        </p:spPr>
        <p:txBody>
          <a:bodyPr/>
          <a:lstStyle/>
          <a:p>
            <a:r>
              <a:rPr lang="en-US" smtClean="0"/>
              <a:t>CS SHISHIR DUDEJA</a:t>
            </a:r>
            <a:endParaRPr lang="en-US" dirty="0"/>
          </a:p>
        </p:txBody>
      </p:sp>
      <p:sp>
        <p:nvSpPr>
          <p:cNvPr id="3" name="Footer Placeholder 2"/>
          <p:cNvSpPr>
            <a:spLocks noGrp="1"/>
          </p:cNvSpPr>
          <p:nvPr>
            <p:ph type="ftr" sz="quarter" idx="11"/>
          </p:nvPr>
        </p:nvSpPr>
        <p:spPr>
          <a:xfrm>
            <a:off x="3124200" y="6477000"/>
            <a:ext cx="2895600" cy="365125"/>
          </a:xfrm>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dirty="0"/>
          </a:p>
        </p:txBody>
      </p:sp>
      <p:graphicFrame>
        <p:nvGraphicFramePr>
          <p:cNvPr id="5" name="Diagram 4"/>
          <p:cNvGraphicFramePr/>
          <p:nvPr/>
        </p:nvGraphicFramePr>
        <p:xfrm>
          <a:off x="0" y="609600"/>
          <a:ext cx="66294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6"/>
          <p:cNvSpPr/>
          <p:nvPr/>
        </p:nvSpPr>
        <p:spPr>
          <a:xfrm>
            <a:off x="0" y="5334000"/>
            <a:ext cx="4114800" cy="106680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en-US" b="1" dirty="0" smtClean="0">
                <a:solidFill>
                  <a:schemeClr val="tx1"/>
                </a:solidFill>
              </a:rPr>
              <a:t>Within 3 Years from the commencement of </a:t>
            </a:r>
          </a:p>
          <a:p>
            <a:pPr algn="ctr" fontAlgn="auto">
              <a:spcBef>
                <a:spcPts val="0"/>
              </a:spcBef>
              <a:spcAft>
                <a:spcPts val="0"/>
              </a:spcAft>
              <a:defRPr/>
            </a:pPr>
            <a:r>
              <a:rPr lang="en-US" b="1" dirty="0" smtClean="0">
                <a:solidFill>
                  <a:schemeClr val="tx1"/>
                </a:solidFill>
              </a:rPr>
              <a:t>U/s149 (1)-Proviso II</a:t>
            </a:r>
            <a:endParaRPr lang="en-US" b="1" dirty="0">
              <a:solidFill>
                <a:schemeClr val="tx1"/>
              </a:solidFill>
            </a:endParaRPr>
          </a:p>
        </p:txBody>
      </p:sp>
      <p:sp>
        <p:nvSpPr>
          <p:cNvPr id="9" name="Rounded Rectangle 8"/>
          <p:cNvSpPr/>
          <p:nvPr/>
        </p:nvSpPr>
        <p:spPr>
          <a:xfrm>
            <a:off x="4267200" y="5334000"/>
            <a:ext cx="2819400" cy="10668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b="1" dirty="0">
                <a:solidFill>
                  <a:schemeClr val="tx1"/>
                </a:solidFill>
              </a:rPr>
              <a:t>Within 1 </a:t>
            </a:r>
            <a:r>
              <a:rPr lang="en-US" b="1" dirty="0" smtClean="0">
                <a:solidFill>
                  <a:schemeClr val="tx1"/>
                </a:solidFill>
              </a:rPr>
              <a:t>Year </a:t>
            </a:r>
            <a:r>
              <a:rPr lang="en-US" b="1" dirty="0">
                <a:solidFill>
                  <a:schemeClr val="tx1"/>
                </a:solidFill>
              </a:rPr>
              <a:t>from the commencement </a:t>
            </a:r>
            <a:r>
              <a:rPr lang="en-US" b="1" dirty="0" smtClean="0">
                <a:solidFill>
                  <a:schemeClr val="tx1"/>
                </a:solidFill>
              </a:rPr>
              <a:t>of</a:t>
            </a:r>
          </a:p>
          <a:p>
            <a:pPr algn="ctr" fontAlgn="auto">
              <a:spcBef>
                <a:spcPts val="0"/>
              </a:spcBef>
              <a:spcAft>
                <a:spcPts val="0"/>
              </a:spcAft>
              <a:defRPr/>
            </a:pPr>
            <a:r>
              <a:rPr lang="en-US" b="1" dirty="0" smtClean="0">
                <a:solidFill>
                  <a:schemeClr val="tx1"/>
                </a:solidFill>
              </a:rPr>
              <a:t> U/s 149 (1)-Proviso II</a:t>
            </a:r>
            <a:endParaRPr lang="en-US" b="1" dirty="0">
              <a:solidFill>
                <a:schemeClr val="tx1"/>
              </a:solidFill>
            </a:endParaRPr>
          </a:p>
        </p:txBody>
      </p:sp>
      <p:pic>
        <p:nvPicPr>
          <p:cNvPr id="119810" name="Picture 2" descr="http://thebarterguy.com/wp-content/uploads/2013/02/large_8412601296.jpg"/>
          <p:cNvPicPr>
            <a:picLocks noChangeAspect="1" noChangeArrowheads="1"/>
          </p:cNvPicPr>
          <p:nvPr/>
        </p:nvPicPr>
        <p:blipFill>
          <a:blip r:embed="rId7" cstate="print"/>
          <a:srcRect l="45263" r="14316" b="5618"/>
          <a:stretch>
            <a:fillRect/>
          </a:stretch>
        </p:blipFill>
        <p:spPr bwMode="auto">
          <a:xfrm>
            <a:off x="6669958" y="685800"/>
            <a:ext cx="2474042" cy="4648200"/>
          </a:xfrm>
          <a:prstGeom prst="roundRect">
            <a:avLst/>
          </a:prstGeom>
          <a:noFill/>
        </p:spPr>
      </p:pic>
      <p:sp>
        <p:nvSpPr>
          <p:cNvPr id="11" name="Title 2"/>
          <p:cNvSpPr txBox="1">
            <a:spLocks/>
          </p:cNvSpPr>
          <p:nvPr/>
        </p:nvSpPr>
        <p:spPr>
          <a:xfrm>
            <a:off x="0" y="0"/>
            <a:ext cx="9144000" cy="6858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mj-lt"/>
                <a:ea typeface="+mj-ea"/>
                <a:cs typeface="+mj-cs"/>
              </a:rPr>
              <a:t>WOMAN DIRECTOR </a:t>
            </a:r>
            <a:r>
              <a:rPr kumimoji="0" lang="en-US" sz="2000" b="1" i="0" u="none" strike="noStrike" kern="1200" cap="none" spc="0" normalizeH="0" baseline="0" noProof="0" dirty="0" smtClean="0">
                <a:ln>
                  <a:noFill/>
                </a:ln>
                <a:solidFill>
                  <a:srgbClr val="00B0F0"/>
                </a:solidFill>
                <a:effectLst/>
                <a:uLnTx/>
                <a:uFillTx/>
                <a:latin typeface="+mj-lt"/>
                <a:ea typeface="+mj-ea"/>
                <a:cs typeface="+mj-cs"/>
              </a:rPr>
              <a:t>Contd…!!!</a:t>
            </a:r>
            <a:endParaRPr kumimoji="0" lang="en-US" sz="3000" b="1" i="0" u="none" strike="noStrike" kern="1200" cap="none" spc="0" normalizeH="0" baseline="0" noProof="0" dirty="0">
              <a:ln>
                <a:noFill/>
              </a:ln>
              <a:solidFill>
                <a:srgbClr val="00B0F0"/>
              </a:solidFill>
              <a:effectLst/>
              <a:uLnTx/>
              <a:uFillTx/>
              <a:latin typeface="+mj-lt"/>
              <a:ea typeface="+mj-ea"/>
              <a:cs typeface="+mj-cs"/>
            </a:endParaRPr>
          </a:p>
        </p:txBody>
      </p:sp>
      <p:sp>
        <p:nvSpPr>
          <p:cNvPr id="6" name="Down Arrow 5"/>
          <p:cNvSpPr/>
          <p:nvPr/>
        </p:nvSpPr>
        <p:spPr>
          <a:xfrm>
            <a:off x="1752600" y="4724400"/>
            <a:ext cx="533400" cy="609600"/>
          </a:xfrm>
          <a:prstGeom prst="downArrow">
            <a:avLst/>
          </a:prstGeom>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endParaRPr lang="en-US" dirty="0"/>
          </a:p>
        </p:txBody>
      </p:sp>
      <p:sp>
        <p:nvSpPr>
          <p:cNvPr id="8" name="Down Arrow 7"/>
          <p:cNvSpPr/>
          <p:nvPr/>
        </p:nvSpPr>
        <p:spPr>
          <a:xfrm>
            <a:off x="5257800" y="4724400"/>
            <a:ext cx="457200" cy="609600"/>
          </a:xfrm>
          <a:prstGeom prst="downArrow">
            <a:avLst/>
          </a:prstGeom>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19810"/>
                                        </p:tgtEl>
                                        <p:attrNameLst>
                                          <p:attrName>style.visibility</p:attrName>
                                        </p:attrNameLst>
                                      </p:cBhvr>
                                      <p:to>
                                        <p:strVal val="visible"/>
                                      </p:to>
                                    </p:set>
                                    <p:animEffect transition="in" filter="wheel(4)">
                                      <p:cBhvr>
                                        <p:cTn id="12" dur="2000"/>
                                        <p:tgtEl>
                                          <p:spTgt spid="119810"/>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80">
                                          <p:stCondLst>
                                            <p:cond delay="0"/>
                                          </p:stCondLst>
                                        </p:cTn>
                                        <p:tgtEl>
                                          <p:spTgt spid="5"/>
                                        </p:tgtEl>
                                      </p:cBhvr>
                                    </p:animEffect>
                                    <p:anim calcmode="lin" valueType="num">
                                      <p:cBhvr>
                                        <p:cTn id="1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3" dur="26">
                                          <p:stCondLst>
                                            <p:cond delay="650"/>
                                          </p:stCondLst>
                                        </p:cTn>
                                        <p:tgtEl>
                                          <p:spTgt spid="5"/>
                                        </p:tgtEl>
                                      </p:cBhvr>
                                      <p:to x="100000" y="60000"/>
                                    </p:animScale>
                                    <p:animScale>
                                      <p:cBhvr>
                                        <p:cTn id="24" dur="166" decel="50000">
                                          <p:stCondLst>
                                            <p:cond delay="676"/>
                                          </p:stCondLst>
                                        </p:cTn>
                                        <p:tgtEl>
                                          <p:spTgt spid="5"/>
                                        </p:tgtEl>
                                      </p:cBhvr>
                                      <p:to x="100000" y="100000"/>
                                    </p:animScale>
                                    <p:animScale>
                                      <p:cBhvr>
                                        <p:cTn id="25" dur="26">
                                          <p:stCondLst>
                                            <p:cond delay="1312"/>
                                          </p:stCondLst>
                                        </p:cTn>
                                        <p:tgtEl>
                                          <p:spTgt spid="5"/>
                                        </p:tgtEl>
                                      </p:cBhvr>
                                      <p:to x="100000" y="80000"/>
                                    </p:animScale>
                                    <p:animScale>
                                      <p:cBhvr>
                                        <p:cTn id="26" dur="166" decel="50000">
                                          <p:stCondLst>
                                            <p:cond delay="1338"/>
                                          </p:stCondLst>
                                        </p:cTn>
                                        <p:tgtEl>
                                          <p:spTgt spid="5"/>
                                        </p:tgtEl>
                                      </p:cBhvr>
                                      <p:to x="100000" y="100000"/>
                                    </p:animScale>
                                    <p:animScale>
                                      <p:cBhvr>
                                        <p:cTn id="27" dur="26">
                                          <p:stCondLst>
                                            <p:cond delay="1642"/>
                                          </p:stCondLst>
                                        </p:cTn>
                                        <p:tgtEl>
                                          <p:spTgt spid="5"/>
                                        </p:tgtEl>
                                      </p:cBhvr>
                                      <p:to x="100000" y="90000"/>
                                    </p:animScale>
                                    <p:animScale>
                                      <p:cBhvr>
                                        <p:cTn id="28" dur="166" decel="50000">
                                          <p:stCondLst>
                                            <p:cond delay="1668"/>
                                          </p:stCondLst>
                                        </p:cTn>
                                        <p:tgtEl>
                                          <p:spTgt spid="5"/>
                                        </p:tgtEl>
                                      </p:cBhvr>
                                      <p:to x="100000" y="100000"/>
                                    </p:animScale>
                                    <p:animScale>
                                      <p:cBhvr>
                                        <p:cTn id="29" dur="26">
                                          <p:stCondLst>
                                            <p:cond delay="1808"/>
                                          </p:stCondLst>
                                        </p:cTn>
                                        <p:tgtEl>
                                          <p:spTgt spid="5"/>
                                        </p:tgtEl>
                                      </p:cBhvr>
                                      <p:to x="100000" y="95000"/>
                                    </p:animScale>
                                    <p:animScale>
                                      <p:cBhvr>
                                        <p:cTn id="30" dur="166" decel="50000">
                                          <p:stCondLst>
                                            <p:cond delay="1834"/>
                                          </p:stCondLst>
                                        </p:cTn>
                                        <p:tgtEl>
                                          <p:spTgt spid="5"/>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34"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from="(-#ppt_w/2)" to="(#ppt_x)" calcmode="lin" valueType="num">
                                      <p:cBhvr>
                                        <p:cTn id="35" dur="600" fill="hold">
                                          <p:stCondLst>
                                            <p:cond delay="0"/>
                                          </p:stCondLst>
                                        </p:cTn>
                                        <p:tgtEl>
                                          <p:spTgt spid="6"/>
                                        </p:tgtEl>
                                        <p:attrNameLst>
                                          <p:attrName>ppt_x</p:attrName>
                                        </p:attrNameLst>
                                      </p:cBhvr>
                                    </p:anim>
                                    <p:anim from="0" to="-1.0" calcmode="lin" valueType="num">
                                      <p:cBhvr>
                                        <p:cTn id="36" dur="200" decel="50000" autoRev="1" fill="hold">
                                          <p:stCondLst>
                                            <p:cond delay="600"/>
                                          </p:stCondLst>
                                        </p:cTn>
                                        <p:tgtEl>
                                          <p:spTgt spid="6"/>
                                        </p:tgtEl>
                                        <p:attrNameLst>
                                          <p:attrName>xshear</p:attrName>
                                        </p:attrNameLst>
                                      </p:cBhvr>
                                    </p:anim>
                                    <p:animScale>
                                      <p:cBhvr>
                                        <p:cTn id="37" dur="200" decel="100000" autoRev="1" fill="hold">
                                          <p:stCondLst>
                                            <p:cond delay="600"/>
                                          </p:stCondLst>
                                        </p:cTn>
                                        <p:tgtEl>
                                          <p:spTgt spid="6"/>
                                        </p:tgtEl>
                                      </p:cBhvr>
                                      <p:from x="100000" y="100000"/>
                                      <p:to x="80000" y="100000"/>
                                    </p:animScale>
                                    <p:anim by="(#ppt_h/3+#ppt_w*0.1)" calcmode="lin" valueType="num">
                                      <p:cBhvr additive="sum">
                                        <p:cTn id="38" dur="200" decel="100000" autoRev="1" fill="hold">
                                          <p:stCondLst>
                                            <p:cond delay="600"/>
                                          </p:stCondLst>
                                        </p:cTn>
                                        <p:tgtEl>
                                          <p:spTgt spid="6"/>
                                        </p:tgtEl>
                                        <p:attrNameLst>
                                          <p:attrName>ppt_x</p:attrName>
                                        </p:attrNameLst>
                                      </p:cBhvr>
                                    </p:anim>
                                  </p:childTnLst>
                                </p:cTn>
                              </p:par>
                              <p:par>
                                <p:cTn id="39" presetID="34"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 from="(-#ppt_w/2)" to="(#ppt_x)" calcmode="lin" valueType="num">
                                      <p:cBhvr>
                                        <p:cTn id="41" dur="600" fill="hold">
                                          <p:stCondLst>
                                            <p:cond delay="0"/>
                                          </p:stCondLst>
                                        </p:cTn>
                                        <p:tgtEl>
                                          <p:spTgt spid="8"/>
                                        </p:tgtEl>
                                        <p:attrNameLst>
                                          <p:attrName>ppt_x</p:attrName>
                                        </p:attrNameLst>
                                      </p:cBhvr>
                                    </p:anim>
                                    <p:anim from="0" to="-1.0" calcmode="lin" valueType="num">
                                      <p:cBhvr>
                                        <p:cTn id="42" dur="200" decel="50000" autoRev="1" fill="hold">
                                          <p:stCondLst>
                                            <p:cond delay="600"/>
                                          </p:stCondLst>
                                        </p:cTn>
                                        <p:tgtEl>
                                          <p:spTgt spid="8"/>
                                        </p:tgtEl>
                                        <p:attrNameLst>
                                          <p:attrName>xshear</p:attrName>
                                        </p:attrNameLst>
                                      </p:cBhvr>
                                    </p:anim>
                                    <p:animScale>
                                      <p:cBhvr>
                                        <p:cTn id="43" dur="200" decel="100000" autoRev="1" fill="hold">
                                          <p:stCondLst>
                                            <p:cond delay="600"/>
                                          </p:stCondLst>
                                        </p:cTn>
                                        <p:tgtEl>
                                          <p:spTgt spid="8"/>
                                        </p:tgtEl>
                                      </p:cBhvr>
                                      <p:from x="100000" y="100000"/>
                                      <p:to x="80000" y="100000"/>
                                    </p:animScale>
                                    <p:anim by="(#ppt_h/3+#ppt_w*0.1)" calcmode="lin" valueType="num">
                                      <p:cBhvr additive="sum">
                                        <p:cTn id="44" dur="200" decel="100000" autoRev="1" fill="hold">
                                          <p:stCondLst>
                                            <p:cond delay="600"/>
                                          </p:stCondLst>
                                        </p:cTn>
                                        <p:tgtEl>
                                          <p:spTgt spid="8"/>
                                        </p:tgtEl>
                                        <p:attrNameLst>
                                          <p:attrName>ppt_x</p:attrName>
                                        </p:attrNameLst>
                                      </p:cBhvr>
                                    </p:anim>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800" decel="100000"/>
                                        <p:tgtEl>
                                          <p:spTgt spid="7"/>
                                        </p:tgtEl>
                                      </p:cBhvr>
                                    </p:animEffect>
                                    <p:anim calcmode="lin" valueType="num">
                                      <p:cBhvr>
                                        <p:cTn id="50" dur="800" decel="100000" fill="hold"/>
                                        <p:tgtEl>
                                          <p:spTgt spid="7"/>
                                        </p:tgtEl>
                                        <p:attrNameLst>
                                          <p:attrName>style.rotation</p:attrName>
                                        </p:attrNameLst>
                                      </p:cBhvr>
                                      <p:tavLst>
                                        <p:tav tm="0">
                                          <p:val>
                                            <p:fltVal val="-90"/>
                                          </p:val>
                                        </p:tav>
                                        <p:tav tm="100000">
                                          <p:val>
                                            <p:fltVal val="0"/>
                                          </p:val>
                                        </p:tav>
                                      </p:tavLst>
                                    </p:anim>
                                    <p:anim calcmode="lin" valueType="num">
                                      <p:cBhvr>
                                        <p:cTn id="51" dur="800" decel="100000" fill="hold"/>
                                        <p:tgtEl>
                                          <p:spTgt spid="7"/>
                                        </p:tgtEl>
                                        <p:attrNameLst>
                                          <p:attrName>ppt_x</p:attrName>
                                        </p:attrNameLst>
                                      </p:cBhvr>
                                      <p:tavLst>
                                        <p:tav tm="0">
                                          <p:val>
                                            <p:strVal val="#ppt_x+0.4"/>
                                          </p:val>
                                        </p:tav>
                                        <p:tav tm="100000">
                                          <p:val>
                                            <p:strVal val="#ppt_x-0.05"/>
                                          </p:val>
                                        </p:tav>
                                      </p:tavLst>
                                    </p:anim>
                                    <p:anim calcmode="lin" valueType="num">
                                      <p:cBhvr>
                                        <p:cTn id="52" dur="800" decel="100000" fill="hold"/>
                                        <p:tgtEl>
                                          <p:spTgt spid="7"/>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55" presetID="30" presetClass="entr" presetSubtype="0" fill="hold" grpId="1"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800" decel="100000"/>
                                        <p:tgtEl>
                                          <p:spTgt spid="9"/>
                                        </p:tgtEl>
                                      </p:cBhvr>
                                    </p:animEffect>
                                    <p:anim calcmode="lin" valueType="num">
                                      <p:cBhvr>
                                        <p:cTn id="58" dur="800" decel="100000" fill="hold"/>
                                        <p:tgtEl>
                                          <p:spTgt spid="9"/>
                                        </p:tgtEl>
                                        <p:attrNameLst>
                                          <p:attrName>style.rotation</p:attrName>
                                        </p:attrNameLst>
                                      </p:cBhvr>
                                      <p:tavLst>
                                        <p:tav tm="0">
                                          <p:val>
                                            <p:fltVal val="-90"/>
                                          </p:val>
                                        </p:tav>
                                        <p:tav tm="100000">
                                          <p:val>
                                            <p:fltVal val="0"/>
                                          </p:val>
                                        </p:tav>
                                      </p:tavLst>
                                    </p:anim>
                                    <p:anim calcmode="lin" valueType="num">
                                      <p:cBhvr>
                                        <p:cTn id="59" dur="800" decel="100000" fill="hold"/>
                                        <p:tgtEl>
                                          <p:spTgt spid="9"/>
                                        </p:tgtEl>
                                        <p:attrNameLst>
                                          <p:attrName>ppt_x</p:attrName>
                                        </p:attrNameLst>
                                      </p:cBhvr>
                                      <p:tavLst>
                                        <p:tav tm="0">
                                          <p:val>
                                            <p:strVal val="#ppt_x+0.4"/>
                                          </p:val>
                                        </p:tav>
                                        <p:tav tm="100000">
                                          <p:val>
                                            <p:strVal val="#ppt_x-0.05"/>
                                          </p:val>
                                        </p:tav>
                                      </p:tavLst>
                                    </p:anim>
                                    <p:anim calcmode="lin" valueType="num">
                                      <p:cBhvr>
                                        <p:cTn id="60" dur="800" decel="100000" fill="hold"/>
                                        <p:tgtEl>
                                          <p:spTgt spid="9"/>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1">
        <p:bldAsOne/>
      </p:bldGraphic>
      <p:bldP spid="7" grpId="0" animBg="1"/>
      <p:bldP spid="9" grpId="1" animBg="1"/>
      <p:bldP spid="11" grpId="0"/>
      <p:bldP spid="6"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pawn-chess-board_222.JPG"/>
          <p:cNvPicPr>
            <a:picLocks noChangeAspect="1"/>
          </p:cNvPicPr>
          <p:nvPr/>
        </p:nvPicPr>
        <p:blipFill>
          <a:blip r:embed="rId2" cstate="print">
            <a:lum bright="20000"/>
          </a:blip>
          <a:srcRect/>
          <a:stretch>
            <a:fillRect/>
          </a:stretch>
        </p:blipFill>
        <p:spPr bwMode="auto">
          <a:xfrm>
            <a:off x="1143000" y="1295400"/>
            <a:ext cx="6858000" cy="4648200"/>
          </a:xfrm>
          <a:prstGeom prst="rect">
            <a:avLst/>
          </a:prstGeom>
          <a:noFill/>
          <a:ln w="9525">
            <a:noFill/>
            <a:miter lim="800000"/>
            <a:headEnd/>
            <a:tailEnd/>
          </a:ln>
        </p:spPr>
      </p:pic>
      <p:sp>
        <p:nvSpPr>
          <p:cNvPr id="3" name="Rounded Rectangle 2"/>
          <p:cNvSpPr/>
          <p:nvPr/>
        </p:nvSpPr>
        <p:spPr>
          <a:xfrm>
            <a:off x="0" y="0"/>
            <a:ext cx="9144000" cy="12192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200" b="1" dirty="0" smtClean="0">
                <a:solidFill>
                  <a:schemeClr val="bg1"/>
                </a:solidFill>
                <a:latin typeface="Times New Roman" pitchFamily="18" charset="0"/>
                <a:cs typeface="Times New Roman" pitchFamily="18" charset="0"/>
              </a:rPr>
              <a:t>INDEPENDENT </a:t>
            </a:r>
            <a:r>
              <a:rPr lang="en-US" sz="3200" b="1" dirty="0">
                <a:solidFill>
                  <a:schemeClr val="bg1"/>
                </a:solidFill>
                <a:latin typeface="Times New Roman" pitchFamily="18" charset="0"/>
                <a:cs typeface="Times New Roman" pitchFamily="18" charset="0"/>
              </a:rPr>
              <a:t>DIRECTOR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Date Placeholder 5"/>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fade">
                                      <p:cBhvr>
                                        <p:cTn id="7" dur="770" decel="100000"/>
                                        <p:tgtEl>
                                          <p:spTgt spid="43010"/>
                                        </p:tgtEl>
                                      </p:cBhvr>
                                    </p:animEffect>
                                    <p:animScale>
                                      <p:cBhvr>
                                        <p:cTn id="8" dur="770" decel="100000"/>
                                        <p:tgtEl>
                                          <p:spTgt spid="43010"/>
                                        </p:tgtEl>
                                      </p:cBhvr>
                                      <p:from x="10000" y="10000"/>
                                      <p:to x="200000" y="450000"/>
                                    </p:animScale>
                                    <p:animScale>
                                      <p:cBhvr>
                                        <p:cTn id="9" dur="1230" accel="100000" fill="hold">
                                          <p:stCondLst>
                                            <p:cond delay="770"/>
                                          </p:stCondLst>
                                        </p:cTn>
                                        <p:tgtEl>
                                          <p:spTgt spid="43010"/>
                                        </p:tgtEl>
                                      </p:cBhvr>
                                      <p:from x="200000" y="450000"/>
                                      <p:to x="100000" y="100000"/>
                                    </p:animScale>
                                    <p:set>
                                      <p:cBhvr>
                                        <p:cTn id="10" dur="770" fill="hold"/>
                                        <p:tgtEl>
                                          <p:spTgt spid="43010"/>
                                        </p:tgtEl>
                                        <p:attrNameLst>
                                          <p:attrName>ppt_x</p:attrName>
                                        </p:attrNameLst>
                                      </p:cBhvr>
                                      <p:to>
                                        <p:strVal val="(0.5)"/>
                                      </p:to>
                                    </p:set>
                                    <p:anim from="(0.5)" to="(#ppt_x)" calcmode="lin" valueType="num">
                                      <p:cBhvr>
                                        <p:cTn id="11" dur="1230" accel="100000" fill="hold">
                                          <p:stCondLst>
                                            <p:cond delay="770"/>
                                          </p:stCondLst>
                                        </p:cTn>
                                        <p:tgtEl>
                                          <p:spTgt spid="43010"/>
                                        </p:tgtEl>
                                        <p:attrNameLst>
                                          <p:attrName>ppt_x</p:attrName>
                                        </p:attrNameLst>
                                      </p:cBhvr>
                                    </p:anim>
                                    <p:set>
                                      <p:cBhvr>
                                        <p:cTn id="12" dur="770" fill="hold"/>
                                        <p:tgtEl>
                                          <p:spTgt spid="43010"/>
                                        </p:tgtEl>
                                        <p:attrNameLst>
                                          <p:attrName>ppt_y</p:attrName>
                                        </p:attrNameLst>
                                      </p:cBhvr>
                                      <p:to>
                                        <p:strVal val="(#ppt_y+0.4)"/>
                                      </p:to>
                                    </p:set>
                                    <p:anim from="(#ppt_y+0.4)" to="(#ppt_y)" calcmode="lin" valueType="num">
                                      <p:cBhvr>
                                        <p:cTn id="13" dur="1230" accel="100000" fill="hold">
                                          <p:stCondLst>
                                            <p:cond delay="770"/>
                                          </p:stCondLst>
                                        </p:cTn>
                                        <p:tgtEl>
                                          <p:spTgt spid="43010"/>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heckerboard(across)">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Footer Placeholder 7"/>
          <p:cNvSpPr>
            <a:spLocks noGrp="1"/>
          </p:cNvSpPr>
          <p:nvPr>
            <p:ph type="ftr" sz="quarter" idx="11"/>
          </p:nvPr>
        </p:nvSpPr>
        <p:spPr/>
        <p:txBody>
          <a:bodyPr/>
          <a:lstStyle/>
          <a:p>
            <a:r>
              <a:rPr lang="en-US" dirty="0" smtClean="0"/>
              <a:t>Email: CSshishirdudeja@gmail.com,                      Cell: +919910938312</a:t>
            </a:r>
            <a:endParaRPr lang="en-US" dirty="0"/>
          </a:p>
        </p:txBody>
      </p:sp>
      <p:sp>
        <p:nvSpPr>
          <p:cNvPr id="9" name="Date Placeholder 8"/>
          <p:cNvSpPr>
            <a:spLocks noGrp="1"/>
          </p:cNvSpPr>
          <p:nvPr>
            <p:ph type="dt" sz="half" idx="10"/>
          </p:nvPr>
        </p:nvSpPr>
        <p:spPr/>
        <p:txBody>
          <a:bodyPr/>
          <a:lstStyle/>
          <a:p>
            <a:r>
              <a:rPr lang="en-US" smtClean="0"/>
              <a:t>CS SHISHIR DUDEJA</a:t>
            </a:r>
            <a:endParaRPr lang="en-US" dirty="0"/>
          </a:p>
        </p:txBody>
      </p:sp>
      <p:pic>
        <p:nvPicPr>
          <p:cNvPr id="10" name="Picture 2" descr="https://encrypted-tbn2.gstatic.com/images?q=tbn:ANd9GcT2O2wBLR8XMkZbKqaqgNvaApXtNedQgqwHTAOc0QQPa2B1vuLj-Q"/>
          <p:cNvPicPr>
            <a:picLocks noChangeAspect="1" noChangeArrowheads="1"/>
          </p:cNvPicPr>
          <p:nvPr/>
        </p:nvPicPr>
        <p:blipFill>
          <a:blip r:embed="rId2" cstate="print"/>
          <a:srcRect/>
          <a:stretch>
            <a:fillRect/>
          </a:stretch>
        </p:blipFill>
        <p:spPr bwMode="auto">
          <a:xfrm>
            <a:off x="7460323" y="0"/>
            <a:ext cx="1683677" cy="1676400"/>
          </a:xfrm>
          <a:prstGeom prst="ellipse">
            <a:avLst/>
          </a:prstGeom>
          <a:noFill/>
          <a:ln w="9525">
            <a:noFill/>
            <a:miter lim="800000"/>
            <a:headEnd/>
            <a:tailEnd/>
          </a:ln>
        </p:spPr>
      </p:pic>
      <p:sp>
        <p:nvSpPr>
          <p:cNvPr id="11" name="Rounded Rectangle 10"/>
          <p:cNvSpPr/>
          <p:nvPr/>
        </p:nvSpPr>
        <p:spPr>
          <a:xfrm>
            <a:off x="0" y="0"/>
            <a:ext cx="7391400" cy="12303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000" b="1" dirty="0" smtClean="0">
                <a:solidFill>
                  <a:srgbClr val="00B0F0"/>
                </a:solidFill>
                <a:cs typeface="Times New Roman" pitchFamily="18" charset="0"/>
              </a:rPr>
              <a:t>INDEPENDENT </a:t>
            </a:r>
            <a:r>
              <a:rPr lang="en-US" sz="3000" b="1" dirty="0">
                <a:solidFill>
                  <a:srgbClr val="00B0F0"/>
                </a:solidFill>
                <a:cs typeface="Times New Roman" pitchFamily="18" charset="0"/>
              </a:rPr>
              <a:t>DIRECTOR</a:t>
            </a:r>
          </a:p>
          <a:p>
            <a:pPr algn="ctr" fontAlgn="auto">
              <a:spcBef>
                <a:spcPts val="0"/>
              </a:spcBef>
              <a:spcAft>
                <a:spcPts val="0"/>
              </a:spcAft>
              <a:defRPr/>
            </a:pPr>
            <a:r>
              <a:rPr lang="en-US" sz="2000" b="1" dirty="0" smtClean="0">
                <a:solidFill>
                  <a:srgbClr val="00B0F0"/>
                </a:solidFill>
                <a:cs typeface="Times New Roman" pitchFamily="18" charset="0"/>
              </a:rPr>
              <a:t>[Section 149]</a:t>
            </a:r>
            <a:endParaRPr lang="en-US" sz="3200" b="1" dirty="0" smtClean="0">
              <a:solidFill>
                <a:srgbClr val="00B0F0"/>
              </a:solidFill>
              <a:cs typeface="Times New Roman" pitchFamily="18" charset="0"/>
            </a:endParaRPr>
          </a:p>
        </p:txBody>
      </p:sp>
      <p:grpSp>
        <p:nvGrpSpPr>
          <p:cNvPr id="2" name="Group 18"/>
          <p:cNvGrpSpPr/>
          <p:nvPr/>
        </p:nvGrpSpPr>
        <p:grpSpPr>
          <a:xfrm>
            <a:off x="0" y="1219200"/>
            <a:ext cx="9144000" cy="5181600"/>
            <a:chOff x="0" y="1219200"/>
            <a:chExt cx="9144000" cy="5181600"/>
          </a:xfrm>
        </p:grpSpPr>
        <p:sp>
          <p:nvSpPr>
            <p:cNvPr id="14" name="Rectangle 13"/>
            <p:cNvSpPr/>
            <p:nvPr/>
          </p:nvSpPr>
          <p:spPr>
            <a:xfrm>
              <a:off x="0" y="1219200"/>
              <a:ext cx="9144000" cy="5181600"/>
            </a:xfrm>
            <a:prstGeom prst="rect">
              <a:avLst/>
            </a:prstGeom>
            <a:ln w="57150"/>
          </p:spPr>
        </p:sp>
        <p:sp>
          <p:nvSpPr>
            <p:cNvPr id="15" name="Freeform 14"/>
            <p:cNvSpPr/>
            <p:nvPr/>
          </p:nvSpPr>
          <p:spPr>
            <a:xfrm>
              <a:off x="0" y="3604814"/>
              <a:ext cx="8524693" cy="890986"/>
            </a:xfrm>
            <a:custGeom>
              <a:avLst/>
              <a:gdLst>
                <a:gd name="connsiteX0" fmla="*/ 0 w 8143737"/>
                <a:gd name="connsiteY0" fmla="*/ 108542 h 651239"/>
                <a:gd name="connsiteX1" fmla="*/ 31791 w 8143737"/>
                <a:gd name="connsiteY1" fmla="*/ 31791 h 651239"/>
                <a:gd name="connsiteX2" fmla="*/ 108542 w 8143737"/>
                <a:gd name="connsiteY2" fmla="*/ 0 h 651239"/>
                <a:gd name="connsiteX3" fmla="*/ 8035195 w 8143737"/>
                <a:gd name="connsiteY3" fmla="*/ 0 h 651239"/>
                <a:gd name="connsiteX4" fmla="*/ 8111946 w 8143737"/>
                <a:gd name="connsiteY4" fmla="*/ 31791 h 651239"/>
                <a:gd name="connsiteX5" fmla="*/ 8143737 w 8143737"/>
                <a:gd name="connsiteY5" fmla="*/ 108542 h 651239"/>
                <a:gd name="connsiteX6" fmla="*/ 8143737 w 8143737"/>
                <a:gd name="connsiteY6" fmla="*/ 542697 h 651239"/>
                <a:gd name="connsiteX7" fmla="*/ 8111946 w 8143737"/>
                <a:gd name="connsiteY7" fmla="*/ 619448 h 651239"/>
                <a:gd name="connsiteX8" fmla="*/ 8035195 w 8143737"/>
                <a:gd name="connsiteY8" fmla="*/ 651239 h 651239"/>
                <a:gd name="connsiteX9" fmla="*/ 108542 w 8143737"/>
                <a:gd name="connsiteY9" fmla="*/ 651239 h 651239"/>
                <a:gd name="connsiteX10" fmla="*/ 31791 w 8143737"/>
                <a:gd name="connsiteY10" fmla="*/ 619448 h 651239"/>
                <a:gd name="connsiteX11" fmla="*/ 0 w 8143737"/>
                <a:gd name="connsiteY11" fmla="*/ 542697 h 651239"/>
                <a:gd name="connsiteX12" fmla="*/ 0 w 8143737"/>
                <a:gd name="connsiteY12" fmla="*/ 108542 h 6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43737" h="651239">
                  <a:moveTo>
                    <a:pt x="0" y="108542"/>
                  </a:moveTo>
                  <a:cubicBezTo>
                    <a:pt x="0" y="79755"/>
                    <a:pt x="11436" y="52147"/>
                    <a:pt x="31791" y="31791"/>
                  </a:cubicBezTo>
                  <a:cubicBezTo>
                    <a:pt x="52147" y="11435"/>
                    <a:pt x="79755" y="0"/>
                    <a:pt x="108542" y="0"/>
                  </a:cubicBezTo>
                  <a:lnTo>
                    <a:pt x="8035195" y="0"/>
                  </a:lnTo>
                  <a:cubicBezTo>
                    <a:pt x="8063982" y="0"/>
                    <a:pt x="8091590" y="11436"/>
                    <a:pt x="8111946" y="31791"/>
                  </a:cubicBezTo>
                  <a:cubicBezTo>
                    <a:pt x="8132302" y="52147"/>
                    <a:pt x="8143737" y="79755"/>
                    <a:pt x="8143737" y="108542"/>
                  </a:cubicBezTo>
                  <a:lnTo>
                    <a:pt x="8143737" y="542697"/>
                  </a:lnTo>
                  <a:cubicBezTo>
                    <a:pt x="8143737" y="571484"/>
                    <a:pt x="8132301" y="599092"/>
                    <a:pt x="8111946" y="619448"/>
                  </a:cubicBezTo>
                  <a:cubicBezTo>
                    <a:pt x="8091590" y="639804"/>
                    <a:pt x="8063982" y="651239"/>
                    <a:pt x="8035195" y="651239"/>
                  </a:cubicBezTo>
                  <a:lnTo>
                    <a:pt x="108542" y="651239"/>
                  </a:lnTo>
                  <a:cubicBezTo>
                    <a:pt x="79755" y="651239"/>
                    <a:pt x="52147" y="639803"/>
                    <a:pt x="31791" y="619448"/>
                  </a:cubicBezTo>
                  <a:cubicBezTo>
                    <a:pt x="11435" y="599092"/>
                    <a:pt x="0" y="571484"/>
                    <a:pt x="0" y="542697"/>
                  </a:cubicBezTo>
                  <a:lnTo>
                    <a:pt x="0" y="108542"/>
                  </a:lnTo>
                  <a:close/>
                </a:path>
              </a:pathLst>
            </a:custGeom>
            <a:ln/>
          </p:spPr>
          <p:style>
            <a:lnRef idx="1">
              <a:schemeClr val="accent6"/>
            </a:lnRef>
            <a:fillRef idx="2">
              <a:schemeClr val="accent6"/>
            </a:fillRef>
            <a:effectRef idx="1">
              <a:schemeClr val="accent6"/>
            </a:effectRef>
            <a:fontRef idx="minor">
              <a:schemeClr val="dk1">
                <a:hueOff val="0"/>
                <a:satOff val="0"/>
                <a:lumOff val="0"/>
                <a:alphaOff val="0"/>
              </a:schemeClr>
            </a:fontRef>
          </p:style>
          <p:txBody>
            <a:bodyPr spcFirstLastPara="0" vert="horz" wrap="square" lIns="107991" tIns="107991" rIns="107991" bIns="107991" numCol="1" spcCol="1270" anchor="ctr" anchorCtr="0">
              <a:noAutofit/>
            </a:bodyPr>
            <a:lstStyle/>
            <a:p>
              <a:pPr lvl="0" algn="just" defTabSz="889000">
                <a:lnSpc>
                  <a:spcPct val="100000"/>
                </a:lnSpc>
                <a:spcBef>
                  <a:spcPct val="0"/>
                </a:spcBef>
                <a:spcAft>
                  <a:spcPct val="35000"/>
                </a:spcAft>
              </a:pPr>
              <a:r>
                <a:rPr lang="en-US" sz="2000" b="0" kern="1200" dirty="0" smtClean="0">
                  <a:solidFill>
                    <a:schemeClr val="bg1"/>
                  </a:solidFill>
                  <a:latin typeface="+mn-lt"/>
                  <a:cs typeface="Times New Roman" pitchFamily="18" charset="0"/>
                </a:rPr>
                <a:t>Every listed public Company to have at least one-third of the total number of directors as Independent Directors (ID)</a:t>
              </a:r>
              <a:endParaRPr lang="en-US" sz="2000" b="0" kern="1200" dirty="0">
                <a:solidFill>
                  <a:schemeClr val="bg1"/>
                </a:solidFill>
                <a:latin typeface="+mn-lt"/>
                <a:cs typeface="Times New Roman" pitchFamily="18" charset="0"/>
              </a:endParaRPr>
            </a:p>
          </p:txBody>
        </p:sp>
        <p:sp>
          <p:nvSpPr>
            <p:cNvPr id="16" name="Freeform 15"/>
            <p:cNvSpPr/>
            <p:nvPr/>
          </p:nvSpPr>
          <p:spPr>
            <a:xfrm>
              <a:off x="0" y="4599426"/>
              <a:ext cx="9144000" cy="1344174"/>
            </a:xfrm>
            <a:custGeom>
              <a:avLst/>
              <a:gdLst>
                <a:gd name="connsiteX0" fmla="*/ 0 w 9144000"/>
                <a:gd name="connsiteY0" fmla="*/ 122431 h 734574"/>
                <a:gd name="connsiteX1" fmla="*/ 35859 w 9144000"/>
                <a:gd name="connsiteY1" fmla="*/ 35859 h 734574"/>
                <a:gd name="connsiteX2" fmla="*/ 122431 w 9144000"/>
                <a:gd name="connsiteY2" fmla="*/ 0 h 734574"/>
                <a:gd name="connsiteX3" fmla="*/ 9021569 w 9144000"/>
                <a:gd name="connsiteY3" fmla="*/ 0 h 734574"/>
                <a:gd name="connsiteX4" fmla="*/ 9108141 w 9144000"/>
                <a:gd name="connsiteY4" fmla="*/ 35859 h 734574"/>
                <a:gd name="connsiteX5" fmla="*/ 9144000 w 9144000"/>
                <a:gd name="connsiteY5" fmla="*/ 122431 h 734574"/>
                <a:gd name="connsiteX6" fmla="*/ 9144000 w 9144000"/>
                <a:gd name="connsiteY6" fmla="*/ 612143 h 734574"/>
                <a:gd name="connsiteX7" fmla="*/ 9108141 w 9144000"/>
                <a:gd name="connsiteY7" fmla="*/ 698715 h 734574"/>
                <a:gd name="connsiteX8" fmla="*/ 9021569 w 9144000"/>
                <a:gd name="connsiteY8" fmla="*/ 734574 h 734574"/>
                <a:gd name="connsiteX9" fmla="*/ 122431 w 9144000"/>
                <a:gd name="connsiteY9" fmla="*/ 734574 h 734574"/>
                <a:gd name="connsiteX10" fmla="*/ 35859 w 9144000"/>
                <a:gd name="connsiteY10" fmla="*/ 698715 h 734574"/>
                <a:gd name="connsiteX11" fmla="*/ 0 w 9144000"/>
                <a:gd name="connsiteY11" fmla="*/ 612143 h 734574"/>
                <a:gd name="connsiteX12" fmla="*/ 0 w 9144000"/>
                <a:gd name="connsiteY12" fmla="*/ 122431 h 73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44000" h="734574">
                  <a:moveTo>
                    <a:pt x="0" y="122431"/>
                  </a:moveTo>
                  <a:cubicBezTo>
                    <a:pt x="0" y="89960"/>
                    <a:pt x="12899" y="58819"/>
                    <a:pt x="35859" y="35859"/>
                  </a:cubicBezTo>
                  <a:cubicBezTo>
                    <a:pt x="58819" y="12899"/>
                    <a:pt x="89960" y="0"/>
                    <a:pt x="122431" y="0"/>
                  </a:cubicBezTo>
                  <a:lnTo>
                    <a:pt x="9021569" y="0"/>
                  </a:lnTo>
                  <a:cubicBezTo>
                    <a:pt x="9054040" y="0"/>
                    <a:pt x="9085181" y="12899"/>
                    <a:pt x="9108141" y="35859"/>
                  </a:cubicBezTo>
                  <a:cubicBezTo>
                    <a:pt x="9131101" y="58819"/>
                    <a:pt x="9144000" y="89960"/>
                    <a:pt x="9144000" y="122431"/>
                  </a:cubicBezTo>
                  <a:lnTo>
                    <a:pt x="9144000" y="612143"/>
                  </a:lnTo>
                  <a:cubicBezTo>
                    <a:pt x="9144000" y="644614"/>
                    <a:pt x="9131101" y="675755"/>
                    <a:pt x="9108141" y="698715"/>
                  </a:cubicBezTo>
                  <a:cubicBezTo>
                    <a:pt x="9085181" y="721675"/>
                    <a:pt x="9054040" y="734574"/>
                    <a:pt x="9021569" y="734574"/>
                  </a:cubicBezTo>
                  <a:lnTo>
                    <a:pt x="122431" y="734574"/>
                  </a:lnTo>
                  <a:cubicBezTo>
                    <a:pt x="89960" y="734574"/>
                    <a:pt x="58819" y="721675"/>
                    <a:pt x="35859" y="698715"/>
                  </a:cubicBezTo>
                  <a:cubicBezTo>
                    <a:pt x="12899" y="675755"/>
                    <a:pt x="0" y="644614"/>
                    <a:pt x="0" y="612143"/>
                  </a:cubicBezTo>
                  <a:lnTo>
                    <a:pt x="0" y="122431"/>
                  </a:lnTo>
                  <a:close/>
                </a:path>
              </a:pathLst>
            </a:custGeom>
            <a:ln/>
          </p:spPr>
          <p:style>
            <a:lnRef idx="1">
              <a:schemeClr val="accent1"/>
            </a:lnRef>
            <a:fillRef idx="2">
              <a:schemeClr val="accent1"/>
            </a:fillRef>
            <a:effectRef idx="1">
              <a:schemeClr val="accent1"/>
            </a:effectRef>
            <a:fontRef idx="minor">
              <a:schemeClr val="dk1"/>
            </a:fontRef>
          </p:style>
          <p:txBody>
            <a:bodyPr spcFirstLastPara="0" vert="horz" wrap="square" lIns="112059" tIns="112059" rIns="112059" bIns="112059" numCol="1" spcCol="1270" anchor="ctr" anchorCtr="0">
              <a:noAutofit/>
            </a:bodyPr>
            <a:lstStyle/>
            <a:p>
              <a:pPr lvl="0" algn="just" defTabSz="889000">
                <a:lnSpc>
                  <a:spcPct val="100000"/>
                </a:lnSpc>
                <a:spcBef>
                  <a:spcPct val="0"/>
                </a:spcBef>
                <a:spcAft>
                  <a:spcPct val="35000"/>
                </a:spcAft>
              </a:pPr>
              <a:r>
                <a:rPr lang="en-US" sz="2000" b="0" kern="1200" dirty="0" smtClean="0">
                  <a:solidFill>
                    <a:schemeClr val="bg1"/>
                  </a:solidFill>
                  <a:latin typeface="+mn-lt"/>
                  <a:cs typeface="Times New Roman" pitchFamily="18" charset="0"/>
                </a:rPr>
                <a:t>(As per Draft Rules: Public Companies having paid up share capital of Rs. 100 cr or more, Public Companies having turnover of Rs. 300 cr or more, Public Companies which have, in aggregate, outstanding loans or borrowings or debentures or deposits, exceeding Rs. 200 cr)</a:t>
              </a:r>
            </a:p>
          </p:txBody>
        </p:sp>
        <p:sp>
          <p:nvSpPr>
            <p:cNvPr id="17" name="Freeform 16"/>
            <p:cNvSpPr/>
            <p:nvPr/>
          </p:nvSpPr>
          <p:spPr>
            <a:xfrm>
              <a:off x="0" y="2590800"/>
              <a:ext cx="8305800" cy="914401"/>
            </a:xfrm>
            <a:custGeom>
              <a:avLst/>
              <a:gdLst>
                <a:gd name="connsiteX0" fmla="*/ 0 w 7924647"/>
                <a:gd name="connsiteY0" fmla="*/ 112390 h 674325"/>
                <a:gd name="connsiteX1" fmla="*/ 32918 w 7924647"/>
                <a:gd name="connsiteY1" fmla="*/ 32918 h 674325"/>
                <a:gd name="connsiteX2" fmla="*/ 112390 w 7924647"/>
                <a:gd name="connsiteY2" fmla="*/ 0 h 674325"/>
                <a:gd name="connsiteX3" fmla="*/ 7812257 w 7924647"/>
                <a:gd name="connsiteY3" fmla="*/ 0 h 674325"/>
                <a:gd name="connsiteX4" fmla="*/ 7891729 w 7924647"/>
                <a:gd name="connsiteY4" fmla="*/ 32918 h 674325"/>
                <a:gd name="connsiteX5" fmla="*/ 7924647 w 7924647"/>
                <a:gd name="connsiteY5" fmla="*/ 112390 h 674325"/>
                <a:gd name="connsiteX6" fmla="*/ 7924647 w 7924647"/>
                <a:gd name="connsiteY6" fmla="*/ 561935 h 674325"/>
                <a:gd name="connsiteX7" fmla="*/ 7891729 w 7924647"/>
                <a:gd name="connsiteY7" fmla="*/ 641407 h 674325"/>
                <a:gd name="connsiteX8" fmla="*/ 7812257 w 7924647"/>
                <a:gd name="connsiteY8" fmla="*/ 674325 h 674325"/>
                <a:gd name="connsiteX9" fmla="*/ 112390 w 7924647"/>
                <a:gd name="connsiteY9" fmla="*/ 674325 h 674325"/>
                <a:gd name="connsiteX10" fmla="*/ 32918 w 7924647"/>
                <a:gd name="connsiteY10" fmla="*/ 641407 h 674325"/>
                <a:gd name="connsiteX11" fmla="*/ 0 w 7924647"/>
                <a:gd name="connsiteY11" fmla="*/ 561935 h 674325"/>
                <a:gd name="connsiteX12" fmla="*/ 0 w 7924647"/>
                <a:gd name="connsiteY12" fmla="*/ 112390 h 67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24647" h="674325">
                  <a:moveTo>
                    <a:pt x="0" y="112390"/>
                  </a:moveTo>
                  <a:cubicBezTo>
                    <a:pt x="0" y="82582"/>
                    <a:pt x="11841" y="53995"/>
                    <a:pt x="32918" y="32918"/>
                  </a:cubicBezTo>
                  <a:cubicBezTo>
                    <a:pt x="53995" y="11841"/>
                    <a:pt x="82582" y="0"/>
                    <a:pt x="112390" y="0"/>
                  </a:cubicBezTo>
                  <a:lnTo>
                    <a:pt x="7812257" y="0"/>
                  </a:lnTo>
                  <a:cubicBezTo>
                    <a:pt x="7842065" y="0"/>
                    <a:pt x="7870652" y="11841"/>
                    <a:pt x="7891729" y="32918"/>
                  </a:cubicBezTo>
                  <a:cubicBezTo>
                    <a:pt x="7912806" y="53995"/>
                    <a:pt x="7924647" y="82582"/>
                    <a:pt x="7924647" y="112390"/>
                  </a:cubicBezTo>
                  <a:lnTo>
                    <a:pt x="7924647" y="561935"/>
                  </a:lnTo>
                  <a:cubicBezTo>
                    <a:pt x="7924647" y="591743"/>
                    <a:pt x="7912806" y="620330"/>
                    <a:pt x="7891729" y="641407"/>
                  </a:cubicBezTo>
                  <a:cubicBezTo>
                    <a:pt x="7870652" y="662484"/>
                    <a:pt x="7842065" y="674325"/>
                    <a:pt x="7812257" y="674325"/>
                  </a:cubicBezTo>
                  <a:lnTo>
                    <a:pt x="112390" y="674325"/>
                  </a:lnTo>
                  <a:cubicBezTo>
                    <a:pt x="82582" y="674325"/>
                    <a:pt x="53995" y="662484"/>
                    <a:pt x="32918" y="641407"/>
                  </a:cubicBezTo>
                  <a:cubicBezTo>
                    <a:pt x="11841" y="620330"/>
                    <a:pt x="0" y="591743"/>
                    <a:pt x="0" y="561935"/>
                  </a:cubicBezTo>
                  <a:lnTo>
                    <a:pt x="0" y="112390"/>
                  </a:lnTo>
                  <a:close/>
                </a:path>
              </a:pathLst>
            </a:custGeom>
            <a:ln/>
          </p:spPr>
          <p:style>
            <a:lnRef idx="1">
              <a:schemeClr val="accent1"/>
            </a:lnRef>
            <a:fillRef idx="2">
              <a:schemeClr val="accent1"/>
            </a:fillRef>
            <a:effectRef idx="1">
              <a:schemeClr val="accent1"/>
            </a:effectRef>
            <a:fontRef idx="minor">
              <a:schemeClr val="dk1"/>
            </a:fontRef>
          </p:style>
          <p:txBody>
            <a:bodyPr spcFirstLastPara="0" vert="horz" wrap="square" lIns="109118" tIns="109118" rIns="109118" bIns="109118" numCol="1" spcCol="1270" anchor="ctr" anchorCtr="0">
              <a:noAutofit/>
            </a:bodyPr>
            <a:lstStyle/>
            <a:p>
              <a:pPr lvl="0" algn="just" defTabSz="889000">
                <a:lnSpc>
                  <a:spcPct val="100000"/>
                </a:lnSpc>
                <a:spcBef>
                  <a:spcPct val="0"/>
                </a:spcBef>
                <a:spcAft>
                  <a:spcPct val="35000"/>
                </a:spcAft>
              </a:pPr>
              <a:r>
                <a:rPr lang="en-US" sz="2000" b="0" kern="1200" dirty="0" smtClean="0">
                  <a:solidFill>
                    <a:schemeClr val="bg1"/>
                  </a:solidFill>
                  <a:latin typeface="+mn-lt"/>
                  <a:cs typeface="Times New Roman" pitchFamily="18" charset="0"/>
                </a:rPr>
                <a:t>Central Government to prescribe the minimum number of Independent Directors in case of any class or classes of public Companies.</a:t>
              </a:r>
            </a:p>
          </p:txBody>
        </p:sp>
        <p:sp>
          <p:nvSpPr>
            <p:cNvPr id="18" name="Freeform 17"/>
            <p:cNvSpPr/>
            <p:nvPr/>
          </p:nvSpPr>
          <p:spPr>
            <a:xfrm>
              <a:off x="0" y="1479914"/>
              <a:ext cx="7619969" cy="1034686"/>
            </a:xfrm>
            <a:custGeom>
              <a:avLst/>
              <a:gdLst>
                <a:gd name="connsiteX0" fmla="*/ 0 w 7619969"/>
                <a:gd name="connsiteY0" fmla="*/ 172451 h 1034686"/>
                <a:gd name="connsiteX1" fmla="*/ 50510 w 7619969"/>
                <a:gd name="connsiteY1" fmla="*/ 50510 h 1034686"/>
                <a:gd name="connsiteX2" fmla="*/ 172451 w 7619969"/>
                <a:gd name="connsiteY2" fmla="*/ 0 h 1034686"/>
                <a:gd name="connsiteX3" fmla="*/ 7447518 w 7619969"/>
                <a:gd name="connsiteY3" fmla="*/ 0 h 1034686"/>
                <a:gd name="connsiteX4" fmla="*/ 7569459 w 7619969"/>
                <a:gd name="connsiteY4" fmla="*/ 50510 h 1034686"/>
                <a:gd name="connsiteX5" fmla="*/ 7619969 w 7619969"/>
                <a:gd name="connsiteY5" fmla="*/ 172451 h 1034686"/>
                <a:gd name="connsiteX6" fmla="*/ 7619969 w 7619969"/>
                <a:gd name="connsiteY6" fmla="*/ 862235 h 1034686"/>
                <a:gd name="connsiteX7" fmla="*/ 7569459 w 7619969"/>
                <a:gd name="connsiteY7" fmla="*/ 984176 h 1034686"/>
                <a:gd name="connsiteX8" fmla="*/ 7447518 w 7619969"/>
                <a:gd name="connsiteY8" fmla="*/ 1034686 h 1034686"/>
                <a:gd name="connsiteX9" fmla="*/ 172451 w 7619969"/>
                <a:gd name="connsiteY9" fmla="*/ 1034686 h 1034686"/>
                <a:gd name="connsiteX10" fmla="*/ 50510 w 7619969"/>
                <a:gd name="connsiteY10" fmla="*/ 984176 h 1034686"/>
                <a:gd name="connsiteX11" fmla="*/ 0 w 7619969"/>
                <a:gd name="connsiteY11" fmla="*/ 862235 h 1034686"/>
                <a:gd name="connsiteX12" fmla="*/ 0 w 7619969"/>
                <a:gd name="connsiteY12" fmla="*/ 172451 h 103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19969" h="1034686">
                  <a:moveTo>
                    <a:pt x="0" y="172451"/>
                  </a:moveTo>
                  <a:cubicBezTo>
                    <a:pt x="0" y="126714"/>
                    <a:pt x="18169" y="82851"/>
                    <a:pt x="50510" y="50510"/>
                  </a:cubicBezTo>
                  <a:cubicBezTo>
                    <a:pt x="82851" y="18169"/>
                    <a:pt x="126715" y="0"/>
                    <a:pt x="172451" y="0"/>
                  </a:cubicBezTo>
                  <a:lnTo>
                    <a:pt x="7447518" y="0"/>
                  </a:lnTo>
                  <a:cubicBezTo>
                    <a:pt x="7493255" y="0"/>
                    <a:pt x="7537118" y="18169"/>
                    <a:pt x="7569459" y="50510"/>
                  </a:cubicBezTo>
                  <a:cubicBezTo>
                    <a:pt x="7601800" y="82851"/>
                    <a:pt x="7619969" y="126715"/>
                    <a:pt x="7619969" y="172451"/>
                  </a:cubicBezTo>
                  <a:lnTo>
                    <a:pt x="7619969" y="862235"/>
                  </a:lnTo>
                  <a:cubicBezTo>
                    <a:pt x="7619969" y="907972"/>
                    <a:pt x="7601800" y="951835"/>
                    <a:pt x="7569459" y="984176"/>
                  </a:cubicBezTo>
                  <a:cubicBezTo>
                    <a:pt x="7537118" y="1016517"/>
                    <a:pt x="7493255" y="1034686"/>
                    <a:pt x="7447518" y="1034686"/>
                  </a:cubicBezTo>
                  <a:lnTo>
                    <a:pt x="172451" y="1034686"/>
                  </a:lnTo>
                  <a:cubicBezTo>
                    <a:pt x="126714" y="1034686"/>
                    <a:pt x="82851" y="1016517"/>
                    <a:pt x="50510" y="984176"/>
                  </a:cubicBezTo>
                  <a:cubicBezTo>
                    <a:pt x="18169" y="951835"/>
                    <a:pt x="0" y="907972"/>
                    <a:pt x="0" y="862235"/>
                  </a:cubicBezTo>
                  <a:lnTo>
                    <a:pt x="0" y="172451"/>
                  </a:lnTo>
                  <a:close/>
                </a:path>
              </a:pathLst>
            </a:custGeom>
            <a:ln/>
          </p:spPr>
          <p:style>
            <a:lnRef idx="1">
              <a:schemeClr val="accent6"/>
            </a:lnRef>
            <a:fillRef idx="2">
              <a:schemeClr val="accent6"/>
            </a:fillRef>
            <a:effectRef idx="1">
              <a:schemeClr val="accent6"/>
            </a:effectRef>
            <a:fontRef idx="minor">
              <a:schemeClr val="dk1">
                <a:hueOff val="0"/>
                <a:satOff val="0"/>
                <a:lumOff val="0"/>
                <a:alphaOff val="0"/>
              </a:schemeClr>
            </a:fontRef>
          </p:style>
          <p:txBody>
            <a:bodyPr spcFirstLastPara="0" vert="horz" wrap="square" lIns="126709" tIns="126709" rIns="126709" bIns="126709" numCol="1" spcCol="1270" anchor="ctr" anchorCtr="0">
              <a:noAutofit/>
            </a:bodyPr>
            <a:lstStyle/>
            <a:p>
              <a:pPr lvl="0" algn="just" defTabSz="889000">
                <a:lnSpc>
                  <a:spcPct val="100000"/>
                </a:lnSpc>
                <a:spcBef>
                  <a:spcPct val="0"/>
                </a:spcBef>
                <a:spcAft>
                  <a:spcPct val="35000"/>
                </a:spcAft>
              </a:pPr>
              <a:r>
                <a:rPr lang="en-IN" sz="2000" b="0" kern="1200" dirty="0" smtClean="0">
                  <a:solidFill>
                    <a:schemeClr val="bg1"/>
                  </a:solidFill>
                  <a:latin typeface="+mn-lt"/>
                  <a:cs typeface="Times New Roman" pitchFamily="18" charset="0"/>
                </a:rPr>
                <a:t>Every existing company to have IDs within one year from commencement of the Act or from the date of notification of the Rules (whichever is first)</a:t>
              </a:r>
              <a:endParaRPr lang="en-US" sz="2000" b="0" kern="1200" dirty="0">
                <a:solidFill>
                  <a:schemeClr val="bg1"/>
                </a:solidFill>
                <a:latin typeface="+mn-lt"/>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80">
                                          <p:stCondLst>
                                            <p:cond delay="0"/>
                                          </p:stCondLst>
                                        </p:cTn>
                                        <p:tgtEl>
                                          <p:spTgt spid="10"/>
                                        </p:tgtEl>
                                      </p:cBhvr>
                                    </p:animEffect>
                                    <p:anim calcmode="lin" valueType="num">
                                      <p:cBhvr>
                                        <p:cTn id="1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8" dur="26">
                                          <p:stCondLst>
                                            <p:cond delay="650"/>
                                          </p:stCondLst>
                                        </p:cTn>
                                        <p:tgtEl>
                                          <p:spTgt spid="10"/>
                                        </p:tgtEl>
                                      </p:cBhvr>
                                      <p:to x="100000" y="60000"/>
                                    </p:animScale>
                                    <p:animScale>
                                      <p:cBhvr>
                                        <p:cTn id="19" dur="166" decel="50000">
                                          <p:stCondLst>
                                            <p:cond delay="676"/>
                                          </p:stCondLst>
                                        </p:cTn>
                                        <p:tgtEl>
                                          <p:spTgt spid="10"/>
                                        </p:tgtEl>
                                      </p:cBhvr>
                                      <p:to x="100000" y="100000"/>
                                    </p:animScale>
                                    <p:animScale>
                                      <p:cBhvr>
                                        <p:cTn id="20" dur="26">
                                          <p:stCondLst>
                                            <p:cond delay="1312"/>
                                          </p:stCondLst>
                                        </p:cTn>
                                        <p:tgtEl>
                                          <p:spTgt spid="10"/>
                                        </p:tgtEl>
                                      </p:cBhvr>
                                      <p:to x="100000" y="80000"/>
                                    </p:animScale>
                                    <p:animScale>
                                      <p:cBhvr>
                                        <p:cTn id="21" dur="166" decel="50000">
                                          <p:stCondLst>
                                            <p:cond delay="1338"/>
                                          </p:stCondLst>
                                        </p:cTn>
                                        <p:tgtEl>
                                          <p:spTgt spid="10"/>
                                        </p:tgtEl>
                                      </p:cBhvr>
                                      <p:to x="100000" y="100000"/>
                                    </p:animScale>
                                    <p:animScale>
                                      <p:cBhvr>
                                        <p:cTn id="22" dur="26">
                                          <p:stCondLst>
                                            <p:cond delay="1642"/>
                                          </p:stCondLst>
                                        </p:cTn>
                                        <p:tgtEl>
                                          <p:spTgt spid="10"/>
                                        </p:tgtEl>
                                      </p:cBhvr>
                                      <p:to x="100000" y="90000"/>
                                    </p:animScale>
                                    <p:animScale>
                                      <p:cBhvr>
                                        <p:cTn id="23" dur="166" decel="50000">
                                          <p:stCondLst>
                                            <p:cond delay="1668"/>
                                          </p:stCondLst>
                                        </p:cTn>
                                        <p:tgtEl>
                                          <p:spTgt spid="10"/>
                                        </p:tgtEl>
                                      </p:cBhvr>
                                      <p:to x="100000" y="100000"/>
                                    </p:animScale>
                                    <p:animScale>
                                      <p:cBhvr>
                                        <p:cTn id="24" dur="26">
                                          <p:stCondLst>
                                            <p:cond delay="1808"/>
                                          </p:stCondLst>
                                        </p:cTn>
                                        <p:tgtEl>
                                          <p:spTgt spid="10"/>
                                        </p:tgtEl>
                                      </p:cBhvr>
                                      <p:to x="100000" y="95000"/>
                                    </p:animScale>
                                    <p:animScale>
                                      <p:cBhvr>
                                        <p:cTn id="25" dur="166" decel="50000">
                                          <p:stCondLst>
                                            <p:cond delay="1834"/>
                                          </p:stCondLst>
                                        </p:cTn>
                                        <p:tgtEl>
                                          <p:spTgt spid="10"/>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1000" fill="hold"/>
                                        <p:tgtEl>
                                          <p:spTgt spid="2"/>
                                        </p:tgtEl>
                                        <p:attrNameLst>
                                          <p:attrName>ppt_x</p:attrName>
                                        </p:attrNameLst>
                                      </p:cBhvr>
                                      <p:tavLst>
                                        <p:tav tm="0">
                                          <p:val>
                                            <p:strVal val="#ppt_x-.2"/>
                                          </p:val>
                                        </p:tav>
                                        <p:tav tm="100000">
                                          <p:val>
                                            <p:strVal val="#ppt_x"/>
                                          </p:val>
                                        </p:tav>
                                      </p:tavLst>
                                    </p:anim>
                                    <p:anim calcmode="lin" valueType="num">
                                      <p:cBhvr>
                                        <p:cTn id="31"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3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14287"/>
            <a:ext cx="9144000" cy="11287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000" b="1" dirty="0" smtClean="0">
                <a:solidFill>
                  <a:srgbClr val="00B0F0"/>
                </a:solidFill>
                <a:cs typeface="Times New Roman" pitchFamily="18" charset="0"/>
              </a:rPr>
              <a:t>INDEPENDENT DIRECTOR</a:t>
            </a:r>
            <a:r>
              <a:rPr lang="en-GB" sz="3000" b="1" dirty="0" smtClean="0">
                <a:solidFill>
                  <a:srgbClr val="00B0F0"/>
                </a:solidFill>
                <a:cs typeface="Times New Roman" pitchFamily="18" charset="0"/>
              </a:rPr>
              <a:t> </a:t>
            </a:r>
            <a:r>
              <a:rPr lang="en-GB" sz="2000" b="1" dirty="0" smtClean="0">
                <a:solidFill>
                  <a:srgbClr val="00B0F0"/>
                </a:solidFill>
                <a:cs typeface="Times New Roman" pitchFamily="18" charset="0"/>
              </a:rPr>
              <a:t>Contd...!!!</a:t>
            </a:r>
            <a:endParaRPr lang="en-US" sz="3000" b="1" dirty="0">
              <a:solidFill>
                <a:srgbClr val="00B0F0"/>
              </a:solidFill>
              <a:cs typeface="Times New Roman" pitchFamily="18" charset="0"/>
            </a:endParaRPr>
          </a:p>
        </p:txBody>
      </p:sp>
      <p:sp>
        <p:nvSpPr>
          <p:cNvPr id="3" name="Rounded Rectangle 2"/>
          <p:cNvSpPr/>
          <p:nvPr/>
        </p:nvSpPr>
        <p:spPr>
          <a:xfrm>
            <a:off x="76200" y="990600"/>
            <a:ext cx="7696200" cy="16002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marL="0" lvl="1" algn="just" fontAlgn="auto">
              <a:defRPr/>
            </a:pPr>
            <a:r>
              <a:rPr lang="en-US" sz="2000" b="1" u="sng" dirty="0" smtClean="0">
                <a:solidFill>
                  <a:schemeClr val="bg1"/>
                </a:solidFill>
                <a:cs typeface="Times New Roman" pitchFamily="18" charset="0"/>
              </a:rPr>
              <a:t>TERM RESTRICTIONS</a:t>
            </a:r>
            <a:r>
              <a:rPr lang="en-US" sz="2000" dirty="0" smtClean="0">
                <a:solidFill>
                  <a:schemeClr val="bg1"/>
                </a:solidFill>
                <a:cs typeface="Times New Roman" pitchFamily="18" charset="0"/>
              </a:rPr>
              <a:t> </a:t>
            </a:r>
          </a:p>
          <a:p>
            <a:pPr marL="0" lvl="1" algn="just" fontAlgn="auto">
              <a:buFont typeface="Wingdings" pitchFamily="2" charset="2"/>
              <a:buChar char="Ø"/>
              <a:defRPr/>
            </a:pPr>
            <a:r>
              <a:rPr lang="en-US" sz="2000" dirty="0" smtClean="0">
                <a:solidFill>
                  <a:schemeClr val="bg1"/>
                </a:solidFill>
                <a:cs typeface="Times New Roman" pitchFamily="18" charset="0"/>
              </a:rPr>
              <a:t>2 </a:t>
            </a:r>
            <a:r>
              <a:rPr lang="en-US" sz="2000" dirty="0">
                <a:solidFill>
                  <a:schemeClr val="bg1"/>
                </a:solidFill>
                <a:cs typeface="Times New Roman" pitchFamily="18" charset="0"/>
              </a:rPr>
              <a:t>consecutive terms of 5 years </a:t>
            </a:r>
            <a:r>
              <a:rPr lang="en-US" sz="2000" dirty="0" smtClean="0">
                <a:solidFill>
                  <a:schemeClr val="bg1"/>
                </a:solidFill>
                <a:cs typeface="Times New Roman" pitchFamily="18" charset="0"/>
              </a:rPr>
              <a:t>each;</a:t>
            </a:r>
          </a:p>
          <a:p>
            <a:pPr marL="0" lvl="1" algn="just" fontAlgn="auto">
              <a:buFont typeface="Wingdings" pitchFamily="2" charset="2"/>
              <a:buChar char="Ø"/>
              <a:defRPr/>
            </a:pPr>
            <a:r>
              <a:rPr lang="en-US" sz="2000" dirty="0" smtClean="0">
                <a:solidFill>
                  <a:schemeClr val="bg1"/>
                </a:solidFill>
                <a:cs typeface="Times New Roman" pitchFamily="18" charset="0"/>
              </a:rPr>
              <a:t> 3 </a:t>
            </a:r>
            <a:r>
              <a:rPr lang="en-US" sz="2000" dirty="0">
                <a:solidFill>
                  <a:schemeClr val="bg1"/>
                </a:solidFill>
                <a:cs typeface="Times New Roman" pitchFamily="18" charset="0"/>
              </a:rPr>
              <a:t>year cool-off (no association with the company) before becoming eligible again.</a:t>
            </a:r>
          </a:p>
        </p:txBody>
      </p:sp>
      <p:sp>
        <p:nvSpPr>
          <p:cNvPr id="4" name="Rounded Rectangle 3"/>
          <p:cNvSpPr/>
          <p:nvPr/>
        </p:nvSpPr>
        <p:spPr>
          <a:xfrm>
            <a:off x="457200" y="2895600"/>
            <a:ext cx="8001000" cy="14478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just" fontAlgn="auto">
              <a:spcBef>
                <a:spcPts val="600"/>
              </a:spcBef>
              <a:spcAft>
                <a:spcPts val="1200"/>
              </a:spcAft>
              <a:defRPr/>
            </a:pPr>
            <a:r>
              <a:rPr lang="en-US" sz="2000" dirty="0">
                <a:solidFill>
                  <a:schemeClr val="bg1"/>
                </a:solidFill>
                <a:cs typeface="Times New Roman" pitchFamily="18" charset="0"/>
              </a:rPr>
              <a:t>Appointment has to be approved by members in general meeting and the explanatory statement to the notice should indicate justification of such appointment </a:t>
            </a:r>
          </a:p>
        </p:txBody>
      </p:sp>
      <p:grpSp>
        <p:nvGrpSpPr>
          <p:cNvPr id="5" name="Group 5"/>
          <p:cNvGrpSpPr>
            <a:grpSpLocks/>
          </p:cNvGrpSpPr>
          <p:nvPr/>
        </p:nvGrpSpPr>
        <p:grpSpPr bwMode="auto">
          <a:xfrm>
            <a:off x="762000" y="4675188"/>
            <a:ext cx="8305800" cy="1420812"/>
            <a:chOff x="0" y="2929200"/>
            <a:chExt cx="8001000" cy="1216800"/>
          </a:xfrm>
        </p:grpSpPr>
        <p:sp>
          <p:nvSpPr>
            <p:cNvPr id="7" name="Rounded Rectangle 6"/>
            <p:cNvSpPr/>
            <p:nvPr/>
          </p:nvSpPr>
          <p:spPr>
            <a:xfrm>
              <a:off x="0" y="2929200"/>
              <a:ext cx="8001000" cy="1216800"/>
            </a:xfrm>
            <a:prstGeom prst="roundRect">
              <a:avLst/>
            </a:prstGeom>
            <a:ln/>
          </p:spPr>
          <p:style>
            <a:lnRef idx="1">
              <a:schemeClr val="accent6"/>
            </a:lnRef>
            <a:fillRef idx="2">
              <a:schemeClr val="accent6"/>
            </a:fillRef>
            <a:effectRef idx="1">
              <a:schemeClr val="accent6"/>
            </a:effectRef>
            <a:fontRef idx="minor">
              <a:schemeClr val="dk1"/>
            </a:fontRef>
          </p:style>
        </p:sp>
        <p:sp>
          <p:nvSpPr>
            <p:cNvPr id="8" name="Rounded Rectangle 4"/>
            <p:cNvSpPr/>
            <p:nvPr/>
          </p:nvSpPr>
          <p:spPr>
            <a:xfrm>
              <a:off x="58738" y="2987974"/>
              <a:ext cx="7883525" cy="1099250"/>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lIns="60960" tIns="60960" rIns="60960" bIns="60960" spcCol="1270" anchor="ctr"/>
            <a:lstStyle/>
            <a:p>
              <a:pPr algn="just" defTabSz="711200" fontAlgn="auto">
                <a:spcAft>
                  <a:spcPct val="35000"/>
                </a:spcAft>
                <a:defRPr/>
              </a:pPr>
              <a:r>
                <a:rPr lang="en-US" sz="2000" dirty="0">
                  <a:solidFill>
                    <a:schemeClr val="bg1"/>
                  </a:solidFill>
                </a:rPr>
                <a:t>Independent Directors are not entitled to any stock options. This is contrary to the Listing Agreement, where the maximum limit can be fixed by shareholders resolution</a:t>
              </a:r>
              <a:endParaRPr lang="en-GB" sz="2000" dirty="0">
                <a:solidFill>
                  <a:schemeClr val="bg1"/>
                </a:solidFill>
                <a:cs typeface="Times New Roman" pitchFamily="18" charset="0"/>
              </a:endParaRPr>
            </a:p>
          </p:txBody>
        </p:sp>
      </p:grpSp>
      <p:sp>
        <p:nvSpPr>
          <p:cNvPr id="9" name="Slide Number Placeholder 8"/>
          <p:cNvSpPr>
            <a:spLocks noGrp="1"/>
          </p:cNvSpPr>
          <p:nvPr>
            <p:ph type="sldNum" sz="quarter" idx="12"/>
          </p:nvPr>
        </p:nvSpPr>
        <p:spPr/>
        <p:txBody>
          <a:bodyPr/>
          <a:lstStyle/>
          <a:p>
            <a:fld id="{B6F15528-21DE-4FAA-801E-634DDDAF4B2B}" type="slidenum">
              <a:rPr lang="en-US" smtClean="0"/>
              <a:pPr/>
              <a:t>33</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grpSp>
        <p:nvGrpSpPr>
          <p:cNvPr id="6" name="Group 11"/>
          <p:cNvGrpSpPr/>
          <p:nvPr/>
        </p:nvGrpSpPr>
        <p:grpSpPr>
          <a:xfrm>
            <a:off x="7303618" y="2503018"/>
            <a:ext cx="621182" cy="621182"/>
            <a:chOff x="6617817" y="821740"/>
            <a:chExt cx="697382" cy="697382"/>
          </a:xfrm>
        </p:grpSpPr>
        <p:sp>
          <p:nvSpPr>
            <p:cNvPr id="16" name="Down Arrow 15"/>
            <p:cNvSpPr/>
            <p:nvPr/>
          </p:nvSpPr>
          <p:spPr>
            <a:xfrm>
              <a:off x="6617817" y="821740"/>
              <a:ext cx="697382" cy="697382"/>
            </a:xfrm>
            <a:prstGeom prst="downArrow">
              <a:avLst>
                <a:gd name="adj1" fmla="val 55000"/>
                <a:gd name="adj2" fmla="val 45000"/>
              </a:avLst>
            </a:prstGeom>
            <a:ln/>
          </p:spPr>
          <p:style>
            <a:lnRef idx="0">
              <a:schemeClr val="accent2"/>
            </a:lnRef>
            <a:fillRef idx="3">
              <a:schemeClr val="accent2"/>
            </a:fillRef>
            <a:effectRef idx="3">
              <a:schemeClr val="accent2"/>
            </a:effectRef>
            <a:fontRef idx="minor">
              <a:schemeClr val="dk1">
                <a:hueOff val="0"/>
                <a:satOff val="0"/>
                <a:lumOff val="0"/>
                <a:alphaOff val="0"/>
              </a:schemeClr>
            </a:fontRef>
          </p:style>
        </p:sp>
        <p:sp>
          <p:nvSpPr>
            <p:cNvPr id="17" name="Down Arrow 4"/>
            <p:cNvSpPr/>
            <p:nvPr/>
          </p:nvSpPr>
          <p:spPr>
            <a:xfrm>
              <a:off x="6774728" y="821740"/>
              <a:ext cx="383560" cy="5247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dirty="0"/>
            </a:p>
          </p:txBody>
        </p:sp>
      </p:grpSp>
      <p:grpSp>
        <p:nvGrpSpPr>
          <p:cNvPr id="12" name="Group 17"/>
          <p:cNvGrpSpPr/>
          <p:nvPr/>
        </p:nvGrpSpPr>
        <p:grpSpPr>
          <a:xfrm>
            <a:off x="7772400" y="4191000"/>
            <a:ext cx="621182" cy="621182"/>
            <a:chOff x="6617817" y="821740"/>
            <a:chExt cx="697382" cy="697382"/>
          </a:xfrm>
        </p:grpSpPr>
        <p:sp>
          <p:nvSpPr>
            <p:cNvPr id="19" name="Down Arrow 18"/>
            <p:cNvSpPr/>
            <p:nvPr/>
          </p:nvSpPr>
          <p:spPr>
            <a:xfrm>
              <a:off x="6617817" y="821740"/>
              <a:ext cx="697382" cy="697382"/>
            </a:xfrm>
            <a:prstGeom prst="downArrow">
              <a:avLst>
                <a:gd name="adj1" fmla="val 55000"/>
                <a:gd name="adj2" fmla="val 45000"/>
              </a:avLst>
            </a:prstGeom>
            <a:ln/>
          </p:spPr>
          <p:style>
            <a:lnRef idx="0">
              <a:schemeClr val="accent2"/>
            </a:lnRef>
            <a:fillRef idx="3">
              <a:schemeClr val="accent2"/>
            </a:fillRef>
            <a:effectRef idx="3">
              <a:schemeClr val="accent2"/>
            </a:effectRef>
            <a:fontRef idx="minor">
              <a:schemeClr val="dk1">
                <a:hueOff val="0"/>
                <a:satOff val="0"/>
                <a:lumOff val="0"/>
                <a:alphaOff val="0"/>
              </a:schemeClr>
            </a:fontRef>
          </p:style>
        </p:sp>
        <p:sp>
          <p:nvSpPr>
            <p:cNvPr id="20" name="Down Arrow 4"/>
            <p:cNvSpPr/>
            <p:nvPr/>
          </p:nvSpPr>
          <p:spPr>
            <a:xfrm>
              <a:off x="6774728" y="821740"/>
              <a:ext cx="383560" cy="5247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dirty="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2"/>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gtEl>
                                      </p:cBhvr>
                                    </p:animEffect>
                                  </p:childTnLst>
                                </p:cTn>
                              </p:par>
                              <p:par>
                                <p:cTn id="15" presetID="29"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ppt_x</p:attrName>
                                        </p:attrNameLst>
                                      </p:cBhvr>
                                      <p:tavLst>
                                        <p:tav tm="0">
                                          <p:val>
                                            <p:strVal val="#ppt_x-.2"/>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ppt_x</p:attrName>
                                        </p:attrNameLst>
                                      </p:cBhvr>
                                      <p:tavLst>
                                        <p:tav tm="0">
                                          <p:val>
                                            <p:strVal val="#ppt_x-.2"/>
                                          </p:val>
                                        </p:tav>
                                        <p:tav tm="100000">
                                          <p:val>
                                            <p:strVal val="#ppt_x"/>
                                          </p:val>
                                        </p:tav>
                                      </p:tavLst>
                                    </p:anim>
                                    <p:anim calcmode="lin" valueType="num">
                                      <p:cBhvr>
                                        <p:cTn id="2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4" dur="1000"/>
                                        <p:tgtEl>
                                          <p:spTgt spid="4"/>
                                        </p:tgtEl>
                                      </p:cBhvr>
                                    </p:animEffect>
                                  </p:childTnLst>
                                </p:cTn>
                              </p:par>
                              <p:par>
                                <p:cTn id="25" presetID="29"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1000" fill="hold"/>
                                        <p:tgtEl>
                                          <p:spTgt spid="12"/>
                                        </p:tgtEl>
                                        <p:attrNameLst>
                                          <p:attrName>ppt_x</p:attrName>
                                        </p:attrNameLst>
                                      </p:cBhvr>
                                      <p:tavLst>
                                        <p:tav tm="0">
                                          <p:val>
                                            <p:strVal val="#ppt_x-.2"/>
                                          </p:val>
                                        </p:tav>
                                        <p:tav tm="100000">
                                          <p:val>
                                            <p:strVal val="#ppt_x"/>
                                          </p:val>
                                        </p:tav>
                                      </p:tavLst>
                                    </p:anim>
                                    <p:anim calcmode="lin" valueType="num">
                                      <p:cBhvr>
                                        <p:cTn id="2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2"/>
                                        </p:tgtEl>
                                      </p:cBhvr>
                                    </p:animEffect>
                                  </p:childTnLst>
                                </p:cTn>
                              </p:par>
                              <p:par>
                                <p:cTn id="30" presetID="29"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1000" fill="hold"/>
                                        <p:tgtEl>
                                          <p:spTgt spid="5"/>
                                        </p:tgtEl>
                                        <p:attrNameLst>
                                          <p:attrName>ppt_x</p:attrName>
                                        </p:attrNameLst>
                                      </p:cBhvr>
                                      <p:tavLst>
                                        <p:tav tm="0">
                                          <p:val>
                                            <p:strVal val="#ppt_x-.2"/>
                                          </p:val>
                                        </p:tav>
                                        <p:tav tm="100000">
                                          <p:val>
                                            <p:strVal val="#ppt_x"/>
                                          </p:val>
                                        </p:tav>
                                      </p:tavLst>
                                    </p:anim>
                                    <p:anim calcmode="lin" valueType="num">
                                      <p:cBhvr>
                                        <p:cTn id="33"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3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0" y="1752599"/>
          <a:ext cx="9144000" cy="4495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6"/>
          <p:cNvSpPr txBox="1">
            <a:spLocks noChangeArrowheads="1"/>
          </p:cNvSpPr>
          <p:nvPr/>
        </p:nvSpPr>
        <p:spPr bwMode="auto">
          <a:xfrm>
            <a:off x="228600" y="1066800"/>
            <a:ext cx="3429000" cy="400110"/>
          </a:xfrm>
          <a:prstGeom prst="rect">
            <a:avLst/>
          </a:prstGeom>
          <a:noFill/>
          <a:ln w="9525">
            <a:noFill/>
            <a:miter lim="800000"/>
            <a:headEnd/>
            <a:tailEnd/>
          </a:ln>
        </p:spPr>
        <p:txBody>
          <a:bodyPr wrap="square">
            <a:spAutoFit/>
          </a:bodyPr>
          <a:lstStyle/>
          <a:p>
            <a:pPr algn="ctr"/>
            <a:r>
              <a:rPr lang="en-US" sz="2000" b="1" u="sng" dirty="0" smtClean="0">
                <a:latin typeface="Times New Roman" pitchFamily="18" charset="0"/>
              </a:rPr>
              <a:t>AS PER DRAFT RULES :</a:t>
            </a:r>
            <a:endParaRPr lang="en-US" sz="2000" b="1" u="sng" dirty="0">
              <a:latin typeface="Times New Roman"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34</a:t>
            </a:fld>
            <a:endParaRPr lang="en-US" dirty="0"/>
          </a:p>
        </p:txBody>
      </p:sp>
      <p:sp>
        <p:nvSpPr>
          <p:cNvPr id="6" name="Footer Placeholder 5"/>
          <p:cNvSpPr>
            <a:spLocks noGrp="1"/>
          </p:cNvSpPr>
          <p:nvPr>
            <p:ph type="ftr" sz="quarter" idx="11"/>
          </p:nvPr>
        </p:nvSpPr>
        <p:spPr/>
        <p:txBody>
          <a:bodyPr/>
          <a:lstStyle/>
          <a:p>
            <a:r>
              <a:rPr lang="en-US" dirty="0" smtClean="0"/>
              <a:t>Email: CSshishirdudeja@gmail.com,                      Cell: +919910938312</a:t>
            </a:r>
            <a:endParaRPr lang="en-US" dirty="0"/>
          </a:p>
        </p:txBody>
      </p:sp>
      <p:sp>
        <p:nvSpPr>
          <p:cNvPr id="7" name="Date Placeholder 6"/>
          <p:cNvSpPr>
            <a:spLocks noGrp="1"/>
          </p:cNvSpPr>
          <p:nvPr>
            <p:ph type="dt" sz="half" idx="10"/>
          </p:nvPr>
        </p:nvSpPr>
        <p:spPr/>
        <p:txBody>
          <a:bodyPr/>
          <a:lstStyle/>
          <a:p>
            <a:r>
              <a:rPr lang="en-US" smtClean="0"/>
              <a:t>CS SHISHIR DUDEJA</a:t>
            </a:r>
            <a:endParaRPr lang="en-US" dirty="0"/>
          </a:p>
        </p:txBody>
      </p:sp>
      <p:sp>
        <p:nvSpPr>
          <p:cNvPr id="8" name="Rounded Rectangle 7"/>
          <p:cNvSpPr/>
          <p:nvPr/>
        </p:nvSpPr>
        <p:spPr>
          <a:xfrm>
            <a:off x="0" y="14287"/>
            <a:ext cx="9144000" cy="11287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000" b="1" dirty="0" smtClean="0">
                <a:solidFill>
                  <a:srgbClr val="00B0F0"/>
                </a:solidFill>
                <a:cs typeface="Times New Roman" pitchFamily="18" charset="0"/>
              </a:rPr>
              <a:t>INDEPENDENT DIRECTOR</a:t>
            </a:r>
            <a:r>
              <a:rPr lang="en-GB" sz="3000" b="1" dirty="0" smtClean="0">
                <a:solidFill>
                  <a:srgbClr val="00B0F0"/>
                </a:solidFill>
                <a:cs typeface="Times New Roman" pitchFamily="18" charset="0"/>
              </a:rPr>
              <a:t> </a:t>
            </a:r>
            <a:r>
              <a:rPr lang="en-GB" sz="2000" b="1" dirty="0" smtClean="0">
                <a:solidFill>
                  <a:srgbClr val="00B0F0"/>
                </a:solidFill>
                <a:cs typeface="Times New Roman" pitchFamily="18" charset="0"/>
              </a:rPr>
              <a:t>Contd...!!!</a:t>
            </a:r>
            <a:endParaRPr lang="en-US" sz="3000" b="1" dirty="0">
              <a:solidFill>
                <a:srgbClr val="00B0F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accel="50000" decel="50000" fill="hold" grpId="0" nodeType="clickEffect">
                                  <p:stCondLst>
                                    <p:cond delay="0"/>
                                  </p:stCondLst>
                                  <p:childTnLst>
                                    <p:set>
                                      <p:cBhvr>
                                        <p:cTn id="16" dur="1" fill="hold">
                                          <p:stCondLst>
                                            <p:cond delay="0"/>
                                          </p:stCondLst>
                                        </p:cTn>
                                        <p:tgtEl>
                                          <p:spTgt spid="2">
                                            <p:graphicEl>
                                              <a:dgm id="{D083A6BE-598B-4D2F-8F77-C32C19A1E140}"/>
                                            </p:graphicEl>
                                          </p:spTgt>
                                        </p:tgtEl>
                                        <p:attrNameLst>
                                          <p:attrName>style.visibility</p:attrName>
                                        </p:attrNameLst>
                                      </p:cBhvr>
                                      <p:to>
                                        <p:strVal val="visible"/>
                                      </p:to>
                                    </p:set>
                                    <p:anim calcmode="lin" valueType="num">
                                      <p:cBhvr additive="base">
                                        <p:cTn id="17" dur="500" fill="hold"/>
                                        <p:tgtEl>
                                          <p:spTgt spid="2">
                                            <p:graphicEl>
                                              <a:dgm id="{D083A6BE-598B-4D2F-8F77-C32C19A1E140}"/>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
                                            <p:graphicEl>
                                              <a:dgm id="{D083A6BE-598B-4D2F-8F77-C32C19A1E140}"/>
                                            </p:graphic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accel="50000" decel="50000" fill="hold" grpId="0" nodeType="clickEffect">
                                  <p:stCondLst>
                                    <p:cond delay="0"/>
                                  </p:stCondLst>
                                  <p:childTnLst>
                                    <p:set>
                                      <p:cBhvr>
                                        <p:cTn id="22" dur="1" fill="hold">
                                          <p:stCondLst>
                                            <p:cond delay="0"/>
                                          </p:stCondLst>
                                        </p:cTn>
                                        <p:tgtEl>
                                          <p:spTgt spid="2">
                                            <p:graphicEl>
                                              <a:dgm id="{8E929531-E210-477F-BFA8-14517D361BFF}"/>
                                            </p:graphicEl>
                                          </p:spTgt>
                                        </p:tgtEl>
                                        <p:attrNameLst>
                                          <p:attrName>style.visibility</p:attrName>
                                        </p:attrNameLst>
                                      </p:cBhvr>
                                      <p:to>
                                        <p:strVal val="visible"/>
                                      </p:to>
                                    </p:set>
                                    <p:anim calcmode="lin" valueType="num">
                                      <p:cBhvr additive="base">
                                        <p:cTn id="23" dur="500" fill="hold"/>
                                        <p:tgtEl>
                                          <p:spTgt spid="2">
                                            <p:graphicEl>
                                              <a:dgm id="{8E929531-E210-477F-BFA8-14517D361BFF}"/>
                                            </p:graphic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
                                            <p:graphicEl>
                                              <a:dgm id="{8E929531-E210-477F-BFA8-14517D361BFF}"/>
                                            </p:graphic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accel="50000" decel="50000" fill="hold" grpId="0" nodeType="clickEffect">
                                  <p:stCondLst>
                                    <p:cond delay="0"/>
                                  </p:stCondLst>
                                  <p:childTnLst>
                                    <p:set>
                                      <p:cBhvr>
                                        <p:cTn id="28" dur="1" fill="hold">
                                          <p:stCondLst>
                                            <p:cond delay="0"/>
                                          </p:stCondLst>
                                        </p:cTn>
                                        <p:tgtEl>
                                          <p:spTgt spid="2">
                                            <p:graphicEl>
                                              <a:dgm id="{D34CB2AC-25B5-4435-83BA-7677C08A59EB}"/>
                                            </p:graphicEl>
                                          </p:spTgt>
                                        </p:tgtEl>
                                        <p:attrNameLst>
                                          <p:attrName>style.visibility</p:attrName>
                                        </p:attrNameLst>
                                      </p:cBhvr>
                                      <p:to>
                                        <p:strVal val="visible"/>
                                      </p:to>
                                    </p:set>
                                    <p:anim calcmode="lin" valueType="num">
                                      <p:cBhvr additive="base">
                                        <p:cTn id="29" dur="500" fill="hold"/>
                                        <p:tgtEl>
                                          <p:spTgt spid="2">
                                            <p:graphicEl>
                                              <a:dgm id="{D34CB2AC-25B5-4435-83BA-7677C08A59EB}"/>
                                            </p:graphic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
                                            <p:graphicEl>
                                              <a:dgm id="{D34CB2AC-25B5-4435-83BA-7677C08A59EB}"/>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P spid="4"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dirty="0"/>
          </a:p>
        </p:txBody>
      </p:sp>
      <p:pic>
        <p:nvPicPr>
          <p:cNvPr id="5" name="Picture 4" descr="board table.jpg"/>
          <p:cNvPicPr>
            <a:picLocks noChangeAspect="1"/>
          </p:cNvPicPr>
          <p:nvPr/>
        </p:nvPicPr>
        <p:blipFill>
          <a:blip r:embed="rId2" cstate="print"/>
          <a:stretch>
            <a:fillRect/>
          </a:stretch>
        </p:blipFill>
        <p:spPr>
          <a:xfrm>
            <a:off x="609600" y="1143000"/>
            <a:ext cx="7772400" cy="4572000"/>
          </a:xfrm>
          <a:prstGeom prst="rect">
            <a:avLst/>
          </a:prstGeom>
          <a:ln>
            <a:noFill/>
          </a:ln>
          <a:effectLst>
            <a:softEdge rad="112500"/>
          </a:effectLst>
        </p:spPr>
      </p:pic>
      <p:sp>
        <p:nvSpPr>
          <p:cNvPr id="6" name="Rounded Rectangle 5"/>
          <p:cNvSpPr/>
          <p:nvPr/>
        </p:nvSpPr>
        <p:spPr>
          <a:xfrm>
            <a:off x="0" y="0"/>
            <a:ext cx="9144000" cy="8382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000" b="1" dirty="0">
                <a:solidFill>
                  <a:schemeClr val="bg1"/>
                </a:solidFill>
                <a:latin typeface="+mj-lt"/>
                <a:cs typeface="Times New Roman" pitchFamily="18" charset="0"/>
              </a:rPr>
              <a:t>NUMBER OF DIRECTORSHIPS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70" decel="100000"/>
                                        <p:tgtEl>
                                          <p:spTgt spid="5"/>
                                        </p:tgtEl>
                                      </p:cBhvr>
                                    </p:animEffect>
                                    <p:animScale>
                                      <p:cBhvr>
                                        <p:cTn id="8" dur="770" decel="100000"/>
                                        <p:tgtEl>
                                          <p:spTgt spid="5"/>
                                        </p:tgtEl>
                                      </p:cBhvr>
                                      <p:from x="10000" y="10000"/>
                                      <p:to x="200000" y="450000"/>
                                    </p:animScale>
                                    <p:animScale>
                                      <p:cBhvr>
                                        <p:cTn id="9" dur="1230" accel="100000" fill="hold">
                                          <p:stCondLst>
                                            <p:cond delay="770"/>
                                          </p:stCondLst>
                                        </p:cTn>
                                        <p:tgtEl>
                                          <p:spTgt spid="5"/>
                                        </p:tgtEl>
                                      </p:cBhvr>
                                      <p:from x="200000" y="450000"/>
                                      <p:to x="100000" y="100000"/>
                                    </p:animScale>
                                    <p:set>
                                      <p:cBhvr>
                                        <p:cTn id="10" dur="770" fill="hold"/>
                                        <p:tgtEl>
                                          <p:spTgt spid="5"/>
                                        </p:tgtEl>
                                        <p:attrNameLst>
                                          <p:attrName>ppt_x</p:attrName>
                                        </p:attrNameLst>
                                      </p:cBhvr>
                                      <p:to>
                                        <p:strVal val="(0.5)"/>
                                      </p:to>
                                    </p:set>
                                    <p:anim from="(0.5)" to="(#ppt_x)" calcmode="lin" valueType="num">
                                      <p:cBhvr>
                                        <p:cTn id="11" dur="1230" accel="100000" fill="hold">
                                          <p:stCondLst>
                                            <p:cond delay="770"/>
                                          </p:stCondLst>
                                        </p:cTn>
                                        <p:tgtEl>
                                          <p:spTgt spid="5"/>
                                        </p:tgtEl>
                                        <p:attrNameLst>
                                          <p:attrName>ppt_x</p:attrName>
                                        </p:attrNameLst>
                                      </p:cBhvr>
                                    </p:anim>
                                    <p:set>
                                      <p:cBhvr>
                                        <p:cTn id="12" dur="770" fill="hold"/>
                                        <p:tgtEl>
                                          <p:spTgt spid="5"/>
                                        </p:tgtEl>
                                        <p:attrNameLst>
                                          <p:attrName>ppt_y</p:attrName>
                                        </p:attrNameLst>
                                      </p:cBhvr>
                                      <p:to>
                                        <p:strVal val="(#ppt_y+0.4)"/>
                                      </p:to>
                                    </p:set>
                                    <p:anim from="(#ppt_y+0.4)" to="(#ppt_y)" calcmode="lin" valueType="num">
                                      <p:cBhvr>
                                        <p:cTn id="13" dur="1230" accel="100000" fill="hold">
                                          <p:stCondLst>
                                            <p:cond delay="770"/>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dirty="0"/>
          </a:p>
        </p:txBody>
      </p:sp>
      <p:graphicFrame>
        <p:nvGraphicFramePr>
          <p:cNvPr id="5" name="Diagram 4"/>
          <p:cNvGraphicFramePr/>
          <p:nvPr/>
        </p:nvGraphicFramePr>
        <p:xfrm>
          <a:off x="457200" y="1155700"/>
          <a:ext cx="83058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ounded Rectangle 5"/>
          <p:cNvSpPr/>
          <p:nvPr/>
        </p:nvSpPr>
        <p:spPr>
          <a:xfrm>
            <a:off x="0" y="0"/>
            <a:ext cx="9144000"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solidFill>
                  <a:srgbClr val="00B0F0"/>
                </a:solidFill>
                <a:latin typeface="+mj-lt"/>
                <a:cs typeface="Times New Roman" pitchFamily="18" charset="0"/>
              </a:rPr>
              <a:t>NUMBER OF DIRECTORSHIPS </a:t>
            </a:r>
          </a:p>
          <a:p>
            <a:pPr algn="ctr" fontAlgn="auto">
              <a:spcBef>
                <a:spcPts val="0"/>
              </a:spcBef>
              <a:spcAft>
                <a:spcPts val="0"/>
              </a:spcAft>
              <a:defRPr/>
            </a:pPr>
            <a:r>
              <a:rPr lang="en-US" sz="2000" b="1" dirty="0" smtClean="0">
                <a:solidFill>
                  <a:srgbClr val="00B0F0"/>
                </a:solidFill>
                <a:latin typeface="+mj-lt"/>
                <a:cs typeface="Times New Roman" pitchFamily="18" charset="0"/>
              </a:rPr>
              <a:t>[Section 165]</a:t>
            </a:r>
            <a:endParaRPr lang="en-US" sz="2000" b="1" dirty="0">
              <a:solidFill>
                <a:srgbClr val="00B0F0"/>
              </a:solidFill>
              <a:latin typeface="+mj-lt"/>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5">
                                            <p:graphicEl>
                                              <a:dgm id="{1A9BE4CA-74BA-46BB-B05C-6903EE31181C}"/>
                                            </p:graphicEl>
                                          </p:spTgt>
                                        </p:tgtEl>
                                        <p:attrNameLst>
                                          <p:attrName>style.visibility</p:attrName>
                                        </p:attrNameLst>
                                      </p:cBhvr>
                                      <p:to>
                                        <p:strVal val="visible"/>
                                      </p:to>
                                    </p:set>
                                    <p:animEffect transition="in" filter="slide(fromLeft)">
                                      <p:cBhvr>
                                        <p:cTn id="12" dur="500"/>
                                        <p:tgtEl>
                                          <p:spTgt spid="5">
                                            <p:graphicEl>
                                              <a:dgm id="{1A9BE4CA-74BA-46BB-B05C-6903EE31181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5">
                                            <p:graphicEl>
                                              <a:dgm id="{68B9F4EF-CD0F-464E-9D6A-3FF979260ACA}"/>
                                            </p:graphicEl>
                                          </p:spTgt>
                                        </p:tgtEl>
                                        <p:attrNameLst>
                                          <p:attrName>style.visibility</p:attrName>
                                        </p:attrNameLst>
                                      </p:cBhvr>
                                      <p:to>
                                        <p:strVal val="visible"/>
                                      </p:to>
                                    </p:set>
                                    <p:animEffect transition="in" filter="slide(fromLeft)">
                                      <p:cBhvr>
                                        <p:cTn id="17" dur="500"/>
                                        <p:tgtEl>
                                          <p:spTgt spid="5">
                                            <p:graphicEl>
                                              <a:dgm id="{68B9F4EF-CD0F-464E-9D6A-3FF979260ACA}"/>
                                            </p:graphicEl>
                                          </p:spTgt>
                                        </p:tgtEl>
                                      </p:cBhvr>
                                    </p:animEffect>
                                  </p:childTnLst>
                                </p:cTn>
                              </p:par>
                              <p:par>
                                <p:cTn id="18" presetID="12" presetClass="entr" presetSubtype="8" fill="hold" grpId="0" nodeType="withEffect">
                                  <p:stCondLst>
                                    <p:cond delay="0"/>
                                  </p:stCondLst>
                                  <p:childTnLst>
                                    <p:set>
                                      <p:cBhvr>
                                        <p:cTn id="19" dur="1" fill="hold">
                                          <p:stCondLst>
                                            <p:cond delay="0"/>
                                          </p:stCondLst>
                                        </p:cTn>
                                        <p:tgtEl>
                                          <p:spTgt spid="5">
                                            <p:graphicEl>
                                              <a:dgm id="{2BF8BD49-2DAA-4954-B2A8-0E44D1A5D970}"/>
                                            </p:graphicEl>
                                          </p:spTgt>
                                        </p:tgtEl>
                                        <p:attrNameLst>
                                          <p:attrName>style.visibility</p:attrName>
                                        </p:attrNameLst>
                                      </p:cBhvr>
                                      <p:to>
                                        <p:strVal val="visible"/>
                                      </p:to>
                                    </p:set>
                                    <p:animEffect transition="in" filter="slide(fromLeft)">
                                      <p:cBhvr>
                                        <p:cTn id="20" dur="500"/>
                                        <p:tgtEl>
                                          <p:spTgt spid="5">
                                            <p:graphicEl>
                                              <a:dgm id="{2BF8BD49-2DAA-4954-B2A8-0E44D1A5D970}"/>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5">
                                            <p:graphicEl>
                                              <a:dgm id="{9A1363BD-AB90-4D26-85D0-4BF8111EB1E6}"/>
                                            </p:graphicEl>
                                          </p:spTgt>
                                        </p:tgtEl>
                                        <p:attrNameLst>
                                          <p:attrName>style.visibility</p:attrName>
                                        </p:attrNameLst>
                                      </p:cBhvr>
                                      <p:to>
                                        <p:strVal val="visible"/>
                                      </p:to>
                                    </p:set>
                                    <p:animEffect transition="in" filter="slide(fromLeft)">
                                      <p:cBhvr>
                                        <p:cTn id="25" dur="500"/>
                                        <p:tgtEl>
                                          <p:spTgt spid="5">
                                            <p:graphicEl>
                                              <a:dgm id="{9A1363BD-AB90-4D26-85D0-4BF8111EB1E6}"/>
                                            </p:graphicEl>
                                          </p:spTgt>
                                        </p:tgtEl>
                                      </p:cBhvr>
                                    </p:animEffect>
                                  </p:childTnLst>
                                </p:cTn>
                              </p:par>
                              <p:par>
                                <p:cTn id="26" presetID="12" presetClass="entr" presetSubtype="8" fill="hold" grpId="0" nodeType="withEffect">
                                  <p:stCondLst>
                                    <p:cond delay="0"/>
                                  </p:stCondLst>
                                  <p:childTnLst>
                                    <p:set>
                                      <p:cBhvr>
                                        <p:cTn id="27" dur="1" fill="hold">
                                          <p:stCondLst>
                                            <p:cond delay="0"/>
                                          </p:stCondLst>
                                        </p:cTn>
                                        <p:tgtEl>
                                          <p:spTgt spid="5">
                                            <p:graphicEl>
                                              <a:dgm id="{0C93C732-6D58-48CB-9876-344E5041D665}"/>
                                            </p:graphicEl>
                                          </p:spTgt>
                                        </p:tgtEl>
                                        <p:attrNameLst>
                                          <p:attrName>style.visibility</p:attrName>
                                        </p:attrNameLst>
                                      </p:cBhvr>
                                      <p:to>
                                        <p:strVal val="visible"/>
                                      </p:to>
                                    </p:set>
                                    <p:animEffect transition="in" filter="slide(fromLeft)">
                                      <p:cBhvr>
                                        <p:cTn id="28" dur="500"/>
                                        <p:tgtEl>
                                          <p:spTgt spid="5">
                                            <p:graphicEl>
                                              <a:dgm id="{0C93C732-6D58-48CB-9876-344E5041D665}"/>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8" fill="hold" grpId="0" nodeType="clickEffect">
                                  <p:stCondLst>
                                    <p:cond delay="0"/>
                                  </p:stCondLst>
                                  <p:childTnLst>
                                    <p:set>
                                      <p:cBhvr>
                                        <p:cTn id="32" dur="1" fill="hold">
                                          <p:stCondLst>
                                            <p:cond delay="0"/>
                                          </p:stCondLst>
                                        </p:cTn>
                                        <p:tgtEl>
                                          <p:spTgt spid="5">
                                            <p:graphicEl>
                                              <a:dgm id="{88E41DB6-9331-4909-85E0-8C7F4C880F79}"/>
                                            </p:graphicEl>
                                          </p:spTgt>
                                        </p:tgtEl>
                                        <p:attrNameLst>
                                          <p:attrName>style.visibility</p:attrName>
                                        </p:attrNameLst>
                                      </p:cBhvr>
                                      <p:to>
                                        <p:strVal val="visible"/>
                                      </p:to>
                                    </p:set>
                                    <p:animEffect transition="in" filter="slide(fromLeft)">
                                      <p:cBhvr>
                                        <p:cTn id="33" dur="500"/>
                                        <p:tgtEl>
                                          <p:spTgt spid="5">
                                            <p:graphicEl>
                                              <a:dgm id="{88E41DB6-9331-4909-85E0-8C7F4C880F79}"/>
                                            </p:graphicEl>
                                          </p:spTgt>
                                        </p:tgtEl>
                                      </p:cBhvr>
                                    </p:animEffect>
                                  </p:childTnLst>
                                </p:cTn>
                              </p:par>
                              <p:par>
                                <p:cTn id="34" presetID="12" presetClass="entr" presetSubtype="8" fill="hold" grpId="0" nodeType="withEffect">
                                  <p:stCondLst>
                                    <p:cond delay="0"/>
                                  </p:stCondLst>
                                  <p:childTnLst>
                                    <p:set>
                                      <p:cBhvr>
                                        <p:cTn id="35" dur="1" fill="hold">
                                          <p:stCondLst>
                                            <p:cond delay="0"/>
                                          </p:stCondLst>
                                        </p:cTn>
                                        <p:tgtEl>
                                          <p:spTgt spid="5">
                                            <p:graphicEl>
                                              <a:dgm id="{AED9A3A2-045F-46D5-B101-A4B19487C6E5}"/>
                                            </p:graphicEl>
                                          </p:spTgt>
                                        </p:tgtEl>
                                        <p:attrNameLst>
                                          <p:attrName>style.visibility</p:attrName>
                                        </p:attrNameLst>
                                      </p:cBhvr>
                                      <p:to>
                                        <p:strVal val="visible"/>
                                      </p:to>
                                    </p:set>
                                    <p:animEffect transition="in" filter="slide(fromLeft)">
                                      <p:cBhvr>
                                        <p:cTn id="36" dur="500"/>
                                        <p:tgtEl>
                                          <p:spTgt spid="5">
                                            <p:graphicEl>
                                              <a:dgm id="{AED9A3A2-045F-46D5-B101-A4B19487C6E5}"/>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8" fill="hold" grpId="0" nodeType="clickEffect">
                                  <p:stCondLst>
                                    <p:cond delay="0"/>
                                  </p:stCondLst>
                                  <p:childTnLst>
                                    <p:set>
                                      <p:cBhvr>
                                        <p:cTn id="40" dur="1" fill="hold">
                                          <p:stCondLst>
                                            <p:cond delay="0"/>
                                          </p:stCondLst>
                                        </p:cTn>
                                        <p:tgtEl>
                                          <p:spTgt spid="5">
                                            <p:graphicEl>
                                              <a:dgm id="{F6259777-7090-4B68-B7DB-2566924E5F3B}"/>
                                            </p:graphicEl>
                                          </p:spTgt>
                                        </p:tgtEl>
                                        <p:attrNameLst>
                                          <p:attrName>style.visibility</p:attrName>
                                        </p:attrNameLst>
                                      </p:cBhvr>
                                      <p:to>
                                        <p:strVal val="visible"/>
                                      </p:to>
                                    </p:set>
                                    <p:animEffect transition="in" filter="slide(fromLeft)">
                                      <p:cBhvr>
                                        <p:cTn id="41" dur="500"/>
                                        <p:tgtEl>
                                          <p:spTgt spid="5">
                                            <p:graphicEl>
                                              <a:dgm id="{F6259777-7090-4B68-B7DB-2566924E5F3B}"/>
                                            </p:graphicEl>
                                          </p:spTgt>
                                        </p:tgtEl>
                                      </p:cBhvr>
                                    </p:animEffect>
                                  </p:childTnLst>
                                </p:cTn>
                              </p:par>
                              <p:par>
                                <p:cTn id="42" presetID="12" presetClass="entr" presetSubtype="8" fill="hold" grpId="0" nodeType="withEffect">
                                  <p:stCondLst>
                                    <p:cond delay="0"/>
                                  </p:stCondLst>
                                  <p:childTnLst>
                                    <p:set>
                                      <p:cBhvr>
                                        <p:cTn id="43" dur="1" fill="hold">
                                          <p:stCondLst>
                                            <p:cond delay="0"/>
                                          </p:stCondLst>
                                        </p:cTn>
                                        <p:tgtEl>
                                          <p:spTgt spid="5">
                                            <p:graphicEl>
                                              <a:dgm id="{683FE255-2D13-4659-B95D-0242A5BE29CB}"/>
                                            </p:graphicEl>
                                          </p:spTgt>
                                        </p:tgtEl>
                                        <p:attrNameLst>
                                          <p:attrName>style.visibility</p:attrName>
                                        </p:attrNameLst>
                                      </p:cBhvr>
                                      <p:to>
                                        <p:strVal val="visible"/>
                                      </p:to>
                                    </p:set>
                                    <p:animEffect transition="in" filter="slide(fromLeft)">
                                      <p:cBhvr>
                                        <p:cTn id="44" dur="500"/>
                                        <p:tgtEl>
                                          <p:spTgt spid="5">
                                            <p:graphicEl>
                                              <a:dgm id="{683FE255-2D13-4659-B95D-0242A5BE29C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2400" y="6492875"/>
            <a:ext cx="2133600" cy="365125"/>
          </a:xfrm>
        </p:spPr>
        <p:txBody>
          <a:bodyPr/>
          <a:lstStyle/>
          <a:p>
            <a:r>
              <a:rPr lang="en-US" b="1" smtClean="0"/>
              <a:t>CS SHISHIR DUDEJA</a:t>
            </a:r>
            <a:endParaRPr lang="en-US" b="1" dirty="0"/>
          </a:p>
        </p:txBody>
      </p:sp>
      <p:sp>
        <p:nvSpPr>
          <p:cNvPr id="3" name="Footer Placeholder 2"/>
          <p:cNvSpPr>
            <a:spLocks noGrp="1"/>
          </p:cNvSpPr>
          <p:nvPr>
            <p:ph type="ftr" sz="quarter" idx="11"/>
          </p:nvPr>
        </p:nvSpPr>
        <p:spPr>
          <a:xfrm>
            <a:off x="3276600" y="6492875"/>
            <a:ext cx="2895600" cy="365125"/>
          </a:xfrm>
        </p:spPr>
        <p:txBody>
          <a:bodyPr/>
          <a:lstStyle/>
          <a:p>
            <a:r>
              <a:rPr lang="en-US" b="1" dirty="0" smtClean="0"/>
              <a:t>Email: CSshishirdudeja@gmail.com,                      Cell: +919910938312</a:t>
            </a:r>
            <a:endParaRPr lang="en-US" b="1" dirty="0"/>
          </a:p>
        </p:txBody>
      </p:sp>
      <p:sp>
        <p:nvSpPr>
          <p:cNvPr id="4" name="Slide Number Placeholder 3"/>
          <p:cNvSpPr>
            <a:spLocks noGrp="1"/>
          </p:cNvSpPr>
          <p:nvPr>
            <p:ph type="sldNum" sz="quarter" idx="12"/>
          </p:nvPr>
        </p:nvSpPr>
        <p:spPr>
          <a:xfrm>
            <a:off x="6705600" y="6356352"/>
            <a:ext cx="2133600" cy="365125"/>
          </a:xfrm>
        </p:spPr>
        <p:txBody>
          <a:bodyPr/>
          <a:lstStyle/>
          <a:p>
            <a:fld id="{B6F15528-21DE-4FAA-801E-634DDDAF4B2B}" type="slidenum">
              <a:rPr lang="en-US" b="1" smtClean="0"/>
              <a:pPr/>
              <a:t>37</a:t>
            </a:fld>
            <a:endParaRPr lang="en-US" b="1" dirty="0"/>
          </a:p>
        </p:txBody>
      </p:sp>
      <p:sp>
        <p:nvSpPr>
          <p:cNvPr id="6" name="Down Arrow 5"/>
          <p:cNvSpPr/>
          <p:nvPr/>
        </p:nvSpPr>
        <p:spPr>
          <a:xfrm>
            <a:off x="4373562" y="838200"/>
            <a:ext cx="427038" cy="457200"/>
          </a:xfrm>
          <a:prstGeom prst="down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endParaRPr lang="en-US" b="1" dirty="0"/>
          </a:p>
        </p:txBody>
      </p:sp>
      <p:sp>
        <p:nvSpPr>
          <p:cNvPr id="7" name="Regular Pentagon 6"/>
          <p:cNvSpPr/>
          <p:nvPr/>
        </p:nvSpPr>
        <p:spPr>
          <a:xfrm>
            <a:off x="2667000" y="1981200"/>
            <a:ext cx="3810000" cy="838200"/>
          </a:xfrm>
          <a:prstGeom prst="pentagon">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sz="2000" dirty="0"/>
              <a:t>By </a:t>
            </a:r>
            <a:r>
              <a:rPr lang="en-US" sz="2000" dirty="0" smtClean="0"/>
              <a:t>Public Company</a:t>
            </a:r>
            <a:endParaRPr lang="en-US" sz="2000" dirty="0"/>
          </a:p>
        </p:txBody>
      </p:sp>
      <p:sp>
        <p:nvSpPr>
          <p:cNvPr id="8" name="Quad Arrow Callout 7"/>
          <p:cNvSpPr/>
          <p:nvPr/>
        </p:nvSpPr>
        <p:spPr>
          <a:xfrm>
            <a:off x="3505200" y="2895600"/>
            <a:ext cx="2209800" cy="914400"/>
          </a:xfrm>
          <a:prstGeom prst="quadArrowCallout">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sz="2000" dirty="0"/>
              <a:t>TO</a:t>
            </a:r>
          </a:p>
        </p:txBody>
      </p:sp>
      <p:sp>
        <p:nvSpPr>
          <p:cNvPr id="9" name="Oval 8"/>
          <p:cNvSpPr/>
          <p:nvPr/>
        </p:nvSpPr>
        <p:spPr>
          <a:xfrm>
            <a:off x="1295400" y="2895600"/>
            <a:ext cx="1981200" cy="990600"/>
          </a:xfrm>
          <a:prstGeom prst="ellipse">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sz="2000" b="1" dirty="0"/>
              <a:t>Managing Director</a:t>
            </a:r>
          </a:p>
        </p:txBody>
      </p:sp>
      <p:sp>
        <p:nvSpPr>
          <p:cNvPr id="10" name="Oval 9"/>
          <p:cNvSpPr/>
          <p:nvPr/>
        </p:nvSpPr>
        <p:spPr>
          <a:xfrm>
            <a:off x="5943600" y="2895600"/>
            <a:ext cx="1981200" cy="990600"/>
          </a:xfrm>
          <a:prstGeom prst="ellipse">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sz="2000" b="1" dirty="0"/>
              <a:t>Manager</a:t>
            </a:r>
          </a:p>
        </p:txBody>
      </p:sp>
      <p:sp>
        <p:nvSpPr>
          <p:cNvPr id="11" name="Oval 10"/>
          <p:cNvSpPr/>
          <p:nvPr/>
        </p:nvSpPr>
        <p:spPr>
          <a:xfrm>
            <a:off x="3657600" y="3810000"/>
            <a:ext cx="1981200" cy="762000"/>
          </a:xfrm>
          <a:prstGeom prst="ellipse">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b="1" dirty="0"/>
              <a:t>Whole </a:t>
            </a:r>
            <a:r>
              <a:rPr lang="en-US" b="1" dirty="0" smtClean="0"/>
              <a:t>Time Director</a:t>
            </a:r>
            <a:endParaRPr lang="en-US" b="1" dirty="0"/>
          </a:p>
        </p:txBody>
      </p:sp>
      <p:sp>
        <p:nvSpPr>
          <p:cNvPr id="12" name="Down Arrow 11"/>
          <p:cNvSpPr/>
          <p:nvPr/>
        </p:nvSpPr>
        <p:spPr>
          <a:xfrm>
            <a:off x="4419600" y="4724400"/>
            <a:ext cx="533400" cy="533400"/>
          </a:xfrm>
          <a:prstGeom prst="down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endParaRPr lang="en-US" b="1" dirty="0"/>
          </a:p>
        </p:txBody>
      </p:sp>
      <p:sp>
        <p:nvSpPr>
          <p:cNvPr id="13" name="Rounded Rectangle 12"/>
          <p:cNvSpPr/>
          <p:nvPr/>
        </p:nvSpPr>
        <p:spPr>
          <a:xfrm>
            <a:off x="1524000" y="5334000"/>
            <a:ext cx="6705600" cy="1066800"/>
          </a:xfrm>
          <a:prstGeom prst="roundRect">
            <a:avLst>
              <a:gd name="adj" fmla="val 23161"/>
            </a:avLst>
          </a:prstGeom>
        </p:spPr>
        <p:style>
          <a:lnRef idx="1">
            <a:schemeClr val="accent5"/>
          </a:lnRef>
          <a:fillRef idx="2">
            <a:schemeClr val="accent5"/>
          </a:fillRef>
          <a:effectRef idx="1">
            <a:schemeClr val="accent5"/>
          </a:effectRef>
          <a:fontRef idx="minor">
            <a:schemeClr val="dk1"/>
          </a:fontRef>
        </p:style>
        <p:txBody>
          <a:bodyPr anchor="ctr"/>
          <a:lstStyle/>
          <a:p>
            <a:pPr algn="just" fontAlgn="auto">
              <a:spcBef>
                <a:spcPts val="0"/>
              </a:spcBef>
              <a:spcAft>
                <a:spcPts val="0"/>
              </a:spcAft>
              <a:defRPr/>
            </a:pPr>
            <a:r>
              <a:rPr lang="en-US" sz="1600" b="1" dirty="0" smtClean="0">
                <a:solidFill>
                  <a:srgbClr val="FF0000"/>
                </a:solidFill>
              </a:rPr>
              <a:t>NOT EXCEED 11% OF THE NET PROFITS </a:t>
            </a:r>
            <a:r>
              <a:rPr lang="en-US" sz="1600" b="1" dirty="0" smtClean="0"/>
              <a:t>for </a:t>
            </a:r>
            <a:r>
              <a:rPr lang="en-US" sz="1600" b="1" dirty="0"/>
              <a:t>that Financial </a:t>
            </a:r>
            <a:r>
              <a:rPr lang="en-US" sz="1600" b="1" dirty="0" smtClean="0"/>
              <a:t>Year.</a:t>
            </a:r>
          </a:p>
          <a:p>
            <a:pPr algn="just">
              <a:defRPr/>
            </a:pPr>
            <a:r>
              <a:rPr lang="en-US" sz="1600" b="1" dirty="0" smtClean="0">
                <a:solidFill>
                  <a:srgbClr val="FF0000"/>
                </a:solidFill>
              </a:rPr>
              <a:t>EXCEPTION:</a:t>
            </a:r>
            <a:r>
              <a:rPr lang="en-US" sz="1600" b="1" dirty="0" smtClean="0"/>
              <a:t> With Prior approval of Central Government authorize payment of remuneration exceeding 11% in </a:t>
            </a:r>
            <a:r>
              <a:rPr lang="en-US" sz="1600" b="1" dirty="0"/>
              <a:t>General </a:t>
            </a:r>
            <a:r>
              <a:rPr lang="en-US" sz="1600" b="1" dirty="0" smtClean="0"/>
              <a:t>Meeting.</a:t>
            </a:r>
            <a:endParaRPr lang="en-US" sz="1600" b="1" dirty="0"/>
          </a:p>
        </p:txBody>
      </p:sp>
      <p:sp>
        <p:nvSpPr>
          <p:cNvPr id="14" name="Plaque 13"/>
          <p:cNvSpPr/>
          <p:nvPr/>
        </p:nvSpPr>
        <p:spPr>
          <a:xfrm>
            <a:off x="2819400" y="1295400"/>
            <a:ext cx="3505200" cy="609600"/>
          </a:xfrm>
          <a:prstGeom prst="plaque">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sz="2000" dirty="0" smtClean="0"/>
              <a:t>Remuneration of Directors</a:t>
            </a:r>
            <a:endParaRPr lang="en-US" sz="2000" dirty="0"/>
          </a:p>
        </p:txBody>
      </p:sp>
      <p:sp>
        <p:nvSpPr>
          <p:cNvPr id="15" name="Rectangle 14"/>
          <p:cNvSpPr/>
          <p:nvPr/>
        </p:nvSpPr>
        <p:spPr>
          <a:xfrm>
            <a:off x="0" y="-23574"/>
            <a:ext cx="9144000" cy="86177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n-US" sz="3000" b="1" dirty="0" smtClean="0">
                <a:solidFill>
                  <a:schemeClr val="bg1"/>
                </a:solidFill>
              </a:rPr>
              <a:t>REMUNERATION OF DIRECTORS </a:t>
            </a:r>
          </a:p>
          <a:p>
            <a:pPr algn="ctr" fontAlgn="auto">
              <a:spcBef>
                <a:spcPts val="0"/>
              </a:spcBef>
              <a:spcAft>
                <a:spcPts val="0"/>
              </a:spcAft>
              <a:defRPr/>
            </a:pPr>
            <a:r>
              <a:rPr lang="en-US" sz="2000" b="1" dirty="0" smtClean="0">
                <a:solidFill>
                  <a:schemeClr val="bg1"/>
                </a:solidFill>
              </a:rPr>
              <a:t>[Section 197]</a:t>
            </a:r>
            <a:endParaRPr lang="en-US" sz="20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ppt_x</p:attrName>
                                        </p:attrNameLst>
                                      </p:cBhvr>
                                      <p:tavLst>
                                        <p:tav tm="0">
                                          <p:val>
                                            <p:strVal val="#ppt_x-.2"/>
                                          </p:val>
                                        </p:tav>
                                        <p:tav tm="100000">
                                          <p:val>
                                            <p:strVal val="#ppt_x"/>
                                          </p:val>
                                        </p:tav>
                                      </p:tavLst>
                                    </p:anim>
                                    <p:anim calcmode="lin" valueType="num">
                                      <p:cBhvr>
                                        <p:cTn id="13"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ppt_x</p:attrName>
                                        </p:attrNameLst>
                                      </p:cBhvr>
                                      <p:tavLst>
                                        <p:tav tm="0">
                                          <p:val>
                                            <p:strVal val="#ppt_x-.2"/>
                                          </p:val>
                                        </p:tav>
                                        <p:tav tm="100000">
                                          <p:val>
                                            <p:strVal val="#ppt_x"/>
                                          </p:val>
                                        </p:tav>
                                      </p:tavLst>
                                    </p:anim>
                                    <p:anim calcmode="lin" valueType="num">
                                      <p:cBhvr>
                                        <p:cTn id="18"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4"/>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ppt_x</p:attrName>
                                        </p:attrNameLst>
                                      </p:cBhvr>
                                      <p:tavLst>
                                        <p:tav tm="0">
                                          <p:val>
                                            <p:strVal val="#ppt_x-.2"/>
                                          </p:val>
                                        </p:tav>
                                        <p:tav tm="100000">
                                          <p:val>
                                            <p:strVal val="#ppt_x"/>
                                          </p:val>
                                        </p:tav>
                                      </p:tavLst>
                                    </p:anim>
                                    <p:anim calcmode="lin" valueType="num">
                                      <p:cBhvr>
                                        <p:cTn id="2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4" dur="1000"/>
                                        <p:tgtEl>
                                          <p:spTgt spid="7"/>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ppt_x</p:attrName>
                                        </p:attrNameLst>
                                      </p:cBhvr>
                                      <p:tavLst>
                                        <p:tav tm="0">
                                          <p:val>
                                            <p:strVal val="#ppt_x-.2"/>
                                          </p:val>
                                        </p:tav>
                                        <p:tav tm="100000">
                                          <p:val>
                                            <p:strVal val="#ppt_x"/>
                                          </p:val>
                                        </p:tav>
                                      </p:tavLst>
                                    </p:anim>
                                    <p:anim calcmode="lin" valueType="num">
                                      <p:cBhvr>
                                        <p:cTn id="2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9" dur="1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80">
                                          <p:stCondLst>
                                            <p:cond delay="0"/>
                                          </p:stCondLst>
                                        </p:cTn>
                                        <p:tgtEl>
                                          <p:spTgt spid="10"/>
                                        </p:tgtEl>
                                      </p:cBhvr>
                                    </p:animEffect>
                                    <p:anim calcmode="lin" valueType="num">
                                      <p:cBhvr>
                                        <p:cTn id="3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0" dur="26">
                                          <p:stCondLst>
                                            <p:cond delay="650"/>
                                          </p:stCondLst>
                                        </p:cTn>
                                        <p:tgtEl>
                                          <p:spTgt spid="10"/>
                                        </p:tgtEl>
                                      </p:cBhvr>
                                      <p:to x="100000" y="60000"/>
                                    </p:animScale>
                                    <p:animScale>
                                      <p:cBhvr>
                                        <p:cTn id="41" dur="166" decel="50000">
                                          <p:stCondLst>
                                            <p:cond delay="676"/>
                                          </p:stCondLst>
                                        </p:cTn>
                                        <p:tgtEl>
                                          <p:spTgt spid="10"/>
                                        </p:tgtEl>
                                      </p:cBhvr>
                                      <p:to x="100000" y="100000"/>
                                    </p:animScale>
                                    <p:animScale>
                                      <p:cBhvr>
                                        <p:cTn id="42" dur="26">
                                          <p:stCondLst>
                                            <p:cond delay="1312"/>
                                          </p:stCondLst>
                                        </p:cTn>
                                        <p:tgtEl>
                                          <p:spTgt spid="10"/>
                                        </p:tgtEl>
                                      </p:cBhvr>
                                      <p:to x="100000" y="80000"/>
                                    </p:animScale>
                                    <p:animScale>
                                      <p:cBhvr>
                                        <p:cTn id="43" dur="166" decel="50000">
                                          <p:stCondLst>
                                            <p:cond delay="1338"/>
                                          </p:stCondLst>
                                        </p:cTn>
                                        <p:tgtEl>
                                          <p:spTgt spid="10"/>
                                        </p:tgtEl>
                                      </p:cBhvr>
                                      <p:to x="100000" y="100000"/>
                                    </p:animScale>
                                    <p:animScale>
                                      <p:cBhvr>
                                        <p:cTn id="44" dur="26">
                                          <p:stCondLst>
                                            <p:cond delay="1642"/>
                                          </p:stCondLst>
                                        </p:cTn>
                                        <p:tgtEl>
                                          <p:spTgt spid="10"/>
                                        </p:tgtEl>
                                      </p:cBhvr>
                                      <p:to x="100000" y="90000"/>
                                    </p:animScale>
                                    <p:animScale>
                                      <p:cBhvr>
                                        <p:cTn id="45" dur="166" decel="50000">
                                          <p:stCondLst>
                                            <p:cond delay="1668"/>
                                          </p:stCondLst>
                                        </p:cTn>
                                        <p:tgtEl>
                                          <p:spTgt spid="10"/>
                                        </p:tgtEl>
                                      </p:cBhvr>
                                      <p:to x="100000" y="100000"/>
                                    </p:animScale>
                                    <p:animScale>
                                      <p:cBhvr>
                                        <p:cTn id="46" dur="26">
                                          <p:stCondLst>
                                            <p:cond delay="1808"/>
                                          </p:stCondLst>
                                        </p:cTn>
                                        <p:tgtEl>
                                          <p:spTgt spid="10"/>
                                        </p:tgtEl>
                                      </p:cBhvr>
                                      <p:to x="100000" y="95000"/>
                                    </p:animScale>
                                    <p:animScale>
                                      <p:cBhvr>
                                        <p:cTn id="47" dur="166" decel="50000">
                                          <p:stCondLst>
                                            <p:cond delay="1834"/>
                                          </p:stCondLst>
                                        </p:cTn>
                                        <p:tgtEl>
                                          <p:spTgt spid="10"/>
                                        </p:tgtEl>
                                      </p:cBhvr>
                                      <p:to x="100000" y="100000"/>
                                    </p:animScale>
                                  </p:childTnLst>
                                </p:cTn>
                              </p:par>
                              <p:par>
                                <p:cTn id="48" presetID="26"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down)">
                                      <p:cBhvr>
                                        <p:cTn id="50" dur="580">
                                          <p:stCondLst>
                                            <p:cond delay="0"/>
                                          </p:stCondLst>
                                        </p:cTn>
                                        <p:tgtEl>
                                          <p:spTgt spid="11"/>
                                        </p:tgtEl>
                                      </p:cBhvr>
                                    </p:animEffect>
                                    <p:anim calcmode="lin" valueType="num">
                                      <p:cBhvr>
                                        <p:cTn id="51"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6" dur="26">
                                          <p:stCondLst>
                                            <p:cond delay="650"/>
                                          </p:stCondLst>
                                        </p:cTn>
                                        <p:tgtEl>
                                          <p:spTgt spid="11"/>
                                        </p:tgtEl>
                                      </p:cBhvr>
                                      <p:to x="100000" y="60000"/>
                                    </p:animScale>
                                    <p:animScale>
                                      <p:cBhvr>
                                        <p:cTn id="57" dur="166" decel="50000">
                                          <p:stCondLst>
                                            <p:cond delay="676"/>
                                          </p:stCondLst>
                                        </p:cTn>
                                        <p:tgtEl>
                                          <p:spTgt spid="11"/>
                                        </p:tgtEl>
                                      </p:cBhvr>
                                      <p:to x="100000" y="100000"/>
                                    </p:animScale>
                                    <p:animScale>
                                      <p:cBhvr>
                                        <p:cTn id="58" dur="26">
                                          <p:stCondLst>
                                            <p:cond delay="1312"/>
                                          </p:stCondLst>
                                        </p:cTn>
                                        <p:tgtEl>
                                          <p:spTgt spid="11"/>
                                        </p:tgtEl>
                                      </p:cBhvr>
                                      <p:to x="100000" y="80000"/>
                                    </p:animScale>
                                    <p:animScale>
                                      <p:cBhvr>
                                        <p:cTn id="59" dur="166" decel="50000">
                                          <p:stCondLst>
                                            <p:cond delay="1338"/>
                                          </p:stCondLst>
                                        </p:cTn>
                                        <p:tgtEl>
                                          <p:spTgt spid="11"/>
                                        </p:tgtEl>
                                      </p:cBhvr>
                                      <p:to x="100000" y="100000"/>
                                    </p:animScale>
                                    <p:animScale>
                                      <p:cBhvr>
                                        <p:cTn id="60" dur="26">
                                          <p:stCondLst>
                                            <p:cond delay="1642"/>
                                          </p:stCondLst>
                                        </p:cTn>
                                        <p:tgtEl>
                                          <p:spTgt spid="11"/>
                                        </p:tgtEl>
                                      </p:cBhvr>
                                      <p:to x="100000" y="90000"/>
                                    </p:animScale>
                                    <p:animScale>
                                      <p:cBhvr>
                                        <p:cTn id="61" dur="166" decel="50000">
                                          <p:stCondLst>
                                            <p:cond delay="1668"/>
                                          </p:stCondLst>
                                        </p:cTn>
                                        <p:tgtEl>
                                          <p:spTgt spid="11"/>
                                        </p:tgtEl>
                                      </p:cBhvr>
                                      <p:to x="100000" y="100000"/>
                                    </p:animScale>
                                    <p:animScale>
                                      <p:cBhvr>
                                        <p:cTn id="62" dur="26">
                                          <p:stCondLst>
                                            <p:cond delay="1808"/>
                                          </p:stCondLst>
                                        </p:cTn>
                                        <p:tgtEl>
                                          <p:spTgt spid="11"/>
                                        </p:tgtEl>
                                      </p:cBhvr>
                                      <p:to x="100000" y="95000"/>
                                    </p:animScale>
                                    <p:animScale>
                                      <p:cBhvr>
                                        <p:cTn id="63" dur="166" decel="50000">
                                          <p:stCondLst>
                                            <p:cond delay="1834"/>
                                          </p:stCondLst>
                                        </p:cTn>
                                        <p:tgtEl>
                                          <p:spTgt spid="11"/>
                                        </p:tgtEl>
                                      </p:cBhvr>
                                      <p:to x="100000" y="100000"/>
                                    </p:animScale>
                                  </p:childTnLst>
                                </p:cTn>
                              </p:par>
                              <p:par>
                                <p:cTn id="64" presetID="26" presetClass="entr" presetSubtype="0" fill="hold" grpId="0" nodeType="with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down)">
                                      <p:cBhvr>
                                        <p:cTn id="66" dur="580">
                                          <p:stCondLst>
                                            <p:cond delay="0"/>
                                          </p:stCondLst>
                                        </p:cTn>
                                        <p:tgtEl>
                                          <p:spTgt spid="9"/>
                                        </p:tgtEl>
                                      </p:cBhvr>
                                    </p:animEffect>
                                    <p:anim calcmode="lin" valueType="num">
                                      <p:cBhvr>
                                        <p:cTn id="67"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2" dur="26">
                                          <p:stCondLst>
                                            <p:cond delay="650"/>
                                          </p:stCondLst>
                                        </p:cTn>
                                        <p:tgtEl>
                                          <p:spTgt spid="9"/>
                                        </p:tgtEl>
                                      </p:cBhvr>
                                      <p:to x="100000" y="60000"/>
                                    </p:animScale>
                                    <p:animScale>
                                      <p:cBhvr>
                                        <p:cTn id="73" dur="166" decel="50000">
                                          <p:stCondLst>
                                            <p:cond delay="676"/>
                                          </p:stCondLst>
                                        </p:cTn>
                                        <p:tgtEl>
                                          <p:spTgt spid="9"/>
                                        </p:tgtEl>
                                      </p:cBhvr>
                                      <p:to x="100000" y="100000"/>
                                    </p:animScale>
                                    <p:animScale>
                                      <p:cBhvr>
                                        <p:cTn id="74" dur="26">
                                          <p:stCondLst>
                                            <p:cond delay="1312"/>
                                          </p:stCondLst>
                                        </p:cTn>
                                        <p:tgtEl>
                                          <p:spTgt spid="9"/>
                                        </p:tgtEl>
                                      </p:cBhvr>
                                      <p:to x="100000" y="80000"/>
                                    </p:animScale>
                                    <p:animScale>
                                      <p:cBhvr>
                                        <p:cTn id="75" dur="166" decel="50000">
                                          <p:stCondLst>
                                            <p:cond delay="1338"/>
                                          </p:stCondLst>
                                        </p:cTn>
                                        <p:tgtEl>
                                          <p:spTgt spid="9"/>
                                        </p:tgtEl>
                                      </p:cBhvr>
                                      <p:to x="100000" y="100000"/>
                                    </p:animScale>
                                    <p:animScale>
                                      <p:cBhvr>
                                        <p:cTn id="76" dur="26">
                                          <p:stCondLst>
                                            <p:cond delay="1642"/>
                                          </p:stCondLst>
                                        </p:cTn>
                                        <p:tgtEl>
                                          <p:spTgt spid="9"/>
                                        </p:tgtEl>
                                      </p:cBhvr>
                                      <p:to x="100000" y="90000"/>
                                    </p:animScale>
                                    <p:animScale>
                                      <p:cBhvr>
                                        <p:cTn id="77" dur="166" decel="50000">
                                          <p:stCondLst>
                                            <p:cond delay="1668"/>
                                          </p:stCondLst>
                                        </p:cTn>
                                        <p:tgtEl>
                                          <p:spTgt spid="9"/>
                                        </p:tgtEl>
                                      </p:cBhvr>
                                      <p:to x="100000" y="100000"/>
                                    </p:animScale>
                                    <p:animScale>
                                      <p:cBhvr>
                                        <p:cTn id="78" dur="26">
                                          <p:stCondLst>
                                            <p:cond delay="1808"/>
                                          </p:stCondLst>
                                        </p:cTn>
                                        <p:tgtEl>
                                          <p:spTgt spid="9"/>
                                        </p:tgtEl>
                                      </p:cBhvr>
                                      <p:to x="100000" y="95000"/>
                                    </p:animScale>
                                    <p:animScale>
                                      <p:cBhvr>
                                        <p:cTn id="79" dur="166" decel="50000">
                                          <p:stCondLst>
                                            <p:cond delay="1834"/>
                                          </p:stCondLst>
                                        </p:cTn>
                                        <p:tgtEl>
                                          <p:spTgt spid="9"/>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34" presetClass="entr" presetSubtype="0"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anim from="(-#ppt_w/2)" to="(#ppt_x)" calcmode="lin" valueType="num">
                                      <p:cBhvr>
                                        <p:cTn id="84" dur="600" fill="hold">
                                          <p:stCondLst>
                                            <p:cond delay="0"/>
                                          </p:stCondLst>
                                        </p:cTn>
                                        <p:tgtEl>
                                          <p:spTgt spid="12"/>
                                        </p:tgtEl>
                                        <p:attrNameLst>
                                          <p:attrName>ppt_x</p:attrName>
                                        </p:attrNameLst>
                                      </p:cBhvr>
                                    </p:anim>
                                    <p:anim from="0" to="-1.0" calcmode="lin" valueType="num">
                                      <p:cBhvr>
                                        <p:cTn id="85" dur="200" decel="50000" autoRev="1" fill="hold">
                                          <p:stCondLst>
                                            <p:cond delay="600"/>
                                          </p:stCondLst>
                                        </p:cTn>
                                        <p:tgtEl>
                                          <p:spTgt spid="12"/>
                                        </p:tgtEl>
                                        <p:attrNameLst>
                                          <p:attrName>xshear</p:attrName>
                                        </p:attrNameLst>
                                      </p:cBhvr>
                                    </p:anim>
                                    <p:animScale>
                                      <p:cBhvr>
                                        <p:cTn id="86" dur="200" decel="100000" autoRev="1" fill="hold">
                                          <p:stCondLst>
                                            <p:cond delay="600"/>
                                          </p:stCondLst>
                                        </p:cTn>
                                        <p:tgtEl>
                                          <p:spTgt spid="12"/>
                                        </p:tgtEl>
                                      </p:cBhvr>
                                      <p:from x="100000" y="100000"/>
                                      <p:to x="80000" y="100000"/>
                                    </p:animScale>
                                    <p:anim by="(#ppt_h/3+#ppt_w*0.1)" calcmode="lin" valueType="num">
                                      <p:cBhvr additive="sum">
                                        <p:cTn id="87" dur="200" decel="100000" autoRev="1" fill="hold">
                                          <p:stCondLst>
                                            <p:cond delay="600"/>
                                          </p:stCondLst>
                                        </p:cTn>
                                        <p:tgtEl>
                                          <p:spTgt spid="12"/>
                                        </p:tgtEl>
                                        <p:attrNameLst>
                                          <p:attrName>ppt_x</p:attrName>
                                        </p:attrNameLst>
                                      </p:cBhvr>
                                    </p:anim>
                                  </p:childTnLst>
                                </p:cTn>
                              </p:par>
                            </p:childTnLst>
                          </p:cTn>
                        </p:par>
                      </p:childTnLst>
                    </p:cTn>
                  </p:par>
                  <p:par>
                    <p:cTn id="88" fill="hold">
                      <p:stCondLst>
                        <p:cond delay="indefinite"/>
                      </p:stCondLst>
                      <p:childTnLst>
                        <p:par>
                          <p:cTn id="89" fill="hold">
                            <p:stCondLst>
                              <p:cond delay="0"/>
                            </p:stCondLst>
                            <p:childTnLst>
                              <p:par>
                                <p:cTn id="90" presetID="29" presetClass="entr" presetSubtype="0" fill="hold" grpId="0" nodeType="clickEffect">
                                  <p:stCondLst>
                                    <p:cond delay="0"/>
                                  </p:stCondLst>
                                  <p:childTnLst>
                                    <p:set>
                                      <p:cBhvr>
                                        <p:cTn id="91" dur="1" fill="hold">
                                          <p:stCondLst>
                                            <p:cond delay="0"/>
                                          </p:stCondLst>
                                        </p:cTn>
                                        <p:tgtEl>
                                          <p:spTgt spid="13"/>
                                        </p:tgtEl>
                                        <p:attrNameLst>
                                          <p:attrName>style.visibility</p:attrName>
                                        </p:attrNameLst>
                                      </p:cBhvr>
                                      <p:to>
                                        <p:strVal val="visible"/>
                                      </p:to>
                                    </p:set>
                                    <p:anim calcmode="lin" valueType="num">
                                      <p:cBhvr>
                                        <p:cTn id="92" dur="1000" fill="hold"/>
                                        <p:tgtEl>
                                          <p:spTgt spid="13"/>
                                        </p:tgtEl>
                                        <p:attrNameLst>
                                          <p:attrName>ppt_x</p:attrName>
                                        </p:attrNameLst>
                                      </p:cBhvr>
                                      <p:tavLst>
                                        <p:tav tm="0">
                                          <p:val>
                                            <p:strVal val="#ppt_x-.2"/>
                                          </p:val>
                                        </p:tav>
                                        <p:tav tm="100000">
                                          <p:val>
                                            <p:strVal val="#ppt_x"/>
                                          </p:val>
                                        </p:tav>
                                      </p:tavLst>
                                    </p:anim>
                                    <p:anim calcmode="lin" valueType="num">
                                      <p:cBhvr>
                                        <p:cTn id="93"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9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Freeform 7"/>
          <p:cNvSpPr/>
          <p:nvPr/>
        </p:nvSpPr>
        <p:spPr>
          <a:xfrm>
            <a:off x="5814383" y="3948805"/>
            <a:ext cx="251039" cy="609600"/>
          </a:xfrm>
          <a:custGeom>
            <a:avLst/>
            <a:gdLst/>
            <a:ahLst/>
            <a:cxnLst/>
            <a:rect l="0" t="0" r="0" b="0"/>
            <a:pathLst>
              <a:path>
                <a:moveTo>
                  <a:pt x="0" y="0"/>
                </a:moveTo>
                <a:lnTo>
                  <a:pt x="0" y="397042"/>
                </a:lnTo>
                <a:lnTo>
                  <a:pt x="251039" y="397042"/>
                </a:lnTo>
                <a:lnTo>
                  <a:pt x="251039" y="609600"/>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4500169" y="2123151"/>
            <a:ext cx="1314213" cy="440851"/>
          </a:xfrm>
          <a:custGeom>
            <a:avLst/>
            <a:gdLst/>
            <a:ahLst/>
            <a:cxnLst/>
            <a:rect l="0" t="0" r="0" b="0"/>
            <a:pathLst>
              <a:path>
                <a:moveTo>
                  <a:pt x="0" y="0"/>
                </a:moveTo>
                <a:lnTo>
                  <a:pt x="0" y="228292"/>
                </a:lnTo>
                <a:lnTo>
                  <a:pt x="1314213" y="228292"/>
                </a:lnTo>
                <a:lnTo>
                  <a:pt x="1314213" y="44085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2721093" y="3966201"/>
            <a:ext cx="288921" cy="583010"/>
          </a:xfrm>
          <a:custGeom>
            <a:avLst/>
            <a:gdLst/>
            <a:ahLst/>
            <a:cxnLst/>
            <a:rect l="0" t="0" r="0" b="0"/>
            <a:pathLst>
              <a:path>
                <a:moveTo>
                  <a:pt x="288921" y="0"/>
                </a:moveTo>
                <a:lnTo>
                  <a:pt x="288921" y="370451"/>
                </a:lnTo>
                <a:lnTo>
                  <a:pt x="0" y="370451"/>
                </a:lnTo>
                <a:lnTo>
                  <a:pt x="0" y="583010"/>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3010015" y="2123151"/>
            <a:ext cx="1490154" cy="467645"/>
          </a:xfrm>
          <a:custGeom>
            <a:avLst/>
            <a:gdLst/>
            <a:ahLst/>
            <a:cxnLst/>
            <a:rect l="0" t="0" r="0" b="0"/>
            <a:pathLst>
              <a:path>
                <a:moveTo>
                  <a:pt x="1490154" y="0"/>
                </a:moveTo>
                <a:lnTo>
                  <a:pt x="1490154" y="255086"/>
                </a:lnTo>
                <a:lnTo>
                  <a:pt x="0" y="255086"/>
                </a:lnTo>
                <a:lnTo>
                  <a:pt x="0" y="4676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Rounded Rectangle 11"/>
          <p:cNvSpPr/>
          <p:nvPr/>
        </p:nvSpPr>
        <p:spPr>
          <a:xfrm>
            <a:off x="1469008" y="757872"/>
            <a:ext cx="6062322" cy="136527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Freeform 12"/>
          <p:cNvSpPr/>
          <p:nvPr/>
        </p:nvSpPr>
        <p:spPr>
          <a:xfrm>
            <a:off x="1723951" y="1000067"/>
            <a:ext cx="6062322" cy="1365278"/>
          </a:xfrm>
          <a:custGeom>
            <a:avLst/>
            <a:gdLst>
              <a:gd name="connsiteX0" fmla="*/ 0 w 6062322"/>
              <a:gd name="connsiteY0" fmla="*/ 136528 h 1365278"/>
              <a:gd name="connsiteX1" fmla="*/ 39988 w 6062322"/>
              <a:gd name="connsiteY1" fmla="*/ 39988 h 1365278"/>
              <a:gd name="connsiteX2" fmla="*/ 136528 w 6062322"/>
              <a:gd name="connsiteY2" fmla="*/ 0 h 1365278"/>
              <a:gd name="connsiteX3" fmla="*/ 5925794 w 6062322"/>
              <a:gd name="connsiteY3" fmla="*/ 0 h 1365278"/>
              <a:gd name="connsiteX4" fmla="*/ 6022334 w 6062322"/>
              <a:gd name="connsiteY4" fmla="*/ 39988 h 1365278"/>
              <a:gd name="connsiteX5" fmla="*/ 6062322 w 6062322"/>
              <a:gd name="connsiteY5" fmla="*/ 136528 h 1365278"/>
              <a:gd name="connsiteX6" fmla="*/ 6062322 w 6062322"/>
              <a:gd name="connsiteY6" fmla="*/ 1228750 h 1365278"/>
              <a:gd name="connsiteX7" fmla="*/ 6022334 w 6062322"/>
              <a:gd name="connsiteY7" fmla="*/ 1325290 h 1365278"/>
              <a:gd name="connsiteX8" fmla="*/ 5925794 w 6062322"/>
              <a:gd name="connsiteY8" fmla="*/ 1365278 h 1365278"/>
              <a:gd name="connsiteX9" fmla="*/ 136528 w 6062322"/>
              <a:gd name="connsiteY9" fmla="*/ 1365278 h 1365278"/>
              <a:gd name="connsiteX10" fmla="*/ 39988 w 6062322"/>
              <a:gd name="connsiteY10" fmla="*/ 1325290 h 1365278"/>
              <a:gd name="connsiteX11" fmla="*/ 0 w 6062322"/>
              <a:gd name="connsiteY11" fmla="*/ 1228750 h 1365278"/>
              <a:gd name="connsiteX12" fmla="*/ 0 w 6062322"/>
              <a:gd name="connsiteY12" fmla="*/ 136528 h 136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62322" h="1365278">
                <a:moveTo>
                  <a:pt x="0" y="136528"/>
                </a:moveTo>
                <a:cubicBezTo>
                  <a:pt x="0" y="100319"/>
                  <a:pt x="14384" y="65592"/>
                  <a:pt x="39988" y="39988"/>
                </a:cubicBezTo>
                <a:cubicBezTo>
                  <a:pt x="65592" y="14384"/>
                  <a:pt x="100318" y="0"/>
                  <a:pt x="136528" y="0"/>
                </a:cubicBezTo>
                <a:lnTo>
                  <a:pt x="5925794" y="0"/>
                </a:lnTo>
                <a:cubicBezTo>
                  <a:pt x="5962003" y="0"/>
                  <a:pt x="5996730" y="14384"/>
                  <a:pt x="6022334" y="39988"/>
                </a:cubicBezTo>
                <a:cubicBezTo>
                  <a:pt x="6047938" y="65592"/>
                  <a:pt x="6062322" y="100318"/>
                  <a:pt x="6062322" y="136528"/>
                </a:cubicBezTo>
                <a:lnTo>
                  <a:pt x="6062322" y="1228750"/>
                </a:lnTo>
                <a:cubicBezTo>
                  <a:pt x="6062322" y="1264959"/>
                  <a:pt x="6047938" y="1299686"/>
                  <a:pt x="6022334" y="1325290"/>
                </a:cubicBezTo>
                <a:cubicBezTo>
                  <a:pt x="5996730" y="1350894"/>
                  <a:pt x="5962004" y="1365278"/>
                  <a:pt x="5925794" y="1365278"/>
                </a:cubicBezTo>
                <a:lnTo>
                  <a:pt x="136528" y="1365278"/>
                </a:lnTo>
                <a:cubicBezTo>
                  <a:pt x="100319" y="1365278"/>
                  <a:pt x="65592" y="1350894"/>
                  <a:pt x="39988" y="1325290"/>
                </a:cubicBezTo>
                <a:cubicBezTo>
                  <a:pt x="14384" y="1299686"/>
                  <a:pt x="0" y="1264960"/>
                  <a:pt x="0" y="1228750"/>
                </a:cubicBezTo>
                <a:lnTo>
                  <a:pt x="0" y="136528"/>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6188" tIns="116188" rIns="116188" bIns="116188" numCol="1" spcCol="1270" anchor="ctr" anchorCtr="0">
            <a:noAutofit/>
          </a:bodyPr>
          <a:lstStyle/>
          <a:p>
            <a:pPr lvl="0" algn="ctr" defTabSz="889000">
              <a:lnSpc>
                <a:spcPct val="90000"/>
              </a:lnSpc>
              <a:spcBef>
                <a:spcPct val="0"/>
              </a:spcBef>
              <a:spcAft>
                <a:spcPct val="35000"/>
              </a:spcAft>
            </a:pPr>
            <a:r>
              <a:rPr lang="en-US" sz="2000" b="1" kern="1200" dirty="0" smtClean="0"/>
              <a:t>Remuneration to WTD or MD or Manager</a:t>
            </a:r>
            <a:endParaRPr lang="en-US" sz="2000" b="1" kern="1200" dirty="0"/>
          </a:p>
        </p:txBody>
      </p:sp>
      <p:sp>
        <p:nvSpPr>
          <p:cNvPr id="14" name="Rounded Rectangle 13"/>
          <p:cNvSpPr/>
          <p:nvPr/>
        </p:nvSpPr>
        <p:spPr>
          <a:xfrm>
            <a:off x="2058516" y="2590796"/>
            <a:ext cx="1902998" cy="137540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Freeform 14"/>
          <p:cNvSpPr/>
          <p:nvPr/>
        </p:nvSpPr>
        <p:spPr>
          <a:xfrm>
            <a:off x="2313458" y="2832992"/>
            <a:ext cx="1902998" cy="1375405"/>
          </a:xfrm>
          <a:custGeom>
            <a:avLst/>
            <a:gdLst>
              <a:gd name="connsiteX0" fmla="*/ 0 w 1902998"/>
              <a:gd name="connsiteY0" fmla="*/ 137541 h 1375405"/>
              <a:gd name="connsiteX1" fmla="*/ 40285 w 1902998"/>
              <a:gd name="connsiteY1" fmla="*/ 40285 h 1375405"/>
              <a:gd name="connsiteX2" fmla="*/ 137541 w 1902998"/>
              <a:gd name="connsiteY2" fmla="*/ 0 h 1375405"/>
              <a:gd name="connsiteX3" fmla="*/ 1765457 w 1902998"/>
              <a:gd name="connsiteY3" fmla="*/ 0 h 1375405"/>
              <a:gd name="connsiteX4" fmla="*/ 1862713 w 1902998"/>
              <a:gd name="connsiteY4" fmla="*/ 40285 h 1375405"/>
              <a:gd name="connsiteX5" fmla="*/ 1902998 w 1902998"/>
              <a:gd name="connsiteY5" fmla="*/ 137541 h 1375405"/>
              <a:gd name="connsiteX6" fmla="*/ 1902998 w 1902998"/>
              <a:gd name="connsiteY6" fmla="*/ 1237864 h 1375405"/>
              <a:gd name="connsiteX7" fmla="*/ 1862713 w 1902998"/>
              <a:gd name="connsiteY7" fmla="*/ 1335120 h 1375405"/>
              <a:gd name="connsiteX8" fmla="*/ 1765457 w 1902998"/>
              <a:gd name="connsiteY8" fmla="*/ 1375405 h 1375405"/>
              <a:gd name="connsiteX9" fmla="*/ 137541 w 1902998"/>
              <a:gd name="connsiteY9" fmla="*/ 1375405 h 1375405"/>
              <a:gd name="connsiteX10" fmla="*/ 40285 w 1902998"/>
              <a:gd name="connsiteY10" fmla="*/ 1335120 h 1375405"/>
              <a:gd name="connsiteX11" fmla="*/ 0 w 1902998"/>
              <a:gd name="connsiteY11" fmla="*/ 1237864 h 1375405"/>
              <a:gd name="connsiteX12" fmla="*/ 0 w 1902998"/>
              <a:gd name="connsiteY12" fmla="*/ 137541 h 137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02998" h="1375405">
                <a:moveTo>
                  <a:pt x="0" y="137541"/>
                </a:moveTo>
                <a:cubicBezTo>
                  <a:pt x="0" y="101063"/>
                  <a:pt x="14491" y="66079"/>
                  <a:pt x="40285" y="40285"/>
                </a:cubicBezTo>
                <a:cubicBezTo>
                  <a:pt x="66079" y="14491"/>
                  <a:pt x="101063" y="0"/>
                  <a:pt x="137541" y="0"/>
                </a:cubicBezTo>
                <a:lnTo>
                  <a:pt x="1765457" y="0"/>
                </a:lnTo>
                <a:cubicBezTo>
                  <a:pt x="1801935" y="0"/>
                  <a:pt x="1836919" y="14491"/>
                  <a:pt x="1862713" y="40285"/>
                </a:cubicBezTo>
                <a:cubicBezTo>
                  <a:pt x="1888507" y="66079"/>
                  <a:pt x="1902998" y="101063"/>
                  <a:pt x="1902998" y="137541"/>
                </a:cubicBezTo>
                <a:lnTo>
                  <a:pt x="1902998" y="1237864"/>
                </a:lnTo>
                <a:cubicBezTo>
                  <a:pt x="1902998" y="1274342"/>
                  <a:pt x="1888507" y="1309326"/>
                  <a:pt x="1862713" y="1335120"/>
                </a:cubicBezTo>
                <a:cubicBezTo>
                  <a:pt x="1836919" y="1360914"/>
                  <a:pt x="1801935" y="1375405"/>
                  <a:pt x="1765457" y="1375405"/>
                </a:cubicBezTo>
                <a:lnTo>
                  <a:pt x="137541" y="1375405"/>
                </a:lnTo>
                <a:cubicBezTo>
                  <a:pt x="101063" y="1375405"/>
                  <a:pt x="66079" y="1360914"/>
                  <a:pt x="40285" y="1335120"/>
                </a:cubicBezTo>
                <a:cubicBezTo>
                  <a:pt x="14491" y="1309326"/>
                  <a:pt x="0" y="1274342"/>
                  <a:pt x="0" y="1237864"/>
                </a:cubicBezTo>
                <a:lnTo>
                  <a:pt x="0" y="13754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6484" tIns="116484" rIns="116484" bIns="116484" numCol="1" spcCol="1270" anchor="ctr" anchorCtr="0">
            <a:noAutofit/>
          </a:bodyPr>
          <a:lstStyle/>
          <a:p>
            <a:pPr lvl="0" algn="ctr" defTabSz="889000">
              <a:lnSpc>
                <a:spcPct val="90000"/>
              </a:lnSpc>
              <a:spcBef>
                <a:spcPct val="0"/>
              </a:spcBef>
              <a:spcAft>
                <a:spcPct val="35000"/>
              </a:spcAft>
            </a:pPr>
            <a:r>
              <a:rPr lang="en-US" sz="2000" kern="1200" dirty="0" smtClean="0"/>
              <a:t>If there is </a:t>
            </a:r>
            <a:r>
              <a:rPr lang="en-US" sz="2000" b="1" kern="1200" dirty="0" smtClean="0"/>
              <a:t>Only one</a:t>
            </a:r>
            <a:r>
              <a:rPr lang="en-US" sz="2000" kern="1200" dirty="0" smtClean="0"/>
              <a:t> MD or WTD or Manager.</a:t>
            </a:r>
          </a:p>
        </p:txBody>
      </p:sp>
      <p:sp>
        <p:nvSpPr>
          <p:cNvPr id="16" name="Rounded Rectangle 15"/>
          <p:cNvSpPr/>
          <p:nvPr/>
        </p:nvSpPr>
        <p:spPr>
          <a:xfrm>
            <a:off x="1573852" y="4549212"/>
            <a:ext cx="2294483" cy="1456996"/>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1828794" y="4791407"/>
            <a:ext cx="2294483" cy="1456996"/>
          </a:xfrm>
          <a:custGeom>
            <a:avLst/>
            <a:gdLst>
              <a:gd name="connsiteX0" fmla="*/ 0 w 2294483"/>
              <a:gd name="connsiteY0" fmla="*/ 145700 h 1456996"/>
              <a:gd name="connsiteX1" fmla="*/ 42675 w 2294483"/>
              <a:gd name="connsiteY1" fmla="*/ 42675 h 1456996"/>
              <a:gd name="connsiteX2" fmla="*/ 145701 w 2294483"/>
              <a:gd name="connsiteY2" fmla="*/ 1 h 1456996"/>
              <a:gd name="connsiteX3" fmla="*/ 2148783 w 2294483"/>
              <a:gd name="connsiteY3" fmla="*/ 0 h 1456996"/>
              <a:gd name="connsiteX4" fmla="*/ 2251808 w 2294483"/>
              <a:gd name="connsiteY4" fmla="*/ 42675 h 1456996"/>
              <a:gd name="connsiteX5" fmla="*/ 2294482 w 2294483"/>
              <a:gd name="connsiteY5" fmla="*/ 145701 h 1456996"/>
              <a:gd name="connsiteX6" fmla="*/ 2294483 w 2294483"/>
              <a:gd name="connsiteY6" fmla="*/ 1311296 h 1456996"/>
              <a:gd name="connsiteX7" fmla="*/ 2251808 w 2294483"/>
              <a:gd name="connsiteY7" fmla="*/ 1414321 h 1456996"/>
              <a:gd name="connsiteX8" fmla="*/ 2148782 w 2294483"/>
              <a:gd name="connsiteY8" fmla="*/ 1456996 h 1456996"/>
              <a:gd name="connsiteX9" fmla="*/ 145700 w 2294483"/>
              <a:gd name="connsiteY9" fmla="*/ 1456996 h 1456996"/>
              <a:gd name="connsiteX10" fmla="*/ 42675 w 2294483"/>
              <a:gd name="connsiteY10" fmla="*/ 1414321 h 1456996"/>
              <a:gd name="connsiteX11" fmla="*/ 1 w 2294483"/>
              <a:gd name="connsiteY11" fmla="*/ 1311295 h 1456996"/>
              <a:gd name="connsiteX12" fmla="*/ 0 w 2294483"/>
              <a:gd name="connsiteY12" fmla="*/ 145700 h 145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94483" h="1456996">
                <a:moveTo>
                  <a:pt x="0" y="145700"/>
                </a:moveTo>
                <a:cubicBezTo>
                  <a:pt x="0" y="107058"/>
                  <a:pt x="15351" y="69999"/>
                  <a:pt x="42675" y="42675"/>
                </a:cubicBezTo>
                <a:cubicBezTo>
                  <a:pt x="69999" y="15351"/>
                  <a:pt x="107059" y="1"/>
                  <a:pt x="145701" y="1"/>
                </a:cubicBezTo>
                <a:lnTo>
                  <a:pt x="2148783" y="0"/>
                </a:lnTo>
                <a:cubicBezTo>
                  <a:pt x="2187425" y="0"/>
                  <a:pt x="2224484" y="15351"/>
                  <a:pt x="2251808" y="42675"/>
                </a:cubicBezTo>
                <a:cubicBezTo>
                  <a:pt x="2279132" y="69999"/>
                  <a:pt x="2294482" y="107059"/>
                  <a:pt x="2294482" y="145701"/>
                </a:cubicBezTo>
                <a:cubicBezTo>
                  <a:pt x="2294482" y="534233"/>
                  <a:pt x="2294483" y="922764"/>
                  <a:pt x="2294483" y="1311296"/>
                </a:cubicBezTo>
                <a:cubicBezTo>
                  <a:pt x="2294483" y="1349938"/>
                  <a:pt x="2279132" y="1386997"/>
                  <a:pt x="2251808" y="1414321"/>
                </a:cubicBezTo>
                <a:cubicBezTo>
                  <a:pt x="2224484" y="1441645"/>
                  <a:pt x="2187425" y="1456996"/>
                  <a:pt x="2148782" y="1456996"/>
                </a:cubicBezTo>
                <a:lnTo>
                  <a:pt x="145700" y="1456996"/>
                </a:lnTo>
                <a:cubicBezTo>
                  <a:pt x="107058" y="1456996"/>
                  <a:pt x="69999" y="1441645"/>
                  <a:pt x="42675" y="1414321"/>
                </a:cubicBezTo>
                <a:cubicBezTo>
                  <a:pt x="15351" y="1386997"/>
                  <a:pt x="1" y="1349938"/>
                  <a:pt x="1" y="1311295"/>
                </a:cubicBezTo>
                <a:cubicBezTo>
                  <a:pt x="1" y="922763"/>
                  <a:pt x="0" y="534232"/>
                  <a:pt x="0" y="14570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254" tIns="111254" rIns="111254" bIns="111254"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0000"/>
                </a:solidFill>
              </a:rPr>
              <a:t>NOT EXCEED 5%</a:t>
            </a:r>
            <a:r>
              <a:rPr lang="en-US" sz="1800" kern="1200" dirty="0" smtClean="0"/>
              <a:t> of the Net profits of the Company.</a:t>
            </a:r>
          </a:p>
        </p:txBody>
      </p:sp>
      <p:sp>
        <p:nvSpPr>
          <p:cNvPr id="18" name="Rounded Rectangle 17"/>
          <p:cNvSpPr/>
          <p:nvPr/>
        </p:nvSpPr>
        <p:spPr>
          <a:xfrm>
            <a:off x="4798225" y="2564002"/>
            <a:ext cx="2032315" cy="138480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Freeform 18"/>
          <p:cNvSpPr/>
          <p:nvPr/>
        </p:nvSpPr>
        <p:spPr>
          <a:xfrm>
            <a:off x="5053168" y="2806197"/>
            <a:ext cx="2032315" cy="1384802"/>
          </a:xfrm>
          <a:custGeom>
            <a:avLst/>
            <a:gdLst>
              <a:gd name="connsiteX0" fmla="*/ 0 w 2032315"/>
              <a:gd name="connsiteY0" fmla="*/ 138480 h 1384802"/>
              <a:gd name="connsiteX1" fmla="*/ 40560 w 2032315"/>
              <a:gd name="connsiteY1" fmla="*/ 40560 h 1384802"/>
              <a:gd name="connsiteX2" fmla="*/ 138480 w 2032315"/>
              <a:gd name="connsiteY2" fmla="*/ 0 h 1384802"/>
              <a:gd name="connsiteX3" fmla="*/ 1893835 w 2032315"/>
              <a:gd name="connsiteY3" fmla="*/ 0 h 1384802"/>
              <a:gd name="connsiteX4" fmla="*/ 1991755 w 2032315"/>
              <a:gd name="connsiteY4" fmla="*/ 40560 h 1384802"/>
              <a:gd name="connsiteX5" fmla="*/ 2032315 w 2032315"/>
              <a:gd name="connsiteY5" fmla="*/ 138480 h 1384802"/>
              <a:gd name="connsiteX6" fmla="*/ 2032315 w 2032315"/>
              <a:gd name="connsiteY6" fmla="*/ 1246322 h 1384802"/>
              <a:gd name="connsiteX7" fmla="*/ 1991755 w 2032315"/>
              <a:gd name="connsiteY7" fmla="*/ 1344242 h 1384802"/>
              <a:gd name="connsiteX8" fmla="*/ 1893835 w 2032315"/>
              <a:gd name="connsiteY8" fmla="*/ 1384802 h 1384802"/>
              <a:gd name="connsiteX9" fmla="*/ 138480 w 2032315"/>
              <a:gd name="connsiteY9" fmla="*/ 1384802 h 1384802"/>
              <a:gd name="connsiteX10" fmla="*/ 40560 w 2032315"/>
              <a:gd name="connsiteY10" fmla="*/ 1344242 h 1384802"/>
              <a:gd name="connsiteX11" fmla="*/ 0 w 2032315"/>
              <a:gd name="connsiteY11" fmla="*/ 1246322 h 1384802"/>
              <a:gd name="connsiteX12" fmla="*/ 0 w 2032315"/>
              <a:gd name="connsiteY12" fmla="*/ 138480 h 138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2315" h="1384802">
                <a:moveTo>
                  <a:pt x="0" y="138480"/>
                </a:moveTo>
                <a:cubicBezTo>
                  <a:pt x="0" y="101753"/>
                  <a:pt x="14590" y="66530"/>
                  <a:pt x="40560" y="40560"/>
                </a:cubicBezTo>
                <a:cubicBezTo>
                  <a:pt x="66530" y="14590"/>
                  <a:pt x="101753" y="0"/>
                  <a:pt x="138480" y="0"/>
                </a:cubicBezTo>
                <a:lnTo>
                  <a:pt x="1893835" y="0"/>
                </a:lnTo>
                <a:cubicBezTo>
                  <a:pt x="1930562" y="0"/>
                  <a:pt x="1965785" y="14590"/>
                  <a:pt x="1991755" y="40560"/>
                </a:cubicBezTo>
                <a:cubicBezTo>
                  <a:pt x="2017725" y="66530"/>
                  <a:pt x="2032315" y="101753"/>
                  <a:pt x="2032315" y="138480"/>
                </a:cubicBezTo>
                <a:lnTo>
                  <a:pt x="2032315" y="1246322"/>
                </a:lnTo>
                <a:cubicBezTo>
                  <a:pt x="2032315" y="1283049"/>
                  <a:pt x="2017725" y="1318272"/>
                  <a:pt x="1991755" y="1344242"/>
                </a:cubicBezTo>
                <a:cubicBezTo>
                  <a:pt x="1965785" y="1370212"/>
                  <a:pt x="1930562" y="1384802"/>
                  <a:pt x="1893835" y="1384802"/>
                </a:cubicBezTo>
                <a:lnTo>
                  <a:pt x="138480" y="1384802"/>
                </a:lnTo>
                <a:cubicBezTo>
                  <a:pt x="101753" y="1384802"/>
                  <a:pt x="66530" y="1370212"/>
                  <a:pt x="40560" y="1344242"/>
                </a:cubicBezTo>
                <a:cubicBezTo>
                  <a:pt x="14590" y="1318272"/>
                  <a:pt x="0" y="1283049"/>
                  <a:pt x="0" y="1246322"/>
                </a:cubicBezTo>
                <a:lnTo>
                  <a:pt x="0" y="13848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6759" tIns="116759" rIns="116759" bIns="116759" numCol="1" spcCol="1270" anchor="ctr" anchorCtr="0">
            <a:noAutofit/>
          </a:bodyPr>
          <a:lstStyle/>
          <a:p>
            <a:pPr lvl="0" algn="ctr" defTabSz="889000">
              <a:lnSpc>
                <a:spcPct val="90000"/>
              </a:lnSpc>
              <a:spcBef>
                <a:spcPct val="0"/>
              </a:spcBef>
              <a:spcAft>
                <a:spcPct val="35000"/>
              </a:spcAft>
            </a:pPr>
            <a:r>
              <a:rPr lang="en-US" sz="2000" kern="1200" dirty="0" smtClean="0"/>
              <a:t>If there is</a:t>
            </a:r>
            <a:r>
              <a:rPr lang="en-US" sz="2000" b="1" kern="1200" dirty="0" smtClean="0"/>
              <a:t> more than one </a:t>
            </a:r>
            <a:r>
              <a:rPr lang="en-US" sz="2000" kern="1200" dirty="0" smtClean="0"/>
              <a:t>MD or WTD or Manager.</a:t>
            </a:r>
          </a:p>
        </p:txBody>
      </p:sp>
      <p:sp>
        <p:nvSpPr>
          <p:cNvPr id="20" name="Rounded Rectangle 19"/>
          <p:cNvSpPr/>
          <p:nvPr/>
        </p:nvSpPr>
        <p:spPr>
          <a:xfrm>
            <a:off x="4918181" y="4558405"/>
            <a:ext cx="2294483" cy="1456996"/>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20"/>
          <p:cNvSpPr/>
          <p:nvPr/>
        </p:nvSpPr>
        <p:spPr>
          <a:xfrm>
            <a:off x="5173124" y="4800601"/>
            <a:ext cx="2294483" cy="1456996"/>
          </a:xfrm>
          <a:custGeom>
            <a:avLst/>
            <a:gdLst>
              <a:gd name="connsiteX0" fmla="*/ 0 w 2294483"/>
              <a:gd name="connsiteY0" fmla="*/ 145700 h 1456996"/>
              <a:gd name="connsiteX1" fmla="*/ 42675 w 2294483"/>
              <a:gd name="connsiteY1" fmla="*/ 42675 h 1456996"/>
              <a:gd name="connsiteX2" fmla="*/ 145701 w 2294483"/>
              <a:gd name="connsiteY2" fmla="*/ 1 h 1456996"/>
              <a:gd name="connsiteX3" fmla="*/ 2148783 w 2294483"/>
              <a:gd name="connsiteY3" fmla="*/ 0 h 1456996"/>
              <a:gd name="connsiteX4" fmla="*/ 2251808 w 2294483"/>
              <a:gd name="connsiteY4" fmla="*/ 42675 h 1456996"/>
              <a:gd name="connsiteX5" fmla="*/ 2294482 w 2294483"/>
              <a:gd name="connsiteY5" fmla="*/ 145701 h 1456996"/>
              <a:gd name="connsiteX6" fmla="*/ 2294483 w 2294483"/>
              <a:gd name="connsiteY6" fmla="*/ 1311296 h 1456996"/>
              <a:gd name="connsiteX7" fmla="*/ 2251808 w 2294483"/>
              <a:gd name="connsiteY7" fmla="*/ 1414321 h 1456996"/>
              <a:gd name="connsiteX8" fmla="*/ 2148782 w 2294483"/>
              <a:gd name="connsiteY8" fmla="*/ 1456996 h 1456996"/>
              <a:gd name="connsiteX9" fmla="*/ 145700 w 2294483"/>
              <a:gd name="connsiteY9" fmla="*/ 1456996 h 1456996"/>
              <a:gd name="connsiteX10" fmla="*/ 42675 w 2294483"/>
              <a:gd name="connsiteY10" fmla="*/ 1414321 h 1456996"/>
              <a:gd name="connsiteX11" fmla="*/ 1 w 2294483"/>
              <a:gd name="connsiteY11" fmla="*/ 1311295 h 1456996"/>
              <a:gd name="connsiteX12" fmla="*/ 0 w 2294483"/>
              <a:gd name="connsiteY12" fmla="*/ 145700 h 145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94483" h="1456996">
                <a:moveTo>
                  <a:pt x="0" y="145700"/>
                </a:moveTo>
                <a:cubicBezTo>
                  <a:pt x="0" y="107058"/>
                  <a:pt x="15351" y="69999"/>
                  <a:pt x="42675" y="42675"/>
                </a:cubicBezTo>
                <a:cubicBezTo>
                  <a:pt x="69999" y="15351"/>
                  <a:pt x="107059" y="1"/>
                  <a:pt x="145701" y="1"/>
                </a:cubicBezTo>
                <a:lnTo>
                  <a:pt x="2148783" y="0"/>
                </a:lnTo>
                <a:cubicBezTo>
                  <a:pt x="2187425" y="0"/>
                  <a:pt x="2224484" y="15351"/>
                  <a:pt x="2251808" y="42675"/>
                </a:cubicBezTo>
                <a:cubicBezTo>
                  <a:pt x="2279132" y="69999"/>
                  <a:pt x="2294482" y="107059"/>
                  <a:pt x="2294482" y="145701"/>
                </a:cubicBezTo>
                <a:cubicBezTo>
                  <a:pt x="2294482" y="534233"/>
                  <a:pt x="2294483" y="922764"/>
                  <a:pt x="2294483" y="1311296"/>
                </a:cubicBezTo>
                <a:cubicBezTo>
                  <a:pt x="2294483" y="1349938"/>
                  <a:pt x="2279132" y="1386997"/>
                  <a:pt x="2251808" y="1414321"/>
                </a:cubicBezTo>
                <a:cubicBezTo>
                  <a:pt x="2224484" y="1441645"/>
                  <a:pt x="2187425" y="1456996"/>
                  <a:pt x="2148782" y="1456996"/>
                </a:cubicBezTo>
                <a:lnTo>
                  <a:pt x="145700" y="1456996"/>
                </a:lnTo>
                <a:cubicBezTo>
                  <a:pt x="107058" y="1456996"/>
                  <a:pt x="69999" y="1441645"/>
                  <a:pt x="42675" y="1414321"/>
                </a:cubicBezTo>
                <a:cubicBezTo>
                  <a:pt x="15351" y="1386997"/>
                  <a:pt x="1" y="1349938"/>
                  <a:pt x="1" y="1311295"/>
                </a:cubicBezTo>
                <a:cubicBezTo>
                  <a:pt x="1" y="922763"/>
                  <a:pt x="0" y="534232"/>
                  <a:pt x="0" y="14570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254" tIns="111254" rIns="111254" bIns="111254"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0000"/>
                </a:solidFill>
              </a:rPr>
              <a:t>NOT EXCEED 10%</a:t>
            </a:r>
            <a:r>
              <a:rPr lang="en-US" sz="1800" kern="1200" dirty="0" smtClean="0"/>
              <a:t> of the Net profit to all such Directors &amp; Manager taken together.</a:t>
            </a:r>
          </a:p>
        </p:txBody>
      </p:sp>
      <p:sp>
        <p:nvSpPr>
          <p:cNvPr id="6" name="Rectangle 5"/>
          <p:cNvSpPr/>
          <p:nvPr/>
        </p:nvSpPr>
        <p:spPr>
          <a:xfrm>
            <a:off x="0" y="0"/>
            <a:ext cx="9144000" cy="553998"/>
          </a:xfrm>
          <a:prstGeom prst="rect">
            <a:avLst/>
          </a:prstGeom>
        </p:spPr>
        <p:txBody>
          <a:bodyPr wrap="square">
            <a:spAutoFit/>
          </a:bodyPr>
          <a:lstStyle/>
          <a:p>
            <a:pPr algn="ctr" fontAlgn="auto">
              <a:spcBef>
                <a:spcPts val="0"/>
              </a:spcBef>
              <a:spcAft>
                <a:spcPts val="0"/>
              </a:spcAft>
              <a:defRPr/>
            </a:pPr>
            <a:r>
              <a:rPr lang="en-US" sz="3000" b="1" dirty="0" smtClean="0">
                <a:solidFill>
                  <a:srgbClr val="00B0F0"/>
                </a:solidFill>
              </a:rPr>
              <a:t>REMUNERATION OF DIRECTORS </a:t>
            </a:r>
            <a:r>
              <a:rPr lang="en-US" sz="1600" b="1" dirty="0" smtClean="0">
                <a:solidFill>
                  <a:srgbClr val="00B0F0"/>
                </a:solidFill>
              </a:rPr>
              <a:t>Contd…!!!</a:t>
            </a:r>
            <a:endParaRPr lang="en-US" sz="3000" b="1" dirty="0" smtClean="0">
              <a:solidFill>
                <a:srgbClr val="00B0F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fltVal val="0"/>
                                          </p:val>
                                        </p:tav>
                                        <p:tav tm="100000">
                                          <p:val>
                                            <p:strVal val="#ppt_w"/>
                                          </p:val>
                                        </p:tav>
                                      </p:tavLst>
                                    </p:anim>
                                    <p:anim calcmode="lin" valueType="num">
                                      <p:cBhvr>
                                        <p:cTn id="13" dur="1000" fill="hold"/>
                                        <p:tgtEl>
                                          <p:spTgt spid="12"/>
                                        </p:tgtEl>
                                        <p:attrNameLst>
                                          <p:attrName>ppt_h</p:attrName>
                                        </p:attrNameLst>
                                      </p:cBhvr>
                                      <p:tavLst>
                                        <p:tav tm="0">
                                          <p:val>
                                            <p:fltVal val="0"/>
                                          </p:val>
                                        </p:tav>
                                        <p:tav tm="100000">
                                          <p:val>
                                            <p:strVal val="#ppt_h"/>
                                          </p:val>
                                        </p:tav>
                                      </p:tavLst>
                                    </p:anim>
                                    <p:anim calcmode="lin" valueType="num">
                                      <p:cBhvr>
                                        <p:cTn id="14"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2"/>
                                        </p:tgtEl>
                                        <p:attrNameLst>
                                          <p:attrName>ppt_y</p:attrName>
                                        </p:attrNameLst>
                                      </p:cBhvr>
                                      <p:tavLst>
                                        <p:tav tm="0" fmla="#ppt_y+(sin(-2*pi*(1-$))*-#ppt_x+cos(-2*pi*(1-$))*(1-#ppt_y))*(1-$)">
                                          <p:val>
                                            <p:fltVal val="0"/>
                                          </p:val>
                                        </p:tav>
                                        <p:tav tm="100000">
                                          <p:val>
                                            <p:fltVal val="1"/>
                                          </p:val>
                                        </p:tav>
                                      </p:tavLst>
                                    </p:anim>
                                  </p:childTnLst>
                                </p:cTn>
                              </p:par>
                              <p:par>
                                <p:cTn id="16" presetID="15"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1000" fill="hold"/>
                                        <p:tgtEl>
                                          <p:spTgt spid="13"/>
                                        </p:tgtEl>
                                        <p:attrNameLst>
                                          <p:attrName>ppt_w</p:attrName>
                                        </p:attrNameLst>
                                      </p:cBhvr>
                                      <p:tavLst>
                                        <p:tav tm="0">
                                          <p:val>
                                            <p:fltVal val="0"/>
                                          </p:val>
                                        </p:tav>
                                        <p:tav tm="100000">
                                          <p:val>
                                            <p:strVal val="#ppt_w"/>
                                          </p:val>
                                        </p:tav>
                                      </p:tavLst>
                                    </p:anim>
                                    <p:anim calcmode="lin" valueType="num">
                                      <p:cBhvr>
                                        <p:cTn id="19" dur="1000" fill="hold"/>
                                        <p:tgtEl>
                                          <p:spTgt spid="13"/>
                                        </p:tgtEl>
                                        <p:attrNameLst>
                                          <p:attrName>ppt_h</p:attrName>
                                        </p:attrNameLst>
                                      </p:cBhvr>
                                      <p:tavLst>
                                        <p:tav tm="0">
                                          <p:val>
                                            <p:fltVal val="0"/>
                                          </p:val>
                                        </p:tav>
                                        <p:tav tm="100000">
                                          <p:val>
                                            <p:strVal val="#ppt_h"/>
                                          </p:val>
                                        </p:tav>
                                      </p:tavLst>
                                    </p:anim>
                                    <p:anim calcmode="lin" valueType="num">
                                      <p:cBhvr>
                                        <p:cTn id="20"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1000" fill="hold"/>
                                        <p:tgtEl>
                                          <p:spTgt spid="18"/>
                                        </p:tgtEl>
                                        <p:attrNameLst>
                                          <p:attrName>ppt_x</p:attrName>
                                        </p:attrNameLst>
                                      </p:cBhvr>
                                      <p:tavLst>
                                        <p:tav tm="0">
                                          <p:val>
                                            <p:strVal val="#ppt_x-.2"/>
                                          </p:val>
                                        </p:tav>
                                        <p:tav tm="100000">
                                          <p:val>
                                            <p:strVal val="#ppt_x"/>
                                          </p:val>
                                        </p:tav>
                                      </p:tavLst>
                                    </p:anim>
                                    <p:anim calcmode="lin" valueType="num">
                                      <p:cBhvr>
                                        <p:cTn id="27"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8"/>
                                        </p:tgtEl>
                                      </p:cBhvr>
                                    </p:animEffect>
                                  </p:childTnLst>
                                </p:cTn>
                              </p:par>
                              <p:par>
                                <p:cTn id="29" presetID="29"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ppt_x</p:attrName>
                                        </p:attrNameLst>
                                      </p:cBhvr>
                                      <p:tavLst>
                                        <p:tav tm="0">
                                          <p:val>
                                            <p:strVal val="#ppt_x-.2"/>
                                          </p:val>
                                        </p:tav>
                                        <p:tav tm="100000">
                                          <p:val>
                                            <p:strVal val="#ppt_x"/>
                                          </p:val>
                                        </p:tav>
                                      </p:tavLst>
                                    </p:anim>
                                    <p:anim calcmode="lin" valueType="num">
                                      <p:cBhvr>
                                        <p:cTn id="32"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3" dur="1000"/>
                                        <p:tgtEl>
                                          <p:spTgt spid="14"/>
                                        </p:tgtEl>
                                      </p:cBhvr>
                                    </p:animEffect>
                                  </p:childTnLst>
                                </p:cTn>
                              </p:par>
                              <p:par>
                                <p:cTn id="34" presetID="2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1000" fill="hold"/>
                                        <p:tgtEl>
                                          <p:spTgt spid="15"/>
                                        </p:tgtEl>
                                        <p:attrNameLst>
                                          <p:attrName>ppt_x</p:attrName>
                                        </p:attrNameLst>
                                      </p:cBhvr>
                                      <p:tavLst>
                                        <p:tav tm="0">
                                          <p:val>
                                            <p:strVal val="#ppt_x-.2"/>
                                          </p:val>
                                        </p:tav>
                                        <p:tav tm="100000">
                                          <p:val>
                                            <p:strVal val="#ppt_x"/>
                                          </p:val>
                                        </p:tav>
                                      </p:tavLst>
                                    </p:anim>
                                    <p:anim calcmode="lin" valueType="num">
                                      <p:cBhvr>
                                        <p:cTn id="37"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38" dur="1000"/>
                                        <p:tgtEl>
                                          <p:spTgt spid="15"/>
                                        </p:tgtEl>
                                      </p:cBhvr>
                                    </p:animEffect>
                                  </p:childTnLst>
                                </p:cTn>
                              </p:par>
                              <p:par>
                                <p:cTn id="39" presetID="29"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p:cTn id="41" dur="1000" fill="hold"/>
                                        <p:tgtEl>
                                          <p:spTgt spid="19"/>
                                        </p:tgtEl>
                                        <p:attrNameLst>
                                          <p:attrName>ppt_x</p:attrName>
                                        </p:attrNameLst>
                                      </p:cBhvr>
                                      <p:tavLst>
                                        <p:tav tm="0">
                                          <p:val>
                                            <p:strVal val="#ppt_x-.2"/>
                                          </p:val>
                                        </p:tav>
                                        <p:tav tm="100000">
                                          <p:val>
                                            <p:strVal val="#ppt_x"/>
                                          </p:val>
                                        </p:tav>
                                      </p:tavLst>
                                    </p:anim>
                                    <p:anim calcmode="lin" valueType="num">
                                      <p:cBhvr>
                                        <p:cTn id="42"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43" dur="10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down)">
                                      <p:cBhvr>
                                        <p:cTn id="48" dur="580">
                                          <p:stCondLst>
                                            <p:cond delay="0"/>
                                          </p:stCondLst>
                                        </p:cTn>
                                        <p:tgtEl>
                                          <p:spTgt spid="21"/>
                                        </p:tgtEl>
                                      </p:cBhvr>
                                    </p:animEffect>
                                    <p:anim calcmode="lin" valueType="num">
                                      <p:cBhvr>
                                        <p:cTn id="49"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54" dur="26">
                                          <p:stCondLst>
                                            <p:cond delay="650"/>
                                          </p:stCondLst>
                                        </p:cTn>
                                        <p:tgtEl>
                                          <p:spTgt spid="21"/>
                                        </p:tgtEl>
                                      </p:cBhvr>
                                      <p:to x="100000" y="60000"/>
                                    </p:animScale>
                                    <p:animScale>
                                      <p:cBhvr>
                                        <p:cTn id="55" dur="166" decel="50000">
                                          <p:stCondLst>
                                            <p:cond delay="676"/>
                                          </p:stCondLst>
                                        </p:cTn>
                                        <p:tgtEl>
                                          <p:spTgt spid="21"/>
                                        </p:tgtEl>
                                      </p:cBhvr>
                                      <p:to x="100000" y="100000"/>
                                    </p:animScale>
                                    <p:animScale>
                                      <p:cBhvr>
                                        <p:cTn id="56" dur="26">
                                          <p:stCondLst>
                                            <p:cond delay="1312"/>
                                          </p:stCondLst>
                                        </p:cTn>
                                        <p:tgtEl>
                                          <p:spTgt spid="21"/>
                                        </p:tgtEl>
                                      </p:cBhvr>
                                      <p:to x="100000" y="80000"/>
                                    </p:animScale>
                                    <p:animScale>
                                      <p:cBhvr>
                                        <p:cTn id="57" dur="166" decel="50000">
                                          <p:stCondLst>
                                            <p:cond delay="1338"/>
                                          </p:stCondLst>
                                        </p:cTn>
                                        <p:tgtEl>
                                          <p:spTgt spid="21"/>
                                        </p:tgtEl>
                                      </p:cBhvr>
                                      <p:to x="100000" y="100000"/>
                                    </p:animScale>
                                    <p:animScale>
                                      <p:cBhvr>
                                        <p:cTn id="58" dur="26">
                                          <p:stCondLst>
                                            <p:cond delay="1642"/>
                                          </p:stCondLst>
                                        </p:cTn>
                                        <p:tgtEl>
                                          <p:spTgt spid="21"/>
                                        </p:tgtEl>
                                      </p:cBhvr>
                                      <p:to x="100000" y="90000"/>
                                    </p:animScale>
                                    <p:animScale>
                                      <p:cBhvr>
                                        <p:cTn id="59" dur="166" decel="50000">
                                          <p:stCondLst>
                                            <p:cond delay="1668"/>
                                          </p:stCondLst>
                                        </p:cTn>
                                        <p:tgtEl>
                                          <p:spTgt spid="21"/>
                                        </p:tgtEl>
                                      </p:cBhvr>
                                      <p:to x="100000" y="100000"/>
                                    </p:animScale>
                                    <p:animScale>
                                      <p:cBhvr>
                                        <p:cTn id="60" dur="26">
                                          <p:stCondLst>
                                            <p:cond delay="1808"/>
                                          </p:stCondLst>
                                        </p:cTn>
                                        <p:tgtEl>
                                          <p:spTgt spid="21"/>
                                        </p:tgtEl>
                                      </p:cBhvr>
                                      <p:to x="100000" y="95000"/>
                                    </p:animScale>
                                    <p:animScale>
                                      <p:cBhvr>
                                        <p:cTn id="61" dur="166" decel="50000">
                                          <p:stCondLst>
                                            <p:cond delay="1834"/>
                                          </p:stCondLst>
                                        </p:cTn>
                                        <p:tgtEl>
                                          <p:spTgt spid="21"/>
                                        </p:tgtEl>
                                      </p:cBhvr>
                                      <p:to x="100000" y="100000"/>
                                    </p:animScale>
                                  </p:childTnLst>
                                </p:cTn>
                              </p:par>
                              <p:par>
                                <p:cTn id="62" presetID="26" presetClass="entr" presetSubtype="0" fill="hold"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580">
                                          <p:stCondLst>
                                            <p:cond delay="0"/>
                                          </p:stCondLst>
                                        </p:cTn>
                                        <p:tgtEl>
                                          <p:spTgt spid="20"/>
                                        </p:tgtEl>
                                      </p:cBhvr>
                                    </p:animEffect>
                                    <p:anim calcmode="lin" valueType="num">
                                      <p:cBhvr>
                                        <p:cTn id="65"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70" dur="26">
                                          <p:stCondLst>
                                            <p:cond delay="650"/>
                                          </p:stCondLst>
                                        </p:cTn>
                                        <p:tgtEl>
                                          <p:spTgt spid="20"/>
                                        </p:tgtEl>
                                      </p:cBhvr>
                                      <p:to x="100000" y="60000"/>
                                    </p:animScale>
                                    <p:animScale>
                                      <p:cBhvr>
                                        <p:cTn id="71" dur="166" decel="50000">
                                          <p:stCondLst>
                                            <p:cond delay="676"/>
                                          </p:stCondLst>
                                        </p:cTn>
                                        <p:tgtEl>
                                          <p:spTgt spid="20"/>
                                        </p:tgtEl>
                                      </p:cBhvr>
                                      <p:to x="100000" y="100000"/>
                                    </p:animScale>
                                    <p:animScale>
                                      <p:cBhvr>
                                        <p:cTn id="72" dur="26">
                                          <p:stCondLst>
                                            <p:cond delay="1312"/>
                                          </p:stCondLst>
                                        </p:cTn>
                                        <p:tgtEl>
                                          <p:spTgt spid="20"/>
                                        </p:tgtEl>
                                      </p:cBhvr>
                                      <p:to x="100000" y="80000"/>
                                    </p:animScale>
                                    <p:animScale>
                                      <p:cBhvr>
                                        <p:cTn id="73" dur="166" decel="50000">
                                          <p:stCondLst>
                                            <p:cond delay="1338"/>
                                          </p:stCondLst>
                                        </p:cTn>
                                        <p:tgtEl>
                                          <p:spTgt spid="20"/>
                                        </p:tgtEl>
                                      </p:cBhvr>
                                      <p:to x="100000" y="100000"/>
                                    </p:animScale>
                                    <p:animScale>
                                      <p:cBhvr>
                                        <p:cTn id="74" dur="26">
                                          <p:stCondLst>
                                            <p:cond delay="1642"/>
                                          </p:stCondLst>
                                        </p:cTn>
                                        <p:tgtEl>
                                          <p:spTgt spid="20"/>
                                        </p:tgtEl>
                                      </p:cBhvr>
                                      <p:to x="100000" y="90000"/>
                                    </p:animScale>
                                    <p:animScale>
                                      <p:cBhvr>
                                        <p:cTn id="75" dur="166" decel="50000">
                                          <p:stCondLst>
                                            <p:cond delay="1668"/>
                                          </p:stCondLst>
                                        </p:cTn>
                                        <p:tgtEl>
                                          <p:spTgt spid="20"/>
                                        </p:tgtEl>
                                      </p:cBhvr>
                                      <p:to x="100000" y="100000"/>
                                    </p:animScale>
                                    <p:animScale>
                                      <p:cBhvr>
                                        <p:cTn id="76" dur="26">
                                          <p:stCondLst>
                                            <p:cond delay="1808"/>
                                          </p:stCondLst>
                                        </p:cTn>
                                        <p:tgtEl>
                                          <p:spTgt spid="20"/>
                                        </p:tgtEl>
                                      </p:cBhvr>
                                      <p:to x="100000" y="95000"/>
                                    </p:animScale>
                                    <p:animScale>
                                      <p:cBhvr>
                                        <p:cTn id="77" dur="166" decel="50000">
                                          <p:stCondLst>
                                            <p:cond delay="1834"/>
                                          </p:stCondLst>
                                        </p:cTn>
                                        <p:tgtEl>
                                          <p:spTgt spid="20"/>
                                        </p:tgtEl>
                                      </p:cBhvr>
                                      <p:to x="100000" y="100000"/>
                                    </p:animScale>
                                  </p:childTnLst>
                                </p:cTn>
                              </p:par>
                              <p:par>
                                <p:cTn id="78" presetID="26" presetClass="entr" presetSubtype="0" fill="hold" grpId="0" nodeType="with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wipe(down)">
                                      <p:cBhvr>
                                        <p:cTn id="80" dur="580">
                                          <p:stCondLst>
                                            <p:cond delay="0"/>
                                          </p:stCondLst>
                                        </p:cTn>
                                        <p:tgtEl>
                                          <p:spTgt spid="17"/>
                                        </p:tgtEl>
                                      </p:cBhvr>
                                    </p:animEffect>
                                    <p:anim calcmode="lin" valueType="num">
                                      <p:cBhvr>
                                        <p:cTn id="81"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6" dur="26">
                                          <p:stCondLst>
                                            <p:cond delay="650"/>
                                          </p:stCondLst>
                                        </p:cTn>
                                        <p:tgtEl>
                                          <p:spTgt spid="17"/>
                                        </p:tgtEl>
                                      </p:cBhvr>
                                      <p:to x="100000" y="60000"/>
                                    </p:animScale>
                                    <p:animScale>
                                      <p:cBhvr>
                                        <p:cTn id="87" dur="166" decel="50000">
                                          <p:stCondLst>
                                            <p:cond delay="676"/>
                                          </p:stCondLst>
                                        </p:cTn>
                                        <p:tgtEl>
                                          <p:spTgt spid="17"/>
                                        </p:tgtEl>
                                      </p:cBhvr>
                                      <p:to x="100000" y="100000"/>
                                    </p:animScale>
                                    <p:animScale>
                                      <p:cBhvr>
                                        <p:cTn id="88" dur="26">
                                          <p:stCondLst>
                                            <p:cond delay="1312"/>
                                          </p:stCondLst>
                                        </p:cTn>
                                        <p:tgtEl>
                                          <p:spTgt spid="17"/>
                                        </p:tgtEl>
                                      </p:cBhvr>
                                      <p:to x="100000" y="80000"/>
                                    </p:animScale>
                                    <p:animScale>
                                      <p:cBhvr>
                                        <p:cTn id="89" dur="166" decel="50000">
                                          <p:stCondLst>
                                            <p:cond delay="1338"/>
                                          </p:stCondLst>
                                        </p:cTn>
                                        <p:tgtEl>
                                          <p:spTgt spid="17"/>
                                        </p:tgtEl>
                                      </p:cBhvr>
                                      <p:to x="100000" y="100000"/>
                                    </p:animScale>
                                    <p:animScale>
                                      <p:cBhvr>
                                        <p:cTn id="90" dur="26">
                                          <p:stCondLst>
                                            <p:cond delay="1642"/>
                                          </p:stCondLst>
                                        </p:cTn>
                                        <p:tgtEl>
                                          <p:spTgt spid="17"/>
                                        </p:tgtEl>
                                      </p:cBhvr>
                                      <p:to x="100000" y="90000"/>
                                    </p:animScale>
                                    <p:animScale>
                                      <p:cBhvr>
                                        <p:cTn id="91" dur="166" decel="50000">
                                          <p:stCondLst>
                                            <p:cond delay="1668"/>
                                          </p:stCondLst>
                                        </p:cTn>
                                        <p:tgtEl>
                                          <p:spTgt spid="17"/>
                                        </p:tgtEl>
                                      </p:cBhvr>
                                      <p:to x="100000" y="100000"/>
                                    </p:animScale>
                                    <p:animScale>
                                      <p:cBhvr>
                                        <p:cTn id="92" dur="26">
                                          <p:stCondLst>
                                            <p:cond delay="1808"/>
                                          </p:stCondLst>
                                        </p:cTn>
                                        <p:tgtEl>
                                          <p:spTgt spid="17"/>
                                        </p:tgtEl>
                                      </p:cBhvr>
                                      <p:to x="100000" y="95000"/>
                                    </p:animScale>
                                    <p:animScale>
                                      <p:cBhvr>
                                        <p:cTn id="93" dur="166" decel="50000">
                                          <p:stCondLst>
                                            <p:cond delay="1834"/>
                                          </p:stCondLst>
                                        </p:cTn>
                                        <p:tgtEl>
                                          <p:spTgt spid="17"/>
                                        </p:tgtEl>
                                      </p:cBhvr>
                                      <p:to x="100000" y="100000"/>
                                    </p:animScale>
                                  </p:childTnLst>
                                </p:cTn>
                              </p:par>
                              <p:par>
                                <p:cTn id="94" presetID="26" presetClass="entr" presetSubtype="0" fill="hold" nodeType="withEffect">
                                  <p:stCondLst>
                                    <p:cond delay="0"/>
                                  </p:stCondLst>
                                  <p:childTnLst>
                                    <p:set>
                                      <p:cBhvr>
                                        <p:cTn id="95" dur="1" fill="hold">
                                          <p:stCondLst>
                                            <p:cond delay="0"/>
                                          </p:stCondLst>
                                        </p:cTn>
                                        <p:tgtEl>
                                          <p:spTgt spid="16"/>
                                        </p:tgtEl>
                                        <p:attrNameLst>
                                          <p:attrName>style.visibility</p:attrName>
                                        </p:attrNameLst>
                                      </p:cBhvr>
                                      <p:to>
                                        <p:strVal val="visible"/>
                                      </p:to>
                                    </p:set>
                                    <p:animEffect transition="in" filter="wipe(down)">
                                      <p:cBhvr>
                                        <p:cTn id="96" dur="580">
                                          <p:stCondLst>
                                            <p:cond delay="0"/>
                                          </p:stCondLst>
                                        </p:cTn>
                                        <p:tgtEl>
                                          <p:spTgt spid="16"/>
                                        </p:tgtEl>
                                      </p:cBhvr>
                                    </p:animEffect>
                                    <p:anim calcmode="lin" valueType="num">
                                      <p:cBhvr>
                                        <p:cTn id="9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02" dur="26">
                                          <p:stCondLst>
                                            <p:cond delay="650"/>
                                          </p:stCondLst>
                                        </p:cTn>
                                        <p:tgtEl>
                                          <p:spTgt spid="16"/>
                                        </p:tgtEl>
                                      </p:cBhvr>
                                      <p:to x="100000" y="60000"/>
                                    </p:animScale>
                                    <p:animScale>
                                      <p:cBhvr>
                                        <p:cTn id="103" dur="166" decel="50000">
                                          <p:stCondLst>
                                            <p:cond delay="676"/>
                                          </p:stCondLst>
                                        </p:cTn>
                                        <p:tgtEl>
                                          <p:spTgt spid="16"/>
                                        </p:tgtEl>
                                      </p:cBhvr>
                                      <p:to x="100000" y="100000"/>
                                    </p:animScale>
                                    <p:animScale>
                                      <p:cBhvr>
                                        <p:cTn id="104" dur="26">
                                          <p:stCondLst>
                                            <p:cond delay="1312"/>
                                          </p:stCondLst>
                                        </p:cTn>
                                        <p:tgtEl>
                                          <p:spTgt spid="16"/>
                                        </p:tgtEl>
                                      </p:cBhvr>
                                      <p:to x="100000" y="80000"/>
                                    </p:animScale>
                                    <p:animScale>
                                      <p:cBhvr>
                                        <p:cTn id="105" dur="166" decel="50000">
                                          <p:stCondLst>
                                            <p:cond delay="1338"/>
                                          </p:stCondLst>
                                        </p:cTn>
                                        <p:tgtEl>
                                          <p:spTgt spid="16"/>
                                        </p:tgtEl>
                                      </p:cBhvr>
                                      <p:to x="100000" y="100000"/>
                                    </p:animScale>
                                    <p:animScale>
                                      <p:cBhvr>
                                        <p:cTn id="106" dur="26">
                                          <p:stCondLst>
                                            <p:cond delay="1642"/>
                                          </p:stCondLst>
                                        </p:cTn>
                                        <p:tgtEl>
                                          <p:spTgt spid="16"/>
                                        </p:tgtEl>
                                      </p:cBhvr>
                                      <p:to x="100000" y="90000"/>
                                    </p:animScale>
                                    <p:animScale>
                                      <p:cBhvr>
                                        <p:cTn id="107" dur="166" decel="50000">
                                          <p:stCondLst>
                                            <p:cond delay="1668"/>
                                          </p:stCondLst>
                                        </p:cTn>
                                        <p:tgtEl>
                                          <p:spTgt spid="16"/>
                                        </p:tgtEl>
                                      </p:cBhvr>
                                      <p:to x="100000" y="100000"/>
                                    </p:animScale>
                                    <p:animScale>
                                      <p:cBhvr>
                                        <p:cTn id="108" dur="26">
                                          <p:stCondLst>
                                            <p:cond delay="1808"/>
                                          </p:stCondLst>
                                        </p:cTn>
                                        <p:tgtEl>
                                          <p:spTgt spid="16"/>
                                        </p:tgtEl>
                                      </p:cBhvr>
                                      <p:to x="100000" y="95000"/>
                                    </p:animScale>
                                    <p:animScale>
                                      <p:cBhvr>
                                        <p:cTn id="109"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9" grpId="0" animBg="1"/>
      <p:bldP spid="21" grpId="0" animBg="1"/>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39</a:t>
            </a:fld>
            <a:endParaRPr lang="en-US" dirty="0"/>
          </a:p>
        </p:txBody>
      </p:sp>
      <p:graphicFrame>
        <p:nvGraphicFramePr>
          <p:cNvPr id="5" name="Diagram 4"/>
          <p:cNvGraphicFramePr/>
          <p:nvPr/>
        </p:nvGraphicFramePr>
        <p:xfrm>
          <a:off x="457200" y="762000"/>
          <a:ext cx="8229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0" y="0"/>
            <a:ext cx="9144000" cy="553998"/>
          </a:xfrm>
          <a:prstGeom prst="rect">
            <a:avLst/>
          </a:prstGeom>
        </p:spPr>
        <p:txBody>
          <a:bodyPr wrap="square">
            <a:spAutoFit/>
          </a:bodyPr>
          <a:lstStyle/>
          <a:p>
            <a:pPr algn="ctr" fontAlgn="auto">
              <a:spcBef>
                <a:spcPts val="0"/>
              </a:spcBef>
              <a:spcAft>
                <a:spcPts val="0"/>
              </a:spcAft>
              <a:defRPr/>
            </a:pPr>
            <a:r>
              <a:rPr lang="en-US" sz="3000" b="1" dirty="0" smtClean="0">
                <a:solidFill>
                  <a:srgbClr val="00B0F0"/>
                </a:solidFill>
              </a:rPr>
              <a:t>REMUNERATION OF DIRECTORS </a:t>
            </a:r>
            <a:r>
              <a:rPr lang="en-US" sz="1600" b="1" dirty="0" smtClean="0">
                <a:solidFill>
                  <a:srgbClr val="00B0F0"/>
                </a:solidFill>
              </a:rPr>
              <a:t>Contd…!!!</a:t>
            </a:r>
            <a:endParaRPr lang="en-US" sz="3000" b="1" dirty="0" smtClean="0">
              <a:solidFill>
                <a:srgbClr val="00B0F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4)">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p:cNvPicPr>
            <a:picLocks noChangeAspect="1" noChangeArrowheads="1"/>
          </p:cNvPicPr>
          <p:nvPr/>
        </p:nvPicPr>
        <p:blipFill>
          <a:blip r:embed="rId2" cstate="print"/>
          <a:srcRect l="3333" r="3333"/>
          <a:stretch>
            <a:fillRect/>
          </a:stretch>
        </p:blipFill>
        <p:spPr bwMode="auto">
          <a:xfrm>
            <a:off x="990600" y="76201"/>
            <a:ext cx="2133600" cy="685799"/>
          </a:xfrm>
          <a:prstGeom prst="rect">
            <a:avLst/>
          </a:prstGeom>
          <a:noFill/>
          <a:ln w="9525">
            <a:noFill/>
            <a:miter lim="800000"/>
            <a:headEnd/>
            <a:tailEnd/>
          </a:ln>
        </p:spPr>
      </p:pic>
      <p:sp>
        <p:nvSpPr>
          <p:cNvPr id="19" name="Quad Arrow 18"/>
          <p:cNvSpPr/>
          <p:nvPr/>
        </p:nvSpPr>
        <p:spPr>
          <a:xfrm>
            <a:off x="4876800" y="2438400"/>
            <a:ext cx="4038600" cy="3429000"/>
          </a:xfrm>
          <a:prstGeom prst="quadArrow">
            <a:avLst>
              <a:gd name="adj1" fmla="val 2000"/>
              <a:gd name="adj2" fmla="val 4000"/>
              <a:gd name="adj3" fmla="val 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0" name="Freeform 19"/>
          <p:cNvSpPr/>
          <p:nvPr/>
        </p:nvSpPr>
        <p:spPr>
          <a:xfrm>
            <a:off x="5105400" y="2590800"/>
            <a:ext cx="1600200" cy="1371600"/>
          </a:xfrm>
          <a:custGeom>
            <a:avLst/>
            <a:gdLst>
              <a:gd name="connsiteX0" fmla="*/ 0 w 1104328"/>
              <a:gd name="connsiteY0" fmla="*/ 157483 h 944880"/>
              <a:gd name="connsiteX1" fmla="*/ 46126 w 1104328"/>
              <a:gd name="connsiteY1" fmla="*/ 46126 h 944880"/>
              <a:gd name="connsiteX2" fmla="*/ 157483 w 1104328"/>
              <a:gd name="connsiteY2" fmla="*/ 0 h 944880"/>
              <a:gd name="connsiteX3" fmla="*/ 946845 w 1104328"/>
              <a:gd name="connsiteY3" fmla="*/ 0 h 944880"/>
              <a:gd name="connsiteX4" fmla="*/ 1058202 w 1104328"/>
              <a:gd name="connsiteY4" fmla="*/ 46126 h 944880"/>
              <a:gd name="connsiteX5" fmla="*/ 1104328 w 1104328"/>
              <a:gd name="connsiteY5" fmla="*/ 157483 h 944880"/>
              <a:gd name="connsiteX6" fmla="*/ 1104328 w 1104328"/>
              <a:gd name="connsiteY6" fmla="*/ 787397 h 944880"/>
              <a:gd name="connsiteX7" fmla="*/ 1058202 w 1104328"/>
              <a:gd name="connsiteY7" fmla="*/ 898754 h 944880"/>
              <a:gd name="connsiteX8" fmla="*/ 946845 w 1104328"/>
              <a:gd name="connsiteY8" fmla="*/ 944880 h 944880"/>
              <a:gd name="connsiteX9" fmla="*/ 157483 w 1104328"/>
              <a:gd name="connsiteY9" fmla="*/ 944880 h 944880"/>
              <a:gd name="connsiteX10" fmla="*/ 46126 w 1104328"/>
              <a:gd name="connsiteY10" fmla="*/ 898754 h 944880"/>
              <a:gd name="connsiteX11" fmla="*/ 0 w 1104328"/>
              <a:gd name="connsiteY11" fmla="*/ 787397 h 944880"/>
              <a:gd name="connsiteX12" fmla="*/ 0 w 1104328"/>
              <a:gd name="connsiteY12" fmla="*/ 157483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328" h="944880">
                <a:moveTo>
                  <a:pt x="0" y="157483"/>
                </a:moveTo>
                <a:cubicBezTo>
                  <a:pt x="0" y="115716"/>
                  <a:pt x="16592" y="75659"/>
                  <a:pt x="46126" y="46126"/>
                </a:cubicBezTo>
                <a:cubicBezTo>
                  <a:pt x="75660" y="16592"/>
                  <a:pt x="115716" y="0"/>
                  <a:pt x="157483" y="0"/>
                </a:cubicBezTo>
                <a:lnTo>
                  <a:pt x="946845" y="0"/>
                </a:lnTo>
                <a:cubicBezTo>
                  <a:pt x="988612" y="0"/>
                  <a:pt x="1028669" y="16592"/>
                  <a:pt x="1058202" y="46126"/>
                </a:cubicBezTo>
                <a:cubicBezTo>
                  <a:pt x="1087736" y="75660"/>
                  <a:pt x="1104328" y="115716"/>
                  <a:pt x="1104328" y="157483"/>
                </a:cubicBezTo>
                <a:lnTo>
                  <a:pt x="1104328" y="787397"/>
                </a:lnTo>
                <a:cubicBezTo>
                  <a:pt x="1104328" y="829164"/>
                  <a:pt x="1087736" y="869221"/>
                  <a:pt x="1058202" y="898754"/>
                </a:cubicBezTo>
                <a:cubicBezTo>
                  <a:pt x="1028668" y="928288"/>
                  <a:pt x="988612" y="944880"/>
                  <a:pt x="946845" y="944880"/>
                </a:cubicBezTo>
                <a:lnTo>
                  <a:pt x="157483" y="944880"/>
                </a:lnTo>
                <a:cubicBezTo>
                  <a:pt x="115716" y="944880"/>
                  <a:pt x="75659" y="928288"/>
                  <a:pt x="46126" y="898754"/>
                </a:cubicBezTo>
                <a:cubicBezTo>
                  <a:pt x="16592" y="869220"/>
                  <a:pt x="0" y="829164"/>
                  <a:pt x="0" y="787397"/>
                </a:cubicBezTo>
                <a:lnTo>
                  <a:pt x="0" y="157483"/>
                </a:lnTo>
                <a:close/>
              </a:path>
            </a:pathLst>
          </a:custGeom>
          <a:solidFill>
            <a:schemeClr val="accent3">
              <a:lumMod val="40000"/>
              <a:lumOff val="60000"/>
              <a:alpha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9465" tIns="99465" rIns="99465" bIns="99465" numCol="1" spcCol="1270" anchor="ctr" anchorCtr="0">
            <a:noAutofit/>
          </a:bodyPr>
          <a:lstStyle/>
          <a:p>
            <a:pPr lvl="0" algn="ctr" defTabSz="622300">
              <a:lnSpc>
                <a:spcPct val="90000"/>
              </a:lnSpc>
              <a:spcBef>
                <a:spcPct val="0"/>
              </a:spcBef>
              <a:spcAft>
                <a:spcPct val="35000"/>
              </a:spcAft>
            </a:pPr>
            <a:r>
              <a:rPr lang="en-US" sz="4000" b="1" kern="1200" dirty="0" smtClean="0">
                <a:solidFill>
                  <a:schemeClr val="bg1"/>
                </a:solidFill>
              </a:rPr>
              <a:t>29</a:t>
            </a:r>
            <a:r>
              <a:rPr lang="en-US" sz="2600" b="1" kern="1200" dirty="0" smtClean="0">
                <a:solidFill>
                  <a:schemeClr val="bg1"/>
                </a:solidFill>
              </a:rPr>
              <a:t> Chapters</a:t>
            </a:r>
            <a:endParaRPr lang="en-US" sz="2600" b="1" kern="1200" dirty="0">
              <a:solidFill>
                <a:schemeClr val="bg1"/>
              </a:solidFill>
            </a:endParaRPr>
          </a:p>
        </p:txBody>
      </p:sp>
      <p:sp>
        <p:nvSpPr>
          <p:cNvPr id="21" name="Freeform 20"/>
          <p:cNvSpPr/>
          <p:nvPr/>
        </p:nvSpPr>
        <p:spPr>
          <a:xfrm>
            <a:off x="7086600" y="2590800"/>
            <a:ext cx="1600200" cy="1371600"/>
          </a:xfrm>
          <a:custGeom>
            <a:avLst/>
            <a:gdLst>
              <a:gd name="connsiteX0" fmla="*/ 0 w 1021651"/>
              <a:gd name="connsiteY0" fmla="*/ 157483 h 944880"/>
              <a:gd name="connsiteX1" fmla="*/ 46126 w 1021651"/>
              <a:gd name="connsiteY1" fmla="*/ 46126 h 944880"/>
              <a:gd name="connsiteX2" fmla="*/ 157483 w 1021651"/>
              <a:gd name="connsiteY2" fmla="*/ 0 h 944880"/>
              <a:gd name="connsiteX3" fmla="*/ 864168 w 1021651"/>
              <a:gd name="connsiteY3" fmla="*/ 0 h 944880"/>
              <a:gd name="connsiteX4" fmla="*/ 975525 w 1021651"/>
              <a:gd name="connsiteY4" fmla="*/ 46126 h 944880"/>
              <a:gd name="connsiteX5" fmla="*/ 1021651 w 1021651"/>
              <a:gd name="connsiteY5" fmla="*/ 157483 h 944880"/>
              <a:gd name="connsiteX6" fmla="*/ 1021651 w 1021651"/>
              <a:gd name="connsiteY6" fmla="*/ 787397 h 944880"/>
              <a:gd name="connsiteX7" fmla="*/ 975525 w 1021651"/>
              <a:gd name="connsiteY7" fmla="*/ 898754 h 944880"/>
              <a:gd name="connsiteX8" fmla="*/ 864168 w 1021651"/>
              <a:gd name="connsiteY8" fmla="*/ 944880 h 944880"/>
              <a:gd name="connsiteX9" fmla="*/ 157483 w 1021651"/>
              <a:gd name="connsiteY9" fmla="*/ 944880 h 944880"/>
              <a:gd name="connsiteX10" fmla="*/ 46126 w 1021651"/>
              <a:gd name="connsiteY10" fmla="*/ 898754 h 944880"/>
              <a:gd name="connsiteX11" fmla="*/ 0 w 1021651"/>
              <a:gd name="connsiteY11" fmla="*/ 787397 h 944880"/>
              <a:gd name="connsiteX12" fmla="*/ 0 w 1021651"/>
              <a:gd name="connsiteY12" fmla="*/ 157483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1651" h="944880">
                <a:moveTo>
                  <a:pt x="0" y="157483"/>
                </a:moveTo>
                <a:cubicBezTo>
                  <a:pt x="0" y="115716"/>
                  <a:pt x="16592" y="75659"/>
                  <a:pt x="46126" y="46126"/>
                </a:cubicBezTo>
                <a:cubicBezTo>
                  <a:pt x="75660" y="16592"/>
                  <a:pt x="115716" y="0"/>
                  <a:pt x="157483" y="0"/>
                </a:cubicBezTo>
                <a:lnTo>
                  <a:pt x="864168" y="0"/>
                </a:lnTo>
                <a:cubicBezTo>
                  <a:pt x="905935" y="0"/>
                  <a:pt x="945992" y="16592"/>
                  <a:pt x="975525" y="46126"/>
                </a:cubicBezTo>
                <a:cubicBezTo>
                  <a:pt x="1005059" y="75660"/>
                  <a:pt x="1021651" y="115716"/>
                  <a:pt x="1021651" y="157483"/>
                </a:cubicBezTo>
                <a:lnTo>
                  <a:pt x="1021651" y="787397"/>
                </a:lnTo>
                <a:cubicBezTo>
                  <a:pt x="1021651" y="829164"/>
                  <a:pt x="1005059" y="869221"/>
                  <a:pt x="975525" y="898754"/>
                </a:cubicBezTo>
                <a:cubicBezTo>
                  <a:pt x="945991" y="928288"/>
                  <a:pt x="905935" y="944880"/>
                  <a:pt x="864168" y="944880"/>
                </a:cubicBezTo>
                <a:lnTo>
                  <a:pt x="157483" y="944880"/>
                </a:lnTo>
                <a:cubicBezTo>
                  <a:pt x="115716" y="944880"/>
                  <a:pt x="75659" y="928288"/>
                  <a:pt x="46126" y="898754"/>
                </a:cubicBezTo>
                <a:cubicBezTo>
                  <a:pt x="16592" y="869220"/>
                  <a:pt x="0" y="829164"/>
                  <a:pt x="0" y="787397"/>
                </a:cubicBezTo>
                <a:lnTo>
                  <a:pt x="0" y="157483"/>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9465" tIns="99465" rIns="99465" bIns="99465" numCol="1" spcCol="1270" anchor="ctr" anchorCtr="0">
            <a:noAutofit/>
          </a:bodyPr>
          <a:lstStyle/>
          <a:p>
            <a:pPr lvl="0" algn="ctr" defTabSz="622300">
              <a:lnSpc>
                <a:spcPct val="90000"/>
              </a:lnSpc>
              <a:spcBef>
                <a:spcPct val="0"/>
              </a:spcBef>
              <a:spcAft>
                <a:spcPct val="35000"/>
              </a:spcAft>
            </a:pPr>
            <a:r>
              <a:rPr lang="en-US" sz="4000" b="1" kern="1200" dirty="0" smtClean="0">
                <a:solidFill>
                  <a:schemeClr val="bg1"/>
                </a:solidFill>
              </a:rPr>
              <a:t>470 </a:t>
            </a:r>
            <a:r>
              <a:rPr lang="en-US" sz="2600" b="1" kern="1200" dirty="0" smtClean="0">
                <a:solidFill>
                  <a:schemeClr val="bg1"/>
                </a:solidFill>
              </a:rPr>
              <a:t>Sections</a:t>
            </a:r>
          </a:p>
        </p:txBody>
      </p:sp>
      <p:sp>
        <p:nvSpPr>
          <p:cNvPr id="22" name="Freeform 21"/>
          <p:cNvSpPr/>
          <p:nvPr/>
        </p:nvSpPr>
        <p:spPr>
          <a:xfrm>
            <a:off x="5105400" y="4343400"/>
            <a:ext cx="1600200" cy="1371600"/>
          </a:xfrm>
          <a:custGeom>
            <a:avLst/>
            <a:gdLst>
              <a:gd name="connsiteX0" fmla="*/ 0 w 1328161"/>
              <a:gd name="connsiteY0" fmla="*/ 157483 h 944880"/>
              <a:gd name="connsiteX1" fmla="*/ 46126 w 1328161"/>
              <a:gd name="connsiteY1" fmla="*/ 46126 h 944880"/>
              <a:gd name="connsiteX2" fmla="*/ 157483 w 1328161"/>
              <a:gd name="connsiteY2" fmla="*/ 0 h 944880"/>
              <a:gd name="connsiteX3" fmla="*/ 1170678 w 1328161"/>
              <a:gd name="connsiteY3" fmla="*/ 0 h 944880"/>
              <a:gd name="connsiteX4" fmla="*/ 1282035 w 1328161"/>
              <a:gd name="connsiteY4" fmla="*/ 46126 h 944880"/>
              <a:gd name="connsiteX5" fmla="*/ 1328161 w 1328161"/>
              <a:gd name="connsiteY5" fmla="*/ 157483 h 944880"/>
              <a:gd name="connsiteX6" fmla="*/ 1328161 w 1328161"/>
              <a:gd name="connsiteY6" fmla="*/ 787397 h 944880"/>
              <a:gd name="connsiteX7" fmla="*/ 1282035 w 1328161"/>
              <a:gd name="connsiteY7" fmla="*/ 898754 h 944880"/>
              <a:gd name="connsiteX8" fmla="*/ 1170678 w 1328161"/>
              <a:gd name="connsiteY8" fmla="*/ 944880 h 944880"/>
              <a:gd name="connsiteX9" fmla="*/ 157483 w 1328161"/>
              <a:gd name="connsiteY9" fmla="*/ 944880 h 944880"/>
              <a:gd name="connsiteX10" fmla="*/ 46126 w 1328161"/>
              <a:gd name="connsiteY10" fmla="*/ 898754 h 944880"/>
              <a:gd name="connsiteX11" fmla="*/ 0 w 1328161"/>
              <a:gd name="connsiteY11" fmla="*/ 787397 h 944880"/>
              <a:gd name="connsiteX12" fmla="*/ 0 w 1328161"/>
              <a:gd name="connsiteY12" fmla="*/ 157483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8161" h="944880">
                <a:moveTo>
                  <a:pt x="0" y="157483"/>
                </a:moveTo>
                <a:cubicBezTo>
                  <a:pt x="0" y="115716"/>
                  <a:pt x="16592" y="75659"/>
                  <a:pt x="46126" y="46126"/>
                </a:cubicBezTo>
                <a:cubicBezTo>
                  <a:pt x="75660" y="16592"/>
                  <a:pt x="115716" y="0"/>
                  <a:pt x="157483" y="0"/>
                </a:cubicBezTo>
                <a:lnTo>
                  <a:pt x="1170678" y="0"/>
                </a:lnTo>
                <a:cubicBezTo>
                  <a:pt x="1212445" y="0"/>
                  <a:pt x="1252502" y="16592"/>
                  <a:pt x="1282035" y="46126"/>
                </a:cubicBezTo>
                <a:cubicBezTo>
                  <a:pt x="1311569" y="75660"/>
                  <a:pt x="1328161" y="115716"/>
                  <a:pt x="1328161" y="157483"/>
                </a:cubicBezTo>
                <a:lnTo>
                  <a:pt x="1328161" y="787397"/>
                </a:lnTo>
                <a:cubicBezTo>
                  <a:pt x="1328161" y="829164"/>
                  <a:pt x="1311569" y="869221"/>
                  <a:pt x="1282035" y="898754"/>
                </a:cubicBezTo>
                <a:cubicBezTo>
                  <a:pt x="1252501" y="928288"/>
                  <a:pt x="1212445" y="944880"/>
                  <a:pt x="1170678" y="944880"/>
                </a:cubicBezTo>
                <a:lnTo>
                  <a:pt x="157483" y="944880"/>
                </a:lnTo>
                <a:cubicBezTo>
                  <a:pt x="115716" y="944880"/>
                  <a:pt x="75659" y="928288"/>
                  <a:pt x="46126" y="898754"/>
                </a:cubicBezTo>
                <a:cubicBezTo>
                  <a:pt x="16592" y="869220"/>
                  <a:pt x="0" y="829164"/>
                  <a:pt x="0" y="787397"/>
                </a:cubicBezTo>
                <a:lnTo>
                  <a:pt x="0" y="157483"/>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9465" tIns="99465" rIns="99465" bIns="99465" numCol="1" spcCol="1270" anchor="ctr" anchorCtr="0">
            <a:noAutofit/>
          </a:bodyPr>
          <a:lstStyle/>
          <a:p>
            <a:pPr lvl="0" algn="ctr" defTabSz="622300">
              <a:lnSpc>
                <a:spcPct val="90000"/>
              </a:lnSpc>
              <a:spcBef>
                <a:spcPct val="0"/>
              </a:spcBef>
              <a:spcAft>
                <a:spcPct val="35000"/>
              </a:spcAft>
            </a:pPr>
            <a:r>
              <a:rPr lang="en-US" sz="4000" b="1" kern="1200" dirty="0" smtClean="0">
                <a:solidFill>
                  <a:schemeClr val="bg1"/>
                </a:solidFill>
              </a:rPr>
              <a:t>95</a:t>
            </a:r>
            <a:r>
              <a:rPr lang="en-US" sz="2600" b="1" kern="1200" dirty="0" smtClean="0">
                <a:solidFill>
                  <a:schemeClr val="bg1"/>
                </a:solidFill>
              </a:rPr>
              <a:t> </a:t>
            </a:r>
            <a:r>
              <a:rPr lang="en-US" sz="2000" b="1" kern="1200" dirty="0" smtClean="0">
                <a:solidFill>
                  <a:schemeClr val="bg1"/>
                </a:solidFill>
              </a:rPr>
              <a:t>Definitions</a:t>
            </a:r>
            <a:endParaRPr lang="en-US" sz="2600" b="1" kern="1200" dirty="0" smtClean="0">
              <a:solidFill>
                <a:schemeClr val="bg1"/>
              </a:solidFill>
            </a:endParaRPr>
          </a:p>
        </p:txBody>
      </p:sp>
      <p:sp>
        <p:nvSpPr>
          <p:cNvPr id="23" name="Freeform 22"/>
          <p:cNvSpPr/>
          <p:nvPr/>
        </p:nvSpPr>
        <p:spPr>
          <a:xfrm>
            <a:off x="7086600" y="4419600"/>
            <a:ext cx="1600200" cy="1371600"/>
          </a:xfrm>
          <a:custGeom>
            <a:avLst/>
            <a:gdLst>
              <a:gd name="connsiteX0" fmla="*/ 0 w 1175770"/>
              <a:gd name="connsiteY0" fmla="*/ 157483 h 944880"/>
              <a:gd name="connsiteX1" fmla="*/ 46126 w 1175770"/>
              <a:gd name="connsiteY1" fmla="*/ 46126 h 944880"/>
              <a:gd name="connsiteX2" fmla="*/ 157483 w 1175770"/>
              <a:gd name="connsiteY2" fmla="*/ 0 h 944880"/>
              <a:gd name="connsiteX3" fmla="*/ 1018287 w 1175770"/>
              <a:gd name="connsiteY3" fmla="*/ 0 h 944880"/>
              <a:gd name="connsiteX4" fmla="*/ 1129644 w 1175770"/>
              <a:gd name="connsiteY4" fmla="*/ 46126 h 944880"/>
              <a:gd name="connsiteX5" fmla="*/ 1175770 w 1175770"/>
              <a:gd name="connsiteY5" fmla="*/ 157483 h 944880"/>
              <a:gd name="connsiteX6" fmla="*/ 1175770 w 1175770"/>
              <a:gd name="connsiteY6" fmla="*/ 787397 h 944880"/>
              <a:gd name="connsiteX7" fmla="*/ 1129644 w 1175770"/>
              <a:gd name="connsiteY7" fmla="*/ 898754 h 944880"/>
              <a:gd name="connsiteX8" fmla="*/ 1018287 w 1175770"/>
              <a:gd name="connsiteY8" fmla="*/ 944880 h 944880"/>
              <a:gd name="connsiteX9" fmla="*/ 157483 w 1175770"/>
              <a:gd name="connsiteY9" fmla="*/ 944880 h 944880"/>
              <a:gd name="connsiteX10" fmla="*/ 46126 w 1175770"/>
              <a:gd name="connsiteY10" fmla="*/ 898754 h 944880"/>
              <a:gd name="connsiteX11" fmla="*/ 0 w 1175770"/>
              <a:gd name="connsiteY11" fmla="*/ 787397 h 944880"/>
              <a:gd name="connsiteX12" fmla="*/ 0 w 1175770"/>
              <a:gd name="connsiteY12" fmla="*/ 157483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5770" h="944880">
                <a:moveTo>
                  <a:pt x="0" y="157483"/>
                </a:moveTo>
                <a:cubicBezTo>
                  <a:pt x="0" y="115716"/>
                  <a:pt x="16592" y="75659"/>
                  <a:pt x="46126" y="46126"/>
                </a:cubicBezTo>
                <a:cubicBezTo>
                  <a:pt x="75660" y="16592"/>
                  <a:pt x="115716" y="0"/>
                  <a:pt x="157483" y="0"/>
                </a:cubicBezTo>
                <a:lnTo>
                  <a:pt x="1018287" y="0"/>
                </a:lnTo>
                <a:cubicBezTo>
                  <a:pt x="1060054" y="0"/>
                  <a:pt x="1100111" y="16592"/>
                  <a:pt x="1129644" y="46126"/>
                </a:cubicBezTo>
                <a:cubicBezTo>
                  <a:pt x="1159178" y="75660"/>
                  <a:pt x="1175770" y="115716"/>
                  <a:pt x="1175770" y="157483"/>
                </a:cubicBezTo>
                <a:lnTo>
                  <a:pt x="1175770" y="787397"/>
                </a:lnTo>
                <a:cubicBezTo>
                  <a:pt x="1175770" y="829164"/>
                  <a:pt x="1159178" y="869221"/>
                  <a:pt x="1129644" y="898754"/>
                </a:cubicBezTo>
                <a:cubicBezTo>
                  <a:pt x="1100110" y="928288"/>
                  <a:pt x="1060054" y="944880"/>
                  <a:pt x="1018287" y="944880"/>
                </a:cubicBezTo>
                <a:lnTo>
                  <a:pt x="157483" y="944880"/>
                </a:lnTo>
                <a:cubicBezTo>
                  <a:pt x="115716" y="944880"/>
                  <a:pt x="75659" y="928288"/>
                  <a:pt x="46126" y="898754"/>
                </a:cubicBezTo>
                <a:cubicBezTo>
                  <a:pt x="16592" y="869220"/>
                  <a:pt x="0" y="829164"/>
                  <a:pt x="0" y="787397"/>
                </a:cubicBezTo>
                <a:lnTo>
                  <a:pt x="0" y="157483"/>
                </a:lnTo>
                <a:close/>
              </a:path>
            </a:pathLst>
          </a:cu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9465" tIns="99465" rIns="99465" bIns="99465" numCol="1" spcCol="1270" anchor="ctr" anchorCtr="0">
            <a:noAutofit/>
          </a:bodyPr>
          <a:lstStyle/>
          <a:p>
            <a:pPr lvl="0" algn="ctr" defTabSz="622300">
              <a:lnSpc>
                <a:spcPct val="90000"/>
              </a:lnSpc>
              <a:spcBef>
                <a:spcPct val="0"/>
              </a:spcBef>
              <a:spcAft>
                <a:spcPct val="35000"/>
              </a:spcAft>
            </a:pPr>
            <a:r>
              <a:rPr lang="en-US" sz="4000" b="1" kern="1200" dirty="0" smtClean="0">
                <a:solidFill>
                  <a:schemeClr val="bg1"/>
                </a:solidFill>
              </a:rPr>
              <a:t>7 </a:t>
            </a:r>
            <a:r>
              <a:rPr lang="en-US" sz="2600" b="1" kern="1200" dirty="0" smtClean="0">
                <a:solidFill>
                  <a:schemeClr val="bg1"/>
                </a:solidFill>
              </a:rPr>
              <a:t>Schedules</a:t>
            </a:r>
          </a:p>
        </p:txBody>
      </p:sp>
      <p:sp>
        <p:nvSpPr>
          <p:cNvPr id="13" name="Quad Arrow 12"/>
          <p:cNvSpPr/>
          <p:nvPr/>
        </p:nvSpPr>
        <p:spPr>
          <a:xfrm>
            <a:off x="381000" y="2438400"/>
            <a:ext cx="4038600" cy="3429000"/>
          </a:xfrm>
          <a:prstGeom prst="quadArrow">
            <a:avLst>
              <a:gd name="adj1" fmla="val 2000"/>
              <a:gd name="adj2" fmla="val 4000"/>
              <a:gd name="adj3" fmla="val 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4" name="Freeform 13"/>
          <p:cNvSpPr/>
          <p:nvPr/>
        </p:nvSpPr>
        <p:spPr>
          <a:xfrm>
            <a:off x="613601" y="2602557"/>
            <a:ext cx="1596199" cy="1359843"/>
          </a:xfrm>
          <a:custGeom>
            <a:avLst/>
            <a:gdLst>
              <a:gd name="connsiteX0" fmla="*/ 0 w 1139952"/>
              <a:gd name="connsiteY0" fmla="*/ 162563 h 975360"/>
              <a:gd name="connsiteX1" fmla="*/ 47614 w 1139952"/>
              <a:gd name="connsiteY1" fmla="*/ 47614 h 975360"/>
              <a:gd name="connsiteX2" fmla="*/ 162564 w 1139952"/>
              <a:gd name="connsiteY2" fmla="*/ 1 h 975360"/>
              <a:gd name="connsiteX3" fmla="*/ 977389 w 1139952"/>
              <a:gd name="connsiteY3" fmla="*/ 0 h 975360"/>
              <a:gd name="connsiteX4" fmla="*/ 1092338 w 1139952"/>
              <a:gd name="connsiteY4" fmla="*/ 47614 h 975360"/>
              <a:gd name="connsiteX5" fmla="*/ 1139951 w 1139952"/>
              <a:gd name="connsiteY5" fmla="*/ 162564 h 975360"/>
              <a:gd name="connsiteX6" fmla="*/ 1139952 w 1139952"/>
              <a:gd name="connsiteY6" fmla="*/ 812797 h 975360"/>
              <a:gd name="connsiteX7" fmla="*/ 1092338 w 1139952"/>
              <a:gd name="connsiteY7" fmla="*/ 927746 h 975360"/>
              <a:gd name="connsiteX8" fmla="*/ 977389 w 1139952"/>
              <a:gd name="connsiteY8" fmla="*/ 975360 h 975360"/>
              <a:gd name="connsiteX9" fmla="*/ 162563 w 1139952"/>
              <a:gd name="connsiteY9" fmla="*/ 975360 h 975360"/>
              <a:gd name="connsiteX10" fmla="*/ 47614 w 1139952"/>
              <a:gd name="connsiteY10" fmla="*/ 927746 h 975360"/>
              <a:gd name="connsiteX11" fmla="*/ 0 w 1139952"/>
              <a:gd name="connsiteY11" fmla="*/ 812797 h 975360"/>
              <a:gd name="connsiteX12" fmla="*/ 0 w 1139952"/>
              <a:gd name="connsiteY12" fmla="*/ 162563 h 97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9952" h="975360">
                <a:moveTo>
                  <a:pt x="0" y="162563"/>
                </a:moveTo>
                <a:cubicBezTo>
                  <a:pt x="0" y="119449"/>
                  <a:pt x="17127" y="78100"/>
                  <a:pt x="47614" y="47614"/>
                </a:cubicBezTo>
                <a:cubicBezTo>
                  <a:pt x="78101" y="17128"/>
                  <a:pt x="119449" y="0"/>
                  <a:pt x="162564" y="1"/>
                </a:cubicBezTo>
                <a:lnTo>
                  <a:pt x="977389" y="0"/>
                </a:lnTo>
                <a:cubicBezTo>
                  <a:pt x="1020503" y="0"/>
                  <a:pt x="1061852" y="17127"/>
                  <a:pt x="1092338" y="47614"/>
                </a:cubicBezTo>
                <a:cubicBezTo>
                  <a:pt x="1122824" y="78101"/>
                  <a:pt x="1139952" y="119449"/>
                  <a:pt x="1139951" y="162564"/>
                </a:cubicBezTo>
                <a:cubicBezTo>
                  <a:pt x="1139951" y="379308"/>
                  <a:pt x="1139952" y="596053"/>
                  <a:pt x="1139952" y="812797"/>
                </a:cubicBezTo>
                <a:cubicBezTo>
                  <a:pt x="1139952" y="855911"/>
                  <a:pt x="1122825" y="897260"/>
                  <a:pt x="1092338" y="927746"/>
                </a:cubicBezTo>
                <a:cubicBezTo>
                  <a:pt x="1061852" y="958232"/>
                  <a:pt x="1020503" y="975360"/>
                  <a:pt x="977389" y="975360"/>
                </a:cubicBezTo>
                <a:lnTo>
                  <a:pt x="162563" y="975360"/>
                </a:lnTo>
                <a:cubicBezTo>
                  <a:pt x="119449" y="975360"/>
                  <a:pt x="78100" y="958233"/>
                  <a:pt x="47614" y="927746"/>
                </a:cubicBezTo>
                <a:cubicBezTo>
                  <a:pt x="17128" y="897259"/>
                  <a:pt x="0" y="855911"/>
                  <a:pt x="0" y="812797"/>
                </a:cubicBezTo>
                <a:lnTo>
                  <a:pt x="0" y="162563"/>
                </a:lnTo>
                <a:close/>
              </a:path>
            </a:pathLst>
          </a:custGeom>
          <a:solidFill>
            <a:schemeClr val="accent2">
              <a:lumMod val="40000"/>
              <a:lumOff val="60000"/>
              <a:alpha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0953" tIns="100953" rIns="100953" bIns="100953" numCol="1" spcCol="1270" anchor="ctr" anchorCtr="0">
            <a:noAutofit/>
          </a:bodyPr>
          <a:lstStyle/>
          <a:p>
            <a:pPr lvl="0" algn="ctr" defTabSz="622300">
              <a:lnSpc>
                <a:spcPct val="90000"/>
              </a:lnSpc>
              <a:spcBef>
                <a:spcPct val="0"/>
              </a:spcBef>
              <a:spcAft>
                <a:spcPct val="35000"/>
              </a:spcAft>
            </a:pPr>
            <a:r>
              <a:rPr lang="en-US" sz="4000" b="1" kern="1200" dirty="0" smtClean="0">
                <a:solidFill>
                  <a:schemeClr val="bg1"/>
                </a:solidFill>
              </a:rPr>
              <a:t>13</a:t>
            </a:r>
            <a:r>
              <a:rPr lang="en-US" sz="2600" b="1" kern="1200" dirty="0" smtClean="0">
                <a:solidFill>
                  <a:schemeClr val="bg1"/>
                </a:solidFill>
              </a:rPr>
              <a:t> </a:t>
            </a:r>
            <a:r>
              <a:rPr lang="en-US" sz="2600" b="1" dirty="0" smtClean="0">
                <a:solidFill>
                  <a:schemeClr val="bg1"/>
                </a:solidFill>
              </a:rPr>
              <a:t/>
            </a:r>
            <a:br>
              <a:rPr lang="en-US" sz="2600" b="1" dirty="0" smtClean="0">
                <a:solidFill>
                  <a:schemeClr val="bg1"/>
                </a:solidFill>
              </a:rPr>
            </a:br>
            <a:r>
              <a:rPr lang="en-US" sz="2600" b="1" kern="1200" dirty="0" smtClean="0">
                <a:solidFill>
                  <a:schemeClr val="bg1"/>
                </a:solidFill>
              </a:rPr>
              <a:t>Parts</a:t>
            </a:r>
            <a:endParaRPr lang="en-US" sz="2600" b="1" kern="1200" dirty="0">
              <a:solidFill>
                <a:schemeClr val="bg1"/>
              </a:solidFill>
            </a:endParaRPr>
          </a:p>
        </p:txBody>
      </p:sp>
      <p:sp>
        <p:nvSpPr>
          <p:cNvPr id="15" name="Freeform 14"/>
          <p:cNvSpPr/>
          <p:nvPr/>
        </p:nvSpPr>
        <p:spPr>
          <a:xfrm>
            <a:off x="2590800" y="2590800"/>
            <a:ext cx="1600201" cy="1371600"/>
          </a:xfrm>
          <a:custGeom>
            <a:avLst/>
            <a:gdLst>
              <a:gd name="connsiteX0" fmla="*/ 0 w 1054608"/>
              <a:gd name="connsiteY0" fmla="*/ 162563 h 975360"/>
              <a:gd name="connsiteX1" fmla="*/ 47614 w 1054608"/>
              <a:gd name="connsiteY1" fmla="*/ 47614 h 975360"/>
              <a:gd name="connsiteX2" fmla="*/ 162564 w 1054608"/>
              <a:gd name="connsiteY2" fmla="*/ 1 h 975360"/>
              <a:gd name="connsiteX3" fmla="*/ 892045 w 1054608"/>
              <a:gd name="connsiteY3" fmla="*/ 0 h 975360"/>
              <a:gd name="connsiteX4" fmla="*/ 1006994 w 1054608"/>
              <a:gd name="connsiteY4" fmla="*/ 47614 h 975360"/>
              <a:gd name="connsiteX5" fmla="*/ 1054607 w 1054608"/>
              <a:gd name="connsiteY5" fmla="*/ 162564 h 975360"/>
              <a:gd name="connsiteX6" fmla="*/ 1054608 w 1054608"/>
              <a:gd name="connsiteY6" fmla="*/ 812797 h 975360"/>
              <a:gd name="connsiteX7" fmla="*/ 1006994 w 1054608"/>
              <a:gd name="connsiteY7" fmla="*/ 927746 h 975360"/>
              <a:gd name="connsiteX8" fmla="*/ 892045 w 1054608"/>
              <a:gd name="connsiteY8" fmla="*/ 975360 h 975360"/>
              <a:gd name="connsiteX9" fmla="*/ 162563 w 1054608"/>
              <a:gd name="connsiteY9" fmla="*/ 975360 h 975360"/>
              <a:gd name="connsiteX10" fmla="*/ 47614 w 1054608"/>
              <a:gd name="connsiteY10" fmla="*/ 927746 h 975360"/>
              <a:gd name="connsiteX11" fmla="*/ 0 w 1054608"/>
              <a:gd name="connsiteY11" fmla="*/ 812797 h 975360"/>
              <a:gd name="connsiteX12" fmla="*/ 0 w 1054608"/>
              <a:gd name="connsiteY12" fmla="*/ 162563 h 97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54608" h="975360">
                <a:moveTo>
                  <a:pt x="0" y="162563"/>
                </a:moveTo>
                <a:cubicBezTo>
                  <a:pt x="0" y="119449"/>
                  <a:pt x="17127" y="78100"/>
                  <a:pt x="47614" y="47614"/>
                </a:cubicBezTo>
                <a:cubicBezTo>
                  <a:pt x="78101" y="17128"/>
                  <a:pt x="119449" y="0"/>
                  <a:pt x="162564" y="1"/>
                </a:cubicBezTo>
                <a:lnTo>
                  <a:pt x="892045" y="0"/>
                </a:lnTo>
                <a:cubicBezTo>
                  <a:pt x="935159" y="0"/>
                  <a:pt x="976508" y="17127"/>
                  <a:pt x="1006994" y="47614"/>
                </a:cubicBezTo>
                <a:cubicBezTo>
                  <a:pt x="1037480" y="78101"/>
                  <a:pt x="1054608" y="119449"/>
                  <a:pt x="1054607" y="162564"/>
                </a:cubicBezTo>
                <a:cubicBezTo>
                  <a:pt x="1054607" y="379308"/>
                  <a:pt x="1054608" y="596053"/>
                  <a:pt x="1054608" y="812797"/>
                </a:cubicBezTo>
                <a:cubicBezTo>
                  <a:pt x="1054608" y="855911"/>
                  <a:pt x="1037481" y="897260"/>
                  <a:pt x="1006994" y="927746"/>
                </a:cubicBezTo>
                <a:cubicBezTo>
                  <a:pt x="976508" y="958232"/>
                  <a:pt x="935159" y="975360"/>
                  <a:pt x="892045" y="975360"/>
                </a:cubicBezTo>
                <a:lnTo>
                  <a:pt x="162563" y="975360"/>
                </a:lnTo>
                <a:cubicBezTo>
                  <a:pt x="119449" y="975360"/>
                  <a:pt x="78100" y="958233"/>
                  <a:pt x="47614" y="927746"/>
                </a:cubicBezTo>
                <a:cubicBezTo>
                  <a:pt x="17128" y="897259"/>
                  <a:pt x="0" y="855911"/>
                  <a:pt x="0" y="812797"/>
                </a:cubicBezTo>
                <a:lnTo>
                  <a:pt x="0" y="162563"/>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0953" tIns="100953" rIns="100953" bIns="100953" numCol="1" spcCol="1270" anchor="ctr" anchorCtr="0">
            <a:noAutofit/>
          </a:bodyPr>
          <a:lstStyle/>
          <a:p>
            <a:pPr lvl="0" algn="ctr" defTabSz="622300">
              <a:lnSpc>
                <a:spcPct val="90000"/>
              </a:lnSpc>
              <a:spcBef>
                <a:spcPct val="0"/>
              </a:spcBef>
              <a:spcAft>
                <a:spcPct val="35000"/>
              </a:spcAft>
            </a:pPr>
            <a:r>
              <a:rPr lang="en-US" sz="4000" b="1" kern="1200" dirty="0" smtClean="0">
                <a:solidFill>
                  <a:schemeClr val="bg1"/>
                </a:solidFill>
              </a:rPr>
              <a:t>658</a:t>
            </a:r>
            <a:r>
              <a:rPr lang="en-US" sz="2600" b="1" kern="1200" dirty="0" smtClean="0">
                <a:solidFill>
                  <a:schemeClr val="bg1"/>
                </a:solidFill>
              </a:rPr>
              <a:t> Sections</a:t>
            </a:r>
          </a:p>
        </p:txBody>
      </p:sp>
      <p:sp>
        <p:nvSpPr>
          <p:cNvPr id="16" name="Freeform 15"/>
          <p:cNvSpPr/>
          <p:nvPr/>
        </p:nvSpPr>
        <p:spPr>
          <a:xfrm>
            <a:off x="609600" y="4343400"/>
            <a:ext cx="1600201" cy="1371600"/>
          </a:xfrm>
          <a:custGeom>
            <a:avLst/>
            <a:gdLst>
              <a:gd name="connsiteX0" fmla="*/ 0 w 1292351"/>
              <a:gd name="connsiteY0" fmla="*/ 162563 h 975360"/>
              <a:gd name="connsiteX1" fmla="*/ 47614 w 1292351"/>
              <a:gd name="connsiteY1" fmla="*/ 47614 h 975360"/>
              <a:gd name="connsiteX2" fmla="*/ 162564 w 1292351"/>
              <a:gd name="connsiteY2" fmla="*/ 1 h 975360"/>
              <a:gd name="connsiteX3" fmla="*/ 1129788 w 1292351"/>
              <a:gd name="connsiteY3" fmla="*/ 0 h 975360"/>
              <a:gd name="connsiteX4" fmla="*/ 1244737 w 1292351"/>
              <a:gd name="connsiteY4" fmla="*/ 47614 h 975360"/>
              <a:gd name="connsiteX5" fmla="*/ 1292350 w 1292351"/>
              <a:gd name="connsiteY5" fmla="*/ 162564 h 975360"/>
              <a:gd name="connsiteX6" fmla="*/ 1292351 w 1292351"/>
              <a:gd name="connsiteY6" fmla="*/ 812797 h 975360"/>
              <a:gd name="connsiteX7" fmla="*/ 1244737 w 1292351"/>
              <a:gd name="connsiteY7" fmla="*/ 927746 h 975360"/>
              <a:gd name="connsiteX8" fmla="*/ 1129788 w 1292351"/>
              <a:gd name="connsiteY8" fmla="*/ 975360 h 975360"/>
              <a:gd name="connsiteX9" fmla="*/ 162563 w 1292351"/>
              <a:gd name="connsiteY9" fmla="*/ 975360 h 975360"/>
              <a:gd name="connsiteX10" fmla="*/ 47614 w 1292351"/>
              <a:gd name="connsiteY10" fmla="*/ 927746 h 975360"/>
              <a:gd name="connsiteX11" fmla="*/ 0 w 1292351"/>
              <a:gd name="connsiteY11" fmla="*/ 812797 h 975360"/>
              <a:gd name="connsiteX12" fmla="*/ 0 w 1292351"/>
              <a:gd name="connsiteY12" fmla="*/ 162563 h 97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92351" h="975360">
                <a:moveTo>
                  <a:pt x="0" y="162563"/>
                </a:moveTo>
                <a:cubicBezTo>
                  <a:pt x="0" y="119449"/>
                  <a:pt x="17127" y="78100"/>
                  <a:pt x="47614" y="47614"/>
                </a:cubicBezTo>
                <a:cubicBezTo>
                  <a:pt x="78101" y="17128"/>
                  <a:pt x="119449" y="0"/>
                  <a:pt x="162564" y="1"/>
                </a:cubicBezTo>
                <a:lnTo>
                  <a:pt x="1129788" y="0"/>
                </a:lnTo>
                <a:cubicBezTo>
                  <a:pt x="1172902" y="0"/>
                  <a:pt x="1214251" y="17127"/>
                  <a:pt x="1244737" y="47614"/>
                </a:cubicBezTo>
                <a:cubicBezTo>
                  <a:pt x="1275223" y="78101"/>
                  <a:pt x="1292351" y="119449"/>
                  <a:pt x="1292350" y="162564"/>
                </a:cubicBezTo>
                <a:cubicBezTo>
                  <a:pt x="1292350" y="379308"/>
                  <a:pt x="1292351" y="596053"/>
                  <a:pt x="1292351" y="812797"/>
                </a:cubicBezTo>
                <a:cubicBezTo>
                  <a:pt x="1292351" y="855911"/>
                  <a:pt x="1275224" y="897260"/>
                  <a:pt x="1244737" y="927746"/>
                </a:cubicBezTo>
                <a:cubicBezTo>
                  <a:pt x="1214251" y="958232"/>
                  <a:pt x="1172902" y="975360"/>
                  <a:pt x="1129788" y="975360"/>
                </a:cubicBezTo>
                <a:lnTo>
                  <a:pt x="162563" y="975360"/>
                </a:lnTo>
                <a:cubicBezTo>
                  <a:pt x="119449" y="975360"/>
                  <a:pt x="78100" y="958233"/>
                  <a:pt x="47614" y="927746"/>
                </a:cubicBezTo>
                <a:cubicBezTo>
                  <a:pt x="17128" y="897259"/>
                  <a:pt x="0" y="855911"/>
                  <a:pt x="0" y="812797"/>
                </a:cubicBezTo>
                <a:lnTo>
                  <a:pt x="0" y="162563"/>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0953" tIns="100953" rIns="100953" bIns="100953" numCol="1" spcCol="1270" anchor="ctr" anchorCtr="0">
            <a:noAutofit/>
          </a:bodyPr>
          <a:lstStyle/>
          <a:p>
            <a:pPr lvl="0" algn="ctr" defTabSz="622300">
              <a:lnSpc>
                <a:spcPct val="90000"/>
              </a:lnSpc>
              <a:spcBef>
                <a:spcPct val="0"/>
              </a:spcBef>
              <a:spcAft>
                <a:spcPct val="35000"/>
              </a:spcAft>
            </a:pPr>
            <a:r>
              <a:rPr lang="en-US" sz="4000" b="1" kern="1200" dirty="0" smtClean="0">
                <a:solidFill>
                  <a:schemeClr val="bg1"/>
                </a:solidFill>
              </a:rPr>
              <a:t>95 </a:t>
            </a:r>
            <a:r>
              <a:rPr lang="en-US" sz="2000" b="1" kern="1200" dirty="0" smtClean="0">
                <a:solidFill>
                  <a:schemeClr val="bg1"/>
                </a:solidFill>
              </a:rPr>
              <a:t>Definitions</a:t>
            </a:r>
            <a:endParaRPr lang="en-US" sz="2600" b="1" kern="1200" dirty="0" smtClean="0">
              <a:solidFill>
                <a:schemeClr val="bg1"/>
              </a:solidFill>
            </a:endParaRPr>
          </a:p>
        </p:txBody>
      </p:sp>
      <p:sp>
        <p:nvSpPr>
          <p:cNvPr id="17" name="Freeform 16"/>
          <p:cNvSpPr/>
          <p:nvPr/>
        </p:nvSpPr>
        <p:spPr>
          <a:xfrm>
            <a:off x="2667000" y="4343400"/>
            <a:ext cx="1600200" cy="1371600"/>
          </a:xfrm>
          <a:custGeom>
            <a:avLst/>
            <a:gdLst>
              <a:gd name="connsiteX0" fmla="*/ 0 w 1292351"/>
              <a:gd name="connsiteY0" fmla="*/ 162563 h 975360"/>
              <a:gd name="connsiteX1" fmla="*/ 47614 w 1292351"/>
              <a:gd name="connsiteY1" fmla="*/ 47614 h 975360"/>
              <a:gd name="connsiteX2" fmla="*/ 162564 w 1292351"/>
              <a:gd name="connsiteY2" fmla="*/ 1 h 975360"/>
              <a:gd name="connsiteX3" fmla="*/ 1129788 w 1292351"/>
              <a:gd name="connsiteY3" fmla="*/ 0 h 975360"/>
              <a:gd name="connsiteX4" fmla="*/ 1244737 w 1292351"/>
              <a:gd name="connsiteY4" fmla="*/ 47614 h 975360"/>
              <a:gd name="connsiteX5" fmla="*/ 1292350 w 1292351"/>
              <a:gd name="connsiteY5" fmla="*/ 162564 h 975360"/>
              <a:gd name="connsiteX6" fmla="*/ 1292351 w 1292351"/>
              <a:gd name="connsiteY6" fmla="*/ 812797 h 975360"/>
              <a:gd name="connsiteX7" fmla="*/ 1244737 w 1292351"/>
              <a:gd name="connsiteY7" fmla="*/ 927746 h 975360"/>
              <a:gd name="connsiteX8" fmla="*/ 1129788 w 1292351"/>
              <a:gd name="connsiteY8" fmla="*/ 975360 h 975360"/>
              <a:gd name="connsiteX9" fmla="*/ 162563 w 1292351"/>
              <a:gd name="connsiteY9" fmla="*/ 975360 h 975360"/>
              <a:gd name="connsiteX10" fmla="*/ 47614 w 1292351"/>
              <a:gd name="connsiteY10" fmla="*/ 927746 h 975360"/>
              <a:gd name="connsiteX11" fmla="*/ 0 w 1292351"/>
              <a:gd name="connsiteY11" fmla="*/ 812797 h 975360"/>
              <a:gd name="connsiteX12" fmla="*/ 0 w 1292351"/>
              <a:gd name="connsiteY12" fmla="*/ 162563 h 97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92351" h="975360">
                <a:moveTo>
                  <a:pt x="0" y="162563"/>
                </a:moveTo>
                <a:cubicBezTo>
                  <a:pt x="0" y="119449"/>
                  <a:pt x="17127" y="78100"/>
                  <a:pt x="47614" y="47614"/>
                </a:cubicBezTo>
                <a:cubicBezTo>
                  <a:pt x="78101" y="17128"/>
                  <a:pt x="119449" y="0"/>
                  <a:pt x="162564" y="1"/>
                </a:cubicBezTo>
                <a:lnTo>
                  <a:pt x="1129788" y="0"/>
                </a:lnTo>
                <a:cubicBezTo>
                  <a:pt x="1172902" y="0"/>
                  <a:pt x="1214251" y="17127"/>
                  <a:pt x="1244737" y="47614"/>
                </a:cubicBezTo>
                <a:cubicBezTo>
                  <a:pt x="1275223" y="78101"/>
                  <a:pt x="1292351" y="119449"/>
                  <a:pt x="1292350" y="162564"/>
                </a:cubicBezTo>
                <a:cubicBezTo>
                  <a:pt x="1292350" y="379308"/>
                  <a:pt x="1292351" y="596053"/>
                  <a:pt x="1292351" y="812797"/>
                </a:cubicBezTo>
                <a:cubicBezTo>
                  <a:pt x="1292351" y="855911"/>
                  <a:pt x="1275224" y="897260"/>
                  <a:pt x="1244737" y="927746"/>
                </a:cubicBezTo>
                <a:cubicBezTo>
                  <a:pt x="1214251" y="958232"/>
                  <a:pt x="1172902" y="975360"/>
                  <a:pt x="1129788" y="975360"/>
                </a:cubicBezTo>
                <a:lnTo>
                  <a:pt x="162563" y="975360"/>
                </a:lnTo>
                <a:cubicBezTo>
                  <a:pt x="119449" y="975360"/>
                  <a:pt x="78100" y="958233"/>
                  <a:pt x="47614" y="927746"/>
                </a:cubicBezTo>
                <a:cubicBezTo>
                  <a:pt x="17128" y="897259"/>
                  <a:pt x="0" y="855911"/>
                  <a:pt x="0" y="812797"/>
                </a:cubicBezTo>
                <a:lnTo>
                  <a:pt x="0" y="162563"/>
                </a:lnTo>
                <a:close/>
              </a:path>
            </a:pathLst>
          </a:cu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0953" tIns="100953" rIns="100953" bIns="100953" numCol="1" spcCol="1270" anchor="ctr" anchorCtr="0">
            <a:noAutofit/>
          </a:bodyPr>
          <a:lstStyle/>
          <a:p>
            <a:pPr lvl="0" algn="ctr" defTabSz="622300">
              <a:lnSpc>
                <a:spcPct val="90000"/>
              </a:lnSpc>
              <a:spcBef>
                <a:spcPct val="0"/>
              </a:spcBef>
              <a:spcAft>
                <a:spcPct val="35000"/>
              </a:spcAft>
            </a:pPr>
            <a:r>
              <a:rPr lang="en-US" sz="4000" b="1" kern="1200" dirty="0" smtClean="0">
                <a:solidFill>
                  <a:schemeClr val="bg1"/>
                </a:solidFill>
              </a:rPr>
              <a:t>15 </a:t>
            </a:r>
            <a:r>
              <a:rPr lang="en-US" sz="2600" b="1" kern="1200" dirty="0" smtClean="0">
                <a:solidFill>
                  <a:schemeClr val="bg1"/>
                </a:solidFill>
              </a:rPr>
              <a:t>Schedules</a:t>
            </a:r>
          </a:p>
        </p:txBody>
      </p:sp>
      <p:sp>
        <p:nvSpPr>
          <p:cNvPr id="29" name="Title 3"/>
          <p:cNvSpPr txBox="1">
            <a:spLocks/>
          </p:cNvSpPr>
          <p:nvPr/>
        </p:nvSpPr>
        <p:spPr>
          <a:xfrm>
            <a:off x="0" y="685800"/>
            <a:ext cx="9144000" cy="914401"/>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Times New Roman" pitchFamily="18" charset="0"/>
              </a:rPr>
              <a:t>COMPANIES ACT, 1956 	 COMPANIES ACT, 2013</a:t>
            </a:r>
            <a:endParaRPr kumimoji="0" lang="en-IN" sz="3000" b="1" i="1" u="none" strike="noStrike" kern="1200" cap="none" spc="0" normalizeH="0" baseline="0" noProof="0" dirty="0" smtClean="0">
              <a:ln>
                <a:noFill/>
              </a:ln>
              <a:solidFill>
                <a:srgbClr val="00B0F0"/>
              </a:solidFill>
              <a:effectLst/>
              <a:uLnTx/>
              <a:uFillTx/>
              <a:latin typeface="Times New Roman" pitchFamily="18" charset="0"/>
              <a:ea typeface="+mj-ea"/>
              <a:cs typeface="Times New Roman" pitchFamily="18" charset="0"/>
            </a:endParaRPr>
          </a:p>
        </p:txBody>
      </p:sp>
      <p:sp>
        <p:nvSpPr>
          <p:cNvPr id="18" name="Rectangle 17"/>
          <p:cNvSpPr/>
          <p:nvPr/>
        </p:nvSpPr>
        <p:spPr>
          <a:xfrm>
            <a:off x="76200" y="1295400"/>
            <a:ext cx="4267200" cy="1323439"/>
          </a:xfrm>
          <a:prstGeom prst="rect">
            <a:avLst/>
          </a:prstGeom>
        </p:spPr>
        <p:txBody>
          <a:bodyPr wrap="square">
            <a:spAutoFit/>
          </a:bodyPr>
          <a:lstStyle/>
          <a:p>
            <a:pPr marL="273050" indent="-273050" algn="just">
              <a:spcBef>
                <a:spcPct val="20000"/>
              </a:spcBef>
              <a:buClr>
                <a:srgbClr val="C00000"/>
              </a:buClr>
              <a:buSzPct val="150000"/>
            </a:pPr>
            <a:r>
              <a:rPr lang="en-US" sz="2000" dirty="0" smtClean="0">
                <a:latin typeface="Times New Roman" pitchFamily="18" charset="0"/>
                <a:cs typeface="Times New Roman" pitchFamily="18" charset="0"/>
              </a:rPr>
              <a:t>Introduced on 1st April, 1956</a:t>
            </a:r>
          </a:p>
          <a:p>
            <a:pPr algn="just">
              <a:spcBef>
                <a:spcPct val="20000"/>
              </a:spcBef>
              <a:buClr>
                <a:srgbClr val="C00000"/>
              </a:buClr>
              <a:buSzPct val="150000"/>
            </a:pPr>
            <a:r>
              <a:rPr lang="en-US" sz="2000" dirty="0" smtClean="0">
                <a:latin typeface="Times New Roman" pitchFamily="18" charset="0"/>
                <a:cs typeface="Times New Roman" pitchFamily="18" charset="0"/>
              </a:rPr>
              <a:t>Applicable </a:t>
            </a:r>
            <a:r>
              <a:rPr lang="en-US" sz="2000" b="1" dirty="0" smtClean="0">
                <a:latin typeface="Times New Roman" pitchFamily="18" charset="0"/>
                <a:cs typeface="Times New Roman" pitchFamily="18" charset="0"/>
              </a:rPr>
              <a:t>WHOLE OF INDIA </a:t>
            </a:r>
            <a:r>
              <a:rPr lang="en-US" b="1" dirty="0" smtClean="0">
                <a:latin typeface="Times New Roman" pitchFamily="18" charset="0"/>
                <a:cs typeface="Times New Roman" pitchFamily="18" charset="0"/>
              </a:rPr>
              <a:t>(EXCEPT </a:t>
            </a:r>
            <a:r>
              <a:rPr lang="en-US" dirty="0" smtClean="0">
                <a:latin typeface="Times New Roman" pitchFamily="18" charset="0"/>
                <a:cs typeface="Times New Roman" pitchFamily="18" charset="0"/>
              </a:rPr>
              <a:t>Sikkim- it has its own Companies Act)</a:t>
            </a:r>
            <a:endParaRPr lang="en-US" sz="2400" dirty="0" smtClean="0">
              <a:latin typeface="Times New Roman" pitchFamily="18" charset="0"/>
              <a:cs typeface="Times New Roman" pitchFamily="18" charset="0"/>
            </a:endParaRPr>
          </a:p>
        </p:txBody>
      </p:sp>
      <p:sp>
        <p:nvSpPr>
          <p:cNvPr id="24" name="Rectangle 23"/>
          <p:cNvSpPr/>
          <p:nvPr/>
        </p:nvSpPr>
        <p:spPr>
          <a:xfrm>
            <a:off x="4800600" y="1295400"/>
            <a:ext cx="4495800" cy="769441"/>
          </a:xfrm>
          <a:prstGeom prst="rect">
            <a:avLst/>
          </a:prstGeom>
        </p:spPr>
        <p:txBody>
          <a:bodyPr wrap="square">
            <a:spAutoFit/>
          </a:bodyPr>
          <a:lstStyle/>
          <a:p>
            <a:pPr marL="274320" indent="-274320" algn="just" fontAlgn="auto">
              <a:spcBef>
                <a:spcPct val="20000"/>
              </a:spcBef>
              <a:spcAft>
                <a:spcPts val="0"/>
              </a:spcAft>
              <a:buClr>
                <a:schemeClr val="accent3"/>
              </a:buClr>
              <a:buSzPct val="95000"/>
              <a:defRPr/>
            </a:pPr>
            <a:r>
              <a:rPr lang="en-US" sz="2000" dirty="0" smtClean="0">
                <a:latin typeface="Times New Roman" pitchFamily="18" charset="0"/>
                <a:cs typeface="Times New Roman" pitchFamily="18" charset="0"/>
              </a:rPr>
              <a:t>Introduced as CB, 2011 in Dec’2011</a:t>
            </a:r>
          </a:p>
          <a:p>
            <a:pPr algn="just">
              <a:spcBef>
                <a:spcPct val="20000"/>
              </a:spcBef>
              <a:buClr>
                <a:schemeClr val="accent3"/>
              </a:buClr>
              <a:buSzPct val="95000"/>
              <a:defRPr/>
            </a:pPr>
            <a:r>
              <a:rPr lang="en-US" sz="2000" dirty="0" smtClean="0">
                <a:latin typeface="Times New Roman" pitchFamily="18" charset="0"/>
                <a:cs typeface="Times New Roman" pitchFamily="18" charset="0"/>
              </a:rPr>
              <a:t>Applicable to the </a:t>
            </a:r>
            <a:r>
              <a:rPr lang="en-US" sz="2000" b="1" dirty="0" smtClean="0">
                <a:latin typeface="Times New Roman" pitchFamily="18" charset="0"/>
                <a:cs typeface="Times New Roman" pitchFamily="18" charset="0"/>
              </a:rPr>
              <a:t>WHOLE OF INDIA</a:t>
            </a:r>
          </a:p>
        </p:txBody>
      </p:sp>
      <p:sp>
        <p:nvSpPr>
          <p:cNvPr id="26" name="Rectangle 25"/>
          <p:cNvSpPr/>
          <p:nvPr/>
        </p:nvSpPr>
        <p:spPr>
          <a:xfrm>
            <a:off x="4876800" y="5791200"/>
            <a:ext cx="4267200" cy="923330"/>
          </a:xfrm>
          <a:prstGeom prst="rect">
            <a:avLst/>
          </a:prstGeom>
        </p:spPr>
        <p:txBody>
          <a:bodyPr wrap="square">
            <a:spAutoFit/>
          </a:bodyPr>
          <a:lstStyle/>
          <a:p>
            <a:pPr algn="just">
              <a:spcBef>
                <a:spcPct val="20000"/>
              </a:spcBef>
              <a:buClr>
                <a:schemeClr val="accent3"/>
              </a:buClr>
              <a:buSzPct val="95000"/>
              <a:defRPr/>
            </a:pPr>
            <a:r>
              <a:rPr lang="en-US" b="1" dirty="0" smtClean="0">
                <a:solidFill>
                  <a:srgbClr val="FFFF00"/>
                </a:solidFill>
                <a:latin typeface="Times New Roman" pitchFamily="18" charset="0"/>
                <a:cs typeface="Times New Roman" pitchFamily="18" charset="0"/>
              </a:rPr>
              <a:t>Notified 98 Sections w.e.f. 12</a:t>
            </a:r>
            <a:r>
              <a:rPr lang="en-US" b="1" baseline="30000" dirty="0" smtClean="0">
                <a:solidFill>
                  <a:srgbClr val="FFFF00"/>
                </a:solidFill>
                <a:latin typeface="Times New Roman" pitchFamily="18" charset="0"/>
                <a:cs typeface="Times New Roman" pitchFamily="18" charset="0"/>
              </a:rPr>
              <a:t>th</a:t>
            </a:r>
            <a:r>
              <a:rPr lang="en-US" b="1" dirty="0" smtClean="0">
                <a:solidFill>
                  <a:srgbClr val="FFFF00"/>
                </a:solidFill>
                <a:latin typeface="Times New Roman" pitchFamily="18" charset="0"/>
                <a:cs typeface="Times New Roman" pitchFamily="18" charset="0"/>
              </a:rPr>
              <a:t> September, 2013 &amp; others are likely to be notified w.e.f. 1</a:t>
            </a:r>
            <a:r>
              <a:rPr lang="en-US" b="1" baseline="30000" dirty="0" smtClean="0">
                <a:solidFill>
                  <a:srgbClr val="FFFF00"/>
                </a:solidFill>
                <a:latin typeface="Times New Roman" pitchFamily="18" charset="0"/>
                <a:cs typeface="Times New Roman" pitchFamily="18" charset="0"/>
              </a:rPr>
              <a:t>st</a:t>
            </a:r>
            <a:r>
              <a:rPr lang="en-US" b="1" dirty="0" smtClean="0">
                <a:solidFill>
                  <a:srgbClr val="FFFF00"/>
                </a:solidFill>
                <a:latin typeface="Times New Roman" pitchFamily="18" charset="0"/>
                <a:cs typeface="Times New Roman" pitchFamily="18" charset="0"/>
              </a:rPr>
              <a:t> April, 2014</a:t>
            </a:r>
            <a:endParaRPr lang="en-US" dirty="0" smtClean="0">
              <a:solidFill>
                <a:srgbClr val="FFFF00"/>
              </a:solidFill>
              <a:latin typeface="Times New Roman" pitchFamily="18" charset="0"/>
              <a:cs typeface="Times New Roman" pitchFamily="18" charset="0"/>
            </a:endParaRPr>
          </a:p>
        </p:txBody>
      </p:sp>
      <p:pic>
        <p:nvPicPr>
          <p:cNvPr id="28" name="Picture 3"/>
          <p:cNvPicPr>
            <a:picLocks noChangeAspect="1" noChangeArrowheads="1"/>
          </p:cNvPicPr>
          <p:nvPr/>
        </p:nvPicPr>
        <p:blipFill>
          <a:blip r:embed="rId3" cstate="print"/>
          <a:srcRect/>
          <a:stretch>
            <a:fillRect/>
          </a:stretch>
        </p:blipFill>
        <p:spPr bwMode="auto">
          <a:xfrm>
            <a:off x="6172200" y="76201"/>
            <a:ext cx="1943097" cy="685799"/>
          </a:xfrm>
          <a:prstGeom prst="rect">
            <a:avLst/>
          </a:prstGeom>
          <a:noFill/>
          <a:ln w="9525">
            <a:noFill/>
            <a:miter lim="800000"/>
            <a:headEnd/>
            <a:tailEnd/>
          </a:ln>
        </p:spPr>
      </p:pic>
      <p:sp>
        <p:nvSpPr>
          <p:cNvPr id="32" name="Slide Number Placeholder 31"/>
          <p:cNvSpPr>
            <a:spLocks noGrp="1"/>
          </p:cNvSpPr>
          <p:nvPr>
            <p:ph type="sldNum" sz="quarter" idx="12"/>
          </p:nvPr>
        </p:nvSpPr>
        <p:spPr>
          <a:xfrm>
            <a:off x="7010400" y="6492875"/>
            <a:ext cx="2133600" cy="365125"/>
          </a:xfrm>
        </p:spPr>
        <p:txBody>
          <a:bodyPr/>
          <a:lstStyle/>
          <a:p>
            <a:fld id="{B6F15528-21DE-4FAA-801E-634DDDAF4B2B}" type="slidenum">
              <a:rPr lang="en-US" smtClean="0"/>
              <a:pPr/>
              <a:t>4</a:t>
            </a:fld>
            <a:endParaRPr lang="en-US" dirty="0"/>
          </a:p>
        </p:txBody>
      </p:sp>
      <p:sp>
        <p:nvSpPr>
          <p:cNvPr id="33" name="Footer Placeholder 32"/>
          <p:cNvSpPr>
            <a:spLocks noGrp="1"/>
          </p:cNvSpPr>
          <p:nvPr>
            <p:ph type="ftr" sz="quarter" idx="11"/>
          </p:nvPr>
        </p:nvSpPr>
        <p:spPr>
          <a:xfrm>
            <a:off x="1676400" y="6477000"/>
            <a:ext cx="2895600" cy="365125"/>
          </a:xfrm>
        </p:spPr>
        <p:txBody>
          <a:bodyPr/>
          <a:lstStyle/>
          <a:p>
            <a:r>
              <a:rPr lang="en-US" dirty="0" smtClean="0"/>
              <a:t>Email: CSshishirdudeja@gmail.com,                      Cell: +919910938312</a:t>
            </a:r>
            <a:endParaRPr lang="en-US" dirty="0"/>
          </a:p>
        </p:txBody>
      </p:sp>
      <p:sp>
        <p:nvSpPr>
          <p:cNvPr id="34" name="Date Placeholder 33"/>
          <p:cNvSpPr>
            <a:spLocks noGrp="1"/>
          </p:cNvSpPr>
          <p:nvPr>
            <p:ph type="dt" sz="half" idx="10"/>
          </p:nvPr>
        </p:nvSpPr>
        <p:spPr>
          <a:xfrm>
            <a:off x="76200" y="6416675"/>
            <a:ext cx="2133600" cy="365125"/>
          </a:xfrm>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80">
                                          <p:stCondLst>
                                            <p:cond delay="0"/>
                                          </p:stCondLst>
                                        </p:cTn>
                                        <p:tgtEl>
                                          <p:spTgt spid="27"/>
                                        </p:tgtEl>
                                      </p:cBhvr>
                                    </p:animEffect>
                                    <p:anim calcmode="lin" valueType="num">
                                      <p:cBhvr>
                                        <p:cTn id="8"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3" dur="26">
                                          <p:stCondLst>
                                            <p:cond delay="650"/>
                                          </p:stCondLst>
                                        </p:cTn>
                                        <p:tgtEl>
                                          <p:spTgt spid="27"/>
                                        </p:tgtEl>
                                      </p:cBhvr>
                                      <p:to x="100000" y="60000"/>
                                    </p:animScale>
                                    <p:animScale>
                                      <p:cBhvr>
                                        <p:cTn id="14" dur="166" decel="50000">
                                          <p:stCondLst>
                                            <p:cond delay="676"/>
                                          </p:stCondLst>
                                        </p:cTn>
                                        <p:tgtEl>
                                          <p:spTgt spid="27"/>
                                        </p:tgtEl>
                                      </p:cBhvr>
                                      <p:to x="100000" y="100000"/>
                                    </p:animScale>
                                    <p:animScale>
                                      <p:cBhvr>
                                        <p:cTn id="15" dur="26">
                                          <p:stCondLst>
                                            <p:cond delay="1312"/>
                                          </p:stCondLst>
                                        </p:cTn>
                                        <p:tgtEl>
                                          <p:spTgt spid="27"/>
                                        </p:tgtEl>
                                      </p:cBhvr>
                                      <p:to x="100000" y="80000"/>
                                    </p:animScale>
                                    <p:animScale>
                                      <p:cBhvr>
                                        <p:cTn id="16" dur="166" decel="50000">
                                          <p:stCondLst>
                                            <p:cond delay="1338"/>
                                          </p:stCondLst>
                                        </p:cTn>
                                        <p:tgtEl>
                                          <p:spTgt spid="27"/>
                                        </p:tgtEl>
                                      </p:cBhvr>
                                      <p:to x="100000" y="100000"/>
                                    </p:animScale>
                                    <p:animScale>
                                      <p:cBhvr>
                                        <p:cTn id="17" dur="26">
                                          <p:stCondLst>
                                            <p:cond delay="1642"/>
                                          </p:stCondLst>
                                        </p:cTn>
                                        <p:tgtEl>
                                          <p:spTgt spid="27"/>
                                        </p:tgtEl>
                                      </p:cBhvr>
                                      <p:to x="100000" y="90000"/>
                                    </p:animScale>
                                    <p:animScale>
                                      <p:cBhvr>
                                        <p:cTn id="18" dur="166" decel="50000">
                                          <p:stCondLst>
                                            <p:cond delay="1668"/>
                                          </p:stCondLst>
                                        </p:cTn>
                                        <p:tgtEl>
                                          <p:spTgt spid="27"/>
                                        </p:tgtEl>
                                      </p:cBhvr>
                                      <p:to x="100000" y="100000"/>
                                    </p:animScale>
                                    <p:animScale>
                                      <p:cBhvr>
                                        <p:cTn id="19" dur="26">
                                          <p:stCondLst>
                                            <p:cond delay="1808"/>
                                          </p:stCondLst>
                                        </p:cTn>
                                        <p:tgtEl>
                                          <p:spTgt spid="27"/>
                                        </p:tgtEl>
                                      </p:cBhvr>
                                      <p:to x="100000" y="95000"/>
                                    </p:animScale>
                                    <p:animScale>
                                      <p:cBhvr>
                                        <p:cTn id="20" dur="166" decel="50000">
                                          <p:stCondLst>
                                            <p:cond delay="1834"/>
                                          </p:stCondLst>
                                        </p:cTn>
                                        <p:tgtEl>
                                          <p:spTgt spid="2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down)">
                                      <p:cBhvr>
                                        <p:cTn id="25" dur="580">
                                          <p:stCondLst>
                                            <p:cond delay="0"/>
                                          </p:stCondLst>
                                        </p:cTn>
                                        <p:tgtEl>
                                          <p:spTgt spid="28"/>
                                        </p:tgtEl>
                                      </p:cBhvr>
                                    </p:animEffect>
                                    <p:anim calcmode="lin" valueType="num">
                                      <p:cBhvr>
                                        <p:cTn id="26"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31" dur="26">
                                          <p:stCondLst>
                                            <p:cond delay="650"/>
                                          </p:stCondLst>
                                        </p:cTn>
                                        <p:tgtEl>
                                          <p:spTgt spid="28"/>
                                        </p:tgtEl>
                                      </p:cBhvr>
                                      <p:to x="100000" y="60000"/>
                                    </p:animScale>
                                    <p:animScale>
                                      <p:cBhvr>
                                        <p:cTn id="32" dur="166" decel="50000">
                                          <p:stCondLst>
                                            <p:cond delay="676"/>
                                          </p:stCondLst>
                                        </p:cTn>
                                        <p:tgtEl>
                                          <p:spTgt spid="28"/>
                                        </p:tgtEl>
                                      </p:cBhvr>
                                      <p:to x="100000" y="100000"/>
                                    </p:animScale>
                                    <p:animScale>
                                      <p:cBhvr>
                                        <p:cTn id="33" dur="26">
                                          <p:stCondLst>
                                            <p:cond delay="1312"/>
                                          </p:stCondLst>
                                        </p:cTn>
                                        <p:tgtEl>
                                          <p:spTgt spid="28"/>
                                        </p:tgtEl>
                                      </p:cBhvr>
                                      <p:to x="100000" y="80000"/>
                                    </p:animScale>
                                    <p:animScale>
                                      <p:cBhvr>
                                        <p:cTn id="34" dur="166" decel="50000">
                                          <p:stCondLst>
                                            <p:cond delay="1338"/>
                                          </p:stCondLst>
                                        </p:cTn>
                                        <p:tgtEl>
                                          <p:spTgt spid="28"/>
                                        </p:tgtEl>
                                      </p:cBhvr>
                                      <p:to x="100000" y="100000"/>
                                    </p:animScale>
                                    <p:animScale>
                                      <p:cBhvr>
                                        <p:cTn id="35" dur="26">
                                          <p:stCondLst>
                                            <p:cond delay="1642"/>
                                          </p:stCondLst>
                                        </p:cTn>
                                        <p:tgtEl>
                                          <p:spTgt spid="28"/>
                                        </p:tgtEl>
                                      </p:cBhvr>
                                      <p:to x="100000" y="90000"/>
                                    </p:animScale>
                                    <p:animScale>
                                      <p:cBhvr>
                                        <p:cTn id="36" dur="166" decel="50000">
                                          <p:stCondLst>
                                            <p:cond delay="1668"/>
                                          </p:stCondLst>
                                        </p:cTn>
                                        <p:tgtEl>
                                          <p:spTgt spid="28"/>
                                        </p:tgtEl>
                                      </p:cBhvr>
                                      <p:to x="100000" y="100000"/>
                                    </p:animScale>
                                    <p:animScale>
                                      <p:cBhvr>
                                        <p:cTn id="37" dur="26">
                                          <p:stCondLst>
                                            <p:cond delay="1808"/>
                                          </p:stCondLst>
                                        </p:cTn>
                                        <p:tgtEl>
                                          <p:spTgt spid="28"/>
                                        </p:tgtEl>
                                      </p:cBhvr>
                                      <p:to x="100000" y="95000"/>
                                    </p:animScale>
                                    <p:animScale>
                                      <p:cBhvr>
                                        <p:cTn id="38" dur="166" decel="50000">
                                          <p:stCondLst>
                                            <p:cond delay="1834"/>
                                          </p:stCondLst>
                                        </p:cTn>
                                        <p:tgtEl>
                                          <p:spTgt spid="28"/>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checkerboard(across)">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p:cTn id="48" dur="1000" fill="hold"/>
                                        <p:tgtEl>
                                          <p:spTgt spid="24"/>
                                        </p:tgtEl>
                                        <p:attrNameLst>
                                          <p:attrName>ppt_x</p:attrName>
                                        </p:attrNameLst>
                                      </p:cBhvr>
                                      <p:tavLst>
                                        <p:tav tm="0">
                                          <p:val>
                                            <p:strVal val="#ppt_x-.2"/>
                                          </p:val>
                                        </p:tav>
                                        <p:tav tm="100000">
                                          <p:val>
                                            <p:strVal val="#ppt_x"/>
                                          </p:val>
                                        </p:tav>
                                      </p:tavLst>
                                    </p:anim>
                                    <p:anim calcmode="lin" valueType="num">
                                      <p:cBhvr>
                                        <p:cTn id="49"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50" dur="1000"/>
                                        <p:tgtEl>
                                          <p:spTgt spid="24"/>
                                        </p:tgtEl>
                                      </p:cBhvr>
                                    </p:animEffect>
                                  </p:childTnLst>
                                </p:cTn>
                              </p:par>
                              <p:par>
                                <p:cTn id="51" presetID="29"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p:cTn id="53" dur="1000" fill="hold"/>
                                        <p:tgtEl>
                                          <p:spTgt spid="18"/>
                                        </p:tgtEl>
                                        <p:attrNameLst>
                                          <p:attrName>ppt_x</p:attrName>
                                        </p:attrNameLst>
                                      </p:cBhvr>
                                      <p:tavLst>
                                        <p:tav tm="0">
                                          <p:val>
                                            <p:strVal val="#ppt_x-.2"/>
                                          </p:val>
                                        </p:tav>
                                        <p:tav tm="100000">
                                          <p:val>
                                            <p:strVal val="#ppt_x"/>
                                          </p:val>
                                        </p:tav>
                                      </p:tavLst>
                                    </p:anim>
                                    <p:anim calcmode="lin" valueType="num">
                                      <p:cBhvr>
                                        <p:cTn id="54"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55" dur="10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29" presetClass="entr" presetSubtype="0" fill="hold" nodeType="clickEffect">
                                  <p:stCondLst>
                                    <p:cond delay="0"/>
                                  </p:stCondLst>
                                  <p:childTnLst>
                                    <p:set>
                                      <p:cBhvr>
                                        <p:cTn id="59" dur="1" fill="hold">
                                          <p:stCondLst>
                                            <p:cond delay="0"/>
                                          </p:stCondLst>
                                        </p:cTn>
                                        <p:tgtEl>
                                          <p:spTgt spid="26"/>
                                        </p:tgtEl>
                                        <p:attrNameLst>
                                          <p:attrName>style.visibility</p:attrName>
                                        </p:attrNameLst>
                                      </p:cBhvr>
                                      <p:to>
                                        <p:strVal val="visible"/>
                                      </p:to>
                                    </p:set>
                                    <p:anim calcmode="lin" valueType="num">
                                      <p:cBhvr>
                                        <p:cTn id="60" dur="1000" fill="hold"/>
                                        <p:tgtEl>
                                          <p:spTgt spid="26"/>
                                        </p:tgtEl>
                                        <p:attrNameLst>
                                          <p:attrName>ppt_x</p:attrName>
                                        </p:attrNameLst>
                                      </p:cBhvr>
                                      <p:tavLst>
                                        <p:tav tm="0">
                                          <p:val>
                                            <p:strVal val="#ppt_x-.2"/>
                                          </p:val>
                                        </p:tav>
                                        <p:tav tm="100000">
                                          <p:val>
                                            <p:strVal val="#ppt_x"/>
                                          </p:val>
                                        </p:tav>
                                      </p:tavLst>
                                    </p:anim>
                                    <p:anim calcmode="lin" valueType="num">
                                      <p:cBhvr>
                                        <p:cTn id="61"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62" dur="10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30" presetClass="entr" presetSubtype="0"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800" decel="100000"/>
                                        <p:tgtEl>
                                          <p:spTgt spid="13"/>
                                        </p:tgtEl>
                                      </p:cBhvr>
                                    </p:animEffect>
                                    <p:anim calcmode="lin" valueType="num">
                                      <p:cBhvr>
                                        <p:cTn id="68" dur="800" decel="100000" fill="hold"/>
                                        <p:tgtEl>
                                          <p:spTgt spid="13"/>
                                        </p:tgtEl>
                                        <p:attrNameLst>
                                          <p:attrName>style.rotation</p:attrName>
                                        </p:attrNameLst>
                                      </p:cBhvr>
                                      <p:tavLst>
                                        <p:tav tm="0">
                                          <p:val>
                                            <p:fltVal val="-90"/>
                                          </p:val>
                                        </p:tav>
                                        <p:tav tm="100000">
                                          <p:val>
                                            <p:fltVal val="0"/>
                                          </p:val>
                                        </p:tav>
                                      </p:tavLst>
                                    </p:anim>
                                    <p:anim calcmode="lin" valueType="num">
                                      <p:cBhvr>
                                        <p:cTn id="69" dur="800" decel="100000" fill="hold"/>
                                        <p:tgtEl>
                                          <p:spTgt spid="13"/>
                                        </p:tgtEl>
                                        <p:attrNameLst>
                                          <p:attrName>ppt_x</p:attrName>
                                        </p:attrNameLst>
                                      </p:cBhvr>
                                      <p:tavLst>
                                        <p:tav tm="0">
                                          <p:val>
                                            <p:strVal val="#ppt_x+0.4"/>
                                          </p:val>
                                        </p:tav>
                                        <p:tav tm="100000">
                                          <p:val>
                                            <p:strVal val="#ppt_x-0.05"/>
                                          </p:val>
                                        </p:tav>
                                      </p:tavLst>
                                    </p:anim>
                                    <p:anim calcmode="lin" valueType="num">
                                      <p:cBhvr>
                                        <p:cTn id="70" dur="800" decel="100000" fill="hold"/>
                                        <p:tgtEl>
                                          <p:spTgt spid="13"/>
                                        </p:tgtEl>
                                        <p:attrNameLst>
                                          <p:attrName>ppt_y</p:attrName>
                                        </p:attrNameLst>
                                      </p:cBhvr>
                                      <p:tavLst>
                                        <p:tav tm="0">
                                          <p:val>
                                            <p:strVal val="#ppt_y-0.4"/>
                                          </p:val>
                                        </p:tav>
                                        <p:tav tm="100000">
                                          <p:val>
                                            <p:strVal val="#ppt_y+0.1"/>
                                          </p:val>
                                        </p:tav>
                                      </p:tavLst>
                                    </p:anim>
                                    <p:anim calcmode="lin" valueType="num">
                                      <p:cBhvr>
                                        <p:cTn id="71"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72"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73" presetID="30" presetClass="entr" presetSubtype="0" fill="hold" nodeType="with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800" decel="100000"/>
                                        <p:tgtEl>
                                          <p:spTgt spid="19"/>
                                        </p:tgtEl>
                                      </p:cBhvr>
                                    </p:animEffect>
                                    <p:anim calcmode="lin" valueType="num">
                                      <p:cBhvr>
                                        <p:cTn id="76" dur="800" decel="100000" fill="hold"/>
                                        <p:tgtEl>
                                          <p:spTgt spid="19"/>
                                        </p:tgtEl>
                                        <p:attrNameLst>
                                          <p:attrName>style.rotation</p:attrName>
                                        </p:attrNameLst>
                                      </p:cBhvr>
                                      <p:tavLst>
                                        <p:tav tm="0">
                                          <p:val>
                                            <p:fltVal val="-90"/>
                                          </p:val>
                                        </p:tav>
                                        <p:tav tm="100000">
                                          <p:val>
                                            <p:fltVal val="0"/>
                                          </p:val>
                                        </p:tav>
                                      </p:tavLst>
                                    </p:anim>
                                    <p:anim calcmode="lin" valueType="num">
                                      <p:cBhvr>
                                        <p:cTn id="77" dur="800" decel="100000" fill="hold"/>
                                        <p:tgtEl>
                                          <p:spTgt spid="19"/>
                                        </p:tgtEl>
                                        <p:attrNameLst>
                                          <p:attrName>ppt_x</p:attrName>
                                        </p:attrNameLst>
                                      </p:cBhvr>
                                      <p:tavLst>
                                        <p:tav tm="0">
                                          <p:val>
                                            <p:strVal val="#ppt_x+0.4"/>
                                          </p:val>
                                        </p:tav>
                                        <p:tav tm="100000">
                                          <p:val>
                                            <p:strVal val="#ppt_x-0.05"/>
                                          </p:val>
                                        </p:tav>
                                      </p:tavLst>
                                    </p:anim>
                                    <p:anim calcmode="lin" valueType="num">
                                      <p:cBhvr>
                                        <p:cTn id="78" dur="800" decel="100000" fill="hold"/>
                                        <p:tgtEl>
                                          <p:spTgt spid="19"/>
                                        </p:tgtEl>
                                        <p:attrNameLst>
                                          <p:attrName>ppt_y</p:attrName>
                                        </p:attrNameLst>
                                      </p:cBhvr>
                                      <p:tavLst>
                                        <p:tav tm="0">
                                          <p:val>
                                            <p:strVal val="#ppt_y-0.4"/>
                                          </p:val>
                                        </p:tav>
                                        <p:tav tm="100000">
                                          <p:val>
                                            <p:strVal val="#ppt_y+0.1"/>
                                          </p:val>
                                        </p:tav>
                                      </p:tavLst>
                                    </p:anim>
                                    <p:anim calcmode="lin" valueType="num">
                                      <p:cBhvr>
                                        <p:cTn id="79"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80"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wipe(down)">
                                      <p:cBhvr>
                                        <p:cTn id="85" dur="580">
                                          <p:stCondLst>
                                            <p:cond delay="0"/>
                                          </p:stCondLst>
                                        </p:cTn>
                                        <p:tgtEl>
                                          <p:spTgt spid="14"/>
                                        </p:tgtEl>
                                      </p:cBhvr>
                                    </p:animEffect>
                                    <p:anim calcmode="lin" valueType="num">
                                      <p:cBhvr>
                                        <p:cTn id="8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1" dur="26">
                                          <p:stCondLst>
                                            <p:cond delay="650"/>
                                          </p:stCondLst>
                                        </p:cTn>
                                        <p:tgtEl>
                                          <p:spTgt spid="14"/>
                                        </p:tgtEl>
                                      </p:cBhvr>
                                      <p:to x="100000" y="60000"/>
                                    </p:animScale>
                                    <p:animScale>
                                      <p:cBhvr>
                                        <p:cTn id="92" dur="166" decel="50000">
                                          <p:stCondLst>
                                            <p:cond delay="676"/>
                                          </p:stCondLst>
                                        </p:cTn>
                                        <p:tgtEl>
                                          <p:spTgt spid="14"/>
                                        </p:tgtEl>
                                      </p:cBhvr>
                                      <p:to x="100000" y="100000"/>
                                    </p:animScale>
                                    <p:animScale>
                                      <p:cBhvr>
                                        <p:cTn id="93" dur="26">
                                          <p:stCondLst>
                                            <p:cond delay="1312"/>
                                          </p:stCondLst>
                                        </p:cTn>
                                        <p:tgtEl>
                                          <p:spTgt spid="14"/>
                                        </p:tgtEl>
                                      </p:cBhvr>
                                      <p:to x="100000" y="80000"/>
                                    </p:animScale>
                                    <p:animScale>
                                      <p:cBhvr>
                                        <p:cTn id="94" dur="166" decel="50000">
                                          <p:stCondLst>
                                            <p:cond delay="1338"/>
                                          </p:stCondLst>
                                        </p:cTn>
                                        <p:tgtEl>
                                          <p:spTgt spid="14"/>
                                        </p:tgtEl>
                                      </p:cBhvr>
                                      <p:to x="100000" y="100000"/>
                                    </p:animScale>
                                    <p:animScale>
                                      <p:cBhvr>
                                        <p:cTn id="95" dur="26">
                                          <p:stCondLst>
                                            <p:cond delay="1642"/>
                                          </p:stCondLst>
                                        </p:cTn>
                                        <p:tgtEl>
                                          <p:spTgt spid="14"/>
                                        </p:tgtEl>
                                      </p:cBhvr>
                                      <p:to x="100000" y="90000"/>
                                    </p:animScale>
                                    <p:animScale>
                                      <p:cBhvr>
                                        <p:cTn id="96" dur="166" decel="50000">
                                          <p:stCondLst>
                                            <p:cond delay="1668"/>
                                          </p:stCondLst>
                                        </p:cTn>
                                        <p:tgtEl>
                                          <p:spTgt spid="14"/>
                                        </p:tgtEl>
                                      </p:cBhvr>
                                      <p:to x="100000" y="100000"/>
                                    </p:animScale>
                                    <p:animScale>
                                      <p:cBhvr>
                                        <p:cTn id="97" dur="26">
                                          <p:stCondLst>
                                            <p:cond delay="1808"/>
                                          </p:stCondLst>
                                        </p:cTn>
                                        <p:tgtEl>
                                          <p:spTgt spid="14"/>
                                        </p:tgtEl>
                                      </p:cBhvr>
                                      <p:to x="100000" y="95000"/>
                                    </p:animScale>
                                    <p:animScale>
                                      <p:cBhvr>
                                        <p:cTn id="98" dur="166" decel="50000">
                                          <p:stCondLst>
                                            <p:cond delay="1834"/>
                                          </p:stCondLst>
                                        </p:cTn>
                                        <p:tgtEl>
                                          <p:spTgt spid="14"/>
                                        </p:tgtEl>
                                      </p:cBhvr>
                                      <p:to x="100000" y="100000"/>
                                    </p:animScale>
                                  </p:childTnLst>
                                </p:cTn>
                              </p:par>
                              <p:par>
                                <p:cTn id="99" presetID="26" presetClass="entr" presetSubtype="0" fill="hold" grpId="0" nodeType="with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wipe(down)">
                                      <p:cBhvr>
                                        <p:cTn id="101" dur="580">
                                          <p:stCondLst>
                                            <p:cond delay="0"/>
                                          </p:stCondLst>
                                        </p:cTn>
                                        <p:tgtEl>
                                          <p:spTgt spid="21"/>
                                        </p:tgtEl>
                                      </p:cBhvr>
                                    </p:animEffect>
                                    <p:anim calcmode="lin" valueType="num">
                                      <p:cBhvr>
                                        <p:cTn id="10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07" dur="26">
                                          <p:stCondLst>
                                            <p:cond delay="650"/>
                                          </p:stCondLst>
                                        </p:cTn>
                                        <p:tgtEl>
                                          <p:spTgt spid="21"/>
                                        </p:tgtEl>
                                      </p:cBhvr>
                                      <p:to x="100000" y="60000"/>
                                    </p:animScale>
                                    <p:animScale>
                                      <p:cBhvr>
                                        <p:cTn id="108" dur="166" decel="50000">
                                          <p:stCondLst>
                                            <p:cond delay="676"/>
                                          </p:stCondLst>
                                        </p:cTn>
                                        <p:tgtEl>
                                          <p:spTgt spid="21"/>
                                        </p:tgtEl>
                                      </p:cBhvr>
                                      <p:to x="100000" y="100000"/>
                                    </p:animScale>
                                    <p:animScale>
                                      <p:cBhvr>
                                        <p:cTn id="109" dur="26">
                                          <p:stCondLst>
                                            <p:cond delay="1312"/>
                                          </p:stCondLst>
                                        </p:cTn>
                                        <p:tgtEl>
                                          <p:spTgt spid="21"/>
                                        </p:tgtEl>
                                      </p:cBhvr>
                                      <p:to x="100000" y="80000"/>
                                    </p:animScale>
                                    <p:animScale>
                                      <p:cBhvr>
                                        <p:cTn id="110" dur="166" decel="50000">
                                          <p:stCondLst>
                                            <p:cond delay="1338"/>
                                          </p:stCondLst>
                                        </p:cTn>
                                        <p:tgtEl>
                                          <p:spTgt spid="21"/>
                                        </p:tgtEl>
                                      </p:cBhvr>
                                      <p:to x="100000" y="100000"/>
                                    </p:animScale>
                                    <p:animScale>
                                      <p:cBhvr>
                                        <p:cTn id="111" dur="26">
                                          <p:stCondLst>
                                            <p:cond delay="1642"/>
                                          </p:stCondLst>
                                        </p:cTn>
                                        <p:tgtEl>
                                          <p:spTgt spid="21"/>
                                        </p:tgtEl>
                                      </p:cBhvr>
                                      <p:to x="100000" y="90000"/>
                                    </p:animScale>
                                    <p:animScale>
                                      <p:cBhvr>
                                        <p:cTn id="112" dur="166" decel="50000">
                                          <p:stCondLst>
                                            <p:cond delay="1668"/>
                                          </p:stCondLst>
                                        </p:cTn>
                                        <p:tgtEl>
                                          <p:spTgt spid="21"/>
                                        </p:tgtEl>
                                      </p:cBhvr>
                                      <p:to x="100000" y="100000"/>
                                    </p:animScale>
                                    <p:animScale>
                                      <p:cBhvr>
                                        <p:cTn id="113" dur="26">
                                          <p:stCondLst>
                                            <p:cond delay="1808"/>
                                          </p:stCondLst>
                                        </p:cTn>
                                        <p:tgtEl>
                                          <p:spTgt spid="21"/>
                                        </p:tgtEl>
                                      </p:cBhvr>
                                      <p:to x="100000" y="95000"/>
                                    </p:animScale>
                                    <p:animScale>
                                      <p:cBhvr>
                                        <p:cTn id="114" dur="166" decel="50000">
                                          <p:stCondLst>
                                            <p:cond delay="1834"/>
                                          </p:stCondLst>
                                        </p:cTn>
                                        <p:tgtEl>
                                          <p:spTgt spid="21"/>
                                        </p:tgtEl>
                                      </p:cBhvr>
                                      <p:to x="100000" y="100000"/>
                                    </p:animScale>
                                  </p:childTnLst>
                                </p:cTn>
                              </p:par>
                              <p:par>
                                <p:cTn id="115" presetID="26" presetClass="entr" presetSubtype="0" fill="hold" grpId="0" nodeType="withEffect">
                                  <p:stCondLst>
                                    <p:cond delay="0"/>
                                  </p:stCondLst>
                                  <p:childTnLst>
                                    <p:set>
                                      <p:cBhvr>
                                        <p:cTn id="116" dur="1" fill="hold">
                                          <p:stCondLst>
                                            <p:cond delay="0"/>
                                          </p:stCondLst>
                                        </p:cTn>
                                        <p:tgtEl>
                                          <p:spTgt spid="16"/>
                                        </p:tgtEl>
                                        <p:attrNameLst>
                                          <p:attrName>style.visibility</p:attrName>
                                        </p:attrNameLst>
                                      </p:cBhvr>
                                      <p:to>
                                        <p:strVal val="visible"/>
                                      </p:to>
                                    </p:set>
                                    <p:animEffect transition="in" filter="wipe(down)">
                                      <p:cBhvr>
                                        <p:cTn id="117" dur="580">
                                          <p:stCondLst>
                                            <p:cond delay="0"/>
                                          </p:stCondLst>
                                        </p:cTn>
                                        <p:tgtEl>
                                          <p:spTgt spid="16"/>
                                        </p:tgtEl>
                                      </p:cBhvr>
                                    </p:animEffect>
                                    <p:anim calcmode="lin" valueType="num">
                                      <p:cBhvr>
                                        <p:cTn id="11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23" dur="26">
                                          <p:stCondLst>
                                            <p:cond delay="650"/>
                                          </p:stCondLst>
                                        </p:cTn>
                                        <p:tgtEl>
                                          <p:spTgt spid="16"/>
                                        </p:tgtEl>
                                      </p:cBhvr>
                                      <p:to x="100000" y="60000"/>
                                    </p:animScale>
                                    <p:animScale>
                                      <p:cBhvr>
                                        <p:cTn id="124" dur="166" decel="50000">
                                          <p:stCondLst>
                                            <p:cond delay="676"/>
                                          </p:stCondLst>
                                        </p:cTn>
                                        <p:tgtEl>
                                          <p:spTgt spid="16"/>
                                        </p:tgtEl>
                                      </p:cBhvr>
                                      <p:to x="100000" y="100000"/>
                                    </p:animScale>
                                    <p:animScale>
                                      <p:cBhvr>
                                        <p:cTn id="125" dur="26">
                                          <p:stCondLst>
                                            <p:cond delay="1312"/>
                                          </p:stCondLst>
                                        </p:cTn>
                                        <p:tgtEl>
                                          <p:spTgt spid="16"/>
                                        </p:tgtEl>
                                      </p:cBhvr>
                                      <p:to x="100000" y="80000"/>
                                    </p:animScale>
                                    <p:animScale>
                                      <p:cBhvr>
                                        <p:cTn id="126" dur="166" decel="50000">
                                          <p:stCondLst>
                                            <p:cond delay="1338"/>
                                          </p:stCondLst>
                                        </p:cTn>
                                        <p:tgtEl>
                                          <p:spTgt spid="16"/>
                                        </p:tgtEl>
                                      </p:cBhvr>
                                      <p:to x="100000" y="100000"/>
                                    </p:animScale>
                                    <p:animScale>
                                      <p:cBhvr>
                                        <p:cTn id="127" dur="26">
                                          <p:stCondLst>
                                            <p:cond delay="1642"/>
                                          </p:stCondLst>
                                        </p:cTn>
                                        <p:tgtEl>
                                          <p:spTgt spid="16"/>
                                        </p:tgtEl>
                                      </p:cBhvr>
                                      <p:to x="100000" y="90000"/>
                                    </p:animScale>
                                    <p:animScale>
                                      <p:cBhvr>
                                        <p:cTn id="128" dur="166" decel="50000">
                                          <p:stCondLst>
                                            <p:cond delay="1668"/>
                                          </p:stCondLst>
                                        </p:cTn>
                                        <p:tgtEl>
                                          <p:spTgt spid="16"/>
                                        </p:tgtEl>
                                      </p:cBhvr>
                                      <p:to x="100000" y="100000"/>
                                    </p:animScale>
                                    <p:animScale>
                                      <p:cBhvr>
                                        <p:cTn id="129" dur="26">
                                          <p:stCondLst>
                                            <p:cond delay="1808"/>
                                          </p:stCondLst>
                                        </p:cTn>
                                        <p:tgtEl>
                                          <p:spTgt spid="16"/>
                                        </p:tgtEl>
                                      </p:cBhvr>
                                      <p:to x="100000" y="95000"/>
                                    </p:animScale>
                                    <p:animScale>
                                      <p:cBhvr>
                                        <p:cTn id="130" dur="166" decel="50000">
                                          <p:stCondLst>
                                            <p:cond delay="1834"/>
                                          </p:stCondLst>
                                        </p:cTn>
                                        <p:tgtEl>
                                          <p:spTgt spid="16"/>
                                        </p:tgtEl>
                                      </p:cBhvr>
                                      <p:to x="100000" y="100000"/>
                                    </p:animScale>
                                  </p:childTnLst>
                                </p:cTn>
                              </p:par>
                              <p:par>
                                <p:cTn id="131" presetID="26" presetClass="entr" presetSubtype="0" fill="hold" grpId="0" nodeType="withEffect">
                                  <p:stCondLst>
                                    <p:cond delay="0"/>
                                  </p:stCondLst>
                                  <p:childTnLst>
                                    <p:set>
                                      <p:cBhvr>
                                        <p:cTn id="132" dur="1" fill="hold">
                                          <p:stCondLst>
                                            <p:cond delay="0"/>
                                          </p:stCondLst>
                                        </p:cTn>
                                        <p:tgtEl>
                                          <p:spTgt spid="17"/>
                                        </p:tgtEl>
                                        <p:attrNameLst>
                                          <p:attrName>style.visibility</p:attrName>
                                        </p:attrNameLst>
                                      </p:cBhvr>
                                      <p:to>
                                        <p:strVal val="visible"/>
                                      </p:to>
                                    </p:set>
                                    <p:animEffect transition="in" filter="wipe(down)">
                                      <p:cBhvr>
                                        <p:cTn id="133" dur="580">
                                          <p:stCondLst>
                                            <p:cond delay="0"/>
                                          </p:stCondLst>
                                        </p:cTn>
                                        <p:tgtEl>
                                          <p:spTgt spid="17"/>
                                        </p:tgtEl>
                                      </p:cBhvr>
                                    </p:animEffect>
                                    <p:anim calcmode="lin" valueType="num">
                                      <p:cBhvr>
                                        <p:cTn id="13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9" dur="26">
                                          <p:stCondLst>
                                            <p:cond delay="650"/>
                                          </p:stCondLst>
                                        </p:cTn>
                                        <p:tgtEl>
                                          <p:spTgt spid="17"/>
                                        </p:tgtEl>
                                      </p:cBhvr>
                                      <p:to x="100000" y="60000"/>
                                    </p:animScale>
                                    <p:animScale>
                                      <p:cBhvr>
                                        <p:cTn id="140" dur="166" decel="50000">
                                          <p:stCondLst>
                                            <p:cond delay="676"/>
                                          </p:stCondLst>
                                        </p:cTn>
                                        <p:tgtEl>
                                          <p:spTgt spid="17"/>
                                        </p:tgtEl>
                                      </p:cBhvr>
                                      <p:to x="100000" y="100000"/>
                                    </p:animScale>
                                    <p:animScale>
                                      <p:cBhvr>
                                        <p:cTn id="141" dur="26">
                                          <p:stCondLst>
                                            <p:cond delay="1312"/>
                                          </p:stCondLst>
                                        </p:cTn>
                                        <p:tgtEl>
                                          <p:spTgt spid="17"/>
                                        </p:tgtEl>
                                      </p:cBhvr>
                                      <p:to x="100000" y="80000"/>
                                    </p:animScale>
                                    <p:animScale>
                                      <p:cBhvr>
                                        <p:cTn id="142" dur="166" decel="50000">
                                          <p:stCondLst>
                                            <p:cond delay="1338"/>
                                          </p:stCondLst>
                                        </p:cTn>
                                        <p:tgtEl>
                                          <p:spTgt spid="17"/>
                                        </p:tgtEl>
                                      </p:cBhvr>
                                      <p:to x="100000" y="100000"/>
                                    </p:animScale>
                                    <p:animScale>
                                      <p:cBhvr>
                                        <p:cTn id="143" dur="26">
                                          <p:stCondLst>
                                            <p:cond delay="1642"/>
                                          </p:stCondLst>
                                        </p:cTn>
                                        <p:tgtEl>
                                          <p:spTgt spid="17"/>
                                        </p:tgtEl>
                                      </p:cBhvr>
                                      <p:to x="100000" y="90000"/>
                                    </p:animScale>
                                    <p:animScale>
                                      <p:cBhvr>
                                        <p:cTn id="144" dur="166" decel="50000">
                                          <p:stCondLst>
                                            <p:cond delay="1668"/>
                                          </p:stCondLst>
                                        </p:cTn>
                                        <p:tgtEl>
                                          <p:spTgt spid="17"/>
                                        </p:tgtEl>
                                      </p:cBhvr>
                                      <p:to x="100000" y="100000"/>
                                    </p:animScale>
                                    <p:animScale>
                                      <p:cBhvr>
                                        <p:cTn id="145" dur="26">
                                          <p:stCondLst>
                                            <p:cond delay="1808"/>
                                          </p:stCondLst>
                                        </p:cTn>
                                        <p:tgtEl>
                                          <p:spTgt spid="17"/>
                                        </p:tgtEl>
                                      </p:cBhvr>
                                      <p:to x="100000" y="95000"/>
                                    </p:animScale>
                                    <p:animScale>
                                      <p:cBhvr>
                                        <p:cTn id="146" dur="166" decel="50000">
                                          <p:stCondLst>
                                            <p:cond delay="1834"/>
                                          </p:stCondLst>
                                        </p:cTn>
                                        <p:tgtEl>
                                          <p:spTgt spid="17"/>
                                        </p:tgtEl>
                                      </p:cBhvr>
                                      <p:to x="100000" y="100000"/>
                                    </p:animScale>
                                  </p:childTnLst>
                                </p:cTn>
                              </p:par>
                              <p:par>
                                <p:cTn id="147" presetID="26" presetClass="entr" presetSubtype="0" fill="hold" grpId="0" nodeType="withEffect">
                                  <p:stCondLst>
                                    <p:cond delay="0"/>
                                  </p:stCondLst>
                                  <p:childTnLst>
                                    <p:set>
                                      <p:cBhvr>
                                        <p:cTn id="148" dur="1" fill="hold">
                                          <p:stCondLst>
                                            <p:cond delay="0"/>
                                          </p:stCondLst>
                                        </p:cTn>
                                        <p:tgtEl>
                                          <p:spTgt spid="20"/>
                                        </p:tgtEl>
                                        <p:attrNameLst>
                                          <p:attrName>style.visibility</p:attrName>
                                        </p:attrNameLst>
                                      </p:cBhvr>
                                      <p:to>
                                        <p:strVal val="visible"/>
                                      </p:to>
                                    </p:set>
                                    <p:animEffect transition="in" filter="wipe(down)">
                                      <p:cBhvr>
                                        <p:cTn id="149" dur="580">
                                          <p:stCondLst>
                                            <p:cond delay="0"/>
                                          </p:stCondLst>
                                        </p:cTn>
                                        <p:tgtEl>
                                          <p:spTgt spid="20"/>
                                        </p:tgtEl>
                                      </p:cBhvr>
                                    </p:animEffect>
                                    <p:anim calcmode="lin" valueType="num">
                                      <p:cBhvr>
                                        <p:cTn id="15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5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5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5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5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5" dur="26">
                                          <p:stCondLst>
                                            <p:cond delay="650"/>
                                          </p:stCondLst>
                                        </p:cTn>
                                        <p:tgtEl>
                                          <p:spTgt spid="20"/>
                                        </p:tgtEl>
                                      </p:cBhvr>
                                      <p:to x="100000" y="60000"/>
                                    </p:animScale>
                                    <p:animScale>
                                      <p:cBhvr>
                                        <p:cTn id="156" dur="166" decel="50000">
                                          <p:stCondLst>
                                            <p:cond delay="676"/>
                                          </p:stCondLst>
                                        </p:cTn>
                                        <p:tgtEl>
                                          <p:spTgt spid="20"/>
                                        </p:tgtEl>
                                      </p:cBhvr>
                                      <p:to x="100000" y="100000"/>
                                    </p:animScale>
                                    <p:animScale>
                                      <p:cBhvr>
                                        <p:cTn id="157" dur="26">
                                          <p:stCondLst>
                                            <p:cond delay="1312"/>
                                          </p:stCondLst>
                                        </p:cTn>
                                        <p:tgtEl>
                                          <p:spTgt spid="20"/>
                                        </p:tgtEl>
                                      </p:cBhvr>
                                      <p:to x="100000" y="80000"/>
                                    </p:animScale>
                                    <p:animScale>
                                      <p:cBhvr>
                                        <p:cTn id="158" dur="166" decel="50000">
                                          <p:stCondLst>
                                            <p:cond delay="1338"/>
                                          </p:stCondLst>
                                        </p:cTn>
                                        <p:tgtEl>
                                          <p:spTgt spid="20"/>
                                        </p:tgtEl>
                                      </p:cBhvr>
                                      <p:to x="100000" y="100000"/>
                                    </p:animScale>
                                    <p:animScale>
                                      <p:cBhvr>
                                        <p:cTn id="159" dur="26">
                                          <p:stCondLst>
                                            <p:cond delay="1642"/>
                                          </p:stCondLst>
                                        </p:cTn>
                                        <p:tgtEl>
                                          <p:spTgt spid="20"/>
                                        </p:tgtEl>
                                      </p:cBhvr>
                                      <p:to x="100000" y="90000"/>
                                    </p:animScale>
                                    <p:animScale>
                                      <p:cBhvr>
                                        <p:cTn id="160" dur="166" decel="50000">
                                          <p:stCondLst>
                                            <p:cond delay="1668"/>
                                          </p:stCondLst>
                                        </p:cTn>
                                        <p:tgtEl>
                                          <p:spTgt spid="20"/>
                                        </p:tgtEl>
                                      </p:cBhvr>
                                      <p:to x="100000" y="100000"/>
                                    </p:animScale>
                                    <p:animScale>
                                      <p:cBhvr>
                                        <p:cTn id="161" dur="26">
                                          <p:stCondLst>
                                            <p:cond delay="1808"/>
                                          </p:stCondLst>
                                        </p:cTn>
                                        <p:tgtEl>
                                          <p:spTgt spid="20"/>
                                        </p:tgtEl>
                                      </p:cBhvr>
                                      <p:to x="100000" y="95000"/>
                                    </p:animScale>
                                    <p:animScale>
                                      <p:cBhvr>
                                        <p:cTn id="162" dur="166" decel="50000">
                                          <p:stCondLst>
                                            <p:cond delay="1834"/>
                                          </p:stCondLst>
                                        </p:cTn>
                                        <p:tgtEl>
                                          <p:spTgt spid="20"/>
                                        </p:tgtEl>
                                      </p:cBhvr>
                                      <p:to x="100000" y="100000"/>
                                    </p:animScale>
                                  </p:childTnLst>
                                </p:cTn>
                              </p:par>
                              <p:par>
                                <p:cTn id="163" presetID="26" presetClass="entr" presetSubtype="0" fill="hold" grpId="0" nodeType="withEffect">
                                  <p:stCondLst>
                                    <p:cond delay="0"/>
                                  </p:stCondLst>
                                  <p:childTnLst>
                                    <p:set>
                                      <p:cBhvr>
                                        <p:cTn id="164" dur="1" fill="hold">
                                          <p:stCondLst>
                                            <p:cond delay="0"/>
                                          </p:stCondLst>
                                        </p:cTn>
                                        <p:tgtEl>
                                          <p:spTgt spid="23"/>
                                        </p:tgtEl>
                                        <p:attrNameLst>
                                          <p:attrName>style.visibility</p:attrName>
                                        </p:attrNameLst>
                                      </p:cBhvr>
                                      <p:to>
                                        <p:strVal val="visible"/>
                                      </p:to>
                                    </p:set>
                                    <p:animEffect transition="in" filter="wipe(down)">
                                      <p:cBhvr>
                                        <p:cTn id="165" dur="580">
                                          <p:stCondLst>
                                            <p:cond delay="0"/>
                                          </p:stCondLst>
                                        </p:cTn>
                                        <p:tgtEl>
                                          <p:spTgt spid="23"/>
                                        </p:tgtEl>
                                      </p:cBhvr>
                                    </p:animEffect>
                                    <p:anim calcmode="lin" valueType="num">
                                      <p:cBhvr>
                                        <p:cTn id="166"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67"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68"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69"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70"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71" dur="26">
                                          <p:stCondLst>
                                            <p:cond delay="650"/>
                                          </p:stCondLst>
                                        </p:cTn>
                                        <p:tgtEl>
                                          <p:spTgt spid="23"/>
                                        </p:tgtEl>
                                      </p:cBhvr>
                                      <p:to x="100000" y="60000"/>
                                    </p:animScale>
                                    <p:animScale>
                                      <p:cBhvr>
                                        <p:cTn id="172" dur="166" decel="50000">
                                          <p:stCondLst>
                                            <p:cond delay="676"/>
                                          </p:stCondLst>
                                        </p:cTn>
                                        <p:tgtEl>
                                          <p:spTgt spid="23"/>
                                        </p:tgtEl>
                                      </p:cBhvr>
                                      <p:to x="100000" y="100000"/>
                                    </p:animScale>
                                    <p:animScale>
                                      <p:cBhvr>
                                        <p:cTn id="173" dur="26">
                                          <p:stCondLst>
                                            <p:cond delay="1312"/>
                                          </p:stCondLst>
                                        </p:cTn>
                                        <p:tgtEl>
                                          <p:spTgt spid="23"/>
                                        </p:tgtEl>
                                      </p:cBhvr>
                                      <p:to x="100000" y="80000"/>
                                    </p:animScale>
                                    <p:animScale>
                                      <p:cBhvr>
                                        <p:cTn id="174" dur="166" decel="50000">
                                          <p:stCondLst>
                                            <p:cond delay="1338"/>
                                          </p:stCondLst>
                                        </p:cTn>
                                        <p:tgtEl>
                                          <p:spTgt spid="23"/>
                                        </p:tgtEl>
                                      </p:cBhvr>
                                      <p:to x="100000" y="100000"/>
                                    </p:animScale>
                                    <p:animScale>
                                      <p:cBhvr>
                                        <p:cTn id="175" dur="26">
                                          <p:stCondLst>
                                            <p:cond delay="1642"/>
                                          </p:stCondLst>
                                        </p:cTn>
                                        <p:tgtEl>
                                          <p:spTgt spid="23"/>
                                        </p:tgtEl>
                                      </p:cBhvr>
                                      <p:to x="100000" y="90000"/>
                                    </p:animScale>
                                    <p:animScale>
                                      <p:cBhvr>
                                        <p:cTn id="176" dur="166" decel="50000">
                                          <p:stCondLst>
                                            <p:cond delay="1668"/>
                                          </p:stCondLst>
                                        </p:cTn>
                                        <p:tgtEl>
                                          <p:spTgt spid="23"/>
                                        </p:tgtEl>
                                      </p:cBhvr>
                                      <p:to x="100000" y="100000"/>
                                    </p:animScale>
                                    <p:animScale>
                                      <p:cBhvr>
                                        <p:cTn id="177" dur="26">
                                          <p:stCondLst>
                                            <p:cond delay="1808"/>
                                          </p:stCondLst>
                                        </p:cTn>
                                        <p:tgtEl>
                                          <p:spTgt spid="23"/>
                                        </p:tgtEl>
                                      </p:cBhvr>
                                      <p:to x="100000" y="95000"/>
                                    </p:animScale>
                                    <p:animScale>
                                      <p:cBhvr>
                                        <p:cTn id="178" dur="166" decel="50000">
                                          <p:stCondLst>
                                            <p:cond delay="1834"/>
                                          </p:stCondLst>
                                        </p:cTn>
                                        <p:tgtEl>
                                          <p:spTgt spid="23"/>
                                        </p:tgtEl>
                                      </p:cBhvr>
                                      <p:to x="100000" y="100000"/>
                                    </p:animScale>
                                  </p:childTnLst>
                                </p:cTn>
                              </p:par>
                              <p:par>
                                <p:cTn id="179" presetID="26" presetClass="entr" presetSubtype="0" fill="hold" grpId="0" nodeType="withEffect">
                                  <p:stCondLst>
                                    <p:cond delay="0"/>
                                  </p:stCondLst>
                                  <p:childTnLst>
                                    <p:set>
                                      <p:cBhvr>
                                        <p:cTn id="180" dur="1" fill="hold">
                                          <p:stCondLst>
                                            <p:cond delay="0"/>
                                          </p:stCondLst>
                                        </p:cTn>
                                        <p:tgtEl>
                                          <p:spTgt spid="22"/>
                                        </p:tgtEl>
                                        <p:attrNameLst>
                                          <p:attrName>style.visibility</p:attrName>
                                        </p:attrNameLst>
                                      </p:cBhvr>
                                      <p:to>
                                        <p:strVal val="visible"/>
                                      </p:to>
                                    </p:set>
                                    <p:animEffect transition="in" filter="wipe(down)">
                                      <p:cBhvr>
                                        <p:cTn id="181" dur="580">
                                          <p:stCondLst>
                                            <p:cond delay="0"/>
                                          </p:stCondLst>
                                        </p:cTn>
                                        <p:tgtEl>
                                          <p:spTgt spid="22"/>
                                        </p:tgtEl>
                                      </p:cBhvr>
                                    </p:animEffect>
                                    <p:anim calcmode="lin" valueType="num">
                                      <p:cBhvr>
                                        <p:cTn id="18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8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8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8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8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87" dur="26">
                                          <p:stCondLst>
                                            <p:cond delay="650"/>
                                          </p:stCondLst>
                                        </p:cTn>
                                        <p:tgtEl>
                                          <p:spTgt spid="22"/>
                                        </p:tgtEl>
                                      </p:cBhvr>
                                      <p:to x="100000" y="60000"/>
                                    </p:animScale>
                                    <p:animScale>
                                      <p:cBhvr>
                                        <p:cTn id="188" dur="166" decel="50000">
                                          <p:stCondLst>
                                            <p:cond delay="676"/>
                                          </p:stCondLst>
                                        </p:cTn>
                                        <p:tgtEl>
                                          <p:spTgt spid="22"/>
                                        </p:tgtEl>
                                      </p:cBhvr>
                                      <p:to x="100000" y="100000"/>
                                    </p:animScale>
                                    <p:animScale>
                                      <p:cBhvr>
                                        <p:cTn id="189" dur="26">
                                          <p:stCondLst>
                                            <p:cond delay="1312"/>
                                          </p:stCondLst>
                                        </p:cTn>
                                        <p:tgtEl>
                                          <p:spTgt spid="22"/>
                                        </p:tgtEl>
                                      </p:cBhvr>
                                      <p:to x="100000" y="80000"/>
                                    </p:animScale>
                                    <p:animScale>
                                      <p:cBhvr>
                                        <p:cTn id="190" dur="166" decel="50000">
                                          <p:stCondLst>
                                            <p:cond delay="1338"/>
                                          </p:stCondLst>
                                        </p:cTn>
                                        <p:tgtEl>
                                          <p:spTgt spid="22"/>
                                        </p:tgtEl>
                                      </p:cBhvr>
                                      <p:to x="100000" y="100000"/>
                                    </p:animScale>
                                    <p:animScale>
                                      <p:cBhvr>
                                        <p:cTn id="191" dur="26">
                                          <p:stCondLst>
                                            <p:cond delay="1642"/>
                                          </p:stCondLst>
                                        </p:cTn>
                                        <p:tgtEl>
                                          <p:spTgt spid="22"/>
                                        </p:tgtEl>
                                      </p:cBhvr>
                                      <p:to x="100000" y="90000"/>
                                    </p:animScale>
                                    <p:animScale>
                                      <p:cBhvr>
                                        <p:cTn id="192" dur="166" decel="50000">
                                          <p:stCondLst>
                                            <p:cond delay="1668"/>
                                          </p:stCondLst>
                                        </p:cTn>
                                        <p:tgtEl>
                                          <p:spTgt spid="22"/>
                                        </p:tgtEl>
                                      </p:cBhvr>
                                      <p:to x="100000" y="100000"/>
                                    </p:animScale>
                                    <p:animScale>
                                      <p:cBhvr>
                                        <p:cTn id="193" dur="26">
                                          <p:stCondLst>
                                            <p:cond delay="1808"/>
                                          </p:stCondLst>
                                        </p:cTn>
                                        <p:tgtEl>
                                          <p:spTgt spid="22"/>
                                        </p:tgtEl>
                                      </p:cBhvr>
                                      <p:to x="100000" y="95000"/>
                                    </p:animScale>
                                    <p:animScale>
                                      <p:cBhvr>
                                        <p:cTn id="194" dur="166" decel="50000">
                                          <p:stCondLst>
                                            <p:cond delay="1834"/>
                                          </p:stCondLst>
                                        </p:cTn>
                                        <p:tgtEl>
                                          <p:spTgt spid="22"/>
                                        </p:tgtEl>
                                      </p:cBhvr>
                                      <p:to x="100000" y="100000"/>
                                    </p:animScale>
                                  </p:childTnLst>
                                </p:cTn>
                              </p:par>
                              <p:par>
                                <p:cTn id="195" presetID="26" presetClass="entr" presetSubtype="0" fill="hold" grpId="0" nodeType="withEffect">
                                  <p:stCondLst>
                                    <p:cond delay="0"/>
                                  </p:stCondLst>
                                  <p:childTnLst>
                                    <p:set>
                                      <p:cBhvr>
                                        <p:cTn id="196" dur="1" fill="hold">
                                          <p:stCondLst>
                                            <p:cond delay="0"/>
                                          </p:stCondLst>
                                        </p:cTn>
                                        <p:tgtEl>
                                          <p:spTgt spid="15"/>
                                        </p:tgtEl>
                                        <p:attrNameLst>
                                          <p:attrName>style.visibility</p:attrName>
                                        </p:attrNameLst>
                                      </p:cBhvr>
                                      <p:to>
                                        <p:strVal val="visible"/>
                                      </p:to>
                                    </p:set>
                                    <p:animEffect transition="in" filter="wipe(down)">
                                      <p:cBhvr>
                                        <p:cTn id="197" dur="580">
                                          <p:stCondLst>
                                            <p:cond delay="0"/>
                                          </p:stCondLst>
                                        </p:cTn>
                                        <p:tgtEl>
                                          <p:spTgt spid="15"/>
                                        </p:tgtEl>
                                      </p:cBhvr>
                                    </p:animEffect>
                                    <p:anim calcmode="lin" valueType="num">
                                      <p:cBhvr>
                                        <p:cTn id="19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9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0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0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0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03" dur="26">
                                          <p:stCondLst>
                                            <p:cond delay="650"/>
                                          </p:stCondLst>
                                        </p:cTn>
                                        <p:tgtEl>
                                          <p:spTgt spid="15"/>
                                        </p:tgtEl>
                                      </p:cBhvr>
                                      <p:to x="100000" y="60000"/>
                                    </p:animScale>
                                    <p:animScale>
                                      <p:cBhvr>
                                        <p:cTn id="204" dur="166" decel="50000">
                                          <p:stCondLst>
                                            <p:cond delay="676"/>
                                          </p:stCondLst>
                                        </p:cTn>
                                        <p:tgtEl>
                                          <p:spTgt spid="15"/>
                                        </p:tgtEl>
                                      </p:cBhvr>
                                      <p:to x="100000" y="100000"/>
                                    </p:animScale>
                                    <p:animScale>
                                      <p:cBhvr>
                                        <p:cTn id="205" dur="26">
                                          <p:stCondLst>
                                            <p:cond delay="1312"/>
                                          </p:stCondLst>
                                        </p:cTn>
                                        <p:tgtEl>
                                          <p:spTgt spid="15"/>
                                        </p:tgtEl>
                                      </p:cBhvr>
                                      <p:to x="100000" y="80000"/>
                                    </p:animScale>
                                    <p:animScale>
                                      <p:cBhvr>
                                        <p:cTn id="206" dur="166" decel="50000">
                                          <p:stCondLst>
                                            <p:cond delay="1338"/>
                                          </p:stCondLst>
                                        </p:cTn>
                                        <p:tgtEl>
                                          <p:spTgt spid="15"/>
                                        </p:tgtEl>
                                      </p:cBhvr>
                                      <p:to x="100000" y="100000"/>
                                    </p:animScale>
                                    <p:animScale>
                                      <p:cBhvr>
                                        <p:cTn id="207" dur="26">
                                          <p:stCondLst>
                                            <p:cond delay="1642"/>
                                          </p:stCondLst>
                                        </p:cTn>
                                        <p:tgtEl>
                                          <p:spTgt spid="15"/>
                                        </p:tgtEl>
                                      </p:cBhvr>
                                      <p:to x="100000" y="90000"/>
                                    </p:animScale>
                                    <p:animScale>
                                      <p:cBhvr>
                                        <p:cTn id="208" dur="166" decel="50000">
                                          <p:stCondLst>
                                            <p:cond delay="1668"/>
                                          </p:stCondLst>
                                        </p:cTn>
                                        <p:tgtEl>
                                          <p:spTgt spid="15"/>
                                        </p:tgtEl>
                                      </p:cBhvr>
                                      <p:to x="100000" y="100000"/>
                                    </p:animScale>
                                    <p:animScale>
                                      <p:cBhvr>
                                        <p:cTn id="209" dur="26">
                                          <p:stCondLst>
                                            <p:cond delay="1808"/>
                                          </p:stCondLst>
                                        </p:cTn>
                                        <p:tgtEl>
                                          <p:spTgt spid="15"/>
                                        </p:tgtEl>
                                      </p:cBhvr>
                                      <p:to x="100000" y="95000"/>
                                    </p:animScale>
                                    <p:animScale>
                                      <p:cBhvr>
                                        <p:cTn id="21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14" grpId="0" animBg="1"/>
      <p:bldP spid="15" grpId="0" animBg="1"/>
      <p:bldP spid="16" grpId="0" animBg="1"/>
      <p:bldP spid="17" grpId="0" animBg="1"/>
      <p:bldP spid="29" grpId="0"/>
      <p:bldP spid="18" grpId="0"/>
      <p:bldP spid="2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416675"/>
            <a:ext cx="2133600" cy="365125"/>
          </a:xfrm>
        </p:spPr>
        <p:txBody>
          <a:bodyPr/>
          <a:lstStyle/>
          <a:p>
            <a:r>
              <a:rPr lang="en-US" smtClean="0"/>
              <a:t>CS SHISHIR DUDEJA</a:t>
            </a:r>
            <a:endParaRPr lang="en-US" dirty="0"/>
          </a:p>
        </p:txBody>
      </p:sp>
      <p:sp>
        <p:nvSpPr>
          <p:cNvPr id="3" name="Footer Placeholder 2"/>
          <p:cNvSpPr>
            <a:spLocks noGrp="1"/>
          </p:cNvSpPr>
          <p:nvPr>
            <p:ph type="ftr" sz="quarter" idx="11"/>
          </p:nvPr>
        </p:nvSpPr>
        <p:spPr>
          <a:xfrm>
            <a:off x="1219200" y="6492875"/>
            <a:ext cx="2895600" cy="365125"/>
          </a:xfrm>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40</a:t>
            </a:fld>
            <a:endParaRPr lang="en-US" dirty="0"/>
          </a:p>
        </p:txBody>
      </p:sp>
      <p:sp>
        <p:nvSpPr>
          <p:cNvPr id="6" name="Title 3"/>
          <p:cNvSpPr txBox="1">
            <a:spLocks/>
          </p:cNvSpPr>
          <p:nvPr/>
        </p:nvSpPr>
        <p:spPr>
          <a:xfrm>
            <a:off x="0" y="457200"/>
            <a:ext cx="9144000" cy="533400"/>
          </a:xfrm>
          <a:prstGeom prst="rect">
            <a:avLst/>
          </a:prstGeom>
        </p:spPr>
        <p:style>
          <a:lnRef idx="1">
            <a:schemeClr val="accent2"/>
          </a:lnRef>
          <a:fillRef idx="2">
            <a:schemeClr val="accent2"/>
          </a:fillRef>
          <a:effectRef idx="1">
            <a:schemeClr val="accent2"/>
          </a:effectRef>
          <a:fontRef idx="minor">
            <a:schemeClr val="dk1"/>
          </a:fontRef>
        </p:style>
        <p:txBody>
          <a:bodyPr>
            <a:normAutofit fontScale="92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rPr>
              <a:t>COMPANIES ACT, 1956         </a:t>
            </a:r>
            <a:r>
              <a:rPr kumimoji="0" lang="en-US" sz="3000" b="1" i="0"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rPr>
              <a:t>COMPANIES ACT, 2013</a:t>
            </a:r>
            <a:endParaRPr kumimoji="0" lang="en-IN" sz="2800" b="1" i="1"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endParaRPr>
          </a:p>
        </p:txBody>
      </p:sp>
      <p:sp>
        <p:nvSpPr>
          <p:cNvPr id="8" name="Rectangle 7"/>
          <p:cNvSpPr/>
          <p:nvPr/>
        </p:nvSpPr>
        <p:spPr>
          <a:xfrm>
            <a:off x="0" y="0"/>
            <a:ext cx="9144000" cy="553998"/>
          </a:xfrm>
          <a:prstGeom prst="rect">
            <a:avLst/>
          </a:prstGeom>
        </p:spPr>
        <p:txBody>
          <a:bodyPr wrap="square">
            <a:spAutoFit/>
          </a:bodyPr>
          <a:lstStyle/>
          <a:p>
            <a:pPr lvl="0" algn="ctr">
              <a:spcBef>
                <a:spcPct val="0"/>
              </a:spcBef>
              <a:defRPr/>
            </a:pPr>
            <a:r>
              <a:rPr lang="en-US" sz="3000" b="1" dirty="0" smtClean="0">
                <a:solidFill>
                  <a:srgbClr val="00B0F0"/>
                </a:solidFill>
              </a:rPr>
              <a:t>Remuneration to WTD or MD or Manager</a:t>
            </a:r>
            <a:endParaRPr lang="en-US" sz="3000" dirty="0"/>
          </a:p>
        </p:txBody>
      </p:sp>
      <p:graphicFrame>
        <p:nvGraphicFramePr>
          <p:cNvPr id="9" name="Content Placeholder 6"/>
          <p:cNvGraphicFramePr>
            <a:graphicFrameLocks/>
          </p:cNvGraphicFramePr>
          <p:nvPr/>
        </p:nvGraphicFramePr>
        <p:xfrm>
          <a:off x="76200" y="1143002"/>
          <a:ext cx="4343400" cy="4419596"/>
        </p:xfrm>
        <a:graphic>
          <a:graphicData uri="http://schemas.openxmlformats.org/drawingml/2006/table">
            <a:tbl>
              <a:tblPr firstRow="1" bandRow="1">
                <a:tableStyleId>{5C22544A-7EE6-4342-B048-85BDC9FD1C3A}</a:tableStyleId>
              </a:tblPr>
              <a:tblGrid>
                <a:gridCol w="2550885"/>
                <a:gridCol w="1792515"/>
              </a:tblGrid>
              <a:tr h="757795">
                <a:tc>
                  <a:txBody>
                    <a:bodyPr/>
                    <a:lstStyle/>
                    <a:p>
                      <a:pPr algn="ctr"/>
                      <a:r>
                        <a:rPr lang="en-US" dirty="0" smtClean="0">
                          <a:solidFill>
                            <a:schemeClr val="bg1"/>
                          </a:solidFill>
                        </a:rPr>
                        <a:t>Where</a:t>
                      </a:r>
                      <a:r>
                        <a:rPr lang="en-US" baseline="0" dirty="0" smtClean="0">
                          <a:solidFill>
                            <a:schemeClr val="bg1"/>
                          </a:solidFill>
                        </a:rPr>
                        <a:t> Effective Capital of Company is </a:t>
                      </a:r>
                      <a:endParaRPr lang="en-US" dirty="0">
                        <a:solidFill>
                          <a:schemeClr val="bg1"/>
                        </a:solidFill>
                      </a:endParaRPr>
                    </a:p>
                  </a:txBody>
                  <a:tcPr>
                    <a:solidFill>
                      <a:srgbClr val="92D050"/>
                    </a:solidFill>
                  </a:tcPr>
                </a:tc>
                <a:tc>
                  <a:txBody>
                    <a:bodyPr/>
                    <a:lstStyle/>
                    <a:p>
                      <a:pPr algn="ctr"/>
                      <a:r>
                        <a:rPr lang="en-US" dirty="0" smtClean="0">
                          <a:solidFill>
                            <a:schemeClr val="bg1"/>
                          </a:solidFill>
                        </a:rPr>
                        <a:t>Monthly in Rs. </a:t>
                      </a:r>
                    </a:p>
                    <a:p>
                      <a:pPr algn="ctr"/>
                      <a:r>
                        <a:rPr lang="en-US" dirty="0" smtClean="0">
                          <a:solidFill>
                            <a:schemeClr val="bg1"/>
                          </a:solidFill>
                        </a:rPr>
                        <a:t>(Maximum )</a:t>
                      </a:r>
                      <a:endParaRPr lang="en-US" dirty="0">
                        <a:solidFill>
                          <a:schemeClr val="bg1"/>
                        </a:solidFill>
                      </a:endParaRPr>
                    </a:p>
                  </a:txBody>
                  <a:tcPr>
                    <a:solidFill>
                      <a:srgbClr val="92D050"/>
                    </a:solidFill>
                  </a:tcPr>
                </a:tc>
              </a:tr>
              <a:tr h="396940">
                <a:tc>
                  <a:txBody>
                    <a:bodyPr/>
                    <a:lstStyle/>
                    <a:p>
                      <a:pPr algn="just">
                        <a:lnSpc>
                          <a:spcPct val="100000"/>
                        </a:lnSpc>
                      </a:pPr>
                      <a:r>
                        <a:rPr lang="en-US" sz="1600" dirty="0" smtClean="0">
                          <a:solidFill>
                            <a:schemeClr val="bg1"/>
                          </a:solidFill>
                        </a:rPr>
                        <a:t>Less than </a:t>
                      </a:r>
                      <a:r>
                        <a:rPr lang="en-US" sz="1600" baseline="0" dirty="0" smtClean="0">
                          <a:solidFill>
                            <a:schemeClr val="bg1"/>
                          </a:solidFill>
                        </a:rPr>
                        <a:t>1 Crore</a:t>
                      </a:r>
                      <a:endParaRPr lang="en-US" sz="1600" dirty="0">
                        <a:solidFill>
                          <a:schemeClr val="bg1"/>
                        </a:solidFill>
                      </a:endParaRPr>
                    </a:p>
                  </a:txBody>
                  <a:tcPr>
                    <a:solidFill>
                      <a:schemeClr val="accent3">
                        <a:lumMod val="40000"/>
                        <a:lumOff val="60000"/>
                      </a:schemeClr>
                    </a:solidFill>
                  </a:tcPr>
                </a:tc>
                <a:tc>
                  <a:txBody>
                    <a:bodyPr/>
                    <a:lstStyle/>
                    <a:p>
                      <a:pPr algn="ctr">
                        <a:lnSpc>
                          <a:spcPct val="100000"/>
                        </a:lnSpc>
                      </a:pPr>
                      <a:r>
                        <a:rPr lang="en-US" sz="1600" dirty="0" smtClean="0">
                          <a:solidFill>
                            <a:schemeClr val="bg1"/>
                          </a:solidFill>
                        </a:rPr>
                        <a:t>1,50,000</a:t>
                      </a:r>
                      <a:endParaRPr lang="en-US" sz="1600" dirty="0">
                        <a:solidFill>
                          <a:schemeClr val="bg1"/>
                        </a:solidFill>
                      </a:endParaRPr>
                    </a:p>
                  </a:txBody>
                  <a:tcPr>
                    <a:solidFill>
                      <a:schemeClr val="accent3">
                        <a:lumMod val="40000"/>
                        <a:lumOff val="60000"/>
                      </a:schemeClr>
                    </a:solidFill>
                  </a:tcPr>
                </a:tc>
              </a:tr>
              <a:tr h="685624">
                <a:tc>
                  <a:txBody>
                    <a:bodyPr/>
                    <a:lstStyle/>
                    <a:p>
                      <a:pPr algn="just">
                        <a:lnSpc>
                          <a:spcPct val="100000"/>
                        </a:lnSpc>
                      </a:pPr>
                      <a:r>
                        <a:rPr lang="en-US" sz="1600" dirty="0" smtClean="0">
                          <a:solidFill>
                            <a:schemeClr val="bg1"/>
                          </a:solidFill>
                        </a:rPr>
                        <a:t>Rs. 1 Crore or More</a:t>
                      </a:r>
                      <a:r>
                        <a:rPr lang="en-US" sz="1600" baseline="0" dirty="0" smtClean="0">
                          <a:solidFill>
                            <a:schemeClr val="bg1"/>
                          </a:solidFill>
                        </a:rPr>
                        <a:t> but less than Rs. 5 Crores</a:t>
                      </a:r>
                      <a:endParaRPr lang="en-US" sz="1600" dirty="0">
                        <a:solidFill>
                          <a:schemeClr val="bg1"/>
                        </a:solidFill>
                      </a:endParaRPr>
                    </a:p>
                  </a:txBody>
                  <a:tcPr>
                    <a:solidFill>
                      <a:schemeClr val="accent3">
                        <a:lumMod val="40000"/>
                        <a:lumOff val="60000"/>
                      </a:schemeClr>
                    </a:solidFill>
                  </a:tcPr>
                </a:tc>
                <a:tc>
                  <a:txBody>
                    <a:bodyPr/>
                    <a:lstStyle/>
                    <a:p>
                      <a:pPr algn="ctr">
                        <a:lnSpc>
                          <a:spcPct val="100000"/>
                        </a:lnSpc>
                      </a:pPr>
                      <a:r>
                        <a:rPr lang="en-US" sz="1600" dirty="0" smtClean="0">
                          <a:solidFill>
                            <a:schemeClr val="bg1"/>
                          </a:solidFill>
                        </a:rPr>
                        <a:t>2,00,000</a:t>
                      </a:r>
                      <a:endParaRPr lang="en-US" sz="1600" dirty="0">
                        <a:solidFill>
                          <a:schemeClr val="bg1"/>
                        </a:solidFill>
                      </a:endParaRPr>
                    </a:p>
                  </a:txBody>
                  <a:tcPr>
                    <a:solidFill>
                      <a:schemeClr val="accent3">
                        <a:lumMod val="40000"/>
                        <a:lumOff val="60000"/>
                      </a:schemeClr>
                    </a:solidFill>
                  </a:tcPr>
                </a:tc>
              </a:tr>
              <a:tr h="685624">
                <a:tc>
                  <a:txBody>
                    <a:bodyPr/>
                    <a:lstStyle/>
                    <a:p>
                      <a:pPr algn="just">
                        <a:lnSpc>
                          <a:spcPct val="100000"/>
                        </a:lnSpc>
                      </a:pPr>
                      <a:r>
                        <a:rPr lang="en-US" sz="1600" dirty="0" smtClean="0">
                          <a:solidFill>
                            <a:schemeClr val="bg1"/>
                          </a:solidFill>
                        </a:rPr>
                        <a:t>Rs. 5 Crores or More but less than Rs. 25 Crores</a:t>
                      </a:r>
                      <a:endParaRPr lang="en-US" sz="1600" dirty="0">
                        <a:solidFill>
                          <a:schemeClr val="bg1"/>
                        </a:solidFill>
                      </a:endParaRPr>
                    </a:p>
                  </a:txBody>
                  <a:tcPr>
                    <a:solidFill>
                      <a:schemeClr val="accent3">
                        <a:lumMod val="40000"/>
                        <a:lumOff val="60000"/>
                      </a:schemeClr>
                    </a:solidFill>
                  </a:tcPr>
                </a:tc>
                <a:tc>
                  <a:txBody>
                    <a:bodyPr/>
                    <a:lstStyle/>
                    <a:p>
                      <a:pPr algn="ctr">
                        <a:lnSpc>
                          <a:spcPct val="100000"/>
                        </a:lnSpc>
                      </a:pPr>
                      <a:r>
                        <a:rPr lang="en-US" sz="1600" dirty="0" smtClean="0">
                          <a:solidFill>
                            <a:schemeClr val="bg1"/>
                          </a:solidFill>
                        </a:rPr>
                        <a:t>2,50,000</a:t>
                      </a:r>
                      <a:endParaRPr lang="en-US" sz="1600" dirty="0">
                        <a:solidFill>
                          <a:schemeClr val="bg1"/>
                        </a:solidFill>
                      </a:endParaRPr>
                    </a:p>
                  </a:txBody>
                  <a:tcPr>
                    <a:solidFill>
                      <a:schemeClr val="accent3">
                        <a:lumMod val="40000"/>
                        <a:lumOff val="60000"/>
                      </a:schemeClr>
                    </a:solidFill>
                  </a:tcPr>
                </a:tc>
              </a:tr>
              <a:tr h="685624">
                <a:tc>
                  <a:txBody>
                    <a:bodyPr/>
                    <a:lstStyle/>
                    <a:p>
                      <a:pPr algn="just">
                        <a:lnSpc>
                          <a:spcPct val="100000"/>
                        </a:lnSpc>
                      </a:pPr>
                      <a:r>
                        <a:rPr lang="en-US" sz="1600" dirty="0" smtClean="0">
                          <a:solidFill>
                            <a:schemeClr val="bg1"/>
                          </a:solidFill>
                        </a:rPr>
                        <a:t>Rs. 25 Crores or more but less than Rs. 50 Crores</a:t>
                      </a:r>
                      <a:endParaRPr lang="en-US" sz="1600" dirty="0">
                        <a:solidFill>
                          <a:schemeClr val="bg1"/>
                        </a:solidFill>
                      </a:endParaRPr>
                    </a:p>
                  </a:txBody>
                  <a:tcPr>
                    <a:solidFill>
                      <a:schemeClr val="accent3">
                        <a:lumMod val="40000"/>
                        <a:lumOff val="60000"/>
                      </a:schemeClr>
                    </a:solidFill>
                  </a:tcPr>
                </a:tc>
                <a:tc>
                  <a:txBody>
                    <a:bodyPr/>
                    <a:lstStyle/>
                    <a:p>
                      <a:pPr algn="ctr">
                        <a:lnSpc>
                          <a:spcPct val="100000"/>
                        </a:lnSpc>
                      </a:pPr>
                      <a:r>
                        <a:rPr lang="en-US" sz="1600" dirty="0" smtClean="0">
                          <a:solidFill>
                            <a:schemeClr val="bg1"/>
                          </a:solidFill>
                        </a:rPr>
                        <a:t>3,00,000</a:t>
                      </a:r>
                      <a:endParaRPr lang="en-US" sz="1600" dirty="0">
                        <a:solidFill>
                          <a:schemeClr val="bg1"/>
                        </a:solidFill>
                      </a:endParaRPr>
                    </a:p>
                  </a:txBody>
                  <a:tcPr>
                    <a:solidFill>
                      <a:schemeClr val="accent3">
                        <a:lumMod val="40000"/>
                        <a:lumOff val="60000"/>
                      </a:schemeClr>
                    </a:solidFill>
                  </a:tcPr>
                </a:tc>
              </a:tr>
              <a:tr h="685624">
                <a:tc>
                  <a:txBody>
                    <a:bodyPr/>
                    <a:lstStyle/>
                    <a:p>
                      <a:pPr algn="just">
                        <a:lnSpc>
                          <a:spcPct val="100000"/>
                        </a:lnSpc>
                      </a:pPr>
                      <a:r>
                        <a:rPr lang="en-US" sz="1600" dirty="0" smtClean="0">
                          <a:solidFill>
                            <a:schemeClr val="bg1"/>
                          </a:solidFill>
                        </a:rPr>
                        <a:t>Rs. 50 Crores but less than Rs.</a:t>
                      </a:r>
                      <a:r>
                        <a:rPr lang="en-US" sz="1600" baseline="0" dirty="0" smtClean="0">
                          <a:solidFill>
                            <a:schemeClr val="bg1"/>
                          </a:solidFill>
                        </a:rPr>
                        <a:t> 100 Crores</a:t>
                      </a:r>
                      <a:endParaRPr lang="en-US" sz="1600" dirty="0">
                        <a:solidFill>
                          <a:schemeClr val="bg1"/>
                        </a:solidFill>
                      </a:endParaRPr>
                    </a:p>
                  </a:txBody>
                  <a:tcPr>
                    <a:solidFill>
                      <a:schemeClr val="accent3">
                        <a:lumMod val="40000"/>
                        <a:lumOff val="60000"/>
                      </a:schemeClr>
                    </a:solidFill>
                  </a:tcPr>
                </a:tc>
                <a:tc>
                  <a:txBody>
                    <a:bodyPr/>
                    <a:lstStyle/>
                    <a:p>
                      <a:pPr algn="ctr">
                        <a:lnSpc>
                          <a:spcPct val="100000"/>
                        </a:lnSpc>
                      </a:pPr>
                      <a:r>
                        <a:rPr lang="en-US" sz="1600" dirty="0" smtClean="0">
                          <a:solidFill>
                            <a:schemeClr val="bg1"/>
                          </a:solidFill>
                        </a:rPr>
                        <a:t>3,50,000</a:t>
                      </a:r>
                      <a:endParaRPr lang="en-US" sz="1600" dirty="0">
                        <a:solidFill>
                          <a:schemeClr val="bg1"/>
                        </a:solidFill>
                      </a:endParaRPr>
                    </a:p>
                  </a:txBody>
                  <a:tcPr>
                    <a:solidFill>
                      <a:schemeClr val="accent3">
                        <a:lumMod val="40000"/>
                        <a:lumOff val="60000"/>
                      </a:schemeClr>
                    </a:solidFill>
                  </a:tcPr>
                </a:tc>
              </a:tr>
              <a:tr h="522365">
                <a:tc>
                  <a:txBody>
                    <a:bodyPr/>
                    <a:lstStyle/>
                    <a:p>
                      <a:pPr algn="just">
                        <a:lnSpc>
                          <a:spcPct val="100000"/>
                        </a:lnSpc>
                      </a:pPr>
                      <a:r>
                        <a:rPr lang="en-US" sz="1600" dirty="0" smtClean="0">
                          <a:solidFill>
                            <a:schemeClr val="bg1"/>
                          </a:solidFill>
                        </a:rPr>
                        <a:t>Rs.</a:t>
                      </a:r>
                      <a:r>
                        <a:rPr lang="en-US" sz="1600" baseline="0" dirty="0" smtClean="0">
                          <a:solidFill>
                            <a:schemeClr val="bg1"/>
                          </a:solidFill>
                        </a:rPr>
                        <a:t> 100 Crores or More</a:t>
                      </a:r>
                      <a:endParaRPr lang="en-US" sz="1600" dirty="0">
                        <a:solidFill>
                          <a:schemeClr val="bg1"/>
                        </a:solidFill>
                      </a:endParaRPr>
                    </a:p>
                  </a:txBody>
                  <a:tcPr>
                    <a:solidFill>
                      <a:schemeClr val="accent3">
                        <a:lumMod val="40000"/>
                        <a:lumOff val="60000"/>
                      </a:schemeClr>
                    </a:solidFill>
                  </a:tcPr>
                </a:tc>
                <a:tc>
                  <a:txBody>
                    <a:bodyPr/>
                    <a:lstStyle/>
                    <a:p>
                      <a:pPr algn="ctr">
                        <a:lnSpc>
                          <a:spcPct val="100000"/>
                        </a:lnSpc>
                      </a:pPr>
                      <a:r>
                        <a:rPr lang="en-US" sz="1600" dirty="0" smtClean="0">
                          <a:solidFill>
                            <a:schemeClr val="bg1"/>
                          </a:solidFill>
                        </a:rPr>
                        <a:t>4,00,000</a:t>
                      </a:r>
                      <a:endParaRPr lang="en-US" sz="1600" dirty="0">
                        <a:solidFill>
                          <a:schemeClr val="bg1"/>
                        </a:solidFill>
                      </a:endParaRPr>
                    </a:p>
                  </a:txBody>
                  <a:tcPr>
                    <a:solidFill>
                      <a:schemeClr val="accent3">
                        <a:lumMod val="40000"/>
                        <a:lumOff val="60000"/>
                      </a:schemeClr>
                    </a:solidFill>
                  </a:tcPr>
                </a:tc>
              </a:tr>
            </a:tbl>
          </a:graphicData>
        </a:graphic>
      </p:graphicFrame>
      <p:graphicFrame>
        <p:nvGraphicFramePr>
          <p:cNvPr id="10" name="Content Placeholder 3"/>
          <p:cNvGraphicFramePr>
            <a:graphicFrameLocks/>
          </p:cNvGraphicFramePr>
          <p:nvPr/>
        </p:nvGraphicFramePr>
        <p:xfrm>
          <a:off x="4572000" y="1157124"/>
          <a:ext cx="4495800" cy="4405477"/>
        </p:xfrm>
        <a:graphic>
          <a:graphicData uri="http://schemas.openxmlformats.org/drawingml/2006/table">
            <a:tbl>
              <a:tblPr firstRow="1" bandRow="1">
                <a:tableStyleId>{5C22544A-7EE6-4342-B048-85BDC9FD1C3A}</a:tableStyleId>
              </a:tblPr>
              <a:tblGrid>
                <a:gridCol w="2743200"/>
                <a:gridCol w="1752600"/>
              </a:tblGrid>
              <a:tr h="731138">
                <a:tc>
                  <a:txBody>
                    <a:bodyPr/>
                    <a:lstStyle/>
                    <a:p>
                      <a:pPr algn="ctr"/>
                      <a:r>
                        <a:rPr lang="en-US" dirty="0" smtClean="0">
                          <a:solidFill>
                            <a:schemeClr val="bg1"/>
                          </a:solidFill>
                        </a:rPr>
                        <a:t>Where</a:t>
                      </a:r>
                      <a:r>
                        <a:rPr lang="en-US" baseline="0" dirty="0" smtClean="0">
                          <a:solidFill>
                            <a:schemeClr val="bg1"/>
                          </a:solidFill>
                        </a:rPr>
                        <a:t> the Effective </a:t>
                      </a:r>
                    </a:p>
                    <a:p>
                      <a:pPr algn="ctr"/>
                      <a:r>
                        <a:rPr lang="en-US" baseline="0" dirty="0" smtClean="0">
                          <a:solidFill>
                            <a:schemeClr val="bg1"/>
                          </a:solidFill>
                        </a:rPr>
                        <a:t>Capital of Company is </a:t>
                      </a:r>
                      <a:endParaRPr lang="en-US" dirty="0">
                        <a:solidFill>
                          <a:schemeClr val="bg1"/>
                        </a:solidFill>
                      </a:endParaRPr>
                    </a:p>
                  </a:txBody>
                  <a:tcP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Yearly</a:t>
                      </a:r>
                      <a:r>
                        <a:rPr lang="en-US" baseline="0" dirty="0" smtClean="0">
                          <a:solidFill>
                            <a:schemeClr val="bg1"/>
                          </a:solidFill>
                        </a:rPr>
                        <a:t>  in Rs.</a:t>
                      </a:r>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(Maximum)</a:t>
                      </a:r>
                    </a:p>
                  </a:txBody>
                  <a:tcPr>
                    <a:solidFill>
                      <a:srgbClr val="92D050"/>
                    </a:solidFill>
                  </a:tcPr>
                </a:tc>
              </a:tr>
              <a:tr h="667722">
                <a:tc>
                  <a:txBody>
                    <a:bodyPr/>
                    <a:lstStyle/>
                    <a:p>
                      <a:pPr algn="l"/>
                      <a:r>
                        <a:rPr lang="en-US" sz="1600" dirty="0" smtClean="0">
                          <a:solidFill>
                            <a:schemeClr val="bg1"/>
                          </a:solidFill>
                        </a:rPr>
                        <a:t>Negative or Less than Rs. 5 Crores</a:t>
                      </a:r>
                      <a:endParaRPr lang="en-US" sz="1600" dirty="0">
                        <a:solidFill>
                          <a:schemeClr val="bg1"/>
                        </a:solidFill>
                      </a:endParaRPr>
                    </a:p>
                  </a:txBody>
                  <a:tcPr>
                    <a:solidFill>
                      <a:schemeClr val="accent3">
                        <a:lumMod val="40000"/>
                        <a:lumOff val="60000"/>
                      </a:schemeClr>
                    </a:solidFill>
                  </a:tcPr>
                </a:tc>
                <a:tc>
                  <a:txBody>
                    <a:bodyPr/>
                    <a:lstStyle/>
                    <a:p>
                      <a:pPr algn="ctr"/>
                      <a:r>
                        <a:rPr lang="en-US" sz="1600" dirty="0" smtClean="0">
                          <a:solidFill>
                            <a:schemeClr val="bg1"/>
                          </a:solidFill>
                        </a:rPr>
                        <a:t>30,00,000</a:t>
                      </a:r>
                      <a:endParaRPr lang="en-US" sz="1600" dirty="0">
                        <a:solidFill>
                          <a:schemeClr val="bg1"/>
                        </a:solidFill>
                      </a:endParaRPr>
                    </a:p>
                  </a:txBody>
                  <a:tcPr>
                    <a:solidFill>
                      <a:schemeClr val="accent3">
                        <a:lumMod val="40000"/>
                        <a:lumOff val="60000"/>
                      </a:schemeClr>
                    </a:solidFill>
                  </a:tcPr>
                </a:tc>
              </a:tr>
              <a:tr h="667722">
                <a:tc>
                  <a:txBody>
                    <a:bodyPr/>
                    <a:lstStyle/>
                    <a:p>
                      <a:pPr algn="l"/>
                      <a:r>
                        <a:rPr lang="en-US" sz="1600" dirty="0" smtClean="0">
                          <a:solidFill>
                            <a:schemeClr val="bg1"/>
                          </a:solidFill>
                        </a:rPr>
                        <a:t>Rs. 5 Crores or More but</a:t>
                      </a:r>
                      <a:r>
                        <a:rPr lang="en-US" sz="1600" baseline="0" dirty="0" smtClean="0">
                          <a:solidFill>
                            <a:schemeClr val="bg1"/>
                          </a:solidFill>
                        </a:rPr>
                        <a:t> less than Rs.100 Crores</a:t>
                      </a:r>
                      <a:endParaRPr lang="en-US" sz="1600" dirty="0">
                        <a:solidFill>
                          <a:schemeClr val="bg1"/>
                        </a:solidFill>
                      </a:endParaRPr>
                    </a:p>
                  </a:txBody>
                  <a:tcPr>
                    <a:solidFill>
                      <a:schemeClr val="accent3">
                        <a:lumMod val="40000"/>
                        <a:lumOff val="60000"/>
                      </a:schemeClr>
                    </a:solidFill>
                  </a:tcPr>
                </a:tc>
                <a:tc>
                  <a:txBody>
                    <a:bodyPr/>
                    <a:lstStyle/>
                    <a:p>
                      <a:pPr algn="ctr"/>
                      <a:r>
                        <a:rPr lang="en-US" sz="1600" dirty="0" smtClean="0">
                          <a:solidFill>
                            <a:schemeClr val="bg1"/>
                          </a:solidFill>
                        </a:rPr>
                        <a:t>42,00,000</a:t>
                      </a:r>
                      <a:endParaRPr lang="en-US" sz="1600" dirty="0">
                        <a:solidFill>
                          <a:schemeClr val="bg1"/>
                        </a:solidFill>
                      </a:endParaRPr>
                    </a:p>
                  </a:txBody>
                  <a:tcPr>
                    <a:solidFill>
                      <a:schemeClr val="accent3">
                        <a:lumMod val="40000"/>
                        <a:lumOff val="60000"/>
                      </a:schemeClr>
                    </a:solidFill>
                  </a:tcPr>
                </a:tc>
              </a:tr>
              <a:tr h="667722">
                <a:tc>
                  <a:txBody>
                    <a:bodyPr/>
                    <a:lstStyle/>
                    <a:p>
                      <a:pPr algn="l"/>
                      <a:r>
                        <a:rPr lang="en-US" sz="1600" dirty="0" smtClean="0">
                          <a:solidFill>
                            <a:schemeClr val="bg1"/>
                          </a:solidFill>
                        </a:rPr>
                        <a:t>Rs. 100 Crores or More</a:t>
                      </a:r>
                      <a:r>
                        <a:rPr lang="en-US" sz="1600" baseline="0" dirty="0" smtClean="0">
                          <a:solidFill>
                            <a:schemeClr val="bg1"/>
                          </a:solidFill>
                        </a:rPr>
                        <a:t> </a:t>
                      </a:r>
                      <a:r>
                        <a:rPr lang="en-US" sz="1600" dirty="0" smtClean="0">
                          <a:solidFill>
                            <a:schemeClr val="bg1"/>
                          </a:solidFill>
                        </a:rPr>
                        <a:t>but less than Rs. 250 Crores</a:t>
                      </a:r>
                      <a:endParaRPr lang="en-US" sz="1600" dirty="0">
                        <a:solidFill>
                          <a:schemeClr val="bg1"/>
                        </a:solidFill>
                      </a:endParaRPr>
                    </a:p>
                  </a:txBody>
                  <a:tcPr>
                    <a:solidFill>
                      <a:schemeClr val="accent3">
                        <a:lumMod val="40000"/>
                        <a:lumOff val="60000"/>
                      </a:schemeClr>
                    </a:solidFill>
                  </a:tcPr>
                </a:tc>
                <a:tc>
                  <a:txBody>
                    <a:bodyPr/>
                    <a:lstStyle/>
                    <a:p>
                      <a:pPr algn="ctr"/>
                      <a:r>
                        <a:rPr lang="en-US" sz="1600" dirty="0" smtClean="0">
                          <a:solidFill>
                            <a:schemeClr val="bg1"/>
                          </a:solidFill>
                        </a:rPr>
                        <a:t>60,00,000</a:t>
                      </a:r>
                      <a:endParaRPr lang="en-US" sz="1600" dirty="0">
                        <a:solidFill>
                          <a:schemeClr val="bg1"/>
                        </a:solidFill>
                      </a:endParaRPr>
                    </a:p>
                  </a:txBody>
                  <a:tcPr>
                    <a:solidFill>
                      <a:schemeClr val="accent3">
                        <a:lumMod val="40000"/>
                        <a:lumOff val="60000"/>
                      </a:schemeClr>
                    </a:solidFill>
                  </a:tcPr>
                </a:tc>
              </a:tr>
              <a:tr h="1671173">
                <a:tc>
                  <a:txBody>
                    <a:bodyPr/>
                    <a:lstStyle/>
                    <a:p>
                      <a:pPr algn="l"/>
                      <a:r>
                        <a:rPr lang="en-US" sz="1600" dirty="0" smtClean="0">
                          <a:solidFill>
                            <a:schemeClr val="bg1"/>
                          </a:solidFill>
                        </a:rPr>
                        <a:t>Rs. 250 Crores or More</a:t>
                      </a:r>
                      <a:endParaRPr lang="en-US" sz="1600" dirty="0">
                        <a:solidFill>
                          <a:schemeClr val="bg1"/>
                        </a:solidFill>
                      </a:endParaRPr>
                    </a:p>
                  </a:txBody>
                  <a:tcPr>
                    <a:solidFill>
                      <a:schemeClr val="accent3">
                        <a:lumMod val="40000"/>
                        <a:lumOff val="60000"/>
                      </a:schemeClr>
                    </a:solidFill>
                  </a:tcPr>
                </a:tc>
                <a:tc>
                  <a:txBody>
                    <a:bodyPr/>
                    <a:lstStyle/>
                    <a:p>
                      <a:pPr algn="ctr"/>
                      <a:r>
                        <a:rPr lang="en-US" sz="1600" dirty="0" smtClean="0">
                          <a:solidFill>
                            <a:schemeClr val="bg1"/>
                          </a:solidFill>
                        </a:rPr>
                        <a:t>60 Lakhs + 0.01% of the Effective Capital </a:t>
                      </a:r>
                    </a:p>
                    <a:p>
                      <a:pPr algn="ctr"/>
                      <a:r>
                        <a:rPr lang="en-US" sz="1600" dirty="0" smtClean="0">
                          <a:solidFill>
                            <a:schemeClr val="bg1"/>
                          </a:solidFill>
                        </a:rPr>
                        <a:t>in</a:t>
                      </a:r>
                      <a:r>
                        <a:rPr lang="en-US" sz="1600" baseline="0" dirty="0" smtClean="0">
                          <a:solidFill>
                            <a:schemeClr val="bg1"/>
                          </a:solidFill>
                        </a:rPr>
                        <a:t> excess of Rs. 250 Crores</a:t>
                      </a:r>
                      <a:endParaRPr lang="en-US" sz="1600" dirty="0">
                        <a:solidFill>
                          <a:schemeClr val="bg1"/>
                        </a:solidFill>
                      </a:endParaRPr>
                    </a:p>
                  </a:txBody>
                  <a:tcPr>
                    <a:solidFill>
                      <a:schemeClr val="accent3">
                        <a:lumMod val="40000"/>
                        <a:lumOff val="60000"/>
                      </a:schemeClr>
                    </a:solidFill>
                  </a:tcPr>
                </a:tc>
              </a:tr>
            </a:tbl>
          </a:graphicData>
        </a:graphic>
      </p:graphicFrame>
      <p:sp>
        <p:nvSpPr>
          <p:cNvPr id="11" name="Rectangle 10"/>
          <p:cNvSpPr/>
          <p:nvPr/>
        </p:nvSpPr>
        <p:spPr>
          <a:xfrm>
            <a:off x="4648200" y="5553670"/>
            <a:ext cx="4495800" cy="923330"/>
          </a:xfrm>
          <a:prstGeom prst="rect">
            <a:avLst/>
          </a:prstGeom>
        </p:spPr>
        <p:txBody>
          <a:bodyPr wrap="square">
            <a:spAutoFit/>
          </a:bodyPr>
          <a:lstStyle/>
          <a:p>
            <a:pPr algn="just" fontAlgn="auto">
              <a:spcBef>
                <a:spcPts val="0"/>
              </a:spcBef>
              <a:spcAft>
                <a:spcPts val="0"/>
              </a:spcAft>
              <a:defRPr/>
            </a:pPr>
            <a:r>
              <a:rPr lang="en-US" b="1" dirty="0" smtClean="0">
                <a:solidFill>
                  <a:srgbClr val="FFFF00"/>
                </a:solidFill>
              </a:rPr>
              <a:t>Provided that the above limits shall be doubled if the resolution passed by the shareholders is a special resolution</a:t>
            </a:r>
            <a:endParaRPr lang="en-US"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4)">
                                      <p:cBhvr>
                                        <p:cTn id="19" dur="2000"/>
                                        <p:tgtEl>
                                          <p:spTgt spid="9"/>
                                        </p:tgtEl>
                                      </p:cBhvr>
                                    </p:animEffect>
                                  </p:childTnLst>
                                </p:cTn>
                              </p:par>
                              <p:par>
                                <p:cTn id="20" presetID="21" presetClass="entr" presetSubtype="4"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heel(4)">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 calcmode="lin" valueType="num">
                                      <p:cBhvr>
                                        <p:cTn id="27" dur="10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28" dur="1000" fill="hold"/>
                                        <p:tgtEl>
                                          <p:spTgt spid="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rbgsocialclub.files.wordpress.com/2012/01/man-sitting-clip-art-silhouette.jpg"/>
          <p:cNvPicPr>
            <a:picLocks noChangeAspect="1" noChangeArrowheads="1"/>
          </p:cNvPicPr>
          <p:nvPr/>
        </p:nvPicPr>
        <p:blipFill>
          <a:blip r:embed="rId2" cstate="print"/>
          <a:srcRect/>
          <a:stretch>
            <a:fillRect/>
          </a:stretch>
        </p:blipFill>
        <p:spPr bwMode="auto">
          <a:xfrm>
            <a:off x="0" y="0"/>
            <a:ext cx="2171701" cy="2286000"/>
          </a:xfrm>
          <a:prstGeom prst="roundRect">
            <a:avLst/>
          </a:prstGeom>
          <a:ln>
            <a:solidFill>
              <a:srgbClr val="FFFF00"/>
            </a:solidFill>
          </a:ln>
          <a:effectLst>
            <a:outerShdw blurRad="292100" dist="139700" dir="2700000" algn="tl" rotWithShape="0">
              <a:srgbClr val="333333">
                <a:alpha val="65000"/>
              </a:srgbClr>
            </a:outerShdw>
          </a:effectLst>
        </p:spPr>
      </p:pic>
      <p:sp>
        <p:nvSpPr>
          <p:cNvPr id="2" name="Date Placeholder 1"/>
          <p:cNvSpPr>
            <a:spLocks noGrp="1"/>
          </p:cNvSpPr>
          <p:nvPr>
            <p:ph type="dt" sz="half" idx="10"/>
          </p:nvPr>
        </p:nvSpPr>
        <p:spPr>
          <a:xfrm>
            <a:off x="0" y="6492875"/>
            <a:ext cx="2133600" cy="365125"/>
          </a:xfrm>
        </p:spPr>
        <p:txBody>
          <a:bodyPr/>
          <a:lstStyle/>
          <a:p>
            <a:r>
              <a:rPr lang="en-US" smtClean="0"/>
              <a:t>CS SHISHIR DUDEJA</a:t>
            </a:r>
            <a:endParaRPr lang="en-US" dirty="0"/>
          </a:p>
        </p:txBody>
      </p:sp>
      <p:sp>
        <p:nvSpPr>
          <p:cNvPr id="3" name="Footer Placeholder 2"/>
          <p:cNvSpPr>
            <a:spLocks noGrp="1"/>
          </p:cNvSpPr>
          <p:nvPr>
            <p:ph type="ftr" sz="quarter" idx="11"/>
          </p:nvPr>
        </p:nvSpPr>
        <p:spPr>
          <a:xfrm>
            <a:off x="2743200" y="6492875"/>
            <a:ext cx="2895600" cy="365125"/>
          </a:xfrm>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41</a:t>
            </a:fld>
            <a:endParaRPr lang="en-US" dirty="0"/>
          </a:p>
        </p:txBody>
      </p:sp>
      <p:sp>
        <p:nvSpPr>
          <p:cNvPr id="5" name="Rounded Rectangle 4"/>
          <p:cNvSpPr/>
          <p:nvPr/>
        </p:nvSpPr>
        <p:spPr>
          <a:xfrm>
            <a:off x="2209800" y="0"/>
            <a:ext cx="6934200" cy="9144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n-US" sz="3000" b="1" dirty="0">
              <a:solidFill>
                <a:schemeClr val="bg1"/>
              </a:solidFill>
              <a:latin typeface="+mj-lt"/>
              <a:cs typeface="Times New Roman" pitchFamily="18" charset="0"/>
            </a:endParaRPr>
          </a:p>
          <a:p>
            <a:pPr algn="ctr" fontAlgn="auto">
              <a:spcBef>
                <a:spcPts val="0"/>
              </a:spcBef>
              <a:spcAft>
                <a:spcPts val="0"/>
              </a:spcAft>
              <a:defRPr/>
            </a:pPr>
            <a:r>
              <a:rPr lang="en-US" sz="3000" b="1" dirty="0">
                <a:solidFill>
                  <a:schemeClr val="bg1"/>
                </a:solidFill>
                <a:latin typeface="+mj-lt"/>
                <a:cs typeface="Times New Roman" pitchFamily="18" charset="0"/>
              </a:rPr>
              <a:t>SITTING  FEE  </a:t>
            </a:r>
            <a:r>
              <a:rPr lang="en-US" sz="3000" b="1" dirty="0" smtClean="0">
                <a:solidFill>
                  <a:schemeClr val="bg1"/>
                </a:solidFill>
                <a:latin typeface="+mj-lt"/>
                <a:cs typeface="Times New Roman" pitchFamily="18" charset="0"/>
              </a:rPr>
              <a:t>FOR </a:t>
            </a:r>
            <a:r>
              <a:rPr lang="en-US" sz="3000" b="1" dirty="0">
                <a:solidFill>
                  <a:schemeClr val="bg1"/>
                </a:solidFill>
                <a:latin typeface="+mj-lt"/>
                <a:cs typeface="Times New Roman" pitchFamily="18" charset="0"/>
              </a:rPr>
              <a:t>DIRECTORS </a:t>
            </a:r>
          </a:p>
          <a:p>
            <a:pPr algn="ctr" fontAlgn="auto">
              <a:spcBef>
                <a:spcPts val="0"/>
              </a:spcBef>
              <a:spcAft>
                <a:spcPts val="0"/>
              </a:spcAft>
              <a:defRPr/>
            </a:pPr>
            <a:r>
              <a:rPr lang="en-US" sz="2000" b="1" dirty="0" smtClean="0">
                <a:solidFill>
                  <a:schemeClr val="bg1"/>
                </a:solidFill>
                <a:latin typeface="+mj-lt"/>
                <a:cs typeface="Times New Roman" pitchFamily="18" charset="0"/>
              </a:rPr>
              <a:t>[Section  197]</a:t>
            </a:r>
            <a:endParaRPr lang="en-US" sz="2000" b="1" dirty="0">
              <a:solidFill>
                <a:schemeClr val="bg1"/>
              </a:solidFill>
              <a:latin typeface="+mj-lt"/>
              <a:cs typeface="Times New Roman" pitchFamily="18" charset="0"/>
            </a:endParaRPr>
          </a:p>
          <a:p>
            <a:pPr algn="ctr" fontAlgn="auto">
              <a:spcBef>
                <a:spcPts val="0"/>
              </a:spcBef>
              <a:spcAft>
                <a:spcPts val="0"/>
              </a:spcAft>
              <a:defRPr/>
            </a:pPr>
            <a:endParaRPr lang="en-GB" sz="3000" b="1" dirty="0">
              <a:solidFill>
                <a:schemeClr val="bg1"/>
              </a:solidFill>
              <a:latin typeface="+mj-lt"/>
              <a:cs typeface="Times New Roman" pitchFamily="18" charset="0"/>
            </a:endParaRPr>
          </a:p>
        </p:txBody>
      </p:sp>
      <p:sp>
        <p:nvSpPr>
          <p:cNvPr id="13" name="Freeform 12"/>
          <p:cNvSpPr/>
          <p:nvPr/>
        </p:nvSpPr>
        <p:spPr>
          <a:xfrm>
            <a:off x="2209800" y="1066800"/>
            <a:ext cx="6781800" cy="990600"/>
          </a:xfrm>
          <a:custGeom>
            <a:avLst/>
            <a:gdLst>
              <a:gd name="connsiteX0" fmla="*/ 0 w 7466287"/>
              <a:gd name="connsiteY0" fmla="*/ 319806 h 1918800"/>
              <a:gd name="connsiteX1" fmla="*/ 93669 w 7466287"/>
              <a:gd name="connsiteY1" fmla="*/ 93669 h 1918800"/>
              <a:gd name="connsiteX2" fmla="*/ 319806 w 7466287"/>
              <a:gd name="connsiteY2" fmla="*/ 0 h 1918800"/>
              <a:gd name="connsiteX3" fmla="*/ 7146481 w 7466287"/>
              <a:gd name="connsiteY3" fmla="*/ 0 h 1918800"/>
              <a:gd name="connsiteX4" fmla="*/ 7372618 w 7466287"/>
              <a:gd name="connsiteY4" fmla="*/ 93669 h 1918800"/>
              <a:gd name="connsiteX5" fmla="*/ 7466287 w 7466287"/>
              <a:gd name="connsiteY5" fmla="*/ 319806 h 1918800"/>
              <a:gd name="connsiteX6" fmla="*/ 7466287 w 7466287"/>
              <a:gd name="connsiteY6" fmla="*/ 1598994 h 1918800"/>
              <a:gd name="connsiteX7" fmla="*/ 7372618 w 7466287"/>
              <a:gd name="connsiteY7" fmla="*/ 1825131 h 1918800"/>
              <a:gd name="connsiteX8" fmla="*/ 7146481 w 7466287"/>
              <a:gd name="connsiteY8" fmla="*/ 1918800 h 1918800"/>
              <a:gd name="connsiteX9" fmla="*/ 319806 w 7466287"/>
              <a:gd name="connsiteY9" fmla="*/ 1918800 h 1918800"/>
              <a:gd name="connsiteX10" fmla="*/ 93669 w 7466287"/>
              <a:gd name="connsiteY10" fmla="*/ 1825131 h 1918800"/>
              <a:gd name="connsiteX11" fmla="*/ 0 w 7466287"/>
              <a:gd name="connsiteY11" fmla="*/ 1598994 h 1918800"/>
              <a:gd name="connsiteX12" fmla="*/ 0 w 7466287"/>
              <a:gd name="connsiteY12" fmla="*/ 319806 h 191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66287" h="1918800">
                <a:moveTo>
                  <a:pt x="0" y="319806"/>
                </a:moveTo>
                <a:cubicBezTo>
                  <a:pt x="0" y="234988"/>
                  <a:pt x="33694" y="153644"/>
                  <a:pt x="93669" y="93669"/>
                </a:cubicBezTo>
                <a:cubicBezTo>
                  <a:pt x="153644" y="33694"/>
                  <a:pt x="234988" y="0"/>
                  <a:pt x="319806" y="0"/>
                </a:cubicBezTo>
                <a:lnTo>
                  <a:pt x="7146481" y="0"/>
                </a:lnTo>
                <a:cubicBezTo>
                  <a:pt x="7231299" y="0"/>
                  <a:pt x="7312643" y="33694"/>
                  <a:pt x="7372618" y="93669"/>
                </a:cubicBezTo>
                <a:cubicBezTo>
                  <a:pt x="7432593" y="153644"/>
                  <a:pt x="7466287" y="234988"/>
                  <a:pt x="7466287" y="319806"/>
                </a:cubicBezTo>
                <a:lnTo>
                  <a:pt x="7466287" y="1598994"/>
                </a:lnTo>
                <a:cubicBezTo>
                  <a:pt x="7466287" y="1683812"/>
                  <a:pt x="7432593" y="1765156"/>
                  <a:pt x="7372618" y="1825131"/>
                </a:cubicBezTo>
                <a:cubicBezTo>
                  <a:pt x="7312643" y="1885106"/>
                  <a:pt x="7231299" y="1918800"/>
                  <a:pt x="7146481" y="1918800"/>
                </a:cubicBezTo>
                <a:lnTo>
                  <a:pt x="319806" y="1918800"/>
                </a:lnTo>
                <a:cubicBezTo>
                  <a:pt x="234988" y="1918800"/>
                  <a:pt x="153644" y="1885106"/>
                  <a:pt x="93669" y="1825131"/>
                </a:cubicBezTo>
                <a:cubicBezTo>
                  <a:pt x="33694" y="1765156"/>
                  <a:pt x="0" y="1683812"/>
                  <a:pt x="0" y="1598994"/>
                </a:cubicBezTo>
                <a:lnTo>
                  <a:pt x="0" y="319806"/>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301329" tIns="93668" rIns="301329" bIns="93668" numCol="1" spcCol="1270" anchor="ctr" anchorCtr="0">
            <a:noAutofit/>
          </a:bodyPr>
          <a:lstStyle/>
          <a:p>
            <a:pPr lvl="0" algn="just" defTabSz="800100">
              <a:lnSpc>
                <a:spcPct val="90000"/>
              </a:lnSpc>
              <a:spcBef>
                <a:spcPct val="0"/>
              </a:spcBef>
              <a:spcAft>
                <a:spcPct val="35000"/>
              </a:spcAft>
            </a:pPr>
            <a:r>
              <a:rPr lang="en-US" sz="2000" kern="1200" dirty="0" smtClean="0"/>
              <a:t>Director may receive remuneration by way of fee for attending meetings of the Board or Committee</a:t>
            </a:r>
          </a:p>
        </p:txBody>
      </p:sp>
      <p:sp>
        <p:nvSpPr>
          <p:cNvPr id="15" name="Freeform 14"/>
          <p:cNvSpPr/>
          <p:nvPr/>
        </p:nvSpPr>
        <p:spPr>
          <a:xfrm>
            <a:off x="2209800" y="3276600"/>
            <a:ext cx="6781800" cy="1447799"/>
          </a:xfrm>
          <a:custGeom>
            <a:avLst/>
            <a:gdLst>
              <a:gd name="connsiteX0" fmla="*/ 0 w 6741453"/>
              <a:gd name="connsiteY0" fmla="*/ 664123 h 3984656"/>
              <a:gd name="connsiteX1" fmla="*/ 194518 w 6741453"/>
              <a:gd name="connsiteY1" fmla="*/ 194517 h 3984656"/>
              <a:gd name="connsiteX2" fmla="*/ 664124 w 6741453"/>
              <a:gd name="connsiteY2" fmla="*/ 1 h 3984656"/>
              <a:gd name="connsiteX3" fmla="*/ 6077330 w 6741453"/>
              <a:gd name="connsiteY3" fmla="*/ 0 h 3984656"/>
              <a:gd name="connsiteX4" fmla="*/ 6546936 w 6741453"/>
              <a:gd name="connsiteY4" fmla="*/ 194518 h 3984656"/>
              <a:gd name="connsiteX5" fmla="*/ 6741452 w 6741453"/>
              <a:gd name="connsiteY5" fmla="*/ 664124 h 3984656"/>
              <a:gd name="connsiteX6" fmla="*/ 6741453 w 6741453"/>
              <a:gd name="connsiteY6" fmla="*/ 3320533 h 3984656"/>
              <a:gd name="connsiteX7" fmla="*/ 6546936 w 6741453"/>
              <a:gd name="connsiteY7" fmla="*/ 3790139 h 3984656"/>
              <a:gd name="connsiteX8" fmla="*/ 6077330 w 6741453"/>
              <a:gd name="connsiteY8" fmla="*/ 3984656 h 3984656"/>
              <a:gd name="connsiteX9" fmla="*/ 664123 w 6741453"/>
              <a:gd name="connsiteY9" fmla="*/ 3984656 h 3984656"/>
              <a:gd name="connsiteX10" fmla="*/ 194517 w 6741453"/>
              <a:gd name="connsiteY10" fmla="*/ 3790138 h 3984656"/>
              <a:gd name="connsiteX11" fmla="*/ 0 w 6741453"/>
              <a:gd name="connsiteY11" fmla="*/ 3320532 h 3984656"/>
              <a:gd name="connsiteX12" fmla="*/ 0 w 6741453"/>
              <a:gd name="connsiteY12" fmla="*/ 664123 h 3984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41453" h="3984656">
                <a:moveTo>
                  <a:pt x="0" y="664123"/>
                </a:moveTo>
                <a:cubicBezTo>
                  <a:pt x="0" y="487987"/>
                  <a:pt x="69970" y="319064"/>
                  <a:pt x="194518" y="194517"/>
                </a:cubicBezTo>
                <a:cubicBezTo>
                  <a:pt x="319065" y="69970"/>
                  <a:pt x="487988" y="0"/>
                  <a:pt x="664124" y="1"/>
                </a:cubicBezTo>
                <a:lnTo>
                  <a:pt x="6077330" y="0"/>
                </a:lnTo>
                <a:cubicBezTo>
                  <a:pt x="6253466" y="0"/>
                  <a:pt x="6422389" y="69970"/>
                  <a:pt x="6546936" y="194518"/>
                </a:cubicBezTo>
                <a:cubicBezTo>
                  <a:pt x="6671483" y="319065"/>
                  <a:pt x="6741453" y="487988"/>
                  <a:pt x="6741452" y="664124"/>
                </a:cubicBezTo>
                <a:cubicBezTo>
                  <a:pt x="6741452" y="1549594"/>
                  <a:pt x="6741453" y="2435063"/>
                  <a:pt x="6741453" y="3320533"/>
                </a:cubicBezTo>
                <a:cubicBezTo>
                  <a:pt x="6741453" y="3496669"/>
                  <a:pt x="6671483" y="3665592"/>
                  <a:pt x="6546936" y="3790139"/>
                </a:cubicBezTo>
                <a:cubicBezTo>
                  <a:pt x="6422389" y="3914686"/>
                  <a:pt x="6253466" y="3984656"/>
                  <a:pt x="6077330" y="3984656"/>
                </a:cubicBezTo>
                <a:lnTo>
                  <a:pt x="664123" y="3984656"/>
                </a:lnTo>
                <a:cubicBezTo>
                  <a:pt x="487987" y="3984656"/>
                  <a:pt x="319064" y="3914686"/>
                  <a:pt x="194517" y="3790138"/>
                </a:cubicBezTo>
                <a:cubicBezTo>
                  <a:pt x="69970" y="3665591"/>
                  <a:pt x="0" y="3496668"/>
                  <a:pt x="0" y="3320532"/>
                </a:cubicBezTo>
                <a:lnTo>
                  <a:pt x="0" y="664123"/>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382015" tIns="194515" rIns="382015" bIns="194515" numCol="1" spcCol="1270" anchor="ctr" anchorCtr="0">
            <a:noAutofit/>
          </a:bodyPr>
          <a:lstStyle/>
          <a:p>
            <a:pPr lvl="0" algn="just" defTabSz="800100">
              <a:lnSpc>
                <a:spcPct val="90000"/>
              </a:lnSpc>
              <a:spcBef>
                <a:spcPct val="0"/>
              </a:spcBef>
              <a:spcAft>
                <a:spcPts val="300"/>
              </a:spcAft>
            </a:pPr>
            <a:r>
              <a:rPr lang="en-US" kern="1200" dirty="0" smtClean="0"/>
              <a:t>Director or Manager may be paid remuneration either by way of:</a:t>
            </a:r>
          </a:p>
          <a:p>
            <a:pPr lvl="0" algn="just" defTabSz="800100">
              <a:lnSpc>
                <a:spcPct val="100000"/>
              </a:lnSpc>
              <a:spcBef>
                <a:spcPct val="0"/>
              </a:spcBef>
              <a:spcAft>
                <a:spcPts val="300"/>
              </a:spcAft>
            </a:pPr>
            <a:r>
              <a:rPr lang="en-US" kern="1200" dirty="0" smtClean="0"/>
              <a:t>* A Monthly payment; or </a:t>
            </a:r>
          </a:p>
          <a:p>
            <a:pPr lvl="0" algn="just" defTabSz="800100">
              <a:lnSpc>
                <a:spcPct val="100000"/>
              </a:lnSpc>
              <a:spcBef>
                <a:spcPct val="0"/>
              </a:spcBef>
              <a:spcAft>
                <a:spcPts val="300"/>
              </a:spcAft>
            </a:pPr>
            <a:r>
              <a:rPr lang="en-US" kern="1200" dirty="0" smtClean="0"/>
              <a:t>* At a specified percentage of the net profits of the company; or </a:t>
            </a:r>
          </a:p>
          <a:p>
            <a:pPr lvl="0" algn="just" defTabSz="800100">
              <a:lnSpc>
                <a:spcPct val="100000"/>
              </a:lnSpc>
              <a:spcBef>
                <a:spcPct val="0"/>
              </a:spcBef>
              <a:spcAft>
                <a:spcPts val="300"/>
              </a:spcAft>
            </a:pPr>
            <a:r>
              <a:rPr lang="en-US" kern="1200" dirty="0" smtClean="0"/>
              <a:t>* Partly by one way and partly by other.</a:t>
            </a:r>
          </a:p>
        </p:txBody>
      </p:sp>
      <p:sp>
        <p:nvSpPr>
          <p:cNvPr id="17" name="Freeform 16"/>
          <p:cNvSpPr/>
          <p:nvPr/>
        </p:nvSpPr>
        <p:spPr>
          <a:xfrm>
            <a:off x="2209800" y="2133600"/>
            <a:ext cx="6781800" cy="1066800"/>
          </a:xfrm>
          <a:custGeom>
            <a:avLst/>
            <a:gdLst>
              <a:gd name="connsiteX0" fmla="*/ 0 w 6741405"/>
              <a:gd name="connsiteY0" fmla="*/ 508319 h 3049855"/>
              <a:gd name="connsiteX1" fmla="*/ 148884 w 6741405"/>
              <a:gd name="connsiteY1" fmla="*/ 148883 h 3049855"/>
              <a:gd name="connsiteX2" fmla="*/ 508320 w 6741405"/>
              <a:gd name="connsiteY2" fmla="*/ 0 h 3049855"/>
              <a:gd name="connsiteX3" fmla="*/ 6233086 w 6741405"/>
              <a:gd name="connsiteY3" fmla="*/ 0 h 3049855"/>
              <a:gd name="connsiteX4" fmla="*/ 6592522 w 6741405"/>
              <a:gd name="connsiteY4" fmla="*/ 148884 h 3049855"/>
              <a:gd name="connsiteX5" fmla="*/ 6741405 w 6741405"/>
              <a:gd name="connsiteY5" fmla="*/ 508320 h 3049855"/>
              <a:gd name="connsiteX6" fmla="*/ 6741405 w 6741405"/>
              <a:gd name="connsiteY6" fmla="*/ 2541536 h 3049855"/>
              <a:gd name="connsiteX7" fmla="*/ 6592522 w 6741405"/>
              <a:gd name="connsiteY7" fmla="*/ 2900972 h 3049855"/>
              <a:gd name="connsiteX8" fmla="*/ 6233086 w 6741405"/>
              <a:gd name="connsiteY8" fmla="*/ 3049855 h 3049855"/>
              <a:gd name="connsiteX9" fmla="*/ 508319 w 6741405"/>
              <a:gd name="connsiteY9" fmla="*/ 3049855 h 3049855"/>
              <a:gd name="connsiteX10" fmla="*/ 148883 w 6741405"/>
              <a:gd name="connsiteY10" fmla="*/ 2900971 h 3049855"/>
              <a:gd name="connsiteX11" fmla="*/ 0 w 6741405"/>
              <a:gd name="connsiteY11" fmla="*/ 2541535 h 3049855"/>
              <a:gd name="connsiteX12" fmla="*/ 0 w 6741405"/>
              <a:gd name="connsiteY12" fmla="*/ 508319 h 3049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41405" h="3049855">
                <a:moveTo>
                  <a:pt x="0" y="508319"/>
                </a:moveTo>
                <a:cubicBezTo>
                  <a:pt x="0" y="373504"/>
                  <a:pt x="53555" y="244211"/>
                  <a:pt x="148884" y="148883"/>
                </a:cubicBezTo>
                <a:cubicBezTo>
                  <a:pt x="244212" y="53555"/>
                  <a:pt x="373506" y="0"/>
                  <a:pt x="508320" y="0"/>
                </a:cubicBezTo>
                <a:lnTo>
                  <a:pt x="6233086" y="0"/>
                </a:lnTo>
                <a:cubicBezTo>
                  <a:pt x="6367901" y="0"/>
                  <a:pt x="6497194" y="53555"/>
                  <a:pt x="6592522" y="148884"/>
                </a:cubicBezTo>
                <a:cubicBezTo>
                  <a:pt x="6687850" y="244212"/>
                  <a:pt x="6741405" y="373506"/>
                  <a:pt x="6741405" y="508320"/>
                </a:cubicBezTo>
                <a:lnTo>
                  <a:pt x="6741405" y="2541536"/>
                </a:lnTo>
                <a:cubicBezTo>
                  <a:pt x="6741405" y="2676351"/>
                  <a:pt x="6687850" y="2805644"/>
                  <a:pt x="6592522" y="2900972"/>
                </a:cubicBezTo>
                <a:cubicBezTo>
                  <a:pt x="6497194" y="2996300"/>
                  <a:pt x="6367901" y="3049855"/>
                  <a:pt x="6233086" y="3049855"/>
                </a:cubicBezTo>
                <a:lnTo>
                  <a:pt x="508319" y="3049855"/>
                </a:lnTo>
                <a:cubicBezTo>
                  <a:pt x="373504" y="3049855"/>
                  <a:pt x="244211" y="2996300"/>
                  <a:pt x="148883" y="2900971"/>
                </a:cubicBezTo>
                <a:cubicBezTo>
                  <a:pt x="53555" y="2805643"/>
                  <a:pt x="0" y="2676350"/>
                  <a:pt x="0" y="2541535"/>
                </a:cubicBezTo>
                <a:lnTo>
                  <a:pt x="0" y="508319"/>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336382" tIns="148882" rIns="336382" bIns="148882" numCol="1" spcCol="1270" anchor="ctr" anchorCtr="0">
            <a:noAutofit/>
          </a:bodyPr>
          <a:lstStyle/>
          <a:p>
            <a:pPr lvl="0" algn="just" defTabSz="800100">
              <a:lnSpc>
                <a:spcPct val="90000"/>
              </a:lnSpc>
              <a:spcBef>
                <a:spcPct val="0"/>
              </a:spcBef>
              <a:spcAft>
                <a:spcPct val="35000"/>
              </a:spcAft>
            </a:pPr>
            <a:r>
              <a:rPr lang="en-US" kern="1200" dirty="0" smtClean="0"/>
              <a:t>Every listed company shall disclose in Board’s Report, the ratio of remuneration of each Director to the median employee’s remuneration</a:t>
            </a:r>
            <a:endParaRPr lang="en-US" kern="1200" dirty="0"/>
          </a:p>
        </p:txBody>
      </p:sp>
      <p:sp>
        <p:nvSpPr>
          <p:cNvPr id="19" name="Freeform 18"/>
          <p:cNvSpPr/>
          <p:nvPr/>
        </p:nvSpPr>
        <p:spPr>
          <a:xfrm>
            <a:off x="2209800" y="4786037"/>
            <a:ext cx="6781800" cy="1614763"/>
          </a:xfrm>
          <a:custGeom>
            <a:avLst/>
            <a:gdLst>
              <a:gd name="connsiteX0" fmla="*/ 0 w 7466287"/>
              <a:gd name="connsiteY0" fmla="*/ 65982 h 395883"/>
              <a:gd name="connsiteX1" fmla="*/ 19326 w 7466287"/>
              <a:gd name="connsiteY1" fmla="*/ 19326 h 395883"/>
              <a:gd name="connsiteX2" fmla="*/ 65982 w 7466287"/>
              <a:gd name="connsiteY2" fmla="*/ 0 h 395883"/>
              <a:gd name="connsiteX3" fmla="*/ 7400305 w 7466287"/>
              <a:gd name="connsiteY3" fmla="*/ 0 h 395883"/>
              <a:gd name="connsiteX4" fmla="*/ 7446961 w 7466287"/>
              <a:gd name="connsiteY4" fmla="*/ 19326 h 395883"/>
              <a:gd name="connsiteX5" fmla="*/ 7466287 w 7466287"/>
              <a:gd name="connsiteY5" fmla="*/ 65982 h 395883"/>
              <a:gd name="connsiteX6" fmla="*/ 7466287 w 7466287"/>
              <a:gd name="connsiteY6" fmla="*/ 329901 h 395883"/>
              <a:gd name="connsiteX7" fmla="*/ 7446961 w 7466287"/>
              <a:gd name="connsiteY7" fmla="*/ 376557 h 395883"/>
              <a:gd name="connsiteX8" fmla="*/ 7400305 w 7466287"/>
              <a:gd name="connsiteY8" fmla="*/ 395883 h 395883"/>
              <a:gd name="connsiteX9" fmla="*/ 65982 w 7466287"/>
              <a:gd name="connsiteY9" fmla="*/ 395883 h 395883"/>
              <a:gd name="connsiteX10" fmla="*/ 19326 w 7466287"/>
              <a:gd name="connsiteY10" fmla="*/ 376557 h 395883"/>
              <a:gd name="connsiteX11" fmla="*/ 0 w 7466287"/>
              <a:gd name="connsiteY11" fmla="*/ 329901 h 395883"/>
              <a:gd name="connsiteX12" fmla="*/ 0 w 7466287"/>
              <a:gd name="connsiteY12" fmla="*/ 65982 h 39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66287" h="395883">
                <a:moveTo>
                  <a:pt x="0" y="65982"/>
                </a:moveTo>
                <a:cubicBezTo>
                  <a:pt x="0" y="48482"/>
                  <a:pt x="6952" y="31700"/>
                  <a:pt x="19326" y="19326"/>
                </a:cubicBezTo>
                <a:cubicBezTo>
                  <a:pt x="31700" y="6952"/>
                  <a:pt x="48483" y="0"/>
                  <a:pt x="65982" y="0"/>
                </a:cubicBezTo>
                <a:lnTo>
                  <a:pt x="7400305" y="0"/>
                </a:lnTo>
                <a:cubicBezTo>
                  <a:pt x="7417805" y="0"/>
                  <a:pt x="7434587" y="6952"/>
                  <a:pt x="7446961" y="19326"/>
                </a:cubicBezTo>
                <a:cubicBezTo>
                  <a:pt x="7459335" y="31700"/>
                  <a:pt x="7466287" y="48483"/>
                  <a:pt x="7466287" y="65982"/>
                </a:cubicBezTo>
                <a:lnTo>
                  <a:pt x="7466287" y="329901"/>
                </a:lnTo>
                <a:cubicBezTo>
                  <a:pt x="7466287" y="347401"/>
                  <a:pt x="7459335" y="364183"/>
                  <a:pt x="7446961" y="376557"/>
                </a:cubicBezTo>
                <a:cubicBezTo>
                  <a:pt x="7434587" y="388931"/>
                  <a:pt x="7417804" y="395883"/>
                  <a:pt x="7400305" y="395883"/>
                </a:cubicBezTo>
                <a:lnTo>
                  <a:pt x="65982" y="395883"/>
                </a:lnTo>
                <a:cubicBezTo>
                  <a:pt x="48482" y="395883"/>
                  <a:pt x="31700" y="388931"/>
                  <a:pt x="19326" y="376557"/>
                </a:cubicBezTo>
                <a:cubicBezTo>
                  <a:pt x="6952" y="364183"/>
                  <a:pt x="0" y="347400"/>
                  <a:pt x="0" y="329901"/>
                </a:cubicBezTo>
                <a:lnTo>
                  <a:pt x="0" y="65982"/>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226986" tIns="19325" rIns="226986" bIns="19325" numCol="1" spcCol="1270" anchor="ctr" anchorCtr="0">
            <a:noAutofit/>
          </a:bodyPr>
          <a:lstStyle/>
          <a:p>
            <a:pPr lvl="0" defTabSz="800100">
              <a:lnSpc>
                <a:spcPct val="90000"/>
              </a:lnSpc>
              <a:spcBef>
                <a:spcPct val="0"/>
              </a:spcBef>
              <a:spcAft>
                <a:spcPts val="200"/>
              </a:spcAft>
            </a:pPr>
            <a:r>
              <a:rPr lang="en-US" sz="1800" b="1" kern="1200" dirty="0" smtClean="0">
                <a:solidFill>
                  <a:srgbClr val="FF0000"/>
                </a:solidFill>
              </a:rPr>
              <a:t>AS PER THE DRAFT RULES</a:t>
            </a:r>
          </a:p>
          <a:p>
            <a:pPr lvl="0" algn="just" defTabSz="800100">
              <a:lnSpc>
                <a:spcPct val="90000"/>
              </a:lnSpc>
              <a:spcBef>
                <a:spcPct val="0"/>
              </a:spcBef>
              <a:spcAft>
                <a:spcPts val="200"/>
              </a:spcAft>
            </a:pPr>
            <a:r>
              <a:rPr lang="en-US" sz="1800" kern="1200" dirty="0" smtClean="0"/>
              <a:t>Sitting fees: Maximum Rs.1 lakh per Board or Committee Meeting</a:t>
            </a:r>
          </a:p>
          <a:p>
            <a:pPr lvl="0" algn="just" defTabSz="800100">
              <a:lnSpc>
                <a:spcPct val="90000"/>
              </a:lnSpc>
              <a:spcBef>
                <a:spcPct val="0"/>
              </a:spcBef>
              <a:spcAft>
                <a:spcPts val="200"/>
              </a:spcAft>
            </a:pPr>
            <a:endParaRPr lang="en-US" sz="200" kern="1200" dirty="0" smtClean="0"/>
          </a:p>
          <a:p>
            <a:pPr lvl="0" algn="just" defTabSz="800100">
              <a:lnSpc>
                <a:spcPct val="90000"/>
              </a:lnSpc>
              <a:spcBef>
                <a:spcPct val="0"/>
              </a:spcBef>
              <a:spcAft>
                <a:spcPts val="200"/>
              </a:spcAft>
            </a:pPr>
            <a:r>
              <a:rPr lang="en-US" sz="1800" kern="1200" dirty="0" smtClean="0"/>
              <a:t>Board may decide different Sitting Fee payable to Independent and Non-Independent Directors other than Whole-time Directors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6738"/>
                                        </p:tgtEl>
                                        <p:attrNameLst>
                                          <p:attrName>style.visibility</p:attrName>
                                        </p:attrNameLst>
                                      </p:cBhvr>
                                      <p:to>
                                        <p:strVal val="visible"/>
                                      </p:to>
                                    </p:set>
                                    <p:animEffect transition="in" filter="wipe(down)">
                                      <p:cBhvr>
                                        <p:cTn id="7" dur="580">
                                          <p:stCondLst>
                                            <p:cond delay="0"/>
                                          </p:stCondLst>
                                        </p:cTn>
                                        <p:tgtEl>
                                          <p:spTgt spid="116738"/>
                                        </p:tgtEl>
                                      </p:cBhvr>
                                    </p:animEffect>
                                    <p:anim calcmode="lin" valueType="num">
                                      <p:cBhvr>
                                        <p:cTn id="8" dur="1822" tmFilter="0,0; 0.14,0.36; 0.43,0.73; 0.71,0.91; 1.0,1.0">
                                          <p:stCondLst>
                                            <p:cond delay="0"/>
                                          </p:stCondLst>
                                        </p:cTn>
                                        <p:tgtEl>
                                          <p:spTgt spid="11673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673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673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673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6738"/>
                                        </p:tgtEl>
                                        <p:attrNameLst>
                                          <p:attrName>ppt_y</p:attrName>
                                        </p:attrNameLst>
                                      </p:cBhvr>
                                      <p:tavLst>
                                        <p:tav tm="0" fmla="#ppt_y-sin(pi*$)/81">
                                          <p:val>
                                            <p:fltVal val="0"/>
                                          </p:val>
                                        </p:tav>
                                        <p:tav tm="100000">
                                          <p:val>
                                            <p:fltVal val="1"/>
                                          </p:val>
                                        </p:tav>
                                      </p:tavLst>
                                    </p:anim>
                                    <p:animScale>
                                      <p:cBhvr>
                                        <p:cTn id="13" dur="26">
                                          <p:stCondLst>
                                            <p:cond delay="650"/>
                                          </p:stCondLst>
                                        </p:cTn>
                                        <p:tgtEl>
                                          <p:spTgt spid="116738"/>
                                        </p:tgtEl>
                                      </p:cBhvr>
                                      <p:to x="100000" y="60000"/>
                                    </p:animScale>
                                    <p:animScale>
                                      <p:cBhvr>
                                        <p:cTn id="14" dur="166" decel="50000">
                                          <p:stCondLst>
                                            <p:cond delay="676"/>
                                          </p:stCondLst>
                                        </p:cTn>
                                        <p:tgtEl>
                                          <p:spTgt spid="116738"/>
                                        </p:tgtEl>
                                      </p:cBhvr>
                                      <p:to x="100000" y="100000"/>
                                    </p:animScale>
                                    <p:animScale>
                                      <p:cBhvr>
                                        <p:cTn id="15" dur="26">
                                          <p:stCondLst>
                                            <p:cond delay="1312"/>
                                          </p:stCondLst>
                                        </p:cTn>
                                        <p:tgtEl>
                                          <p:spTgt spid="116738"/>
                                        </p:tgtEl>
                                      </p:cBhvr>
                                      <p:to x="100000" y="80000"/>
                                    </p:animScale>
                                    <p:animScale>
                                      <p:cBhvr>
                                        <p:cTn id="16" dur="166" decel="50000">
                                          <p:stCondLst>
                                            <p:cond delay="1338"/>
                                          </p:stCondLst>
                                        </p:cTn>
                                        <p:tgtEl>
                                          <p:spTgt spid="116738"/>
                                        </p:tgtEl>
                                      </p:cBhvr>
                                      <p:to x="100000" y="100000"/>
                                    </p:animScale>
                                    <p:animScale>
                                      <p:cBhvr>
                                        <p:cTn id="17" dur="26">
                                          <p:stCondLst>
                                            <p:cond delay="1642"/>
                                          </p:stCondLst>
                                        </p:cTn>
                                        <p:tgtEl>
                                          <p:spTgt spid="116738"/>
                                        </p:tgtEl>
                                      </p:cBhvr>
                                      <p:to x="100000" y="90000"/>
                                    </p:animScale>
                                    <p:animScale>
                                      <p:cBhvr>
                                        <p:cTn id="18" dur="166" decel="50000">
                                          <p:stCondLst>
                                            <p:cond delay="1668"/>
                                          </p:stCondLst>
                                        </p:cTn>
                                        <p:tgtEl>
                                          <p:spTgt spid="116738"/>
                                        </p:tgtEl>
                                      </p:cBhvr>
                                      <p:to x="100000" y="100000"/>
                                    </p:animScale>
                                    <p:animScale>
                                      <p:cBhvr>
                                        <p:cTn id="19" dur="26">
                                          <p:stCondLst>
                                            <p:cond delay="1808"/>
                                          </p:stCondLst>
                                        </p:cTn>
                                        <p:tgtEl>
                                          <p:spTgt spid="116738"/>
                                        </p:tgtEl>
                                      </p:cBhvr>
                                      <p:to x="100000" y="95000"/>
                                    </p:animScale>
                                    <p:animScale>
                                      <p:cBhvr>
                                        <p:cTn id="20" dur="166" decel="50000">
                                          <p:stCondLst>
                                            <p:cond delay="1834"/>
                                          </p:stCondLst>
                                        </p:cTn>
                                        <p:tgtEl>
                                          <p:spTgt spid="11673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heckerboard(across)">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1000" fill="hold"/>
                                        <p:tgtEl>
                                          <p:spTgt spid="13"/>
                                        </p:tgtEl>
                                        <p:attrNameLst>
                                          <p:attrName>ppt_x</p:attrName>
                                        </p:attrNameLst>
                                      </p:cBhvr>
                                      <p:tavLst>
                                        <p:tav tm="0">
                                          <p:val>
                                            <p:strVal val="#ppt_x-.2"/>
                                          </p:val>
                                        </p:tav>
                                        <p:tav tm="100000">
                                          <p:val>
                                            <p:strVal val="#ppt_x"/>
                                          </p:val>
                                        </p:tav>
                                      </p:tavLst>
                                    </p:anim>
                                    <p:anim calcmode="lin" valueType="num">
                                      <p:cBhvr>
                                        <p:cTn id="31"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32" dur="1000"/>
                                        <p:tgtEl>
                                          <p:spTgt spid="13"/>
                                        </p:tgtEl>
                                      </p:cBhvr>
                                    </p:animEffect>
                                  </p:childTnLst>
                                </p:cTn>
                              </p:par>
                              <p:par>
                                <p:cTn id="33" presetID="29"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1000" fill="hold"/>
                                        <p:tgtEl>
                                          <p:spTgt spid="17"/>
                                        </p:tgtEl>
                                        <p:attrNameLst>
                                          <p:attrName>ppt_x</p:attrName>
                                        </p:attrNameLst>
                                      </p:cBhvr>
                                      <p:tavLst>
                                        <p:tav tm="0">
                                          <p:val>
                                            <p:strVal val="#ppt_x-.2"/>
                                          </p:val>
                                        </p:tav>
                                        <p:tav tm="100000">
                                          <p:val>
                                            <p:strVal val="#ppt_x"/>
                                          </p:val>
                                        </p:tav>
                                      </p:tavLst>
                                    </p:anim>
                                    <p:anim calcmode="lin" valueType="num">
                                      <p:cBhvr>
                                        <p:cTn id="36"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7"/>
                                        </p:tgtEl>
                                      </p:cBhvr>
                                    </p:animEffect>
                                  </p:childTnLst>
                                </p:cTn>
                              </p:par>
                              <p:par>
                                <p:cTn id="38" presetID="29"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1000" fill="hold"/>
                                        <p:tgtEl>
                                          <p:spTgt spid="15"/>
                                        </p:tgtEl>
                                        <p:attrNameLst>
                                          <p:attrName>ppt_x</p:attrName>
                                        </p:attrNameLst>
                                      </p:cBhvr>
                                      <p:tavLst>
                                        <p:tav tm="0">
                                          <p:val>
                                            <p:strVal val="#ppt_x-.2"/>
                                          </p:val>
                                        </p:tav>
                                        <p:tav tm="100000">
                                          <p:val>
                                            <p:strVal val="#ppt_x"/>
                                          </p:val>
                                        </p:tav>
                                      </p:tavLst>
                                    </p:anim>
                                    <p:anim calcmode="lin" valueType="num">
                                      <p:cBhvr>
                                        <p:cTn id="41"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42" dur="1000"/>
                                        <p:tgtEl>
                                          <p:spTgt spid="15"/>
                                        </p:tgtEl>
                                      </p:cBhvr>
                                    </p:animEffect>
                                  </p:childTnLst>
                                </p:cTn>
                              </p:par>
                              <p:par>
                                <p:cTn id="43" presetID="29"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p:cTn id="45" dur="1000" fill="hold"/>
                                        <p:tgtEl>
                                          <p:spTgt spid="19"/>
                                        </p:tgtEl>
                                        <p:attrNameLst>
                                          <p:attrName>ppt_x</p:attrName>
                                        </p:attrNameLst>
                                      </p:cBhvr>
                                      <p:tavLst>
                                        <p:tav tm="0">
                                          <p:val>
                                            <p:strVal val="#ppt_x-.2"/>
                                          </p:val>
                                        </p:tav>
                                        <p:tav tm="100000">
                                          <p:val>
                                            <p:strVal val="#ppt_x"/>
                                          </p:val>
                                        </p:tav>
                                      </p:tavLst>
                                    </p:anim>
                                    <p:anim calcmode="lin" valueType="num">
                                      <p:cBhvr>
                                        <p:cTn id="46"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47"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5" grpId="0" animBg="1"/>
      <p:bldP spid="17" grpId="0" animBg="1"/>
      <p:bldP spid="1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42</a:t>
            </a:fld>
            <a:endParaRPr lang="en-US" dirty="0"/>
          </a:p>
        </p:txBody>
      </p:sp>
      <p:sp>
        <p:nvSpPr>
          <p:cNvPr id="5" name="Hexagon 4"/>
          <p:cNvSpPr/>
          <p:nvPr/>
        </p:nvSpPr>
        <p:spPr bwMode="auto">
          <a:xfrm>
            <a:off x="406400" y="1679575"/>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GB" sz="1500" b="1" dirty="0" smtClean="0">
                <a:solidFill>
                  <a:schemeClr val="bg1"/>
                </a:solidFill>
                <a:latin typeface="+mj-lt"/>
              </a:rPr>
              <a:t>Extract of Annual Return</a:t>
            </a:r>
            <a:endParaRPr lang="en-GB" sz="1500" b="1" dirty="0">
              <a:solidFill>
                <a:schemeClr val="bg1"/>
              </a:solidFill>
              <a:latin typeface="+mj-lt"/>
            </a:endParaRPr>
          </a:p>
        </p:txBody>
      </p:sp>
      <p:sp>
        <p:nvSpPr>
          <p:cNvPr id="6" name="Hexagon 5"/>
          <p:cNvSpPr/>
          <p:nvPr/>
        </p:nvSpPr>
        <p:spPr bwMode="auto">
          <a:xfrm>
            <a:off x="406400" y="2811998"/>
            <a:ext cx="2146300" cy="941387"/>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GB" sz="1500" b="1" dirty="0" smtClean="0">
                <a:solidFill>
                  <a:sysClr val="windowText" lastClr="000000"/>
                </a:solidFill>
              </a:rPr>
              <a:t>Number of</a:t>
            </a:r>
          </a:p>
          <a:p>
            <a:pPr algn="ctr" defTabSz="457200" fontAlgn="auto">
              <a:spcBef>
                <a:spcPts val="0"/>
              </a:spcBef>
              <a:spcAft>
                <a:spcPts val="0"/>
              </a:spcAft>
              <a:defRPr/>
            </a:pPr>
            <a:r>
              <a:rPr lang="en-GB" sz="1500" b="1" dirty="0" smtClean="0">
                <a:solidFill>
                  <a:sysClr val="windowText" lastClr="000000"/>
                </a:solidFill>
              </a:rPr>
              <a:t>Board Meetings</a:t>
            </a:r>
            <a:endParaRPr lang="en-GB" sz="1500" b="1" dirty="0">
              <a:solidFill>
                <a:sysClr val="windowText" lastClr="000000"/>
              </a:solidFill>
            </a:endParaRPr>
          </a:p>
        </p:txBody>
      </p:sp>
      <p:sp>
        <p:nvSpPr>
          <p:cNvPr id="7" name="Hexagon 6"/>
          <p:cNvSpPr/>
          <p:nvPr/>
        </p:nvSpPr>
        <p:spPr bwMode="auto">
          <a:xfrm>
            <a:off x="406400" y="3941763"/>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GB" sz="1500" b="1" dirty="0" smtClean="0">
                <a:solidFill>
                  <a:schemeClr val="bg1"/>
                </a:solidFill>
                <a:latin typeface="+mj-lt"/>
              </a:rPr>
              <a:t>Declaration by Independent Director</a:t>
            </a:r>
            <a:endParaRPr lang="en-GB" sz="1500" b="1" dirty="0">
              <a:solidFill>
                <a:schemeClr val="bg1"/>
              </a:solidFill>
              <a:latin typeface="+mj-lt"/>
            </a:endParaRPr>
          </a:p>
        </p:txBody>
      </p:sp>
      <p:sp>
        <p:nvSpPr>
          <p:cNvPr id="8" name="Hexagon 7"/>
          <p:cNvSpPr/>
          <p:nvPr/>
        </p:nvSpPr>
        <p:spPr bwMode="auto">
          <a:xfrm>
            <a:off x="2478088" y="2057401"/>
            <a:ext cx="2146300" cy="990600"/>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GB" sz="1500" b="1" dirty="0" smtClean="0">
                <a:solidFill>
                  <a:sysClr val="windowText" lastClr="000000"/>
                </a:solidFill>
              </a:rPr>
              <a:t>Directors’ Responsibility Statement</a:t>
            </a:r>
            <a:endParaRPr lang="en-GB" sz="1500" b="1" dirty="0">
              <a:solidFill>
                <a:sysClr val="windowText" lastClr="000000"/>
              </a:solidFill>
            </a:endParaRPr>
          </a:p>
        </p:txBody>
      </p:sp>
      <p:sp>
        <p:nvSpPr>
          <p:cNvPr id="9" name="Hexagon 8"/>
          <p:cNvSpPr/>
          <p:nvPr/>
        </p:nvSpPr>
        <p:spPr bwMode="auto">
          <a:xfrm>
            <a:off x="2478088" y="3124200"/>
            <a:ext cx="2146300" cy="1195388"/>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GB" sz="1500" b="1" dirty="0" smtClean="0">
                <a:solidFill>
                  <a:schemeClr val="bg1"/>
                </a:solidFill>
                <a:latin typeface="+mj-lt"/>
              </a:rPr>
              <a:t>Comments/Expl--anation by BOD on Secretarial Audit Report</a:t>
            </a:r>
            <a:endParaRPr lang="en-GB" sz="1500" b="1" dirty="0">
              <a:solidFill>
                <a:schemeClr val="bg1"/>
              </a:solidFill>
              <a:latin typeface="+mj-lt"/>
            </a:endParaRPr>
          </a:p>
        </p:txBody>
      </p:sp>
      <p:sp>
        <p:nvSpPr>
          <p:cNvPr id="10" name="Hexagon 9"/>
          <p:cNvSpPr/>
          <p:nvPr/>
        </p:nvSpPr>
        <p:spPr bwMode="auto">
          <a:xfrm>
            <a:off x="2478088" y="4507448"/>
            <a:ext cx="2146300" cy="938212"/>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GB" sz="1500" b="1" dirty="0" smtClean="0">
                <a:solidFill>
                  <a:sysClr val="windowText" lastClr="000000"/>
                </a:solidFill>
              </a:rPr>
              <a:t>Particulars of Loan/Guarantee/ Investment</a:t>
            </a:r>
            <a:endParaRPr lang="en-GB" sz="1500" b="1" dirty="0">
              <a:solidFill>
                <a:sysClr val="windowText" lastClr="000000"/>
              </a:solidFill>
            </a:endParaRPr>
          </a:p>
        </p:txBody>
      </p:sp>
      <p:sp>
        <p:nvSpPr>
          <p:cNvPr id="11" name="Hexagon 10"/>
          <p:cNvSpPr/>
          <p:nvPr/>
        </p:nvSpPr>
        <p:spPr bwMode="auto">
          <a:xfrm>
            <a:off x="4549775" y="1679575"/>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GB" sz="1500" b="1" dirty="0" smtClean="0">
                <a:solidFill>
                  <a:schemeClr val="bg1"/>
                </a:solidFill>
                <a:latin typeface="+mj-lt"/>
              </a:rPr>
              <a:t>Particulars of Contracts/Arran--gements with Related Party</a:t>
            </a:r>
            <a:endParaRPr lang="en-GB" sz="1500" b="1" dirty="0">
              <a:solidFill>
                <a:schemeClr val="bg1"/>
              </a:solidFill>
              <a:latin typeface="+mj-lt"/>
            </a:endParaRPr>
          </a:p>
        </p:txBody>
      </p:sp>
      <p:sp>
        <p:nvSpPr>
          <p:cNvPr id="12" name="Hexagon 11"/>
          <p:cNvSpPr/>
          <p:nvPr/>
        </p:nvSpPr>
        <p:spPr bwMode="auto">
          <a:xfrm>
            <a:off x="4549775" y="2811998"/>
            <a:ext cx="2146300" cy="941387"/>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GB" sz="1500" b="1" dirty="0" smtClean="0">
                <a:solidFill>
                  <a:sysClr val="windowText" lastClr="000000"/>
                </a:solidFill>
              </a:rPr>
              <a:t>Material changes from end of FY to date of Report</a:t>
            </a:r>
            <a:endParaRPr lang="en-GB" sz="1500" b="1" dirty="0">
              <a:solidFill>
                <a:sysClr val="windowText" lastClr="000000"/>
              </a:solidFill>
            </a:endParaRPr>
          </a:p>
        </p:txBody>
      </p:sp>
      <p:sp>
        <p:nvSpPr>
          <p:cNvPr id="13" name="Hexagon 12"/>
          <p:cNvSpPr/>
          <p:nvPr/>
        </p:nvSpPr>
        <p:spPr bwMode="auto">
          <a:xfrm>
            <a:off x="4549775" y="3941763"/>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GB" sz="1500" b="1" dirty="0" smtClean="0">
                <a:solidFill>
                  <a:schemeClr val="bg1"/>
                </a:solidFill>
                <a:latin typeface="+mj-lt"/>
              </a:rPr>
              <a:t>Statement on Risk Management Policy</a:t>
            </a:r>
            <a:endParaRPr lang="en-GB" sz="1500" b="1" dirty="0">
              <a:solidFill>
                <a:schemeClr val="bg1"/>
              </a:solidFill>
              <a:latin typeface="+mj-lt"/>
            </a:endParaRPr>
          </a:p>
        </p:txBody>
      </p:sp>
      <p:sp>
        <p:nvSpPr>
          <p:cNvPr id="14" name="Hexagon 13"/>
          <p:cNvSpPr/>
          <p:nvPr/>
        </p:nvSpPr>
        <p:spPr bwMode="auto">
          <a:xfrm>
            <a:off x="6621463" y="2183348"/>
            <a:ext cx="2146300" cy="941387"/>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GB" sz="1500" b="1" dirty="0" smtClean="0">
                <a:solidFill>
                  <a:sysClr val="windowText" lastClr="000000"/>
                </a:solidFill>
              </a:rPr>
              <a:t>Details of </a:t>
            </a:r>
          </a:p>
          <a:p>
            <a:pPr algn="ctr" defTabSz="457200" fontAlgn="auto">
              <a:spcBef>
                <a:spcPts val="0"/>
              </a:spcBef>
              <a:spcAft>
                <a:spcPts val="0"/>
              </a:spcAft>
              <a:defRPr/>
            </a:pPr>
            <a:r>
              <a:rPr lang="en-GB" sz="1500" b="1" dirty="0" smtClean="0">
                <a:solidFill>
                  <a:sysClr val="windowText" lastClr="000000"/>
                </a:solidFill>
              </a:rPr>
              <a:t>CSR Policy</a:t>
            </a:r>
            <a:endParaRPr lang="en-GB" sz="1500" b="1" dirty="0">
              <a:solidFill>
                <a:sysClr val="windowText" lastClr="000000"/>
              </a:solidFill>
            </a:endParaRPr>
          </a:p>
        </p:txBody>
      </p:sp>
      <p:sp>
        <p:nvSpPr>
          <p:cNvPr id="15" name="Hexagon 14"/>
          <p:cNvSpPr/>
          <p:nvPr/>
        </p:nvSpPr>
        <p:spPr bwMode="auto">
          <a:xfrm>
            <a:off x="6621463" y="3313113"/>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GB" sz="1500" b="1" dirty="0" smtClean="0">
                <a:solidFill>
                  <a:schemeClr val="bg1"/>
                </a:solidFill>
                <a:latin typeface="+mj-lt"/>
              </a:rPr>
              <a:t>BOD/Committee Performance Evaluation</a:t>
            </a:r>
            <a:endParaRPr lang="en-GB" sz="1500" b="1" dirty="0">
              <a:solidFill>
                <a:schemeClr val="bg1"/>
              </a:solidFill>
              <a:latin typeface="+mj-lt"/>
            </a:endParaRPr>
          </a:p>
        </p:txBody>
      </p:sp>
      <p:sp>
        <p:nvSpPr>
          <p:cNvPr id="16" name="Hexagon 15"/>
          <p:cNvSpPr/>
          <p:nvPr/>
        </p:nvSpPr>
        <p:spPr bwMode="auto">
          <a:xfrm>
            <a:off x="6621463" y="4445535"/>
            <a:ext cx="2146300" cy="936625"/>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GB" sz="1500" b="1" dirty="0" smtClean="0">
                <a:solidFill>
                  <a:sysClr val="windowText" lastClr="000000"/>
                </a:solidFill>
              </a:rPr>
              <a:t>Other Such Matters</a:t>
            </a:r>
            <a:endParaRPr lang="en-GB" sz="1500" b="1" dirty="0">
              <a:solidFill>
                <a:sysClr val="windowText" lastClr="000000"/>
              </a:solidFill>
            </a:endParaRPr>
          </a:p>
        </p:txBody>
      </p:sp>
      <p:sp>
        <p:nvSpPr>
          <p:cNvPr id="17" name="Rounded Rectangle 16"/>
          <p:cNvSpPr/>
          <p:nvPr/>
        </p:nvSpPr>
        <p:spPr>
          <a:xfrm>
            <a:off x="0" y="0"/>
            <a:ext cx="9144000" cy="10668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n-US" sz="3000" b="1" dirty="0">
              <a:solidFill>
                <a:schemeClr val="bg1"/>
              </a:solidFill>
              <a:latin typeface="Times New Roman" pitchFamily="18" charset="0"/>
              <a:cs typeface="Times New Roman" pitchFamily="18" charset="0"/>
            </a:endParaRPr>
          </a:p>
          <a:p>
            <a:pPr algn="ctr" fontAlgn="auto">
              <a:spcBef>
                <a:spcPts val="0"/>
              </a:spcBef>
              <a:spcAft>
                <a:spcPts val="0"/>
              </a:spcAft>
              <a:defRPr/>
            </a:pPr>
            <a:r>
              <a:rPr lang="en-US" sz="3000" b="1" dirty="0">
                <a:solidFill>
                  <a:schemeClr val="bg1"/>
                </a:solidFill>
                <a:latin typeface="Times New Roman" pitchFamily="18" charset="0"/>
                <a:cs typeface="Times New Roman" pitchFamily="18" charset="0"/>
              </a:rPr>
              <a:t>BOARD’S REPORT </a:t>
            </a:r>
          </a:p>
          <a:p>
            <a:pPr algn="ctr" fontAlgn="auto">
              <a:spcBef>
                <a:spcPts val="0"/>
              </a:spcBef>
              <a:spcAft>
                <a:spcPts val="0"/>
              </a:spcAft>
              <a:defRPr/>
            </a:pPr>
            <a:endParaRPr lang="en-GB" sz="30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80">
                                          <p:stCondLst>
                                            <p:cond delay="0"/>
                                          </p:stCondLst>
                                        </p:cTn>
                                        <p:tgtEl>
                                          <p:spTgt spid="9"/>
                                        </p:tgtEl>
                                      </p:cBhvr>
                                    </p:animEffect>
                                    <p:anim calcmode="lin" valueType="num">
                                      <p:cBhvr>
                                        <p:cTn id="2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4" dur="26">
                                          <p:stCondLst>
                                            <p:cond delay="650"/>
                                          </p:stCondLst>
                                        </p:cTn>
                                        <p:tgtEl>
                                          <p:spTgt spid="9"/>
                                        </p:tgtEl>
                                      </p:cBhvr>
                                      <p:to x="100000" y="60000"/>
                                    </p:animScale>
                                    <p:animScale>
                                      <p:cBhvr>
                                        <p:cTn id="35" dur="166" decel="50000">
                                          <p:stCondLst>
                                            <p:cond delay="676"/>
                                          </p:stCondLst>
                                        </p:cTn>
                                        <p:tgtEl>
                                          <p:spTgt spid="9"/>
                                        </p:tgtEl>
                                      </p:cBhvr>
                                      <p:to x="100000" y="100000"/>
                                    </p:animScale>
                                    <p:animScale>
                                      <p:cBhvr>
                                        <p:cTn id="36" dur="26">
                                          <p:stCondLst>
                                            <p:cond delay="1312"/>
                                          </p:stCondLst>
                                        </p:cTn>
                                        <p:tgtEl>
                                          <p:spTgt spid="9"/>
                                        </p:tgtEl>
                                      </p:cBhvr>
                                      <p:to x="100000" y="80000"/>
                                    </p:animScale>
                                    <p:animScale>
                                      <p:cBhvr>
                                        <p:cTn id="37" dur="166" decel="50000">
                                          <p:stCondLst>
                                            <p:cond delay="1338"/>
                                          </p:stCondLst>
                                        </p:cTn>
                                        <p:tgtEl>
                                          <p:spTgt spid="9"/>
                                        </p:tgtEl>
                                      </p:cBhvr>
                                      <p:to x="100000" y="100000"/>
                                    </p:animScale>
                                    <p:animScale>
                                      <p:cBhvr>
                                        <p:cTn id="38" dur="26">
                                          <p:stCondLst>
                                            <p:cond delay="1642"/>
                                          </p:stCondLst>
                                        </p:cTn>
                                        <p:tgtEl>
                                          <p:spTgt spid="9"/>
                                        </p:tgtEl>
                                      </p:cBhvr>
                                      <p:to x="100000" y="90000"/>
                                    </p:animScale>
                                    <p:animScale>
                                      <p:cBhvr>
                                        <p:cTn id="39" dur="166" decel="50000">
                                          <p:stCondLst>
                                            <p:cond delay="1668"/>
                                          </p:stCondLst>
                                        </p:cTn>
                                        <p:tgtEl>
                                          <p:spTgt spid="9"/>
                                        </p:tgtEl>
                                      </p:cBhvr>
                                      <p:to x="100000" y="100000"/>
                                    </p:animScale>
                                    <p:animScale>
                                      <p:cBhvr>
                                        <p:cTn id="40" dur="26">
                                          <p:stCondLst>
                                            <p:cond delay="1808"/>
                                          </p:stCondLst>
                                        </p:cTn>
                                        <p:tgtEl>
                                          <p:spTgt spid="9"/>
                                        </p:tgtEl>
                                      </p:cBhvr>
                                      <p:to x="100000" y="95000"/>
                                    </p:animScale>
                                    <p:animScale>
                                      <p:cBhvr>
                                        <p:cTn id="41" dur="166" decel="50000">
                                          <p:stCondLst>
                                            <p:cond delay="1834"/>
                                          </p:stCondLst>
                                        </p:cTn>
                                        <p:tgtEl>
                                          <p:spTgt spid="9"/>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down)">
                                      <p:cBhvr>
                                        <p:cTn id="44" dur="580">
                                          <p:stCondLst>
                                            <p:cond delay="0"/>
                                          </p:stCondLst>
                                        </p:cTn>
                                        <p:tgtEl>
                                          <p:spTgt spid="7"/>
                                        </p:tgtEl>
                                      </p:cBhvr>
                                    </p:animEffect>
                                    <p:anim calcmode="lin" valueType="num">
                                      <p:cBhvr>
                                        <p:cTn id="4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0" dur="26">
                                          <p:stCondLst>
                                            <p:cond delay="650"/>
                                          </p:stCondLst>
                                        </p:cTn>
                                        <p:tgtEl>
                                          <p:spTgt spid="7"/>
                                        </p:tgtEl>
                                      </p:cBhvr>
                                      <p:to x="100000" y="60000"/>
                                    </p:animScale>
                                    <p:animScale>
                                      <p:cBhvr>
                                        <p:cTn id="51" dur="166" decel="50000">
                                          <p:stCondLst>
                                            <p:cond delay="676"/>
                                          </p:stCondLst>
                                        </p:cTn>
                                        <p:tgtEl>
                                          <p:spTgt spid="7"/>
                                        </p:tgtEl>
                                      </p:cBhvr>
                                      <p:to x="100000" y="100000"/>
                                    </p:animScale>
                                    <p:animScale>
                                      <p:cBhvr>
                                        <p:cTn id="52" dur="26">
                                          <p:stCondLst>
                                            <p:cond delay="1312"/>
                                          </p:stCondLst>
                                        </p:cTn>
                                        <p:tgtEl>
                                          <p:spTgt spid="7"/>
                                        </p:tgtEl>
                                      </p:cBhvr>
                                      <p:to x="100000" y="80000"/>
                                    </p:animScale>
                                    <p:animScale>
                                      <p:cBhvr>
                                        <p:cTn id="53" dur="166" decel="50000">
                                          <p:stCondLst>
                                            <p:cond delay="1338"/>
                                          </p:stCondLst>
                                        </p:cTn>
                                        <p:tgtEl>
                                          <p:spTgt spid="7"/>
                                        </p:tgtEl>
                                      </p:cBhvr>
                                      <p:to x="100000" y="100000"/>
                                    </p:animScale>
                                    <p:animScale>
                                      <p:cBhvr>
                                        <p:cTn id="54" dur="26">
                                          <p:stCondLst>
                                            <p:cond delay="1642"/>
                                          </p:stCondLst>
                                        </p:cTn>
                                        <p:tgtEl>
                                          <p:spTgt spid="7"/>
                                        </p:tgtEl>
                                      </p:cBhvr>
                                      <p:to x="100000" y="90000"/>
                                    </p:animScale>
                                    <p:animScale>
                                      <p:cBhvr>
                                        <p:cTn id="55" dur="166" decel="50000">
                                          <p:stCondLst>
                                            <p:cond delay="1668"/>
                                          </p:stCondLst>
                                        </p:cTn>
                                        <p:tgtEl>
                                          <p:spTgt spid="7"/>
                                        </p:tgtEl>
                                      </p:cBhvr>
                                      <p:to x="100000" y="100000"/>
                                    </p:animScale>
                                    <p:animScale>
                                      <p:cBhvr>
                                        <p:cTn id="56" dur="26">
                                          <p:stCondLst>
                                            <p:cond delay="1808"/>
                                          </p:stCondLst>
                                        </p:cTn>
                                        <p:tgtEl>
                                          <p:spTgt spid="7"/>
                                        </p:tgtEl>
                                      </p:cBhvr>
                                      <p:to x="100000" y="95000"/>
                                    </p:animScale>
                                    <p:animScale>
                                      <p:cBhvr>
                                        <p:cTn id="57" dur="166" decel="50000">
                                          <p:stCondLst>
                                            <p:cond delay="1834"/>
                                          </p:stCondLst>
                                        </p:cTn>
                                        <p:tgtEl>
                                          <p:spTgt spid="7"/>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down)">
                                      <p:cBhvr>
                                        <p:cTn id="60" dur="580">
                                          <p:stCondLst>
                                            <p:cond delay="0"/>
                                          </p:stCondLst>
                                        </p:cTn>
                                        <p:tgtEl>
                                          <p:spTgt spid="11"/>
                                        </p:tgtEl>
                                      </p:cBhvr>
                                    </p:animEffect>
                                    <p:anim calcmode="lin" valueType="num">
                                      <p:cBhvr>
                                        <p:cTn id="61"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6" dur="26">
                                          <p:stCondLst>
                                            <p:cond delay="650"/>
                                          </p:stCondLst>
                                        </p:cTn>
                                        <p:tgtEl>
                                          <p:spTgt spid="11"/>
                                        </p:tgtEl>
                                      </p:cBhvr>
                                      <p:to x="100000" y="60000"/>
                                    </p:animScale>
                                    <p:animScale>
                                      <p:cBhvr>
                                        <p:cTn id="67" dur="166" decel="50000">
                                          <p:stCondLst>
                                            <p:cond delay="676"/>
                                          </p:stCondLst>
                                        </p:cTn>
                                        <p:tgtEl>
                                          <p:spTgt spid="11"/>
                                        </p:tgtEl>
                                      </p:cBhvr>
                                      <p:to x="100000" y="100000"/>
                                    </p:animScale>
                                    <p:animScale>
                                      <p:cBhvr>
                                        <p:cTn id="68" dur="26">
                                          <p:stCondLst>
                                            <p:cond delay="1312"/>
                                          </p:stCondLst>
                                        </p:cTn>
                                        <p:tgtEl>
                                          <p:spTgt spid="11"/>
                                        </p:tgtEl>
                                      </p:cBhvr>
                                      <p:to x="100000" y="80000"/>
                                    </p:animScale>
                                    <p:animScale>
                                      <p:cBhvr>
                                        <p:cTn id="69" dur="166" decel="50000">
                                          <p:stCondLst>
                                            <p:cond delay="1338"/>
                                          </p:stCondLst>
                                        </p:cTn>
                                        <p:tgtEl>
                                          <p:spTgt spid="11"/>
                                        </p:tgtEl>
                                      </p:cBhvr>
                                      <p:to x="100000" y="100000"/>
                                    </p:animScale>
                                    <p:animScale>
                                      <p:cBhvr>
                                        <p:cTn id="70" dur="26">
                                          <p:stCondLst>
                                            <p:cond delay="1642"/>
                                          </p:stCondLst>
                                        </p:cTn>
                                        <p:tgtEl>
                                          <p:spTgt spid="11"/>
                                        </p:tgtEl>
                                      </p:cBhvr>
                                      <p:to x="100000" y="90000"/>
                                    </p:animScale>
                                    <p:animScale>
                                      <p:cBhvr>
                                        <p:cTn id="71" dur="166" decel="50000">
                                          <p:stCondLst>
                                            <p:cond delay="1668"/>
                                          </p:stCondLst>
                                        </p:cTn>
                                        <p:tgtEl>
                                          <p:spTgt spid="11"/>
                                        </p:tgtEl>
                                      </p:cBhvr>
                                      <p:to x="100000" y="100000"/>
                                    </p:animScale>
                                    <p:animScale>
                                      <p:cBhvr>
                                        <p:cTn id="72" dur="26">
                                          <p:stCondLst>
                                            <p:cond delay="1808"/>
                                          </p:stCondLst>
                                        </p:cTn>
                                        <p:tgtEl>
                                          <p:spTgt spid="11"/>
                                        </p:tgtEl>
                                      </p:cBhvr>
                                      <p:to x="100000" y="95000"/>
                                    </p:animScale>
                                    <p:animScale>
                                      <p:cBhvr>
                                        <p:cTn id="73" dur="166" decel="50000">
                                          <p:stCondLst>
                                            <p:cond delay="1834"/>
                                          </p:stCondLst>
                                        </p:cTn>
                                        <p:tgtEl>
                                          <p:spTgt spid="11"/>
                                        </p:tgtEl>
                                      </p:cBhvr>
                                      <p:to x="100000" y="100000"/>
                                    </p:animScale>
                                  </p:childTnLst>
                                </p:cTn>
                              </p:par>
                              <p:par>
                                <p:cTn id="74" presetID="26" presetClass="entr" presetSubtype="0" fill="hold" grpId="0" nodeType="with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wipe(down)">
                                      <p:cBhvr>
                                        <p:cTn id="76" dur="580">
                                          <p:stCondLst>
                                            <p:cond delay="0"/>
                                          </p:stCondLst>
                                        </p:cTn>
                                        <p:tgtEl>
                                          <p:spTgt spid="13"/>
                                        </p:tgtEl>
                                      </p:cBhvr>
                                    </p:animEffect>
                                    <p:anim calcmode="lin" valueType="num">
                                      <p:cBhvr>
                                        <p:cTn id="7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82" dur="26">
                                          <p:stCondLst>
                                            <p:cond delay="650"/>
                                          </p:stCondLst>
                                        </p:cTn>
                                        <p:tgtEl>
                                          <p:spTgt spid="13"/>
                                        </p:tgtEl>
                                      </p:cBhvr>
                                      <p:to x="100000" y="60000"/>
                                    </p:animScale>
                                    <p:animScale>
                                      <p:cBhvr>
                                        <p:cTn id="83" dur="166" decel="50000">
                                          <p:stCondLst>
                                            <p:cond delay="676"/>
                                          </p:stCondLst>
                                        </p:cTn>
                                        <p:tgtEl>
                                          <p:spTgt spid="13"/>
                                        </p:tgtEl>
                                      </p:cBhvr>
                                      <p:to x="100000" y="100000"/>
                                    </p:animScale>
                                    <p:animScale>
                                      <p:cBhvr>
                                        <p:cTn id="84" dur="26">
                                          <p:stCondLst>
                                            <p:cond delay="1312"/>
                                          </p:stCondLst>
                                        </p:cTn>
                                        <p:tgtEl>
                                          <p:spTgt spid="13"/>
                                        </p:tgtEl>
                                      </p:cBhvr>
                                      <p:to x="100000" y="80000"/>
                                    </p:animScale>
                                    <p:animScale>
                                      <p:cBhvr>
                                        <p:cTn id="85" dur="166" decel="50000">
                                          <p:stCondLst>
                                            <p:cond delay="1338"/>
                                          </p:stCondLst>
                                        </p:cTn>
                                        <p:tgtEl>
                                          <p:spTgt spid="13"/>
                                        </p:tgtEl>
                                      </p:cBhvr>
                                      <p:to x="100000" y="100000"/>
                                    </p:animScale>
                                    <p:animScale>
                                      <p:cBhvr>
                                        <p:cTn id="86" dur="26">
                                          <p:stCondLst>
                                            <p:cond delay="1642"/>
                                          </p:stCondLst>
                                        </p:cTn>
                                        <p:tgtEl>
                                          <p:spTgt spid="13"/>
                                        </p:tgtEl>
                                      </p:cBhvr>
                                      <p:to x="100000" y="90000"/>
                                    </p:animScale>
                                    <p:animScale>
                                      <p:cBhvr>
                                        <p:cTn id="87" dur="166" decel="50000">
                                          <p:stCondLst>
                                            <p:cond delay="1668"/>
                                          </p:stCondLst>
                                        </p:cTn>
                                        <p:tgtEl>
                                          <p:spTgt spid="13"/>
                                        </p:tgtEl>
                                      </p:cBhvr>
                                      <p:to x="100000" y="100000"/>
                                    </p:animScale>
                                    <p:animScale>
                                      <p:cBhvr>
                                        <p:cTn id="88" dur="26">
                                          <p:stCondLst>
                                            <p:cond delay="1808"/>
                                          </p:stCondLst>
                                        </p:cTn>
                                        <p:tgtEl>
                                          <p:spTgt spid="13"/>
                                        </p:tgtEl>
                                      </p:cBhvr>
                                      <p:to x="100000" y="95000"/>
                                    </p:animScale>
                                    <p:animScale>
                                      <p:cBhvr>
                                        <p:cTn id="89" dur="166" decel="50000">
                                          <p:stCondLst>
                                            <p:cond delay="1834"/>
                                          </p:stCondLst>
                                        </p:cTn>
                                        <p:tgtEl>
                                          <p:spTgt spid="13"/>
                                        </p:tgtEl>
                                      </p:cBhvr>
                                      <p:to x="100000" y="100000"/>
                                    </p:animScale>
                                  </p:childTnLst>
                                </p:cTn>
                              </p:par>
                              <p:par>
                                <p:cTn id="90" presetID="26" presetClass="entr" presetSubtype="0" fill="hold" grpId="0" nodeType="withEffect">
                                  <p:stCondLst>
                                    <p:cond delay="0"/>
                                  </p:stCondLst>
                                  <p:childTnLst>
                                    <p:set>
                                      <p:cBhvr>
                                        <p:cTn id="91" dur="1" fill="hold">
                                          <p:stCondLst>
                                            <p:cond delay="0"/>
                                          </p:stCondLst>
                                        </p:cTn>
                                        <p:tgtEl>
                                          <p:spTgt spid="15"/>
                                        </p:tgtEl>
                                        <p:attrNameLst>
                                          <p:attrName>style.visibility</p:attrName>
                                        </p:attrNameLst>
                                      </p:cBhvr>
                                      <p:to>
                                        <p:strVal val="visible"/>
                                      </p:to>
                                    </p:set>
                                    <p:animEffect transition="in" filter="wipe(down)">
                                      <p:cBhvr>
                                        <p:cTn id="92" dur="580">
                                          <p:stCondLst>
                                            <p:cond delay="0"/>
                                          </p:stCondLst>
                                        </p:cTn>
                                        <p:tgtEl>
                                          <p:spTgt spid="15"/>
                                        </p:tgtEl>
                                      </p:cBhvr>
                                    </p:animEffect>
                                    <p:anim calcmode="lin" valueType="num">
                                      <p:cBhvr>
                                        <p:cTn id="9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98" dur="26">
                                          <p:stCondLst>
                                            <p:cond delay="650"/>
                                          </p:stCondLst>
                                        </p:cTn>
                                        <p:tgtEl>
                                          <p:spTgt spid="15"/>
                                        </p:tgtEl>
                                      </p:cBhvr>
                                      <p:to x="100000" y="60000"/>
                                    </p:animScale>
                                    <p:animScale>
                                      <p:cBhvr>
                                        <p:cTn id="99" dur="166" decel="50000">
                                          <p:stCondLst>
                                            <p:cond delay="676"/>
                                          </p:stCondLst>
                                        </p:cTn>
                                        <p:tgtEl>
                                          <p:spTgt spid="15"/>
                                        </p:tgtEl>
                                      </p:cBhvr>
                                      <p:to x="100000" y="100000"/>
                                    </p:animScale>
                                    <p:animScale>
                                      <p:cBhvr>
                                        <p:cTn id="100" dur="26">
                                          <p:stCondLst>
                                            <p:cond delay="1312"/>
                                          </p:stCondLst>
                                        </p:cTn>
                                        <p:tgtEl>
                                          <p:spTgt spid="15"/>
                                        </p:tgtEl>
                                      </p:cBhvr>
                                      <p:to x="100000" y="80000"/>
                                    </p:animScale>
                                    <p:animScale>
                                      <p:cBhvr>
                                        <p:cTn id="101" dur="166" decel="50000">
                                          <p:stCondLst>
                                            <p:cond delay="1338"/>
                                          </p:stCondLst>
                                        </p:cTn>
                                        <p:tgtEl>
                                          <p:spTgt spid="15"/>
                                        </p:tgtEl>
                                      </p:cBhvr>
                                      <p:to x="100000" y="100000"/>
                                    </p:animScale>
                                    <p:animScale>
                                      <p:cBhvr>
                                        <p:cTn id="102" dur="26">
                                          <p:stCondLst>
                                            <p:cond delay="1642"/>
                                          </p:stCondLst>
                                        </p:cTn>
                                        <p:tgtEl>
                                          <p:spTgt spid="15"/>
                                        </p:tgtEl>
                                      </p:cBhvr>
                                      <p:to x="100000" y="90000"/>
                                    </p:animScale>
                                    <p:animScale>
                                      <p:cBhvr>
                                        <p:cTn id="103" dur="166" decel="50000">
                                          <p:stCondLst>
                                            <p:cond delay="1668"/>
                                          </p:stCondLst>
                                        </p:cTn>
                                        <p:tgtEl>
                                          <p:spTgt spid="15"/>
                                        </p:tgtEl>
                                      </p:cBhvr>
                                      <p:to x="100000" y="100000"/>
                                    </p:animScale>
                                    <p:animScale>
                                      <p:cBhvr>
                                        <p:cTn id="104" dur="26">
                                          <p:stCondLst>
                                            <p:cond delay="1808"/>
                                          </p:stCondLst>
                                        </p:cTn>
                                        <p:tgtEl>
                                          <p:spTgt spid="15"/>
                                        </p:tgtEl>
                                      </p:cBhvr>
                                      <p:to x="100000" y="95000"/>
                                    </p:animScale>
                                    <p:animScale>
                                      <p:cBhvr>
                                        <p:cTn id="105" dur="166" decel="50000">
                                          <p:stCondLst>
                                            <p:cond delay="1834"/>
                                          </p:stCondLst>
                                        </p:cTn>
                                        <p:tgtEl>
                                          <p:spTgt spid="15"/>
                                        </p:tgtEl>
                                      </p:cBhvr>
                                      <p:to x="100000" y="100000"/>
                                    </p:animScale>
                                  </p:childTnLst>
                                </p:cTn>
                              </p:par>
                            </p:childTnLst>
                          </p:cTn>
                        </p:par>
                      </p:childTnLst>
                    </p:cTn>
                  </p:par>
                  <p:par>
                    <p:cTn id="106" fill="hold">
                      <p:stCondLst>
                        <p:cond delay="indefinite"/>
                      </p:stCondLst>
                      <p:childTnLst>
                        <p:par>
                          <p:cTn id="107" fill="hold">
                            <p:stCondLst>
                              <p:cond delay="0"/>
                            </p:stCondLst>
                            <p:childTnLst>
                              <p:par>
                                <p:cTn id="108" presetID="15" presetClass="entr" presetSubtype="0" fill="hold" grpId="0" nodeType="clickEffect">
                                  <p:stCondLst>
                                    <p:cond delay="0"/>
                                  </p:stCondLst>
                                  <p:childTnLst>
                                    <p:set>
                                      <p:cBhvr>
                                        <p:cTn id="109" dur="1" fill="hold">
                                          <p:stCondLst>
                                            <p:cond delay="0"/>
                                          </p:stCondLst>
                                        </p:cTn>
                                        <p:tgtEl>
                                          <p:spTgt spid="8"/>
                                        </p:tgtEl>
                                        <p:attrNameLst>
                                          <p:attrName>style.visibility</p:attrName>
                                        </p:attrNameLst>
                                      </p:cBhvr>
                                      <p:to>
                                        <p:strVal val="visible"/>
                                      </p:to>
                                    </p:set>
                                    <p:anim calcmode="lin" valueType="num">
                                      <p:cBhvr>
                                        <p:cTn id="110" dur="1000" fill="hold"/>
                                        <p:tgtEl>
                                          <p:spTgt spid="8"/>
                                        </p:tgtEl>
                                        <p:attrNameLst>
                                          <p:attrName>ppt_w</p:attrName>
                                        </p:attrNameLst>
                                      </p:cBhvr>
                                      <p:tavLst>
                                        <p:tav tm="0">
                                          <p:val>
                                            <p:fltVal val="0"/>
                                          </p:val>
                                        </p:tav>
                                        <p:tav tm="100000">
                                          <p:val>
                                            <p:strVal val="#ppt_w"/>
                                          </p:val>
                                        </p:tav>
                                      </p:tavLst>
                                    </p:anim>
                                    <p:anim calcmode="lin" valueType="num">
                                      <p:cBhvr>
                                        <p:cTn id="111" dur="1000" fill="hold"/>
                                        <p:tgtEl>
                                          <p:spTgt spid="8"/>
                                        </p:tgtEl>
                                        <p:attrNameLst>
                                          <p:attrName>ppt_h</p:attrName>
                                        </p:attrNameLst>
                                      </p:cBhvr>
                                      <p:tavLst>
                                        <p:tav tm="0">
                                          <p:val>
                                            <p:fltVal val="0"/>
                                          </p:val>
                                        </p:tav>
                                        <p:tav tm="100000">
                                          <p:val>
                                            <p:strVal val="#ppt_h"/>
                                          </p:val>
                                        </p:tav>
                                      </p:tavLst>
                                    </p:anim>
                                    <p:anim calcmode="lin" valueType="num">
                                      <p:cBhvr>
                                        <p:cTn id="112"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13" dur="1000" fill="hold"/>
                                        <p:tgtEl>
                                          <p:spTgt spid="8"/>
                                        </p:tgtEl>
                                        <p:attrNameLst>
                                          <p:attrName>ppt_y</p:attrName>
                                        </p:attrNameLst>
                                      </p:cBhvr>
                                      <p:tavLst>
                                        <p:tav tm="0" fmla="#ppt_y+(sin(-2*pi*(1-$))*-#ppt_x+cos(-2*pi*(1-$))*(1-#ppt_y))*(1-$)">
                                          <p:val>
                                            <p:fltVal val="0"/>
                                          </p:val>
                                        </p:tav>
                                        <p:tav tm="100000">
                                          <p:val>
                                            <p:fltVal val="1"/>
                                          </p:val>
                                        </p:tav>
                                      </p:tavLst>
                                    </p:anim>
                                  </p:childTnLst>
                                </p:cTn>
                              </p:par>
                              <p:par>
                                <p:cTn id="114" presetID="15" presetClass="entr" presetSubtype="0" fill="hold" grpId="0" nodeType="withEffect">
                                  <p:stCondLst>
                                    <p:cond delay="0"/>
                                  </p:stCondLst>
                                  <p:childTnLst>
                                    <p:set>
                                      <p:cBhvr>
                                        <p:cTn id="115" dur="1" fill="hold">
                                          <p:stCondLst>
                                            <p:cond delay="0"/>
                                          </p:stCondLst>
                                        </p:cTn>
                                        <p:tgtEl>
                                          <p:spTgt spid="6"/>
                                        </p:tgtEl>
                                        <p:attrNameLst>
                                          <p:attrName>style.visibility</p:attrName>
                                        </p:attrNameLst>
                                      </p:cBhvr>
                                      <p:to>
                                        <p:strVal val="visible"/>
                                      </p:to>
                                    </p:set>
                                    <p:anim calcmode="lin" valueType="num">
                                      <p:cBhvr>
                                        <p:cTn id="116" dur="1000" fill="hold"/>
                                        <p:tgtEl>
                                          <p:spTgt spid="6"/>
                                        </p:tgtEl>
                                        <p:attrNameLst>
                                          <p:attrName>ppt_w</p:attrName>
                                        </p:attrNameLst>
                                      </p:cBhvr>
                                      <p:tavLst>
                                        <p:tav tm="0">
                                          <p:val>
                                            <p:fltVal val="0"/>
                                          </p:val>
                                        </p:tav>
                                        <p:tav tm="100000">
                                          <p:val>
                                            <p:strVal val="#ppt_w"/>
                                          </p:val>
                                        </p:tav>
                                      </p:tavLst>
                                    </p:anim>
                                    <p:anim calcmode="lin" valueType="num">
                                      <p:cBhvr>
                                        <p:cTn id="117" dur="1000" fill="hold"/>
                                        <p:tgtEl>
                                          <p:spTgt spid="6"/>
                                        </p:tgtEl>
                                        <p:attrNameLst>
                                          <p:attrName>ppt_h</p:attrName>
                                        </p:attrNameLst>
                                      </p:cBhvr>
                                      <p:tavLst>
                                        <p:tav tm="0">
                                          <p:val>
                                            <p:fltVal val="0"/>
                                          </p:val>
                                        </p:tav>
                                        <p:tav tm="100000">
                                          <p:val>
                                            <p:strVal val="#ppt_h"/>
                                          </p:val>
                                        </p:tav>
                                      </p:tavLst>
                                    </p:anim>
                                    <p:anim calcmode="lin" valueType="num">
                                      <p:cBhvr>
                                        <p:cTn id="118"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19" dur="1000" fill="hold"/>
                                        <p:tgtEl>
                                          <p:spTgt spid="6"/>
                                        </p:tgtEl>
                                        <p:attrNameLst>
                                          <p:attrName>ppt_y</p:attrName>
                                        </p:attrNameLst>
                                      </p:cBhvr>
                                      <p:tavLst>
                                        <p:tav tm="0" fmla="#ppt_y+(sin(-2*pi*(1-$))*-#ppt_x+cos(-2*pi*(1-$))*(1-#ppt_y))*(1-$)">
                                          <p:val>
                                            <p:fltVal val="0"/>
                                          </p:val>
                                        </p:tav>
                                        <p:tav tm="100000">
                                          <p:val>
                                            <p:fltVal val="1"/>
                                          </p:val>
                                        </p:tav>
                                      </p:tavLst>
                                    </p:anim>
                                  </p:childTnLst>
                                </p:cTn>
                              </p:par>
                              <p:par>
                                <p:cTn id="120" presetID="15" presetClass="entr" presetSubtype="0" fill="hold" grpId="0" nodeType="withEffect">
                                  <p:stCondLst>
                                    <p:cond delay="0"/>
                                  </p:stCondLst>
                                  <p:childTnLst>
                                    <p:set>
                                      <p:cBhvr>
                                        <p:cTn id="121" dur="1" fill="hold">
                                          <p:stCondLst>
                                            <p:cond delay="0"/>
                                          </p:stCondLst>
                                        </p:cTn>
                                        <p:tgtEl>
                                          <p:spTgt spid="10"/>
                                        </p:tgtEl>
                                        <p:attrNameLst>
                                          <p:attrName>style.visibility</p:attrName>
                                        </p:attrNameLst>
                                      </p:cBhvr>
                                      <p:to>
                                        <p:strVal val="visible"/>
                                      </p:to>
                                    </p:set>
                                    <p:anim calcmode="lin" valueType="num">
                                      <p:cBhvr>
                                        <p:cTn id="122" dur="1000" fill="hold"/>
                                        <p:tgtEl>
                                          <p:spTgt spid="10"/>
                                        </p:tgtEl>
                                        <p:attrNameLst>
                                          <p:attrName>ppt_w</p:attrName>
                                        </p:attrNameLst>
                                      </p:cBhvr>
                                      <p:tavLst>
                                        <p:tav tm="0">
                                          <p:val>
                                            <p:fltVal val="0"/>
                                          </p:val>
                                        </p:tav>
                                        <p:tav tm="100000">
                                          <p:val>
                                            <p:strVal val="#ppt_w"/>
                                          </p:val>
                                        </p:tav>
                                      </p:tavLst>
                                    </p:anim>
                                    <p:anim calcmode="lin" valueType="num">
                                      <p:cBhvr>
                                        <p:cTn id="123" dur="1000" fill="hold"/>
                                        <p:tgtEl>
                                          <p:spTgt spid="10"/>
                                        </p:tgtEl>
                                        <p:attrNameLst>
                                          <p:attrName>ppt_h</p:attrName>
                                        </p:attrNameLst>
                                      </p:cBhvr>
                                      <p:tavLst>
                                        <p:tav tm="0">
                                          <p:val>
                                            <p:fltVal val="0"/>
                                          </p:val>
                                        </p:tav>
                                        <p:tav tm="100000">
                                          <p:val>
                                            <p:strVal val="#ppt_h"/>
                                          </p:val>
                                        </p:tav>
                                      </p:tavLst>
                                    </p:anim>
                                    <p:anim calcmode="lin" valueType="num">
                                      <p:cBhvr>
                                        <p:cTn id="124"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125" dur="1000" fill="hold"/>
                                        <p:tgtEl>
                                          <p:spTgt spid="10"/>
                                        </p:tgtEl>
                                        <p:attrNameLst>
                                          <p:attrName>ppt_y</p:attrName>
                                        </p:attrNameLst>
                                      </p:cBhvr>
                                      <p:tavLst>
                                        <p:tav tm="0" fmla="#ppt_y+(sin(-2*pi*(1-$))*-#ppt_x+cos(-2*pi*(1-$))*(1-#ppt_y))*(1-$)">
                                          <p:val>
                                            <p:fltVal val="0"/>
                                          </p:val>
                                        </p:tav>
                                        <p:tav tm="100000">
                                          <p:val>
                                            <p:fltVal val="1"/>
                                          </p:val>
                                        </p:tav>
                                      </p:tavLst>
                                    </p:anim>
                                  </p:childTnLst>
                                </p:cTn>
                              </p:par>
                              <p:par>
                                <p:cTn id="126" presetID="15" presetClass="entr" presetSubtype="0" fill="hold" grpId="0" nodeType="withEffect">
                                  <p:stCondLst>
                                    <p:cond delay="0"/>
                                  </p:stCondLst>
                                  <p:childTnLst>
                                    <p:set>
                                      <p:cBhvr>
                                        <p:cTn id="127" dur="1" fill="hold">
                                          <p:stCondLst>
                                            <p:cond delay="0"/>
                                          </p:stCondLst>
                                        </p:cTn>
                                        <p:tgtEl>
                                          <p:spTgt spid="12"/>
                                        </p:tgtEl>
                                        <p:attrNameLst>
                                          <p:attrName>style.visibility</p:attrName>
                                        </p:attrNameLst>
                                      </p:cBhvr>
                                      <p:to>
                                        <p:strVal val="visible"/>
                                      </p:to>
                                    </p:set>
                                    <p:anim calcmode="lin" valueType="num">
                                      <p:cBhvr>
                                        <p:cTn id="128" dur="1000" fill="hold"/>
                                        <p:tgtEl>
                                          <p:spTgt spid="12"/>
                                        </p:tgtEl>
                                        <p:attrNameLst>
                                          <p:attrName>ppt_w</p:attrName>
                                        </p:attrNameLst>
                                      </p:cBhvr>
                                      <p:tavLst>
                                        <p:tav tm="0">
                                          <p:val>
                                            <p:fltVal val="0"/>
                                          </p:val>
                                        </p:tav>
                                        <p:tav tm="100000">
                                          <p:val>
                                            <p:strVal val="#ppt_w"/>
                                          </p:val>
                                        </p:tav>
                                      </p:tavLst>
                                    </p:anim>
                                    <p:anim calcmode="lin" valueType="num">
                                      <p:cBhvr>
                                        <p:cTn id="129" dur="1000" fill="hold"/>
                                        <p:tgtEl>
                                          <p:spTgt spid="12"/>
                                        </p:tgtEl>
                                        <p:attrNameLst>
                                          <p:attrName>ppt_h</p:attrName>
                                        </p:attrNameLst>
                                      </p:cBhvr>
                                      <p:tavLst>
                                        <p:tav tm="0">
                                          <p:val>
                                            <p:fltVal val="0"/>
                                          </p:val>
                                        </p:tav>
                                        <p:tav tm="100000">
                                          <p:val>
                                            <p:strVal val="#ppt_h"/>
                                          </p:val>
                                        </p:tav>
                                      </p:tavLst>
                                    </p:anim>
                                    <p:anim calcmode="lin" valueType="num">
                                      <p:cBhvr>
                                        <p:cTn id="130"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31" dur="1000" fill="hold"/>
                                        <p:tgtEl>
                                          <p:spTgt spid="12"/>
                                        </p:tgtEl>
                                        <p:attrNameLst>
                                          <p:attrName>ppt_y</p:attrName>
                                        </p:attrNameLst>
                                      </p:cBhvr>
                                      <p:tavLst>
                                        <p:tav tm="0" fmla="#ppt_y+(sin(-2*pi*(1-$))*-#ppt_x+cos(-2*pi*(1-$))*(1-#ppt_y))*(1-$)">
                                          <p:val>
                                            <p:fltVal val="0"/>
                                          </p:val>
                                        </p:tav>
                                        <p:tav tm="100000">
                                          <p:val>
                                            <p:fltVal val="1"/>
                                          </p:val>
                                        </p:tav>
                                      </p:tavLst>
                                    </p:anim>
                                  </p:childTnLst>
                                </p:cTn>
                              </p:par>
                              <p:par>
                                <p:cTn id="132" presetID="15" presetClass="entr" presetSubtype="0" fill="hold" grpId="0" nodeType="withEffect">
                                  <p:stCondLst>
                                    <p:cond delay="0"/>
                                  </p:stCondLst>
                                  <p:childTnLst>
                                    <p:set>
                                      <p:cBhvr>
                                        <p:cTn id="133" dur="1" fill="hold">
                                          <p:stCondLst>
                                            <p:cond delay="0"/>
                                          </p:stCondLst>
                                        </p:cTn>
                                        <p:tgtEl>
                                          <p:spTgt spid="14"/>
                                        </p:tgtEl>
                                        <p:attrNameLst>
                                          <p:attrName>style.visibility</p:attrName>
                                        </p:attrNameLst>
                                      </p:cBhvr>
                                      <p:to>
                                        <p:strVal val="visible"/>
                                      </p:to>
                                    </p:set>
                                    <p:anim calcmode="lin" valueType="num">
                                      <p:cBhvr>
                                        <p:cTn id="134" dur="1000" fill="hold"/>
                                        <p:tgtEl>
                                          <p:spTgt spid="14"/>
                                        </p:tgtEl>
                                        <p:attrNameLst>
                                          <p:attrName>ppt_w</p:attrName>
                                        </p:attrNameLst>
                                      </p:cBhvr>
                                      <p:tavLst>
                                        <p:tav tm="0">
                                          <p:val>
                                            <p:fltVal val="0"/>
                                          </p:val>
                                        </p:tav>
                                        <p:tav tm="100000">
                                          <p:val>
                                            <p:strVal val="#ppt_w"/>
                                          </p:val>
                                        </p:tav>
                                      </p:tavLst>
                                    </p:anim>
                                    <p:anim calcmode="lin" valueType="num">
                                      <p:cBhvr>
                                        <p:cTn id="135" dur="1000" fill="hold"/>
                                        <p:tgtEl>
                                          <p:spTgt spid="14"/>
                                        </p:tgtEl>
                                        <p:attrNameLst>
                                          <p:attrName>ppt_h</p:attrName>
                                        </p:attrNameLst>
                                      </p:cBhvr>
                                      <p:tavLst>
                                        <p:tav tm="0">
                                          <p:val>
                                            <p:fltVal val="0"/>
                                          </p:val>
                                        </p:tav>
                                        <p:tav tm="100000">
                                          <p:val>
                                            <p:strVal val="#ppt_h"/>
                                          </p:val>
                                        </p:tav>
                                      </p:tavLst>
                                    </p:anim>
                                    <p:anim calcmode="lin" valueType="num">
                                      <p:cBhvr>
                                        <p:cTn id="136"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37" dur="1000" fill="hold"/>
                                        <p:tgtEl>
                                          <p:spTgt spid="14"/>
                                        </p:tgtEl>
                                        <p:attrNameLst>
                                          <p:attrName>ppt_y</p:attrName>
                                        </p:attrNameLst>
                                      </p:cBhvr>
                                      <p:tavLst>
                                        <p:tav tm="0" fmla="#ppt_y+(sin(-2*pi*(1-$))*-#ppt_x+cos(-2*pi*(1-$))*(1-#ppt_y))*(1-$)">
                                          <p:val>
                                            <p:fltVal val="0"/>
                                          </p:val>
                                        </p:tav>
                                        <p:tav tm="100000">
                                          <p:val>
                                            <p:fltVal val="1"/>
                                          </p:val>
                                        </p:tav>
                                      </p:tavLst>
                                    </p:anim>
                                  </p:childTnLst>
                                </p:cTn>
                              </p:par>
                              <p:par>
                                <p:cTn id="138" presetID="15" presetClass="entr" presetSubtype="0" fill="hold" grpId="0" nodeType="withEffect">
                                  <p:stCondLst>
                                    <p:cond delay="0"/>
                                  </p:stCondLst>
                                  <p:childTnLst>
                                    <p:set>
                                      <p:cBhvr>
                                        <p:cTn id="139" dur="1" fill="hold">
                                          <p:stCondLst>
                                            <p:cond delay="0"/>
                                          </p:stCondLst>
                                        </p:cTn>
                                        <p:tgtEl>
                                          <p:spTgt spid="16"/>
                                        </p:tgtEl>
                                        <p:attrNameLst>
                                          <p:attrName>style.visibility</p:attrName>
                                        </p:attrNameLst>
                                      </p:cBhvr>
                                      <p:to>
                                        <p:strVal val="visible"/>
                                      </p:to>
                                    </p:set>
                                    <p:anim calcmode="lin" valueType="num">
                                      <p:cBhvr>
                                        <p:cTn id="140" dur="1000" fill="hold"/>
                                        <p:tgtEl>
                                          <p:spTgt spid="16"/>
                                        </p:tgtEl>
                                        <p:attrNameLst>
                                          <p:attrName>ppt_w</p:attrName>
                                        </p:attrNameLst>
                                      </p:cBhvr>
                                      <p:tavLst>
                                        <p:tav tm="0">
                                          <p:val>
                                            <p:fltVal val="0"/>
                                          </p:val>
                                        </p:tav>
                                        <p:tav tm="100000">
                                          <p:val>
                                            <p:strVal val="#ppt_w"/>
                                          </p:val>
                                        </p:tav>
                                      </p:tavLst>
                                    </p:anim>
                                    <p:anim calcmode="lin" valueType="num">
                                      <p:cBhvr>
                                        <p:cTn id="141" dur="1000" fill="hold"/>
                                        <p:tgtEl>
                                          <p:spTgt spid="16"/>
                                        </p:tgtEl>
                                        <p:attrNameLst>
                                          <p:attrName>ppt_h</p:attrName>
                                        </p:attrNameLst>
                                      </p:cBhvr>
                                      <p:tavLst>
                                        <p:tav tm="0">
                                          <p:val>
                                            <p:fltVal val="0"/>
                                          </p:val>
                                        </p:tav>
                                        <p:tav tm="100000">
                                          <p:val>
                                            <p:strVal val="#ppt_h"/>
                                          </p:val>
                                        </p:tav>
                                      </p:tavLst>
                                    </p:anim>
                                    <p:anim calcmode="lin" valueType="num">
                                      <p:cBhvr>
                                        <p:cTn id="142"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143"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43</a:t>
            </a:fld>
            <a:endParaRPr lang="en-US" dirty="0"/>
          </a:p>
        </p:txBody>
      </p:sp>
      <p:sp>
        <p:nvSpPr>
          <p:cNvPr id="5" name="Hexagon 4"/>
          <p:cNvSpPr/>
          <p:nvPr/>
        </p:nvSpPr>
        <p:spPr bwMode="auto">
          <a:xfrm>
            <a:off x="3200400" y="1295400"/>
            <a:ext cx="2819400" cy="914400"/>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Financial Summary</a:t>
            </a:r>
          </a:p>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And Highlights</a:t>
            </a:r>
            <a:endParaRPr lang="en-GB" sz="1600" b="1" dirty="0">
              <a:solidFill>
                <a:schemeClr val="bg1"/>
              </a:solidFill>
              <a:latin typeface="Times New Roman" pitchFamily="18" charset="0"/>
              <a:cs typeface="Times New Roman" pitchFamily="18" charset="0"/>
            </a:endParaRPr>
          </a:p>
        </p:txBody>
      </p:sp>
      <p:sp>
        <p:nvSpPr>
          <p:cNvPr id="6" name="Hexagon 5"/>
          <p:cNvSpPr/>
          <p:nvPr/>
        </p:nvSpPr>
        <p:spPr bwMode="auto">
          <a:xfrm>
            <a:off x="3276600" y="4953000"/>
            <a:ext cx="2819400" cy="941387"/>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Change in the </a:t>
            </a:r>
          </a:p>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Nature of Business,</a:t>
            </a:r>
            <a:endParaRPr lang="en-GB" sz="1600" b="1" dirty="0">
              <a:solidFill>
                <a:schemeClr val="bg1"/>
              </a:solidFill>
              <a:latin typeface="Times New Roman" pitchFamily="18" charset="0"/>
              <a:cs typeface="Times New Roman" pitchFamily="18" charset="0"/>
            </a:endParaRPr>
          </a:p>
        </p:txBody>
      </p:sp>
      <p:sp>
        <p:nvSpPr>
          <p:cNvPr id="7" name="Hexagon 6"/>
          <p:cNvSpPr/>
          <p:nvPr/>
        </p:nvSpPr>
        <p:spPr bwMode="auto">
          <a:xfrm>
            <a:off x="3276600" y="2486025"/>
            <a:ext cx="2590800" cy="942975"/>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Details of Directors or  KMP</a:t>
            </a:r>
            <a:endParaRPr lang="en-GB" sz="1600" b="1" dirty="0">
              <a:solidFill>
                <a:schemeClr val="bg1"/>
              </a:solidFill>
              <a:latin typeface="Times New Roman" pitchFamily="18" charset="0"/>
              <a:cs typeface="Times New Roman" pitchFamily="18" charset="0"/>
            </a:endParaRPr>
          </a:p>
        </p:txBody>
      </p:sp>
      <p:sp>
        <p:nvSpPr>
          <p:cNvPr id="8" name="Hexagon 7"/>
          <p:cNvSpPr/>
          <p:nvPr/>
        </p:nvSpPr>
        <p:spPr bwMode="auto">
          <a:xfrm>
            <a:off x="152400" y="2971800"/>
            <a:ext cx="2971800" cy="1143000"/>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Companies ceased to be Subsidiaries, </a:t>
            </a:r>
          </a:p>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JVs or Associate</a:t>
            </a:r>
            <a:endParaRPr lang="en-GB" sz="1600" b="1" dirty="0">
              <a:solidFill>
                <a:schemeClr val="bg1"/>
              </a:solidFill>
              <a:latin typeface="Times New Roman" pitchFamily="18" charset="0"/>
              <a:cs typeface="Times New Roman" pitchFamily="18" charset="0"/>
            </a:endParaRPr>
          </a:p>
        </p:txBody>
      </p:sp>
      <p:sp>
        <p:nvSpPr>
          <p:cNvPr id="9" name="Hexagon 8"/>
          <p:cNvSpPr/>
          <p:nvPr/>
        </p:nvSpPr>
        <p:spPr bwMode="auto">
          <a:xfrm>
            <a:off x="3276600" y="3733800"/>
            <a:ext cx="2590800" cy="914400"/>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Details relating to Deposits</a:t>
            </a:r>
            <a:endParaRPr lang="en-GB" sz="1600" b="1" dirty="0">
              <a:solidFill>
                <a:schemeClr val="bg1"/>
              </a:solidFill>
              <a:latin typeface="Times New Roman" pitchFamily="18" charset="0"/>
              <a:cs typeface="Times New Roman" pitchFamily="18" charset="0"/>
            </a:endParaRPr>
          </a:p>
        </p:txBody>
      </p:sp>
      <p:sp>
        <p:nvSpPr>
          <p:cNvPr id="10" name="Hexagon 9"/>
          <p:cNvSpPr/>
          <p:nvPr/>
        </p:nvSpPr>
        <p:spPr bwMode="auto">
          <a:xfrm>
            <a:off x="6019800" y="2819400"/>
            <a:ext cx="2971800" cy="1131352"/>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Details of </a:t>
            </a:r>
          </a:p>
          <a:p>
            <a:pPr algn="ctr" defTabSz="457200" fontAlgn="auto">
              <a:spcBef>
                <a:spcPts val="0"/>
              </a:spcBef>
              <a:spcAft>
                <a:spcPts val="0"/>
              </a:spcAft>
              <a:defRPr/>
            </a:pPr>
            <a:r>
              <a:rPr lang="en-US" sz="1600" b="1" dirty="0" smtClean="0">
                <a:solidFill>
                  <a:schemeClr val="bg1"/>
                </a:solidFill>
                <a:latin typeface="Times New Roman" pitchFamily="18" charset="0"/>
                <a:cs typeface="Times New Roman" pitchFamily="18" charset="0"/>
              </a:rPr>
              <a:t>Significant &amp; Material orders passed by the Regulators/ Courts</a:t>
            </a:r>
            <a:endParaRPr lang="en-GB" sz="1600" b="1" dirty="0">
              <a:solidFill>
                <a:schemeClr val="bg1"/>
              </a:solidFill>
              <a:latin typeface="Times New Roman" pitchFamily="18" charset="0"/>
              <a:cs typeface="Times New Roman" pitchFamily="18" charset="0"/>
            </a:endParaRPr>
          </a:p>
        </p:txBody>
      </p:sp>
      <p:sp>
        <p:nvSpPr>
          <p:cNvPr id="11" name="Rounded Rectangle 10"/>
          <p:cNvSpPr/>
          <p:nvPr/>
        </p:nvSpPr>
        <p:spPr>
          <a:xfrm>
            <a:off x="0" y="0"/>
            <a:ext cx="9144000" cy="1066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a:solidFill>
                  <a:srgbClr val="00B0F0"/>
                </a:solidFill>
                <a:latin typeface="Times New Roman" pitchFamily="18" charset="0"/>
                <a:cs typeface="Times New Roman" pitchFamily="18" charset="0"/>
              </a:rPr>
              <a:t>BOARD’S </a:t>
            </a:r>
            <a:r>
              <a:rPr lang="en-US" sz="3200" b="1" dirty="0" smtClean="0">
                <a:solidFill>
                  <a:srgbClr val="00B0F0"/>
                </a:solidFill>
                <a:latin typeface="Times New Roman" pitchFamily="18" charset="0"/>
                <a:cs typeface="Times New Roman" pitchFamily="18" charset="0"/>
              </a:rPr>
              <a:t>REPORT</a:t>
            </a:r>
            <a:endParaRPr lang="en-US" sz="2400" b="1" dirty="0">
              <a:solidFill>
                <a:srgbClr val="00B0F0"/>
              </a:solidFill>
              <a:latin typeface="Times New Roman" pitchFamily="18" charset="0"/>
              <a:cs typeface="Times New Roman" pitchFamily="18" charset="0"/>
            </a:endParaRPr>
          </a:p>
          <a:p>
            <a:pPr algn="ctr" fontAlgn="auto">
              <a:spcBef>
                <a:spcPts val="0"/>
              </a:spcBef>
              <a:spcAft>
                <a:spcPts val="0"/>
              </a:spcAft>
              <a:defRPr/>
            </a:pPr>
            <a:r>
              <a:rPr lang="en-US" sz="2400" b="1" dirty="0">
                <a:solidFill>
                  <a:srgbClr val="00B0F0"/>
                </a:solidFill>
                <a:latin typeface="Times New Roman" pitchFamily="18" charset="0"/>
                <a:cs typeface="Times New Roman" pitchFamily="18" charset="0"/>
              </a:rPr>
              <a:t>OTHER MATTERS PRESCRIBED</a:t>
            </a:r>
            <a:endParaRPr lang="en-GB" sz="2400" b="1"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5"/>
                                        </p:tgtEl>
                                        <p:attrNameLst>
                                          <p:attrName>ppt_y</p:attrName>
                                        </p:attrNameLst>
                                      </p:cBhvr>
                                      <p:tavLst>
                                        <p:tav tm="0" fmla="#ppt_y+(sin(-2*pi*(1-$))*-#ppt_x+cos(-2*pi*(1-$))*(1-#ppt_y))*(1-$)">
                                          <p:val>
                                            <p:fltVal val="0"/>
                                          </p:val>
                                        </p:tav>
                                        <p:tav tm="100000">
                                          <p:val>
                                            <p:fltVal val="1"/>
                                          </p:val>
                                        </p:tav>
                                      </p:tavLst>
                                    </p:anim>
                                  </p:childTnLst>
                                </p:cTn>
                              </p:par>
                              <p:par>
                                <p:cTn id="16" presetID="15"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1000" fill="hold"/>
                                        <p:tgtEl>
                                          <p:spTgt spid="8"/>
                                        </p:tgtEl>
                                        <p:attrNameLst>
                                          <p:attrName>ppt_w</p:attrName>
                                        </p:attrNameLst>
                                      </p:cBhvr>
                                      <p:tavLst>
                                        <p:tav tm="0">
                                          <p:val>
                                            <p:fltVal val="0"/>
                                          </p:val>
                                        </p:tav>
                                        <p:tav tm="100000">
                                          <p:val>
                                            <p:strVal val="#ppt_w"/>
                                          </p:val>
                                        </p:tav>
                                      </p:tavLst>
                                    </p:anim>
                                    <p:anim calcmode="lin" valueType="num">
                                      <p:cBhvr>
                                        <p:cTn id="19" dur="1000" fill="hold"/>
                                        <p:tgtEl>
                                          <p:spTgt spid="8"/>
                                        </p:tgtEl>
                                        <p:attrNameLst>
                                          <p:attrName>ppt_h</p:attrName>
                                        </p:attrNameLst>
                                      </p:cBhvr>
                                      <p:tavLst>
                                        <p:tav tm="0">
                                          <p:val>
                                            <p:fltVal val="0"/>
                                          </p:val>
                                        </p:tav>
                                        <p:tav tm="100000">
                                          <p:val>
                                            <p:strVal val="#ppt_h"/>
                                          </p:val>
                                        </p:tav>
                                      </p:tavLst>
                                    </p:anim>
                                    <p:anim calcmode="lin" valueType="num">
                                      <p:cBhvr>
                                        <p:cTn id="20"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8"/>
                                        </p:tgtEl>
                                        <p:attrNameLst>
                                          <p:attrName>ppt_y</p:attrName>
                                        </p:attrNameLst>
                                      </p:cBhvr>
                                      <p:tavLst>
                                        <p:tav tm="0" fmla="#ppt_y+(sin(-2*pi*(1-$))*-#ppt_x+cos(-2*pi*(1-$))*(1-#ppt_y))*(1-$)">
                                          <p:val>
                                            <p:fltVal val="0"/>
                                          </p:val>
                                        </p:tav>
                                        <p:tav tm="100000">
                                          <p:val>
                                            <p:fltVal val="1"/>
                                          </p:val>
                                        </p:tav>
                                      </p:tavLst>
                                    </p:anim>
                                  </p:childTnLst>
                                </p:cTn>
                              </p:par>
                              <p:par>
                                <p:cTn id="22" presetID="15"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fltVal val="0"/>
                                          </p:val>
                                        </p:tav>
                                        <p:tav tm="100000">
                                          <p:val>
                                            <p:strVal val="#ppt_w"/>
                                          </p:val>
                                        </p:tav>
                                      </p:tavLst>
                                    </p:anim>
                                    <p:anim calcmode="lin" valueType="num">
                                      <p:cBhvr>
                                        <p:cTn id="25" dur="1000" fill="hold"/>
                                        <p:tgtEl>
                                          <p:spTgt spid="6"/>
                                        </p:tgtEl>
                                        <p:attrNameLst>
                                          <p:attrName>ppt_h</p:attrName>
                                        </p:attrNameLst>
                                      </p:cBhvr>
                                      <p:tavLst>
                                        <p:tav tm="0">
                                          <p:val>
                                            <p:fltVal val="0"/>
                                          </p:val>
                                        </p:tav>
                                        <p:tav tm="100000">
                                          <p:val>
                                            <p:strVal val="#ppt_h"/>
                                          </p:val>
                                        </p:tav>
                                      </p:tavLst>
                                    </p:anim>
                                    <p:anim calcmode="lin" valueType="num">
                                      <p:cBhvr>
                                        <p:cTn id="26"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6"/>
                                        </p:tgtEl>
                                        <p:attrNameLst>
                                          <p:attrName>ppt_y</p:attrName>
                                        </p:attrNameLst>
                                      </p:cBhvr>
                                      <p:tavLst>
                                        <p:tav tm="0" fmla="#ppt_y+(sin(-2*pi*(1-$))*-#ppt_x+cos(-2*pi*(1-$))*(1-#ppt_y))*(1-$)">
                                          <p:val>
                                            <p:fltVal val="0"/>
                                          </p:val>
                                        </p:tav>
                                        <p:tav tm="100000">
                                          <p:val>
                                            <p:fltVal val="1"/>
                                          </p:val>
                                        </p:tav>
                                      </p:tavLst>
                                    </p:anim>
                                  </p:childTnLst>
                                </p:cTn>
                              </p:par>
                              <p:par>
                                <p:cTn id="28" presetID="15"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1000" fill="hold"/>
                                        <p:tgtEl>
                                          <p:spTgt spid="10"/>
                                        </p:tgtEl>
                                        <p:attrNameLst>
                                          <p:attrName>ppt_w</p:attrName>
                                        </p:attrNameLst>
                                      </p:cBhvr>
                                      <p:tavLst>
                                        <p:tav tm="0">
                                          <p:val>
                                            <p:fltVal val="0"/>
                                          </p:val>
                                        </p:tav>
                                        <p:tav tm="100000">
                                          <p:val>
                                            <p:strVal val="#ppt_w"/>
                                          </p:val>
                                        </p:tav>
                                      </p:tavLst>
                                    </p:anim>
                                    <p:anim calcmode="lin" valueType="num">
                                      <p:cBhvr>
                                        <p:cTn id="31" dur="1000" fill="hold"/>
                                        <p:tgtEl>
                                          <p:spTgt spid="10"/>
                                        </p:tgtEl>
                                        <p:attrNameLst>
                                          <p:attrName>ppt_h</p:attrName>
                                        </p:attrNameLst>
                                      </p:cBhvr>
                                      <p:tavLst>
                                        <p:tav tm="0">
                                          <p:val>
                                            <p:fltVal val="0"/>
                                          </p:val>
                                        </p:tav>
                                        <p:tav tm="100000">
                                          <p:val>
                                            <p:strVal val="#ppt_h"/>
                                          </p:val>
                                        </p:tav>
                                      </p:tavLst>
                                    </p:anim>
                                    <p:anim calcmode="lin" valueType="num">
                                      <p:cBhvr>
                                        <p:cTn id="32"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down)">
                                      <p:cBhvr>
                                        <p:cTn id="38" dur="580">
                                          <p:stCondLst>
                                            <p:cond delay="0"/>
                                          </p:stCondLst>
                                        </p:cTn>
                                        <p:tgtEl>
                                          <p:spTgt spid="7"/>
                                        </p:tgtEl>
                                      </p:cBhvr>
                                    </p:animEffect>
                                    <p:anim calcmode="lin" valueType="num">
                                      <p:cBhvr>
                                        <p:cTn id="3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4" dur="26">
                                          <p:stCondLst>
                                            <p:cond delay="650"/>
                                          </p:stCondLst>
                                        </p:cTn>
                                        <p:tgtEl>
                                          <p:spTgt spid="7"/>
                                        </p:tgtEl>
                                      </p:cBhvr>
                                      <p:to x="100000" y="60000"/>
                                    </p:animScale>
                                    <p:animScale>
                                      <p:cBhvr>
                                        <p:cTn id="45" dur="166" decel="50000">
                                          <p:stCondLst>
                                            <p:cond delay="676"/>
                                          </p:stCondLst>
                                        </p:cTn>
                                        <p:tgtEl>
                                          <p:spTgt spid="7"/>
                                        </p:tgtEl>
                                      </p:cBhvr>
                                      <p:to x="100000" y="100000"/>
                                    </p:animScale>
                                    <p:animScale>
                                      <p:cBhvr>
                                        <p:cTn id="46" dur="26">
                                          <p:stCondLst>
                                            <p:cond delay="1312"/>
                                          </p:stCondLst>
                                        </p:cTn>
                                        <p:tgtEl>
                                          <p:spTgt spid="7"/>
                                        </p:tgtEl>
                                      </p:cBhvr>
                                      <p:to x="100000" y="80000"/>
                                    </p:animScale>
                                    <p:animScale>
                                      <p:cBhvr>
                                        <p:cTn id="47" dur="166" decel="50000">
                                          <p:stCondLst>
                                            <p:cond delay="1338"/>
                                          </p:stCondLst>
                                        </p:cTn>
                                        <p:tgtEl>
                                          <p:spTgt spid="7"/>
                                        </p:tgtEl>
                                      </p:cBhvr>
                                      <p:to x="100000" y="100000"/>
                                    </p:animScale>
                                    <p:animScale>
                                      <p:cBhvr>
                                        <p:cTn id="48" dur="26">
                                          <p:stCondLst>
                                            <p:cond delay="1642"/>
                                          </p:stCondLst>
                                        </p:cTn>
                                        <p:tgtEl>
                                          <p:spTgt spid="7"/>
                                        </p:tgtEl>
                                      </p:cBhvr>
                                      <p:to x="100000" y="90000"/>
                                    </p:animScale>
                                    <p:animScale>
                                      <p:cBhvr>
                                        <p:cTn id="49" dur="166" decel="50000">
                                          <p:stCondLst>
                                            <p:cond delay="1668"/>
                                          </p:stCondLst>
                                        </p:cTn>
                                        <p:tgtEl>
                                          <p:spTgt spid="7"/>
                                        </p:tgtEl>
                                      </p:cBhvr>
                                      <p:to x="100000" y="100000"/>
                                    </p:animScale>
                                    <p:animScale>
                                      <p:cBhvr>
                                        <p:cTn id="50" dur="26">
                                          <p:stCondLst>
                                            <p:cond delay="1808"/>
                                          </p:stCondLst>
                                        </p:cTn>
                                        <p:tgtEl>
                                          <p:spTgt spid="7"/>
                                        </p:tgtEl>
                                      </p:cBhvr>
                                      <p:to x="100000" y="95000"/>
                                    </p:animScale>
                                    <p:animScale>
                                      <p:cBhvr>
                                        <p:cTn id="51" dur="166" decel="50000">
                                          <p:stCondLst>
                                            <p:cond delay="1834"/>
                                          </p:stCondLst>
                                        </p:cTn>
                                        <p:tgtEl>
                                          <p:spTgt spid="7"/>
                                        </p:tgtEl>
                                      </p:cBhvr>
                                      <p:to x="100000" y="100000"/>
                                    </p:animScale>
                                  </p:childTnLst>
                                </p:cTn>
                              </p:par>
                              <p:par>
                                <p:cTn id="52" presetID="26" presetClass="entr" presetSubtype="0" fill="hold" grpId="0"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down)">
                                      <p:cBhvr>
                                        <p:cTn id="54" dur="580">
                                          <p:stCondLst>
                                            <p:cond delay="0"/>
                                          </p:stCondLst>
                                        </p:cTn>
                                        <p:tgtEl>
                                          <p:spTgt spid="9"/>
                                        </p:tgtEl>
                                      </p:cBhvr>
                                    </p:animEffect>
                                    <p:anim calcmode="lin" valueType="num">
                                      <p:cBhvr>
                                        <p:cTn id="5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0" dur="26">
                                          <p:stCondLst>
                                            <p:cond delay="650"/>
                                          </p:stCondLst>
                                        </p:cTn>
                                        <p:tgtEl>
                                          <p:spTgt spid="9"/>
                                        </p:tgtEl>
                                      </p:cBhvr>
                                      <p:to x="100000" y="60000"/>
                                    </p:animScale>
                                    <p:animScale>
                                      <p:cBhvr>
                                        <p:cTn id="61" dur="166" decel="50000">
                                          <p:stCondLst>
                                            <p:cond delay="676"/>
                                          </p:stCondLst>
                                        </p:cTn>
                                        <p:tgtEl>
                                          <p:spTgt spid="9"/>
                                        </p:tgtEl>
                                      </p:cBhvr>
                                      <p:to x="100000" y="100000"/>
                                    </p:animScale>
                                    <p:animScale>
                                      <p:cBhvr>
                                        <p:cTn id="62" dur="26">
                                          <p:stCondLst>
                                            <p:cond delay="1312"/>
                                          </p:stCondLst>
                                        </p:cTn>
                                        <p:tgtEl>
                                          <p:spTgt spid="9"/>
                                        </p:tgtEl>
                                      </p:cBhvr>
                                      <p:to x="100000" y="80000"/>
                                    </p:animScale>
                                    <p:animScale>
                                      <p:cBhvr>
                                        <p:cTn id="63" dur="166" decel="50000">
                                          <p:stCondLst>
                                            <p:cond delay="1338"/>
                                          </p:stCondLst>
                                        </p:cTn>
                                        <p:tgtEl>
                                          <p:spTgt spid="9"/>
                                        </p:tgtEl>
                                      </p:cBhvr>
                                      <p:to x="100000" y="100000"/>
                                    </p:animScale>
                                    <p:animScale>
                                      <p:cBhvr>
                                        <p:cTn id="64" dur="26">
                                          <p:stCondLst>
                                            <p:cond delay="1642"/>
                                          </p:stCondLst>
                                        </p:cTn>
                                        <p:tgtEl>
                                          <p:spTgt spid="9"/>
                                        </p:tgtEl>
                                      </p:cBhvr>
                                      <p:to x="100000" y="90000"/>
                                    </p:animScale>
                                    <p:animScale>
                                      <p:cBhvr>
                                        <p:cTn id="65" dur="166" decel="50000">
                                          <p:stCondLst>
                                            <p:cond delay="1668"/>
                                          </p:stCondLst>
                                        </p:cTn>
                                        <p:tgtEl>
                                          <p:spTgt spid="9"/>
                                        </p:tgtEl>
                                      </p:cBhvr>
                                      <p:to x="100000" y="100000"/>
                                    </p:animScale>
                                    <p:animScale>
                                      <p:cBhvr>
                                        <p:cTn id="66" dur="26">
                                          <p:stCondLst>
                                            <p:cond delay="1808"/>
                                          </p:stCondLst>
                                        </p:cTn>
                                        <p:tgtEl>
                                          <p:spTgt spid="9"/>
                                        </p:tgtEl>
                                      </p:cBhvr>
                                      <p:to x="100000" y="95000"/>
                                    </p:animScale>
                                    <p:animScale>
                                      <p:cBhvr>
                                        <p:cTn id="67"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44</a:t>
            </a:fld>
            <a:endParaRPr lang="en-US" dirty="0"/>
          </a:p>
        </p:txBody>
      </p:sp>
      <p:sp>
        <p:nvSpPr>
          <p:cNvPr id="5" name="Hexagon 4"/>
          <p:cNvSpPr/>
          <p:nvPr/>
        </p:nvSpPr>
        <p:spPr bwMode="auto">
          <a:xfrm>
            <a:off x="406400" y="2811998"/>
            <a:ext cx="2146300" cy="941387"/>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US" sz="1600" b="1" dirty="0" smtClean="0">
                <a:solidFill>
                  <a:sysClr val="windowText" lastClr="000000"/>
                </a:solidFill>
                <a:cs typeface="Times New Roman" pitchFamily="18" charset="0"/>
              </a:rPr>
              <a:t>Securities &amp; Shareholding Pattern</a:t>
            </a:r>
            <a:endParaRPr lang="en-GB" sz="1500" b="1" dirty="0">
              <a:solidFill>
                <a:sysClr val="windowText" lastClr="000000"/>
              </a:solidFill>
              <a:latin typeface="+mj-lt"/>
            </a:endParaRPr>
          </a:p>
        </p:txBody>
      </p:sp>
      <p:sp>
        <p:nvSpPr>
          <p:cNvPr id="6" name="Hexagon 5"/>
          <p:cNvSpPr/>
          <p:nvPr/>
        </p:nvSpPr>
        <p:spPr bwMode="auto">
          <a:xfrm>
            <a:off x="406400" y="3941763"/>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US" sz="1600" b="1" dirty="0" smtClean="0">
                <a:cs typeface="Times New Roman" pitchFamily="18" charset="0"/>
              </a:rPr>
              <a:t>In-Debteness</a:t>
            </a:r>
            <a:endParaRPr lang="en-GB" sz="1500" b="1" dirty="0">
              <a:solidFill>
                <a:schemeClr val="tx1"/>
              </a:solidFill>
              <a:latin typeface="+mj-lt"/>
            </a:endParaRPr>
          </a:p>
        </p:txBody>
      </p:sp>
      <p:sp>
        <p:nvSpPr>
          <p:cNvPr id="7" name="Hexagon 6"/>
          <p:cNvSpPr/>
          <p:nvPr/>
        </p:nvSpPr>
        <p:spPr bwMode="auto">
          <a:xfrm>
            <a:off x="2478088" y="2245260"/>
            <a:ext cx="2146300" cy="942975"/>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US" sz="1600" b="1" dirty="0" smtClean="0">
                <a:solidFill>
                  <a:sysClr val="windowText" lastClr="000000"/>
                </a:solidFill>
                <a:cs typeface="Times New Roman" pitchFamily="18" charset="0"/>
              </a:rPr>
              <a:t>Members &amp; Debenture Holders</a:t>
            </a:r>
            <a:endParaRPr lang="en-GB" sz="1500" b="1" dirty="0">
              <a:solidFill>
                <a:sysClr val="windowText" lastClr="000000"/>
              </a:solidFill>
              <a:latin typeface="+mj-lt"/>
            </a:endParaRPr>
          </a:p>
        </p:txBody>
      </p:sp>
      <p:sp>
        <p:nvSpPr>
          <p:cNvPr id="8" name="Hexagon 7"/>
          <p:cNvSpPr/>
          <p:nvPr/>
        </p:nvSpPr>
        <p:spPr bwMode="auto">
          <a:xfrm>
            <a:off x="2478088" y="3376613"/>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US" sz="1600" b="1" dirty="0" smtClean="0">
                <a:cs typeface="Times New Roman" pitchFamily="18" charset="0"/>
              </a:rPr>
              <a:t>Promoters, Directors, &amp; KMP</a:t>
            </a:r>
            <a:endParaRPr lang="en-GB" sz="1500" b="1" dirty="0">
              <a:solidFill>
                <a:schemeClr val="tx1"/>
              </a:solidFill>
              <a:latin typeface="+mj-lt"/>
            </a:endParaRPr>
          </a:p>
        </p:txBody>
      </p:sp>
      <p:sp>
        <p:nvSpPr>
          <p:cNvPr id="9" name="Hexagon 8"/>
          <p:cNvSpPr/>
          <p:nvPr/>
        </p:nvSpPr>
        <p:spPr bwMode="auto">
          <a:xfrm>
            <a:off x="2478088" y="4507448"/>
            <a:ext cx="2146300" cy="938212"/>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US" sz="1600" b="1" dirty="0" smtClean="0">
                <a:solidFill>
                  <a:sysClr val="windowText" lastClr="000000"/>
                </a:solidFill>
                <a:cs typeface="Times New Roman" pitchFamily="18" charset="0"/>
              </a:rPr>
              <a:t>Meetings of Members</a:t>
            </a:r>
            <a:endParaRPr lang="en-GB" sz="1500" b="1" dirty="0">
              <a:solidFill>
                <a:sysClr val="windowText" lastClr="000000"/>
              </a:solidFill>
              <a:latin typeface="+mj-lt"/>
            </a:endParaRPr>
          </a:p>
        </p:txBody>
      </p:sp>
      <p:sp>
        <p:nvSpPr>
          <p:cNvPr id="10" name="Hexagon 9"/>
          <p:cNvSpPr/>
          <p:nvPr/>
        </p:nvSpPr>
        <p:spPr bwMode="auto">
          <a:xfrm>
            <a:off x="4549775" y="1679575"/>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US" sz="1600" b="1" dirty="0" smtClean="0">
                <a:cs typeface="Times New Roman" pitchFamily="18" charset="0"/>
              </a:rPr>
              <a:t>Meeting of  Board and Committees</a:t>
            </a:r>
            <a:endParaRPr lang="en-GB" sz="1500" b="1" dirty="0">
              <a:solidFill>
                <a:schemeClr val="tx1"/>
              </a:solidFill>
              <a:latin typeface="+mj-lt"/>
            </a:endParaRPr>
          </a:p>
        </p:txBody>
      </p:sp>
      <p:sp>
        <p:nvSpPr>
          <p:cNvPr id="11" name="Hexagon 10"/>
          <p:cNvSpPr/>
          <p:nvPr/>
        </p:nvSpPr>
        <p:spPr bwMode="auto">
          <a:xfrm>
            <a:off x="4549775" y="2811998"/>
            <a:ext cx="2146300" cy="941387"/>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US" sz="1600" b="1" dirty="0" smtClean="0">
                <a:solidFill>
                  <a:schemeClr val="bg1"/>
                </a:solidFill>
                <a:cs typeface="Times New Roman" pitchFamily="18" charset="0"/>
              </a:rPr>
              <a:t>Details of Compounding</a:t>
            </a:r>
            <a:endParaRPr lang="en-GB" sz="1600" b="1" dirty="0">
              <a:solidFill>
                <a:schemeClr val="bg1"/>
              </a:solidFill>
              <a:latin typeface="+mj-lt"/>
            </a:endParaRPr>
          </a:p>
        </p:txBody>
      </p:sp>
      <p:sp>
        <p:nvSpPr>
          <p:cNvPr id="12" name="Hexagon 11"/>
          <p:cNvSpPr/>
          <p:nvPr/>
        </p:nvSpPr>
        <p:spPr bwMode="auto">
          <a:xfrm>
            <a:off x="4549775" y="3941763"/>
            <a:ext cx="2146300" cy="1087437"/>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US" sz="1600" b="1" dirty="0" smtClean="0">
                <a:cs typeface="Times New Roman" pitchFamily="18" charset="0"/>
              </a:rPr>
              <a:t>Penalty or Punishment &amp;</a:t>
            </a:r>
            <a:endParaRPr lang="en-GB" sz="1500" b="1" dirty="0">
              <a:solidFill>
                <a:schemeClr val="tx1"/>
              </a:solidFill>
              <a:latin typeface="+mj-lt"/>
            </a:endParaRPr>
          </a:p>
        </p:txBody>
      </p:sp>
      <p:sp>
        <p:nvSpPr>
          <p:cNvPr id="13" name="Hexagon 12"/>
          <p:cNvSpPr/>
          <p:nvPr/>
        </p:nvSpPr>
        <p:spPr bwMode="auto">
          <a:xfrm>
            <a:off x="6621463" y="2411413"/>
            <a:ext cx="2146300" cy="941387"/>
          </a:xfrm>
          <a:prstGeom prst="hexagon">
            <a:avLst/>
          </a:prstGeom>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fontAlgn="auto">
              <a:spcBef>
                <a:spcPts val="0"/>
              </a:spcBef>
              <a:spcAft>
                <a:spcPts val="0"/>
              </a:spcAft>
              <a:defRPr/>
            </a:pPr>
            <a:r>
              <a:rPr lang="en-US" sz="1600" b="1" dirty="0" smtClean="0">
                <a:solidFill>
                  <a:sysClr val="windowText" lastClr="000000"/>
                </a:solidFill>
                <a:cs typeface="Times New Roman" pitchFamily="18" charset="0"/>
              </a:rPr>
              <a:t>Shares held by or on behalf of the FII’s</a:t>
            </a:r>
            <a:endParaRPr lang="en-GB" sz="1500" b="1" dirty="0">
              <a:solidFill>
                <a:sysClr val="windowText" lastClr="000000"/>
              </a:solidFill>
              <a:latin typeface="+mj-lt"/>
            </a:endParaRPr>
          </a:p>
        </p:txBody>
      </p:sp>
      <p:sp>
        <p:nvSpPr>
          <p:cNvPr id="14" name="Hexagon 13"/>
          <p:cNvSpPr/>
          <p:nvPr/>
        </p:nvSpPr>
        <p:spPr bwMode="auto">
          <a:xfrm>
            <a:off x="6629400" y="3505200"/>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US" sz="1600" b="1" dirty="0" smtClean="0">
                <a:cs typeface="Times New Roman" pitchFamily="18" charset="0"/>
              </a:rPr>
              <a:t>Other Matters as may be prescribed.</a:t>
            </a:r>
            <a:endParaRPr lang="en-GB" sz="1500" b="1" dirty="0">
              <a:solidFill>
                <a:schemeClr val="tx1"/>
              </a:solidFill>
              <a:latin typeface="+mj-lt"/>
            </a:endParaRPr>
          </a:p>
        </p:txBody>
      </p:sp>
      <p:sp>
        <p:nvSpPr>
          <p:cNvPr id="15" name="Rounded Rectangle 14"/>
          <p:cNvSpPr/>
          <p:nvPr/>
        </p:nvSpPr>
        <p:spPr>
          <a:xfrm>
            <a:off x="0" y="0"/>
            <a:ext cx="9144000" cy="1295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000" b="1" dirty="0" smtClean="0">
                <a:solidFill>
                  <a:srgbClr val="00B0F0"/>
                </a:solidFill>
                <a:latin typeface="Times New Roman" pitchFamily="18" charset="0"/>
                <a:cs typeface="Times New Roman" pitchFamily="18" charset="0"/>
              </a:rPr>
              <a:t>BOARD REPORT </a:t>
            </a:r>
          </a:p>
          <a:p>
            <a:pPr algn="ctr" fontAlgn="auto">
              <a:spcBef>
                <a:spcPts val="0"/>
              </a:spcBef>
              <a:spcAft>
                <a:spcPts val="0"/>
              </a:spcAft>
              <a:defRPr/>
            </a:pPr>
            <a:r>
              <a:rPr lang="en-US" sz="2400" b="1" dirty="0" smtClean="0">
                <a:solidFill>
                  <a:srgbClr val="00B0F0"/>
                </a:solidFill>
                <a:latin typeface="Times New Roman" pitchFamily="18" charset="0"/>
                <a:cs typeface="Times New Roman" pitchFamily="18" charset="0"/>
              </a:rPr>
              <a:t>Annual Return - Contents </a:t>
            </a:r>
          </a:p>
          <a:p>
            <a:pPr algn="ctr" fontAlgn="auto">
              <a:spcBef>
                <a:spcPts val="0"/>
              </a:spcBef>
              <a:spcAft>
                <a:spcPts val="0"/>
              </a:spcAft>
              <a:defRPr/>
            </a:pPr>
            <a:r>
              <a:rPr lang="en-US" sz="2000" b="1" dirty="0" smtClean="0">
                <a:solidFill>
                  <a:srgbClr val="00B0F0"/>
                </a:solidFill>
                <a:latin typeface="Times New Roman" pitchFamily="18" charset="0"/>
                <a:cs typeface="Times New Roman" pitchFamily="18" charset="0"/>
              </a:rPr>
              <a:t>[Section 92]</a:t>
            </a:r>
            <a:endParaRPr lang="en-GB" sz="2800" b="1" dirty="0">
              <a:solidFill>
                <a:srgbClr val="00B0F0"/>
              </a:solidFill>
              <a:latin typeface="Times New Roman" pitchFamily="18" charset="0"/>
              <a:cs typeface="Times New Roman" pitchFamily="18" charset="0"/>
            </a:endParaRPr>
          </a:p>
        </p:txBody>
      </p:sp>
      <p:sp>
        <p:nvSpPr>
          <p:cNvPr id="16" name="Hexagon 15"/>
          <p:cNvSpPr/>
          <p:nvPr/>
        </p:nvSpPr>
        <p:spPr bwMode="auto">
          <a:xfrm>
            <a:off x="6629400" y="1371600"/>
            <a:ext cx="2146300" cy="942975"/>
          </a:xfrm>
          <a:prstGeom prst="hexagon">
            <a:avLst/>
          </a:prstGeom>
          <a:ln/>
        </p:spPr>
        <p:style>
          <a:lnRef idx="1">
            <a:schemeClr val="accent2"/>
          </a:lnRef>
          <a:fillRef idx="2">
            <a:schemeClr val="accent2"/>
          </a:fillRef>
          <a:effectRef idx="1">
            <a:schemeClr val="accent2"/>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457200" fontAlgn="auto">
              <a:spcBef>
                <a:spcPts val="0"/>
              </a:spcBef>
              <a:spcAft>
                <a:spcPts val="0"/>
              </a:spcAft>
              <a:defRPr/>
            </a:pPr>
            <a:r>
              <a:rPr lang="en-US" sz="1600" b="1" dirty="0" smtClean="0">
                <a:solidFill>
                  <a:sysClr val="windowText" lastClr="000000"/>
                </a:solidFill>
                <a:cs typeface="Times New Roman" pitchFamily="18" charset="0"/>
              </a:rPr>
              <a:t>Remuneration of Directors and KMP</a:t>
            </a:r>
            <a:endParaRPr lang="en-GB" sz="1500" b="1" dirty="0">
              <a:solidFill>
                <a:sysClr val="windowText" lastClr="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ppt_x</p:attrName>
                                        </p:attrNameLst>
                                      </p:cBhvr>
                                      <p:tavLst>
                                        <p:tav tm="0">
                                          <p:val>
                                            <p:strVal val="#ppt_x-.2"/>
                                          </p:val>
                                        </p:tav>
                                        <p:tav tm="100000">
                                          <p:val>
                                            <p:strVal val="#ppt_x"/>
                                          </p:val>
                                        </p:tav>
                                      </p:tavLst>
                                    </p:anim>
                                    <p:anim calcmode="lin" valueType="num">
                                      <p:cBhvr>
                                        <p:cTn id="13"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ppt_x</p:attrName>
                                        </p:attrNameLst>
                                      </p:cBhvr>
                                      <p:tavLst>
                                        <p:tav tm="0">
                                          <p:val>
                                            <p:strVal val="#ppt_x-.2"/>
                                          </p:val>
                                        </p:tav>
                                        <p:tav tm="100000">
                                          <p:val>
                                            <p:strVal val="#ppt_x"/>
                                          </p:val>
                                        </p:tav>
                                      </p:tavLst>
                                    </p:anim>
                                    <p:anim calcmode="lin" valueType="num">
                                      <p:cBhvr>
                                        <p:cTn id="1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9" dur="1000"/>
                                        <p:tgtEl>
                                          <p:spTgt spid="8"/>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ppt_x</p:attrName>
                                        </p:attrNameLst>
                                      </p:cBhvr>
                                      <p:tavLst>
                                        <p:tav tm="0">
                                          <p:val>
                                            <p:strVal val="#ppt_x-.2"/>
                                          </p:val>
                                        </p:tav>
                                        <p:tav tm="100000">
                                          <p:val>
                                            <p:strVal val="#ppt_x"/>
                                          </p:val>
                                        </p:tav>
                                      </p:tavLst>
                                    </p:anim>
                                    <p:anim calcmode="lin" valueType="num">
                                      <p:cBhvr>
                                        <p:cTn id="2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0"/>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1000" fill="hold"/>
                                        <p:tgtEl>
                                          <p:spTgt spid="12"/>
                                        </p:tgtEl>
                                        <p:attrNameLst>
                                          <p:attrName>ppt_x</p:attrName>
                                        </p:attrNameLst>
                                      </p:cBhvr>
                                      <p:tavLst>
                                        <p:tav tm="0">
                                          <p:val>
                                            <p:strVal val="#ppt_x-.2"/>
                                          </p:val>
                                        </p:tav>
                                        <p:tav tm="100000">
                                          <p:val>
                                            <p:strVal val="#ppt_x"/>
                                          </p:val>
                                        </p:tav>
                                      </p:tavLst>
                                    </p:anim>
                                    <p:anim calcmode="lin" valueType="num">
                                      <p:cBhvr>
                                        <p:cTn id="2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2"/>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1000" fill="hold"/>
                                        <p:tgtEl>
                                          <p:spTgt spid="16"/>
                                        </p:tgtEl>
                                        <p:attrNameLst>
                                          <p:attrName>ppt_x</p:attrName>
                                        </p:attrNameLst>
                                      </p:cBhvr>
                                      <p:tavLst>
                                        <p:tav tm="0">
                                          <p:val>
                                            <p:strVal val="#ppt_x-.2"/>
                                          </p:val>
                                        </p:tav>
                                        <p:tav tm="100000">
                                          <p:val>
                                            <p:strVal val="#ppt_x"/>
                                          </p:val>
                                        </p:tav>
                                      </p:tavLst>
                                    </p:anim>
                                    <p:anim calcmode="lin" valueType="num">
                                      <p:cBhvr>
                                        <p:cTn id="33"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6"/>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000" fill="hold"/>
                                        <p:tgtEl>
                                          <p:spTgt spid="14"/>
                                        </p:tgtEl>
                                        <p:attrNameLst>
                                          <p:attrName>ppt_x</p:attrName>
                                        </p:attrNameLst>
                                      </p:cBhvr>
                                      <p:tavLst>
                                        <p:tav tm="0">
                                          <p:val>
                                            <p:strVal val="#ppt_x-.2"/>
                                          </p:val>
                                        </p:tav>
                                        <p:tav tm="100000">
                                          <p:val>
                                            <p:strVal val="#ppt_x"/>
                                          </p:val>
                                        </p:tav>
                                      </p:tavLst>
                                    </p:anim>
                                    <p:anim calcmode="lin" valueType="num">
                                      <p:cBhvr>
                                        <p:cTn id="38"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9"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ppt_x</p:attrName>
                                        </p:attrNameLst>
                                      </p:cBhvr>
                                      <p:tavLst>
                                        <p:tav tm="0">
                                          <p:val>
                                            <p:strVal val="#ppt_x-.2"/>
                                          </p:val>
                                        </p:tav>
                                        <p:tav tm="100000">
                                          <p:val>
                                            <p:strVal val="#ppt_x"/>
                                          </p:val>
                                        </p:tav>
                                      </p:tavLst>
                                    </p:anim>
                                    <p:anim calcmode="lin" valueType="num">
                                      <p:cBhvr>
                                        <p:cTn id="45"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46" dur="1000"/>
                                        <p:tgtEl>
                                          <p:spTgt spid="11"/>
                                        </p:tgtEl>
                                      </p:cBhvr>
                                    </p:animEffect>
                                  </p:childTnLst>
                                </p:cTn>
                              </p:par>
                              <p:par>
                                <p:cTn id="47" presetID="29" presetClass="entr" presetSubtype="0"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ppt_x</p:attrName>
                                        </p:attrNameLst>
                                      </p:cBhvr>
                                      <p:tavLst>
                                        <p:tav tm="0">
                                          <p:val>
                                            <p:strVal val="#ppt_x-.2"/>
                                          </p:val>
                                        </p:tav>
                                        <p:tav tm="100000">
                                          <p:val>
                                            <p:strVal val="#ppt_x"/>
                                          </p:val>
                                        </p:tav>
                                      </p:tavLst>
                                    </p:anim>
                                    <p:anim calcmode="lin" valueType="num">
                                      <p:cBhvr>
                                        <p:cTn id="50"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51" dur="1000"/>
                                        <p:tgtEl>
                                          <p:spTgt spid="9"/>
                                        </p:tgtEl>
                                      </p:cBhvr>
                                    </p:animEffect>
                                  </p:childTnLst>
                                </p:cTn>
                              </p:par>
                              <p:par>
                                <p:cTn id="52" presetID="29" presetClass="entr" presetSubtype="0" fill="hold" grpId="0" nodeType="withEffect">
                                  <p:stCondLst>
                                    <p:cond delay="0"/>
                                  </p:stCondLst>
                                  <p:childTnLst>
                                    <p:set>
                                      <p:cBhvr>
                                        <p:cTn id="53" dur="1" fill="hold">
                                          <p:stCondLst>
                                            <p:cond delay="0"/>
                                          </p:stCondLst>
                                        </p:cTn>
                                        <p:tgtEl>
                                          <p:spTgt spid="7"/>
                                        </p:tgtEl>
                                        <p:attrNameLst>
                                          <p:attrName>style.visibility</p:attrName>
                                        </p:attrNameLst>
                                      </p:cBhvr>
                                      <p:to>
                                        <p:strVal val="visible"/>
                                      </p:to>
                                    </p:set>
                                    <p:anim calcmode="lin" valueType="num">
                                      <p:cBhvr>
                                        <p:cTn id="54" dur="1000" fill="hold"/>
                                        <p:tgtEl>
                                          <p:spTgt spid="7"/>
                                        </p:tgtEl>
                                        <p:attrNameLst>
                                          <p:attrName>ppt_x</p:attrName>
                                        </p:attrNameLst>
                                      </p:cBhvr>
                                      <p:tavLst>
                                        <p:tav tm="0">
                                          <p:val>
                                            <p:strVal val="#ppt_x-.2"/>
                                          </p:val>
                                        </p:tav>
                                        <p:tav tm="100000">
                                          <p:val>
                                            <p:strVal val="#ppt_x"/>
                                          </p:val>
                                        </p:tav>
                                      </p:tavLst>
                                    </p:anim>
                                    <p:anim calcmode="lin" valueType="num">
                                      <p:cBhvr>
                                        <p:cTn id="5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56" dur="1000"/>
                                        <p:tgtEl>
                                          <p:spTgt spid="7"/>
                                        </p:tgtEl>
                                      </p:cBhvr>
                                    </p:animEffect>
                                  </p:childTnLst>
                                </p:cTn>
                              </p:par>
                              <p:par>
                                <p:cTn id="57" presetID="29" presetClass="entr" presetSubtype="0" fill="hold" grpId="0" nodeType="with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p:cTn id="59" dur="1000" fill="hold"/>
                                        <p:tgtEl>
                                          <p:spTgt spid="5"/>
                                        </p:tgtEl>
                                        <p:attrNameLst>
                                          <p:attrName>ppt_x</p:attrName>
                                        </p:attrNameLst>
                                      </p:cBhvr>
                                      <p:tavLst>
                                        <p:tav tm="0">
                                          <p:val>
                                            <p:strVal val="#ppt_x-.2"/>
                                          </p:val>
                                        </p:tav>
                                        <p:tav tm="100000">
                                          <p:val>
                                            <p:strVal val="#ppt_x"/>
                                          </p:val>
                                        </p:tav>
                                      </p:tavLst>
                                    </p:anim>
                                    <p:anim calcmode="lin" valueType="num">
                                      <p:cBhvr>
                                        <p:cTn id="60"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61" dur="1000"/>
                                        <p:tgtEl>
                                          <p:spTgt spid="5"/>
                                        </p:tgtEl>
                                      </p:cBhvr>
                                    </p:animEffect>
                                  </p:childTnLst>
                                </p:cTn>
                              </p:par>
                              <p:par>
                                <p:cTn id="62" presetID="29" presetClass="entr" presetSubtype="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p:cTn id="64" dur="1000" fill="hold"/>
                                        <p:tgtEl>
                                          <p:spTgt spid="13"/>
                                        </p:tgtEl>
                                        <p:attrNameLst>
                                          <p:attrName>ppt_x</p:attrName>
                                        </p:attrNameLst>
                                      </p:cBhvr>
                                      <p:tavLst>
                                        <p:tav tm="0">
                                          <p:val>
                                            <p:strVal val="#ppt_x-.2"/>
                                          </p:val>
                                        </p:tav>
                                        <p:tav tm="100000">
                                          <p:val>
                                            <p:strVal val="#ppt_x"/>
                                          </p:val>
                                        </p:tav>
                                      </p:tavLst>
                                    </p:anim>
                                    <p:anim calcmode="lin" valueType="num">
                                      <p:cBhvr>
                                        <p:cTn id="65"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6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p:bldP spid="1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45</a:t>
            </a:fld>
            <a:endParaRPr lang="en-US" dirty="0"/>
          </a:p>
        </p:txBody>
      </p:sp>
      <p:pic>
        <p:nvPicPr>
          <p:cNvPr id="5" name="Picture 2" descr="C:\Documents and Settings\Mansi Chawla\Desktop\images for ppt\safetycommittee1.png"/>
          <p:cNvPicPr>
            <a:picLocks noChangeAspect="1" noChangeArrowheads="1"/>
          </p:cNvPicPr>
          <p:nvPr/>
        </p:nvPicPr>
        <p:blipFill>
          <a:blip r:embed="rId2" cstate="print">
            <a:lum bright="30000" contrast="20000"/>
          </a:blip>
          <a:srcRect/>
          <a:stretch>
            <a:fillRect/>
          </a:stretch>
        </p:blipFill>
        <p:spPr bwMode="auto">
          <a:xfrm>
            <a:off x="609600" y="1143000"/>
            <a:ext cx="8153400" cy="4495800"/>
          </a:xfrm>
          <a:prstGeom prst="rect">
            <a:avLst/>
          </a:prstGeom>
          <a:noFill/>
          <a:ln w="9525">
            <a:noFill/>
            <a:miter lim="800000"/>
            <a:headEnd/>
            <a:tailEnd/>
          </a:ln>
        </p:spPr>
      </p:pic>
      <p:sp>
        <p:nvSpPr>
          <p:cNvPr id="6" name="Rounded Rectangle 5"/>
          <p:cNvSpPr/>
          <p:nvPr/>
        </p:nvSpPr>
        <p:spPr>
          <a:xfrm>
            <a:off x="0" y="0"/>
            <a:ext cx="9144000" cy="8382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n-US" sz="3000" b="1" dirty="0">
              <a:solidFill>
                <a:schemeClr val="bg1"/>
              </a:solidFill>
              <a:latin typeface="Times New Roman" pitchFamily="18" charset="0"/>
              <a:cs typeface="Times New Roman" pitchFamily="18" charset="0"/>
            </a:endParaRPr>
          </a:p>
          <a:p>
            <a:pPr algn="ctr" fontAlgn="auto">
              <a:spcBef>
                <a:spcPts val="0"/>
              </a:spcBef>
              <a:spcAft>
                <a:spcPts val="0"/>
              </a:spcAft>
              <a:defRPr/>
            </a:pPr>
            <a:r>
              <a:rPr lang="en-US" sz="3000" b="1" dirty="0">
                <a:solidFill>
                  <a:schemeClr val="bg1"/>
                </a:solidFill>
                <a:latin typeface="Times New Roman" pitchFamily="18" charset="0"/>
                <a:cs typeface="Times New Roman" pitchFamily="18" charset="0"/>
              </a:rPr>
              <a:t>COMMITTEE OF BOARD</a:t>
            </a:r>
          </a:p>
          <a:p>
            <a:pPr algn="ctr" fontAlgn="auto">
              <a:spcBef>
                <a:spcPts val="0"/>
              </a:spcBef>
              <a:spcAft>
                <a:spcPts val="0"/>
              </a:spcAft>
              <a:defRPr/>
            </a:pPr>
            <a:r>
              <a:rPr lang="en-US" sz="3000" b="1" dirty="0">
                <a:solidFill>
                  <a:schemeClr val="bg1"/>
                </a:solidFill>
                <a:latin typeface="Times New Roman" pitchFamily="18" charset="0"/>
                <a:cs typeface="Times New Roman" pitchFamily="18" charset="0"/>
              </a:rPr>
              <a:t> </a:t>
            </a:r>
            <a:endParaRPr lang="en-GB" sz="30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70" decel="100000"/>
                                        <p:tgtEl>
                                          <p:spTgt spid="5"/>
                                        </p:tgtEl>
                                      </p:cBhvr>
                                    </p:animEffect>
                                    <p:animScale>
                                      <p:cBhvr>
                                        <p:cTn id="8" dur="770" decel="100000"/>
                                        <p:tgtEl>
                                          <p:spTgt spid="5"/>
                                        </p:tgtEl>
                                      </p:cBhvr>
                                      <p:from x="10000" y="10000"/>
                                      <p:to x="200000" y="450000"/>
                                    </p:animScale>
                                    <p:animScale>
                                      <p:cBhvr>
                                        <p:cTn id="9" dur="1230" accel="100000" fill="hold">
                                          <p:stCondLst>
                                            <p:cond delay="770"/>
                                          </p:stCondLst>
                                        </p:cTn>
                                        <p:tgtEl>
                                          <p:spTgt spid="5"/>
                                        </p:tgtEl>
                                      </p:cBhvr>
                                      <p:from x="200000" y="450000"/>
                                      <p:to x="100000" y="100000"/>
                                    </p:animScale>
                                    <p:set>
                                      <p:cBhvr>
                                        <p:cTn id="10" dur="770" fill="hold"/>
                                        <p:tgtEl>
                                          <p:spTgt spid="5"/>
                                        </p:tgtEl>
                                        <p:attrNameLst>
                                          <p:attrName>ppt_x</p:attrName>
                                        </p:attrNameLst>
                                      </p:cBhvr>
                                      <p:to>
                                        <p:strVal val="(0.5)"/>
                                      </p:to>
                                    </p:set>
                                    <p:anim from="(0.5)" to="(#ppt_x)" calcmode="lin" valueType="num">
                                      <p:cBhvr>
                                        <p:cTn id="11" dur="1230" accel="100000" fill="hold">
                                          <p:stCondLst>
                                            <p:cond delay="770"/>
                                          </p:stCondLst>
                                        </p:cTn>
                                        <p:tgtEl>
                                          <p:spTgt spid="5"/>
                                        </p:tgtEl>
                                        <p:attrNameLst>
                                          <p:attrName>ppt_x</p:attrName>
                                        </p:attrNameLst>
                                      </p:cBhvr>
                                    </p:anim>
                                    <p:set>
                                      <p:cBhvr>
                                        <p:cTn id="12" dur="770" fill="hold"/>
                                        <p:tgtEl>
                                          <p:spTgt spid="5"/>
                                        </p:tgtEl>
                                        <p:attrNameLst>
                                          <p:attrName>ppt_y</p:attrName>
                                        </p:attrNameLst>
                                      </p:cBhvr>
                                      <p:to>
                                        <p:strVal val="(#ppt_y+0.4)"/>
                                      </p:to>
                                    </p:set>
                                    <p:anim from="(#ppt_y+0.4)" to="(#ppt_y)" calcmode="lin" valueType="num">
                                      <p:cBhvr>
                                        <p:cTn id="13" dur="1230" accel="100000" fill="hold">
                                          <p:stCondLst>
                                            <p:cond delay="770"/>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46</a:t>
            </a:fld>
            <a:endParaRPr lang="en-US" dirty="0"/>
          </a:p>
        </p:txBody>
      </p:sp>
      <p:sp>
        <p:nvSpPr>
          <p:cNvPr id="5" name="Title 1"/>
          <p:cNvSpPr txBox="1">
            <a:spLocks/>
          </p:cNvSpPr>
          <p:nvPr/>
        </p:nvSpPr>
        <p:spPr>
          <a:xfrm>
            <a:off x="0" y="0"/>
            <a:ext cx="9144000" cy="914400"/>
          </a:xfrm>
          <a:prstGeom prst="rect">
            <a:avLst/>
          </a:prstGeom>
        </p:spPr>
        <p:txBody>
          <a:bodyPr>
            <a:normAutofit fontScale="97500"/>
          </a:bodyPr>
          <a:lstStyle/>
          <a:p>
            <a:pPr algn="ctr">
              <a:spcBef>
                <a:spcPct val="0"/>
              </a:spcBef>
              <a:defRPr/>
            </a:pPr>
            <a:r>
              <a:rPr lang="en-US" sz="3200" b="1" dirty="0" smtClean="0">
                <a:solidFill>
                  <a:srgbClr val="00B0F0"/>
                </a:solidFill>
                <a:latin typeface="Times New Roman" pitchFamily="18" charset="0"/>
                <a:cs typeface="Times New Roman" pitchFamily="18" charset="0"/>
              </a:rPr>
              <a:t>COMMITTEE OF BOARD</a:t>
            </a:r>
          </a:p>
        </p:txBody>
      </p:sp>
      <p:sp>
        <p:nvSpPr>
          <p:cNvPr id="8" name="Oval 7"/>
          <p:cNvSpPr/>
          <p:nvPr/>
        </p:nvSpPr>
        <p:spPr>
          <a:xfrm>
            <a:off x="3124212" y="1676405"/>
            <a:ext cx="3276600" cy="1137920"/>
          </a:xfrm>
          <a:prstGeom prst="ellipse">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9" name="Down Arrow 8"/>
          <p:cNvSpPr/>
          <p:nvPr/>
        </p:nvSpPr>
        <p:spPr>
          <a:xfrm>
            <a:off x="4470400" y="4622800"/>
            <a:ext cx="635000" cy="406400"/>
          </a:xfrm>
          <a:prstGeom prst="down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10" name="Freeform 9"/>
          <p:cNvSpPr/>
          <p:nvPr/>
        </p:nvSpPr>
        <p:spPr>
          <a:xfrm>
            <a:off x="2514600" y="5105400"/>
            <a:ext cx="4381500" cy="762000"/>
          </a:xfrm>
          <a:custGeom>
            <a:avLst/>
            <a:gdLst>
              <a:gd name="connsiteX0" fmla="*/ 0 w 3048000"/>
              <a:gd name="connsiteY0" fmla="*/ 0 h 762000"/>
              <a:gd name="connsiteX1" fmla="*/ 3048000 w 3048000"/>
              <a:gd name="connsiteY1" fmla="*/ 0 h 762000"/>
              <a:gd name="connsiteX2" fmla="*/ 3048000 w 3048000"/>
              <a:gd name="connsiteY2" fmla="*/ 762000 h 762000"/>
              <a:gd name="connsiteX3" fmla="*/ 0 w 3048000"/>
              <a:gd name="connsiteY3" fmla="*/ 762000 h 762000"/>
              <a:gd name="connsiteX4" fmla="*/ 0 w 3048000"/>
              <a:gd name="connsiteY4" fmla="*/ 0 h 76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762000">
                <a:moveTo>
                  <a:pt x="0" y="0"/>
                </a:moveTo>
                <a:lnTo>
                  <a:pt x="3048000" y="0"/>
                </a:lnTo>
                <a:lnTo>
                  <a:pt x="3048000" y="762000"/>
                </a:lnTo>
                <a:lnTo>
                  <a:pt x="0" y="762000"/>
                </a:lnTo>
                <a:lnTo>
                  <a:pt x="0" y="0"/>
                </a:ln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dirty="0" smtClean="0"/>
              <a:t>BOARD COMMITTEE</a:t>
            </a:r>
            <a:endParaRPr lang="en-US" sz="2700" kern="1200" dirty="0"/>
          </a:p>
        </p:txBody>
      </p:sp>
      <p:sp>
        <p:nvSpPr>
          <p:cNvPr id="11" name="Freeform 10"/>
          <p:cNvSpPr/>
          <p:nvPr/>
        </p:nvSpPr>
        <p:spPr>
          <a:xfrm>
            <a:off x="3962400" y="3061206"/>
            <a:ext cx="1666242" cy="1510794"/>
          </a:xfrm>
          <a:custGeom>
            <a:avLst/>
            <a:gdLst>
              <a:gd name="connsiteX0" fmla="*/ 0 w 1666242"/>
              <a:gd name="connsiteY0" fmla="*/ 755397 h 1510794"/>
              <a:gd name="connsiteX1" fmla="*/ 273510 w 1666242"/>
              <a:gd name="connsiteY1" fmla="*/ 195785 h 1510794"/>
              <a:gd name="connsiteX2" fmla="*/ 833122 w 1666242"/>
              <a:gd name="connsiteY2" fmla="*/ 1 h 1510794"/>
              <a:gd name="connsiteX3" fmla="*/ 1392734 w 1666242"/>
              <a:gd name="connsiteY3" fmla="*/ 195787 h 1510794"/>
              <a:gd name="connsiteX4" fmla="*/ 1666242 w 1666242"/>
              <a:gd name="connsiteY4" fmla="*/ 755400 h 1510794"/>
              <a:gd name="connsiteX5" fmla="*/ 1392733 w 1666242"/>
              <a:gd name="connsiteY5" fmla="*/ 1315012 h 1510794"/>
              <a:gd name="connsiteX6" fmla="*/ 833121 w 1666242"/>
              <a:gd name="connsiteY6" fmla="*/ 1510797 h 1510794"/>
              <a:gd name="connsiteX7" fmla="*/ 273509 w 1666242"/>
              <a:gd name="connsiteY7" fmla="*/ 1315011 h 1510794"/>
              <a:gd name="connsiteX8" fmla="*/ 0 w 1666242"/>
              <a:gd name="connsiteY8" fmla="*/ 755399 h 1510794"/>
              <a:gd name="connsiteX9" fmla="*/ 0 w 1666242"/>
              <a:gd name="connsiteY9" fmla="*/ 755397 h 151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6242" h="1510794">
                <a:moveTo>
                  <a:pt x="0" y="755397"/>
                </a:moveTo>
                <a:cubicBezTo>
                  <a:pt x="0" y="542224"/>
                  <a:pt x="99338" y="338975"/>
                  <a:pt x="273510" y="195785"/>
                </a:cubicBezTo>
                <a:cubicBezTo>
                  <a:pt x="426768" y="69789"/>
                  <a:pt x="626246" y="0"/>
                  <a:pt x="833122" y="1"/>
                </a:cubicBezTo>
                <a:cubicBezTo>
                  <a:pt x="1039999" y="1"/>
                  <a:pt x="1239476" y="69790"/>
                  <a:pt x="1392734" y="195787"/>
                </a:cubicBezTo>
                <a:cubicBezTo>
                  <a:pt x="1566905" y="338977"/>
                  <a:pt x="1666243" y="542227"/>
                  <a:pt x="1666242" y="755400"/>
                </a:cubicBezTo>
                <a:cubicBezTo>
                  <a:pt x="1666242" y="968573"/>
                  <a:pt x="1566904" y="1171823"/>
                  <a:pt x="1392733" y="1315012"/>
                </a:cubicBezTo>
                <a:cubicBezTo>
                  <a:pt x="1239475" y="1441008"/>
                  <a:pt x="1039998" y="1510797"/>
                  <a:pt x="833121" y="1510797"/>
                </a:cubicBezTo>
                <a:cubicBezTo>
                  <a:pt x="626244" y="1510797"/>
                  <a:pt x="426767" y="1441008"/>
                  <a:pt x="273509" y="1315011"/>
                </a:cubicBezTo>
                <a:cubicBezTo>
                  <a:pt x="99338" y="1171821"/>
                  <a:pt x="0" y="968572"/>
                  <a:pt x="0" y="755399"/>
                </a:cubicBezTo>
                <a:lnTo>
                  <a:pt x="0" y="755397"/>
                </a:lnTo>
                <a:close/>
              </a:path>
            </a:pathLst>
          </a:custGeom>
        </p:spPr>
        <p:style>
          <a:lnRef idx="1">
            <a:schemeClr val="accent1"/>
          </a:lnRef>
          <a:fillRef idx="2">
            <a:schemeClr val="accent1"/>
          </a:fillRef>
          <a:effectRef idx="1">
            <a:schemeClr val="accent1"/>
          </a:effectRef>
          <a:fontRef idx="minor">
            <a:schemeClr val="dk1"/>
          </a:fontRef>
        </p:style>
        <p:txBody>
          <a:bodyPr spcFirstLastPara="0" vert="horz" wrap="square" lIns="266876" tIns="244111" rIns="266876" bIns="244111" numCol="1" spcCol="1270" anchor="ctr" anchorCtr="0">
            <a:noAutofit/>
          </a:bodyPr>
          <a:lstStyle/>
          <a:p>
            <a:pPr lvl="0" algn="ctr" defTabSz="800100">
              <a:lnSpc>
                <a:spcPct val="90000"/>
              </a:lnSpc>
              <a:spcBef>
                <a:spcPct val="0"/>
              </a:spcBef>
              <a:spcAft>
                <a:spcPct val="35000"/>
              </a:spcAft>
            </a:pPr>
            <a:r>
              <a:rPr lang="en-IN" sz="1800" b="1" u="none" kern="1200" dirty="0" smtClean="0">
                <a:solidFill>
                  <a:schemeClr val="bg1"/>
                </a:solidFill>
                <a:latin typeface="Times New Roman" pitchFamily="18" charset="0"/>
                <a:cs typeface="Times New Roman" pitchFamily="18" charset="0"/>
              </a:rPr>
              <a:t>Audit Committee </a:t>
            </a:r>
          </a:p>
          <a:p>
            <a:pPr lvl="0" algn="ctr" defTabSz="800100">
              <a:lnSpc>
                <a:spcPct val="90000"/>
              </a:lnSpc>
              <a:spcBef>
                <a:spcPct val="0"/>
              </a:spcBef>
              <a:spcAft>
                <a:spcPct val="35000"/>
              </a:spcAft>
            </a:pPr>
            <a:r>
              <a:rPr lang="en-IN" sz="1800" b="1" u="none" kern="1200" dirty="0" smtClean="0">
                <a:solidFill>
                  <a:schemeClr val="bg1"/>
                </a:solidFill>
                <a:latin typeface="Times New Roman" pitchFamily="18" charset="0"/>
                <a:cs typeface="Times New Roman" pitchFamily="18" charset="0"/>
              </a:rPr>
              <a:t>U/s 177</a:t>
            </a:r>
            <a:endParaRPr lang="en-IN" sz="1800" b="1" u="none" kern="1200" dirty="0">
              <a:solidFill>
                <a:schemeClr val="bg1"/>
              </a:solidFill>
              <a:latin typeface="Times New Roman" pitchFamily="18" charset="0"/>
              <a:cs typeface="Times New Roman" pitchFamily="18" charset="0"/>
            </a:endParaRPr>
          </a:p>
        </p:txBody>
      </p:sp>
      <p:sp>
        <p:nvSpPr>
          <p:cNvPr id="12" name="Freeform 11"/>
          <p:cNvSpPr/>
          <p:nvPr/>
        </p:nvSpPr>
        <p:spPr>
          <a:xfrm>
            <a:off x="5156203" y="1371608"/>
            <a:ext cx="2082797" cy="1904992"/>
          </a:xfrm>
          <a:custGeom>
            <a:avLst/>
            <a:gdLst>
              <a:gd name="connsiteX0" fmla="*/ 0 w 2082797"/>
              <a:gd name="connsiteY0" fmla="*/ 952496 h 1904992"/>
              <a:gd name="connsiteX1" fmla="*/ 338552 w 2082797"/>
              <a:gd name="connsiteY1" fmla="*/ 249648 h 1904992"/>
              <a:gd name="connsiteX2" fmla="*/ 1041401 w 2082797"/>
              <a:gd name="connsiteY2" fmla="*/ 1 h 1904992"/>
              <a:gd name="connsiteX3" fmla="*/ 1744250 w 2082797"/>
              <a:gd name="connsiteY3" fmla="*/ 249649 h 1904992"/>
              <a:gd name="connsiteX4" fmla="*/ 2082799 w 2082797"/>
              <a:gd name="connsiteY4" fmla="*/ 952498 h 1904992"/>
              <a:gd name="connsiteX5" fmla="*/ 1744248 w 2082797"/>
              <a:gd name="connsiteY5" fmla="*/ 1655347 h 1904992"/>
              <a:gd name="connsiteX6" fmla="*/ 1041399 w 2082797"/>
              <a:gd name="connsiteY6" fmla="*/ 1904994 h 1904992"/>
              <a:gd name="connsiteX7" fmla="*/ 338550 w 2082797"/>
              <a:gd name="connsiteY7" fmla="*/ 1655346 h 1904992"/>
              <a:gd name="connsiteX8" fmla="*/ 0 w 2082797"/>
              <a:gd name="connsiteY8" fmla="*/ 952497 h 1904992"/>
              <a:gd name="connsiteX9" fmla="*/ 0 w 2082797"/>
              <a:gd name="connsiteY9" fmla="*/ 952496 h 190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2797" h="1904992">
                <a:moveTo>
                  <a:pt x="0" y="952496"/>
                </a:moveTo>
                <a:cubicBezTo>
                  <a:pt x="0" y="685138"/>
                  <a:pt x="122854" y="430089"/>
                  <a:pt x="338552" y="249648"/>
                </a:cubicBezTo>
                <a:cubicBezTo>
                  <a:pt x="530519" y="89059"/>
                  <a:pt x="781250" y="1"/>
                  <a:pt x="1041401" y="1"/>
                </a:cubicBezTo>
                <a:cubicBezTo>
                  <a:pt x="1301553" y="1"/>
                  <a:pt x="1552283" y="89060"/>
                  <a:pt x="1744250" y="249649"/>
                </a:cubicBezTo>
                <a:cubicBezTo>
                  <a:pt x="1959948" y="430091"/>
                  <a:pt x="2082800" y="685140"/>
                  <a:pt x="2082799" y="952498"/>
                </a:cubicBezTo>
                <a:cubicBezTo>
                  <a:pt x="2082799" y="1219856"/>
                  <a:pt x="1959946" y="1474905"/>
                  <a:pt x="1744248" y="1655347"/>
                </a:cubicBezTo>
                <a:cubicBezTo>
                  <a:pt x="1552282" y="1815936"/>
                  <a:pt x="1301551" y="1904994"/>
                  <a:pt x="1041399" y="1904994"/>
                </a:cubicBezTo>
                <a:cubicBezTo>
                  <a:pt x="781247" y="1904994"/>
                  <a:pt x="530517" y="1815936"/>
                  <a:pt x="338550" y="1655346"/>
                </a:cubicBezTo>
                <a:cubicBezTo>
                  <a:pt x="122852" y="1474904"/>
                  <a:pt x="0" y="1219855"/>
                  <a:pt x="0" y="952497"/>
                </a:cubicBezTo>
                <a:lnTo>
                  <a:pt x="0" y="952496"/>
                </a:lnTo>
                <a:close/>
              </a:path>
            </a:pathLst>
          </a:custGeom>
        </p:spPr>
        <p:style>
          <a:lnRef idx="1">
            <a:schemeClr val="accent6"/>
          </a:lnRef>
          <a:fillRef idx="2">
            <a:schemeClr val="accent6"/>
          </a:fillRef>
          <a:effectRef idx="1">
            <a:schemeClr val="accent6"/>
          </a:effectRef>
          <a:fontRef idx="minor">
            <a:schemeClr val="dk1"/>
          </a:fontRef>
        </p:style>
        <p:txBody>
          <a:bodyPr spcFirstLastPara="0" vert="horz" wrap="square" lIns="327879" tIns="301839" rIns="327879" bIns="301839" numCol="1" spcCol="1270" anchor="ctr" anchorCtr="0">
            <a:noAutofit/>
          </a:bodyPr>
          <a:lstStyle/>
          <a:p>
            <a:pPr lvl="0" algn="ctr" defTabSz="800100">
              <a:lnSpc>
                <a:spcPct val="90000"/>
              </a:lnSpc>
              <a:spcBef>
                <a:spcPct val="0"/>
              </a:spcBef>
              <a:spcAft>
                <a:spcPct val="35000"/>
              </a:spcAft>
            </a:pPr>
            <a:r>
              <a:rPr lang="en-US" sz="1800" b="1" u="none" kern="1200" dirty="0" smtClean="0">
                <a:solidFill>
                  <a:schemeClr val="bg1"/>
                </a:solidFill>
                <a:latin typeface="Times New Roman" pitchFamily="18" charset="0"/>
              </a:rPr>
              <a:t>Shareholders Grievance Committee-(U/s 178)</a:t>
            </a:r>
            <a:endParaRPr lang="en-US" sz="1800" u="none" kern="1200" dirty="0">
              <a:solidFill>
                <a:schemeClr val="bg1"/>
              </a:solidFill>
            </a:endParaRPr>
          </a:p>
        </p:txBody>
      </p:sp>
      <p:sp>
        <p:nvSpPr>
          <p:cNvPr id="13" name="Freeform 12"/>
          <p:cNvSpPr/>
          <p:nvPr/>
        </p:nvSpPr>
        <p:spPr>
          <a:xfrm>
            <a:off x="2438400" y="1371600"/>
            <a:ext cx="2082808" cy="1905000"/>
          </a:xfrm>
          <a:custGeom>
            <a:avLst/>
            <a:gdLst>
              <a:gd name="connsiteX0" fmla="*/ 0 w 2082808"/>
              <a:gd name="connsiteY0" fmla="*/ 930145 h 1860289"/>
              <a:gd name="connsiteX1" fmla="*/ 347681 w 2082808"/>
              <a:gd name="connsiteY1" fmla="*/ 236421 h 1860289"/>
              <a:gd name="connsiteX2" fmla="*/ 1041406 w 2082808"/>
              <a:gd name="connsiteY2" fmla="*/ 1 h 1860289"/>
              <a:gd name="connsiteX3" fmla="*/ 1735130 w 2082808"/>
              <a:gd name="connsiteY3" fmla="*/ 236423 h 1860289"/>
              <a:gd name="connsiteX4" fmla="*/ 2082809 w 2082808"/>
              <a:gd name="connsiteY4" fmla="*/ 930148 h 1860289"/>
              <a:gd name="connsiteX5" fmla="*/ 1735129 w 2082808"/>
              <a:gd name="connsiteY5" fmla="*/ 1623872 h 1860289"/>
              <a:gd name="connsiteX6" fmla="*/ 1041404 w 2082808"/>
              <a:gd name="connsiteY6" fmla="*/ 1860293 h 1860289"/>
              <a:gd name="connsiteX7" fmla="*/ 347680 w 2082808"/>
              <a:gd name="connsiteY7" fmla="*/ 1623872 h 1860289"/>
              <a:gd name="connsiteX8" fmla="*/ 1 w 2082808"/>
              <a:gd name="connsiteY8" fmla="*/ 930147 h 1860289"/>
              <a:gd name="connsiteX9" fmla="*/ 0 w 2082808"/>
              <a:gd name="connsiteY9" fmla="*/ 930145 h 186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2808" h="1860289">
                <a:moveTo>
                  <a:pt x="0" y="930145"/>
                </a:moveTo>
                <a:cubicBezTo>
                  <a:pt x="0" y="665233"/>
                  <a:pt x="126470" y="412890"/>
                  <a:pt x="347681" y="236421"/>
                </a:cubicBezTo>
                <a:cubicBezTo>
                  <a:pt x="538545" y="84161"/>
                  <a:pt x="785496" y="1"/>
                  <a:pt x="1041406" y="1"/>
                </a:cubicBezTo>
                <a:cubicBezTo>
                  <a:pt x="1297316" y="1"/>
                  <a:pt x="1544267" y="84162"/>
                  <a:pt x="1735130" y="236423"/>
                </a:cubicBezTo>
                <a:cubicBezTo>
                  <a:pt x="1956341" y="412893"/>
                  <a:pt x="2082809" y="665236"/>
                  <a:pt x="2082809" y="930148"/>
                </a:cubicBezTo>
                <a:cubicBezTo>
                  <a:pt x="2082809" y="1195060"/>
                  <a:pt x="1956340" y="1447403"/>
                  <a:pt x="1735129" y="1623872"/>
                </a:cubicBezTo>
                <a:cubicBezTo>
                  <a:pt x="1544265" y="1776132"/>
                  <a:pt x="1297314" y="1860293"/>
                  <a:pt x="1041404" y="1860293"/>
                </a:cubicBezTo>
                <a:cubicBezTo>
                  <a:pt x="785494" y="1860293"/>
                  <a:pt x="538543" y="1776132"/>
                  <a:pt x="347680" y="1623872"/>
                </a:cubicBezTo>
                <a:cubicBezTo>
                  <a:pt x="126469" y="1447403"/>
                  <a:pt x="1" y="1195059"/>
                  <a:pt x="1" y="930147"/>
                </a:cubicBezTo>
                <a:cubicBezTo>
                  <a:pt x="1" y="930146"/>
                  <a:pt x="0" y="930146"/>
                  <a:pt x="0" y="930145"/>
                </a:cubicBez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327880" tIns="295293" rIns="327880" bIns="295293" numCol="1" spcCol="1270" anchor="ctr" anchorCtr="0">
            <a:noAutofit/>
          </a:bodyPr>
          <a:lstStyle/>
          <a:p>
            <a:pPr lvl="0" algn="ctr" defTabSz="800100">
              <a:lnSpc>
                <a:spcPct val="90000"/>
              </a:lnSpc>
              <a:spcBef>
                <a:spcPct val="0"/>
              </a:spcBef>
              <a:spcAft>
                <a:spcPct val="35000"/>
              </a:spcAft>
            </a:pPr>
            <a:r>
              <a:rPr lang="en-IN" sz="1800" b="1" u="none" kern="1200" dirty="0" smtClean="0">
                <a:solidFill>
                  <a:schemeClr val="bg1"/>
                </a:solidFill>
                <a:latin typeface="Times New Roman" pitchFamily="18" charset="0"/>
              </a:rPr>
              <a:t>Nomination &amp;</a:t>
            </a:r>
          </a:p>
          <a:p>
            <a:pPr lvl="0" algn="ctr" defTabSz="800100">
              <a:lnSpc>
                <a:spcPct val="90000"/>
              </a:lnSpc>
              <a:spcBef>
                <a:spcPct val="0"/>
              </a:spcBef>
              <a:spcAft>
                <a:spcPct val="35000"/>
              </a:spcAft>
            </a:pPr>
            <a:r>
              <a:rPr lang="en-IN" sz="1800" b="1" u="none" kern="1200" dirty="0" smtClean="0">
                <a:solidFill>
                  <a:schemeClr val="bg1"/>
                </a:solidFill>
                <a:latin typeface="Times New Roman" pitchFamily="18" charset="0"/>
              </a:rPr>
              <a:t>Remuneration Committee U/s  178</a:t>
            </a:r>
            <a:endParaRPr lang="en-US" sz="1800" u="none" kern="1200" dirty="0">
              <a:solidFill>
                <a:schemeClr val="bg1"/>
              </a:solidFill>
            </a:endParaRPr>
          </a:p>
        </p:txBody>
      </p:sp>
      <p:sp>
        <p:nvSpPr>
          <p:cNvPr id="14" name="Shape 13"/>
          <p:cNvSpPr/>
          <p:nvPr/>
        </p:nvSpPr>
        <p:spPr>
          <a:xfrm>
            <a:off x="2362200" y="990600"/>
            <a:ext cx="4953000" cy="3581400"/>
          </a:xfrm>
          <a:prstGeom prst="funnel">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fltVal val="0"/>
                                          </p:val>
                                        </p:tav>
                                        <p:tav tm="100000">
                                          <p:val>
                                            <p:strVal val="#ppt_w"/>
                                          </p:val>
                                        </p:tav>
                                      </p:tavLst>
                                    </p:anim>
                                    <p:anim calcmode="lin" valueType="num">
                                      <p:cBhvr>
                                        <p:cTn id="13" dur="1000" fill="hold"/>
                                        <p:tgtEl>
                                          <p:spTgt spid="14"/>
                                        </p:tgtEl>
                                        <p:attrNameLst>
                                          <p:attrName>ppt_h</p:attrName>
                                        </p:attrNameLst>
                                      </p:cBhvr>
                                      <p:tavLst>
                                        <p:tav tm="0">
                                          <p:val>
                                            <p:fltVal val="0"/>
                                          </p:val>
                                        </p:tav>
                                        <p:tav tm="100000">
                                          <p:val>
                                            <p:strVal val="#ppt_h"/>
                                          </p:val>
                                        </p:tav>
                                      </p:tavLst>
                                    </p:anim>
                                    <p:anim calcmode="lin" valueType="num">
                                      <p:cBhvr>
                                        <p:cTn id="14"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80">
                                          <p:stCondLst>
                                            <p:cond delay="0"/>
                                          </p:stCondLst>
                                        </p:cTn>
                                        <p:tgtEl>
                                          <p:spTgt spid="13"/>
                                        </p:tgtEl>
                                      </p:cBhvr>
                                    </p:animEffect>
                                    <p:anim calcmode="lin" valueType="num">
                                      <p:cBhvr>
                                        <p:cTn id="2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6" dur="26">
                                          <p:stCondLst>
                                            <p:cond delay="650"/>
                                          </p:stCondLst>
                                        </p:cTn>
                                        <p:tgtEl>
                                          <p:spTgt spid="13"/>
                                        </p:tgtEl>
                                      </p:cBhvr>
                                      <p:to x="100000" y="60000"/>
                                    </p:animScale>
                                    <p:animScale>
                                      <p:cBhvr>
                                        <p:cTn id="27" dur="166" decel="50000">
                                          <p:stCondLst>
                                            <p:cond delay="676"/>
                                          </p:stCondLst>
                                        </p:cTn>
                                        <p:tgtEl>
                                          <p:spTgt spid="13"/>
                                        </p:tgtEl>
                                      </p:cBhvr>
                                      <p:to x="100000" y="100000"/>
                                    </p:animScale>
                                    <p:animScale>
                                      <p:cBhvr>
                                        <p:cTn id="28" dur="26">
                                          <p:stCondLst>
                                            <p:cond delay="1312"/>
                                          </p:stCondLst>
                                        </p:cTn>
                                        <p:tgtEl>
                                          <p:spTgt spid="13"/>
                                        </p:tgtEl>
                                      </p:cBhvr>
                                      <p:to x="100000" y="80000"/>
                                    </p:animScale>
                                    <p:animScale>
                                      <p:cBhvr>
                                        <p:cTn id="29" dur="166" decel="50000">
                                          <p:stCondLst>
                                            <p:cond delay="1338"/>
                                          </p:stCondLst>
                                        </p:cTn>
                                        <p:tgtEl>
                                          <p:spTgt spid="13"/>
                                        </p:tgtEl>
                                      </p:cBhvr>
                                      <p:to x="100000" y="100000"/>
                                    </p:animScale>
                                    <p:animScale>
                                      <p:cBhvr>
                                        <p:cTn id="30" dur="26">
                                          <p:stCondLst>
                                            <p:cond delay="1642"/>
                                          </p:stCondLst>
                                        </p:cTn>
                                        <p:tgtEl>
                                          <p:spTgt spid="13"/>
                                        </p:tgtEl>
                                      </p:cBhvr>
                                      <p:to x="100000" y="90000"/>
                                    </p:animScale>
                                    <p:animScale>
                                      <p:cBhvr>
                                        <p:cTn id="31" dur="166" decel="50000">
                                          <p:stCondLst>
                                            <p:cond delay="1668"/>
                                          </p:stCondLst>
                                        </p:cTn>
                                        <p:tgtEl>
                                          <p:spTgt spid="13"/>
                                        </p:tgtEl>
                                      </p:cBhvr>
                                      <p:to x="100000" y="100000"/>
                                    </p:animScale>
                                    <p:animScale>
                                      <p:cBhvr>
                                        <p:cTn id="32" dur="26">
                                          <p:stCondLst>
                                            <p:cond delay="1808"/>
                                          </p:stCondLst>
                                        </p:cTn>
                                        <p:tgtEl>
                                          <p:spTgt spid="13"/>
                                        </p:tgtEl>
                                      </p:cBhvr>
                                      <p:to x="100000" y="95000"/>
                                    </p:animScale>
                                    <p:animScale>
                                      <p:cBhvr>
                                        <p:cTn id="33" dur="166" decel="50000">
                                          <p:stCondLst>
                                            <p:cond delay="1834"/>
                                          </p:stCondLst>
                                        </p:cTn>
                                        <p:tgtEl>
                                          <p:spTgt spid="13"/>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down)">
                                      <p:cBhvr>
                                        <p:cTn id="38" dur="580">
                                          <p:stCondLst>
                                            <p:cond delay="0"/>
                                          </p:stCondLst>
                                        </p:cTn>
                                        <p:tgtEl>
                                          <p:spTgt spid="12"/>
                                        </p:tgtEl>
                                      </p:cBhvr>
                                    </p:animEffect>
                                    <p:anim calcmode="lin" valueType="num">
                                      <p:cBhvr>
                                        <p:cTn id="39"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4" dur="26">
                                          <p:stCondLst>
                                            <p:cond delay="650"/>
                                          </p:stCondLst>
                                        </p:cTn>
                                        <p:tgtEl>
                                          <p:spTgt spid="12"/>
                                        </p:tgtEl>
                                      </p:cBhvr>
                                      <p:to x="100000" y="60000"/>
                                    </p:animScale>
                                    <p:animScale>
                                      <p:cBhvr>
                                        <p:cTn id="45" dur="166" decel="50000">
                                          <p:stCondLst>
                                            <p:cond delay="676"/>
                                          </p:stCondLst>
                                        </p:cTn>
                                        <p:tgtEl>
                                          <p:spTgt spid="12"/>
                                        </p:tgtEl>
                                      </p:cBhvr>
                                      <p:to x="100000" y="100000"/>
                                    </p:animScale>
                                    <p:animScale>
                                      <p:cBhvr>
                                        <p:cTn id="46" dur="26">
                                          <p:stCondLst>
                                            <p:cond delay="1312"/>
                                          </p:stCondLst>
                                        </p:cTn>
                                        <p:tgtEl>
                                          <p:spTgt spid="12"/>
                                        </p:tgtEl>
                                      </p:cBhvr>
                                      <p:to x="100000" y="80000"/>
                                    </p:animScale>
                                    <p:animScale>
                                      <p:cBhvr>
                                        <p:cTn id="47" dur="166" decel="50000">
                                          <p:stCondLst>
                                            <p:cond delay="1338"/>
                                          </p:stCondLst>
                                        </p:cTn>
                                        <p:tgtEl>
                                          <p:spTgt spid="12"/>
                                        </p:tgtEl>
                                      </p:cBhvr>
                                      <p:to x="100000" y="100000"/>
                                    </p:animScale>
                                    <p:animScale>
                                      <p:cBhvr>
                                        <p:cTn id="48" dur="26">
                                          <p:stCondLst>
                                            <p:cond delay="1642"/>
                                          </p:stCondLst>
                                        </p:cTn>
                                        <p:tgtEl>
                                          <p:spTgt spid="12"/>
                                        </p:tgtEl>
                                      </p:cBhvr>
                                      <p:to x="100000" y="90000"/>
                                    </p:animScale>
                                    <p:animScale>
                                      <p:cBhvr>
                                        <p:cTn id="49" dur="166" decel="50000">
                                          <p:stCondLst>
                                            <p:cond delay="1668"/>
                                          </p:stCondLst>
                                        </p:cTn>
                                        <p:tgtEl>
                                          <p:spTgt spid="12"/>
                                        </p:tgtEl>
                                      </p:cBhvr>
                                      <p:to x="100000" y="100000"/>
                                    </p:animScale>
                                    <p:animScale>
                                      <p:cBhvr>
                                        <p:cTn id="50" dur="26">
                                          <p:stCondLst>
                                            <p:cond delay="1808"/>
                                          </p:stCondLst>
                                        </p:cTn>
                                        <p:tgtEl>
                                          <p:spTgt spid="12"/>
                                        </p:tgtEl>
                                      </p:cBhvr>
                                      <p:to x="100000" y="95000"/>
                                    </p:animScale>
                                    <p:animScale>
                                      <p:cBhvr>
                                        <p:cTn id="51" dur="166" decel="50000">
                                          <p:stCondLst>
                                            <p:cond delay="1834"/>
                                          </p:stCondLst>
                                        </p:cTn>
                                        <p:tgtEl>
                                          <p:spTgt spid="12"/>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down)">
                                      <p:cBhvr>
                                        <p:cTn id="56" dur="580">
                                          <p:stCondLst>
                                            <p:cond delay="0"/>
                                          </p:stCondLst>
                                        </p:cTn>
                                        <p:tgtEl>
                                          <p:spTgt spid="11"/>
                                        </p:tgtEl>
                                      </p:cBhvr>
                                    </p:animEffect>
                                    <p:anim calcmode="lin" valueType="num">
                                      <p:cBhvr>
                                        <p:cTn id="5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2" dur="26">
                                          <p:stCondLst>
                                            <p:cond delay="650"/>
                                          </p:stCondLst>
                                        </p:cTn>
                                        <p:tgtEl>
                                          <p:spTgt spid="11"/>
                                        </p:tgtEl>
                                      </p:cBhvr>
                                      <p:to x="100000" y="60000"/>
                                    </p:animScale>
                                    <p:animScale>
                                      <p:cBhvr>
                                        <p:cTn id="63" dur="166" decel="50000">
                                          <p:stCondLst>
                                            <p:cond delay="676"/>
                                          </p:stCondLst>
                                        </p:cTn>
                                        <p:tgtEl>
                                          <p:spTgt spid="11"/>
                                        </p:tgtEl>
                                      </p:cBhvr>
                                      <p:to x="100000" y="100000"/>
                                    </p:animScale>
                                    <p:animScale>
                                      <p:cBhvr>
                                        <p:cTn id="64" dur="26">
                                          <p:stCondLst>
                                            <p:cond delay="1312"/>
                                          </p:stCondLst>
                                        </p:cTn>
                                        <p:tgtEl>
                                          <p:spTgt spid="11"/>
                                        </p:tgtEl>
                                      </p:cBhvr>
                                      <p:to x="100000" y="80000"/>
                                    </p:animScale>
                                    <p:animScale>
                                      <p:cBhvr>
                                        <p:cTn id="65" dur="166" decel="50000">
                                          <p:stCondLst>
                                            <p:cond delay="1338"/>
                                          </p:stCondLst>
                                        </p:cTn>
                                        <p:tgtEl>
                                          <p:spTgt spid="11"/>
                                        </p:tgtEl>
                                      </p:cBhvr>
                                      <p:to x="100000" y="100000"/>
                                    </p:animScale>
                                    <p:animScale>
                                      <p:cBhvr>
                                        <p:cTn id="66" dur="26">
                                          <p:stCondLst>
                                            <p:cond delay="1642"/>
                                          </p:stCondLst>
                                        </p:cTn>
                                        <p:tgtEl>
                                          <p:spTgt spid="11"/>
                                        </p:tgtEl>
                                      </p:cBhvr>
                                      <p:to x="100000" y="90000"/>
                                    </p:animScale>
                                    <p:animScale>
                                      <p:cBhvr>
                                        <p:cTn id="67" dur="166" decel="50000">
                                          <p:stCondLst>
                                            <p:cond delay="1668"/>
                                          </p:stCondLst>
                                        </p:cTn>
                                        <p:tgtEl>
                                          <p:spTgt spid="11"/>
                                        </p:tgtEl>
                                      </p:cBhvr>
                                      <p:to x="100000" y="100000"/>
                                    </p:animScale>
                                    <p:animScale>
                                      <p:cBhvr>
                                        <p:cTn id="68" dur="26">
                                          <p:stCondLst>
                                            <p:cond delay="1808"/>
                                          </p:stCondLst>
                                        </p:cTn>
                                        <p:tgtEl>
                                          <p:spTgt spid="11"/>
                                        </p:tgtEl>
                                      </p:cBhvr>
                                      <p:to x="100000" y="95000"/>
                                    </p:animScale>
                                    <p:animScale>
                                      <p:cBhvr>
                                        <p:cTn id="69" dur="166" decel="50000">
                                          <p:stCondLst>
                                            <p:cond delay="1834"/>
                                          </p:stCondLst>
                                        </p:cTn>
                                        <p:tgtEl>
                                          <p:spTgt spid="11"/>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29" presetClass="entr" presetSubtype="0" fill="hold" nodeType="clickEffect">
                                  <p:stCondLst>
                                    <p:cond delay="0"/>
                                  </p:stCondLst>
                                  <p:childTnLst>
                                    <p:set>
                                      <p:cBhvr>
                                        <p:cTn id="73" dur="1" fill="hold">
                                          <p:stCondLst>
                                            <p:cond delay="0"/>
                                          </p:stCondLst>
                                        </p:cTn>
                                        <p:tgtEl>
                                          <p:spTgt spid="9"/>
                                        </p:tgtEl>
                                        <p:attrNameLst>
                                          <p:attrName>style.visibility</p:attrName>
                                        </p:attrNameLst>
                                      </p:cBhvr>
                                      <p:to>
                                        <p:strVal val="visible"/>
                                      </p:to>
                                    </p:set>
                                    <p:anim calcmode="lin" valueType="num">
                                      <p:cBhvr>
                                        <p:cTn id="74" dur="1000" fill="hold"/>
                                        <p:tgtEl>
                                          <p:spTgt spid="9"/>
                                        </p:tgtEl>
                                        <p:attrNameLst>
                                          <p:attrName>ppt_x</p:attrName>
                                        </p:attrNameLst>
                                      </p:cBhvr>
                                      <p:tavLst>
                                        <p:tav tm="0">
                                          <p:val>
                                            <p:strVal val="#ppt_x-.2"/>
                                          </p:val>
                                        </p:tav>
                                        <p:tav tm="100000">
                                          <p:val>
                                            <p:strVal val="#ppt_x"/>
                                          </p:val>
                                        </p:tav>
                                      </p:tavLst>
                                    </p:anim>
                                    <p:anim calcmode="lin" valueType="num">
                                      <p:cBhvr>
                                        <p:cTn id="75"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76" dur="1000"/>
                                        <p:tgtEl>
                                          <p:spTgt spid="9"/>
                                        </p:tgtEl>
                                      </p:cBhvr>
                                    </p:animEffect>
                                  </p:childTnLst>
                                </p:cTn>
                              </p:par>
                              <p:par>
                                <p:cTn id="77" presetID="29" presetClass="entr" presetSubtype="0" fill="hold" grpId="0" nodeType="withEffect">
                                  <p:stCondLst>
                                    <p:cond delay="0"/>
                                  </p:stCondLst>
                                  <p:childTnLst>
                                    <p:set>
                                      <p:cBhvr>
                                        <p:cTn id="78" dur="1" fill="hold">
                                          <p:stCondLst>
                                            <p:cond delay="0"/>
                                          </p:stCondLst>
                                        </p:cTn>
                                        <p:tgtEl>
                                          <p:spTgt spid="10"/>
                                        </p:tgtEl>
                                        <p:attrNameLst>
                                          <p:attrName>style.visibility</p:attrName>
                                        </p:attrNameLst>
                                      </p:cBhvr>
                                      <p:to>
                                        <p:strVal val="visible"/>
                                      </p:to>
                                    </p:set>
                                    <p:anim calcmode="lin" valueType="num">
                                      <p:cBhvr>
                                        <p:cTn id="79" dur="1000" fill="hold"/>
                                        <p:tgtEl>
                                          <p:spTgt spid="10"/>
                                        </p:tgtEl>
                                        <p:attrNameLst>
                                          <p:attrName>ppt_x</p:attrName>
                                        </p:attrNameLst>
                                      </p:cBhvr>
                                      <p:tavLst>
                                        <p:tav tm="0">
                                          <p:val>
                                            <p:strVal val="#ppt_x-.2"/>
                                          </p:val>
                                        </p:tav>
                                        <p:tav tm="100000">
                                          <p:val>
                                            <p:strVal val="#ppt_x"/>
                                          </p:val>
                                        </p:tav>
                                      </p:tavLst>
                                    </p:anim>
                                    <p:anim calcmode="lin" valueType="num">
                                      <p:cBhvr>
                                        <p:cTn id="80"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8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animBg="1"/>
      <p:bldP spid="12" grpId="0" animBg="1"/>
      <p:bldP spid="1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47</a:t>
            </a:fld>
            <a:endParaRPr lang="en-US" dirty="0"/>
          </a:p>
        </p:txBody>
      </p:sp>
      <p:graphicFrame>
        <p:nvGraphicFramePr>
          <p:cNvPr id="5" name="Diagram 4"/>
          <p:cNvGraphicFramePr/>
          <p:nvPr/>
        </p:nvGraphicFramePr>
        <p:xfrm>
          <a:off x="304800" y="1447800"/>
          <a:ext cx="8686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ounded Rectangle 5"/>
          <p:cNvSpPr/>
          <p:nvPr/>
        </p:nvSpPr>
        <p:spPr>
          <a:xfrm>
            <a:off x="0" y="0"/>
            <a:ext cx="9144000" cy="1219200"/>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000" b="1" dirty="0" smtClean="0">
                <a:solidFill>
                  <a:srgbClr val="00B0F0"/>
                </a:solidFill>
                <a:cs typeface="Times New Roman" pitchFamily="18" charset="0"/>
              </a:rPr>
              <a:t>NOMINATION &amp; </a:t>
            </a:r>
            <a:r>
              <a:rPr lang="en-US" sz="3000" b="1" dirty="0">
                <a:solidFill>
                  <a:srgbClr val="00B0F0"/>
                </a:solidFill>
                <a:cs typeface="Times New Roman" pitchFamily="18" charset="0"/>
              </a:rPr>
              <a:t>RENUMERATION </a:t>
            </a:r>
          </a:p>
          <a:p>
            <a:pPr algn="ctr" fontAlgn="auto">
              <a:spcBef>
                <a:spcPts val="0"/>
              </a:spcBef>
              <a:spcAft>
                <a:spcPts val="0"/>
              </a:spcAft>
              <a:defRPr/>
            </a:pPr>
            <a:r>
              <a:rPr lang="en-US" sz="3000" b="1" dirty="0">
                <a:solidFill>
                  <a:srgbClr val="00B0F0"/>
                </a:solidFill>
                <a:cs typeface="Times New Roman" pitchFamily="18" charset="0"/>
              </a:rPr>
              <a:t>COMMITTEE </a:t>
            </a:r>
            <a:endParaRPr lang="en-US" sz="3000" b="1" dirty="0" smtClean="0">
              <a:solidFill>
                <a:srgbClr val="00B0F0"/>
              </a:solidFill>
              <a:cs typeface="Times New Roman" pitchFamily="18" charset="0"/>
            </a:endParaRPr>
          </a:p>
          <a:p>
            <a:pPr algn="ctr" fontAlgn="auto">
              <a:spcBef>
                <a:spcPts val="0"/>
              </a:spcBef>
              <a:spcAft>
                <a:spcPts val="0"/>
              </a:spcAft>
              <a:defRPr/>
            </a:pPr>
            <a:r>
              <a:rPr lang="en-US" sz="2000" b="1" dirty="0" smtClean="0">
                <a:solidFill>
                  <a:srgbClr val="00B0F0"/>
                </a:solidFill>
                <a:cs typeface="Times New Roman" pitchFamily="18" charset="0"/>
              </a:rPr>
              <a:t>[Section 178]</a:t>
            </a:r>
            <a:endParaRPr lang="en-GB" sz="2000" b="1" dirty="0">
              <a:solidFill>
                <a:srgbClr val="00B0F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48</a:t>
            </a:fld>
            <a:endParaRPr lang="en-US" dirty="0"/>
          </a:p>
        </p:txBody>
      </p:sp>
      <p:sp>
        <p:nvSpPr>
          <p:cNvPr id="5" name="Rounded Rectangle 4"/>
          <p:cNvSpPr/>
          <p:nvPr/>
        </p:nvSpPr>
        <p:spPr>
          <a:xfrm>
            <a:off x="76200" y="1600200"/>
            <a:ext cx="2286000" cy="3733800"/>
          </a:xfrm>
          <a:prstGeom prst="roundRect">
            <a:avLst/>
          </a:prstGeom>
          <a:ln/>
        </p:spPr>
        <p:style>
          <a:lnRef idx="0">
            <a:schemeClr val="accent3"/>
          </a:lnRef>
          <a:fillRef idx="3">
            <a:schemeClr val="accent3"/>
          </a:fillRef>
          <a:effectRef idx="3">
            <a:schemeClr val="accent3"/>
          </a:effectRef>
          <a:fontRef idx="minor">
            <a:schemeClr val="lt1"/>
          </a:fontRef>
        </p:style>
        <p:txBody>
          <a:bodyPr anchor="ctr"/>
          <a:lstStyle/>
          <a:p>
            <a:pPr algn="ctr" fontAlgn="auto">
              <a:lnSpc>
                <a:spcPct val="150000"/>
              </a:lnSpc>
              <a:spcBef>
                <a:spcPts val="0"/>
              </a:spcBef>
              <a:spcAft>
                <a:spcPts val="0"/>
              </a:spcAft>
              <a:defRPr/>
            </a:pPr>
            <a:r>
              <a:rPr lang="en-US" sz="1600" b="1" u="sng" dirty="0" smtClean="0">
                <a:solidFill>
                  <a:schemeClr val="bg1"/>
                </a:solidFill>
                <a:latin typeface="Times New Roman" pitchFamily="18" charset="0"/>
                <a:cs typeface="Times New Roman" pitchFamily="18" charset="0"/>
              </a:rPr>
              <a:t>RESPONSIBILITES</a:t>
            </a:r>
          </a:p>
          <a:p>
            <a:pPr algn="ctr" fontAlgn="auto">
              <a:lnSpc>
                <a:spcPct val="150000"/>
              </a:lnSpc>
              <a:spcBef>
                <a:spcPts val="0"/>
              </a:spcBef>
              <a:spcAft>
                <a:spcPts val="0"/>
              </a:spcAft>
              <a:defRPr/>
            </a:pPr>
            <a:r>
              <a:rPr lang="en-US" sz="1600" dirty="0" smtClean="0">
                <a:solidFill>
                  <a:schemeClr val="bg1"/>
                </a:solidFill>
                <a:latin typeface="Times New Roman" pitchFamily="18" charset="0"/>
                <a:cs typeface="Times New Roman" pitchFamily="18" charset="0"/>
              </a:rPr>
              <a:t>Consider </a:t>
            </a:r>
            <a:r>
              <a:rPr lang="en-US" sz="1600" dirty="0">
                <a:solidFill>
                  <a:schemeClr val="bg1"/>
                </a:solidFill>
                <a:latin typeface="Times New Roman" pitchFamily="18" charset="0"/>
                <a:cs typeface="Times New Roman" pitchFamily="18" charset="0"/>
              </a:rPr>
              <a:t>and </a:t>
            </a:r>
            <a:r>
              <a:rPr lang="en-US" sz="1600" dirty="0" smtClean="0">
                <a:solidFill>
                  <a:schemeClr val="bg1"/>
                </a:solidFill>
                <a:latin typeface="Times New Roman" pitchFamily="18" charset="0"/>
                <a:cs typeface="Times New Roman" pitchFamily="18" charset="0"/>
              </a:rPr>
              <a:t>Resolve the Grievances </a:t>
            </a:r>
            <a:r>
              <a:rPr lang="en-US" sz="1600" dirty="0">
                <a:solidFill>
                  <a:schemeClr val="bg1"/>
                </a:solidFill>
                <a:latin typeface="Times New Roman" pitchFamily="18" charset="0"/>
                <a:cs typeface="Times New Roman" pitchFamily="18" charset="0"/>
              </a:rPr>
              <a:t>of </a:t>
            </a:r>
            <a:r>
              <a:rPr lang="en-US" sz="1600" dirty="0" smtClean="0">
                <a:solidFill>
                  <a:schemeClr val="bg1"/>
                </a:solidFill>
                <a:latin typeface="Times New Roman" pitchFamily="18" charset="0"/>
                <a:cs typeface="Times New Roman" pitchFamily="18" charset="0"/>
              </a:rPr>
              <a:t>Security/Share Holders </a:t>
            </a:r>
            <a:r>
              <a:rPr lang="en-US" sz="1600" dirty="0">
                <a:solidFill>
                  <a:schemeClr val="bg1"/>
                </a:solidFill>
                <a:latin typeface="Times New Roman" pitchFamily="18" charset="0"/>
                <a:cs typeface="Times New Roman" pitchFamily="18" charset="0"/>
              </a:rPr>
              <a:t>of the </a:t>
            </a:r>
            <a:r>
              <a:rPr lang="en-US" sz="1600" dirty="0" smtClean="0">
                <a:solidFill>
                  <a:schemeClr val="bg1"/>
                </a:solidFill>
                <a:latin typeface="Times New Roman" pitchFamily="18" charset="0"/>
                <a:cs typeface="Times New Roman" pitchFamily="18" charset="0"/>
              </a:rPr>
              <a:t>Company</a:t>
            </a:r>
            <a:endParaRPr lang="en-GB" sz="1600" dirty="0">
              <a:solidFill>
                <a:schemeClr val="bg1"/>
              </a:solidFill>
              <a:latin typeface="Times New Roman" pitchFamily="18" charset="0"/>
              <a:cs typeface="Times New Roman" pitchFamily="18" charset="0"/>
            </a:endParaRPr>
          </a:p>
        </p:txBody>
      </p:sp>
      <p:sp>
        <p:nvSpPr>
          <p:cNvPr id="6" name="Rounded Rectangle 5"/>
          <p:cNvSpPr/>
          <p:nvPr/>
        </p:nvSpPr>
        <p:spPr>
          <a:xfrm>
            <a:off x="2743200" y="1981200"/>
            <a:ext cx="3581400" cy="2895600"/>
          </a:xfrm>
          <a:prstGeom prst="roundRect">
            <a:avLst/>
          </a:prstGeom>
          <a:ln/>
        </p:spPr>
        <p:style>
          <a:lnRef idx="0">
            <a:schemeClr val="accent2"/>
          </a:lnRef>
          <a:fillRef idx="3">
            <a:schemeClr val="accent2"/>
          </a:fillRef>
          <a:effectRef idx="3">
            <a:schemeClr val="accent2"/>
          </a:effectRef>
          <a:fontRef idx="minor">
            <a:schemeClr val="lt1"/>
          </a:fontRef>
        </p:style>
        <p:txBody>
          <a:bodyPr anchor="ctr"/>
          <a:lstStyle/>
          <a:p>
            <a:pPr algn="ctr" fontAlgn="auto">
              <a:lnSpc>
                <a:spcPct val="150000"/>
              </a:lnSpc>
              <a:spcBef>
                <a:spcPts val="0"/>
              </a:spcBef>
              <a:spcAft>
                <a:spcPts val="0"/>
              </a:spcAft>
              <a:defRPr/>
            </a:pPr>
            <a:r>
              <a:rPr lang="en-US" sz="1600" b="1" u="sng" dirty="0" smtClean="0">
                <a:solidFill>
                  <a:schemeClr val="tx1"/>
                </a:solidFill>
                <a:latin typeface="Times New Roman" pitchFamily="18" charset="0"/>
                <a:cs typeface="Times New Roman" pitchFamily="18" charset="0"/>
              </a:rPr>
              <a:t>ELIGIBILITY</a:t>
            </a:r>
          </a:p>
          <a:p>
            <a:pPr algn="ctr" fontAlgn="auto">
              <a:lnSpc>
                <a:spcPct val="150000"/>
              </a:lnSpc>
              <a:spcBef>
                <a:spcPts val="0"/>
              </a:spcBef>
              <a:spcAft>
                <a:spcPts val="0"/>
              </a:spcAft>
              <a:defRPr/>
            </a:pPr>
            <a:r>
              <a:rPr lang="en-US" sz="1600" b="1" dirty="0" smtClean="0">
                <a:solidFill>
                  <a:schemeClr val="tx1"/>
                </a:solidFill>
                <a:latin typeface="Times New Roman" pitchFamily="18" charset="0"/>
                <a:cs typeface="Times New Roman" pitchFamily="18" charset="0"/>
              </a:rPr>
              <a:t>Companies having </a:t>
            </a:r>
            <a:r>
              <a:rPr lang="en-US" b="1" u="sng" dirty="0" smtClean="0">
                <a:solidFill>
                  <a:schemeClr val="tx1"/>
                </a:solidFill>
                <a:latin typeface="Times New Roman" pitchFamily="18" charset="0"/>
                <a:cs typeface="Times New Roman" pitchFamily="18" charset="0"/>
              </a:rPr>
              <a:t>more than </a:t>
            </a:r>
            <a:r>
              <a:rPr lang="en-US" b="1" u="sng" dirty="0">
                <a:solidFill>
                  <a:schemeClr val="tx1"/>
                </a:solidFill>
                <a:latin typeface="Times New Roman" pitchFamily="18" charset="0"/>
                <a:cs typeface="Times New Roman" pitchFamily="18" charset="0"/>
              </a:rPr>
              <a:t>1000 </a:t>
            </a:r>
            <a:r>
              <a:rPr lang="en-US" sz="1600" b="1" dirty="0" smtClean="0">
                <a:solidFill>
                  <a:schemeClr val="tx1"/>
                </a:solidFill>
                <a:latin typeface="Times New Roman" pitchFamily="18" charset="0"/>
                <a:cs typeface="Times New Roman" pitchFamily="18" charset="0"/>
              </a:rPr>
              <a:t>Shareholders</a:t>
            </a:r>
            <a:r>
              <a:rPr lang="en-US" sz="1600" b="1" dirty="0">
                <a:solidFill>
                  <a:schemeClr val="tx1"/>
                </a:solidFill>
                <a:latin typeface="Times New Roman" pitchFamily="18" charset="0"/>
                <a:cs typeface="Times New Roman" pitchFamily="18" charset="0"/>
              </a:rPr>
              <a:t>, </a:t>
            </a:r>
            <a:r>
              <a:rPr lang="en-US" sz="1600" b="1" dirty="0" smtClean="0">
                <a:solidFill>
                  <a:schemeClr val="tx1"/>
                </a:solidFill>
                <a:latin typeface="Times New Roman" pitchFamily="18" charset="0"/>
                <a:cs typeface="Times New Roman" pitchFamily="18" charset="0"/>
              </a:rPr>
              <a:t>Debenture-Holders</a:t>
            </a:r>
            <a:r>
              <a:rPr lang="en-US" sz="1600" b="1" dirty="0">
                <a:solidFill>
                  <a:schemeClr val="tx1"/>
                </a:solidFill>
                <a:latin typeface="Times New Roman" pitchFamily="18" charset="0"/>
                <a:cs typeface="Times New Roman" pitchFamily="18" charset="0"/>
              </a:rPr>
              <a:t>, </a:t>
            </a:r>
            <a:r>
              <a:rPr lang="en-US" sz="1600" b="1" dirty="0" smtClean="0">
                <a:solidFill>
                  <a:schemeClr val="tx1"/>
                </a:solidFill>
                <a:latin typeface="Times New Roman" pitchFamily="18" charset="0"/>
                <a:cs typeface="Times New Roman" pitchFamily="18" charset="0"/>
              </a:rPr>
              <a:t>Deposit-Holders </a:t>
            </a:r>
            <a:r>
              <a:rPr lang="en-US" sz="1600" b="1" dirty="0">
                <a:solidFill>
                  <a:schemeClr val="tx1"/>
                </a:solidFill>
                <a:latin typeface="Times New Roman" pitchFamily="18" charset="0"/>
                <a:cs typeface="Times New Roman" pitchFamily="18" charset="0"/>
              </a:rPr>
              <a:t>and </a:t>
            </a:r>
            <a:r>
              <a:rPr lang="en-US" sz="1600" b="1" dirty="0" smtClean="0">
                <a:solidFill>
                  <a:schemeClr val="tx1"/>
                </a:solidFill>
                <a:latin typeface="Times New Roman" pitchFamily="18" charset="0"/>
                <a:cs typeface="Times New Roman" pitchFamily="18" charset="0"/>
              </a:rPr>
              <a:t>Other Security Holders </a:t>
            </a:r>
          </a:p>
          <a:p>
            <a:pPr algn="ctr" fontAlgn="auto">
              <a:lnSpc>
                <a:spcPct val="150000"/>
              </a:lnSpc>
              <a:spcBef>
                <a:spcPts val="0"/>
              </a:spcBef>
              <a:spcAft>
                <a:spcPts val="0"/>
              </a:spcAft>
              <a:defRPr/>
            </a:pPr>
            <a:r>
              <a:rPr lang="en-US" b="1" u="sng" dirty="0" smtClean="0">
                <a:solidFill>
                  <a:schemeClr val="tx1"/>
                </a:solidFill>
                <a:latin typeface="Times New Roman" pitchFamily="18" charset="0"/>
                <a:cs typeface="Times New Roman" pitchFamily="18" charset="0"/>
              </a:rPr>
              <a:t>Any </a:t>
            </a:r>
            <a:r>
              <a:rPr lang="en-US" b="1" u="sng" dirty="0">
                <a:solidFill>
                  <a:schemeClr val="tx1"/>
                </a:solidFill>
                <a:latin typeface="Times New Roman" pitchFamily="18" charset="0"/>
                <a:cs typeface="Times New Roman" pitchFamily="18" charset="0"/>
              </a:rPr>
              <a:t>time during </a:t>
            </a:r>
            <a:r>
              <a:rPr lang="en-US" b="1" u="sng" dirty="0" smtClean="0">
                <a:solidFill>
                  <a:schemeClr val="tx1"/>
                </a:solidFill>
                <a:latin typeface="Times New Roman" pitchFamily="18" charset="0"/>
                <a:cs typeface="Times New Roman" pitchFamily="18" charset="0"/>
              </a:rPr>
              <a:t>Financial Year</a:t>
            </a:r>
            <a:endParaRPr lang="en-US" b="1" u="sng" dirty="0">
              <a:solidFill>
                <a:schemeClr val="tx1"/>
              </a:solidFill>
              <a:latin typeface="Times New Roman" pitchFamily="18" charset="0"/>
              <a:cs typeface="Times New Roman" pitchFamily="18" charset="0"/>
            </a:endParaRPr>
          </a:p>
          <a:p>
            <a:pPr algn="ctr" fontAlgn="auto">
              <a:lnSpc>
                <a:spcPct val="150000"/>
              </a:lnSpc>
              <a:spcBef>
                <a:spcPts val="0"/>
              </a:spcBef>
              <a:spcAft>
                <a:spcPts val="0"/>
              </a:spcAft>
              <a:defRPr/>
            </a:pPr>
            <a:endParaRPr lang="en-US" sz="1600" dirty="0">
              <a:solidFill>
                <a:schemeClr val="tx1"/>
              </a:solidFill>
              <a:latin typeface="Times New Roman" pitchFamily="18" charset="0"/>
              <a:cs typeface="Times New Roman" pitchFamily="18" charset="0"/>
            </a:endParaRPr>
          </a:p>
        </p:txBody>
      </p:sp>
      <p:sp>
        <p:nvSpPr>
          <p:cNvPr id="7" name="Rounded Rectangle 6"/>
          <p:cNvSpPr/>
          <p:nvPr/>
        </p:nvSpPr>
        <p:spPr>
          <a:xfrm>
            <a:off x="6781800" y="1600200"/>
            <a:ext cx="2286000" cy="3733800"/>
          </a:xfrm>
          <a:prstGeom prst="roundRect">
            <a:avLst/>
          </a:prstGeom>
          <a:ln/>
        </p:spPr>
        <p:style>
          <a:lnRef idx="0">
            <a:schemeClr val="accent3"/>
          </a:lnRef>
          <a:fillRef idx="3">
            <a:schemeClr val="accent3"/>
          </a:fillRef>
          <a:effectRef idx="3">
            <a:schemeClr val="accent3"/>
          </a:effectRef>
          <a:fontRef idx="minor">
            <a:schemeClr val="lt1"/>
          </a:fontRef>
        </p:style>
        <p:txBody>
          <a:bodyPr anchor="ctr"/>
          <a:lstStyle/>
          <a:p>
            <a:pPr algn="ctr" fontAlgn="auto">
              <a:lnSpc>
                <a:spcPct val="150000"/>
              </a:lnSpc>
              <a:spcBef>
                <a:spcPts val="0"/>
              </a:spcBef>
              <a:spcAft>
                <a:spcPts val="0"/>
              </a:spcAft>
              <a:defRPr/>
            </a:pPr>
            <a:r>
              <a:rPr lang="en-US" sz="1600" b="1" u="sng" dirty="0">
                <a:solidFill>
                  <a:schemeClr val="bg1"/>
                </a:solidFill>
                <a:latin typeface="Times New Roman" pitchFamily="18" charset="0"/>
                <a:cs typeface="Times New Roman" pitchFamily="18" charset="0"/>
              </a:rPr>
              <a:t>CHAIRPERSON </a:t>
            </a:r>
            <a:r>
              <a:rPr lang="en-US" sz="1600" dirty="0" smtClean="0">
                <a:solidFill>
                  <a:schemeClr val="bg1"/>
                </a:solidFill>
                <a:latin typeface="Times New Roman" pitchFamily="18" charset="0"/>
                <a:cs typeface="Times New Roman" pitchFamily="18" charset="0"/>
              </a:rPr>
              <a:t>Non-Exec. Director </a:t>
            </a:r>
            <a:r>
              <a:rPr lang="en-US" sz="1600" dirty="0">
                <a:solidFill>
                  <a:schemeClr val="bg1"/>
                </a:solidFill>
                <a:latin typeface="Times New Roman" pitchFamily="18" charset="0"/>
                <a:cs typeface="Times New Roman" pitchFamily="18" charset="0"/>
              </a:rPr>
              <a:t>and </a:t>
            </a:r>
            <a:r>
              <a:rPr lang="en-US" sz="1600" dirty="0" smtClean="0">
                <a:solidFill>
                  <a:schemeClr val="bg1"/>
                </a:solidFill>
                <a:latin typeface="Times New Roman" pitchFamily="18" charset="0"/>
                <a:cs typeface="Times New Roman" pitchFamily="18" charset="0"/>
              </a:rPr>
              <a:t>Other Members </a:t>
            </a:r>
            <a:r>
              <a:rPr lang="en-US" sz="1600" dirty="0">
                <a:solidFill>
                  <a:schemeClr val="bg1"/>
                </a:solidFill>
                <a:latin typeface="Times New Roman" pitchFamily="18" charset="0"/>
                <a:cs typeface="Times New Roman" pitchFamily="18" charset="0"/>
              </a:rPr>
              <a:t>as </a:t>
            </a:r>
            <a:r>
              <a:rPr lang="en-US" sz="1600" dirty="0" smtClean="0">
                <a:solidFill>
                  <a:schemeClr val="bg1"/>
                </a:solidFill>
                <a:latin typeface="Times New Roman" pitchFamily="18" charset="0"/>
                <a:cs typeface="Times New Roman" pitchFamily="18" charset="0"/>
              </a:rPr>
              <a:t>decided </a:t>
            </a:r>
            <a:r>
              <a:rPr lang="en-US" sz="1600" dirty="0">
                <a:solidFill>
                  <a:schemeClr val="bg1"/>
                </a:solidFill>
                <a:latin typeface="Times New Roman" pitchFamily="18" charset="0"/>
                <a:cs typeface="Times New Roman" pitchFamily="18" charset="0"/>
              </a:rPr>
              <a:t>by the Board</a:t>
            </a:r>
          </a:p>
        </p:txBody>
      </p:sp>
      <p:sp>
        <p:nvSpPr>
          <p:cNvPr id="8" name="Rounded Rectangle 7"/>
          <p:cNvSpPr/>
          <p:nvPr/>
        </p:nvSpPr>
        <p:spPr>
          <a:xfrm>
            <a:off x="0" y="0"/>
            <a:ext cx="9144000" cy="1143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000" b="1" dirty="0">
                <a:solidFill>
                  <a:srgbClr val="00B0F0"/>
                </a:solidFill>
                <a:cs typeface="Times New Roman" pitchFamily="18" charset="0"/>
              </a:rPr>
              <a:t>SHAREHOLDERS GRIEVENCE COMMITTEE </a:t>
            </a:r>
          </a:p>
          <a:p>
            <a:pPr algn="ctr" fontAlgn="auto">
              <a:spcBef>
                <a:spcPts val="0"/>
              </a:spcBef>
              <a:spcAft>
                <a:spcPts val="0"/>
              </a:spcAft>
              <a:defRPr/>
            </a:pPr>
            <a:r>
              <a:rPr lang="en-US" sz="2000" b="1" dirty="0" smtClean="0">
                <a:solidFill>
                  <a:srgbClr val="00B0F0"/>
                </a:solidFill>
                <a:cs typeface="Times New Roman" pitchFamily="18" charset="0"/>
              </a:rPr>
              <a:t>[Section 178]</a:t>
            </a:r>
            <a:endParaRPr lang="en-GB" sz="2000" b="1" dirty="0">
              <a:solidFill>
                <a:srgbClr val="00B0F0"/>
              </a:solidFill>
              <a:cs typeface="Times New Roman" pitchFamily="18" charset="0"/>
            </a:endParaRPr>
          </a:p>
        </p:txBody>
      </p:sp>
      <p:sp>
        <p:nvSpPr>
          <p:cNvPr id="9" name="Curved Down Arrow 8"/>
          <p:cNvSpPr/>
          <p:nvPr/>
        </p:nvSpPr>
        <p:spPr>
          <a:xfrm>
            <a:off x="1295400" y="1143000"/>
            <a:ext cx="3276600" cy="838200"/>
          </a:xfrm>
          <a:prstGeom prst="curved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solidFill>
                <a:schemeClr val="tx1"/>
              </a:solidFill>
            </a:endParaRPr>
          </a:p>
        </p:txBody>
      </p:sp>
      <p:sp>
        <p:nvSpPr>
          <p:cNvPr id="10" name="Curved Up Arrow 9"/>
          <p:cNvSpPr/>
          <p:nvPr/>
        </p:nvSpPr>
        <p:spPr>
          <a:xfrm>
            <a:off x="4800600" y="4876800"/>
            <a:ext cx="3276600" cy="990600"/>
          </a:xfrm>
          <a:prstGeom prst="curvedUp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80">
                                          <p:stCondLst>
                                            <p:cond delay="0"/>
                                          </p:stCondLst>
                                        </p:cTn>
                                        <p:tgtEl>
                                          <p:spTgt spid="9"/>
                                        </p:tgtEl>
                                      </p:cBhvr>
                                    </p:animEffect>
                                    <p:anim calcmode="lin" valueType="num">
                                      <p:cBhvr>
                                        <p:cTn id="2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8" dur="26">
                                          <p:stCondLst>
                                            <p:cond delay="650"/>
                                          </p:stCondLst>
                                        </p:cTn>
                                        <p:tgtEl>
                                          <p:spTgt spid="9"/>
                                        </p:tgtEl>
                                      </p:cBhvr>
                                      <p:to x="100000" y="60000"/>
                                    </p:animScale>
                                    <p:animScale>
                                      <p:cBhvr>
                                        <p:cTn id="29" dur="166" decel="50000">
                                          <p:stCondLst>
                                            <p:cond delay="676"/>
                                          </p:stCondLst>
                                        </p:cTn>
                                        <p:tgtEl>
                                          <p:spTgt spid="9"/>
                                        </p:tgtEl>
                                      </p:cBhvr>
                                      <p:to x="100000" y="100000"/>
                                    </p:animScale>
                                    <p:animScale>
                                      <p:cBhvr>
                                        <p:cTn id="30" dur="26">
                                          <p:stCondLst>
                                            <p:cond delay="1312"/>
                                          </p:stCondLst>
                                        </p:cTn>
                                        <p:tgtEl>
                                          <p:spTgt spid="9"/>
                                        </p:tgtEl>
                                      </p:cBhvr>
                                      <p:to x="100000" y="80000"/>
                                    </p:animScale>
                                    <p:animScale>
                                      <p:cBhvr>
                                        <p:cTn id="31" dur="166" decel="50000">
                                          <p:stCondLst>
                                            <p:cond delay="1338"/>
                                          </p:stCondLst>
                                        </p:cTn>
                                        <p:tgtEl>
                                          <p:spTgt spid="9"/>
                                        </p:tgtEl>
                                      </p:cBhvr>
                                      <p:to x="100000" y="100000"/>
                                    </p:animScale>
                                    <p:animScale>
                                      <p:cBhvr>
                                        <p:cTn id="32" dur="26">
                                          <p:stCondLst>
                                            <p:cond delay="1642"/>
                                          </p:stCondLst>
                                        </p:cTn>
                                        <p:tgtEl>
                                          <p:spTgt spid="9"/>
                                        </p:tgtEl>
                                      </p:cBhvr>
                                      <p:to x="100000" y="90000"/>
                                    </p:animScale>
                                    <p:animScale>
                                      <p:cBhvr>
                                        <p:cTn id="33" dur="166" decel="50000">
                                          <p:stCondLst>
                                            <p:cond delay="1668"/>
                                          </p:stCondLst>
                                        </p:cTn>
                                        <p:tgtEl>
                                          <p:spTgt spid="9"/>
                                        </p:tgtEl>
                                      </p:cBhvr>
                                      <p:to x="100000" y="100000"/>
                                    </p:animScale>
                                    <p:animScale>
                                      <p:cBhvr>
                                        <p:cTn id="34" dur="26">
                                          <p:stCondLst>
                                            <p:cond delay="1808"/>
                                          </p:stCondLst>
                                        </p:cTn>
                                        <p:tgtEl>
                                          <p:spTgt spid="9"/>
                                        </p:tgtEl>
                                      </p:cBhvr>
                                      <p:to x="100000" y="95000"/>
                                    </p:animScale>
                                    <p:animScale>
                                      <p:cBhvr>
                                        <p:cTn id="35" dur="166" decel="50000">
                                          <p:stCondLst>
                                            <p:cond delay="1834"/>
                                          </p:stCondLst>
                                        </p:cTn>
                                        <p:tgtEl>
                                          <p:spTgt spid="9"/>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blinds(horizontal)">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5"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1000" fill="hold"/>
                                        <p:tgtEl>
                                          <p:spTgt spid="10"/>
                                        </p:tgtEl>
                                        <p:attrNameLst>
                                          <p:attrName>ppt_w</p:attrName>
                                        </p:attrNameLst>
                                      </p:cBhvr>
                                      <p:tavLst>
                                        <p:tav tm="0">
                                          <p:val>
                                            <p:fltVal val="0"/>
                                          </p:val>
                                        </p:tav>
                                        <p:tav tm="100000">
                                          <p:val>
                                            <p:strVal val="#ppt_w"/>
                                          </p:val>
                                        </p:tav>
                                      </p:tavLst>
                                    </p:anim>
                                    <p:anim calcmode="lin" valueType="num">
                                      <p:cBhvr>
                                        <p:cTn id="46" dur="1000" fill="hold"/>
                                        <p:tgtEl>
                                          <p:spTgt spid="10"/>
                                        </p:tgtEl>
                                        <p:attrNameLst>
                                          <p:attrName>ppt_h</p:attrName>
                                        </p:attrNameLst>
                                      </p:cBhvr>
                                      <p:tavLst>
                                        <p:tav tm="0">
                                          <p:val>
                                            <p:fltVal val="0"/>
                                          </p:val>
                                        </p:tav>
                                        <p:tav tm="100000">
                                          <p:val>
                                            <p:strVal val="#ppt_h"/>
                                          </p:val>
                                        </p:tav>
                                      </p:tavLst>
                                    </p:anim>
                                    <p:anim calcmode="lin" valueType="num">
                                      <p:cBhvr>
                                        <p:cTn id="47"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16675"/>
            <a:ext cx="2133600" cy="365125"/>
          </a:xfrm>
        </p:spPr>
        <p:txBody>
          <a:bodyPr/>
          <a:lstStyle/>
          <a:p>
            <a:r>
              <a:rPr lang="en-US" smtClean="0"/>
              <a:t>CS SHISHIR DUDEJA</a:t>
            </a:r>
            <a:endParaRPr lang="en-US" dirty="0"/>
          </a:p>
        </p:txBody>
      </p:sp>
      <p:sp>
        <p:nvSpPr>
          <p:cNvPr id="3" name="Footer Placeholder 2"/>
          <p:cNvSpPr>
            <a:spLocks noGrp="1"/>
          </p:cNvSpPr>
          <p:nvPr>
            <p:ph type="ftr" sz="quarter" idx="11"/>
          </p:nvPr>
        </p:nvSpPr>
        <p:spPr>
          <a:xfrm>
            <a:off x="3124200" y="6492875"/>
            <a:ext cx="2895600" cy="365125"/>
          </a:xfrm>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49</a:t>
            </a:fld>
            <a:endParaRPr lang="en-US" dirty="0"/>
          </a:p>
        </p:txBody>
      </p:sp>
      <p:grpSp>
        <p:nvGrpSpPr>
          <p:cNvPr id="5" name="Group 9"/>
          <p:cNvGrpSpPr/>
          <p:nvPr/>
        </p:nvGrpSpPr>
        <p:grpSpPr>
          <a:xfrm>
            <a:off x="228600" y="914400"/>
            <a:ext cx="8686800" cy="5486399"/>
            <a:chOff x="228600" y="914401"/>
            <a:chExt cx="8686800" cy="5486399"/>
          </a:xfrm>
        </p:grpSpPr>
        <p:sp>
          <p:nvSpPr>
            <p:cNvPr id="11" name="Freeform 10"/>
            <p:cNvSpPr/>
            <p:nvPr/>
          </p:nvSpPr>
          <p:spPr>
            <a:xfrm>
              <a:off x="228600" y="2438401"/>
              <a:ext cx="8686800" cy="1063414"/>
            </a:xfrm>
            <a:custGeom>
              <a:avLst/>
              <a:gdLst>
                <a:gd name="connsiteX0" fmla="*/ 0 w 8686800"/>
                <a:gd name="connsiteY0" fmla="*/ 177239 h 1063414"/>
                <a:gd name="connsiteX1" fmla="*/ 51912 w 8686800"/>
                <a:gd name="connsiteY1" fmla="*/ 51912 h 1063414"/>
                <a:gd name="connsiteX2" fmla="*/ 177239 w 8686800"/>
                <a:gd name="connsiteY2" fmla="*/ 0 h 1063414"/>
                <a:gd name="connsiteX3" fmla="*/ 8509561 w 8686800"/>
                <a:gd name="connsiteY3" fmla="*/ 0 h 1063414"/>
                <a:gd name="connsiteX4" fmla="*/ 8634888 w 8686800"/>
                <a:gd name="connsiteY4" fmla="*/ 51912 h 1063414"/>
                <a:gd name="connsiteX5" fmla="*/ 8686800 w 8686800"/>
                <a:gd name="connsiteY5" fmla="*/ 177239 h 1063414"/>
                <a:gd name="connsiteX6" fmla="*/ 8686800 w 8686800"/>
                <a:gd name="connsiteY6" fmla="*/ 886175 h 1063414"/>
                <a:gd name="connsiteX7" fmla="*/ 8634888 w 8686800"/>
                <a:gd name="connsiteY7" fmla="*/ 1011502 h 1063414"/>
                <a:gd name="connsiteX8" fmla="*/ 8509561 w 8686800"/>
                <a:gd name="connsiteY8" fmla="*/ 1063414 h 1063414"/>
                <a:gd name="connsiteX9" fmla="*/ 177239 w 8686800"/>
                <a:gd name="connsiteY9" fmla="*/ 1063414 h 1063414"/>
                <a:gd name="connsiteX10" fmla="*/ 51912 w 8686800"/>
                <a:gd name="connsiteY10" fmla="*/ 1011502 h 1063414"/>
                <a:gd name="connsiteX11" fmla="*/ 0 w 8686800"/>
                <a:gd name="connsiteY11" fmla="*/ 886175 h 1063414"/>
                <a:gd name="connsiteX12" fmla="*/ 0 w 8686800"/>
                <a:gd name="connsiteY12" fmla="*/ 177239 h 106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86800" h="1063414">
                  <a:moveTo>
                    <a:pt x="0" y="177239"/>
                  </a:moveTo>
                  <a:cubicBezTo>
                    <a:pt x="0" y="130232"/>
                    <a:pt x="18673" y="85151"/>
                    <a:pt x="51912" y="51912"/>
                  </a:cubicBezTo>
                  <a:cubicBezTo>
                    <a:pt x="85151" y="18673"/>
                    <a:pt x="130232" y="0"/>
                    <a:pt x="177239" y="0"/>
                  </a:cubicBezTo>
                  <a:lnTo>
                    <a:pt x="8509561" y="0"/>
                  </a:lnTo>
                  <a:cubicBezTo>
                    <a:pt x="8556568" y="0"/>
                    <a:pt x="8601649" y="18673"/>
                    <a:pt x="8634888" y="51912"/>
                  </a:cubicBezTo>
                  <a:cubicBezTo>
                    <a:pt x="8668127" y="85151"/>
                    <a:pt x="8686800" y="130232"/>
                    <a:pt x="8686800" y="177239"/>
                  </a:cubicBezTo>
                  <a:lnTo>
                    <a:pt x="8686800" y="886175"/>
                  </a:lnTo>
                  <a:cubicBezTo>
                    <a:pt x="8686800" y="933182"/>
                    <a:pt x="8668127" y="978263"/>
                    <a:pt x="8634888" y="1011502"/>
                  </a:cubicBezTo>
                  <a:cubicBezTo>
                    <a:pt x="8601649" y="1044741"/>
                    <a:pt x="8556568" y="1063414"/>
                    <a:pt x="8509561" y="1063414"/>
                  </a:cubicBezTo>
                  <a:lnTo>
                    <a:pt x="177239" y="1063414"/>
                  </a:lnTo>
                  <a:cubicBezTo>
                    <a:pt x="130232" y="1063414"/>
                    <a:pt x="85151" y="1044741"/>
                    <a:pt x="51912" y="1011502"/>
                  </a:cubicBezTo>
                  <a:cubicBezTo>
                    <a:pt x="18673" y="978263"/>
                    <a:pt x="0" y="933182"/>
                    <a:pt x="0" y="886175"/>
                  </a:cubicBezTo>
                  <a:lnTo>
                    <a:pt x="0" y="177239"/>
                  </a:lnTo>
                  <a:close/>
                </a:path>
              </a:pathLst>
            </a:custGeom>
            <a:ln/>
          </p:spPr>
          <p:style>
            <a:lnRef idx="1">
              <a:schemeClr val="accent2"/>
            </a:lnRef>
            <a:fillRef idx="2">
              <a:schemeClr val="accent2"/>
            </a:fillRef>
            <a:effectRef idx="1">
              <a:schemeClr val="accent2"/>
            </a:effectRef>
            <a:fontRef idx="minor">
              <a:schemeClr val="dk1"/>
            </a:fontRef>
          </p:style>
          <p:txBody>
            <a:bodyPr spcFirstLastPara="0" vert="horz" wrap="square" lIns="105252" tIns="105252" rIns="105252" bIns="105252" numCol="1" spcCol="1270" anchor="ctr" anchorCtr="0">
              <a:noAutofit/>
            </a:bodyPr>
            <a:lstStyle/>
            <a:p>
              <a:pPr lvl="0" algn="l" defTabSz="622300" rtl="0">
                <a:lnSpc>
                  <a:spcPct val="90000"/>
                </a:lnSpc>
                <a:spcBef>
                  <a:spcPct val="0"/>
                </a:spcBef>
                <a:spcAft>
                  <a:spcPct val="35000"/>
                </a:spcAft>
              </a:pPr>
              <a:r>
                <a:rPr lang="en-US" sz="1400" b="1" u="sng" kern="1200" dirty="0" smtClean="0">
                  <a:solidFill>
                    <a:schemeClr val="bg1"/>
                  </a:solidFill>
                  <a:latin typeface="Times New Roman" pitchFamily="18" charset="0"/>
                  <a:cs typeface="Times New Roman" pitchFamily="18" charset="0"/>
                </a:rPr>
                <a:t>COMPOSITION</a:t>
              </a:r>
            </a:p>
            <a:p>
              <a:pPr lvl="0" algn="l" defTabSz="622300" rtl="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Minimum 3 D</a:t>
              </a:r>
              <a:r>
                <a:rPr lang="en-US" sz="1400" b="0" kern="1200" dirty="0" smtClean="0">
                  <a:solidFill>
                    <a:schemeClr val="bg1"/>
                  </a:solidFill>
                  <a:latin typeface="Times New Roman" pitchFamily="18" charset="0"/>
                  <a:cs typeface="Times New Roman" pitchFamily="18" charset="0"/>
                </a:rPr>
                <a:t>irector with the Independent Director forming majority</a:t>
              </a:r>
            </a:p>
            <a:p>
              <a:pPr lvl="0" algn="l" defTabSz="622300" rtl="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Majority of members </a:t>
              </a:r>
              <a:r>
                <a:rPr lang="en-US" sz="1400" b="0" kern="1200" dirty="0" smtClean="0">
                  <a:solidFill>
                    <a:schemeClr val="bg1"/>
                  </a:solidFill>
                  <a:latin typeface="Times New Roman" pitchFamily="18" charset="0"/>
                  <a:cs typeface="Times New Roman" pitchFamily="18" charset="0"/>
                </a:rPr>
                <a:t>including its Chairperson shall be persons with ability to </a:t>
              </a:r>
              <a:r>
                <a:rPr lang="en-US" sz="1400" b="1" kern="1200" dirty="0" smtClean="0">
                  <a:solidFill>
                    <a:schemeClr val="bg1"/>
                  </a:solidFill>
                  <a:latin typeface="Times New Roman" pitchFamily="18" charset="0"/>
                  <a:cs typeface="Times New Roman" pitchFamily="18" charset="0"/>
                </a:rPr>
                <a:t>read and understand, the financial statement</a:t>
              </a:r>
              <a:r>
                <a:rPr lang="en-US" sz="1400" b="0" kern="1200" dirty="0" smtClean="0">
                  <a:solidFill>
                    <a:schemeClr val="bg1"/>
                  </a:solidFill>
                  <a:latin typeface="Times New Roman" pitchFamily="18" charset="0"/>
                  <a:cs typeface="Times New Roman" pitchFamily="18" charset="0"/>
                </a:rPr>
                <a:t>.</a:t>
              </a:r>
              <a:endParaRPr lang="en-US" sz="1400" b="0" kern="1200" dirty="0">
                <a:solidFill>
                  <a:schemeClr val="bg1"/>
                </a:solidFill>
                <a:latin typeface="Times New Roman" pitchFamily="18" charset="0"/>
                <a:cs typeface="Times New Roman" pitchFamily="18" charset="0"/>
              </a:endParaRPr>
            </a:p>
          </p:txBody>
        </p:sp>
        <p:sp>
          <p:nvSpPr>
            <p:cNvPr id="12" name="Freeform 11"/>
            <p:cNvSpPr/>
            <p:nvPr/>
          </p:nvSpPr>
          <p:spPr>
            <a:xfrm>
              <a:off x="228600" y="914401"/>
              <a:ext cx="8686800" cy="1382062"/>
            </a:xfrm>
            <a:custGeom>
              <a:avLst/>
              <a:gdLst>
                <a:gd name="connsiteX0" fmla="*/ 0 w 8686800"/>
                <a:gd name="connsiteY0" fmla="*/ 230348 h 1382062"/>
                <a:gd name="connsiteX1" fmla="*/ 67468 w 8686800"/>
                <a:gd name="connsiteY1" fmla="*/ 67467 h 1382062"/>
                <a:gd name="connsiteX2" fmla="*/ 230349 w 8686800"/>
                <a:gd name="connsiteY2" fmla="*/ 0 h 1382062"/>
                <a:gd name="connsiteX3" fmla="*/ 8456452 w 8686800"/>
                <a:gd name="connsiteY3" fmla="*/ 0 h 1382062"/>
                <a:gd name="connsiteX4" fmla="*/ 8619333 w 8686800"/>
                <a:gd name="connsiteY4" fmla="*/ 67468 h 1382062"/>
                <a:gd name="connsiteX5" fmla="*/ 8686800 w 8686800"/>
                <a:gd name="connsiteY5" fmla="*/ 230349 h 1382062"/>
                <a:gd name="connsiteX6" fmla="*/ 8686800 w 8686800"/>
                <a:gd name="connsiteY6" fmla="*/ 1151714 h 1382062"/>
                <a:gd name="connsiteX7" fmla="*/ 8619333 w 8686800"/>
                <a:gd name="connsiteY7" fmla="*/ 1314595 h 1382062"/>
                <a:gd name="connsiteX8" fmla="*/ 8456452 w 8686800"/>
                <a:gd name="connsiteY8" fmla="*/ 1382062 h 1382062"/>
                <a:gd name="connsiteX9" fmla="*/ 230348 w 8686800"/>
                <a:gd name="connsiteY9" fmla="*/ 1382062 h 1382062"/>
                <a:gd name="connsiteX10" fmla="*/ 67467 w 8686800"/>
                <a:gd name="connsiteY10" fmla="*/ 1314594 h 1382062"/>
                <a:gd name="connsiteX11" fmla="*/ 0 w 8686800"/>
                <a:gd name="connsiteY11" fmla="*/ 1151713 h 1382062"/>
                <a:gd name="connsiteX12" fmla="*/ 0 w 8686800"/>
                <a:gd name="connsiteY12" fmla="*/ 230348 h 1382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86800" h="1382062">
                  <a:moveTo>
                    <a:pt x="0" y="230348"/>
                  </a:moveTo>
                  <a:cubicBezTo>
                    <a:pt x="0" y="169256"/>
                    <a:pt x="24269" y="110666"/>
                    <a:pt x="67468" y="67467"/>
                  </a:cubicBezTo>
                  <a:cubicBezTo>
                    <a:pt x="110667" y="24268"/>
                    <a:pt x="169257" y="0"/>
                    <a:pt x="230349" y="0"/>
                  </a:cubicBezTo>
                  <a:lnTo>
                    <a:pt x="8456452" y="0"/>
                  </a:lnTo>
                  <a:cubicBezTo>
                    <a:pt x="8517544" y="0"/>
                    <a:pt x="8576134" y="24269"/>
                    <a:pt x="8619333" y="67468"/>
                  </a:cubicBezTo>
                  <a:cubicBezTo>
                    <a:pt x="8662532" y="110667"/>
                    <a:pt x="8686800" y="169257"/>
                    <a:pt x="8686800" y="230349"/>
                  </a:cubicBezTo>
                  <a:lnTo>
                    <a:pt x="8686800" y="1151714"/>
                  </a:lnTo>
                  <a:cubicBezTo>
                    <a:pt x="8686800" y="1212806"/>
                    <a:pt x="8662531" y="1271396"/>
                    <a:pt x="8619333" y="1314595"/>
                  </a:cubicBezTo>
                  <a:cubicBezTo>
                    <a:pt x="8576134" y="1357794"/>
                    <a:pt x="8517544" y="1382062"/>
                    <a:pt x="8456452" y="1382062"/>
                  </a:cubicBezTo>
                  <a:lnTo>
                    <a:pt x="230348" y="1382062"/>
                  </a:lnTo>
                  <a:cubicBezTo>
                    <a:pt x="169256" y="1382062"/>
                    <a:pt x="110666" y="1357793"/>
                    <a:pt x="67467" y="1314594"/>
                  </a:cubicBezTo>
                  <a:cubicBezTo>
                    <a:pt x="24268" y="1271395"/>
                    <a:pt x="0" y="1212805"/>
                    <a:pt x="0" y="1151713"/>
                  </a:cubicBezTo>
                  <a:lnTo>
                    <a:pt x="0" y="230348"/>
                  </a:lnTo>
                  <a:close/>
                </a:path>
              </a:pathLst>
            </a:custGeom>
            <a:ln/>
          </p:spPr>
          <p:style>
            <a:lnRef idx="1">
              <a:schemeClr val="accent5"/>
            </a:lnRef>
            <a:fillRef idx="2">
              <a:schemeClr val="accent5"/>
            </a:fillRef>
            <a:effectRef idx="1">
              <a:schemeClr val="accent5"/>
            </a:effectRef>
            <a:fontRef idx="minor">
              <a:schemeClr val="dk1"/>
            </a:fontRef>
          </p:style>
          <p:txBody>
            <a:bodyPr spcFirstLastPara="0" vert="horz" wrap="square" lIns="120807" tIns="120807" rIns="120807" bIns="120807" numCol="1" spcCol="1270" anchor="ctr" anchorCtr="0">
              <a:noAutofit/>
            </a:bodyPr>
            <a:lstStyle/>
            <a:p>
              <a:pPr lvl="0" algn="l" defTabSz="622300" rtl="0">
                <a:lnSpc>
                  <a:spcPct val="90000"/>
                </a:lnSpc>
                <a:spcBef>
                  <a:spcPct val="0"/>
                </a:spcBef>
                <a:spcAft>
                  <a:spcPct val="35000"/>
                </a:spcAft>
              </a:pPr>
              <a:r>
                <a:rPr lang="en-US" sz="1600" b="1" u="sng" kern="1200" dirty="0" smtClean="0">
                  <a:solidFill>
                    <a:schemeClr val="bg1"/>
                  </a:solidFill>
                  <a:latin typeface="Times New Roman" pitchFamily="18" charset="0"/>
                  <a:cs typeface="Times New Roman" pitchFamily="18" charset="0"/>
                </a:rPr>
                <a:t>ELIGIBILITY</a:t>
              </a:r>
            </a:p>
            <a:p>
              <a:pPr lvl="0" algn="l" defTabSz="622300">
                <a:lnSpc>
                  <a:spcPct val="90000"/>
                </a:lnSpc>
                <a:spcBef>
                  <a:spcPct val="0"/>
                </a:spcBef>
                <a:spcAft>
                  <a:spcPct val="35000"/>
                </a:spcAft>
              </a:pPr>
              <a:r>
                <a:rPr lang="en-US" sz="1400" b="0" kern="1200" dirty="0" smtClean="0">
                  <a:solidFill>
                    <a:schemeClr val="bg1"/>
                  </a:solidFill>
                  <a:latin typeface="Times New Roman" pitchFamily="18" charset="0"/>
                  <a:cs typeface="Times New Roman" pitchFamily="18" charset="0"/>
                </a:rPr>
                <a:t>Every Listed and Other Prescribed Class of Companies</a:t>
              </a:r>
            </a:p>
            <a:p>
              <a:pPr lvl="0" algn="l" defTabSz="622300">
                <a:lnSpc>
                  <a:spcPct val="90000"/>
                </a:lnSpc>
                <a:spcBef>
                  <a:spcPct val="0"/>
                </a:spcBef>
                <a:spcAft>
                  <a:spcPct val="35000"/>
                </a:spcAft>
              </a:pPr>
              <a:r>
                <a:rPr lang="en-US" sz="1400" b="1" u="none" kern="1200" dirty="0" smtClean="0">
                  <a:solidFill>
                    <a:schemeClr val="bg1"/>
                  </a:solidFill>
                  <a:latin typeface="Times New Roman" pitchFamily="18" charset="0"/>
                  <a:cs typeface="Times New Roman" pitchFamily="18" charset="0"/>
                </a:rPr>
                <a:t>AS PER DRAFT RULES</a:t>
              </a:r>
            </a:p>
            <a:p>
              <a:pPr lvl="0" algn="l" defTabSz="622300">
                <a:lnSpc>
                  <a:spcPct val="90000"/>
                </a:lnSpc>
                <a:spcBef>
                  <a:spcPct val="0"/>
                </a:spcBef>
                <a:spcAft>
                  <a:spcPct val="35000"/>
                </a:spcAft>
              </a:pPr>
              <a:r>
                <a:rPr lang="en-US" sz="1400" b="0" kern="1200" dirty="0" smtClean="0">
                  <a:solidFill>
                    <a:schemeClr val="bg1"/>
                  </a:solidFill>
                  <a:latin typeface="Times New Roman" pitchFamily="18" charset="0"/>
                  <a:cs typeface="Times New Roman" pitchFamily="18" charset="0"/>
                </a:rPr>
                <a:t>Every Listed Company, and Every Other Public Company having </a:t>
              </a:r>
              <a:r>
                <a:rPr lang="en-US" sz="1400" b="1" kern="1200" dirty="0" smtClean="0">
                  <a:solidFill>
                    <a:srgbClr val="FF0000"/>
                  </a:solidFill>
                  <a:latin typeface="Times New Roman" pitchFamily="18" charset="0"/>
                  <a:cs typeface="Times New Roman" pitchFamily="18" charset="0"/>
                </a:rPr>
                <a:t>Paid-up Capital of &gt;Rs. 100 Crore</a:t>
              </a:r>
              <a:r>
                <a:rPr lang="en-US" sz="1400" b="0" kern="1200" dirty="0" smtClean="0">
                  <a:solidFill>
                    <a:schemeClr val="bg1"/>
                  </a:solidFill>
                  <a:latin typeface="Times New Roman" pitchFamily="18" charset="0"/>
                  <a:cs typeface="Times New Roman" pitchFamily="18" charset="0"/>
                </a:rPr>
                <a:t>; OR </a:t>
              </a:r>
              <a:r>
                <a:rPr lang="en-US" sz="1400" b="1" kern="1200" dirty="0" smtClean="0">
                  <a:solidFill>
                    <a:srgbClr val="FF0000"/>
                  </a:solidFill>
                  <a:latin typeface="Times New Roman" pitchFamily="18" charset="0"/>
                  <a:cs typeface="Times New Roman" pitchFamily="18" charset="0"/>
                </a:rPr>
                <a:t>Outstanding Loans or Borrowings or Debentures or Deposits &gt; Rs 200 Crore</a:t>
              </a:r>
              <a:endParaRPr lang="en-US" sz="1400" b="0" kern="1200" dirty="0">
                <a:solidFill>
                  <a:schemeClr val="bg1"/>
                </a:solidFill>
                <a:latin typeface="Times New Roman" pitchFamily="18" charset="0"/>
                <a:cs typeface="Times New Roman" pitchFamily="18" charset="0"/>
              </a:endParaRPr>
            </a:p>
          </p:txBody>
        </p:sp>
        <p:sp>
          <p:nvSpPr>
            <p:cNvPr id="13" name="Freeform 12"/>
            <p:cNvSpPr/>
            <p:nvPr/>
          </p:nvSpPr>
          <p:spPr>
            <a:xfrm>
              <a:off x="228600" y="3677670"/>
              <a:ext cx="8686800" cy="1102595"/>
            </a:xfrm>
            <a:custGeom>
              <a:avLst/>
              <a:gdLst>
                <a:gd name="connsiteX0" fmla="*/ 0 w 8686800"/>
                <a:gd name="connsiteY0" fmla="*/ 183770 h 1102595"/>
                <a:gd name="connsiteX1" fmla="*/ 53825 w 8686800"/>
                <a:gd name="connsiteY1" fmla="*/ 53825 h 1102595"/>
                <a:gd name="connsiteX2" fmla="*/ 183770 w 8686800"/>
                <a:gd name="connsiteY2" fmla="*/ 0 h 1102595"/>
                <a:gd name="connsiteX3" fmla="*/ 8503030 w 8686800"/>
                <a:gd name="connsiteY3" fmla="*/ 0 h 1102595"/>
                <a:gd name="connsiteX4" fmla="*/ 8632975 w 8686800"/>
                <a:gd name="connsiteY4" fmla="*/ 53825 h 1102595"/>
                <a:gd name="connsiteX5" fmla="*/ 8686800 w 8686800"/>
                <a:gd name="connsiteY5" fmla="*/ 183770 h 1102595"/>
                <a:gd name="connsiteX6" fmla="*/ 8686800 w 8686800"/>
                <a:gd name="connsiteY6" fmla="*/ 918825 h 1102595"/>
                <a:gd name="connsiteX7" fmla="*/ 8632975 w 8686800"/>
                <a:gd name="connsiteY7" fmla="*/ 1048770 h 1102595"/>
                <a:gd name="connsiteX8" fmla="*/ 8503030 w 8686800"/>
                <a:gd name="connsiteY8" fmla="*/ 1102595 h 1102595"/>
                <a:gd name="connsiteX9" fmla="*/ 183770 w 8686800"/>
                <a:gd name="connsiteY9" fmla="*/ 1102595 h 1102595"/>
                <a:gd name="connsiteX10" fmla="*/ 53825 w 8686800"/>
                <a:gd name="connsiteY10" fmla="*/ 1048770 h 1102595"/>
                <a:gd name="connsiteX11" fmla="*/ 0 w 8686800"/>
                <a:gd name="connsiteY11" fmla="*/ 918825 h 1102595"/>
                <a:gd name="connsiteX12" fmla="*/ 0 w 8686800"/>
                <a:gd name="connsiteY12" fmla="*/ 183770 h 110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86800" h="1102595">
                  <a:moveTo>
                    <a:pt x="0" y="183770"/>
                  </a:moveTo>
                  <a:cubicBezTo>
                    <a:pt x="0" y="135031"/>
                    <a:pt x="19362" y="88289"/>
                    <a:pt x="53825" y="53825"/>
                  </a:cubicBezTo>
                  <a:cubicBezTo>
                    <a:pt x="88289" y="19361"/>
                    <a:pt x="135031" y="0"/>
                    <a:pt x="183770" y="0"/>
                  </a:cubicBezTo>
                  <a:lnTo>
                    <a:pt x="8503030" y="0"/>
                  </a:lnTo>
                  <a:cubicBezTo>
                    <a:pt x="8551769" y="0"/>
                    <a:pt x="8598511" y="19362"/>
                    <a:pt x="8632975" y="53825"/>
                  </a:cubicBezTo>
                  <a:cubicBezTo>
                    <a:pt x="8667439" y="88289"/>
                    <a:pt x="8686800" y="135031"/>
                    <a:pt x="8686800" y="183770"/>
                  </a:cubicBezTo>
                  <a:lnTo>
                    <a:pt x="8686800" y="918825"/>
                  </a:lnTo>
                  <a:cubicBezTo>
                    <a:pt x="8686800" y="967564"/>
                    <a:pt x="8667439" y="1014306"/>
                    <a:pt x="8632975" y="1048770"/>
                  </a:cubicBezTo>
                  <a:cubicBezTo>
                    <a:pt x="8598511" y="1083234"/>
                    <a:pt x="8551769" y="1102595"/>
                    <a:pt x="8503030" y="1102595"/>
                  </a:cubicBezTo>
                  <a:lnTo>
                    <a:pt x="183770" y="1102595"/>
                  </a:lnTo>
                  <a:cubicBezTo>
                    <a:pt x="135031" y="1102595"/>
                    <a:pt x="88289" y="1083234"/>
                    <a:pt x="53825" y="1048770"/>
                  </a:cubicBezTo>
                  <a:cubicBezTo>
                    <a:pt x="19361" y="1014306"/>
                    <a:pt x="0" y="967564"/>
                    <a:pt x="0" y="918825"/>
                  </a:cubicBezTo>
                  <a:lnTo>
                    <a:pt x="0" y="183770"/>
                  </a:lnTo>
                  <a:close/>
                </a:path>
              </a:pathLst>
            </a:custGeom>
            <a:ln/>
          </p:spPr>
          <p:style>
            <a:lnRef idx="1">
              <a:schemeClr val="accent5"/>
            </a:lnRef>
            <a:fillRef idx="2">
              <a:schemeClr val="accent5"/>
            </a:fillRef>
            <a:effectRef idx="1">
              <a:schemeClr val="accent5"/>
            </a:effectRef>
            <a:fontRef idx="minor">
              <a:schemeClr val="dk1"/>
            </a:fontRef>
          </p:style>
          <p:txBody>
            <a:bodyPr spcFirstLastPara="0" vert="horz" wrap="square" lIns="107164" tIns="107164" rIns="107164" bIns="107164" numCol="1" spcCol="1270" anchor="ctr" anchorCtr="0">
              <a:noAutofit/>
            </a:bodyPr>
            <a:lstStyle/>
            <a:p>
              <a:pPr lvl="0" algn="l" defTabSz="622300" rtl="0">
                <a:lnSpc>
                  <a:spcPct val="90000"/>
                </a:lnSpc>
                <a:spcBef>
                  <a:spcPct val="0"/>
                </a:spcBef>
                <a:spcAft>
                  <a:spcPct val="35000"/>
                </a:spcAft>
              </a:pPr>
              <a:r>
                <a:rPr lang="en-US" sz="1400" b="1" u="sng" kern="1200" dirty="0" smtClean="0">
                  <a:solidFill>
                    <a:schemeClr val="bg1"/>
                  </a:solidFill>
                  <a:latin typeface="Times New Roman" pitchFamily="18" charset="0"/>
                  <a:cs typeface="Times New Roman" pitchFamily="18" charset="0"/>
                </a:rPr>
                <a:t>RIGHTS OF AUDITORS OF COMPANY AND KMP TO ATTEND MEETING OF AUDIT COMMITTEE</a:t>
              </a:r>
            </a:p>
            <a:p>
              <a:pPr lvl="0" algn="l" defTabSz="622300" rtl="0">
                <a:lnSpc>
                  <a:spcPct val="90000"/>
                </a:lnSpc>
                <a:spcBef>
                  <a:spcPct val="0"/>
                </a:spcBef>
                <a:spcAft>
                  <a:spcPct val="35000"/>
                </a:spcAft>
              </a:pPr>
              <a:r>
                <a:rPr lang="en-US" sz="1400" b="0" kern="1200" dirty="0" smtClean="0">
                  <a:solidFill>
                    <a:schemeClr val="bg1"/>
                  </a:solidFill>
                  <a:latin typeface="Times New Roman" pitchFamily="18" charset="0"/>
                  <a:cs typeface="Times New Roman" pitchFamily="18" charset="0"/>
                </a:rPr>
                <a:t>Auditors &amp; KMP have a right to be heard in the meetings of the Audit Committee when it considers the auditor’s report but shall not have the right to vote.</a:t>
              </a:r>
              <a:endParaRPr lang="en-US" sz="1400" b="0" kern="1200" dirty="0">
                <a:solidFill>
                  <a:schemeClr val="bg1"/>
                </a:solidFill>
                <a:latin typeface="Times New Roman" pitchFamily="18" charset="0"/>
                <a:cs typeface="Times New Roman" pitchFamily="18" charset="0"/>
              </a:endParaRPr>
            </a:p>
          </p:txBody>
        </p:sp>
        <p:sp>
          <p:nvSpPr>
            <p:cNvPr id="14" name="Freeform 13"/>
            <p:cNvSpPr/>
            <p:nvPr/>
          </p:nvSpPr>
          <p:spPr>
            <a:xfrm>
              <a:off x="228600" y="5018738"/>
              <a:ext cx="8686800" cy="1382062"/>
            </a:xfrm>
            <a:custGeom>
              <a:avLst/>
              <a:gdLst>
                <a:gd name="connsiteX0" fmla="*/ 0 w 8686800"/>
                <a:gd name="connsiteY0" fmla="*/ 230348 h 1382062"/>
                <a:gd name="connsiteX1" fmla="*/ 67468 w 8686800"/>
                <a:gd name="connsiteY1" fmla="*/ 67467 h 1382062"/>
                <a:gd name="connsiteX2" fmla="*/ 230349 w 8686800"/>
                <a:gd name="connsiteY2" fmla="*/ 0 h 1382062"/>
                <a:gd name="connsiteX3" fmla="*/ 8456452 w 8686800"/>
                <a:gd name="connsiteY3" fmla="*/ 0 h 1382062"/>
                <a:gd name="connsiteX4" fmla="*/ 8619333 w 8686800"/>
                <a:gd name="connsiteY4" fmla="*/ 67468 h 1382062"/>
                <a:gd name="connsiteX5" fmla="*/ 8686800 w 8686800"/>
                <a:gd name="connsiteY5" fmla="*/ 230349 h 1382062"/>
                <a:gd name="connsiteX6" fmla="*/ 8686800 w 8686800"/>
                <a:gd name="connsiteY6" fmla="*/ 1151714 h 1382062"/>
                <a:gd name="connsiteX7" fmla="*/ 8619333 w 8686800"/>
                <a:gd name="connsiteY7" fmla="*/ 1314595 h 1382062"/>
                <a:gd name="connsiteX8" fmla="*/ 8456452 w 8686800"/>
                <a:gd name="connsiteY8" fmla="*/ 1382062 h 1382062"/>
                <a:gd name="connsiteX9" fmla="*/ 230348 w 8686800"/>
                <a:gd name="connsiteY9" fmla="*/ 1382062 h 1382062"/>
                <a:gd name="connsiteX10" fmla="*/ 67467 w 8686800"/>
                <a:gd name="connsiteY10" fmla="*/ 1314594 h 1382062"/>
                <a:gd name="connsiteX11" fmla="*/ 0 w 8686800"/>
                <a:gd name="connsiteY11" fmla="*/ 1151713 h 1382062"/>
                <a:gd name="connsiteX12" fmla="*/ 0 w 8686800"/>
                <a:gd name="connsiteY12" fmla="*/ 230348 h 1382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86800" h="1382062">
                  <a:moveTo>
                    <a:pt x="0" y="230348"/>
                  </a:moveTo>
                  <a:cubicBezTo>
                    <a:pt x="0" y="169256"/>
                    <a:pt x="24269" y="110666"/>
                    <a:pt x="67468" y="67467"/>
                  </a:cubicBezTo>
                  <a:cubicBezTo>
                    <a:pt x="110667" y="24268"/>
                    <a:pt x="169257" y="0"/>
                    <a:pt x="230349" y="0"/>
                  </a:cubicBezTo>
                  <a:lnTo>
                    <a:pt x="8456452" y="0"/>
                  </a:lnTo>
                  <a:cubicBezTo>
                    <a:pt x="8517544" y="0"/>
                    <a:pt x="8576134" y="24269"/>
                    <a:pt x="8619333" y="67468"/>
                  </a:cubicBezTo>
                  <a:cubicBezTo>
                    <a:pt x="8662532" y="110667"/>
                    <a:pt x="8686800" y="169257"/>
                    <a:pt x="8686800" y="230349"/>
                  </a:cubicBezTo>
                  <a:lnTo>
                    <a:pt x="8686800" y="1151714"/>
                  </a:lnTo>
                  <a:cubicBezTo>
                    <a:pt x="8686800" y="1212806"/>
                    <a:pt x="8662531" y="1271396"/>
                    <a:pt x="8619333" y="1314595"/>
                  </a:cubicBezTo>
                  <a:cubicBezTo>
                    <a:pt x="8576134" y="1357794"/>
                    <a:pt x="8517544" y="1382062"/>
                    <a:pt x="8456452" y="1382062"/>
                  </a:cubicBezTo>
                  <a:lnTo>
                    <a:pt x="230348" y="1382062"/>
                  </a:lnTo>
                  <a:cubicBezTo>
                    <a:pt x="169256" y="1382062"/>
                    <a:pt x="110666" y="1357793"/>
                    <a:pt x="67467" y="1314594"/>
                  </a:cubicBezTo>
                  <a:cubicBezTo>
                    <a:pt x="24268" y="1271395"/>
                    <a:pt x="0" y="1212805"/>
                    <a:pt x="0" y="1151713"/>
                  </a:cubicBezTo>
                  <a:lnTo>
                    <a:pt x="0" y="230348"/>
                  </a:lnTo>
                  <a:close/>
                </a:path>
              </a:pathLst>
            </a:custGeom>
            <a:ln/>
          </p:spPr>
          <p:style>
            <a:lnRef idx="1">
              <a:schemeClr val="accent2"/>
            </a:lnRef>
            <a:fillRef idx="2">
              <a:schemeClr val="accent2"/>
            </a:fillRef>
            <a:effectRef idx="1">
              <a:schemeClr val="accent2"/>
            </a:effectRef>
            <a:fontRef idx="minor">
              <a:schemeClr val="dk1"/>
            </a:fontRef>
          </p:style>
          <p:txBody>
            <a:bodyPr spcFirstLastPara="0" vert="horz" wrap="square" lIns="120807" tIns="120807" rIns="120807" bIns="120807" numCol="1" spcCol="1270" anchor="ctr" anchorCtr="0">
              <a:noAutofit/>
            </a:bodyPr>
            <a:lstStyle/>
            <a:p>
              <a:pPr lvl="0" algn="l" defTabSz="622300" rtl="0">
                <a:lnSpc>
                  <a:spcPct val="90000"/>
                </a:lnSpc>
                <a:spcBef>
                  <a:spcPct val="0"/>
                </a:spcBef>
                <a:spcAft>
                  <a:spcPct val="35000"/>
                </a:spcAft>
              </a:pPr>
              <a:r>
                <a:rPr lang="en-US" sz="1400" b="1" u="sng" kern="1200" dirty="0" smtClean="0">
                  <a:solidFill>
                    <a:schemeClr val="bg1"/>
                  </a:solidFill>
                  <a:latin typeface="Times New Roman" pitchFamily="18" charset="0"/>
                  <a:cs typeface="Times New Roman" pitchFamily="18" charset="0"/>
                </a:rPr>
                <a:t>BOARD’S REPORT TO DISCLOSE </a:t>
              </a:r>
              <a:r>
                <a:rPr lang="en-US" sz="1400" b="1" kern="1200" dirty="0" smtClean="0">
                  <a:solidFill>
                    <a:schemeClr val="bg1"/>
                  </a:solidFill>
                  <a:latin typeface="Times New Roman" pitchFamily="18" charset="0"/>
                  <a:cs typeface="Times New Roman" pitchFamily="18" charset="0"/>
                </a:rPr>
                <a:t>:</a:t>
              </a:r>
            </a:p>
            <a:p>
              <a:pPr lvl="0" algn="l" defTabSz="622300" rtl="0">
                <a:lnSpc>
                  <a:spcPct val="90000"/>
                </a:lnSpc>
                <a:spcBef>
                  <a:spcPct val="0"/>
                </a:spcBef>
                <a:spcAft>
                  <a:spcPct val="35000"/>
                </a:spcAft>
              </a:pPr>
              <a:r>
                <a:rPr lang="en-US" sz="1400" b="0" kern="1200" dirty="0" smtClean="0">
                  <a:solidFill>
                    <a:schemeClr val="bg1"/>
                  </a:solidFill>
                  <a:latin typeface="Times New Roman" pitchFamily="18" charset="0"/>
                  <a:cs typeface="Times New Roman" pitchFamily="18" charset="0"/>
                </a:rPr>
                <a:t>A) Composition of the audit committee and </a:t>
              </a:r>
            </a:p>
            <a:p>
              <a:pPr lvl="0" algn="l" defTabSz="622300" rtl="0">
                <a:lnSpc>
                  <a:spcPct val="90000"/>
                </a:lnSpc>
                <a:spcBef>
                  <a:spcPct val="0"/>
                </a:spcBef>
                <a:spcAft>
                  <a:spcPct val="35000"/>
                </a:spcAft>
              </a:pPr>
              <a:r>
                <a:rPr lang="en-US" sz="1400" b="0" kern="1200" dirty="0" smtClean="0">
                  <a:solidFill>
                    <a:schemeClr val="bg1"/>
                  </a:solidFill>
                  <a:latin typeface="Times New Roman" pitchFamily="18" charset="0"/>
                  <a:cs typeface="Times New Roman" pitchFamily="18" charset="0"/>
                </a:rPr>
                <a:t>B) Any recommendation which has not been accepted by the  board</a:t>
              </a:r>
              <a:r>
                <a:rPr lang="en-US" sz="1400" b="1" kern="1200" dirty="0" smtClean="0">
                  <a:solidFill>
                    <a:schemeClr val="bg1"/>
                  </a:solidFill>
                  <a:latin typeface="Times New Roman" pitchFamily="18" charset="0"/>
                  <a:cs typeface="Times New Roman" pitchFamily="18" charset="0"/>
                </a:rPr>
                <a:t>.</a:t>
              </a:r>
              <a:endParaRPr lang="en-US" sz="1400" kern="1200" dirty="0">
                <a:solidFill>
                  <a:schemeClr val="bg1"/>
                </a:solidFill>
                <a:latin typeface="Times New Roman" pitchFamily="18" charset="0"/>
                <a:cs typeface="Times New Roman" pitchFamily="18" charset="0"/>
              </a:endParaRPr>
            </a:p>
          </p:txBody>
        </p:sp>
      </p:grpSp>
      <p:sp>
        <p:nvSpPr>
          <p:cNvPr id="6" name="Rounded Rectangle 5"/>
          <p:cNvSpPr/>
          <p:nvPr/>
        </p:nvSpPr>
        <p:spPr>
          <a:xfrm>
            <a:off x="0" y="0"/>
            <a:ext cx="9144000" cy="838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000" b="1" dirty="0">
                <a:solidFill>
                  <a:srgbClr val="00B0F0"/>
                </a:solidFill>
                <a:latin typeface="Times New Roman" pitchFamily="18" charset="0"/>
                <a:cs typeface="Times New Roman" pitchFamily="18" charset="0"/>
              </a:rPr>
              <a:t> AUDIT COMMITTEE </a:t>
            </a:r>
            <a:endParaRPr lang="en-US" sz="3000" b="1" dirty="0" smtClean="0">
              <a:solidFill>
                <a:srgbClr val="00B0F0"/>
              </a:solidFill>
              <a:latin typeface="Times New Roman" pitchFamily="18" charset="0"/>
              <a:cs typeface="Times New Roman" pitchFamily="18" charset="0"/>
            </a:endParaRPr>
          </a:p>
          <a:p>
            <a:pPr algn="ctr" fontAlgn="auto">
              <a:spcBef>
                <a:spcPts val="0"/>
              </a:spcBef>
              <a:spcAft>
                <a:spcPts val="0"/>
              </a:spcAft>
              <a:defRPr/>
            </a:pPr>
            <a:r>
              <a:rPr lang="en-US" sz="2000" b="1" dirty="0" smtClean="0">
                <a:solidFill>
                  <a:srgbClr val="00B0F0"/>
                </a:solidFill>
                <a:latin typeface="Times New Roman" pitchFamily="18" charset="0"/>
                <a:cs typeface="Times New Roman" pitchFamily="18" charset="0"/>
              </a:rPr>
              <a:t>[Section 177]</a:t>
            </a:r>
            <a:endParaRPr lang="en-US" sz="2000" b="1"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ppt_x</p:attrName>
                                        </p:attrNameLst>
                                      </p:cBhvr>
                                      <p:tavLst>
                                        <p:tav tm="0">
                                          <p:val>
                                            <p:strVal val="#ppt_x-.2"/>
                                          </p:val>
                                        </p:tav>
                                        <p:tav tm="100000">
                                          <p:val>
                                            <p:strVal val="#ppt_x"/>
                                          </p:val>
                                        </p:tav>
                                      </p:tavLst>
                                    </p:anim>
                                    <p:anim calcmode="lin" valueType="num">
                                      <p:cBhvr>
                                        <p:cTn id="13"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dirty="0"/>
          </a:p>
        </p:txBody>
      </p:sp>
      <p:sp>
        <p:nvSpPr>
          <p:cNvPr id="5" name="Rounded Rectangle 4"/>
          <p:cNvSpPr/>
          <p:nvPr/>
        </p:nvSpPr>
        <p:spPr>
          <a:xfrm>
            <a:off x="1752600" y="76200"/>
            <a:ext cx="5257800" cy="9906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en-US" sz="3000" b="1" dirty="0">
                <a:solidFill>
                  <a:schemeClr val="bg1"/>
                </a:solidFill>
                <a:cs typeface="Times New Roman" pitchFamily="18" charset="0"/>
              </a:rPr>
              <a:t>WHAT’S  IN &amp; OUT </a:t>
            </a:r>
            <a:endParaRPr lang="en-GB" sz="3000" b="1" dirty="0">
              <a:solidFill>
                <a:schemeClr val="bg1"/>
              </a:solidFill>
              <a:cs typeface="Times New Roman" pitchFamily="18" charset="0"/>
            </a:endParaRPr>
          </a:p>
        </p:txBody>
      </p:sp>
      <p:pic>
        <p:nvPicPr>
          <p:cNvPr id="6" name="Picture 9" descr="https://encrypted-tbn1.gstatic.com/images?q=tbn:ANd9GcR9XthaPDX8rTWSjTKzBzhQgdvpJZJO31wu_funpri4-9qCm9qmRQ"/>
          <p:cNvPicPr>
            <a:picLocks noChangeAspect="1" noChangeArrowheads="1"/>
          </p:cNvPicPr>
          <p:nvPr/>
        </p:nvPicPr>
        <p:blipFill>
          <a:blip r:embed="rId2" cstate="print"/>
          <a:srcRect/>
          <a:stretch>
            <a:fillRect/>
          </a:stretch>
        </p:blipFill>
        <p:spPr bwMode="auto">
          <a:xfrm>
            <a:off x="0" y="1143000"/>
            <a:ext cx="914400" cy="960438"/>
          </a:xfrm>
          <a:prstGeom prst="rect">
            <a:avLst/>
          </a:prstGeom>
          <a:noFill/>
          <a:ln w="9525">
            <a:noFill/>
            <a:miter lim="800000"/>
            <a:headEnd/>
            <a:tailEnd/>
          </a:ln>
        </p:spPr>
      </p:pic>
      <p:pic>
        <p:nvPicPr>
          <p:cNvPr id="7" name="Picture 10"/>
          <p:cNvPicPr>
            <a:picLocks noChangeAspect="1" noChangeArrowheads="1"/>
          </p:cNvPicPr>
          <p:nvPr/>
        </p:nvPicPr>
        <p:blipFill>
          <a:blip r:embed="rId3" cstate="print"/>
          <a:srcRect/>
          <a:stretch>
            <a:fillRect/>
          </a:stretch>
        </p:blipFill>
        <p:spPr bwMode="auto">
          <a:xfrm>
            <a:off x="8245475" y="1143000"/>
            <a:ext cx="898525" cy="942975"/>
          </a:xfrm>
          <a:prstGeom prst="rect">
            <a:avLst/>
          </a:prstGeom>
          <a:noFill/>
          <a:ln w="9525">
            <a:noFill/>
            <a:miter lim="800000"/>
            <a:headEnd/>
            <a:tailEnd/>
          </a:ln>
        </p:spPr>
      </p:pic>
      <p:sp>
        <p:nvSpPr>
          <p:cNvPr id="10" name="Freeform 9"/>
          <p:cNvSpPr/>
          <p:nvPr/>
        </p:nvSpPr>
        <p:spPr>
          <a:xfrm rot="21600000">
            <a:off x="1086818" y="990599"/>
            <a:ext cx="3485182" cy="54102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00B050"/>
          </a:solidFill>
          <a:ln>
            <a:solidFill>
              <a:schemeClr val="tx2">
                <a:lumMod val="75000"/>
              </a:schemeClr>
            </a:solidFill>
          </a:ln>
          <a:effectLst>
            <a:softEdge rad="127000"/>
          </a:effectLst>
        </p:spPr>
        <p:style>
          <a:lnRef idx="2">
            <a:scrgbClr r="0" g="0" b="0"/>
          </a:lnRef>
          <a:fillRef idx="1">
            <a:scrgbClr r="0" g="0" b="0"/>
          </a:fillRef>
          <a:effectRef idx="0">
            <a:scrgbClr r="0" g="0" b="0"/>
          </a:effectRef>
          <a:fontRef idx="minor">
            <a:schemeClr val="lt1"/>
          </a:fontRef>
        </p:style>
        <p:txBody>
          <a:bodyPr spcFirstLastPara="0" vert="horz" wrap="square" lIns="127000" tIns="1082040" rIns="127000" bIns="1082040" numCol="1" spcCol="1270" anchor="t" anchorCtr="0">
            <a:noAutofit/>
          </a:bodyPr>
          <a:lstStyle/>
          <a:p>
            <a:pPr marL="406400" lvl="0" indent="-174625" algn="l" defTabSz="889000">
              <a:lnSpc>
                <a:spcPct val="90000"/>
              </a:lnSpc>
              <a:spcBef>
                <a:spcPct val="0"/>
              </a:spcBef>
              <a:spcAft>
                <a:spcPct val="35000"/>
              </a:spcAft>
            </a:pPr>
            <a:r>
              <a:rPr lang="en-US" sz="2000" b="1" u="sng" kern="1200" dirty="0" smtClean="0">
                <a:solidFill>
                  <a:schemeClr val="tx1"/>
                </a:solidFill>
                <a:latin typeface="Times New Roman" pitchFamily="18" charset="0"/>
                <a:cs typeface="Times New Roman" pitchFamily="18" charset="0"/>
              </a:rPr>
              <a:t>IN</a:t>
            </a:r>
            <a:endParaRPr lang="en-US" sz="2000" b="1" u="sng"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SFIO</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Vigil mechanism</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Secretarial Audit</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Auditor Rotation</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Resident Director</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Private Placement</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Registered Valuers</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Dormant Company</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Recasting of Account</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Secretarial Standards</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One </a:t>
            </a:r>
            <a:r>
              <a:rPr lang="en-US" sz="1600" b="0" kern="1200" dirty="0">
                <a:solidFill>
                  <a:schemeClr val="tx1"/>
                </a:solidFill>
                <a:latin typeface="Times New Roman" pitchFamily="18" charset="0"/>
                <a:cs typeface="Times New Roman" pitchFamily="18" charset="0"/>
              </a:rPr>
              <a:t>Person Company</a:t>
            </a: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Key managerial personnel</a:t>
            </a:r>
            <a:endParaRPr lang="en-US" sz="1600" b="0" kern="1200" dirty="0">
              <a:solidFill>
                <a:schemeClr val="tx1"/>
              </a:solidFill>
              <a:latin typeface="Times New Roman" pitchFamily="18" charset="0"/>
              <a:cs typeface="Times New Roman" pitchFamily="18" charset="0"/>
            </a:endParaRPr>
          </a:p>
          <a:p>
            <a:pPr marL="406400" lvl="1" indent="-174625"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NCLT, and NFRA</a:t>
            </a:r>
            <a:endParaRPr lang="en-US" sz="1600" b="0" kern="1200" dirty="0">
              <a:solidFill>
                <a:schemeClr val="tx1"/>
              </a:solidFill>
              <a:latin typeface="Times New Roman" pitchFamily="18" charset="0"/>
              <a:cs typeface="Times New Roman" pitchFamily="18" charset="0"/>
            </a:endParaRPr>
          </a:p>
        </p:txBody>
      </p:sp>
      <p:sp>
        <p:nvSpPr>
          <p:cNvPr id="11" name="Freeform 10"/>
          <p:cNvSpPr/>
          <p:nvPr/>
        </p:nvSpPr>
        <p:spPr>
          <a:xfrm rot="21600000">
            <a:off x="4668216" y="990599"/>
            <a:ext cx="3485183" cy="54102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2">
              <a:lumMod val="75000"/>
            </a:schemeClr>
          </a:solidFill>
          <a:ln>
            <a:solidFill>
              <a:schemeClr val="tx2">
                <a:lumMod val="75000"/>
              </a:schemeClr>
            </a:solidFill>
          </a:ln>
          <a:effectLst>
            <a:softEdge rad="127000"/>
          </a:effectLst>
        </p:spPr>
        <p:style>
          <a:lnRef idx="2">
            <a:scrgbClr r="0" g="0" b="0"/>
          </a:lnRef>
          <a:fillRef idx="1">
            <a:scrgbClr r="0" g="0" b="0"/>
          </a:fillRef>
          <a:effectRef idx="0">
            <a:scrgbClr r="0" g="0" b="0"/>
          </a:effectRef>
          <a:fontRef idx="minor">
            <a:schemeClr val="lt1"/>
          </a:fontRef>
        </p:style>
        <p:txBody>
          <a:bodyPr spcFirstLastPara="0" vert="horz" wrap="square" lIns="127001" tIns="1082040" rIns="127000" bIns="1082040" numCol="1" spcCol="1270" anchor="t" anchorCtr="0">
            <a:noAutofit/>
          </a:bodyPr>
          <a:lstStyle/>
          <a:p>
            <a:pPr lvl="0" algn="l" defTabSz="889000">
              <a:lnSpc>
                <a:spcPct val="90000"/>
              </a:lnSpc>
              <a:spcBef>
                <a:spcPct val="0"/>
              </a:spcBef>
              <a:spcAft>
                <a:spcPct val="35000"/>
              </a:spcAft>
            </a:pPr>
            <a:endParaRPr lang="en-US" sz="2000" b="1" u="sng" kern="1200" dirty="0" smtClean="0">
              <a:solidFill>
                <a:schemeClr val="tx1"/>
              </a:solidFill>
              <a:latin typeface="Times New Roman" pitchFamily="18" charset="0"/>
              <a:cs typeface="Times New Roman" pitchFamily="18" charset="0"/>
            </a:endParaRPr>
          </a:p>
          <a:p>
            <a:pPr marL="347663" lvl="0" indent="-173038" algn="l" defTabSz="889000">
              <a:lnSpc>
                <a:spcPct val="90000"/>
              </a:lnSpc>
              <a:spcBef>
                <a:spcPct val="0"/>
              </a:spcBef>
              <a:spcAft>
                <a:spcPct val="35000"/>
              </a:spcAft>
            </a:pPr>
            <a:r>
              <a:rPr lang="en-US" sz="2000" b="1" u="sng" kern="1200" dirty="0" smtClean="0">
                <a:solidFill>
                  <a:schemeClr val="tx1"/>
                </a:solidFill>
                <a:latin typeface="Times New Roman" pitchFamily="18" charset="0"/>
                <a:cs typeface="Times New Roman" pitchFamily="18" charset="0"/>
              </a:rPr>
              <a:t>OUT</a:t>
            </a:r>
            <a:endParaRPr lang="en-US" sz="2000" b="1" u="sng" kern="1200" dirty="0">
              <a:solidFill>
                <a:schemeClr val="tx1"/>
              </a:solidFill>
              <a:latin typeface="Times New Roman" pitchFamily="18" charset="0"/>
              <a:cs typeface="Times New Roman" pitchFamily="18" charset="0"/>
            </a:endParaRPr>
          </a:p>
          <a:p>
            <a:pPr marL="347663" lvl="1" indent="-173038"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Treasury Stocks</a:t>
            </a:r>
            <a:endParaRPr lang="en-US" sz="1600" b="0" kern="1200" dirty="0">
              <a:solidFill>
                <a:schemeClr val="tx1"/>
              </a:solidFill>
              <a:latin typeface="Times New Roman" pitchFamily="18" charset="0"/>
              <a:cs typeface="Times New Roman" pitchFamily="18" charset="0"/>
            </a:endParaRPr>
          </a:p>
          <a:p>
            <a:pPr marL="347663" lvl="1" indent="-173038"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Statutory Meetings</a:t>
            </a:r>
            <a:endParaRPr lang="en-US" sz="1600" b="0" kern="1200" dirty="0">
              <a:solidFill>
                <a:schemeClr val="tx1"/>
              </a:solidFill>
              <a:latin typeface="Times New Roman" pitchFamily="18" charset="0"/>
              <a:cs typeface="Times New Roman" pitchFamily="18" charset="0"/>
            </a:endParaRPr>
          </a:p>
          <a:p>
            <a:pPr marL="347663" lvl="1" indent="-173038"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Sole Selling Agents </a:t>
            </a:r>
            <a:endParaRPr lang="en-US" sz="1600" b="0" kern="1200" dirty="0">
              <a:solidFill>
                <a:schemeClr val="tx1"/>
              </a:solidFill>
              <a:latin typeface="Times New Roman" pitchFamily="18" charset="0"/>
              <a:cs typeface="Times New Roman" pitchFamily="18" charset="0"/>
            </a:endParaRPr>
          </a:p>
          <a:p>
            <a:pPr marL="347663" lvl="1" indent="-173038"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Qualification Shares</a:t>
            </a:r>
            <a:endParaRPr lang="en-US" sz="1600" b="0" kern="1200" dirty="0">
              <a:solidFill>
                <a:schemeClr val="tx1"/>
              </a:solidFill>
              <a:latin typeface="Times New Roman" pitchFamily="18" charset="0"/>
              <a:cs typeface="Times New Roman" pitchFamily="18" charset="0"/>
            </a:endParaRPr>
          </a:p>
          <a:p>
            <a:pPr marL="347663" lvl="1" indent="-173038"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Convert share into stock</a:t>
            </a:r>
            <a:endParaRPr lang="en-US" sz="1600" b="0" kern="1200" dirty="0">
              <a:solidFill>
                <a:schemeClr val="tx1"/>
              </a:solidFill>
              <a:latin typeface="Times New Roman" pitchFamily="18" charset="0"/>
              <a:cs typeface="Times New Roman" pitchFamily="18" charset="0"/>
            </a:endParaRPr>
          </a:p>
          <a:p>
            <a:pPr marL="347663" lvl="1" indent="-173038" algn="l" defTabSz="711200">
              <a:lnSpc>
                <a:spcPct val="90000"/>
              </a:lnSpc>
              <a:spcBef>
                <a:spcPct val="0"/>
              </a:spcBef>
              <a:spcAft>
                <a:spcPct val="15000"/>
              </a:spcAft>
              <a:buChar char="••"/>
            </a:pPr>
            <a:r>
              <a:rPr lang="en-US" sz="1600" b="0" kern="1200" dirty="0" smtClean="0">
                <a:solidFill>
                  <a:schemeClr val="tx1"/>
                </a:solidFill>
                <a:latin typeface="Times New Roman" pitchFamily="18" charset="0"/>
                <a:cs typeface="Times New Roman" pitchFamily="18" charset="0"/>
              </a:rPr>
              <a:t>Commencement Certificate</a:t>
            </a:r>
            <a:endParaRPr lang="en-US" sz="1600" b="0" kern="1200" dirty="0">
              <a:solidFill>
                <a:schemeClr val="tx1"/>
              </a:solidFill>
              <a:latin typeface="Times New Roman" pitchFamily="18" charset="0"/>
              <a:cs typeface="Times New Roman" pitchFamily="18" charset="0"/>
            </a:endParaRPr>
          </a:p>
          <a:p>
            <a:pPr marL="171450" lvl="1" indent="0" algn="l" defTabSz="711200">
              <a:lnSpc>
                <a:spcPct val="90000"/>
              </a:lnSpc>
              <a:spcBef>
                <a:spcPct val="0"/>
              </a:spcBef>
              <a:spcAft>
                <a:spcPct val="15000"/>
              </a:spcAft>
              <a:buChar char="••"/>
            </a:pPr>
            <a:endParaRPr lang="en-US" sz="1600" b="1" kern="1200"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1"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4)">
                                      <p:cBhvr>
                                        <p:cTn id="30" dur="20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80">
                                          <p:stCondLst>
                                            <p:cond delay="0"/>
                                          </p:stCondLst>
                                        </p:cTn>
                                        <p:tgtEl>
                                          <p:spTgt spid="7"/>
                                        </p:tgtEl>
                                      </p:cBhvr>
                                    </p:animEffect>
                                    <p:anim calcmode="lin" valueType="num">
                                      <p:cBhvr>
                                        <p:cTn id="3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1" dur="26">
                                          <p:stCondLst>
                                            <p:cond delay="650"/>
                                          </p:stCondLst>
                                        </p:cTn>
                                        <p:tgtEl>
                                          <p:spTgt spid="7"/>
                                        </p:tgtEl>
                                      </p:cBhvr>
                                      <p:to x="100000" y="60000"/>
                                    </p:animScale>
                                    <p:animScale>
                                      <p:cBhvr>
                                        <p:cTn id="42" dur="166" decel="50000">
                                          <p:stCondLst>
                                            <p:cond delay="676"/>
                                          </p:stCondLst>
                                        </p:cTn>
                                        <p:tgtEl>
                                          <p:spTgt spid="7"/>
                                        </p:tgtEl>
                                      </p:cBhvr>
                                      <p:to x="100000" y="100000"/>
                                    </p:animScale>
                                    <p:animScale>
                                      <p:cBhvr>
                                        <p:cTn id="43" dur="26">
                                          <p:stCondLst>
                                            <p:cond delay="1312"/>
                                          </p:stCondLst>
                                        </p:cTn>
                                        <p:tgtEl>
                                          <p:spTgt spid="7"/>
                                        </p:tgtEl>
                                      </p:cBhvr>
                                      <p:to x="100000" y="80000"/>
                                    </p:animScale>
                                    <p:animScale>
                                      <p:cBhvr>
                                        <p:cTn id="44" dur="166" decel="50000">
                                          <p:stCondLst>
                                            <p:cond delay="1338"/>
                                          </p:stCondLst>
                                        </p:cTn>
                                        <p:tgtEl>
                                          <p:spTgt spid="7"/>
                                        </p:tgtEl>
                                      </p:cBhvr>
                                      <p:to x="100000" y="100000"/>
                                    </p:animScale>
                                    <p:animScale>
                                      <p:cBhvr>
                                        <p:cTn id="45" dur="26">
                                          <p:stCondLst>
                                            <p:cond delay="1642"/>
                                          </p:stCondLst>
                                        </p:cTn>
                                        <p:tgtEl>
                                          <p:spTgt spid="7"/>
                                        </p:tgtEl>
                                      </p:cBhvr>
                                      <p:to x="100000" y="90000"/>
                                    </p:animScale>
                                    <p:animScale>
                                      <p:cBhvr>
                                        <p:cTn id="46" dur="166" decel="50000">
                                          <p:stCondLst>
                                            <p:cond delay="1668"/>
                                          </p:stCondLst>
                                        </p:cTn>
                                        <p:tgtEl>
                                          <p:spTgt spid="7"/>
                                        </p:tgtEl>
                                      </p:cBhvr>
                                      <p:to x="100000" y="100000"/>
                                    </p:animScale>
                                    <p:animScale>
                                      <p:cBhvr>
                                        <p:cTn id="47" dur="26">
                                          <p:stCondLst>
                                            <p:cond delay="1808"/>
                                          </p:stCondLst>
                                        </p:cTn>
                                        <p:tgtEl>
                                          <p:spTgt spid="7"/>
                                        </p:tgtEl>
                                      </p:cBhvr>
                                      <p:to x="100000" y="95000"/>
                                    </p:animScale>
                                    <p:animScale>
                                      <p:cBhvr>
                                        <p:cTn id="48" dur="166" decel="50000">
                                          <p:stCondLst>
                                            <p:cond delay="1834"/>
                                          </p:stCondLst>
                                        </p:cTn>
                                        <p:tgtEl>
                                          <p:spTgt spid="7"/>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1"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wheel(4)">
                                      <p:cBhvr>
                                        <p:cTn id="5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Freeform 7"/>
          <p:cNvSpPr/>
          <p:nvPr/>
        </p:nvSpPr>
        <p:spPr>
          <a:xfrm>
            <a:off x="231454" y="1143000"/>
            <a:ext cx="6923546" cy="918972"/>
          </a:xfrm>
          <a:custGeom>
            <a:avLst/>
            <a:gdLst>
              <a:gd name="connsiteX0" fmla="*/ 0 w 6923546"/>
              <a:gd name="connsiteY0" fmla="*/ 91897 h 918972"/>
              <a:gd name="connsiteX1" fmla="*/ 26916 w 6923546"/>
              <a:gd name="connsiteY1" fmla="*/ 26916 h 918972"/>
              <a:gd name="connsiteX2" fmla="*/ 91897 w 6923546"/>
              <a:gd name="connsiteY2" fmla="*/ 0 h 918972"/>
              <a:gd name="connsiteX3" fmla="*/ 6831649 w 6923546"/>
              <a:gd name="connsiteY3" fmla="*/ 0 h 918972"/>
              <a:gd name="connsiteX4" fmla="*/ 6896630 w 6923546"/>
              <a:gd name="connsiteY4" fmla="*/ 26916 h 918972"/>
              <a:gd name="connsiteX5" fmla="*/ 6923546 w 6923546"/>
              <a:gd name="connsiteY5" fmla="*/ 91897 h 918972"/>
              <a:gd name="connsiteX6" fmla="*/ 6923546 w 6923546"/>
              <a:gd name="connsiteY6" fmla="*/ 827075 h 918972"/>
              <a:gd name="connsiteX7" fmla="*/ 6896630 w 6923546"/>
              <a:gd name="connsiteY7" fmla="*/ 892056 h 918972"/>
              <a:gd name="connsiteX8" fmla="*/ 6831649 w 6923546"/>
              <a:gd name="connsiteY8" fmla="*/ 918972 h 918972"/>
              <a:gd name="connsiteX9" fmla="*/ 91897 w 6923546"/>
              <a:gd name="connsiteY9" fmla="*/ 918972 h 918972"/>
              <a:gd name="connsiteX10" fmla="*/ 26916 w 6923546"/>
              <a:gd name="connsiteY10" fmla="*/ 892056 h 918972"/>
              <a:gd name="connsiteX11" fmla="*/ 0 w 6923546"/>
              <a:gd name="connsiteY11" fmla="*/ 827075 h 918972"/>
              <a:gd name="connsiteX12" fmla="*/ 0 w 6923546"/>
              <a:gd name="connsiteY12" fmla="*/ 91897 h 9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23546" h="918972">
                <a:moveTo>
                  <a:pt x="0" y="91897"/>
                </a:moveTo>
                <a:cubicBezTo>
                  <a:pt x="0" y="67524"/>
                  <a:pt x="9682" y="44150"/>
                  <a:pt x="26916" y="26916"/>
                </a:cubicBezTo>
                <a:cubicBezTo>
                  <a:pt x="44150" y="9682"/>
                  <a:pt x="67524" y="0"/>
                  <a:pt x="91897" y="0"/>
                </a:cubicBezTo>
                <a:lnTo>
                  <a:pt x="6831649" y="0"/>
                </a:lnTo>
                <a:cubicBezTo>
                  <a:pt x="6856022" y="0"/>
                  <a:pt x="6879396" y="9682"/>
                  <a:pt x="6896630" y="26916"/>
                </a:cubicBezTo>
                <a:cubicBezTo>
                  <a:pt x="6913864" y="44150"/>
                  <a:pt x="6923546" y="67524"/>
                  <a:pt x="6923546" y="91897"/>
                </a:cubicBezTo>
                <a:lnTo>
                  <a:pt x="6923546" y="827075"/>
                </a:lnTo>
                <a:cubicBezTo>
                  <a:pt x="6923546" y="851448"/>
                  <a:pt x="6913864" y="874822"/>
                  <a:pt x="6896630" y="892056"/>
                </a:cubicBezTo>
                <a:cubicBezTo>
                  <a:pt x="6879396" y="909290"/>
                  <a:pt x="6856022" y="918972"/>
                  <a:pt x="6831649" y="918972"/>
                </a:cubicBezTo>
                <a:lnTo>
                  <a:pt x="91897" y="918972"/>
                </a:lnTo>
                <a:cubicBezTo>
                  <a:pt x="67524" y="918972"/>
                  <a:pt x="44150" y="909290"/>
                  <a:pt x="26916" y="892056"/>
                </a:cubicBezTo>
                <a:cubicBezTo>
                  <a:pt x="9682" y="874822"/>
                  <a:pt x="0" y="851448"/>
                  <a:pt x="0" y="827075"/>
                </a:cubicBezTo>
                <a:lnTo>
                  <a:pt x="0" y="91897"/>
                </a:lnTo>
                <a:close/>
              </a:path>
            </a:pathLst>
          </a:custGeom>
          <a:ln/>
        </p:spPr>
        <p:style>
          <a:lnRef idx="0">
            <a:schemeClr val="accent1"/>
          </a:lnRef>
          <a:fillRef idx="3">
            <a:schemeClr val="accent1"/>
          </a:fillRef>
          <a:effectRef idx="3">
            <a:schemeClr val="accent1"/>
          </a:effectRef>
          <a:fontRef idx="minor">
            <a:schemeClr val="lt1"/>
          </a:fontRef>
        </p:style>
        <p:txBody>
          <a:bodyPr spcFirstLastPara="0" vert="horz" wrap="square" lIns="95496" tIns="95496" rIns="1187082" bIns="95496" numCol="1" spcCol="1270" anchor="ctr" anchorCtr="0">
            <a:noAutofit/>
          </a:bodyPr>
          <a:lstStyle/>
          <a:p>
            <a:pPr lvl="0" algn="l" defTabSz="800100" rtl="0">
              <a:lnSpc>
                <a:spcPct val="90000"/>
              </a:lnSpc>
              <a:spcBef>
                <a:spcPct val="0"/>
              </a:spcBef>
              <a:spcAft>
                <a:spcPct val="35000"/>
              </a:spcAft>
            </a:pPr>
            <a:r>
              <a:rPr lang="en-US" sz="1800" b="1" u="sng" kern="1200" dirty="0" smtClean="0">
                <a:solidFill>
                  <a:srgbClr val="FFFF00"/>
                </a:solidFill>
              </a:rPr>
              <a:t>ELIGITILITY</a:t>
            </a:r>
          </a:p>
          <a:p>
            <a:pPr lvl="0" algn="l" defTabSz="800100" rtl="0">
              <a:lnSpc>
                <a:spcPct val="90000"/>
              </a:lnSpc>
              <a:spcBef>
                <a:spcPct val="0"/>
              </a:spcBef>
              <a:spcAft>
                <a:spcPct val="35000"/>
              </a:spcAft>
            </a:pPr>
            <a:r>
              <a:rPr lang="en-US" sz="1800" b="0" kern="1200" dirty="0" smtClean="0">
                <a:solidFill>
                  <a:schemeClr val="tx1"/>
                </a:solidFill>
              </a:rPr>
              <a:t>Every Listed Company or Such Class of Companies</a:t>
            </a:r>
            <a:endParaRPr lang="en-US" sz="1800" b="0" kern="1200" dirty="0">
              <a:solidFill>
                <a:schemeClr val="tx1"/>
              </a:solidFill>
            </a:endParaRPr>
          </a:p>
        </p:txBody>
      </p:sp>
      <p:sp>
        <p:nvSpPr>
          <p:cNvPr id="9" name="Freeform 8"/>
          <p:cNvSpPr/>
          <p:nvPr/>
        </p:nvSpPr>
        <p:spPr>
          <a:xfrm>
            <a:off x="520962" y="2115455"/>
            <a:ext cx="7278260" cy="1111478"/>
          </a:xfrm>
          <a:custGeom>
            <a:avLst/>
            <a:gdLst>
              <a:gd name="connsiteX0" fmla="*/ 0 w 7278260"/>
              <a:gd name="connsiteY0" fmla="*/ 111148 h 1111478"/>
              <a:gd name="connsiteX1" fmla="*/ 32555 w 7278260"/>
              <a:gd name="connsiteY1" fmla="*/ 32555 h 1111478"/>
              <a:gd name="connsiteX2" fmla="*/ 111149 w 7278260"/>
              <a:gd name="connsiteY2" fmla="*/ 1 h 1111478"/>
              <a:gd name="connsiteX3" fmla="*/ 7167112 w 7278260"/>
              <a:gd name="connsiteY3" fmla="*/ 0 h 1111478"/>
              <a:gd name="connsiteX4" fmla="*/ 7245705 w 7278260"/>
              <a:gd name="connsiteY4" fmla="*/ 32555 h 1111478"/>
              <a:gd name="connsiteX5" fmla="*/ 7278259 w 7278260"/>
              <a:gd name="connsiteY5" fmla="*/ 111149 h 1111478"/>
              <a:gd name="connsiteX6" fmla="*/ 7278260 w 7278260"/>
              <a:gd name="connsiteY6" fmla="*/ 1000330 h 1111478"/>
              <a:gd name="connsiteX7" fmla="*/ 7245705 w 7278260"/>
              <a:gd name="connsiteY7" fmla="*/ 1078924 h 1111478"/>
              <a:gd name="connsiteX8" fmla="*/ 7167111 w 7278260"/>
              <a:gd name="connsiteY8" fmla="*/ 1111478 h 1111478"/>
              <a:gd name="connsiteX9" fmla="*/ 111148 w 7278260"/>
              <a:gd name="connsiteY9" fmla="*/ 1111478 h 1111478"/>
              <a:gd name="connsiteX10" fmla="*/ 32554 w 7278260"/>
              <a:gd name="connsiteY10" fmla="*/ 1078923 h 1111478"/>
              <a:gd name="connsiteX11" fmla="*/ 0 w 7278260"/>
              <a:gd name="connsiteY11" fmla="*/ 1000329 h 1111478"/>
              <a:gd name="connsiteX12" fmla="*/ 0 w 7278260"/>
              <a:gd name="connsiteY12" fmla="*/ 111148 h 1111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8260" h="1111478">
                <a:moveTo>
                  <a:pt x="0" y="111148"/>
                </a:moveTo>
                <a:cubicBezTo>
                  <a:pt x="0" y="81670"/>
                  <a:pt x="11710" y="53399"/>
                  <a:pt x="32555" y="32555"/>
                </a:cubicBezTo>
                <a:cubicBezTo>
                  <a:pt x="53399" y="11711"/>
                  <a:pt x="81670" y="1"/>
                  <a:pt x="111149" y="1"/>
                </a:cubicBezTo>
                <a:lnTo>
                  <a:pt x="7167112" y="0"/>
                </a:lnTo>
                <a:cubicBezTo>
                  <a:pt x="7196590" y="0"/>
                  <a:pt x="7224861" y="11710"/>
                  <a:pt x="7245705" y="32555"/>
                </a:cubicBezTo>
                <a:cubicBezTo>
                  <a:pt x="7266549" y="53399"/>
                  <a:pt x="7278259" y="81670"/>
                  <a:pt x="7278259" y="111149"/>
                </a:cubicBezTo>
                <a:cubicBezTo>
                  <a:pt x="7278259" y="407543"/>
                  <a:pt x="7278260" y="703936"/>
                  <a:pt x="7278260" y="1000330"/>
                </a:cubicBezTo>
                <a:cubicBezTo>
                  <a:pt x="7278260" y="1029808"/>
                  <a:pt x="7266550" y="1058079"/>
                  <a:pt x="7245705" y="1078924"/>
                </a:cubicBezTo>
                <a:cubicBezTo>
                  <a:pt x="7224861" y="1099768"/>
                  <a:pt x="7196590" y="1111478"/>
                  <a:pt x="7167111" y="1111478"/>
                </a:cubicBezTo>
                <a:lnTo>
                  <a:pt x="111148" y="1111478"/>
                </a:lnTo>
                <a:cubicBezTo>
                  <a:pt x="81670" y="1111478"/>
                  <a:pt x="53399" y="1099768"/>
                  <a:pt x="32554" y="1078923"/>
                </a:cubicBezTo>
                <a:cubicBezTo>
                  <a:pt x="11710" y="1058079"/>
                  <a:pt x="0" y="1029808"/>
                  <a:pt x="0" y="1000329"/>
                </a:cubicBezTo>
                <a:lnTo>
                  <a:pt x="0" y="111148"/>
                </a:lnTo>
                <a:close/>
              </a:path>
            </a:pathLst>
          </a:custGeom>
          <a:ln/>
        </p:spPr>
        <p:style>
          <a:lnRef idx="0">
            <a:schemeClr val="accent5"/>
          </a:lnRef>
          <a:fillRef idx="3">
            <a:schemeClr val="accent5"/>
          </a:fillRef>
          <a:effectRef idx="3">
            <a:schemeClr val="accent5"/>
          </a:effectRef>
          <a:fontRef idx="minor">
            <a:schemeClr val="lt1"/>
          </a:fontRef>
        </p:style>
        <p:txBody>
          <a:bodyPr spcFirstLastPara="0" vert="horz" wrap="square" lIns="101134" tIns="101134" rIns="1300362" bIns="101134" numCol="1" spcCol="1270" anchor="ctr" anchorCtr="0">
            <a:noAutofit/>
          </a:bodyPr>
          <a:lstStyle/>
          <a:p>
            <a:pPr lvl="0" algn="just" defTabSz="800100" rtl="0">
              <a:lnSpc>
                <a:spcPct val="100000"/>
              </a:lnSpc>
              <a:spcBef>
                <a:spcPct val="0"/>
              </a:spcBef>
              <a:spcAft>
                <a:spcPct val="35000"/>
              </a:spcAft>
            </a:pPr>
            <a:r>
              <a:rPr lang="en-US" sz="1800" b="1" kern="1200" dirty="0" smtClean="0">
                <a:solidFill>
                  <a:srgbClr val="FFFF00"/>
                </a:solidFill>
              </a:rPr>
              <a:t>AS PER DRAFT RULES</a:t>
            </a:r>
          </a:p>
          <a:p>
            <a:pPr lvl="0" algn="just" defTabSz="800100" rtl="0">
              <a:lnSpc>
                <a:spcPct val="90000"/>
              </a:lnSpc>
              <a:spcBef>
                <a:spcPct val="0"/>
              </a:spcBef>
              <a:spcAft>
                <a:spcPct val="35000"/>
              </a:spcAft>
            </a:pPr>
            <a:r>
              <a:rPr lang="en-US" sz="1800" b="0" kern="1200" dirty="0" smtClean="0">
                <a:solidFill>
                  <a:schemeClr val="tx1"/>
                </a:solidFill>
              </a:rPr>
              <a:t>Companies which accept deposits from public and Companies which have borrowed money from banks and public financial institutions &gt; Rs 50 Crores</a:t>
            </a:r>
            <a:endParaRPr lang="en-US" sz="1800" b="0" kern="1200" dirty="0">
              <a:solidFill>
                <a:schemeClr val="tx1"/>
              </a:solidFill>
            </a:endParaRPr>
          </a:p>
        </p:txBody>
      </p:sp>
      <p:sp>
        <p:nvSpPr>
          <p:cNvPr id="10" name="Freeform 9"/>
          <p:cNvSpPr/>
          <p:nvPr/>
        </p:nvSpPr>
        <p:spPr>
          <a:xfrm>
            <a:off x="1145790" y="3303473"/>
            <a:ext cx="7131800" cy="918972"/>
          </a:xfrm>
          <a:custGeom>
            <a:avLst/>
            <a:gdLst>
              <a:gd name="connsiteX0" fmla="*/ 0 w 7131800"/>
              <a:gd name="connsiteY0" fmla="*/ 91897 h 918972"/>
              <a:gd name="connsiteX1" fmla="*/ 26916 w 7131800"/>
              <a:gd name="connsiteY1" fmla="*/ 26916 h 918972"/>
              <a:gd name="connsiteX2" fmla="*/ 91897 w 7131800"/>
              <a:gd name="connsiteY2" fmla="*/ 0 h 918972"/>
              <a:gd name="connsiteX3" fmla="*/ 7039903 w 7131800"/>
              <a:gd name="connsiteY3" fmla="*/ 0 h 918972"/>
              <a:gd name="connsiteX4" fmla="*/ 7104884 w 7131800"/>
              <a:gd name="connsiteY4" fmla="*/ 26916 h 918972"/>
              <a:gd name="connsiteX5" fmla="*/ 7131800 w 7131800"/>
              <a:gd name="connsiteY5" fmla="*/ 91897 h 918972"/>
              <a:gd name="connsiteX6" fmla="*/ 7131800 w 7131800"/>
              <a:gd name="connsiteY6" fmla="*/ 827075 h 918972"/>
              <a:gd name="connsiteX7" fmla="*/ 7104884 w 7131800"/>
              <a:gd name="connsiteY7" fmla="*/ 892056 h 918972"/>
              <a:gd name="connsiteX8" fmla="*/ 7039903 w 7131800"/>
              <a:gd name="connsiteY8" fmla="*/ 918972 h 918972"/>
              <a:gd name="connsiteX9" fmla="*/ 91897 w 7131800"/>
              <a:gd name="connsiteY9" fmla="*/ 918972 h 918972"/>
              <a:gd name="connsiteX10" fmla="*/ 26916 w 7131800"/>
              <a:gd name="connsiteY10" fmla="*/ 892056 h 918972"/>
              <a:gd name="connsiteX11" fmla="*/ 0 w 7131800"/>
              <a:gd name="connsiteY11" fmla="*/ 827075 h 918972"/>
              <a:gd name="connsiteX12" fmla="*/ 0 w 7131800"/>
              <a:gd name="connsiteY12" fmla="*/ 91897 h 9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31800" h="918972">
                <a:moveTo>
                  <a:pt x="0" y="91897"/>
                </a:moveTo>
                <a:cubicBezTo>
                  <a:pt x="0" y="67524"/>
                  <a:pt x="9682" y="44150"/>
                  <a:pt x="26916" y="26916"/>
                </a:cubicBezTo>
                <a:cubicBezTo>
                  <a:pt x="44150" y="9682"/>
                  <a:pt x="67524" y="0"/>
                  <a:pt x="91897" y="0"/>
                </a:cubicBezTo>
                <a:lnTo>
                  <a:pt x="7039903" y="0"/>
                </a:lnTo>
                <a:cubicBezTo>
                  <a:pt x="7064276" y="0"/>
                  <a:pt x="7087650" y="9682"/>
                  <a:pt x="7104884" y="26916"/>
                </a:cubicBezTo>
                <a:cubicBezTo>
                  <a:pt x="7122118" y="44150"/>
                  <a:pt x="7131800" y="67524"/>
                  <a:pt x="7131800" y="91897"/>
                </a:cubicBezTo>
                <a:lnTo>
                  <a:pt x="7131800" y="827075"/>
                </a:lnTo>
                <a:cubicBezTo>
                  <a:pt x="7131800" y="851448"/>
                  <a:pt x="7122118" y="874822"/>
                  <a:pt x="7104884" y="892056"/>
                </a:cubicBezTo>
                <a:cubicBezTo>
                  <a:pt x="7087650" y="909290"/>
                  <a:pt x="7064276" y="918972"/>
                  <a:pt x="7039903" y="918972"/>
                </a:cubicBezTo>
                <a:lnTo>
                  <a:pt x="91897" y="918972"/>
                </a:lnTo>
                <a:cubicBezTo>
                  <a:pt x="67524" y="918972"/>
                  <a:pt x="44150" y="909290"/>
                  <a:pt x="26916" y="892056"/>
                </a:cubicBezTo>
                <a:cubicBezTo>
                  <a:pt x="9682" y="874822"/>
                  <a:pt x="0" y="851448"/>
                  <a:pt x="0" y="827075"/>
                </a:cubicBezTo>
                <a:lnTo>
                  <a:pt x="0" y="91897"/>
                </a:lnTo>
                <a:close/>
              </a:path>
            </a:pathLst>
          </a:custGeom>
          <a:ln/>
        </p:spPr>
        <p:style>
          <a:lnRef idx="0">
            <a:schemeClr val="accent1"/>
          </a:lnRef>
          <a:fillRef idx="3">
            <a:schemeClr val="accent1"/>
          </a:fillRef>
          <a:effectRef idx="3">
            <a:schemeClr val="accent1"/>
          </a:effectRef>
          <a:fontRef idx="minor">
            <a:schemeClr val="lt1"/>
          </a:fontRef>
        </p:style>
        <p:txBody>
          <a:bodyPr spcFirstLastPara="0" vert="horz" wrap="square" lIns="95496" tIns="95496" rIns="1270592" bIns="95497" numCol="1" spcCol="1270" anchor="ctr" anchorCtr="0">
            <a:noAutofit/>
          </a:bodyPr>
          <a:lstStyle/>
          <a:p>
            <a:pPr lvl="0" algn="l" defTabSz="800100" rtl="0">
              <a:lnSpc>
                <a:spcPct val="90000"/>
              </a:lnSpc>
              <a:spcBef>
                <a:spcPct val="0"/>
              </a:spcBef>
              <a:spcAft>
                <a:spcPct val="35000"/>
              </a:spcAft>
            </a:pPr>
            <a:r>
              <a:rPr lang="en-US" sz="1800" b="1" u="sng" kern="1200" dirty="0" smtClean="0">
                <a:solidFill>
                  <a:srgbClr val="FFFF00"/>
                </a:solidFill>
              </a:rPr>
              <a:t>MECHANISM FACILITATES</a:t>
            </a:r>
          </a:p>
          <a:p>
            <a:pPr lvl="0" algn="l" defTabSz="800100" rtl="0">
              <a:lnSpc>
                <a:spcPct val="90000"/>
              </a:lnSpc>
              <a:spcBef>
                <a:spcPct val="0"/>
              </a:spcBef>
              <a:spcAft>
                <a:spcPct val="35000"/>
              </a:spcAft>
            </a:pPr>
            <a:r>
              <a:rPr lang="en-US" sz="1800" b="0" kern="1200" dirty="0" smtClean="0">
                <a:solidFill>
                  <a:schemeClr val="tx1"/>
                </a:solidFill>
              </a:rPr>
              <a:t>Directors and Employees to report genuine concerns</a:t>
            </a:r>
            <a:endParaRPr lang="en-US" sz="1800" b="0" i="1" u="sng" kern="1200" dirty="0">
              <a:solidFill>
                <a:schemeClr val="tx1"/>
              </a:solidFill>
            </a:endParaRPr>
          </a:p>
        </p:txBody>
      </p:sp>
      <p:sp>
        <p:nvSpPr>
          <p:cNvPr id="11" name="Freeform 10"/>
          <p:cNvSpPr/>
          <p:nvPr/>
        </p:nvSpPr>
        <p:spPr>
          <a:xfrm>
            <a:off x="1680880" y="4303488"/>
            <a:ext cx="6995351" cy="918972"/>
          </a:xfrm>
          <a:custGeom>
            <a:avLst/>
            <a:gdLst>
              <a:gd name="connsiteX0" fmla="*/ 0 w 6995351"/>
              <a:gd name="connsiteY0" fmla="*/ 91897 h 918972"/>
              <a:gd name="connsiteX1" fmla="*/ 26916 w 6995351"/>
              <a:gd name="connsiteY1" fmla="*/ 26916 h 918972"/>
              <a:gd name="connsiteX2" fmla="*/ 91897 w 6995351"/>
              <a:gd name="connsiteY2" fmla="*/ 0 h 918972"/>
              <a:gd name="connsiteX3" fmla="*/ 6903454 w 6995351"/>
              <a:gd name="connsiteY3" fmla="*/ 0 h 918972"/>
              <a:gd name="connsiteX4" fmla="*/ 6968435 w 6995351"/>
              <a:gd name="connsiteY4" fmla="*/ 26916 h 918972"/>
              <a:gd name="connsiteX5" fmla="*/ 6995351 w 6995351"/>
              <a:gd name="connsiteY5" fmla="*/ 91897 h 918972"/>
              <a:gd name="connsiteX6" fmla="*/ 6995351 w 6995351"/>
              <a:gd name="connsiteY6" fmla="*/ 827075 h 918972"/>
              <a:gd name="connsiteX7" fmla="*/ 6968435 w 6995351"/>
              <a:gd name="connsiteY7" fmla="*/ 892056 h 918972"/>
              <a:gd name="connsiteX8" fmla="*/ 6903454 w 6995351"/>
              <a:gd name="connsiteY8" fmla="*/ 918972 h 918972"/>
              <a:gd name="connsiteX9" fmla="*/ 91897 w 6995351"/>
              <a:gd name="connsiteY9" fmla="*/ 918972 h 918972"/>
              <a:gd name="connsiteX10" fmla="*/ 26916 w 6995351"/>
              <a:gd name="connsiteY10" fmla="*/ 892056 h 918972"/>
              <a:gd name="connsiteX11" fmla="*/ 0 w 6995351"/>
              <a:gd name="connsiteY11" fmla="*/ 827075 h 918972"/>
              <a:gd name="connsiteX12" fmla="*/ 0 w 6995351"/>
              <a:gd name="connsiteY12" fmla="*/ 91897 h 9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95351" h="918972">
                <a:moveTo>
                  <a:pt x="0" y="91897"/>
                </a:moveTo>
                <a:cubicBezTo>
                  <a:pt x="0" y="67524"/>
                  <a:pt x="9682" y="44150"/>
                  <a:pt x="26916" y="26916"/>
                </a:cubicBezTo>
                <a:cubicBezTo>
                  <a:pt x="44150" y="9682"/>
                  <a:pt x="67524" y="0"/>
                  <a:pt x="91897" y="0"/>
                </a:cubicBezTo>
                <a:lnTo>
                  <a:pt x="6903454" y="0"/>
                </a:lnTo>
                <a:cubicBezTo>
                  <a:pt x="6927827" y="0"/>
                  <a:pt x="6951201" y="9682"/>
                  <a:pt x="6968435" y="26916"/>
                </a:cubicBezTo>
                <a:cubicBezTo>
                  <a:pt x="6985669" y="44150"/>
                  <a:pt x="6995351" y="67524"/>
                  <a:pt x="6995351" y="91897"/>
                </a:cubicBezTo>
                <a:lnTo>
                  <a:pt x="6995351" y="827075"/>
                </a:lnTo>
                <a:cubicBezTo>
                  <a:pt x="6995351" y="851448"/>
                  <a:pt x="6985669" y="874822"/>
                  <a:pt x="6968435" y="892056"/>
                </a:cubicBezTo>
                <a:cubicBezTo>
                  <a:pt x="6951201" y="909290"/>
                  <a:pt x="6927827" y="918972"/>
                  <a:pt x="6903454" y="918972"/>
                </a:cubicBezTo>
                <a:lnTo>
                  <a:pt x="91897" y="918972"/>
                </a:lnTo>
                <a:cubicBezTo>
                  <a:pt x="67524" y="918972"/>
                  <a:pt x="44150" y="909290"/>
                  <a:pt x="26916" y="892056"/>
                </a:cubicBezTo>
                <a:cubicBezTo>
                  <a:pt x="9682" y="874822"/>
                  <a:pt x="0" y="851448"/>
                  <a:pt x="0" y="827075"/>
                </a:cubicBezTo>
                <a:lnTo>
                  <a:pt x="0" y="91897"/>
                </a:lnTo>
                <a:close/>
              </a:path>
            </a:pathLst>
          </a:custGeom>
          <a:ln/>
        </p:spPr>
        <p:style>
          <a:lnRef idx="0">
            <a:schemeClr val="accent5"/>
          </a:lnRef>
          <a:fillRef idx="3">
            <a:schemeClr val="accent5"/>
          </a:fillRef>
          <a:effectRef idx="3">
            <a:schemeClr val="accent5"/>
          </a:effectRef>
          <a:fontRef idx="minor">
            <a:schemeClr val="lt1"/>
          </a:fontRef>
        </p:style>
        <p:txBody>
          <a:bodyPr spcFirstLastPara="0" vert="horz" wrap="square" lIns="95496" tIns="95496" rIns="1248109" bIns="95497" numCol="1" spcCol="1270" anchor="ctr" anchorCtr="0">
            <a:noAutofit/>
          </a:bodyPr>
          <a:lstStyle/>
          <a:p>
            <a:pPr lvl="0" algn="l" defTabSz="800100" rtl="0">
              <a:lnSpc>
                <a:spcPct val="100000"/>
              </a:lnSpc>
              <a:spcBef>
                <a:spcPct val="0"/>
              </a:spcBef>
              <a:spcAft>
                <a:spcPct val="35000"/>
              </a:spcAft>
            </a:pPr>
            <a:r>
              <a:rPr lang="en-US" sz="1800" b="1" u="sng" kern="1200" dirty="0" smtClean="0">
                <a:solidFill>
                  <a:srgbClr val="FFFF00"/>
                </a:solidFill>
              </a:rPr>
              <a:t>SAFEGUARDS</a:t>
            </a:r>
          </a:p>
          <a:p>
            <a:pPr lvl="0" algn="l" defTabSz="800100" rtl="0">
              <a:lnSpc>
                <a:spcPct val="90000"/>
              </a:lnSpc>
              <a:spcBef>
                <a:spcPct val="0"/>
              </a:spcBef>
              <a:spcAft>
                <a:spcPct val="35000"/>
              </a:spcAft>
            </a:pPr>
            <a:r>
              <a:rPr lang="en-US" sz="1800" b="0" kern="1200" dirty="0" smtClean="0">
                <a:solidFill>
                  <a:schemeClr val="tx1"/>
                </a:solidFill>
              </a:rPr>
              <a:t>Adequate safeguards against victimization of persons who </a:t>
            </a:r>
            <a:r>
              <a:rPr lang="en-US" sz="1800" b="1" kern="1200" dirty="0" smtClean="0">
                <a:solidFill>
                  <a:schemeClr val="tx1"/>
                </a:solidFill>
              </a:rPr>
              <a:t>use such mechanism</a:t>
            </a:r>
            <a:endParaRPr lang="en-US" sz="1800" b="1" kern="1200" dirty="0">
              <a:solidFill>
                <a:schemeClr val="tx1"/>
              </a:solidFill>
            </a:endParaRPr>
          </a:p>
        </p:txBody>
      </p:sp>
      <p:sp>
        <p:nvSpPr>
          <p:cNvPr id="12" name="Freeform 11"/>
          <p:cNvSpPr/>
          <p:nvPr/>
        </p:nvSpPr>
        <p:spPr>
          <a:xfrm>
            <a:off x="2358584" y="5329428"/>
            <a:ext cx="6630162" cy="918972"/>
          </a:xfrm>
          <a:custGeom>
            <a:avLst/>
            <a:gdLst>
              <a:gd name="connsiteX0" fmla="*/ 0 w 6630162"/>
              <a:gd name="connsiteY0" fmla="*/ 91897 h 918972"/>
              <a:gd name="connsiteX1" fmla="*/ 26916 w 6630162"/>
              <a:gd name="connsiteY1" fmla="*/ 26916 h 918972"/>
              <a:gd name="connsiteX2" fmla="*/ 91897 w 6630162"/>
              <a:gd name="connsiteY2" fmla="*/ 0 h 918972"/>
              <a:gd name="connsiteX3" fmla="*/ 6538265 w 6630162"/>
              <a:gd name="connsiteY3" fmla="*/ 0 h 918972"/>
              <a:gd name="connsiteX4" fmla="*/ 6603246 w 6630162"/>
              <a:gd name="connsiteY4" fmla="*/ 26916 h 918972"/>
              <a:gd name="connsiteX5" fmla="*/ 6630162 w 6630162"/>
              <a:gd name="connsiteY5" fmla="*/ 91897 h 918972"/>
              <a:gd name="connsiteX6" fmla="*/ 6630162 w 6630162"/>
              <a:gd name="connsiteY6" fmla="*/ 827075 h 918972"/>
              <a:gd name="connsiteX7" fmla="*/ 6603246 w 6630162"/>
              <a:gd name="connsiteY7" fmla="*/ 892056 h 918972"/>
              <a:gd name="connsiteX8" fmla="*/ 6538265 w 6630162"/>
              <a:gd name="connsiteY8" fmla="*/ 918972 h 918972"/>
              <a:gd name="connsiteX9" fmla="*/ 91897 w 6630162"/>
              <a:gd name="connsiteY9" fmla="*/ 918972 h 918972"/>
              <a:gd name="connsiteX10" fmla="*/ 26916 w 6630162"/>
              <a:gd name="connsiteY10" fmla="*/ 892056 h 918972"/>
              <a:gd name="connsiteX11" fmla="*/ 0 w 6630162"/>
              <a:gd name="connsiteY11" fmla="*/ 827075 h 918972"/>
              <a:gd name="connsiteX12" fmla="*/ 0 w 6630162"/>
              <a:gd name="connsiteY12" fmla="*/ 91897 h 9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30162" h="918972">
                <a:moveTo>
                  <a:pt x="0" y="91897"/>
                </a:moveTo>
                <a:cubicBezTo>
                  <a:pt x="0" y="67524"/>
                  <a:pt x="9682" y="44150"/>
                  <a:pt x="26916" y="26916"/>
                </a:cubicBezTo>
                <a:cubicBezTo>
                  <a:pt x="44150" y="9682"/>
                  <a:pt x="67524" y="0"/>
                  <a:pt x="91897" y="0"/>
                </a:cubicBezTo>
                <a:lnTo>
                  <a:pt x="6538265" y="0"/>
                </a:lnTo>
                <a:cubicBezTo>
                  <a:pt x="6562638" y="0"/>
                  <a:pt x="6586012" y="9682"/>
                  <a:pt x="6603246" y="26916"/>
                </a:cubicBezTo>
                <a:cubicBezTo>
                  <a:pt x="6620480" y="44150"/>
                  <a:pt x="6630162" y="67524"/>
                  <a:pt x="6630162" y="91897"/>
                </a:cubicBezTo>
                <a:lnTo>
                  <a:pt x="6630162" y="827075"/>
                </a:lnTo>
                <a:cubicBezTo>
                  <a:pt x="6630162" y="851448"/>
                  <a:pt x="6620480" y="874822"/>
                  <a:pt x="6603246" y="892056"/>
                </a:cubicBezTo>
                <a:cubicBezTo>
                  <a:pt x="6586012" y="909290"/>
                  <a:pt x="6562638" y="918972"/>
                  <a:pt x="6538265" y="918972"/>
                </a:cubicBezTo>
                <a:lnTo>
                  <a:pt x="91897" y="918972"/>
                </a:lnTo>
                <a:cubicBezTo>
                  <a:pt x="67524" y="918972"/>
                  <a:pt x="44150" y="909290"/>
                  <a:pt x="26916" y="892056"/>
                </a:cubicBezTo>
                <a:cubicBezTo>
                  <a:pt x="9682" y="874822"/>
                  <a:pt x="0" y="851448"/>
                  <a:pt x="0" y="827075"/>
                </a:cubicBezTo>
                <a:lnTo>
                  <a:pt x="0" y="91897"/>
                </a:lnTo>
                <a:close/>
              </a:path>
            </a:pathLst>
          </a:custGeom>
          <a:ln/>
        </p:spPr>
        <p:style>
          <a:lnRef idx="0">
            <a:schemeClr val="accent1"/>
          </a:lnRef>
          <a:fillRef idx="3">
            <a:schemeClr val="accent1"/>
          </a:fillRef>
          <a:effectRef idx="3">
            <a:schemeClr val="accent1"/>
          </a:effectRef>
          <a:fontRef idx="minor">
            <a:schemeClr val="lt1"/>
          </a:fontRef>
        </p:style>
        <p:txBody>
          <a:bodyPr spcFirstLastPara="0" vert="horz" wrap="square" lIns="95496" tIns="95496" rIns="1187938" bIns="95496" numCol="1" spcCol="1270" anchor="ctr" anchorCtr="0">
            <a:noAutofit/>
          </a:bodyPr>
          <a:lstStyle/>
          <a:p>
            <a:pPr lvl="0" algn="l" defTabSz="800100" rtl="0">
              <a:lnSpc>
                <a:spcPct val="90000"/>
              </a:lnSpc>
              <a:spcBef>
                <a:spcPct val="0"/>
              </a:spcBef>
              <a:spcAft>
                <a:spcPct val="35000"/>
              </a:spcAft>
            </a:pPr>
            <a:r>
              <a:rPr lang="en-US" sz="1800" b="1" u="sng" kern="1200" dirty="0" smtClean="0">
                <a:solidFill>
                  <a:srgbClr val="FFFF00"/>
                </a:solidFill>
              </a:rPr>
              <a:t>ACCESSEBILITY</a:t>
            </a:r>
          </a:p>
          <a:p>
            <a:pPr lvl="0" algn="l" defTabSz="800100" rtl="0">
              <a:lnSpc>
                <a:spcPct val="90000"/>
              </a:lnSpc>
              <a:spcBef>
                <a:spcPct val="0"/>
              </a:spcBef>
              <a:spcAft>
                <a:spcPct val="35000"/>
              </a:spcAft>
            </a:pPr>
            <a:r>
              <a:rPr lang="en-US" sz="1800" b="0" kern="1200" dirty="0" smtClean="0">
                <a:solidFill>
                  <a:schemeClr val="tx1"/>
                </a:solidFill>
              </a:rPr>
              <a:t>Direct Access to Chairperson of the Audit Committee</a:t>
            </a:r>
            <a:endParaRPr lang="en-US" sz="1800" b="0" kern="1200" dirty="0">
              <a:solidFill>
                <a:schemeClr val="tx1"/>
              </a:solidFill>
            </a:endParaRPr>
          </a:p>
        </p:txBody>
      </p:sp>
      <p:sp>
        <p:nvSpPr>
          <p:cNvPr id="13" name="Freeform 12"/>
          <p:cNvSpPr/>
          <p:nvPr/>
        </p:nvSpPr>
        <p:spPr>
          <a:xfrm>
            <a:off x="6410976" y="1814360"/>
            <a:ext cx="597331" cy="597331"/>
          </a:xfrm>
          <a:custGeom>
            <a:avLst/>
            <a:gdLst>
              <a:gd name="connsiteX0" fmla="*/ 0 w 597331"/>
              <a:gd name="connsiteY0" fmla="*/ 328532 h 597331"/>
              <a:gd name="connsiteX1" fmla="*/ 134399 w 597331"/>
              <a:gd name="connsiteY1" fmla="*/ 328532 h 597331"/>
              <a:gd name="connsiteX2" fmla="*/ 134399 w 597331"/>
              <a:gd name="connsiteY2" fmla="*/ 0 h 597331"/>
              <a:gd name="connsiteX3" fmla="*/ 462932 w 597331"/>
              <a:gd name="connsiteY3" fmla="*/ 0 h 597331"/>
              <a:gd name="connsiteX4" fmla="*/ 462932 w 597331"/>
              <a:gd name="connsiteY4" fmla="*/ 328532 h 597331"/>
              <a:gd name="connsiteX5" fmla="*/ 597331 w 597331"/>
              <a:gd name="connsiteY5" fmla="*/ 328532 h 597331"/>
              <a:gd name="connsiteX6" fmla="*/ 298666 w 597331"/>
              <a:gd name="connsiteY6" fmla="*/ 597331 h 597331"/>
              <a:gd name="connsiteX7" fmla="*/ 0 w 597331"/>
              <a:gd name="connsiteY7" fmla="*/ 328532 h 59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7331" h="597331">
                <a:moveTo>
                  <a:pt x="0" y="328532"/>
                </a:moveTo>
                <a:lnTo>
                  <a:pt x="134399" y="328532"/>
                </a:lnTo>
                <a:lnTo>
                  <a:pt x="134399" y="0"/>
                </a:lnTo>
                <a:lnTo>
                  <a:pt x="462932" y="0"/>
                </a:lnTo>
                <a:lnTo>
                  <a:pt x="462932" y="328532"/>
                </a:lnTo>
                <a:lnTo>
                  <a:pt x="597331" y="328532"/>
                </a:lnTo>
                <a:lnTo>
                  <a:pt x="298666" y="597331"/>
                </a:lnTo>
                <a:lnTo>
                  <a:pt x="0" y="328532"/>
                </a:lnTo>
                <a:close/>
              </a:path>
            </a:pathLst>
          </a:custGeom>
          <a:solidFill>
            <a:schemeClr val="tx2">
              <a:lumMod val="75000"/>
              <a:alpha val="90000"/>
            </a:schemeClr>
          </a:solidFill>
          <a:ln>
            <a:solidFill>
              <a:schemeClr val="tx2">
                <a:lumMod val="75000"/>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7259" tIns="22860" rIns="157259" bIns="170699" numCol="1" spcCol="1270" anchor="ctr" anchorCtr="0">
            <a:noAutofit/>
          </a:bodyPr>
          <a:lstStyle/>
          <a:p>
            <a:pPr lvl="0" algn="ctr" defTabSz="800100">
              <a:lnSpc>
                <a:spcPct val="90000"/>
              </a:lnSpc>
              <a:spcBef>
                <a:spcPct val="0"/>
              </a:spcBef>
              <a:spcAft>
                <a:spcPct val="35000"/>
              </a:spcAft>
            </a:pPr>
            <a:endParaRPr lang="en-US" sz="1800" b="1" kern="1200" dirty="0">
              <a:solidFill>
                <a:schemeClr val="tx1"/>
              </a:solidFill>
            </a:endParaRPr>
          </a:p>
        </p:txBody>
      </p:sp>
      <p:sp>
        <p:nvSpPr>
          <p:cNvPr id="14" name="Freeform 13"/>
          <p:cNvSpPr/>
          <p:nvPr/>
        </p:nvSpPr>
        <p:spPr>
          <a:xfrm>
            <a:off x="6906085" y="2860967"/>
            <a:ext cx="597331" cy="597331"/>
          </a:xfrm>
          <a:custGeom>
            <a:avLst/>
            <a:gdLst>
              <a:gd name="connsiteX0" fmla="*/ 0 w 597331"/>
              <a:gd name="connsiteY0" fmla="*/ 328532 h 597331"/>
              <a:gd name="connsiteX1" fmla="*/ 134399 w 597331"/>
              <a:gd name="connsiteY1" fmla="*/ 328532 h 597331"/>
              <a:gd name="connsiteX2" fmla="*/ 134399 w 597331"/>
              <a:gd name="connsiteY2" fmla="*/ 0 h 597331"/>
              <a:gd name="connsiteX3" fmla="*/ 462932 w 597331"/>
              <a:gd name="connsiteY3" fmla="*/ 0 h 597331"/>
              <a:gd name="connsiteX4" fmla="*/ 462932 w 597331"/>
              <a:gd name="connsiteY4" fmla="*/ 328532 h 597331"/>
              <a:gd name="connsiteX5" fmla="*/ 597331 w 597331"/>
              <a:gd name="connsiteY5" fmla="*/ 328532 h 597331"/>
              <a:gd name="connsiteX6" fmla="*/ 298666 w 597331"/>
              <a:gd name="connsiteY6" fmla="*/ 597331 h 597331"/>
              <a:gd name="connsiteX7" fmla="*/ 0 w 597331"/>
              <a:gd name="connsiteY7" fmla="*/ 328532 h 59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7331" h="597331">
                <a:moveTo>
                  <a:pt x="0" y="328532"/>
                </a:moveTo>
                <a:lnTo>
                  <a:pt x="134399" y="328532"/>
                </a:lnTo>
                <a:lnTo>
                  <a:pt x="134399" y="0"/>
                </a:lnTo>
                <a:lnTo>
                  <a:pt x="462932" y="0"/>
                </a:lnTo>
                <a:lnTo>
                  <a:pt x="462932" y="328532"/>
                </a:lnTo>
                <a:lnTo>
                  <a:pt x="597331" y="328532"/>
                </a:lnTo>
                <a:lnTo>
                  <a:pt x="298666" y="597331"/>
                </a:lnTo>
                <a:lnTo>
                  <a:pt x="0" y="328532"/>
                </a:lnTo>
                <a:close/>
              </a:path>
            </a:pathLst>
          </a:custGeom>
          <a:solidFill>
            <a:schemeClr val="tx2">
              <a:lumMod val="75000"/>
              <a:alpha val="90000"/>
            </a:schemeClr>
          </a:solidFill>
          <a:ln>
            <a:solidFill>
              <a:schemeClr val="tx2">
                <a:lumMod val="75000"/>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7259" tIns="22860" rIns="157259" bIns="170699" numCol="1" spcCol="1270" anchor="ctr" anchorCtr="0">
            <a:noAutofit/>
          </a:bodyPr>
          <a:lstStyle/>
          <a:p>
            <a:pPr lvl="0" algn="ctr" defTabSz="800100">
              <a:lnSpc>
                <a:spcPct val="90000"/>
              </a:lnSpc>
              <a:spcBef>
                <a:spcPct val="0"/>
              </a:spcBef>
              <a:spcAft>
                <a:spcPct val="35000"/>
              </a:spcAft>
            </a:pPr>
            <a:endParaRPr lang="en-US" sz="1800" b="1" kern="1200" dirty="0">
              <a:solidFill>
                <a:schemeClr val="tx1"/>
              </a:solidFill>
            </a:endParaRPr>
          </a:p>
        </p:txBody>
      </p:sp>
      <p:sp>
        <p:nvSpPr>
          <p:cNvPr id="15" name="Freeform 14"/>
          <p:cNvSpPr/>
          <p:nvPr/>
        </p:nvSpPr>
        <p:spPr>
          <a:xfrm>
            <a:off x="7401195" y="3892257"/>
            <a:ext cx="597331" cy="597331"/>
          </a:xfrm>
          <a:custGeom>
            <a:avLst/>
            <a:gdLst>
              <a:gd name="connsiteX0" fmla="*/ 0 w 597331"/>
              <a:gd name="connsiteY0" fmla="*/ 328532 h 597331"/>
              <a:gd name="connsiteX1" fmla="*/ 134399 w 597331"/>
              <a:gd name="connsiteY1" fmla="*/ 328532 h 597331"/>
              <a:gd name="connsiteX2" fmla="*/ 134399 w 597331"/>
              <a:gd name="connsiteY2" fmla="*/ 0 h 597331"/>
              <a:gd name="connsiteX3" fmla="*/ 462932 w 597331"/>
              <a:gd name="connsiteY3" fmla="*/ 0 h 597331"/>
              <a:gd name="connsiteX4" fmla="*/ 462932 w 597331"/>
              <a:gd name="connsiteY4" fmla="*/ 328532 h 597331"/>
              <a:gd name="connsiteX5" fmla="*/ 597331 w 597331"/>
              <a:gd name="connsiteY5" fmla="*/ 328532 h 597331"/>
              <a:gd name="connsiteX6" fmla="*/ 298666 w 597331"/>
              <a:gd name="connsiteY6" fmla="*/ 597331 h 597331"/>
              <a:gd name="connsiteX7" fmla="*/ 0 w 597331"/>
              <a:gd name="connsiteY7" fmla="*/ 328532 h 59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7331" h="597331">
                <a:moveTo>
                  <a:pt x="0" y="328532"/>
                </a:moveTo>
                <a:lnTo>
                  <a:pt x="134399" y="328532"/>
                </a:lnTo>
                <a:lnTo>
                  <a:pt x="134399" y="0"/>
                </a:lnTo>
                <a:lnTo>
                  <a:pt x="462932" y="0"/>
                </a:lnTo>
                <a:lnTo>
                  <a:pt x="462932" y="328532"/>
                </a:lnTo>
                <a:lnTo>
                  <a:pt x="597331" y="328532"/>
                </a:lnTo>
                <a:lnTo>
                  <a:pt x="298666" y="597331"/>
                </a:lnTo>
                <a:lnTo>
                  <a:pt x="0" y="328532"/>
                </a:lnTo>
                <a:close/>
              </a:path>
            </a:pathLst>
          </a:custGeom>
          <a:solidFill>
            <a:schemeClr val="tx2">
              <a:lumMod val="75000"/>
              <a:alpha val="90000"/>
            </a:schemeClr>
          </a:solidFill>
          <a:ln>
            <a:solidFill>
              <a:schemeClr val="tx2">
                <a:lumMod val="75000"/>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7259" tIns="22860" rIns="157259" bIns="170699" numCol="1" spcCol="1270" anchor="ctr" anchorCtr="0">
            <a:noAutofit/>
          </a:bodyPr>
          <a:lstStyle/>
          <a:p>
            <a:pPr lvl="0" algn="ctr" defTabSz="800100">
              <a:lnSpc>
                <a:spcPct val="90000"/>
              </a:lnSpc>
              <a:spcBef>
                <a:spcPct val="0"/>
              </a:spcBef>
              <a:spcAft>
                <a:spcPct val="35000"/>
              </a:spcAft>
            </a:pPr>
            <a:endParaRPr lang="en-US" sz="1800" b="1" kern="1200" dirty="0">
              <a:solidFill>
                <a:schemeClr val="tx1"/>
              </a:solidFill>
            </a:endParaRPr>
          </a:p>
        </p:txBody>
      </p:sp>
      <p:sp>
        <p:nvSpPr>
          <p:cNvPr id="16" name="Freeform 15"/>
          <p:cNvSpPr/>
          <p:nvPr/>
        </p:nvSpPr>
        <p:spPr>
          <a:xfrm>
            <a:off x="7896304" y="4949075"/>
            <a:ext cx="597331" cy="597331"/>
          </a:xfrm>
          <a:custGeom>
            <a:avLst/>
            <a:gdLst>
              <a:gd name="connsiteX0" fmla="*/ 0 w 597331"/>
              <a:gd name="connsiteY0" fmla="*/ 328532 h 597331"/>
              <a:gd name="connsiteX1" fmla="*/ 134399 w 597331"/>
              <a:gd name="connsiteY1" fmla="*/ 328532 h 597331"/>
              <a:gd name="connsiteX2" fmla="*/ 134399 w 597331"/>
              <a:gd name="connsiteY2" fmla="*/ 0 h 597331"/>
              <a:gd name="connsiteX3" fmla="*/ 462932 w 597331"/>
              <a:gd name="connsiteY3" fmla="*/ 0 h 597331"/>
              <a:gd name="connsiteX4" fmla="*/ 462932 w 597331"/>
              <a:gd name="connsiteY4" fmla="*/ 328532 h 597331"/>
              <a:gd name="connsiteX5" fmla="*/ 597331 w 597331"/>
              <a:gd name="connsiteY5" fmla="*/ 328532 h 597331"/>
              <a:gd name="connsiteX6" fmla="*/ 298666 w 597331"/>
              <a:gd name="connsiteY6" fmla="*/ 597331 h 597331"/>
              <a:gd name="connsiteX7" fmla="*/ 0 w 597331"/>
              <a:gd name="connsiteY7" fmla="*/ 328532 h 59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7331" h="597331">
                <a:moveTo>
                  <a:pt x="0" y="328532"/>
                </a:moveTo>
                <a:lnTo>
                  <a:pt x="134399" y="328532"/>
                </a:lnTo>
                <a:lnTo>
                  <a:pt x="134399" y="0"/>
                </a:lnTo>
                <a:lnTo>
                  <a:pt x="462932" y="0"/>
                </a:lnTo>
                <a:lnTo>
                  <a:pt x="462932" y="328532"/>
                </a:lnTo>
                <a:lnTo>
                  <a:pt x="597331" y="328532"/>
                </a:lnTo>
                <a:lnTo>
                  <a:pt x="298666" y="597331"/>
                </a:lnTo>
                <a:lnTo>
                  <a:pt x="0" y="328532"/>
                </a:lnTo>
                <a:close/>
              </a:path>
            </a:pathLst>
          </a:custGeom>
          <a:solidFill>
            <a:schemeClr val="tx2">
              <a:lumMod val="75000"/>
              <a:alpha val="90000"/>
            </a:schemeClr>
          </a:solidFill>
          <a:ln>
            <a:solidFill>
              <a:schemeClr val="tx2">
                <a:lumMod val="75000"/>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7259" tIns="22860" rIns="157259" bIns="170699" numCol="1" spcCol="1270" anchor="ctr" anchorCtr="0">
            <a:noAutofit/>
          </a:bodyPr>
          <a:lstStyle/>
          <a:p>
            <a:pPr lvl="0" algn="ctr" defTabSz="800100">
              <a:lnSpc>
                <a:spcPct val="90000"/>
              </a:lnSpc>
              <a:spcBef>
                <a:spcPct val="0"/>
              </a:spcBef>
              <a:spcAft>
                <a:spcPct val="35000"/>
              </a:spcAft>
            </a:pPr>
            <a:endParaRPr lang="en-US" sz="1800" b="1" kern="1200" dirty="0">
              <a:solidFill>
                <a:schemeClr val="tx1"/>
              </a:solidFill>
            </a:endParaRPr>
          </a:p>
        </p:txBody>
      </p:sp>
      <p:sp>
        <p:nvSpPr>
          <p:cNvPr id="6" name="Rounded Rectangle 5"/>
          <p:cNvSpPr/>
          <p:nvPr/>
        </p:nvSpPr>
        <p:spPr>
          <a:xfrm>
            <a:off x="0" y="0"/>
            <a:ext cx="9144000" cy="1143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000" b="1" dirty="0">
                <a:solidFill>
                  <a:srgbClr val="00B0F0"/>
                </a:solidFill>
                <a:cs typeface="Times New Roman" pitchFamily="18" charset="0"/>
              </a:rPr>
              <a:t> </a:t>
            </a:r>
          </a:p>
          <a:p>
            <a:pPr algn="ctr" fontAlgn="auto">
              <a:spcBef>
                <a:spcPts val="0"/>
              </a:spcBef>
              <a:spcAft>
                <a:spcPts val="0"/>
              </a:spcAft>
              <a:defRPr/>
            </a:pPr>
            <a:r>
              <a:rPr lang="en-US" sz="3000" b="1" dirty="0">
                <a:solidFill>
                  <a:srgbClr val="00B0F0"/>
                </a:solidFill>
                <a:cs typeface="Times New Roman" pitchFamily="18" charset="0"/>
              </a:rPr>
              <a:t>AUDIT </a:t>
            </a:r>
            <a:r>
              <a:rPr lang="en-US" sz="3000" b="1" dirty="0" smtClean="0">
                <a:solidFill>
                  <a:srgbClr val="00B0F0"/>
                </a:solidFill>
                <a:cs typeface="Times New Roman" pitchFamily="18" charset="0"/>
              </a:rPr>
              <a:t>COMMITTEE </a:t>
            </a:r>
            <a:r>
              <a:rPr lang="en-US" sz="2000" b="1" dirty="0" smtClean="0">
                <a:solidFill>
                  <a:srgbClr val="00B0F0"/>
                </a:solidFill>
                <a:cs typeface="Times New Roman" pitchFamily="18" charset="0"/>
              </a:rPr>
              <a:t>Contd…!!!</a:t>
            </a:r>
          </a:p>
          <a:p>
            <a:pPr algn="ctr" fontAlgn="auto">
              <a:spcBef>
                <a:spcPts val="0"/>
              </a:spcBef>
              <a:spcAft>
                <a:spcPts val="0"/>
              </a:spcAft>
              <a:defRPr/>
            </a:pPr>
            <a:r>
              <a:rPr lang="en-US" sz="3000" b="1" dirty="0" smtClean="0">
                <a:solidFill>
                  <a:srgbClr val="00B0F0"/>
                </a:solidFill>
                <a:cs typeface="Times New Roman" pitchFamily="18" charset="0"/>
              </a:rPr>
              <a:t>VIGIL </a:t>
            </a:r>
            <a:r>
              <a:rPr lang="en-US" sz="3000" b="1" dirty="0">
                <a:solidFill>
                  <a:srgbClr val="00B0F0"/>
                </a:solidFill>
                <a:cs typeface="Times New Roman" pitchFamily="18" charset="0"/>
              </a:rPr>
              <a:t>MECHANISM</a:t>
            </a:r>
          </a:p>
          <a:p>
            <a:pPr algn="ctr" fontAlgn="auto">
              <a:spcBef>
                <a:spcPts val="0"/>
              </a:spcBef>
              <a:spcAft>
                <a:spcPts val="0"/>
              </a:spcAft>
              <a:defRPr/>
            </a:pPr>
            <a:r>
              <a:rPr lang="en-US" sz="3000" b="1" dirty="0">
                <a:solidFill>
                  <a:srgbClr val="00B0F0"/>
                </a:solidFill>
                <a:cs typeface="Times New Roman" pitchFamily="18" charset="0"/>
              </a:rPr>
              <a:t> </a:t>
            </a:r>
            <a:endParaRPr lang="en-GB" sz="3000" b="1" dirty="0">
              <a:solidFill>
                <a:srgbClr val="00B0F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ppt_x</p:attrName>
                                        </p:attrNameLst>
                                      </p:cBhvr>
                                      <p:tavLst>
                                        <p:tav tm="0">
                                          <p:val>
                                            <p:strVal val="#ppt_x-.2"/>
                                          </p:val>
                                        </p:tav>
                                        <p:tav tm="100000">
                                          <p:val>
                                            <p:strVal val="#ppt_x"/>
                                          </p:val>
                                        </p:tav>
                                      </p:tavLst>
                                    </p:anim>
                                    <p:anim calcmode="lin" valueType="num">
                                      <p:cBhvr>
                                        <p:cTn id="1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8"/>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ppt_x</p:attrName>
                                        </p:attrNameLst>
                                      </p:cBhvr>
                                      <p:tavLst>
                                        <p:tav tm="0">
                                          <p:val>
                                            <p:strVal val="#ppt_x-.2"/>
                                          </p:val>
                                        </p:tav>
                                        <p:tav tm="100000">
                                          <p:val>
                                            <p:strVal val="#ppt_x"/>
                                          </p:val>
                                        </p:tav>
                                      </p:tavLst>
                                    </p:anim>
                                    <p:anim calcmode="lin" valueType="num">
                                      <p:cBhvr>
                                        <p:cTn id="18"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ppt_x</p:attrName>
                                        </p:attrNameLst>
                                      </p:cBhvr>
                                      <p:tavLst>
                                        <p:tav tm="0">
                                          <p:val>
                                            <p:strVal val="#ppt_x-.2"/>
                                          </p:val>
                                        </p:tav>
                                        <p:tav tm="100000">
                                          <p:val>
                                            <p:strVal val="#ppt_x"/>
                                          </p:val>
                                        </p:tav>
                                      </p:tavLst>
                                    </p:anim>
                                    <p:anim calcmode="lin" valueType="num">
                                      <p:cBhvr>
                                        <p:cTn id="25"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6" dur="1000"/>
                                        <p:tgtEl>
                                          <p:spTgt spid="9"/>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ppt_x</p:attrName>
                                        </p:attrNameLst>
                                      </p:cBhvr>
                                      <p:tavLst>
                                        <p:tav tm="0">
                                          <p:val>
                                            <p:strVal val="#ppt_x-.2"/>
                                          </p:val>
                                        </p:tav>
                                        <p:tav tm="100000">
                                          <p:val>
                                            <p:strVal val="#ppt_x"/>
                                          </p:val>
                                        </p:tav>
                                      </p:tavLst>
                                    </p:anim>
                                    <p:anim calcmode="lin" valueType="num">
                                      <p:cBhvr>
                                        <p:cTn id="30"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1000" fill="hold"/>
                                        <p:tgtEl>
                                          <p:spTgt spid="10"/>
                                        </p:tgtEl>
                                        <p:attrNameLst>
                                          <p:attrName>ppt_x</p:attrName>
                                        </p:attrNameLst>
                                      </p:cBhvr>
                                      <p:tavLst>
                                        <p:tav tm="0">
                                          <p:val>
                                            <p:strVal val="#ppt_x-.2"/>
                                          </p:val>
                                        </p:tav>
                                        <p:tav tm="100000">
                                          <p:val>
                                            <p:strVal val="#ppt_x"/>
                                          </p:val>
                                        </p:tav>
                                      </p:tavLst>
                                    </p:anim>
                                    <p:anim calcmode="lin" valueType="num">
                                      <p:cBhvr>
                                        <p:cTn id="37"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38" dur="1000"/>
                                        <p:tgtEl>
                                          <p:spTgt spid="10"/>
                                        </p:tgtEl>
                                      </p:cBhvr>
                                    </p:animEffect>
                                  </p:childTnLst>
                                </p:cTn>
                              </p:par>
                              <p:par>
                                <p:cTn id="39" presetID="29"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1000" fill="hold"/>
                                        <p:tgtEl>
                                          <p:spTgt spid="15"/>
                                        </p:tgtEl>
                                        <p:attrNameLst>
                                          <p:attrName>ppt_x</p:attrName>
                                        </p:attrNameLst>
                                      </p:cBhvr>
                                      <p:tavLst>
                                        <p:tav tm="0">
                                          <p:val>
                                            <p:strVal val="#ppt_x-.2"/>
                                          </p:val>
                                        </p:tav>
                                        <p:tav tm="100000">
                                          <p:val>
                                            <p:strVal val="#ppt_x"/>
                                          </p:val>
                                        </p:tav>
                                      </p:tavLst>
                                    </p:anim>
                                    <p:anim calcmode="lin" valueType="num">
                                      <p:cBhvr>
                                        <p:cTn id="42"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43" dur="10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1000" fill="hold"/>
                                        <p:tgtEl>
                                          <p:spTgt spid="11"/>
                                        </p:tgtEl>
                                        <p:attrNameLst>
                                          <p:attrName>ppt_x</p:attrName>
                                        </p:attrNameLst>
                                      </p:cBhvr>
                                      <p:tavLst>
                                        <p:tav tm="0">
                                          <p:val>
                                            <p:strVal val="#ppt_x-.2"/>
                                          </p:val>
                                        </p:tav>
                                        <p:tav tm="100000">
                                          <p:val>
                                            <p:strVal val="#ppt_x"/>
                                          </p:val>
                                        </p:tav>
                                      </p:tavLst>
                                    </p:anim>
                                    <p:anim calcmode="lin" valueType="num">
                                      <p:cBhvr>
                                        <p:cTn id="49"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50" dur="1000"/>
                                        <p:tgtEl>
                                          <p:spTgt spid="11"/>
                                        </p:tgtEl>
                                      </p:cBhvr>
                                    </p:animEffect>
                                  </p:childTnLst>
                                </p:cTn>
                              </p:par>
                              <p:par>
                                <p:cTn id="51" presetID="29" presetClass="entr" presetSubtype="0"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1000" fill="hold"/>
                                        <p:tgtEl>
                                          <p:spTgt spid="16"/>
                                        </p:tgtEl>
                                        <p:attrNameLst>
                                          <p:attrName>ppt_x</p:attrName>
                                        </p:attrNameLst>
                                      </p:cBhvr>
                                      <p:tavLst>
                                        <p:tav tm="0">
                                          <p:val>
                                            <p:strVal val="#ppt_x-.2"/>
                                          </p:val>
                                        </p:tav>
                                        <p:tav tm="100000">
                                          <p:val>
                                            <p:strVal val="#ppt_x"/>
                                          </p:val>
                                        </p:tav>
                                      </p:tavLst>
                                    </p:anim>
                                    <p:anim calcmode="lin" valueType="num">
                                      <p:cBhvr>
                                        <p:cTn id="54"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55" dur="10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wipe(down)">
                                      <p:cBhvr>
                                        <p:cTn id="60" dur="580">
                                          <p:stCondLst>
                                            <p:cond delay="0"/>
                                          </p:stCondLst>
                                        </p:cTn>
                                        <p:tgtEl>
                                          <p:spTgt spid="12"/>
                                        </p:tgtEl>
                                      </p:cBhvr>
                                    </p:animEffect>
                                    <p:anim calcmode="lin" valueType="num">
                                      <p:cBhvr>
                                        <p:cTn id="61"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6" dur="26">
                                          <p:stCondLst>
                                            <p:cond delay="650"/>
                                          </p:stCondLst>
                                        </p:cTn>
                                        <p:tgtEl>
                                          <p:spTgt spid="12"/>
                                        </p:tgtEl>
                                      </p:cBhvr>
                                      <p:to x="100000" y="60000"/>
                                    </p:animScale>
                                    <p:animScale>
                                      <p:cBhvr>
                                        <p:cTn id="67" dur="166" decel="50000">
                                          <p:stCondLst>
                                            <p:cond delay="676"/>
                                          </p:stCondLst>
                                        </p:cTn>
                                        <p:tgtEl>
                                          <p:spTgt spid="12"/>
                                        </p:tgtEl>
                                      </p:cBhvr>
                                      <p:to x="100000" y="100000"/>
                                    </p:animScale>
                                    <p:animScale>
                                      <p:cBhvr>
                                        <p:cTn id="68" dur="26">
                                          <p:stCondLst>
                                            <p:cond delay="1312"/>
                                          </p:stCondLst>
                                        </p:cTn>
                                        <p:tgtEl>
                                          <p:spTgt spid="12"/>
                                        </p:tgtEl>
                                      </p:cBhvr>
                                      <p:to x="100000" y="80000"/>
                                    </p:animScale>
                                    <p:animScale>
                                      <p:cBhvr>
                                        <p:cTn id="69" dur="166" decel="50000">
                                          <p:stCondLst>
                                            <p:cond delay="1338"/>
                                          </p:stCondLst>
                                        </p:cTn>
                                        <p:tgtEl>
                                          <p:spTgt spid="12"/>
                                        </p:tgtEl>
                                      </p:cBhvr>
                                      <p:to x="100000" y="100000"/>
                                    </p:animScale>
                                    <p:animScale>
                                      <p:cBhvr>
                                        <p:cTn id="70" dur="26">
                                          <p:stCondLst>
                                            <p:cond delay="1642"/>
                                          </p:stCondLst>
                                        </p:cTn>
                                        <p:tgtEl>
                                          <p:spTgt spid="12"/>
                                        </p:tgtEl>
                                      </p:cBhvr>
                                      <p:to x="100000" y="90000"/>
                                    </p:animScale>
                                    <p:animScale>
                                      <p:cBhvr>
                                        <p:cTn id="71" dur="166" decel="50000">
                                          <p:stCondLst>
                                            <p:cond delay="1668"/>
                                          </p:stCondLst>
                                        </p:cTn>
                                        <p:tgtEl>
                                          <p:spTgt spid="12"/>
                                        </p:tgtEl>
                                      </p:cBhvr>
                                      <p:to x="100000" y="100000"/>
                                    </p:animScale>
                                    <p:animScale>
                                      <p:cBhvr>
                                        <p:cTn id="72" dur="26">
                                          <p:stCondLst>
                                            <p:cond delay="1808"/>
                                          </p:stCondLst>
                                        </p:cTn>
                                        <p:tgtEl>
                                          <p:spTgt spid="12"/>
                                        </p:tgtEl>
                                      </p:cBhvr>
                                      <p:to x="100000" y="95000"/>
                                    </p:animScale>
                                    <p:animScale>
                                      <p:cBhvr>
                                        <p:cTn id="73"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51</a:t>
            </a:fld>
            <a:endParaRPr lang="en-US" dirty="0"/>
          </a:p>
        </p:txBody>
      </p:sp>
      <p:sp>
        <p:nvSpPr>
          <p:cNvPr id="5" name="Rectangle 4"/>
          <p:cNvSpPr/>
          <p:nvPr/>
        </p:nvSpPr>
        <p:spPr>
          <a:xfrm>
            <a:off x="0" y="0"/>
            <a:ext cx="9144000" cy="55399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3000" b="1" dirty="0" smtClean="0">
                <a:solidFill>
                  <a:schemeClr val="bg1"/>
                </a:solidFill>
              </a:rPr>
              <a:t>Vacation of Office of Directors</a:t>
            </a:r>
            <a:endParaRPr lang="en-US" sz="3000" b="1" dirty="0">
              <a:solidFill>
                <a:schemeClr val="bg1"/>
              </a:solidFill>
            </a:endParaRPr>
          </a:p>
        </p:txBody>
      </p:sp>
      <p:sp>
        <p:nvSpPr>
          <p:cNvPr id="11" name="Isosceles Triangle 10"/>
          <p:cNvSpPr/>
          <p:nvPr/>
        </p:nvSpPr>
        <p:spPr>
          <a:xfrm>
            <a:off x="1352535" y="838200"/>
            <a:ext cx="5486400" cy="5486400"/>
          </a:xfrm>
          <a:prstGeom prst="triangl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11"/>
          <p:cNvSpPr/>
          <p:nvPr/>
        </p:nvSpPr>
        <p:spPr>
          <a:xfrm>
            <a:off x="4088091" y="1372261"/>
            <a:ext cx="4511085" cy="942975"/>
          </a:xfrm>
          <a:custGeom>
            <a:avLst/>
            <a:gdLst>
              <a:gd name="connsiteX0" fmla="*/ 0 w 4511085"/>
              <a:gd name="connsiteY0" fmla="*/ 157166 h 942975"/>
              <a:gd name="connsiteX1" fmla="*/ 46033 w 4511085"/>
              <a:gd name="connsiteY1" fmla="*/ 46033 h 942975"/>
              <a:gd name="connsiteX2" fmla="*/ 157166 w 4511085"/>
              <a:gd name="connsiteY2" fmla="*/ 0 h 942975"/>
              <a:gd name="connsiteX3" fmla="*/ 4353919 w 4511085"/>
              <a:gd name="connsiteY3" fmla="*/ 0 h 942975"/>
              <a:gd name="connsiteX4" fmla="*/ 4465052 w 4511085"/>
              <a:gd name="connsiteY4" fmla="*/ 46033 h 942975"/>
              <a:gd name="connsiteX5" fmla="*/ 4511085 w 4511085"/>
              <a:gd name="connsiteY5" fmla="*/ 157166 h 942975"/>
              <a:gd name="connsiteX6" fmla="*/ 4511085 w 4511085"/>
              <a:gd name="connsiteY6" fmla="*/ 785809 h 942975"/>
              <a:gd name="connsiteX7" fmla="*/ 4465052 w 4511085"/>
              <a:gd name="connsiteY7" fmla="*/ 896942 h 942975"/>
              <a:gd name="connsiteX8" fmla="*/ 4353919 w 4511085"/>
              <a:gd name="connsiteY8" fmla="*/ 942975 h 942975"/>
              <a:gd name="connsiteX9" fmla="*/ 157166 w 4511085"/>
              <a:gd name="connsiteY9" fmla="*/ 942975 h 942975"/>
              <a:gd name="connsiteX10" fmla="*/ 46033 w 4511085"/>
              <a:gd name="connsiteY10" fmla="*/ 896942 h 942975"/>
              <a:gd name="connsiteX11" fmla="*/ 0 w 4511085"/>
              <a:gd name="connsiteY11" fmla="*/ 785809 h 942975"/>
              <a:gd name="connsiteX12" fmla="*/ 0 w 4511085"/>
              <a:gd name="connsiteY12" fmla="*/ 15716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1085" h="942975">
                <a:moveTo>
                  <a:pt x="0" y="157166"/>
                </a:moveTo>
                <a:cubicBezTo>
                  <a:pt x="0" y="115483"/>
                  <a:pt x="16559" y="75507"/>
                  <a:pt x="46033" y="46033"/>
                </a:cubicBezTo>
                <a:cubicBezTo>
                  <a:pt x="75507" y="16559"/>
                  <a:pt x="115483" y="0"/>
                  <a:pt x="157166" y="0"/>
                </a:cubicBezTo>
                <a:lnTo>
                  <a:pt x="4353919" y="0"/>
                </a:lnTo>
                <a:cubicBezTo>
                  <a:pt x="4395602" y="0"/>
                  <a:pt x="4435578" y="16559"/>
                  <a:pt x="4465052" y="46033"/>
                </a:cubicBezTo>
                <a:cubicBezTo>
                  <a:pt x="4494526" y="75507"/>
                  <a:pt x="4511085" y="115483"/>
                  <a:pt x="4511085" y="157166"/>
                </a:cubicBezTo>
                <a:lnTo>
                  <a:pt x="4511085" y="785809"/>
                </a:lnTo>
                <a:cubicBezTo>
                  <a:pt x="4511085" y="827492"/>
                  <a:pt x="4494526" y="867468"/>
                  <a:pt x="4465052" y="896942"/>
                </a:cubicBezTo>
                <a:cubicBezTo>
                  <a:pt x="4435578" y="926416"/>
                  <a:pt x="4395602" y="942975"/>
                  <a:pt x="4353919" y="942975"/>
                </a:cubicBezTo>
                <a:lnTo>
                  <a:pt x="157166" y="942975"/>
                </a:lnTo>
                <a:cubicBezTo>
                  <a:pt x="115483" y="942975"/>
                  <a:pt x="75507" y="926416"/>
                  <a:pt x="46033" y="896942"/>
                </a:cubicBezTo>
                <a:cubicBezTo>
                  <a:pt x="16559" y="867468"/>
                  <a:pt x="0" y="827492"/>
                  <a:pt x="0" y="785809"/>
                </a:cubicBezTo>
                <a:lnTo>
                  <a:pt x="0" y="15716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2232" tIns="122232" rIns="122232" bIns="122232" numCol="1" spcCol="1270" anchor="ctr" anchorCtr="0">
            <a:noAutofit/>
          </a:bodyPr>
          <a:lstStyle/>
          <a:p>
            <a:pPr lvl="0" algn="ctr" defTabSz="889000">
              <a:lnSpc>
                <a:spcPct val="90000"/>
              </a:lnSpc>
              <a:spcBef>
                <a:spcPct val="0"/>
              </a:spcBef>
              <a:spcAft>
                <a:spcPct val="35000"/>
              </a:spcAft>
            </a:pPr>
            <a:r>
              <a:rPr lang="en-US" sz="2000" b="1" kern="1200" dirty="0" smtClean="0"/>
              <a:t>Disqualified by an order of Court/Tribunal; and/or</a:t>
            </a:r>
          </a:p>
        </p:txBody>
      </p:sp>
      <p:sp>
        <p:nvSpPr>
          <p:cNvPr id="13" name="Freeform 12"/>
          <p:cNvSpPr/>
          <p:nvPr/>
        </p:nvSpPr>
        <p:spPr>
          <a:xfrm>
            <a:off x="4088145" y="2551268"/>
            <a:ext cx="4511049" cy="942975"/>
          </a:xfrm>
          <a:custGeom>
            <a:avLst/>
            <a:gdLst>
              <a:gd name="connsiteX0" fmla="*/ 0 w 4511049"/>
              <a:gd name="connsiteY0" fmla="*/ 157166 h 942975"/>
              <a:gd name="connsiteX1" fmla="*/ 46033 w 4511049"/>
              <a:gd name="connsiteY1" fmla="*/ 46033 h 942975"/>
              <a:gd name="connsiteX2" fmla="*/ 157166 w 4511049"/>
              <a:gd name="connsiteY2" fmla="*/ 0 h 942975"/>
              <a:gd name="connsiteX3" fmla="*/ 4353883 w 4511049"/>
              <a:gd name="connsiteY3" fmla="*/ 0 h 942975"/>
              <a:gd name="connsiteX4" fmla="*/ 4465016 w 4511049"/>
              <a:gd name="connsiteY4" fmla="*/ 46033 h 942975"/>
              <a:gd name="connsiteX5" fmla="*/ 4511049 w 4511049"/>
              <a:gd name="connsiteY5" fmla="*/ 157166 h 942975"/>
              <a:gd name="connsiteX6" fmla="*/ 4511049 w 4511049"/>
              <a:gd name="connsiteY6" fmla="*/ 785809 h 942975"/>
              <a:gd name="connsiteX7" fmla="*/ 4465016 w 4511049"/>
              <a:gd name="connsiteY7" fmla="*/ 896942 h 942975"/>
              <a:gd name="connsiteX8" fmla="*/ 4353883 w 4511049"/>
              <a:gd name="connsiteY8" fmla="*/ 942975 h 942975"/>
              <a:gd name="connsiteX9" fmla="*/ 157166 w 4511049"/>
              <a:gd name="connsiteY9" fmla="*/ 942975 h 942975"/>
              <a:gd name="connsiteX10" fmla="*/ 46033 w 4511049"/>
              <a:gd name="connsiteY10" fmla="*/ 896942 h 942975"/>
              <a:gd name="connsiteX11" fmla="*/ 0 w 4511049"/>
              <a:gd name="connsiteY11" fmla="*/ 785809 h 942975"/>
              <a:gd name="connsiteX12" fmla="*/ 0 w 4511049"/>
              <a:gd name="connsiteY12" fmla="*/ 15716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1049" h="942975">
                <a:moveTo>
                  <a:pt x="0" y="157166"/>
                </a:moveTo>
                <a:cubicBezTo>
                  <a:pt x="0" y="115483"/>
                  <a:pt x="16559" y="75507"/>
                  <a:pt x="46033" y="46033"/>
                </a:cubicBezTo>
                <a:cubicBezTo>
                  <a:pt x="75507" y="16559"/>
                  <a:pt x="115483" y="0"/>
                  <a:pt x="157166" y="0"/>
                </a:cubicBezTo>
                <a:lnTo>
                  <a:pt x="4353883" y="0"/>
                </a:lnTo>
                <a:cubicBezTo>
                  <a:pt x="4395566" y="0"/>
                  <a:pt x="4435542" y="16559"/>
                  <a:pt x="4465016" y="46033"/>
                </a:cubicBezTo>
                <a:cubicBezTo>
                  <a:pt x="4494490" y="75507"/>
                  <a:pt x="4511049" y="115483"/>
                  <a:pt x="4511049" y="157166"/>
                </a:cubicBezTo>
                <a:lnTo>
                  <a:pt x="4511049" y="785809"/>
                </a:lnTo>
                <a:cubicBezTo>
                  <a:pt x="4511049" y="827492"/>
                  <a:pt x="4494490" y="867468"/>
                  <a:pt x="4465016" y="896942"/>
                </a:cubicBezTo>
                <a:cubicBezTo>
                  <a:pt x="4435542" y="926416"/>
                  <a:pt x="4395566" y="942975"/>
                  <a:pt x="4353883" y="942975"/>
                </a:cubicBezTo>
                <a:lnTo>
                  <a:pt x="157166" y="942975"/>
                </a:lnTo>
                <a:cubicBezTo>
                  <a:pt x="115483" y="942975"/>
                  <a:pt x="75507" y="926416"/>
                  <a:pt x="46033" y="896942"/>
                </a:cubicBezTo>
                <a:cubicBezTo>
                  <a:pt x="16559" y="867468"/>
                  <a:pt x="0" y="827492"/>
                  <a:pt x="0" y="785809"/>
                </a:cubicBezTo>
                <a:lnTo>
                  <a:pt x="0" y="15716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2232" tIns="122232" rIns="122232" bIns="122232" numCol="1" spcCol="1270" anchor="ctr" anchorCtr="0">
            <a:noAutofit/>
          </a:bodyPr>
          <a:lstStyle/>
          <a:p>
            <a:pPr lvl="0" algn="ctr" defTabSz="889000">
              <a:lnSpc>
                <a:spcPct val="90000"/>
              </a:lnSpc>
              <a:spcBef>
                <a:spcPct val="0"/>
              </a:spcBef>
              <a:spcAft>
                <a:spcPct val="35000"/>
              </a:spcAft>
            </a:pPr>
            <a:r>
              <a:rPr lang="en-US" sz="2000" b="1" kern="1200" dirty="0" smtClean="0"/>
              <a:t>Fails to disclose interest in any Contract / Arrangement; and/or</a:t>
            </a:r>
          </a:p>
          <a:p>
            <a:pPr lvl="0" algn="ctr" defTabSz="889000">
              <a:lnSpc>
                <a:spcPct val="90000"/>
              </a:lnSpc>
              <a:spcBef>
                <a:spcPct val="0"/>
              </a:spcBef>
              <a:spcAft>
                <a:spcPct val="35000"/>
              </a:spcAft>
            </a:pPr>
            <a:r>
              <a:rPr lang="en-US" sz="1400" kern="1200" dirty="0" smtClean="0"/>
              <a:t>(in which directly or indirectly interested);</a:t>
            </a:r>
          </a:p>
        </p:txBody>
      </p:sp>
      <p:sp>
        <p:nvSpPr>
          <p:cNvPr id="14" name="Freeform 13"/>
          <p:cNvSpPr/>
          <p:nvPr/>
        </p:nvSpPr>
        <p:spPr>
          <a:xfrm>
            <a:off x="4103372" y="3671553"/>
            <a:ext cx="4556767" cy="1020940"/>
          </a:xfrm>
          <a:custGeom>
            <a:avLst/>
            <a:gdLst>
              <a:gd name="connsiteX0" fmla="*/ 0 w 4556767"/>
              <a:gd name="connsiteY0" fmla="*/ 170160 h 1020940"/>
              <a:gd name="connsiteX1" fmla="*/ 49839 w 4556767"/>
              <a:gd name="connsiteY1" fmla="*/ 49839 h 1020940"/>
              <a:gd name="connsiteX2" fmla="*/ 170160 w 4556767"/>
              <a:gd name="connsiteY2" fmla="*/ 0 h 1020940"/>
              <a:gd name="connsiteX3" fmla="*/ 4386607 w 4556767"/>
              <a:gd name="connsiteY3" fmla="*/ 0 h 1020940"/>
              <a:gd name="connsiteX4" fmla="*/ 4506928 w 4556767"/>
              <a:gd name="connsiteY4" fmla="*/ 49839 h 1020940"/>
              <a:gd name="connsiteX5" fmla="*/ 4556767 w 4556767"/>
              <a:gd name="connsiteY5" fmla="*/ 170160 h 1020940"/>
              <a:gd name="connsiteX6" fmla="*/ 4556767 w 4556767"/>
              <a:gd name="connsiteY6" fmla="*/ 850780 h 1020940"/>
              <a:gd name="connsiteX7" fmla="*/ 4506928 w 4556767"/>
              <a:gd name="connsiteY7" fmla="*/ 971101 h 1020940"/>
              <a:gd name="connsiteX8" fmla="*/ 4386607 w 4556767"/>
              <a:gd name="connsiteY8" fmla="*/ 1020940 h 1020940"/>
              <a:gd name="connsiteX9" fmla="*/ 170160 w 4556767"/>
              <a:gd name="connsiteY9" fmla="*/ 1020940 h 1020940"/>
              <a:gd name="connsiteX10" fmla="*/ 49839 w 4556767"/>
              <a:gd name="connsiteY10" fmla="*/ 971101 h 1020940"/>
              <a:gd name="connsiteX11" fmla="*/ 0 w 4556767"/>
              <a:gd name="connsiteY11" fmla="*/ 850780 h 1020940"/>
              <a:gd name="connsiteX12" fmla="*/ 0 w 4556767"/>
              <a:gd name="connsiteY12" fmla="*/ 170160 h 102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56767" h="1020940">
                <a:moveTo>
                  <a:pt x="0" y="170160"/>
                </a:moveTo>
                <a:cubicBezTo>
                  <a:pt x="0" y="125031"/>
                  <a:pt x="17928" y="81750"/>
                  <a:pt x="49839" y="49839"/>
                </a:cubicBezTo>
                <a:cubicBezTo>
                  <a:pt x="81750" y="17928"/>
                  <a:pt x="125031" y="0"/>
                  <a:pt x="170160" y="0"/>
                </a:cubicBezTo>
                <a:lnTo>
                  <a:pt x="4386607" y="0"/>
                </a:lnTo>
                <a:cubicBezTo>
                  <a:pt x="4431736" y="0"/>
                  <a:pt x="4475017" y="17928"/>
                  <a:pt x="4506928" y="49839"/>
                </a:cubicBezTo>
                <a:cubicBezTo>
                  <a:pt x="4538839" y="81750"/>
                  <a:pt x="4556767" y="125031"/>
                  <a:pt x="4556767" y="170160"/>
                </a:cubicBezTo>
                <a:lnTo>
                  <a:pt x="4556767" y="850780"/>
                </a:lnTo>
                <a:cubicBezTo>
                  <a:pt x="4556767" y="895909"/>
                  <a:pt x="4538839" y="939190"/>
                  <a:pt x="4506928" y="971101"/>
                </a:cubicBezTo>
                <a:cubicBezTo>
                  <a:pt x="4475017" y="1003012"/>
                  <a:pt x="4431736" y="1020940"/>
                  <a:pt x="4386607" y="1020940"/>
                </a:cubicBezTo>
                <a:lnTo>
                  <a:pt x="170160" y="1020940"/>
                </a:lnTo>
                <a:cubicBezTo>
                  <a:pt x="125031" y="1020940"/>
                  <a:pt x="81750" y="1003012"/>
                  <a:pt x="49839" y="971101"/>
                </a:cubicBezTo>
                <a:cubicBezTo>
                  <a:pt x="17928" y="939190"/>
                  <a:pt x="0" y="895909"/>
                  <a:pt x="0" y="850780"/>
                </a:cubicBezTo>
                <a:lnTo>
                  <a:pt x="0" y="17016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6038" tIns="126038" rIns="126038" bIns="126038" numCol="1" spcCol="1270" anchor="ctr" anchorCtr="0">
            <a:noAutofit/>
          </a:bodyPr>
          <a:lstStyle/>
          <a:p>
            <a:pPr lvl="0" algn="ctr" defTabSz="889000">
              <a:lnSpc>
                <a:spcPct val="90000"/>
              </a:lnSpc>
              <a:spcBef>
                <a:spcPct val="0"/>
              </a:spcBef>
              <a:spcAft>
                <a:spcPct val="35000"/>
              </a:spcAft>
            </a:pPr>
            <a:r>
              <a:rPr lang="en-US" sz="2000" b="1" kern="1200" dirty="0" smtClean="0"/>
              <a:t>Absents from all Meetings of the Board </a:t>
            </a:r>
          </a:p>
          <a:p>
            <a:pPr lvl="0" algn="ctr" defTabSz="889000">
              <a:lnSpc>
                <a:spcPct val="90000"/>
              </a:lnSpc>
              <a:spcBef>
                <a:spcPct val="0"/>
              </a:spcBef>
              <a:spcAft>
                <a:spcPct val="35000"/>
              </a:spcAft>
            </a:pPr>
            <a:r>
              <a:rPr lang="en-US" sz="1400" kern="1200" dirty="0" smtClean="0"/>
              <a:t>(during period of 12 months with or without seeking leave of absence); and/or</a:t>
            </a:r>
            <a:endParaRPr lang="en-US" sz="1600" kern="1200" dirty="0" smtClean="0"/>
          </a:p>
        </p:txBody>
      </p:sp>
      <p:sp>
        <p:nvSpPr>
          <p:cNvPr id="15" name="Freeform 14"/>
          <p:cNvSpPr/>
          <p:nvPr/>
        </p:nvSpPr>
        <p:spPr>
          <a:xfrm>
            <a:off x="4114802" y="4899825"/>
            <a:ext cx="4541540" cy="1009388"/>
          </a:xfrm>
          <a:custGeom>
            <a:avLst/>
            <a:gdLst>
              <a:gd name="connsiteX0" fmla="*/ 0 w 4541540"/>
              <a:gd name="connsiteY0" fmla="*/ 168235 h 1009388"/>
              <a:gd name="connsiteX1" fmla="*/ 49275 w 4541540"/>
              <a:gd name="connsiteY1" fmla="*/ 49275 h 1009388"/>
              <a:gd name="connsiteX2" fmla="*/ 168235 w 4541540"/>
              <a:gd name="connsiteY2" fmla="*/ 0 h 1009388"/>
              <a:gd name="connsiteX3" fmla="*/ 4373305 w 4541540"/>
              <a:gd name="connsiteY3" fmla="*/ 0 h 1009388"/>
              <a:gd name="connsiteX4" fmla="*/ 4492265 w 4541540"/>
              <a:gd name="connsiteY4" fmla="*/ 49275 h 1009388"/>
              <a:gd name="connsiteX5" fmla="*/ 4541540 w 4541540"/>
              <a:gd name="connsiteY5" fmla="*/ 168235 h 1009388"/>
              <a:gd name="connsiteX6" fmla="*/ 4541540 w 4541540"/>
              <a:gd name="connsiteY6" fmla="*/ 841153 h 1009388"/>
              <a:gd name="connsiteX7" fmla="*/ 4492265 w 4541540"/>
              <a:gd name="connsiteY7" fmla="*/ 960113 h 1009388"/>
              <a:gd name="connsiteX8" fmla="*/ 4373305 w 4541540"/>
              <a:gd name="connsiteY8" fmla="*/ 1009388 h 1009388"/>
              <a:gd name="connsiteX9" fmla="*/ 168235 w 4541540"/>
              <a:gd name="connsiteY9" fmla="*/ 1009388 h 1009388"/>
              <a:gd name="connsiteX10" fmla="*/ 49275 w 4541540"/>
              <a:gd name="connsiteY10" fmla="*/ 960113 h 1009388"/>
              <a:gd name="connsiteX11" fmla="*/ 0 w 4541540"/>
              <a:gd name="connsiteY11" fmla="*/ 841153 h 1009388"/>
              <a:gd name="connsiteX12" fmla="*/ 0 w 4541540"/>
              <a:gd name="connsiteY12" fmla="*/ 168235 h 100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41540" h="1009388">
                <a:moveTo>
                  <a:pt x="0" y="168235"/>
                </a:moveTo>
                <a:cubicBezTo>
                  <a:pt x="0" y="123616"/>
                  <a:pt x="17725" y="80825"/>
                  <a:pt x="49275" y="49275"/>
                </a:cubicBezTo>
                <a:cubicBezTo>
                  <a:pt x="80825" y="17725"/>
                  <a:pt x="123617" y="0"/>
                  <a:pt x="168235" y="0"/>
                </a:cubicBezTo>
                <a:lnTo>
                  <a:pt x="4373305" y="0"/>
                </a:lnTo>
                <a:cubicBezTo>
                  <a:pt x="4417924" y="0"/>
                  <a:pt x="4460715" y="17725"/>
                  <a:pt x="4492265" y="49275"/>
                </a:cubicBezTo>
                <a:cubicBezTo>
                  <a:pt x="4523815" y="80825"/>
                  <a:pt x="4541540" y="123617"/>
                  <a:pt x="4541540" y="168235"/>
                </a:cubicBezTo>
                <a:lnTo>
                  <a:pt x="4541540" y="841153"/>
                </a:lnTo>
                <a:cubicBezTo>
                  <a:pt x="4541540" y="885772"/>
                  <a:pt x="4523815" y="928563"/>
                  <a:pt x="4492265" y="960113"/>
                </a:cubicBezTo>
                <a:cubicBezTo>
                  <a:pt x="4460715" y="991663"/>
                  <a:pt x="4417924" y="1009388"/>
                  <a:pt x="4373305" y="1009388"/>
                </a:cubicBezTo>
                <a:lnTo>
                  <a:pt x="168235" y="1009388"/>
                </a:lnTo>
                <a:cubicBezTo>
                  <a:pt x="123616" y="1009388"/>
                  <a:pt x="80825" y="991663"/>
                  <a:pt x="49275" y="960113"/>
                </a:cubicBezTo>
                <a:cubicBezTo>
                  <a:pt x="17725" y="928563"/>
                  <a:pt x="0" y="885772"/>
                  <a:pt x="0" y="841153"/>
                </a:cubicBezTo>
                <a:lnTo>
                  <a:pt x="0" y="16823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5474" tIns="125474" rIns="125474" bIns="125474" numCol="1" spcCol="1270" anchor="ctr" anchorCtr="0">
            <a:noAutofit/>
          </a:bodyPr>
          <a:lstStyle/>
          <a:p>
            <a:pPr lvl="0" algn="ctr" defTabSz="889000">
              <a:lnSpc>
                <a:spcPct val="90000"/>
              </a:lnSpc>
              <a:spcBef>
                <a:spcPct val="0"/>
              </a:spcBef>
              <a:spcAft>
                <a:spcPct val="35000"/>
              </a:spcAft>
            </a:pPr>
            <a:r>
              <a:rPr lang="en-US" sz="2000" b="1" kern="1200" dirty="0" smtClean="0"/>
              <a:t>Acts in contravention of Section 184 </a:t>
            </a:r>
          </a:p>
          <a:p>
            <a:pPr lvl="0" algn="ctr" defTabSz="889000">
              <a:lnSpc>
                <a:spcPct val="90000"/>
              </a:lnSpc>
              <a:spcBef>
                <a:spcPct val="0"/>
              </a:spcBef>
              <a:spcAft>
                <a:spcPct val="35000"/>
              </a:spcAft>
            </a:pPr>
            <a:r>
              <a:rPr lang="en-US" sz="1600" kern="1200" dirty="0" smtClean="0"/>
              <a:t>(w.r.t. contracts or arrangements)</a:t>
            </a:r>
            <a:endParaRPr lang="en-US" sz="1600" kern="1200" dirty="0"/>
          </a:p>
        </p:txBody>
      </p:sp>
      <p:sp>
        <p:nvSpPr>
          <p:cNvPr id="9" name="Notched Right Arrow 8"/>
          <p:cNvSpPr/>
          <p:nvPr/>
        </p:nvSpPr>
        <p:spPr>
          <a:xfrm>
            <a:off x="0" y="762000"/>
            <a:ext cx="3733800" cy="2438400"/>
          </a:xfrm>
          <a:prstGeom prst="notched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smtClean="0"/>
              <a:t>Office of Director shall become vacant in case Director-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4)">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from="(-#ppt_w/2)" to="(#ppt_x)" calcmode="lin" valueType="num">
                                      <p:cBhvr>
                                        <p:cTn id="17" dur="600" fill="hold">
                                          <p:stCondLst>
                                            <p:cond delay="0"/>
                                          </p:stCondLst>
                                        </p:cTn>
                                        <p:tgtEl>
                                          <p:spTgt spid="9"/>
                                        </p:tgtEl>
                                        <p:attrNameLst>
                                          <p:attrName>ppt_x</p:attrName>
                                        </p:attrNameLst>
                                      </p:cBhvr>
                                    </p:anim>
                                    <p:anim from="0" to="-1.0" calcmode="lin" valueType="num">
                                      <p:cBhvr>
                                        <p:cTn id="18" dur="200" decel="50000" autoRev="1" fill="hold">
                                          <p:stCondLst>
                                            <p:cond delay="600"/>
                                          </p:stCondLst>
                                        </p:cTn>
                                        <p:tgtEl>
                                          <p:spTgt spid="9"/>
                                        </p:tgtEl>
                                        <p:attrNameLst>
                                          <p:attrName>xshear</p:attrName>
                                        </p:attrNameLst>
                                      </p:cBhvr>
                                    </p:anim>
                                    <p:animScale>
                                      <p:cBhvr>
                                        <p:cTn id="19" dur="200" decel="100000" autoRev="1" fill="hold">
                                          <p:stCondLst>
                                            <p:cond delay="600"/>
                                          </p:stCondLst>
                                        </p:cTn>
                                        <p:tgtEl>
                                          <p:spTgt spid="9"/>
                                        </p:tgtEl>
                                      </p:cBhvr>
                                      <p:from x="100000" y="100000"/>
                                      <p:to x="80000" y="100000"/>
                                    </p:animScale>
                                    <p:anim by="(#ppt_h/3+#ppt_w*0.1)" calcmode="lin" valueType="num">
                                      <p:cBhvr additive="sum">
                                        <p:cTn id="20" dur="200" decel="100000" autoRev="1" fill="hold">
                                          <p:stCondLst>
                                            <p:cond delay="600"/>
                                          </p:stCondLst>
                                        </p:cTn>
                                        <p:tgtEl>
                                          <p:spTgt spid="9"/>
                                        </p:tgtEl>
                                        <p:attrNameLst>
                                          <p:attrName>ppt_x</p:attrName>
                                        </p:attrNameLst>
                                      </p:cBhvr>
                                    </p:anim>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1000" fill="hold"/>
                                        <p:tgtEl>
                                          <p:spTgt spid="12"/>
                                        </p:tgtEl>
                                        <p:attrNameLst>
                                          <p:attrName>ppt_x</p:attrName>
                                        </p:attrNameLst>
                                      </p:cBhvr>
                                      <p:tavLst>
                                        <p:tav tm="0">
                                          <p:val>
                                            <p:strVal val="#ppt_x-.2"/>
                                          </p:val>
                                        </p:tav>
                                        <p:tav tm="100000">
                                          <p:val>
                                            <p:strVal val="#ppt_x"/>
                                          </p:val>
                                        </p:tav>
                                      </p:tavLst>
                                    </p:anim>
                                    <p:anim calcmode="lin" valueType="num">
                                      <p:cBhvr>
                                        <p:cTn id="26"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7" dur="1000"/>
                                        <p:tgtEl>
                                          <p:spTgt spid="12"/>
                                        </p:tgtEl>
                                      </p:cBhvr>
                                    </p:animEffect>
                                  </p:childTnLst>
                                </p:cTn>
                              </p:par>
                              <p:par>
                                <p:cTn id="28" presetID="29"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1000" fill="hold"/>
                                        <p:tgtEl>
                                          <p:spTgt spid="13"/>
                                        </p:tgtEl>
                                        <p:attrNameLst>
                                          <p:attrName>ppt_x</p:attrName>
                                        </p:attrNameLst>
                                      </p:cBhvr>
                                      <p:tavLst>
                                        <p:tav tm="0">
                                          <p:val>
                                            <p:strVal val="#ppt_x-.2"/>
                                          </p:val>
                                        </p:tav>
                                        <p:tav tm="100000">
                                          <p:val>
                                            <p:strVal val="#ppt_x"/>
                                          </p:val>
                                        </p:tav>
                                      </p:tavLst>
                                    </p:anim>
                                    <p:anim calcmode="lin" valueType="num">
                                      <p:cBhvr>
                                        <p:cTn id="31"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32" dur="1000"/>
                                        <p:tgtEl>
                                          <p:spTgt spid="13"/>
                                        </p:tgtEl>
                                      </p:cBhvr>
                                    </p:animEffect>
                                  </p:childTnLst>
                                </p:cTn>
                              </p:par>
                              <p:par>
                                <p:cTn id="33" presetID="29"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1000" fill="hold"/>
                                        <p:tgtEl>
                                          <p:spTgt spid="14"/>
                                        </p:tgtEl>
                                        <p:attrNameLst>
                                          <p:attrName>ppt_x</p:attrName>
                                        </p:attrNameLst>
                                      </p:cBhvr>
                                      <p:tavLst>
                                        <p:tav tm="0">
                                          <p:val>
                                            <p:strVal val="#ppt_x-.2"/>
                                          </p:val>
                                        </p:tav>
                                        <p:tav tm="100000">
                                          <p:val>
                                            <p:strVal val="#ppt_x"/>
                                          </p:val>
                                        </p:tav>
                                      </p:tavLst>
                                    </p:anim>
                                    <p:anim calcmode="lin" valueType="num">
                                      <p:cBhvr>
                                        <p:cTn id="36"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4"/>
                                        </p:tgtEl>
                                      </p:cBhvr>
                                    </p:animEffect>
                                  </p:childTnLst>
                                </p:cTn>
                              </p:par>
                              <p:par>
                                <p:cTn id="38" presetID="29"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1000" fill="hold"/>
                                        <p:tgtEl>
                                          <p:spTgt spid="15"/>
                                        </p:tgtEl>
                                        <p:attrNameLst>
                                          <p:attrName>ppt_x</p:attrName>
                                        </p:attrNameLst>
                                      </p:cBhvr>
                                      <p:tavLst>
                                        <p:tav tm="0">
                                          <p:val>
                                            <p:strVal val="#ppt_x-.2"/>
                                          </p:val>
                                        </p:tav>
                                        <p:tav tm="100000">
                                          <p:val>
                                            <p:strVal val="#ppt_x"/>
                                          </p:val>
                                        </p:tav>
                                      </p:tavLst>
                                    </p:anim>
                                    <p:anim calcmode="lin" valueType="num">
                                      <p:cBhvr>
                                        <p:cTn id="41"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4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3" grpId="0" animBg="1"/>
      <p:bldP spid="14" grpId="0" animBg="1"/>
      <p:bldP spid="15" grpId="0" animBg="1"/>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6200" y="6569075"/>
            <a:ext cx="2133600" cy="365125"/>
          </a:xfrm>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52</a:t>
            </a:fld>
            <a:endParaRPr lang="en-US" dirty="0"/>
          </a:p>
        </p:txBody>
      </p:sp>
      <p:graphicFrame>
        <p:nvGraphicFramePr>
          <p:cNvPr id="5" name="Diagram 4"/>
          <p:cNvGraphicFramePr/>
          <p:nvPr/>
        </p:nvGraphicFramePr>
        <p:xfrm>
          <a:off x="0" y="685800"/>
          <a:ext cx="9144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own Arrow 5"/>
          <p:cNvSpPr/>
          <p:nvPr/>
        </p:nvSpPr>
        <p:spPr>
          <a:xfrm>
            <a:off x="4024313" y="5451475"/>
            <a:ext cx="7620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Oval 6"/>
          <p:cNvSpPr/>
          <p:nvPr/>
        </p:nvSpPr>
        <p:spPr>
          <a:xfrm>
            <a:off x="609600" y="5964238"/>
            <a:ext cx="7620000" cy="817562"/>
          </a:xfrm>
          <a:prstGeom prst="ellipse">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dirty="0">
                <a:solidFill>
                  <a:schemeClr val="bg1"/>
                </a:solidFill>
              </a:rPr>
              <a:t>Liable To Penalty Or Punishment By Way Of Imprisonment</a:t>
            </a:r>
          </a:p>
        </p:txBody>
      </p:sp>
      <p:sp>
        <p:nvSpPr>
          <p:cNvPr id="8" name="Rectangle 7"/>
          <p:cNvSpPr/>
          <p:nvPr/>
        </p:nvSpPr>
        <p:spPr>
          <a:xfrm>
            <a:off x="0" y="0"/>
            <a:ext cx="9144000" cy="86177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ctr"/>
            <a:r>
              <a:rPr lang="en-US" sz="3000" b="1" dirty="0" smtClean="0">
                <a:solidFill>
                  <a:schemeClr val="bg1"/>
                </a:solidFill>
              </a:rPr>
              <a:t>OFFICER-IN-DEFAULT</a:t>
            </a:r>
          </a:p>
          <a:p>
            <a:pPr lvl="0" algn="ctr"/>
            <a:r>
              <a:rPr lang="en-US" sz="2000" b="1" dirty="0" smtClean="0">
                <a:solidFill>
                  <a:schemeClr val="bg1"/>
                </a:solidFill>
              </a:rPr>
              <a:t>[Section 2(60)]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80">
                                          <p:stCondLst>
                                            <p:cond delay="0"/>
                                          </p:stCondLst>
                                        </p:cTn>
                                        <p:tgtEl>
                                          <p:spTgt spid="7"/>
                                        </p:tgtEl>
                                      </p:cBhvr>
                                    </p:animEffect>
                                    <p:anim calcmode="lin" valueType="num">
                                      <p:cBhvr>
                                        <p:cTn id="1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3" dur="26">
                                          <p:stCondLst>
                                            <p:cond delay="650"/>
                                          </p:stCondLst>
                                        </p:cTn>
                                        <p:tgtEl>
                                          <p:spTgt spid="7"/>
                                        </p:tgtEl>
                                      </p:cBhvr>
                                      <p:to x="100000" y="60000"/>
                                    </p:animScale>
                                    <p:animScale>
                                      <p:cBhvr>
                                        <p:cTn id="24" dur="166" decel="50000">
                                          <p:stCondLst>
                                            <p:cond delay="676"/>
                                          </p:stCondLst>
                                        </p:cTn>
                                        <p:tgtEl>
                                          <p:spTgt spid="7"/>
                                        </p:tgtEl>
                                      </p:cBhvr>
                                      <p:to x="100000" y="100000"/>
                                    </p:animScale>
                                    <p:animScale>
                                      <p:cBhvr>
                                        <p:cTn id="25" dur="26">
                                          <p:stCondLst>
                                            <p:cond delay="1312"/>
                                          </p:stCondLst>
                                        </p:cTn>
                                        <p:tgtEl>
                                          <p:spTgt spid="7"/>
                                        </p:tgtEl>
                                      </p:cBhvr>
                                      <p:to x="100000" y="80000"/>
                                    </p:animScale>
                                    <p:animScale>
                                      <p:cBhvr>
                                        <p:cTn id="26" dur="166" decel="50000">
                                          <p:stCondLst>
                                            <p:cond delay="1338"/>
                                          </p:stCondLst>
                                        </p:cTn>
                                        <p:tgtEl>
                                          <p:spTgt spid="7"/>
                                        </p:tgtEl>
                                      </p:cBhvr>
                                      <p:to x="100000" y="100000"/>
                                    </p:animScale>
                                    <p:animScale>
                                      <p:cBhvr>
                                        <p:cTn id="27" dur="26">
                                          <p:stCondLst>
                                            <p:cond delay="1642"/>
                                          </p:stCondLst>
                                        </p:cTn>
                                        <p:tgtEl>
                                          <p:spTgt spid="7"/>
                                        </p:tgtEl>
                                      </p:cBhvr>
                                      <p:to x="100000" y="90000"/>
                                    </p:animScale>
                                    <p:animScale>
                                      <p:cBhvr>
                                        <p:cTn id="28" dur="166" decel="50000">
                                          <p:stCondLst>
                                            <p:cond delay="1668"/>
                                          </p:stCondLst>
                                        </p:cTn>
                                        <p:tgtEl>
                                          <p:spTgt spid="7"/>
                                        </p:tgtEl>
                                      </p:cBhvr>
                                      <p:to x="100000" y="100000"/>
                                    </p:animScale>
                                    <p:animScale>
                                      <p:cBhvr>
                                        <p:cTn id="29" dur="26">
                                          <p:stCondLst>
                                            <p:cond delay="1808"/>
                                          </p:stCondLst>
                                        </p:cTn>
                                        <p:tgtEl>
                                          <p:spTgt spid="7"/>
                                        </p:tgtEl>
                                      </p:cBhvr>
                                      <p:to x="100000" y="95000"/>
                                    </p:animScale>
                                    <p:animScale>
                                      <p:cBhvr>
                                        <p:cTn id="3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7"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53</a:t>
            </a:fld>
            <a:endParaRPr lang="en-US" dirty="0"/>
          </a:p>
        </p:txBody>
      </p:sp>
      <p:sp>
        <p:nvSpPr>
          <p:cNvPr id="7" name="TextBox 2"/>
          <p:cNvSpPr txBox="1">
            <a:spLocks noChangeArrowheads="1"/>
          </p:cNvSpPr>
          <p:nvPr/>
        </p:nvSpPr>
        <p:spPr bwMode="auto">
          <a:xfrm>
            <a:off x="0" y="1310074"/>
            <a:ext cx="8991600" cy="4785926"/>
          </a:xfrm>
          <a:prstGeom prst="rect">
            <a:avLst/>
          </a:prstGeom>
          <a:noFill/>
          <a:ln w="9525">
            <a:noFill/>
            <a:miter lim="800000"/>
            <a:headEnd/>
            <a:tailEnd/>
          </a:ln>
        </p:spPr>
        <p:txBody>
          <a:bodyPr wrap="square">
            <a:spAutoFit/>
          </a:bodyPr>
          <a:lstStyle/>
          <a:p>
            <a:pPr algn="just"/>
            <a:r>
              <a:rPr lang="en-US" sz="2400" b="1" u="sng" dirty="0" smtClean="0">
                <a:latin typeface="Times New Roman" pitchFamily="18" charset="0"/>
              </a:rPr>
              <a:t>NEW PROVISIONS:</a:t>
            </a:r>
          </a:p>
          <a:p>
            <a:pPr algn="just"/>
            <a:endParaRPr lang="en-US" sz="1100" u="sng" dirty="0">
              <a:latin typeface="Times New Roman" pitchFamily="18" charset="0"/>
            </a:endParaRPr>
          </a:p>
          <a:p>
            <a:pPr marL="57150" indent="285750" algn="just">
              <a:lnSpc>
                <a:spcPct val="150000"/>
              </a:lnSpc>
              <a:buFont typeface="Wingdings" pitchFamily="2" charset="2"/>
              <a:buChar char="Ø"/>
            </a:pPr>
            <a:r>
              <a:rPr lang="en-US" sz="2000" b="1" dirty="0">
                <a:solidFill>
                  <a:srgbClr val="FFFF00"/>
                </a:solidFill>
                <a:latin typeface="Times New Roman" pitchFamily="18" charset="0"/>
              </a:rPr>
              <a:t>Combines sections 297 and 314</a:t>
            </a:r>
            <a:r>
              <a:rPr lang="en-US" sz="2000" b="1" dirty="0">
                <a:solidFill>
                  <a:srgbClr val="FF0000"/>
                </a:solidFill>
                <a:latin typeface="Times New Roman" pitchFamily="18" charset="0"/>
              </a:rPr>
              <a:t> </a:t>
            </a:r>
            <a:r>
              <a:rPr lang="en-US" sz="2000" dirty="0">
                <a:latin typeface="Times New Roman" pitchFamily="18" charset="0"/>
              </a:rPr>
              <a:t>–both the sections dealt with 2 different scenarios</a:t>
            </a:r>
          </a:p>
          <a:p>
            <a:pPr marL="57150" indent="285750" algn="just">
              <a:lnSpc>
                <a:spcPct val="150000"/>
              </a:lnSpc>
              <a:buFont typeface="Wingdings" pitchFamily="2" charset="2"/>
              <a:buChar char="Ø"/>
            </a:pPr>
            <a:r>
              <a:rPr lang="en-US" sz="2000" dirty="0" smtClean="0">
                <a:latin typeface="Times New Roman" pitchFamily="18" charset="0"/>
              </a:rPr>
              <a:t>Definition </a:t>
            </a:r>
            <a:r>
              <a:rPr lang="en-US" sz="2000" dirty="0">
                <a:latin typeface="Times New Roman" pitchFamily="18" charset="0"/>
              </a:rPr>
              <a:t>of related party widened</a:t>
            </a:r>
          </a:p>
          <a:p>
            <a:pPr marL="57150" indent="285750" algn="just">
              <a:lnSpc>
                <a:spcPct val="150000"/>
              </a:lnSpc>
              <a:buFont typeface="Wingdings" pitchFamily="2" charset="2"/>
              <a:buChar char="Ø"/>
            </a:pPr>
            <a:r>
              <a:rPr lang="en-US" sz="2000" dirty="0" smtClean="0">
                <a:latin typeface="Times New Roman" pitchFamily="18" charset="0"/>
              </a:rPr>
              <a:t>Purview </a:t>
            </a:r>
            <a:r>
              <a:rPr lang="en-US" sz="2000" dirty="0">
                <a:latin typeface="Times New Roman" pitchFamily="18" charset="0"/>
              </a:rPr>
              <a:t>of related party transaction widened – sale, purchase, leasing of property included</a:t>
            </a:r>
          </a:p>
          <a:p>
            <a:pPr marL="57150" indent="285750" algn="just">
              <a:lnSpc>
                <a:spcPct val="150000"/>
              </a:lnSpc>
              <a:buFont typeface="Wingdings" pitchFamily="2" charset="2"/>
              <a:buChar char="Ø"/>
            </a:pPr>
            <a:r>
              <a:rPr lang="en-US" sz="2000" b="1" dirty="0" smtClean="0">
                <a:solidFill>
                  <a:srgbClr val="FF0000"/>
                </a:solidFill>
                <a:latin typeface="Times New Roman" pitchFamily="18" charset="0"/>
              </a:rPr>
              <a:t>Arms Length Transaction </a:t>
            </a:r>
            <a:r>
              <a:rPr lang="en-US" sz="2000" dirty="0">
                <a:latin typeface="Times New Roman" pitchFamily="18" charset="0"/>
              </a:rPr>
              <a:t>defined</a:t>
            </a:r>
          </a:p>
          <a:p>
            <a:pPr marL="57150" indent="285750" algn="just">
              <a:lnSpc>
                <a:spcPct val="150000"/>
              </a:lnSpc>
              <a:buFont typeface="Wingdings" pitchFamily="2" charset="2"/>
              <a:buChar char="Ø"/>
              <a:tabLst>
                <a:tab pos="285750" algn="l"/>
                <a:tab pos="400050" algn="l"/>
                <a:tab pos="685800" algn="l"/>
                <a:tab pos="742950" algn="l"/>
                <a:tab pos="914400" algn="l"/>
              </a:tabLst>
            </a:pPr>
            <a:r>
              <a:rPr lang="en-US" sz="2000" b="1" dirty="0" smtClean="0">
                <a:solidFill>
                  <a:srgbClr val="FFFF00"/>
                </a:solidFill>
                <a:latin typeface="Times New Roman" pitchFamily="18" charset="0"/>
              </a:rPr>
              <a:t>CG </a:t>
            </a:r>
            <a:r>
              <a:rPr lang="en-US" sz="2000" b="1" dirty="0">
                <a:solidFill>
                  <a:srgbClr val="FFFF00"/>
                </a:solidFill>
                <a:latin typeface="Times New Roman" pitchFamily="18" charset="0"/>
              </a:rPr>
              <a:t>approval replaced with prior approval of shareholders </a:t>
            </a:r>
            <a:r>
              <a:rPr lang="en-US" sz="2000" dirty="0">
                <a:latin typeface="Times New Roman" pitchFamily="18" charset="0"/>
              </a:rPr>
              <a:t>for prescribed class of </a:t>
            </a:r>
            <a:r>
              <a:rPr lang="en-US" sz="2000" dirty="0" smtClean="0">
                <a:latin typeface="Times New Roman" pitchFamily="18" charset="0"/>
              </a:rPr>
              <a:t>	companies</a:t>
            </a:r>
            <a:endParaRPr lang="en-US" sz="2000" dirty="0">
              <a:latin typeface="Times New Roman" pitchFamily="18" charset="0"/>
            </a:endParaRPr>
          </a:p>
          <a:p>
            <a:pPr marL="57150" indent="285750" algn="just">
              <a:lnSpc>
                <a:spcPct val="150000"/>
              </a:lnSpc>
              <a:buFont typeface="Wingdings" pitchFamily="2" charset="2"/>
              <a:buChar char="Ø"/>
              <a:tabLst>
                <a:tab pos="285750" algn="l"/>
                <a:tab pos="400050" algn="l"/>
                <a:tab pos="685800" algn="l"/>
                <a:tab pos="742950" algn="l"/>
                <a:tab pos="914400" algn="l"/>
              </a:tabLst>
            </a:pPr>
            <a:r>
              <a:rPr lang="en-US" sz="2000" dirty="0" smtClean="0">
                <a:latin typeface="Times New Roman" pitchFamily="18" charset="0"/>
              </a:rPr>
              <a:t>Related </a:t>
            </a:r>
            <a:r>
              <a:rPr lang="en-US" sz="2000" dirty="0">
                <a:latin typeface="Times New Roman" pitchFamily="18" charset="0"/>
              </a:rPr>
              <a:t>party contracts to be explained in the Board’s report along with justification for </a:t>
            </a:r>
            <a:r>
              <a:rPr lang="en-US" sz="2000" dirty="0" smtClean="0">
                <a:latin typeface="Times New Roman" pitchFamily="18" charset="0"/>
              </a:rPr>
              <a:t> the  contract</a:t>
            </a:r>
            <a:endParaRPr lang="en-US" sz="2000" dirty="0">
              <a:latin typeface="Times New Roman" pitchFamily="18" charset="0"/>
            </a:endParaRPr>
          </a:p>
        </p:txBody>
      </p:sp>
      <p:sp>
        <p:nvSpPr>
          <p:cNvPr id="8" name="TextBox 3"/>
          <p:cNvSpPr txBox="1">
            <a:spLocks noChangeArrowheads="1"/>
          </p:cNvSpPr>
          <p:nvPr/>
        </p:nvSpPr>
        <p:spPr bwMode="auto">
          <a:xfrm>
            <a:off x="0" y="0"/>
            <a:ext cx="9144000" cy="116955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n-US" sz="3000" b="1" dirty="0" smtClean="0">
                <a:solidFill>
                  <a:schemeClr val="bg1"/>
                </a:solidFill>
                <a:latin typeface="+mj-lt"/>
              </a:rPr>
              <a:t>RELATED PARTY TRANSACTIONS </a:t>
            </a:r>
          </a:p>
          <a:p>
            <a:pPr algn="ctr" fontAlgn="auto">
              <a:spcBef>
                <a:spcPts val="0"/>
              </a:spcBef>
              <a:spcAft>
                <a:spcPts val="0"/>
              </a:spcAft>
              <a:defRPr/>
            </a:pPr>
            <a:r>
              <a:rPr lang="en-US" sz="2000" b="1" dirty="0" smtClean="0">
                <a:solidFill>
                  <a:schemeClr val="bg1"/>
                </a:solidFill>
                <a:latin typeface="+mj-lt"/>
              </a:rPr>
              <a:t>[RPT]</a:t>
            </a:r>
          </a:p>
          <a:p>
            <a:pPr algn="ctr" fontAlgn="auto">
              <a:spcBef>
                <a:spcPts val="0"/>
              </a:spcBef>
              <a:spcAft>
                <a:spcPts val="0"/>
              </a:spcAft>
              <a:defRPr/>
            </a:pPr>
            <a:r>
              <a:rPr lang="en-US" sz="2000" b="1" dirty="0" smtClean="0">
                <a:solidFill>
                  <a:schemeClr val="bg1"/>
                </a:solidFill>
                <a:latin typeface="+mj-lt"/>
              </a:rPr>
              <a:t>[Section 188]</a:t>
            </a:r>
            <a:endParaRPr lang="en-US" sz="2000" b="1" dirty="0">
              <a:solidFill>
                <a:schemeClr val="bg1"/>
              </a:solidFill>
              <a:latin typeface="+mj-lt"/>
            </a:endParaRPr>
          </a:p>
        </p:txBody>
      </p:sp>
      <p:sp>
        <p:nvSpPr>
          <p:cNvPr id="9" name="Date Placeholder 8"/>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p:cTn id="17" dur="1000" fill="hold"/>
                                        <p:tgtEl>
                                          <p:spTgt spid="7">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7">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 calcmode="lin" valueType="num">
                                      <p:cBhvr>
                                        <p:cTn id="22" dur="1000" fill="hold"/>
                                        <p:tgtEl>
                                          <p:spTgt spid="7">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7">
                                            <p:txEl>
                                              <p:pRg st="3" end="3"/>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p:cTn id="27" dur="1000" fill="hold"/>
                                        <p:tgtEl>
                                          <p:spTgt spid="7">
                                            <p:txEl>
                                              <p:pRg st="4" end="4"/>
                                            </p:txEl>
                                          </p:spTgt>
                                        </p:tgtEl>
                                        <p:attrNameLst>
                                          <p:attrName>ppt_x</p:attrName>
                                        </p:attrNameLst>
                                      </p:cBhvr>
                                      <p:tavLst>
                                        <p:tav tm="0">
                                          <p:val>
                                            <p:strVal val="#ppt_x-.2"/>
                                          </p:val>
                                        </p:tav>
                                        <p:tav tm="100000">
                                          <p:val>
                                            <p:strVal val="#ppt_x"/>
                                          </p:val>
                                        </p:tav>
                                      </p:tavLst>
                                    </p:anim>
                                    <p:anim calcmode="lin" valueType="num">
                                      <p:cBhvr>
                                        <p:cTn id="28" dur="1000" fill="hold"/>
                                        <p:tgtEl>
                                          <p:spTgt spid="7">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7">
                                            <p:txEl>
                                              <p:pRg st="4" end="4"/>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 calcmode="lin" valueType="num">
                                      <p:cBhvr>
                                        <p:cTn id="32" dur="1000" fill="hold"/>
                                        <p:tgtEl>
                                          <p:spTgt spid="7">
                                            <p:txEl>
                                              <p:pRg st="5" end="5"/>
                                            </p:txEl>
                                          </p:spTgt>
                                        </p:tgtEl>
                                        <p:attrNameLst>
                                          <p:attrName>ppt_x</p:attrName>
                                        </p:attrNameLst>
                                      </p:cBhvr>
                                      <p:tavLst>
                                        <p:tav tm="0">
                                          <p:val>
                                            <p:strVal val="#ppt_x-.2"/>
                                          </p:val>
                                        </p:tav>
                                        <p:tav tm="100000">
                                          <p:val>
                                            <p:strVal val="#ppt_x"/>
                                          </p:val>
                                        </p:tav>
                                      </p:tavLst>
                                    </p:anim>
                                    <p:anim calcmode="lin" valueType="num">
                                      <p:cBhvr>
                                        <p:cTn id="33" dur="1000" fill="hold"/>
                                        <p:tgtEl>
                                          <p:spTgt spid="7">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7">
                                            <p:txEl>
                                              <p:pRg st="5" end="5"/>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 calcmode="lin" valueType="num">
                                      <p:cBhvr>
                                        <p:cTn id="37" dur="1000" fill="hold"/>
                                        <p:tgtEl>
                                          <p:spTgt spid="7">
                                            <p:txEl>
                                              <p:pRg st="6" end="6"/>
                                            </p:txEl>
                                          </p:spTgt>
                                        </p:tgtEl>
                                        <p:attrNameLst>
                                          <p:attrName>ppt_x</p:attrName>
                                        </p:attrNameLst>
                                      </p:cBhvr>
                                      <p:tavLst>
                                        <p:tav tm="0">
                                          <p:val>
                                            <p:strVal val="#ppt_x-.2"/>
                                          </p:val>
                                        </p:tav>
                                        <p:tav tm="100000">
                                          <p:val>
                                            <p:strVal val="#ppt_x"/>
                                          </p:val>
                                        </p:tav>
                                      </p:tavLst>
                                    </p:anim>
                                    <p:anim calcmode="lin" valueType="num">
                                      <p:cBhvr>
                                        <p:cTn id="38" dur="1000" fill="hold"/>
                                        <p:tgtEl>
                                          <p:spTgt spid="7">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7">
                                            <p:txEl>
                                              <p:pRg st="6" end="6"/>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 calcmode="lin" valueType="num">
                                      <p:cBhvr>
                                        <p:cTn id="42" dur="1000" fill="hold"/>
                                        <p:tgtEl>
                                          <p:spTgt spid="7">
                                            <p:txEl>
                                              <p:pRg st="7" end="7"/>
                                            </p:txEl>
                                          </p:spTgt>
                                        </p:tgtEl>
                                        <p:attrNameLst>
                                          <p:attrName>ppt_x</p:attrName>
                                        </p:attrNameLst>
                                      </p:cBhvr>
                                      <p:tavLst>
                                        <p:tav tm="0">
                                          <p:val>
                                            <p:strVal val="#ppt_x-.2"/>
                                          </p:val>
                                        </p:tav>
                                        <p:tav tm="100000">
                                          <p:val>
                                            <p:strVal val="#ppt_x"/>
                                          </p:val>
                                        </p:tav>
                                      </p:tavLst>
                                    </p:anim>
                                    <p:anim calcmode="lin" valueType="num">
                                      <p:cBhvr>
                                        <p:cTn id="43" dur="1000" fill="hold"/>
                                        <p:tgtEl>
                                          <p:spTgt spid="7">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54</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0" name="Rectangle 9"/>
          <p:cNvSpPr/>
          <p:nvPr/>
        </p:nvSpPr>
        <p:spPr>
          <a:xfrm>
            <a:off x="0" y="838201"/>
            <a:ext cx="9144000" cy="5770811"/>
          </a:xfrm>
          <a:prstGeom prst="rect">
            <a:avLst/>
          </a:prstGeom>
        </p:spPr>
        <p:txBody>
          <a:bodyPr wrap="square">
            <a:spAutoFit/>
          </a:bodyPr>
          <a:lstStyle/>
          <a:p>
            <a:pPr marL="0" lvl="1" indent="285750" algn="just" fontAlgn="auto">
              <a:spcBef>
                <a:spcPts val="0"/>
              </a:spcBef>
              <a:spcAft>
                <a:spcPts val="0"/>
              </a:spcAft>
              <a:buFont typeface="Wingdings" pitchFamily="2" charset="2"/>
              <a:buChar char="ü"/>
              <a:defRPr/>
            </a:pPr>
            <a:r>
              <a:rPr lang="en-US" sz="2000" b="1" dirty="0" smtClean="0">
                <a:latin typeface="Times New Roman" pitchFamily="18" charset="0"/>
                <a:cs typeface="Times New Roman" pitchFamily="18" charset="0"/>
              </a:rPr>
              <a:t>A </a:t>
            </a:r>
            <a:r>
              <a:rPr lang="en-US" sz="2000" b="1" dirty="0" smtClean="0">
                <a:solidFill>
                  <a:srgbClr val="FFFF00"/>
                </a:solidFill>
                <a:latin typeface="Times New Roman" pitchFamily="18" charset="0"/>
                <a:cs typeface="Times New Roman" pitchFamily="18" charset="0"/>
              </a:rPr>
              <a:t>Director</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defRPr/>
            </a:pPr>
            <a:endParaRPr lang="en-US" sz="1050" dirty="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defRPr/>
            </a:pPr>
            <a:r>
              <a:rPr lang="en-US" sz="2000" b="1" dirty="0">
                <a:latin typeface="Times New Roman" pitchFamily="18" charset="0"/>
                <a:cs typeface="Times New Roman" pitchFamily="18" charset="0"/>
              </a:rPr>
              <a:t>A</a:t>
            </a:r>
            <a:r>
              <a:rPr lang="en-US" sz="2000" b="1" dirty="0">
                <a:solidFill>
                  <a:srgbClr val="FFFF00"/>
                </a:solidFill>
                <a:latin typeface="Times New Roman" pitchFamily="18" charset="0"/>
                <a:cs typeface="Times New Roman" pitchFamily="18" charset="0"/>
              </a:rPr>
              <a:t> Key Managerial </a:t>
            </a:r>
            <a:r>
              <a:rPr lang="en-US" sz="2000" b="1" dirty="0" smtClean="0">
                <a:solidFill>
                  <a:srgbClr val="FFFF00"/>
                </a:solidFill>
                <a:latin typeface="Times New Roman" pitchFamily="18" charset="0"/>
                <a:cs typeface="Times New Roman" pitchFamily="18" charset="0"/>
              </a:rPr>
              <a:t>Person</a:t>
            </a:r>
            <a:r>
              <a:rPr lang="en-US" sz="2000" dirty="0" smtClean="0">
                <a:latin typeface="Times New Roman" pitchFamily="18" charset="0"/>
                <a:cs typeface="Times New Roman" pitchFamily="18" charset="0"/>
              </a:rPr>
              <a:t>;</a:t>
            </a:r>
          </a:p>
          <a:p>
            <a:pPr marL="0" lvl="1" indent="285750" algn="just" fontAlgn="auto">
              <a:spcBef>
                <a:spcPts val="0"/>
              </a:spcBef>
              <a:spcAft>
                <a:spcPts val="0"/>
              </a:spcAft>
              <a:buFont typeface="Wingdings" pitchFamily="2" charset="2"/>
              <a:buChar char="ü"/>
              <a:defRPr/>
            </a:pPr>
            <a:endParaRPr lang="en-US" sz="1100" dirty="0" smtClean="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defRPr/>
            </a:pPr>
            <a:r>
              <a:rPr lang="en-US" sz="2000" b="1" dirty="0" smtClean="0">
                <a:solidFill>
                  <a:srgbClr val="FFFF00"/>
                </a:solidFill>
                <a:latin typeface="Times New Roman" pitchFamily="18" charset="0"/>
                <a:cs typeface="Times New Roman" pitchFamily="18" charset="0"/>
              </a:rPr>
              <a:t>Relatives </a:t>
            </a:r>
            <a:r>
              <a:rPr lang="en-US" sz="2000" dirty="0" smtClean="0">
                <a:latin typeface="Times New Roman" pitchFamily="18" charset="0"/>
                <a:cs typeface="Times New Roman" pitchFamily="18" charset="0"/>
              </a:rPr>
              <a:t>of any of Director and/or KMP</a:t>
            </a:r>
            <a:endParaRPr lang="en-US" sz="2000" dirty="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defRPr/>
            </a:pPr>
            <a:endParaRPr lang="en-US" sz="1100" dirty="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defRPr/>
            </a:pPr>
            <a:r>
              <a:rPr lang="en-US" sz="2000" b="1" dirty="0">
                <a:solidFill>
                  <a:srgbClr val="FFFF00"/>
                </a:solidFill>
                <a:latin typeface="Times New Roman" pitchFamily="18" charset="0"/>
                <a:cs typeface="Times New Roman" pitchFamily="18" charset="0"/>
              </a:rPr>
              <a:t>A Firm, </a:t>
            </a:r>
            <a:r>
              <a:rPr lang="en-US" sz="2000" dirty="0">
                <a:latin typeface="Times New Roman" pitchFamily="18" charset="0"/>
                <a:cs typeface="Times New Roman" pitchFamily="18" charset="0"/>
              </a:rPr>
              <a:t>in which director, manager or his relative is a partner</a:t>
            </a:r>
          </a:p>
          <a:p>
            <a:pPr marL="0" lvl="1" indent="285750" algn="just" fontAlgn="auto">
              <a:spcBef>
                <a:spcPts val="0"/>
              </a:spcBef>
              <a:spcAft>
                <a:spcPts val="0"/>
              </a:spcAft>
              <a:buFont typeface="Wingdings" pitchFamily="2" charset="2"/>
              <a:buChar char="ü"/>
              <a:defRPr/>
            </a:pPr>
            <a:endParaRPr lang="en-US" sz="1100" dirty="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defRPr/>
            </a:pPr>
            <a:r>
              <a:rPr lang="en-US" sz="2000" b="1" dirty="0">
                <a:solidFill>
                  <a:srgbClr val="FFFF00"/>
                </a:solidFill>
                <a:latin typeface="Times New Roman" pitchFamily="18" charset="0"/>
                <a:cs typeface="Times New Roman" pitchFamily="18" charset="0"/>
              </a:rPr>
              <a:t>A Private Company, </a:t>
            </a:r>
            <a:r>
              <a:rPr lang="en-US" sz="2000" dirty="0">
                <a:latin typeface="Times New Roman" pitchFamily="18" charset="0"/>
                <a:cs typeface="Times New Roman" pitchFamily="18" charset="0"/>
              </a:rPr>
              <a:t>in </a:t>
            </a:r>
            <a:r>
              <a:rPr lang="en-US" sz="2000" dirty="0" smtClean="0">
                <a:latin typeface="Times New Roman" pitchFamily="18" charset="0"/>
                <a:cs typeface="Times New Roman" pitchFamily="18" charset="0"/>
              </a:rPr>
              <a:t>which </a:t>
            </a:r>
            <a:r>
              <a:rPr lang="en-US" sz="2000" dirty="0">
                <a:latin typeface="Times New Roman" pitchFamily="18" charset="0"/>
                <a:cs typeface="Times New Roman" pitchFamily="18" charset="0"/>
              </a:rPr>
              <a:t>director, manager is a director or member;</a:t>
            </a:r>
          </a:p>
          <a:p>
            <a:pPr marL="0" lvl="1" indent="285750" algn="just" fontAlgn="auto">
              <a:spcBef>
                <a:spcPts val="0"/>
              </a:spcBef>
              <a:spcAft>
                <a:spcPts val="0"/>
              </a:spcAft>
              <a:buFont typeface="Wingdings" pitchFamily="2" charset="2"/>
              <a:buChar char="ü"/>
              <a:defRPr/>
            </a:pPr>
            <a:endParaRPr lang="en-US" sz="1200" dirty="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tabLst>
                <a:tab pos="285750" algn="l"/>
              </a:tabLst>
              <a:defRPr/>
            </a:pPr>
            <a:r>
              <a:rPr lang="en-US" sz="2000" b="1" dirty="0">
                <a:solidFill>
                  <a:srgbClr val="FFFF00"/>
                </a:solidFill>
                <a:latin typeface="Times New Roman" pitchFamily="18" charset="0"/>
                <a:cs typeface="Times New Roman" pitchFamily="18" charset="0"/>
              </a:rPr>
              <a:t>A Public Company</a:t>
            </a:r>
            <a:r>
              <a:rPr lang="en-US" sz="2000" dirty="0">
                <a:latin typeface="Times New Roman" pitchFamily="18" charset="0"/>
                <a:cs typeface="Times New Roman" pitchFamily="18" charset="0"/>
              </a:rPr>
              <a:t>, in which director or manager is a director or holds along with </a:t>
            </a:r>
            <a:r>
              <a:rPr lang="en-US" sz="2000" dirty="0" smtClean="0">
                <a:latin typeface="Times New Roman" pitchFamily="18" charset="0"/>
                <a:cs typeface="Times New Roman" pitchFamily="18" charset="0"/>
              </a:rPr>
              <a:t>	his </a:t>
            </a:r>
            <a:r>
              <a:rPr lang="en-US" sz="2000" dirty="0">
                <a:latin typeface="Times New Roman" pitchFamily="18" charset="0"/>
                <a:cs typeface="Times New Roman" pitchFamily="18" charset="0"/>
              </a:rPr>
              <a:t>relatives </a:t>
            </a:r>
            <a:r>
              <a:rPr lang="en-US" sz="2000" b="1" dirty="0">
                <a:latin typeface="Times New Roman" pitchFamily="18" charset="0"/>
                <a:cs typeface="Times New Roman" pitchFamily="18" charset="0"/>
              </a:rPr>
              <a:t>more than 2%</a:t>
            </a:r>
            <a:r>
              <a:rPr lang="en-US" sz="2000" dirty="0">
                <a:latin typeface="Times New Roman" pitchFamily="18" charset="0"/>
                <a:cs typeface="Times New Roman" pitchFamily="18" charset="0"/>
              </a:rPr>
              <a:t> of paid-up capital;</a:t>
            </a:r>
          </a:p>
          <a:p>
            <a:pPr marL="0" lvl="1" indent="285750" algn="just" fontAlgn="auto">
              <a:spcBef>
                <a:spcPts val="0"/>
              </a:spcBef>
              <a:spcAft>
                <a:spcPts val="0"/>
              </a:spcAft>
              <a:buFont typeface="Wingdings" pitchFamily="2" charset="2"/>
              <a:buChar char="ü"/>
              <a:defRPr/>
            </a:pPr>
            <a:endParaRPr lang="en-US" sz="900" dirty="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tabLst>
                <a:tab pos="342900" algn="l"/>
                <a:tab pos="514350" algn="l"/>
                <a:tab pos="857250" algn="l"/>
                <a:tab pos="1085850" algn="l"/>
              </a:tabLst>
              <a:defRPr/>
            </a:pPr>
            <a:r>
              <a:rPr lang="en-US" sz="2000" dirty="0">
                <a:latin typeface="Times New Roman" pitchFamily="18" charset="0"/>
                <a:cs typeface="Times New Roman" pitchFamily="18" charset="0"/>
              </a:rPr>
              <a:t>Any body corporate whose Board of Directors, Managing Director or Manager is </a:t>
            </a:r>
            <a:r>
              <a:rPr lang="en-US" sz="2000" dirty="0" smtClean="0">
                <a:latin typeface="Times New Roman" pitchFamily="18" charset="0"/>
                <a:cs typeface="Times New Roman" pitchFamily="18" charset="0"/>
              </a:rPr>
              <a:t>	accustomed </a:t>
            </a:r>
            <a:r>
              <a:rPr lang="en-US" sz="2000" dirty="0">
                <a:latin typeface="Times New Roman" pitchFamily="18" charset="0"/>
                <a:cs typeface="Times New Roman" pitchFamily="18" charset="0"/>
              </a:rPr>
              <a:t>to act in accordance with the advice, directions or instructions of a </a:t>
            </a:r>
            <a:r>
              <a:rPr lang="en-US" sz="2000" dirty="0" smtClean="0">
                <a:latin typeface="Times New Roman" pitchFamily="18" charset="0"/>
                <a:cs typeface="Times New Roman" pitchFamily="18" charset="0"/>
              </a:rPr>
              <a:t>	director </a:t>
            </a:r>
            <a:r>
              <a:rPr lang="en-US" sz="2000" dirty="0">
                <a:latin typeface="Times New Roman" pitchFamily="18" charset="0"/>
                <a:cs typeface="Times New Roman" pitchFamily="18" charset="0"/>
              </a:rPr>
              <a:t>or manager;</a:t>
            </a:r>
          </a:p>
          <a:p>
            <a:pPr marL="0" lvl="1" indent="285750" algn="just" fontAlgn="auto">
              <a:spcBef>
                <a:spcPts val="0"/>
              </a:spcBef>
              <a:spcAft>
                <a:spcPts val="0"/>
              </a:spcAft>
              <a:buFont typeface="Wingdings" pitchFamily="2" charset="2"/>
              <a:buChar char="ü"/>
              <a:defRPr/>
            </a:pPr>
            <a:endParaRPr lang="en-US" sz="700" dirty="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tabLst>
                <a:tab pos="342900" algn="l"/>
                <a:tab pos="400050" algn="l"/>
                <a:tab pos="685800" algn="l"/>
              </a:tabLst>
              <a:defRPr/>
            </a:pPr>
            <a:r>
              <a:rPr lang="en-US" sz="2000" dirty="0">
                <a:latin typeface="Times New Roman" pitchFamily="18" charset="0"/>
                <a:cs typeface="Times New Roman" pitchFamily="18" charset="0"/>
              </a:rPr>
              <a:t>Any person on whose advice, directions or instructions a director or manager is </a:t>
            </a:r>
            <a:r>
              <a:rPr lang="en-US" sz="2000" dirty="0" smtClean="0">
                <a:latin typeface="Times New Roman" pitchFamily="18" charset="0"/>
                <a:cs typeface="Times New Roman" pitchFamily="18" charset="0"/>
              </a:rPr>
              <a:t>	accustomed </a:t>
            </a:r>
            <a:r>
              <a:rPr lang="en-US" sz="2000" dirty="0">
                <a:latin typeface="Times New Roman" pitchFamily="18" charset="0"/>
                <a:cs typeface="Times New Roman" pitchFamily="18" charset="0"/>
              </a:rPr>
              <a:t>to act;</a:t>
            </a:r>
          </a:p>
          <a:p>
            <a:pPr marL="0" lvl="1" indent="285750" algn="just" fontAlgn="auto">
              <a:spcBef>
                <a:spcPts val="0"/>
              </a:spcBef>
              <a:spcAft>
                <a:spcPts val="0"/>
              </a:spcAft>
              <a:buFont typeface="Wingdings" pitchFamily="2" charset="2"/>
              <a:buChar char="ü"/>
              <a:defRPr/>
            </a:pPr>
            <a:endParaRPr lang="en-US" sz="800" dirty="0">
              <a:latin typeface="Times New Roman" pitchFamily="18" charset="0"/>
              <a:cs typeface="Times New Roman" pitchFamily="18" charset="0"/>
            </a:endParaRPr>
          </a:p>
          <a:p>
            <a:pPr marL="0" lvl="1" indent="285750" algn="just" fontAlgn="auto">
              <a:spcBef>
                <a:spcPts val="0"/>
              </a:spcBef>
              <a:spcAft>
                <a:spcPts val="0"/>
              </a:spcAft>
              <a:buFont typeface="Wingdings" pitchFamily="2" charset="2"/>
              <a:buChar char="ü"/>
              <a:tabLst>
                <a:tab pos="285750" algn="l"/>
                <a:tab pos="400050" algn="l"/>
              </a:tabLst>
              <a:defRPr/>
            </a:pPr>
            <a:r>
              <a:rPr lang="en-US" sz="2000" dirty="0">
                <a:latin typeface="Times New Roman" pitchFamily="18" charset="0"/>
                <a:cs typeface="Times New Roman" pitchFamily="18" charset="0"/>
              </a:rPr>
              <a:t>Any company which is a holding, subsidiary or an associate company of such </a:t>
            </a:r>
            <a:r>
              <a:rPr lang="en-US" sz="2000" dirty="0" smtClean="0">
                <a:latin typeface="Times New Roman" pitchFamily="18" charset="0"/>
                <a:cs typeface="Times New Roman" pitchFamily="18" charset="0"/>
              </a:rPr>
              <a:t> 	company	</a:t>
            </a:r>
            <a:endParaRPr lang="en-US" sz="2000" dirty="0">
              <a:latin typeface="Times New Roman" pitchFamily="18" charset="0"/>
              <a:cs typeface="Times New Roman" pitchFamily="18" charset="0"/>
            </a:endParaRPr>
          </a:p>
        </p:txBody>
      </p:sp>
      <p:sp>
        <p:nvSpPr>
          <p:cNvPr id="11" name="Rectangle 10"/>
          <p:cNvSpPr/>
          <p:nvPr/>
        </p:nvSpPr>
        <p:spPr>
          <a:xfrm>
            <a:off x="0" y="0"/>
            <a:ext cx="9144000" cy="861774"/>
          </a:xfrm>
          <a:prstGeom prst="rect">
            <a:avLst/>
          </a:prstGeom>
        </p:spPr>
        <p:txBody>
          <a:bodyPr wrap="square">
            <a:spAutoFit/>
          </a:bodyPr>
          <a:lstStyle/>
          <a:p>
            <a:pPr algn="ctr" fontAlgn="auto">
              <a:spcBef>
                <a:spcPts val="0"/>
              </a:spcBef>
              <a:spcAft>
                <a:spcPts val="0"/>
              </a:spcAft>
              <a:defRPr/>
            </a:pPr>
            <a:r>
              <a:rPr lang="en-US" sz="3000" b="1" dirty="0" smtClean="0">
                <a:solidFill>
                  <a:srgbClr val="00B0F0"/>
                </a:solidFill>
                <a:latin typeface="Times New Roman" pitchFamily="18" charset="0"/>
                <a:cs typeface="Times New Roman" pitchFamily="18" charset="0"/>
              </a:rPr>
              <a:t>RELATED PARTY</a:t>
            </a:r>
          </a:p>
          <a:p>
            <a:pPr algn="ctr" fontAlgn="auto">
              <a:spcBef>
                <a:spcPts val="0"/>
              </a:spcBef>
              <a:spcAft>
                <a:spcPts val="0"/>
              </a:spcAft>
              <a:defRPr/>
            </a:pPr>
            <a:r>
              <a:rPr lang="en-US" sz="2000" b="1" dirty="0" smtClean="0">
                <a:solidFill>
                  <a:srgbClr val="00B0F0"/>
                </a:solidFill>
                <a:latin typeface="Times New Roman" pitchFamily="18" charset="0"/>
                <a:cs typeface="Times New Roman" pitchFamily="18" charset="0"/>
              </a:rPr>
              <a:t>[Section 2(76)]</a:t>
            </a:r>
            <a:endParaRPr lang="en-US" sz="2000" b="1" dirty="0">
              <a:solidFill>
                <a:srgbClr val="00B0F0"/>
              </a:solidFill>
              <a:latin typeface="Times New Roman" pitchFamily="18" charset="0"/>
              <a:cs typeface="Times New Roman" pitchFamily="18" charset="0"/>
            </a:endParaRPr>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 calcmode="lin" valueType="num">
                                      <p:cBhvr>
                                        <p:cTn id="12"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 calcmode="lin" valueType="num">
                                      <p:cBhvr>
                                        <p:cTn id="17" dur="1000" fill="hold"/>
                                        <p:tgtEl>
                                          <p:spTgt spid="10">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10">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0">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 calcmode="lin" valueType="num">
                                      <p:cBhvr>
                                        <p:cTn id="22" dur="1000" fill="hold"/>
                                        <p:tgtEl>
                                          <p:spTgt spid="10">
                                            <p:txEl>
                                              <p:pRg st="4" end="4"/>
                                            </p:txEl>
                                          </p:spTgt>
                                        </p:tgtEl>
                                        <p:attrNameLst>
                                          <p:attrName>ppt_x</p:attrName>
                                        </p:attrNameLst>
                                      </p:cBhvr>
                                      <p:tavLst>
                                        <p:tav tm="0">
                                          <p:val>
                                            <p:strVal val="#ppt_x-.2"/>
                                          </p:val>
                                        </p:tav>
                                        <p:tav tm="100000">
                                          <p:val>
                                            <p:strVal val="#ppt_x"/>
                                          </p:val>
                                        </p:tav>
                                      </p:tavLst>
                                    </p:anim>
                                    <p:anim calcmode="lin" valueType="num">
                                      <p:cBhvr>
                                        <p:cTn id="23" dur="1000" fill="hold"/>
                                        <p:tgtEl>
                                          <p:spTgt spid="10">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0">
                                            <p:txEl>
                                              <p:pRg st="4" end="4"/>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calcmode="lin" valueType="num">
                                      <p:cBhvr>
                                        <p:cTn id="27" dur="1000" fill="hold"/>
                                        <p:tgtEl>
                                          <p:spTgt spid="10">
                                            <p:txEl>
                                              <p:pRg st="6" end="6"/>
                                            </p:txEl>
                                          </p:spTgt>
                                        </p:tgtEl>
                                        <p:attrNameLst>
                                          <p:attrName>ppt_x</p:attrName>
                                        </p:attrNameLst>
                                      </p:cBhvr>
                                      <p:tavLst>
                                        <p:tav tm="0">
                                          <p:val>
                                            <p:strVal val="#ppt_x-.2"/>
                                          </p:val>
                                        </p:tav>
                                        <p:tav tm="100000">
                                          <p:val>
                                            <p:strVal val="#ppt_x"/>
                                          </p:val>
                                        </p:tav>
                                      </p:tavLst>
                                    </p:anim>
                                    <p:anim calcmode="lin" valueType="num">
                                      <p:cBhvr>
                                        <p:cTn id="28" dur="1000" fill="hold"/>
                                        <p:tgtEl>
                                          <p:spTgt spid="10">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0">
                                            <p:txEl>
                                              <p:pRg st="6" end="6"/>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10">
                                            <p:txEl>
                                              <p:pRg st="8" end="8"/>
                                            </p:txEl>
                                          </p:spTgt>
                                        </p:tgtEl>
                                        <p:attrNameLst>
                                          <p:attrName>style.visibility</p:attrName>
                                        </p:attrNameLst>
                                      </p:cBhvr>
                                      <p:to>
                                        <p:strVal val="visible"/>
                                      </p:to>
                                    </p:set>
                                    <p:anim calcmode="lin" valueType="num">
                                      <p:cBhvr>
                                        <p:cTn id="32" dur="1000" fill="hold"/>
                                        <p:tgtEl>
                                          <p:spTgt spid="10">
                                            <p:txEl>
                                              <p:pRg st="8" end="8"/>
                                            </p:txEl>
                                          </p:spTgt>
                                        </p:tgtEl>
                                        <p:attrNameLst>
                                          <p:attrName>ppt_x</p:attrName>
                                        </p:attrNameLst>
                                      </p:cBhvr>
                                      <p:tavLst>
                                        <p:tav tm="0">
                                          <p:val>
                                            <p:strVal val="#ppt_x-.2"/>
                                          </p:val>
                                        </p:tav>
                                        <p:tav tm="100000">
                                          <p:val>
                                            <p:strVal val="#ppt_x"/>
                                          </p:val>
                                        </p:tav>
                                      </p:tavLst>
                                    </p:anim>
                                    <p:anim calcmode="lin" valueType="num">
                                      <p:cBhvr>
                                        <p:cTn id="33" dur="1000" fill="hold"/>
                                        <p:tgtEl>
                                          <p:spTgt spid="10">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0">
                                            <p:txEl>
                                              <p:pRg st="8" end="8"/>
                                            </p:txEl>
                                          </p:spTgt>
                                        </p:tgtEl>
                                      </p:cBhvr>
                                    </p:animEffect>
                                  </p:childTnLst>
                                </p:cTn>
                              </p:par>
                              <p:par>
                                <p:cTn id="35" presetID="29" presetClass="entr" presetSubtype="0" fill="hold" nodeType="withEffect">
                                  <p:stCondLst>
                                    <p:cond delay="0"/>
                                  </p:stCondLst>
                                  <p:childTnLst>
                                    <p:set>
                                      <p:cBhvr>
                                        <p:cTn id="36" dur="1" fill="hold">
                                          <p:stCondLst>
                                            <p:cond delay="0"/>
                                          </p:stCondLst>
                                        </p:cTn>
                                        <p:tgtEl>
                                          <p:spTgt spid="10">
                                            <p:txEl>
                                              <p:pRg st="10" end="10"/>
                                            </p:txEl>
                                          </p:spTgt>
                                        </p:tgtEl>
                                        <p:attrNameLst>
                                          <p:attrName>style.visibility</p:attrName>
                                        </p:attrNameLst>
                                      </p:cBhvr>
                                      <p:to>
                                        <p:strVal val="visible"/>
                                      </p:to>
                                    </p:set>
                                    <p:anim calcmode="lin" valueType="num">
                                      <p:cBhvr>
                                        <p:cTn id="37" dur="1000" fill="hold"/>
                                        <p:tgtEl>
                                          <p:spTgt spid="10">
                                            <p:txEl>
                                              <p:pRg st="10" end="10"/>
                                            </p:txEl>
                                          </p:spTgt>
                                        </p:tgtEl>
                                        <p:attrNameLst>
                                          <p:attrName>ppt_x</p:attrName>
                                        </p:attrNameLst>
                                      </p:cBhvr>
                                      <p:tavLst>
                                        <p:tav tm="0">
                                          <p:val>
                                            <p:strVal val="#ppt_x-.2"/>
                                          </p:val>
                                        </p:tav>
                                        <p:tav tm="100000">
                                          <p:val>
                                            <p:strVal val="#ppt_x"/>
                                          </p:val>
                                        </p:tav>
                                      </p:tavLst>
                                    </p:anim>
                                    <p:anim calcmode="lin" valueType="num">
                                      <p:cBhvr>
                                        <p:cTn id="38" dur="1000" fill="hold"/>
                                        <p:tgtEl>
                                          <p:spTgt spid="10">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0">
                                            <p:txEl>
                                              <p:pRg st="10" end="10"/>
                                            </p:txEl>
                                          </p:spTgt>
                                        </p:tgtEl>
                                      </p:cBhvr>
                                    </p:animEffect>
                                  </p:childTnLst>
                                </p:cTn>
                              </p:par>
                              <p:par>
                                <p:cTn id="40" presetID="29" presetClass="entr" presetSubtype="0" fill="hold" nodeType="withEffect">
                                  <p:stCondLst>
                                    <p:cond delay="0"/>
                                  </p:stCondLst>
                                  <p:childTnLst>
                                    <p:set>
                                      <p:cBhvr>
                                        <p:cTn id="41" dur="1" fill="hold">
                                          <p:stCondLst>
                                            <p:cond delay="0"/>
                                          </p:stCondLst>
                                        </p:cTn>
                                        <p:tgtEl>
                                          <p:spTgt spid="10">
                                            <p:txEl>
                                              <p:pRg st="12" end="12"/>
                                            </p:txEl>
                                          </p:spTgt>
                                        </p:tgtEl>
                                        <p:attrNameLst>
                                          <p:attrName>style.visibility</p:attrName>
                                        </p:attrNameLst>
                                      </p:cBhvr>
                                      <p:to>
                                        <p:strVal val="visible"/>
                                      </p:to>
                                    </p:set>
                                    <p:anim calcmode="lin" valueType="num">
                                      <p:cBhvr>
                                        <p:cTn id="42" dur="1000" fill="hold"/>
                                        <p:tgtEl>
                                          <p:spTgt spid="10">
                                            <p:txEl>
                                              <p:pRg st="12" end="12"/>
                                            </p:txEl>
                                          </p:spTgt>
                                        </p:tgtEl>
                                        <p:attrNameLst>
                                          <p:attrName>ppt_x</p:attrName>
                                        </p:attrNameLst>
                                      </p:cBhvr>
                                      <p:tavLst>
                                        <p:tav tm="0">
                                          <p:val>
                                            <p:strVal val="#ppt_x-.2"/>
                                          </p:val>
                                        </p:tav>
                                        <p:tav tm="100000">
                                          <p:val>
                                            <p:strVal val="#ppt_x"/>
                                          </p:val>
                                        </p:tav>
                                      </p:tavLst>
                                    </p:anim>
                                    <p:anim calcmode="lin" valueType="num">
                                      <p:cBhvr>
                                        <p:cTn id="43" dur="1000" fill="hold"/>
                                        <p:tgtEl>
                                          <p:spTgt spid="10">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10">
                                            <p:txEl>
                                              <p:pRg st="12" end="12"/>
                                            </p:txEl>
                                          </p:spTgt>
                                        </p:tgtEl>
                                      </p:cBhvr>
                                    </p:animEffect>
                                  </p:childTnLst>
                                </p:cTn>
                              </p:par>
                              <p:par>
                                <p:cTn id="45" presetID="29" presetClass="entr" presetSubtype="0" fill="hold" nodeType="withEffect">
                                  <p:stCondLst>
                                    <p:cond delay="0"/>
                                  </p:stCondLst>
                                  <p:childTnLst>
                                    <p:set>
                                      <p:cBhvr>
                                        <p:cTn id="46" dur="1" fill="hold">
                                          <p:stCondLst>
                                            <p:cond delay="0"/>
                                          </p:stCondLst>
                                        </p:cTn>
                                        <p:tgtEl>
                                          <p:spTgt spid="10">
                                            <p:txEl>
                                              <p:pRg st="14" end="14"/>
                                            </p:txEl>
                                          </p:spTgt>
                                        </p:tgtEl>
                                        <p:attrNameLst>
                                          <p:attrName>style.visibility</p:attrName>
                                        </p:attrNameLst>
                                      </p:cBhvr>
                                      <p:to>
                                        <p:strVal val="visible"/>
                                      </p:to>
                                    </p:set>
                                    <p:anim calcmode="lin" valueType="num">
                                      <p:cBhvr>
                                        <p:cTn id="47" dur="1000" fill="hold"/>
                                        <p:tgtEl>
                                          <p:spTgt spid="10">
                                            <p:txEl>
                                              <p:pRg st="14" end="14"/>
                                            </p:txEl>
                                          </p:spTgt>
                                        </p:tgtEl>
                                        <p:attrNameLst>
                                          <p:attrName>ppt_x</p:attrName>
                                        </p:attrNameLst>
                                      </p:cBhvr>
                                      <p:tavLst>
                                        <p:tav tm="0">
                                          <p:val>
                                            <p:strVal val="#ppt_x-.2"/>
                                          </p:val>
                                        </p:tav>
                                        <p:tav tm="100000">
                                          <p:val>
                                            <p:strVal val="#ppt_x"/>
                                          </p:val>
                                        </p:tav>
                                      </p:tavLst>
                                    </p:anim>
                                    <p:anim calcmode="lin" valueType="num">
                                      <p:cBhvr>
                                        <p:cTn id="48" dur="1000" fill="hold"/>
                                        <p:tgtEl>
                                          <p:spTgt spid="10">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0">
                                            <p:txEl>
                                              <p:pRg st="14" end="14"/>
                                            </p:txEl>
                                          </p:spTgt>
                                        </p:tgtEl>
                                      </p:cBhvr>
                                    </p:animEffect>
                                  </p:childTnLst>
                                </p:cTn>
                              </p:par>
                              <p:par>
                                <p:cTn id="50" presetID="29" presetClass="entr" presetSubtype="0" fill="hold" nodeType="withEffect">
                                  <p:stCondLst>
                                    <p:cond delay="0"/>
                                  </p:stCondLst>
                                  <p:childTnLst>
                                    <p:set>
                                      <p:cBhvr>
                                        <p:cTn id="51" dur="1" fill="hold">
                                          <p:stCondLst>
                                            <p:cond delay="0"/>
                                          </p:stCondLst>
                                        </p:cTn>
                                        <p:tgtEl>
                                          <p:spTgt spid="10">
                                            <p:txEl>
                                              <p:pRg st="16" end="16"/>
                                            </p:txEl>
                                          </p:spTgt>
                                        </p:tgtEl>
                                        <p:attrNameLst>
                                          <p:attrName>style.visibility</p:attrName>
                                        </p:attrNameLst>
                                      </p:cBhvr>
                                      <p:to>
                                        <p:strVal val="visible"/>
                                      </p:to>
                                    </p:set>
                                    <p:anim calcmode="lin" valueType="num">
                                      <p:cBhvr>
                                        <p:cTn id="52" dur="1000" fill="hold"/>
                                        <p:tgtEl>
                                          <p:spTgt spid="10">
                                            <p:txEl>
                                              <p:pRg st="16" end="16"/>
                                            </p:txEl>
                                          </p:spTgt>
                                        </p:tgtEl>
                                        <p:attrNameLst>
                                          <p:attrName>ppt_x</p:attrName>
                                        </p:attrNameLst>
                                      </p:cBhvr>
                                      <p:tavLst>
                                        <p:tav tm="0">
                                          <p:val>
                                            <p:strVal val="#ppt_x-.2"/>
                                          </p:val>
                                        </p:tav>
                                        <p:tav tm="100000">
                                          <p:val>
                                            <p:strVal val="#ppt_x"/>
                                          </p:val>
                                        </p:tav>
                                      </p:tavLst>
                                    </p:anim>
                                    <p:anim calcmode="lin" valueType="num">
                                      <p:cBhvr>
                                        <p:cTn id="53" dur="1000" fill="hold"/>
                                        <p:tgtEl>
                                          <p:spTgt spid="10">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0">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762000"/>
          <a:ext cx="9144000" cy="6291390"/>
        </p:xfrm>
        <a:graphic>
          <a:graphicData uri="http://schemas.openxmlformats.org/drawingml/2006/table">
            <a:tbl>
              <a:tblPr/>
              <a:tblGrid>
                <a:gridCol w="533400"/>
                <a:gridCol w="3695083"/>
                <a:gridCol w="3093549"/>
                <a:gridCol w="1821968"/>
              </a:tblGrid>
              <a:tr h="701220">
                <a:tc>
                  <a:txBody>
                    <a:bodyPr/>
                    <a:lstStyle/>
                    <a:p>
                      <a:pPr marL="0" marR="0" algn="ctr">
                        <a:lnSpc>
                          <a:spcPct val="115000"/>
                        </a:lnSpc>
                        <a:spcBef>
                          <a:spcPts val="0"/>
                        </a:spcBef>
                        <a:spcAft>
                          <a:spcPts val="0"/>
                        </a:spcAft>
                      </a:pPr>
                      <a:r>
                        <a:rPr lang="en-US" sz="2000" b="1" dirty="0" smtClean="0">
                          <a:solidFill>
                            <a:schemeClr val="bg1"/>
                          </a:solidFill>
                          <a:latin typeface="Times New Roman" pitchFamily="18" charset="0"/>
                          <a:ea typeface="Calibri"/>
                          <a:cs typeface="Times New Roman"/>
                        </a:rPr>
                        <a:t>S.</a:t>
                      </a:r>
                      <a:r>
                        <a:rPr lang="en-US" sz="2000" b="1" baseline="0" dirty="0" smtClean="0">
                          <a:solidFill>
                            <a:schemeClr val="bg1"/>
                          </a:solidFill>
                          <a:latin typeface="Times New Roman" pitchFamily="18" charset="0"/>
                          <a:ea typeface="Calibri"/>
                          <a:cs typeface="Times New Roman"/>
                        </a:rPr>
                        <a:t> No.</a:t>
                      </a:r>
                      <a:endParaRPr lang="en-US" sz="2000" b="1" dirty="0" smtClean="0">
                        <a:solidFill>
                          <a:schemeClr val="bg1"/>
                        </a:solidFill>
                        <a:latin typeface="Times New Roman" pitchFamily="18" charset="0"/>
                        <a:ea typeface="Calibri"/>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ctr">
                        <a:lnSpc>
                          <a:spcPct val="115000"/>
                        </a:lnSpc>
                        <a:spcBef>
                          <a:spcPts val="0"/>
                        </a:spcBef>
                        <a:spcAft>
                          <a:spcPts val="0"/>
                        </a:spcAft>
                      </a:pPr>
                      <a:r>
                        <a:rPr lang="en-US" sz="2000" b="1" dirty="0">
                          <a:solidFill>
                            <a:schemeClr val="bg1"/>
                          </a:solidFill>
                          <a:latin typeface="Times New Roman" pitchFamily="18" charset="0"/>
                          <a:ea typeface="Calibri"/>
                          <a:cs typeface="Times New Roman"/>
                        </a:rPr>
                        <a:t>COMPANIES ACT 1956</a:t>
                      </a:r>
                      <a:endParaRPr lang="en-US" sz="2000" dirty="0">
                        <a:solidFill>
                          <a:schemeClr val="bg1"/>
                        </a:solidFill>
                        <a:latin typeface="Times New Roman" pitchFamily="18" charset="0"/>
                        <a:ea typeface="Calibri"/>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ctr">
                        <a:lnSpc>
                          <a:spcPct val="115000"/>
                        </a:lnSpc>
                        <a:spcBef>
                          <a:spcPts val="0"/>
                        </a:spcBef>
                        <a:spcAft>
                          <a:spcPts val="0"/>
                        </a:spcAft>
                      </a:pPr>
                      <a:r>
                        <a:rPr lang="en-US" sz="2000" b="1" dirty="0">
                          <a:solidFill>
                            <a:schemeClr val="bg1"/>
                          </a:solidFill>
                          <a:latin typeface="Times New Roman" pitchFamily="18" charset="0"/>
                          <a:ea typeface="Calibri"/>
                          <a:cs typeface="Times New Roman"/>
                        </a:rPr>
                        <a:t>COMPANIES ACT 2013</a:t>
                      </a:r>
                      <a:endParaRPr lang="en-US" sz="2000" dirty="0">
                        <a:solidFill>
                          <a:schemeClr val="bg1"/>
                        </a:solidFill>
                        <a:latin typeface="Times New Roman" pitchFamily="18" charset="0"/>
                        <a:ea typeface="Calibri"/>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ctr">
                        <a:lnSpc>
                          <a:spcPct val="115000"/>
                        </a:lnSpc>
                        <a:spcBef>
                          <a:spcPts val="0"/>
                        </a:spcBef>
                        <a:spcAft>
                          <a:spcPts val="0"/>
                        </a:spcAft>
                      </a:pPr>
                      <a:r>
                        <a:rPr lang="en-US" sz="2000" b="1" dirty="0" smtClean="0">
                          <a:solidFill>
                            <a:schemeClr val="bg1"/>
                          </a:solidFill>
                          <a:latin typeface="Times New Roman" pitchFamily="18" charset="0"/>
                          <a:ea typeface="Calibri"/>
                          <a:cs typeface="Times New Roman"/>
                        </a:rPr>
                        <a:t>ADDITION  / DELETION </a:t>
                      </a:r>
                      <a:endParaRPr lang="en-US" sz="2000" dirty="0">
                        <a:solidFill>
                          <a:schemeClr val="bg1"/>
                        </a:solidFill>
                        <a:latin typeface="Times New Roman" pitchFamily="18" charset="0"/>
                        <a:ea typeface="Calibri"/>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5590170">
                <a:tc>
                  <a:txBody>
                    <a:bodyPr/>
                    <a:lstStyle/>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2</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3</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4</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5</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6</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7</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8</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9</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10</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11</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12</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13</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14</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15</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16</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17</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18</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19</a:t>
                      </a:r>
                    </a:p>
                    <a:p>
                      <a:pPr marL="0" marR="0" algn="ctr">
                        <a:lnSpc>
                          <a:spcPct val="100000"/>
                        </a:lnSpc>
                        <a:spcBef>
                          <a:spcPts val="0"/>
                        </a:spcBef>
                        <a:spcAft>
                          <a:spcPts val="0"/>
                        </a:spcAft>
                      </a:pPr>
                      <a:r>
                        <a:rPr lang="en-US" sz="1600" dirty="0">
                          <a:solidFill>
                            <a:schemeClr val="tx1"/>
                          </a:solidFill>
                          <a:latin typeface="Times New Roman" pitchFamily="18" charset="0"/>
                          <a:ea typeface="Calibri"/>
                          <a:cs typeface="Times New Roman"/>
                        </a:rPr>
                        <a:t>20</a:t>
                      </a:r>
                    </a:p>
                    <a:p>
                      <a:pPr marL="0" marR="0" algn="ctr">
                        <a:lnSpc>
                          <a:spcPct val="100000"/>
                        </a:lnSpc>
                        <a:spcBef>
                          <a:spcPts val="0"/>
                        </a:spcBef>
                        <a:spcAft>
                          <a:spcPts val="0"/>
                        </a:spcAft>
                      </a:pPr>
                      <a:endParaRPr lang="en-US" sz="1600" dirty="0">
                        <a:solidFill>
                          <a:schemeClr val="tx1"/>
                        </a:solidFill>
                        <a:latin typeface="Times New Roman" pitchFamily="18" charset="0"/>
                        <a:ea typeface="Calibri"/>
                        <a:cs typeface="Times New Roman"/>
                      </a:endParaRPr>
                    </a:p>
                    <a:p>
                      <a:pPr marL="0" marR="0" algn="ctr">
                        <a:lnSpc>
                          <a:spcPct val="100000"/>
                        </a:lnSpc>
                        <a:spcBef>
                          <a:spcPts val="0"/>
                        </a:spcBef>
                        <a:spcAft>
                          <a:spcPts val="0"/>
                        </a:spcAft>
                      </a:pPr>
                      <a:endParaRPr lang="en-US" sz="1600" dirty="0">
                        <a:solidFill>
                          <a:schemeClr val="tx1"/>
                        </a:solidFill>
                        <a:latin typeface="Times New Roman" pitchFamily="18" charset="0"/>
                        <a:ea typeface="Calibri"/>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600" dirty="0" smtClean="0">
                          <a:solidFill>
                            <a:schemeClr val="tx1"/>
                          </a:solidFill>
                          <a:latin typeface="Times New Roman" pitchFamily="18" charset="0"/>
                          <a:ea typeface="Calibri"/>
                          <a:cs typeface="Times New Roman"/>
                        </a:rPr>
                        <a:t>Father</a:t>
                      </a:r>
                    </a:p>
                    <a:p>
                      <a:pPr marL="0" marR="0" algn="l">
                        <a:lnSpc>
                          <a:spcPct val="100000"/>
                        </a:lnSpc>
                        <a:spcBef>
                          <a:spcPts val="0"/>
                        </a:spcBef>
                        <a:spcAft>
                          <a:spcPts val="0"/>
                        </a:spcAft>
                      </a:pPr>
                      <a:r>
                        <a:rPr lang="en-US" sz="1600" dirty="0" smtClean="0">
                          <a:solidFill>
                            <a:schemeClr val="tx1"/>
                          </a:solidFill>
                          <a:latin typeface="Times New Roman" pitchFamily="18" charset="0"/>
                          <a:ea typeface="Calibri"/>
                          <a:cs typeface="Times New Roman"/>
                        </a:rPr>
                        <a:t>Mother (including step-mother)</a:t>
                      </a:r>
                    </a:p>
                    <a:p>
                      <a:pPr marL="0" marR="0" algn="l">
                        <a:lnSpc>
                          <a:spcPct val="100000"/>
                        </a:lnSpc>
                        <a:spcBef>
                          <a:spcPts val="0"/>
                        </a:spcBef>
                        <a:spcAft>
                          <a:spcPts val="0"/>
                        </a:spcAft>
                      </a:pPr>
                      <a:r>
                        <a:rPr lang="en-US" sz="1600" dirty="0" smtClean="0">
                          <a:solidFill>
                            <a:schemeClr val="tx1"/>
                          </a:solidFill>
                          <a:latin typeface="Times New Roman" pitchFamily="18" charset="0"/>
                          <a:ea typeface="Calibri"/>
                          <a:cs typeface="Times New Roman"/>
                        </a:rPr>
                        <a:t>Son(including </a:t>
                      </a:r>
                      <a:r>
                        <a:rPr lang="en-US" sz="1600" dirty="0">
                          <a:solidFill>
                            <a:schemeClr val="tx1"/>
                          </a:solidFill>
                          <a:latin typeface="Times New Roman" pitchFamily="18" charset="0"/>
                          <a:ea typeface="Calibri"/>
                          <a:cs typeface="Times New Roman"/>
                        </a:rPr>
                        <a:t>step-son)</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Son’s wife</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 ( including step-daughter)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Father’s </a:t>
                      </a:r>
                      <a:r>
                        <a:rPr lang="en-US" sz="1600" dirty="0" smtClean="0">
                          <a:solidFill>
                            <a:schemeClr val="tx1"/>
                          </a:solidFill>
                          <a:latin typeface="Times New Roman" pitchFamily="18" charset="0"/>
                          <a:ea typeface="Calibri"/>
                          <a:cs typeface="Times New Roman"/>
                        </a:rPr>
                        <a:t>father and/or Father’s Mother</a:t>
                      </a:r>
                      <a:endParaRPr lang="en-US" sz="1600" dirty="0">
                        <a:solidFill>
                          <a:schemeClr val="tx1"/>
                        </a:solidFill>
                        <a:latin typeface="Times New Roman" pitchFamily="18" charset="0"/>
                        <a:ea typeface="Calibri"/>
                        <a:cs typeface="Times New Roman"/>
                      </a:endParaRPr>
                    </a:p>
                    <a:p>
                      <a:pPr marL="0" marR="0" algn="l">
                        <a:lnSpc>
                          <a:spcPct val="100000"/>
                        </a:lnSpc>
                        <a:spcBef>
                          <a:spcPts val="0"/>
                        </a:spcBef>
                        <a:spcAft>
                          <a:spcPts val="0"/>
                        </a:spcAft>
                      </a:pPr>
                      <a:r>
                        <a:rPr lang="en-US" sz="1600" dirty="0" smtClean="0">
                          <a:solidFill>
                            <a:schemeClr val="tx1"/>
                          </a:solidFill>
                          <a:latin typeface="Times New Roman" pitchFamily="18" charset="0"/>
                          <a:ea typeface="Calibri"/>
                          <a:cs typeface="Times New Roman"/>
                        </a:rPr>
                        <a:t>Mother’s Mother and/or Mother’s </a:t>
                      </a:r>
                      <a:r>
                        <a:rPr lang="en-US" sz="1600" dirty="0">
                          <a:solidFill>
                            <a:schemeClr val="tx1"/>
                          </a:solidFill>
                          <a:latin typeface="Times New Roman" pitchFamily="18" charset="0"/>
                          <a:ea typeface="Calibri"/>
                          <a:cs typeface="Times New Roman"/>
                        </a:rPr>
                        <a:t>father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Son’s </a:t>
                      </a:r>
                      <a:r>
                        <a:rPr lang="en-US" sz="1600" dirty="0" smtClean="0">
                          <a:solidFill>
                            <a:schemeClr val="tx1"/>
                          </a:solidFill>
                          <a:latin typeface="Times New Roman" pitchFamily="18" charset="0"/>
                          <a:ea typeface="Calibri"/>
                          <a:cs typeface="Times New Roman"/>
                        </a:rPr>
                        <a:t>son</a:t>
                      </a:r>
                    </a:p>
                    <a:p>
                      <a:pPr marL="0" marR="0" algn="l">
                        <a:lnSpc>
                          <a:spcPct val="100000"/>
                        </a:lnSpc>
                        <a:spcBef>
                          <a:spcPts val="0"/>
                        </a:spcBef>
                        <a:spcAft>
                          <a:spcPts val="0"/>
                        </a:spcAft>
                      </a:pPr>
                      <a:r>
                        <a:rPr lang="en-US" sz="1600" dirty="0" smtClean="0">
                          <a:solidFill>
                            <a:schemeClr val="tx1"/>
                          </a:solidFill>
                          <a:latin typeface="Times New Roman" pitchFamily="18" charset="0"/>
                          <a:ea typeface="Calibri"/>
                          <a:cs typeface="Times New Roman"/>
                        </a:rPr>
                        <a:t>Son’s  son’s wife</a:t>
                      </a:r>
                    </a:p>
                    <a:p>
                      <a:pPr marL="0" marR="0" algn="l">
                        <a:lnSpc>
                          <a:spcPct val="100000"/>
                        </a:lnSpc>
                        <a:spcBef>
                          <a:spcPts val="0"/>
                        </a:spcBef>
                        <a:spcAft>
                          <a:spcPts val="0"/>
                        </a:spcAft>
                      </a:pPr>
                      <a:r>
                        <a:rPr lang="en-US" sz="1600" dirty="0" smtClean="0">
                          <a:solidFill>
                            <a:schemeClr val="tx1"/>
                          </a:solidFill>
                          <a:latin typeface="Times New Roman" pitchFamily="18" charset="0"/>
                          <a:ea typeface="Calibri"/>
                          <a:cs typeface="Times New Roman"/>
                        </a:rPr>
                        <a:t>Son’s </a:t>
                      </a:r>
                      <a:r>
                        <a:rPr lang="en-US" sz="1600" dirty="0">
                          <a:solidFill>
                            <a:schemeClr val="tx1"/>
                          </a:solidFill>
                          <a:latin typeface="Times New Roman" pitchFamily="18" charset="0"/>
                          <a:ea typeface="Calibri"/>
                          <a:cs typeface="Times New Roman"/>
                        </a:rPr>
                        <a:t>daughter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Son’s daughter’s husband</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Daughter’s husband</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 son</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Daughter’s son’s wife</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Daughter’s daughter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Daughter’s  daughter’s  husband</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Brother ( including step- brothers)</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Brother’s wife</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Sister (including step –sister )</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Sister’s husband</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600" dirty="0" smtClean="0">
                          <a:solidFill>
                            <a:schemeClr val="tx1"/>
                          </a:solidFill>
                          <a:latin typeface="Times New Roman" pitchFamily="18" charset="0"/>
                          <a:ea typeface="Calibri"/>
                          <a:cs typeface="Times New Roman"/>
                        </a:rPr>
                        <a:t>Spouse</a:t>
                      </a:r>
                      <a:endParaRPr lang="en-US" sz="1600" dirty="0">
                        <a:solidFill>
                          <a:schemeClr val="tx1"/>
                        </a:solidFill>
                        <a:latin typeface="Times New Roman" pitchFamily="18" charset="0"/>
                        <a:ea typeface="Calibri"/>
                        <a:cs typeface="Times New Roman"/>
                      </a:endParaRP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Father (including step-father)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Father’s father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Father’s mother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Mother (including step-mother)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Mother’s mother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Mother’s father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Son ( including step son)</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Son’s wife</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Son’s son</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Son’s daughter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 ( including step- daughter)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Daughter’s husband</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Brother (including step-brother)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Sister (including step-sister)</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600" b="1" u="sng" dirty="0" smtClean="0">
                          <a:solidFill>
                            <a:schemeClr val="tx1"/>
                          </a:solidFill>
                          <a:latin typeface="Times New Roman" pitchFamily="18" charset="0"/>
                          <a:ea typeface="Calibri"/>
                          <a:cs typeface="Times New Roman"/>
                        </a:rPr>
                        <a:t>ADDITION</a:t>
                      </a:r>
                      <a:endParaRPr lang="en-US" sz="1600" b="1" u="sng" dirty="0">
                        <a:solidFill>
                          <a:schemeClr val="tx1"/>
                        </a:solidFill>
                        <a:latin typeface="Times New Roman" pitchFamily="18" charset="0"/>
                        <a:ea typeface="Calibri"/>
                        <a:cs typeface="Times New Roman"/>
                      </a:endParaRPr>
                    </a:p>
                    <a:p>
                      <a:pPr marL="0" marR="0" algn="l">
                        <a:lnSpc>
                          <a:spcPct val="100000"/>
                        </a:lnSpc>
                        <a:spcBef>
                          <a:spcPts val="0"/>
                        </a:spcBef>
                        <a:spcAft>
                          <a:spcPts val="0"/>
                        </a:spcAft>
                      </a:pPr>
                      <a:r>
                        <a:rPr lang="en-US" sz="1600" dirty="0" smtClean="0">
                          <a:solidFill>
                            <a:schemeClr val="tx1"/>
                          </a:solidFill>
                          <a:latin typeface="Times New Roman" pitchFamily="18" charset="0"/>
                          <a:ea typeface="Calibri"/>
                          <a:cs typeface="Times New Roman"/>
                        </a:rPr>
                        <a:t>Step-father</a:t>
                      </a:r>
                    </a:p>
                    <a:p>
                      <a:pPr marL="0" marR="0" algn="l">
                        <a:lnSpc>
                          <a:spcPct val="100000"/>
                        </a:lnSpc>
                        <a:spcBef>
                          <a:spcPts val="0"/>
                        </a:spcBef>
                        <a:spcAft>
                          <a:spcPts val="0"/>
                        </a:spcAft>
                      </a:pPr>
                      <a:endParaRPr lang="en-US" sz="1600" b="1" dirty="0" smtClean="0">
                        <a:solidFill>
                          <a:schemeClr val="tx1"/>
                        </a:solidFill>
                        <a:latin typeface="Times New Roman" pitchFamily="18" charset="0"/>
                        <a:ea typeface="Calibri"/>
                        <a:cs typeface="Times New Roman"/>
                      </a:endParaRPr>
                    </a:p>
                    <a:p>
                      <a:pPr marL="0" marR="0" algn="l">
                        <a:lnSpc>
                          <a:spcPct val="100000"/>
                        </a:lnSpc>
                        <a:spcBef>
                          <a:spcPts val="0"/>
                        </a:spcBef>
                        <a:spcAft>
                          <a:spcPts val="0"/>
                        </a:spcAft>
                      </a:pPr>
                      <a:r>
                        <a:rPr lang="en-US" sz="1600" b="1" u="sng" dirty="0" smtClean="0">
                          <a:solidFill>
                            <a:schemeClr val="tx1"/>
                          </a:solidFill>
                          <a:latin typeface="Times New Roman" pitchFamily="18" charset="0"/>
                          <a:ea typeface="Calibri"/>
                          <a:cs typeface="Times New Roman"/>
                        </a:rPr>
                        <a:t>DELETION</a:t>
                      </a:r>
                      <a:endParaRPr lang="en-US" sz="1600" u="sng" dirty="0">
                        <a:solidFill>
                          <a:schemeClr val="tx1"/>
                        </a:solidFill>
                        <a:latin typeface="Times New Roman" pitchFamily="18" charset="0"/>
                        <a:ea typeface="Calibri"/>
                        <a:cs typeface="Times New Roman"/>
                      </a:endParaRP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Son’s </a:t>
                      </a:r>
                      <a:r>
                        <a:rPr lang="en-US" sz="1600" dirty="0" smtClean="0">
                          <a:solidFill>
                            <a:schemeClr val="tx1"/>
                          </a:solidFill>
                          <a:latin typeface="Times New Roman" pitchFamily="18" charset="0"/>
                          <a:ea typeface="Calibri"/>
                          <a:cs typeface="Times New Roman"/>
                        </a:rPr>
                        <a:t>Wife</a:t>
                      </a:r>
                      <a:endParaRPr lang="en-US" sz="1600" dirty="0">
                        <a:solidFill>
                          <a:schemeClr val="tx1"/>
                        </a:solidFill>
                        <a:latin typeface="Times New Roman" pitchFamily="18" charset="0"/>
                        <a:ea typeface="Calibri"/>
                        <a:cs typeface="Times New Roman"/>
                      </a:endParaRP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Son’s Daughter’s Husband</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 Daughter ‘s son</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 ‘s son’s wife</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Daughter’s daughter</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Daughter’s daughter’s husband</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Brother’s wife</a:t>
                      </a:r>
                    </a:p>
                    <a:p>
                      <a:pPr marL="0" marR="0" algn="l">
                        <a:lnSpc>
                          <a:spcPct val="100000"/>
                        </a:lnSpc>
                        <a:spcBef>
                          <a:spcPts val="0"/>
                        </a:spcBef>
                        <a:spcAft>
                          <a:spcPts val="0"/>
                        </a:spcAft>
                      </a:pPr>
                      <a:r>
                        <a:rPr lang="en-US" sz="1600" dirty="0">
                          <a:solidFill>
                            <a:schemeClr val="tx1"/>
                          </a:solidFill>
                          <a:latin typeface="Times New Roman" pitchFamily="18" charset="0"/>
                          <a:ea typeface="Calibri"/>
                          <a:cs typeface="Times New Roman"/>
                        </a:rPr>
                        <a:t>Sister’s husband</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ounded Rectangle 4"/>
          <p:cNvSpPr/>
          <p:nvPr/>
        </p:nvSpPr>
        <p:spPr>
          <a:xfrm>
            <a:off x="0" y="0"/>
            <a:ext cx="9144000" cy="762000"/>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sz="3000" b="1" dirty="0" smtClean="0">
                <a:solidFill>
                  <a:srgbClr val="00B0F0"/>
                </a:solidFill>
              </a:rPr>
              <a:t>List </a:t>
            </a:r>
            <a:r>
              <a:rPr lang="en-US" sz="3000" b="1" dirty="0">
                <a:solidFill>
                  <a:srgbClr val="00B0F0"/>
                </a:solidFill>
              </a:rPr>
              <a:t>of Relatives </a:t>
            </a:r>
            <a:endParaRPr lang="en-US" sz="3000" b="1" dirty="0" smtClean="0">
              <a:solidFill>
                <a:srgbClr val="00B0F0"/>
              </a:solidFill>
            </a:endParaRPr>
          </a:p>
          <a:p>
            <a:pPr algn="ctr" fontAlgn="auto">
              <a:spcBef>
                <a:spcPts val="0"/>
              </a:spcBef>
              <a:spcAft>
                <a:spcPts val="0"/>
              </a:spcAft>
              <a:defRPr/>
            </a:pPr>
            <a:r>
              <a:rPr lang="en-US" sz="2400" dirty="0" smtClean="0">
                <a:solidFill>
                  <a:srgbClr val="00B0F0"/>
                </a:solidFill>
              </a:rPr>
              <a:t>The Companies Act, 1956 Vs. The Companies </a:t>
            </a:r>
            <a:r>
              <a:rPr lang="en-US" sz="2400" dirty="0">
                <a:solidFill>
                  <a:srgbClr val="00B0F0"/>
                </a:solidFill>
              </a:rPr>
              <a:t>Act, 2013</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55</a:t>
            </a:fld>
            <a:endParaRPr lang="en-US" dirty="0"/>
          </a:p>
        </p:txBody>
      </p:sp>
      <p:sp>
        <p:nvSpPr>
          <p:cNvPr id="11" name="Footer Placeholder 10"/>
          <p:cNvSpPr>
            <a:spLocks noGrp="1"/>
          </p:cNvSpPr>
          <p:nvPr>
            <p:ph type="ftr" sz="quarter" idx="11"/>
          </p:nvPr>
        </p:nvSpPr>
        <p:spPr>
          <a:xfrm>
            <a:off x="3124200" y="6492875"/>
            <a:ext cx="2895600" cy="365125"/>
          </a:xfrm>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a:xfrm>
            <a:off x="0" y="6492875"/>
            <a:ext cx="2133600" cy="365125"/>
          </a:xfrm>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0"/>
            <a:ext cx="9144000" cy="10668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Aft>
                <a:spcPts val="0"/>
              </a:spcAft>
              <a:defRPr/>
            </a:pPr>
            <a:endParaRPr lang="en-US" sz="2800" b="1" dirty="0">
              <a:solidFill>
                <a:schemeClr val="bg1"/>
              </a:solidFill>
              <a:latin typeface="Times New Roman" pitchFamily="18" charset="0"/>
              <a:cs typeface="Times New Roman" pitchFamily="18" charset="0"/>
            </a:endParaRPr>
          </a:p>
          <a:p>
            <a:pPr algn="ctr" fontAlgn="auto">
              <a:spcAft>
                <a:spcPts val="0"/>
              </a:spcAft>
              <a:defRPr/>
            </a:pPr>
            <a:r>
              <a:rPr lang="en-US" sz="3600" b="1" dirty="0">
                <a:solidFill>
                  <a:schemeClr val="bg1"/>
                </a:solidFill>
                <a:latin typeface="Times New Roman" pitchFamily="18" charset="0"/>
                <a:cs typeface="Times New Roman" pitchFamily="18" charset="0"/>
              </a:rPr>
              <a:t>CORPORATE SOCIAL RESPONSIBILITY</a:t>
            </a:r>
          </a:p>
          <a:p>
            <a:pPr algn="ctr" fontAlgn="auto">
              <a:spcAft>
                <a:spcPts val="0"/>
              </a:spcAft>
              <a:defRPr/>
            </a:pPr>
            <a:endParaRPr lang="en-GB" sz="2400" b="1" dirty="0">
              <a:solidFill>
                <a:schemeClr val="bg1"/>
              </a:solidFill>
              <a:latin typeface="Times New Roman" pitchFamily="18" charset="0"/>
              <a:cs typeface="Times New Roman" pitchFamily="18" charset="0"/>
            </a:endParaRPr>
          </a:p>
        </p:txBody>
      </p:sp>
      <p:pic>
        <p:nvPicPr>
          <p:cNvPr id="5" name="Picture 4" descr="poors.jpeg"/>
          <p:cNvPicPr>
            <a:picLocks noChangeAspect="1"/>
          </p:cNvPicPr>
          <p:nvPr/>
        </p:nvPicPr>
        <p:blipFill>
          <a:blip r:embed="rId2" cstate="print"/>
          <a:srcRect/>
          <a:stretch>
            <a:fillRect/>
          </a:stretch>
        </p:blipFill>
        <p:spPr bwMode="auto">
          <a:xfrm>
            <a:off x="0" y="1219200"/>
            <a:ext cx="2819400" cy="2057400"/>
          </a:xfrm>
          <a:prstGeom prst="rect">
            <a:avLst/>
          </a:prstGeom>
          <a:noFill/>
          <a:ln w="9525">
            <a:noFill/>
            <a:miter lim="800000"/>
            <a:headEnd/>
            <a:tailEnd/>
          </a:ln>
        </p:spPr>
      </p:pic>
      <p:pic>
        <p:nvPicPr>
          <p:cNvPr id="6" name="Picture 5" descr="RTE_B_8_04_2012.jpg"/>
          <p:cNvPicPr>
            <a:picLocks noChangeAspect="1"/>
          </p:cNvPicPr>
          <p:nvPr/>
        </p:nvPicPr>
        <p:blipFill>
          <a:blip r:embed="rId3" cstate="print"/>
          <a:srcRect/>
          <a:stretch>
            <a:fillRect/>
          </a:stretch>
        </p:blipFill>
        <p:spPr bwMode="auto">
          <a:xfrm>
            <a:off x="2819400" y="1219200"/>
            <a:ext cx="3048000" cy="2057400"/>
          </a:xfrm>
          <a:prstGeom prst="rect">
            <a:avLst/>
          </a:prstGeom>
          <a:noFill/>
          <a:ln w="9525">
            <a:noFill/>
            <a:miter lim="800000"/>
            <a:headEnd/>
            <a:tailEnd/>
          </a:ln>
        </p:spPr>
      </p:pic>
      <p:pic>
        <p:nvPicPr>
          <p:cNvPr id="7" name="Picture 6" descr="images.jpeg"/>
          <p:cNvPicPr>
            <a:picLocks noChangeAspect="1"/>
          </p:cNvPicPr>
          <p:nvPr/>
        </p:nvPicPr>
        <p:blipFill>
          <a:blip r:embed="rId4" cstate="print"/>
          <a:srcRect/>
          <a:stretch>
            <a:fillRect/>
          </a:stretch>
        </p:blipFill>
        <p:spPr bwMode="auto">
          <a:xfrm>
            <a:off x="6248400" y="3276600"/>
            <a:ext cx="2895600" cy="2743200"/>
          </a:xfrm>
          <a:prstGeom prst="rect">
            <a:avLst/>
          </a:prstGeom>
          <a:noFill/>
          <a:ln w="9525">
            <a:noFill/>
            <a:miter lim="800000"/>
            <a:headEnd/>
            <a:tailEnd/>
          </a:ln>
        </p:spPr>
      </p:pic>
      <p:sp>
        <p:nvSpPr>
          <p:cNvPr id="8" name="Rectangle 7"/>
          <p:cNvSpPr/>
          <p:nvPr/>
        </p:nvSpPr>
        <p:spPr>
          <a:xfrm>
            <a:off x="533400" y="3886200"/>
            <a:ext cx="5410200" cy="1754326"/>
          </a:xfrm>
          <a:prstGeom prst="rect">
            <a:avLst/>
          </a:prstGeom>
        </p:spPr>
        <p:txBody>
          <a:bodyPr>
            <a:spAutoFit/>
          </a:bodyPr>
          <a:lstStyle/>
          <a:p>
            <a:pPr algn="ctr">
              <a:defRPr/>
            </a:pPr>
            <a:r>
              <a:rPr lang="en-US" sz="3600" b="1" dirty="0">
                <a:solidFill>
                  <a:schemeClr val="tx2">
                    <a:lumMod val="75000"/>
                  </a:schemeClr>
                </a:solidFill>
                <a:latin typeface="Times New Roman" pitchFamily="18" charset="0"/>
                <a:cs typeface="Times New Roman" pitchFamily="18" charset="0"/>
              </a:rPr>
              <a:t>PROMOTING WELFARE</a:t>
            </a:r>
          </a:p>
          <a:p>
            <a:pPr algn="ctr">
              <a:defRPr/>
            </a:pPr>
            <a:r>
              <a:rPr lang="en-US" sz="3600" b="1" dirty="0">
                <a:solidFill>
                  <a:schemeClr val="tx2">
                    <a:lumMod val="75000"/>
                  </a:schemeClr>
                </a:solidFill>
                <a:latin typeface="Times New Roman" pitchFamily="18" charset="0"/>
                <a:cs typeface="Times New Roman" pitchFamily="18" charset="0"/>
              </a:rPr>
              <a:t>INITIATIVES </a:t>
            </a:r>
            <a:endParaRPr lang="en-GB" sz="3600" b="1" dirty="0">
              <a:solidFill>
                <a:schemeClr val="tx2">
                  <a:lumMod val="75000"/>
                </a:schemeClr>
              </a:solidFill>
              <a:latin typeface="Times New Roman" pitchFamily="18" charset="0"/>
              <a:cs typeface="Times New Roman" pitchFamily="18" charset="0"/>
            </a:endParaRPr>
          </a:p>
        </p:txBody>
      </p:sp>
      <p:pic>
        <p:nvPicPr>
          <p:cNvPr id="9" name="Picture 8" descr="himagiri5.png"/>
          <p:cNvPicPr>
            <a:picLocks noChangeAspect="1"/>
          </p:cNvPicPr>
          <p:nvPr/>
        </p:nvPicPr>
        <p:blipFill>
          <a:blip r:embed="rId5" cstate="print"/>
          <a:srcRect/>
          <a:stretch>
            <a:fillRect/>
          </a:stretch>
        </p:blipFill>
        <p:spPr bwMode="auto">
          <a:xfrm>
            <a:off x="5867400" y="1219200"/>
            <a:ext cx="3276600" cy="2057400"/>
          </a:xfrm>
          <a:prstGeom prst="rect">
            <a:avLst/>
          </a:prstGeom>
          <a:noFill/>
          <a:ln w="9525">
            <a:noFill/>
            <a:miter lim="800000"/>
            <a:headEnd/>
            <a:tailEnd/>
          </a:ln>
        </p:spPr>
      </p:pic>
      <p:sp>
        <p:nvSpPr>
          <p:cNvPr id="14" name="Slide Number Placeholder 13"/>
          <p:cNvSpPr>
            <a:spLocks noGrp="1"/>
          </p:cNvSpPr>
          <p:nvPr>
            <p:ph type="sldNum" sz="quarter" idx="12"/>
          </p:nvPr>
        </p:nvSpPr>
        <p:spPr/>
        <p:txBody>
          <a:bodyPr/>
          <a:lstStyle/>
          <a:p>
            <a:fld id="{B6F15528-21DE-4FAA-801E-634DDDAF4B2B}" type="slidenum">
              <a:rPr lang="en-US" smtClean="0"/>
              <a:pPr/>
              <a:t>56</a:t>
            </a:fld>
            <a:endParaRPr lang="en-US" dirty="0"/>
          </a:p>
        </p:txBody>
      </p:sp>
      <p:sp>
        <p:nvSpPr>
          <p:cNvPr id="15" name="Footer Placeholder 14"/>
          <p:cNvSpPr>
            <a:spLocks noGrp="1"/>
          </p:cNvSpPr>
          <p:nvPr>
            <p:ph type="ftr" sz="quarter" idx="11"/>
          </p:nvPr>
        </p:nvSpPr>
        <p:spPr/>
        <p:txBody>
          <a:bodyPr/>
          <a:lstStyle/>
          <a:p>
            <a:r>
              <a:rPr lang="en-US" dirty="0" smtClean="0"/>
              <a:t>Email: CSshishirdudeja@gmail.com,                      Cell: +919910938312</a:t>
            </a:r>
            <a:endParaRPr lang="en-US" dirty="0"/>
          </a:p>
        </p:txBody>
      </p:sp>
      <p:sp>
        <p:nvSpPr>
          <p:cNvPr id="16" name="Date Placeholder 15"/>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70" decel="100000"/>
                                        <p:tgtEl>
                                          <p:spTgt spid="7"/>
                                        </p:tgtEl>
                                      </p:cBhvr>
                                    </p:animEffect>
                                    <p:animScale>
                                      <p:cBhvr>
                                        <p:cTn id="8" dur="770" decel="100000"/>
                                        <p:tgtEl>
                                          <p:spTgt spid="7"/>
                                        </p:tgtEl>
                                      </p:cBhvr>
                                      <p:from x="10000" y="10000"/>
                                      <p:to x="200000" y="450000"/>
                                    </p:animScale>
                                    <p:animScale>
                                      <p:cBhvr>
                                        <p:cTn id="9" dur="1230" accel="100000" fill="hold">
                                          <p:stCondLst>
                                            <p:cond delay="770"/>
                                          </p:stCondLst>
                                        </p:cTn>
                                        <p:tgtEl>
                                          <p:spTgt spid="7"/>
                                        </p:tgtEl>
                                      </p:cBhvr>
                                      <p:from x="200000" y="450000"/>
                                      <p:to x="100000" y="100000"/>
                                    </p:animScale>
                                    <p:set>
                                      <p:cBhvr>
                                        <p:cTn id="10" dur="770" fill="hold"/>
                                        <p:tgtEl>
                                          <p:spTgt spid="7"/>
                                        </p:tgtEl>
                                        <p:attrNameLst>
                                          <p:attrName>ppt_x</p:attrName>
                                        </p:attrNameLst>
                                      </p:cBhvr>
                                      <p:to>
                                        <p:strVal val="(0.5)"/>
                                      </p:to>
                                    </p:set>
                                    <p:anim from="(0.5)" to="(#ppt_x)" calcmode="lin" valueType="num">
                                      <p:cBhvr>
                                        <p:cTn id="11" dur="1230" accel="100000" fill="hold">
                                          <p:stCondLst>
                                            <p:cond delay="770"/>
                                          </p:stCondLst>
                                        </p:cTn>
                                        <p:tgtEl>
                                          <p:spTgt spid="7"/>
                                        </p:tgtEl>
                                        <p:attrNameLst>
                                          <p:attrName>ppt_x</p:attrName>
                                        </p:attrNameLst>
                                      </p:cBhvr>
                                    </p:anim>
                                    <p:set>
                                      <p:cBhvr>
                                        <p:cTn id="12" dur="770" fill="hold"/>
                                        <p:tgtEl>
                                          <p:spTgt spid="7"/>
                                        </p:tgtEl>
                                        <p:attrNameLst>
                                          <p:attrName>ppt_y</p:attrName>
                                        </p:attrNameLst>
                                      </p:cBhvr>
                                      <p:to>
                                        <p:strVal val="(#ppt_y+0.4)"/>
                                      </p:to>
                                    </p:set>
                                    <p:anim from="(#ppt_y+0.4)" to="(#ppt_y)" calcmode="lin" valueType="num">
                                      <p:cBhvr>
                                        <p:cTn id="13" dur="1230" accel="100000" fill="hold">
                                          <p:stCondLst>
                                            <p:cond delay="770"/>
                                          </p:stCondLst>
                                        </p:cTn>
                                        <p:tgtEl>
                                          <p:spTgt spid="7"/>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heckerboard(across)">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strVal val="#ppt_w+.3"/>
                                          </p:val>
                                        </p:tav>
                                        <p:tav tm="100000">
                                          <p:val>
                                            <p:strVal val="#ppt_w"/>
                                          </p:val>
                                        </p:tav>
                                      </p:tavLst>
                                    </p:anim>
                                    <p:anim calcmode="lin" valueType="num">
                                      <p:cBhvr>
                                        <p:cTn id="24" dur="1000" fill="hold"/>
                                        <p:tgtEl>
                                          <p:spTgt spid="5"/>
                                        </p:tgtEl>
                                        <p:attrNameLst>
                                          <p:attrName>ppt_h</p:attrName>
                                        </p:attrNameLst>
                                      </p:cBhvr>
                                      <p:tavLst>
                                        <p:tav tm="0">
                                          <p:val>
                                            <p:strVal val="#ppt_h"/>
                                          </p:val>
                                        </p:tav>
                                        <p:tav tm="100000">
                                          <p:val>
                                            <p:strVal val="#ppt_h"/>
                                          </p:val>
                                        </p:tav>
                                      </p:tavLst>
                                    </p:anim>
                                    <p:animEffect transition="in" filter="fade">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strVal val="#ppt_w+.3"/>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Effect transition="in" filter="fade">
                                      <p:cBhvr>
                                        <p:cTn id="32" dur="1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strVal val="#ppt_w+.3"/>
                                          </p:val>
                                        </p:tav>
                                        <p:tav tm="100000">
                                          <p:val>
                                            <p:strVal val="#ppt_w"/>
                                          </p:val>
                                        </p:tav>
                                      </p:tavLst>
                                    </p:anim>
                                    <p:anim calcmode="lin" valueType="num">
                                      <p:cBhvr>
                                        <p:cTn id="38" dur="1000" fill="hold"/>
                                        <p:tgtEl>
                                          <p:spTgt spid="9"/>
                                        </p:tgtEl>
                                        <p:attrNameLst>
                                          <p:attrName>ppt_h</p:attrName>
                                        </p:attrNameLst>
                                      </p:cBhvr>
                                      <p:tavLst>
                                        <p:tav tm="0">
                                          <p:val>
                                            <p:strVal val="#ppt_h"/>
                                          </p:val>
                                        </p:tav>
                                        <p:tav tm="100000">
                                          <p:val>
                                            <p:strVal val="#ppt_h"/>
                                          </p:val>
                                        </p:tav>
                                      </p:tavLst>
                                    </p:anim>
                                    <p:animEffect transition="in" filter="fade">
                                      <p:cBhvr>
                                        <p:cTn id="39" dur="10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heel(4)">
                                      <p:cBhvr>
                                        <p:cTn id="4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1"/>
            <a:ext cx="9144000" cy="1066799"/>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auto">
              <a:spcAft>
                <a:spcPts val="0"/>
              </a:spcAft>
              <a:defRPr/>
            </a:pPr>
            <a:r>
              <a:rPr lang="en-US" sz="2800" b="1" dirty="0" smtClean="0">
                <a:solidFill>
                  <a:srgbClr val="00B0F0"/>
                </a:solidFill>
                <a:latin typeface="Times New Roman" pitchFamily="18" charset="0"/>
                <a:cs typeface="Times New Roman" pitchFamily="18" charset="0"/>
              </a:rPr>
              <a:t>CORPORATE </a:t>
            </a:r>
            <a:r>
              <a:rPr lang="en-US" sz="2800" b="1" dirty="0">
                <a:solidFill>
                  <a:srgbClr val="00B0F0"/>
                </a:solidFill>
                <a:latin typeface="Times New Roman" pitchFamily="18" charset="0"/>
                <a:cs typeface="Times New Roman" pitchFamily="18" charset="0"/>
              </a:rPr>
              <a:t>SOCIAL </a:t>
            </a:r>
            <a:r>
              <a:rPr lang="en-US" sz="2800" b="1" dirty="0" smtClean="0">
                <a:solidFill>
                  <a:srgbClr val="00B0F0"/>
                </a:solidFill>
                <a:latin typeface="Times New Roman" pitchFamily="18" charset="0"/>
                <a:cs typeface="Times New Roman" pitchFamily="18" charset="0"/>
              </a:rPr>
              <a:t>RESPONSIBILITY</a:t>
            </a:r>
          </a:p>
          <a:p>
            <a:pPr algn="ctr" fontAlgn="auto">
              <a:spcAft>
                <a:spcPts val="0"/>
              </a:spcAft>
              <a:defRPr/>
            </a:pPr>
            <a:r>
              <a:rPr lang="en-US" sz="2000" b="1" dirty="0" smtClean="0">
                <a:solidFill>
                  <a:srgbClr val="00B0F0"/>
                </a:solidFill>
                <a:latin typeface="Times New Roman" pitchFamily="18" charset="0"/>
                <a:cs typeface="Times New Roman" pitchFamily="18" charset="0"/>
              </a:rPr>
              <a:t>(CSR)</a:t>
            </a:r>
            <a:endParaRPr lang="en-US" sz="2000" b="1" dirty="0">
              <a:solidFill>
                <a:srgbClr val="00B0F0"/>
              </a:solidFill>
              <a:latin typeface="Times New Roman" pitchFamily="18" charset="0"/>
              <a:cs typeface="Times New Roman" pitchFamily="18" charset="0"/>
            </a:endParaRPr>
          </a:p>
          <a:p>
            <a:pPr algn="ctr" fontAlgn="auto">
              <a:spcAft>
                <a:spcPts val="0"/>
              </a:spcAft>
              <a:defRPr/>
            </a:pPr>
            <a:r>
              <a:rPr lang="en-US" sz="2000" b="1" dirty="0" smtClean="0">
                <a:solidFill>
                  <a:srgbClr val="00B0F0"/>
                </a:solidFill>
                <a:latin typeface="Times New Roman" pitchFamily="18" charset="0"/>
                <a:cs typeface="Times New Roman" pitchFamily="18" charset="0"/>
              </a:rPr>
              <a:t>[Section  135]</a:t>
            </a:r>
            <a:endParaRPr lang="en-GB" sz="2400" b="1" dirty="0">
              <a:solidFill>
                <a:srgbClr val="00B0F0"/>
              </a:solidFill>
              <a:latin typeface="Times New Roman" pitchFamily="18" charset="0"/>
              <a:cs typeface="Times New Roman" pitchFamily="18" charset="0"/>
            </a:endParaRPr>
          </a:p>
        </p:txBody>
      </p:sp>
      <p:sp>
        <p:nvSpPr>
          <p:cNvPr id="17" name="Freeform 16"/>
          <p:cNvSpPr/>
          <p:nvPr/>
        </p:nvSpPr>
        <p:spPr>
          <a:xfrm>
            <a:off x="4459013" y="2378358"/>
            <a:ext cx="2436356" cy="423860"/>
          </a:xfrm>
          <a:custGeom>
            <a:avLst/>
            <a:gdLst/>
            <a:ahLst/>
            <a:cxnLst/>
            <a:rect l="0" t="0" r="0" b="0"/>
            <a:pathLst>
              <a:path>
                <a:moveTo>
                  <a:pt x="0" y="0"/>
                </a:moveTo>
                <a:lnTo>
                  <a:pt x="0" y="212441"/>
                </a:lnTo>
                <a:lnTo>
                  <a:pt x="2436356" y="212441"/>
                </a:lnTo>
                <a:lnTo>
                  <a:pt x="2436356" y="423860"/>
                </a:lnTo>
              </a:path>
            </a:pathLst>
          </a:custGeom>
          <a:noFill/>
          <a:scene3d>
            <a:camera prst="orthographicFront"/>
            <a:lightRig rig="threePt" dir="t">
              <a:rot lat="0" lon="0" rev="7500000"/>
            </a:lightRig>
          </a:scene3d>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4413293" y="2378358"/>
            <a:ext cx="91440" cy="423860"/>
          </a:xfrm>
          <a:custGeom>
            <a:avLst/>
            <a:gdLst/>
            <a:ahLst/>
            <a:cxnLst/>
            <a:rect l="0" t="0" r="0" b="0"/>
            <a:pathLst>
              <a:path>
                <a:moveTo>
                  <a:pt x="45720" y="0"/>
                </a:moveTo>
                <a:lnTo>
                  <a:pt x="45720" y="423860"/>
                </a:lnTo>
              </a:path>
            </a:pathLst>
          </a:custGeom>
          <a:noFill/>
          <a:scene3d>
            <a:camera prst="orthographicFront"/>
            <a:lightRig rig="threePt" dir="t">
              <a:rot lat="0" lon="0" rev="7500000"/>
            </a:lightRig>
          </a:scene3d>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Freeform 18"/>
          <p:cNvSpPr/>
          <p:nvPr/>
        </p:nvSpPr>
        <p:spPr>
          <a:xfrm>
            <a:off x="2022657" y="2378358"/>
            <a:ext cx="2436356" cy="423860"/>
          </a:xfrm>
          <a:custGeom>
            <a:avLst/>
            <a:gdLst/>
            <a:ahLst/>
            <a:cxnLst/>
            <a:rect l="0" t="0" r="0" b="0"/>
            <a:pathLst>
              <a:path>
                <a:moveTo>
                  <a:pt x="2436356" y="0"/>
                </a:moveTo>
                <a:lnTo>
                  <a:pt x="2436356" y="212441"/>
                </a:lnTo>
                <a:lnTo>
                  <a:pt x="0" y="212441"/>
                </a:lnTo>
                <a:lnTo>
                  <a:pt x="0" y="423860"/>
                </a:lnTo>
              </a:path>
            </a:pathLst>
          </a:custGeom>
          <a:noFill/>
          <a:scene3d>
            <a:camera prst="orthographicFront"/>
            <a:lightRig rig="threePt" dir="t">
              <a:rot lat="0" lon="0" rev="7500000"/>
            </a:lightRig>
          </a:scene3d>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3452254" y="1371600"/>
            <a:ext cx="2013517" cy="1006758"/>
          </a:xfrm>
          <a:custGeom>
            <a:avLst/>
            <a:gdLst>
              <a:gd name="connsiteX0" fmla="*/ 0 w 2013517"/>
              <a:gd name="connsiteY0" fmla="*/ 0 h 1006758"/>
              <a:gd name="connsiteX1" fmla="*/ 2013517 w 2013517"/>
              <a:gd name="connsiteY1" fmla="*/ 0 h 1006758"/>
              <a:gd name="connsiteX2" fmla="*/ 2013517 w 2013517"/>
              <a:gd name="connsiteY2" fmla="*/ 1006758 h 1006758"/>
              <a:gd name="connsiteX3" fmla="*/ 0 w 2013517"/>
              <a:gd name="connsiteY3" fmla="*/ 1006758 h 1006758"/>
              <a:gd name="connsiteX4" fmla="*/ 0 w 2013517"/>
              <a:gd name="connsiteY4" fmla="*/ 0 h 1006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3517" h="1006758">
                <a:moveTo>
                  <a:pt x="0" y="0"/>
                </a:moveTo>
                <a:lnTo>
                  <a:pt x="2013517" y="0"/>
                </a:lnTo>
                <a:lnTo>
                  <a:pt x="2013517" y="1006758"/>
                </a:lnTo>
                <a:lnTo>
                  <a:pt x="0" y="1006758"/>
                </a:lnTo>
                <a:lnTo>
                  <a:pt x="0" y="0"/>
                </a:lnTo>
                <a:close/>
              </a:path>
            </a:pathLst>
          </a:custGeom>
          <a:solidFill>
            <a:srgbClr val="92D050"/>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solidFill>
                  <a:schemeClr val="bg1"/>
                </a:solidFill>
                <a:effectLst>
                  <a:outerShdw blurRad="63500" sx="102000" sy="102000" algn="ctr" rotWithShape="0">
                    <a:prstClr val="black">
                      <a:alpha val="40000"/>
                    </a:prstClr>
                  </a:outerShdw>
                </a:effectLst>
              </a:rPr>
              <a:t>Every Company</a:t>
            </a:r>
          </a:p>
          <a:p>
            <a:pPr lvl="0" algn="ctr" defTabSz="844550">
              <a:lnSpc>
                <a:spcPct val="90000"/>
              </a:lnSpc>
              <a:spcBef>
                <a:spcPct val="0"/>
              </a:spcBef>
              <a:spcAft>
                <a:spcPct val="35000"/>
              </a:spcAft>
            </a:pPr>
            <a:r>
              <a:rPr lang="en-US" sz="1800" kern="1200" dirty="0" smtClean="0">
                <a:solidFill>
                  <a:schemeClr val="bg1"/>
                </a:solidFill>
                <a:effectLst>
                  <a:outerShdw blurRad="63500" sx="102000" sy="102000" algn="ctr" rotWithShape="0">
                    <a:prstClr val="black">
                      <a:alpha val="40000"/>
                    </a:prstClr>
                  </a:outerShdw>
                </a:effectLst>
              </a:rPr>
              <a:t>(during any Financial Year)</a:t>
            </a:r>
            <a:endParaRPr lang="en-US" sz="1800" kern="1200" dirty="0">
              <a:solidFill>
                <a:schemeClr val="bg1"/>
              </a:solidFill>
              <a:effectLst>
                <a:outerShdw blurRad="63500" sx="102000" sy="102000" algn="ctr" rotWithShape="0">
                  <a:prstClr val="black">
                    <a:alpha val="40000"/>
                  </a:prstClr>
                </a:outerShdw>
              </a:effectLst>
            </a:endParaRPr>
          </a:p>
        </p:txBody>
      </p:sp>
      <p:sp>
        <p:nvSpPr>
          <p:cNvPr id="21" name="Freeform 20"/>
          <p:cNvSpPr/>
          <p:nvPr/>
        </p:nvSpPr>
        <p:spPr>
          <a:xfrm>
            <a:off x="1015898" y="2802219"/>
            <a:ext cx="2013517" cy="1006758"/>
          </a:xfrm>
          <a:custGeom>
            <a:avLst/>
            <a:gdLst>
              <a:gd name="connsiteX0" fmla="*/ 0 w 2013517"/>
              <a:gd name="connsiteY0" fmla="*/ 0 h 1006758"/>
              <a:gd name="connsiteX1" fmla="*/ 2013517 w 2013517"/>
              <a:gd name="connsiteY1" fmla="*/ 0 h 1006758"/>
              <a:gd name="connsiteX2" fmla="*/ 2013517 w 2013517"/>
              <a:gd name="connsiteY2" fmla="*/ 1006758 h 1006758"/>
              <a:gd name="connsiteX3" fmla="*/ 0 w 2013517"/>
              <a:gd name="connsiteY3" fmla="*/ 1006758 h 1006758"/>
              <a:gd name="connsiteX4" fmla="*/ 0 w 2013517"/>
              <a:gd name="connsiteY4" fmla="*/ 0 h 1006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3517" h="1006758">
                <a:moveTo>
                  <a:pt x="0" y="0"/>
                </a:moveTo>
                <a:lnTo>
                  <a:pt x="2013517" y="0"/>
                </a:lnTo>
                <a:lnTo>
                  <a:pt x="2013517" y="1006758"/>
                </a:lnTo>
                <a:lnTo>
                  <a:pt x="0" y="1006758"/>
                </a:lnTo>
                <a:lnTo>
                  <a:pt x="0" y="0"/>
                </a:lnTo>
                <a:close/>
              </a:path>
            </a:pathLst>
          </a:custGeom>
          <a:solidFill>
            <a:srgbClr val="92D050"/>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outerShdw blurRad="63500" sx="102000" sy="102000" algn="ctr" rotWithShape="0">
                    <a:prstClr val="black">
                      <a:alpha val="40000"/>
                    </a:prstClr>
                  </a:outerShdw>
                </a:effectLst>
              </a:rPr>
              <a:t>Net worth of Rs. 500 crore or more</a:t>
            </a:r>
            <a:endParaRPr lang="en-US" sz="2400" kern="1200" dirty="0">
              <a:solidFill>
                <a:schemeClr val="bg1"/>
              </a:solidFill>
              <a:effectLst>
                <a:outerShdw blurRad="63500" sx="102000" sy="102000" algn="ctr" rotWithShape="0">
                  <a:prstClr val="black">
                    <a:alpha val="40000"/>
                  </a:prstClr>
                </a:outerShdw>
              </a:effectLst>
            </a:endParaRPr>
          </a:p>
        </p:txBody>
      </p:sp>
      <p:sp>
        <p:nvSpPr>
          <p:cNvPr id="25" name="Freeform 24"/>
          <p:cNvSpPr/>
          <p:nvPr/>
        </p:nvSpPr>
        <p:spPr>
          <a:xfrm>
            <a:off x="3452254" y="2802219"/>
            <a:ext cx="2013517" cy="1006758"/>
          </a:xfrm>
          <a:custGeom>
            <a:avLst/>
            <a:gdLst>
              <a:gd name="connsiteX0" fmla="*/ 0 w 2013517"/>
              <a:gd name="connsiteY0" fmla="*/ 0 h 1006758"/>
              <a:gd name="connsiteX1" fmla="*/ 2013517 w 2013517"/>
              <a:gd name="connsiteY1" fmla="*/ 0 h 1006758"/>
              <a:gd name="connsiteX2" fmla="*/ 2013517 w 2013517"/>
              <a:gd name="connsiteY2" fmla="*/ 1006758 h 1006758"/>
              <a:gd name="connsiteX3" fmla="*/ 0 w 2013517"/>
              <a:gd name="connsiteY3" fmla="*/ 1006758 h 1006758"/>
              <a:gd name="connsiteX4" fmla="*/ 0 w 2013517"/>
              <a:gd name="connsiteY4" fmla="*/ 0 h 1006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3517" h="1006758">
                <a:moveTo>
                  <a:pt x="0" y="0"/>
                </a:moveTo>
                <a:lnTo>
                  <a:pt x="2013517" y="0"/>
                </a:lnTo>
                <a:lnTo>
                  <a:pt x="2013517" y="1006758"/>
                </a:lnTo>
                <a:lnTo>
                  <a:pt x="0" y="1006758"/>
                </a:lnTo>
                <a:lnTo>
                  <a:pt x="0" y="0"/>
                </a:lnTo>
                <a:close/>
              </a:path>
            </a:pathLst>
          </a:custGeom>
          <a:solidFill>
            <a:srgbClr val="92D050"/>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outerShdw blurRad="63500" sx="102000" sy="102000" algn="ctr" rotWithShape="0">
                    <a:prstClr val="black">
                      <a:alpha val="40000"/>
                    </a:prstClr>
                  </a:outerShdw>
                </a:effectLst>
              </a:rPr>
              <a:t>Turnover of Rs. 1000 crore or more</a:t>
            </a:r>
            <a:endParaRPr lang="en-US" sz="2400" kern="1200" dirty="0">
              <a:solidFill>
                <a:schemeClr val="bg1"/>
              </a:solidFill>
              <a:effectLst>
                <a:outerShdw blurRad="63500" sx="102000" sy="102000" algn="ctr" rotWithShape="0">
                  <a:prstClr val="black">
                    <a:alpha val="40000"/>
                  </a:prstClr>
                </a:outerShdw>
              </a:effectLst>
            </a:endParaRPr>
          </a:p>
        </p:txBody>
      </p:sp>
      <p:sp>
        <p:nvSpPr>
          <p:cNvPr id="29" name="Freeform 28"/>
          <p:cNvSpPr/>
          <p:nvPr/>
        </p:nvSpPr>
        <p:spPr>
          <a:xfrm>
            <a:off x="5888611" y="2802219"/>
            <a:ext cx="2013517" cy="1006758"/>
          </a:xfrm>
          <a:custGeom>
            <a:avLst/>
            <a:gdLst>
              <a:gd name="connsiteX0" fmla="*/ 0 w 2013517"/>
              <a:gd name="connsiteY0" fmla="*/ 0 h 1006758"/>
              <a:gd name="connsiteX1" fmla="*/ 2013517 w 2013517"/>
              <a:gd name="connsiteY1" fmla="*/ 0 h 1006758"/>
              <a:gd name="connsiteX2" fmla="*/ 2013517 w 2013517"/>
              <a:gd name="connsiteY2" fmla="*/ 1006758 h 1006758"/>
              <a:gd name="connsiteX3" fmla="*/ 0 w 2013517"/>
              <a:gd name="connsiteY3" fmla="*/ 1006758 h 1006758"/>
              <a:gd name="connsiteX4" fmla="*/ 0 w 2013517"/>
              <a:gd name="connsiteY4" fmla="*/ 0 h 1006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3517" h="1006758">
                <a:moveTo>
                  <a:pt x="0" y="0"/>
                </a:moveTo>
                <a:lnTo>
                  <a:pt x="2013517" y="0"/>
                </a:lnTo>
                <a:lnTo>
                  <a:pt x="2013517" y="1006758"/>
                </a:lnTo>
                <a:lnTo>
                  <a:pt x="0" y="1006758"/>
                </a:lnTo>
                <a:lnTo>
                  <a:pt x="0" y="0"/>
                </a:lnTo>
                <a:close/>
              </a:path>
            </a:pathLst>
          </a:custGeom>
          <a:solidFill>
            <a:srgbClr val="92D050"/>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effectLst>
                  <a:outerShdw blurRad="63500" sx="102000" sy="102000" algn="ctr" rotWithShape="0">
                    <a:prstClr val="black">
                      <a:alpha val="40000"/>
                    </a:prstClr>
                  </a:outerShdw>
                </a:effectLst>
              </a:rPr>
              <a:t>Net Profit of Rs. 5 Crore or more</a:t>
            </a:r>
            <a:endParaRPr lang="en-US" sz="2000" kern="1200" dirty="0">
              <a:solidFill>
                <a:schemeClr val="bg1"/>
              </a:solidFill>
              <a:effectLst>
                <a:outerShdw blurRad="63500" sx="102000" sy="102000" algn="ctr" rotWithShape="0">
                  <a:prstClr val="black">
                    <a:alpha val="40000"/>
                  </a:prstClr>
                </a:outerShdw>
              </a:effectLst>
            </a:endParaRPr>
          </a:p>
        </p:txBody>
      </p:sp>
      <p:grpSp>
        <p:nvGrpSpPr>
          <p:cNvPr id="2" name="Group 12"/>
          <p:cNvGrpSpPr/>
          <p:nvPr/>
        </p:nvGrpSpPr>
        <p:grpSpPr>
          <a:xfrm>
            <a:off x="0" y="3962400"/>
            <a:ext cx="9144000" cy="1215192"/>
            <a:chOff x="0" y="1600198"/>
            <a:chExt cx="9144000" cy="1443792"/>
          </a:xfrm>
        </p:grpSpPr>
        <p:sp>
          <p:nvSpPr>
            <p:cNvPr id="14" name="Rounded Rectangle 13"/>
            <p:cNvSpPr/>
            <p:nvPr/>
          </p:nvSpPr>
          <p:spPr>
            <a:xfrm>
              <a:off x="0" y="1600198"/>
              <a:ext cx="9144000" cy="1443792"/>
            </a:xfrm>
            <a:prstGeom prst="roundRect">
              <a:avLst/>
            </a:prstGeom>
            <a:ln/>
          </p:spPr>
          <p:style>
            <a:lnRef idx="1">
              <a:schemeClr val="accent3"/>
            </a:lnRef>
            <a:fillRef idx="2">
              <a:schemeClr val="accent3"/>
            </a:fillRef>
            <a:effectRef idx="1">
              <a:schemeClr val="accent3"/>
            </a:effectRef>
            <a:fontRef idx="minor">
              <a:schemeClr val="dk1"/>
            </a:fontRef>
          </p:style>
        </p:sp>
        <p:sp>
          <p:nvSpPr>
            <p:cNvPr id="15" name="Rounded Rectangle 4"/>
            <p:cNvSpPr/>
            <p:nvPr/>
          </p:nvSpPr>
          <p:spPr>
            <a:xfrm>
              <a:off x="70480" y="1670678"/>
              <a:ext cx="9003040" cy="1302832"/>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pPr lvl="0" defTabSz="889000">
                <a:lnSpc>
                  <a:spcPct val="90000"/>
                </a:lnSpc>
                <a:spcBef>
                  <a:spcPct val="0"/>
                </a:spcBef>
                <a:spcAft>
                  <a:spcPct val="35000"/>
                </a:spcAft>
              </a:pPr>
              <a:r>
                <a:rPr lang="en-US" sz="2000" dirty="0" smtClean="0">
                  <a:solidFill>
                    <a:srgbClr val="422C16"/>
                  </a:solidFill>
                  <a:latin typeface="Times New Roman" pitchFamily="18" charset="0"/>
                  <a:cs typeface="Times New Roman" pitchFamily="18" charset="0"/>
                </a:rPr>
                <a:t>Every Company complying any one of above 3 conditions,  constitute a </a:t>
              </a:r>
              <a:r>
                <a:rPr lang="en-US" sz="2000" b="1" dirty="0" smtClean="0">
                  <a:solidFill>
                    <a:srgbClr val="422C16"/>
                  </a:solidFill>
                  <a:latin typeface="Times New Roman" pitchFamily="18" charset="0"/>
                  <a:cs typeface="Times New Roman" pitchFamily="18" charset="0"/>
                </a:rPr>
                <a:t>Corporate Social Responsibility Committee of the Board </a:t>
              </a:r>
              <a:r>
                <a:rPr lang="en-US" sz="2000" dirty="0" smtClean="0">
                  <a:solidFill>
                    <a:srgbClr val="422C16"/>
                  </a:solidFill>
                  <a:latin typeface="Times New Roman" pitchFamily="18" charset="0"/>
                  <a:cs typeface="Times New Roman" pitchFamily="18" charset="0"/>
                </a:rPr>
                <a:t>consisting of 3 or more directors, out of which at least one director shall be an independent director.</a:t>
              </a:r>
            </a:p>
          </p:txBody>
        </p:sp>
      </p:grpSp>
      <p:grpSp>
        <p:nvGrpSpPr>
          <p:cNvPr id="3" name="Group 21"/>
          <p:cNvGrpSpPr/>
          <p:nvPr/>
        </p:nvGrpSpPr>
        <p:grpSpPr>
          <a:xfrm>
            <a:off x="76200" y="5334000"/>
            <a:ext cx="8915400" cy="757992"/>
            <a:chOff x="0" y="1600198"/>
            <a:chExt cx="9144000" cy="1443792"/>
          </a:xfrm>
        </p:grpSpPr>
        <p:sp>
          <p:nvSpPr>
            <p:cNvPr id="23" name="Rounded Rectangle 22"/>
            <p:cNvSpPr/>
            <p:nvPr/>
          </p:nvSpPr>
          <p:spPr>
            <a:xfrm>
              <a:off x="0" y="1600198"/>
              <a:ext cx="9144000" cy="1443792"/>
            </a:xfrm>
            <a:prstGeom prst="roundRect">
              <a:avLst/>
            </a:prstGeom>
            <a:ln/>
          </p:spPr>
          <p:style>
            <a:lnRef idx="1">
              <a:schemeClr val="accent5"/>
            </a:lnRef>
            <a:fillRef idx="2">
              <a:schemeClr val="accent5"/>
            </a:fillRef>
            <a:effectRef idx="1">
              <a:schemeClr val="accent5"/>
            </a:effectRef>
            <a:fontRef idx="minor">
              <a:schemeClr val="dk1"/>
            </a:fontRef>
          </p:style>
        </p:sp>
        <p:sp>
          <p:nvSpPr>
            <p:cNvPr id="24" name="Rounded Rectangle 4"/>
            <p:cNvSpPr/>
            <p:nvPr/>
          </p:nvSpPr>
          <p:spPr>
            <a:xfrm>
              <a:off x="70480" y="1670678"/>
              <a:ext cx="9003040" cy="1302832"/>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spcFirstLastPara="0" vert="horz" wrap="square" lIns="76200" tIns="76200" rIns="76200" bIns="76200" numCol="1" spcCol="1270" anchor="ctr" anchorCtr="0">
              <a:noAutofit/>
            </a:bodyPr>
            <a:lstStyle/>
            <a:p>
              <a:pPr algn="ctr"/>
              <a:r>
                <a:rPr lang="en-US" sz="2000" b="1" dirty="0" smtClean="0">
                  <a:solidFill>
                    <a:srgbClr val="FF0000"/>
                  </a:solidFill>
                </a:rPr>
                <a:t>The Board’s report to disclose the composition of the CSR Committee</a:t>
              </a:r>
              <a:endParaRPr lang="en-US" sz="2000" b="1" dirty="0">
                <a:solidFill>
                  <a:srgbClr val="FF0000"/>
                </a:solidFill>
              </a:endParaRPr>
            </a:p>
          </p:txBody>
        </p:sp>
      </p:grpSp>
      <p:sp>
        <p:nvSpPr>
          <p:cNvPr id="26" name="Slide Number Placeholder 25"/>
          <p:cNvSpPr>
            <a:spLocks noGrp="1"/>
          </p:cNvSpPr>
          <p:nvPr>
            <p:ph type="sldNum" sz="quarter" idx="12"/>
          </p:nvPr>
        </p:nvSpPr>
        <p:spPr/>
        <p:txBody>
          <a:bodyPr/>
          <a:lstStyle/>
          <a:p>
            <a:fld id="{B6F15528-21DE-4FAA-801E-634DDDAF4B2B}" type="slidenum">
              <a:rPr lang="en-US" smtClean="0"/>
              <a:pPr/>
              <a:t>57</a:t>
            </a:fld>
            <a:endParaRPr lang="en-US" dirty="0"/>
          </a:p>
        </p:txBody>
      </p:sp>
      <p:sp>
        <p:nvSpPr>
          <p:cNvPr id="27" name="Footer Placeholder 26"/>
          <p:cNvSpPr>
            <a:spLocks noGrp="1"/>
          </p:cNvSpPr>
          <p:nvPr>
            <p:ph type="ftr" sz="quarter" idx="11"/>
          </p:nvPr>
        </p:nvSpPr>
        <p:spPr/>
        <p:txBody>
          <a:bodyPr/>
          <a:lstStyle/>
          <a:p>
            <a:r>
              <a:rPr lang="en-US" dirty="0" smtClean="0"/>
              <a:t>Email: CSshishirdudeja@gmail.com,                      Cell: +919910938312</a:t>
            </a:r>
            <a:endParaRPr lang="en-US" dirty="0"/>
          </a:p>
        </p:txBody>
      </p:sp>
      <p:sp>
        <p:nvSpPr>
          <p:cNvPr id="28" name="Date Placeholder 27"/>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from="(-#ppt_w/2)" to="(#ppt_x)" calcmode="lin" valueType="num">
                                      <p:cBhvr>
                                        <p:cTn id="12" dur="600" fill="hold">
                                          <p:stCondLst>
                                            <p:cond delay="0"/>
                                          </p:stCondLst>
                                        </p:cTn>
                                        <p:tgtEl>
                                          <p:spTgt spid="20"/>
                                        </p:tgtEl>
                                        <p:attrNameLst>
                                          <p:attrName>ppt_x</p:attrName>
                                        </p:attrNameLst>
                                      </p:cBhvr>
                                    </p:anim>
                                    <p:anim from="0" to="-1.0" calcmode="lin" valueType="num">
                                      <p:cBhvr>
                                        <p:cTn id="13" dur="200" decel="50000" autoRev="1" fill="hold">
                                          <p:stCondLst>
                                            <p:cond delay="600"/>
                                          </p:stCondLst>
                                        </p:cTn>
                                        <p:tgtEl>
                                          <p:spTgt spid="20"/>
                                        </p:tgtEl>
                                        <p:attrNameLst>
                                          <p:attrName>xshear</p:attrName>
                                        </p:attrNameLst>
                                      </p:cBhvr>
                                    </p:anim>
                                    <p:animScale>
                                      <p:cBhvr>
                                        <p:cTn id="14" dur="200" decel="100000" autoRev="1" fill="hold">
                                          <p:stCondLst>
                                            <p:cond delay="600"/>
                                          </p:stCondLst>
                                        </p:cTn>
                                        <p:tgtEl>
                                          <p:spTgt spid="20"/>
                                        </p:tgtEl>
                                      </p:cBhvr>
                                      <p:from x="100000" y="100000"/>
                                      <p:to x="80000" y="100000"/>
                                    </p:animScale>
                                    <p:anim by="(#ppt_h/3+#ppt_w*0.1)" calcmode="lin" valueType="num">
                                      <p:cBhvr additive="sum">
                                        <p:cTn id="15" dur="200" decel="100000" autoRev="1" fill="hold">
                                          <p:stCondLst>
                                            <p:cond delay="600"/>
                                          </p:stCondLst>
                                        </p:cTn>
                                        <p:tgtEl>
                                          <p:spTgt spid="20"/>
                                        </p:tgtEl>
                                        <p:attrNameLst>
                                          <p:attrName>ppt_x</p:attrName>
                                        </p:attrNameLst>
                                      </p:cBhvr>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down)">
                                      <p:cBhvr>
                                        <p:cTn id="20" dur="580">
                                          <p:stCondLst>
                                            <p:cond delay="0"/>
                                          </p:stCondLst>
                                        </p:cTn>
                                        <p:tgtEl>
                                          <p:spTgt spid="29"/>
                                        </p:tgtEl>
                                      </p:cBhvr>
                                    </p:animEffect>
                                    <p:anim calcmode="lin" valueType="num">
                                      <p:cBhvr>
                                        <p:cTn id="21"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26" dur="26">
                                          <p:stCondLst>
                                            <p:cond delay="650"/>
                                          </p:stCondLst>
                                        </p:cTn>
                                        <p:tgtEl>
                                          <p:spTgt spid="29"/>
                                        </p:tgtEl>
                                      </p:cBhvr>
                                      <p:to x="100000" y="60000"/>
                                    </p:animScale>
                                    <p:animScale>
                                      <p:cBhvr>
                                        <p:cTn id="27" dur="166" decel="50000">
                                          <p:stCondLst>
                                            <p:cond delay="676"/>
                                          </p:stCondLst>
                                        </p:cTn>
                                        <p:tgtEl>
                                          <p:spTgt spid="29"/>
                                        </p:tgtEl>
                                      </p:cBhvr>
                                      <p:to x="100000" y="100000"/>
                                    </p:animScale>
                                    <p:animScale>
                                      <p:cBhvr>
                                        <p:cTn id="28" dur="26">
                                          <p:stCondLst>
                                            <p:cond delay="1312"/>
                                          </p:stCondLst>
                                        </p:cTn>
                                        <p:tgtEl>
                                          <p:spTgt spid="29"/>
                                        </p:tgtEl>
                                      </p:cBhvr>
                                      <p:to x="100000" y="80000"/>
                                    </p:animScale>
                                    <p:animScale>
                                      <p:cBhvr>
                                        <p:cTn id="29" dur="166" decel="50000">
                                          <p:stCondLst>
                                            <p:cond delay="1338"/>
                                          </p:stCondLst>
                                        </p:cTn>
                                        <p:tgtEl>
                                          <p:spTgt spid="29"/>
                                        </p:tgtEl>
                                      </p:cBhvr>
                                      <p:to x="100000" y="100000"/>
                                    </p:animScale>
                                    <p:animScale>
                                      <p:cBhvr>
                                        <p:cTn id="30" dur="26">
                                          <p:stCondLst>
                                            <p:cond delay="1642"/>
                                          </p:stCondLst>
                                        </p:cTn>
                                        <p:tgtEl>
                                          <p:spTgt spid="29"/>
                                        </p:tgtEl>
                                      </p:cBhvr>
                                      <p:to x="100000" y="90000"/>
                                    </p:animScale>
                                    <p:animScale>
                                      <p:cBhvr>
                                        <p:cTn id="31" dur="166" decel="50000">
                                          <p:stCondLst>
                                            <p:cond delay="1668"/>
                                          </p:stCondLst>
                                        </p:cTn>
                                        <p:tgtEl>
                                          <p:spTgt spid="29"/>
                                        </p:tgtEl>
                                      </p:cBhvr>
                                      <p:to x="100000" y="100000"/>
                                    </p:animScale>
                                    <p:animScale>
                                      <p:cBhvr>
                                        <p:cTn id="32" dur="26">
                                          <p:stCondLst>
                                            <p:cond delay="1808"/>
                                          </p:stCondLst>
                                        </p:cTn>
                                        <p:tgtEl>
                                          <p:spTgt spid="29"/>
                                        </p:tgtEl>
                                      </p:cBhvr>
                                      <p:to x="100000" y="95000"/>
                                    </p:animScale>
                                    <p:animScale>
                                      <p:cBhvr>
                                        <p:cTn id="33" dur="166" decel="50000">
                                          <p:stCondLst>
                                            <p:cond delay="1834"/>
                                          </p:stCondLst>
                                        </p:cTn>
                                        <p:tgtEl>
                                          <p:spTgt spid="29"/>
                                        </p:tgtEl>
                                      </p:cBhvr>
                                      <p:to x="100000" y="100000"/>
                                    </p:animScale>
                                  </p:childTnLst>
                                </p:cTn>
                              </p:par>
                              <p:par>
                                <p:cTn id="34" presetID="26"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down)">
                                      <p:cBhvr>
                                        <p:cTn id="36" dur="580">
                                          <p:stCondLst>
                                            <p:cond delay="0"/>
                                          </p:stCondLst>
                                        </p:cTn>
                                        <p:tgtEl>
                                          <p:spTgt spid="25"/>
                                        </p:tgtEl>
                                      </p:cBhvr>
                                    </p:animEffect>
                                    <p:anim calcmode="lin" valueType="num">
                                      <p:cBhvr>
                                        <p:cTn id="37"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42" dur="26">
                                          <p:stCondLst>
                                            <p:cond delay="650"/>
                                          </p:stCondLst>
                                        </p:cTn>
                                        <p:tgtEl>
                                          <p:spTgt spid="25"/>
                                        </p:tgtEl>
                                      </p:cBhvr>
                                      <p:to x="100000" y="60000"/>
                                    </p:animScale>
                                    <p:animScale>
                                      <p:cBhvr>
                                        <p:cTn id="43" dur="166" decel="50000">
                                          <p:stCondLst>
                                            <p:cond delay="676"/>
                                          </p:stCondLst>
                                        </p:cTn>
                                        <p:tgtEl>
                                          <p:spTgt spid="25"/>
                                        </p:tgtEl>
                                      </p:cBhvr>
                                      <p:to x="100000" y="100000"/>
                                    </p:animScale>
                                    <p:animScale>
                                      <p:cBhvr>
                                        <p:cTn id="44" dur="26">
                                          <p:stCondLst>
                                            <p:cond delay="1312"/>
                                          </p:stCondLst>
                                        </p:cTn>
                                        <p:tgtEl>
                                          <p:spTgt spid="25"/>
                                        </p:tgtEl>
                                      </p:cBhvr>
                                      <p:to x="100000" y="80000"/>
                                    </p:animScale>
                                    <p:animScale>
                                      <p:cBhvr>
                                        <p:cTn id="45" dur="166" decel="50000">
                                          <p:stCondLst>
                                            <p:cond delay="1338"/>
                                          </p:stCondLst>
                                        </p:cTn>
                                        <p:tgtEl>
                                          <p:spTgt spid="25"/>
                                        </p:tgtEl>
                                      </p:cBhvr>
                                      <p:to x="100000" y="100000"/>
                                    </p:animScale>
                                    <p:animScale>
                                      <p:cBhvr>
                                        <p:cTn id="46" dur="26">
                                          <p:stCondLst>
                                            <p:cond delay="1642"/>
                                          </p:stCondLst>
                                        </p:cTn>
                                        <p:tgtEl>
                                          <p:spTgt spid="25"/>
                                        </p:tgtEl>
                                      </p:cBhvr>
                                      <p:to x="100000" y="90000"/>
                                    </p:animScale>
                                    <p:animScale>
                                      <p:cBhvr>
                                        <p:cTn id="47" dur="166" decel="50000">
                                          <p:stCondLst>
                                            <p:cond delay="1668"/>
                                          </p:stCondLst>
                                        </p:cTn>
                                        <p:tgtEl>
                                          <p:spTgt spid="25"/>
                                        </p:tgtEl>
                                      </p:cBhvr>
                                      <p:to x="100000" y="100000"/>
                                    </p:animScale>
                                    <p:animScale>
                                      <p:cBhvr>
                                        <p:cTn id="48" dur="26">
                                          <p:stCondLst>
                                            <p:cond delay="1808"/>
                                          </p:stCondLst>
                                        </p:cTn>
                                        <p:tgtEl>
                                          <p:spTgt spid="25"/>
                                        </p:tgtEl>
                                      </p:cBhvr>
                                      <p:to x="100000" y="95000"/>
                                    </p:animScale>
                                    <p:animScale>
                                      <p:cBhvr>
                                        <p:cTn id="49" dur="166" decel="50000">
                                          <p:stCondLst>
                                            <p:cond delay="1834"/>
                                          </p:stCondLst>
                                        </p:cTn>
                                        <p:tgtEl>
                                          <p:spTgt spid="25"/>
                                        </p:tgtEl>
                                      </p:cBhvr>
                                      <p:to x="100000" y="100000"/>
                                    </p:animScale>
                                  </p:childTnLst>
                                </p:cTn>
                              </p:par>
                              <p:par>
                                <p:cTn id="50" presetID="26"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down)">
                                      <p:cBhvr>
                                        <p:cTn id="52" dur="580">
                                          <p:stCondLst>
                                            <p:cond delay="0"/>
                                          </p:stCondLst>
                                        </p:cTn>
                                        <p:tgtEl>
                                          <p:spTgt spid="21"/>
                                        </p:tgtEl>
                                      </p:cBhvr>
                                    </p:animEffect>
                                    <p:anim calcmode="lin" valueType="num">
                                      <p:cBhvr>
                                        <p:cTn id="5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58" dur="26">
                                          <p:stCondLst>
                                            <p:cond delay="650"/>
                                          </p:stCondLst>
                                        </p:cTn>
                                        <p:tgtEl>
                                          <p:spTgt spid="21"/>
                                        </p:tgtEl>
                                      </p:cBhvr>
                                      <p:to x="100000" y="60000"/>
                                    </p:animScale>
                                    <p:animScale>
                                      <p:cBhvr>
                                        <p:cTn id="59" dur="166" decel="50000">
                                          <p:stCondLst>
                                            <p:cond delay="676"/>
                                          </p:stCondLst>
                                        </p:cTn>
                                        <p:tgtEl>
                                          <p:spTgt spid="21"/>
                                        </p:tgtEl>
                                      </p:cBhvr>
                                      <p:to x="100000" y="100000"/>
                                    </p:animScale>
                                    <p:animScale>
                                      <p:cBhvr>
                                        <p:cTn id="60" dur="26">
                                          <p:stCondLst>
                                            <p:cond delay="1312"/>
                                          </p:stCondLst>
                                        </p:cTn>
                                        <p:tgtEl>
                                          <p:spTgt spid="21"/>
                                        </p:tgtEl>
                                      </p:cBhvr>
                                      <p:to x="100000" y="80000"/>
                                    </p:animScale>
                                    <p:animScale>
                                      <p:cBhvr>
                                        <p:cTn id="61" dur="166" decel="50000">
                                          <p:stCondLst>
                                            <p:cond delay="1338"/>
                                          </p:stCondLst>
                                        </p:cTn>
                                        <p:tgtEl>
                                          <p:spTgt spid="21"/>
                                        </p:tgtEl>
                                      </p:cBhvr>
                                      <p:to x="100000" y="100000"/>
                                    </p:animScale>
                                    <p:animScale>
                                      <p:cBhvr>
                                        <p:cTn id="62" dur="26">
                                          <p:stCondLst>
                                            <p:cond delay="1642"/>
                                          </p:stCondLst>
                                        </p:cTn>
                                        <p:tgtEl>
                                          <p:spTgt spid="21"/>
                                        </p:tgtEl>
                                      </p:cBhvr>
                                      <p:to x="100000" y="90000"/>
                                    </p:animScale>
                                    <p:animScale>
                                      <p:cBhvr>
                                        <p:cTn id="63" dur="166" decel="50000">
                                          <p:stCondLst>
                                            <p:cond delay="1668"/>
                                          </p:stCondLst>
                                        </p:cTn>
                                        <p:tgtEl>
                                          <p:spTgt spid="21"/>
                                        </p:tgtEl>
                                      </p:cBhvr>
                                      <p:to x="100000" y="100000"/>
                                    </p:animScale>
                                    <p:animScale>
                                      <p:cBhvr>
                                        <p:cTn id="64" dur="26">
                                          <p:stCondLst>
                                            <p:cond delay="1808"/>
                                          </p:stCondLst>
                                        </p:cTn>
                                        <p:tgtEl>
                                          <p:spTgt spid="21"/>
                                        </p:tgtEl>
                                      </p:cBhvr>
                                      <p:to x="100000" y="95000"/>
                                    </p:animScale>
                                    <p:animScale>
                                      <p:cBhvr>
                                        <p:cTn id="65" dur="166" decel="50000">
                                          <p:stCondLst>
                                            <p:cond delay="1834"/>
                                          </p:stCondLst>
                                        </p:cTn>
                                        <p:tgtEl>
                                          <p:spTgt spid="21"/>
                                        </p:tgtEl>
                                      </p:cBhvr>
                                      <p:to x="100000" y="100000"/>
                                    </p:animScale>
                                  </p:childTnLst>
                                </p:cTn>
                              </p:par>
                            </p:childTnLst>
                          </p:cTn>
                        </p:par>
                      </p:childTnLst>
                    </p:cTn>
                  </p:par>
                  <p:par>
                    <p:cTn id="66" fill="hold">
                      <p:stCondLst>
                        <p:cond delay="indefinite"/>
                      </p:stCondLst>
                      <p:childTnLst>
                        <p:par>
                          <p:cTn id="67" fill="hold">
                            <p:stCondLst>
                              <p:cond delay="0"/>
                            </p:stCondLst>
                            <p:childTnLst>
                              <p:par>
                                <p:cTn id="68" presetID="29" presetClass="entr" presetSubtype="0" fill="hold" nodeType="clickEffect">
                                  <p:stCondLst>
                                    <p:cond delay="0"/>
                                  </p:stCondLst>
                                  <p:childTnLst>
                                    <p:set>
                                      <p:cBhvr>
                                        <p:cTn id="69" dur="1" fill="hold">
                                          <p:stCondLst>
                                            <p:cond delay="0"/>
                                          </p:stCondLst>
                                        </p:cTn>
                                        <p:tgtEl>
                                          <p:spTgt spid="2"/>
                                        </p:tgtEl>
                                        <p:attrNameLst>
                                          <p:attrName>style.visibility</p:attrName>
                                        </p:attrNameLst>
                                      </p:cBhvr>
                                      <p:to>
                                        <p:strVal val="visible"/>
                                      </p:to>
                                    </p:set>
                                    <p:anim calcmode="lin" valueType="num">
                                      <p:cBhvr>
                                        <p:cTn id="70" dur="1000" fill="hold"/>
                                        <p:tgtEl>
                                          <p:spTgt spid="2"/>
                                        </p:tgtEl>
                                        <p:attrNameLst>
                                          <p:attrName>ppt_x</p:attrName>
                                        </p:attrNameLst>
                                      </p:cBhvr>
                                      <p:tavLst>
                                        <p:tav tm="0">
                                          <p:val>
                                            <p:strVal val="#ppt_x-.2"/>
                                          </p:val>
                                        </p:tav>
                                        <p:tav tm="100000">
                                          <p:val>
                                            <p:strVal val="#ppt_x"/>
                                          </p:val>
                                        </p:tav>
                                      </p:tavLst>
                                    </p:anim>
                                    <p:anim calcmode="lin" valueType="num">
                                      <p:cBhvr>
                                        <p:cTn id="71"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72" dur="1000"/>
                                        <p:tgtEl>
                                          <p:spTgt spid="2"/>
                                        </p:tgtEl>
                                      </p:cBhvr>
                                    </p:animEffect>
                                  </p:childTnLst>
                                </p:cTn>
                              </p:par>
                            </p:childTnLst>
                          </p:cTn>
                        </p:par>
                      </p:childTnLst>
                    </p:cTn>
                  </p:par>
                  <p:par>
                    <p:cTn id="73" fill="hold">
                      <p:stCondLst>
                        <p:cond delay="indefinite"/>
                      </p:stCondLst>
                      <p:childTnLst>
                        <p:par>
                          <p:cTn id="74" fill="hold">
                            <p:stCondLst>
                              <p:cond delay="0"/>
                            </p:stCondLst>
                            <p:childTnLst>
                              <p:par>
                                <p:cTn id="75" presetID="29" presetClass="entr" presetSubtype="0" fill="hold" nodeType="clickEffect">
                                  <p:stCondLst>
                                    <p:cond delay="0"/>
                                  </p:stCondLst>
                                  <p:childTnLst>
                                    <p:set>
                                      <p:cBhvr>
                                        <p:cTn id="76" dur="1" fill="hold">
                                          <p:stCondLst>
                                            <p:cond delay="0"/>
                                          </p:stCondLst>
                                        </p:cTn>
                                        <p:tgtEl>
                                          <p:spTgt spid="3"/>
                                        </p:tgtEl>
                                        <p:attrNameLst>
                                          <p:attrName>style.visibility</p:attrName>
                                        </p:attrNameLst>
                                      </p:cBhvr>
                                      <p:to>
                                        <p:strVal val="visible"/>
                                      </p:to>
                                    </p:set>
                                    <p:anim calcmode="lin" valueType="num">
                                      <p:cBhvr>
                                        <p:cTn id="77" dur="1000" fill="hold"/>
                                        <p:tgtEl>
                                          <p:spTgt spid="3"/>
                                        </p:tgtEl>
                                        <p:attrNameLst>
                                          <p:attrName>ppt_x</p:attrName>
                                        </p:attrNameLst>
                                      </p:cBhvr>
                                      <p:tavLst>
                                        <p:tav tm="0">
                                          <p:val>
                                            <p:strVal val="#ppt_x-.2"/>
                                          </p:val>
                                        </p:tav>
                                        <p:tav tm="100000">
                                          <p:val>
                                            <p:strVal val="#ppt_x"/>
                                          </p:val>
                                        </p:tav>
                                      </p:tavLst>
                                    </p:anim>
                                    <p:anim calcmode="lin" valueType="num">
                                      <p:cBhvr>
                                        <p:cTn id="7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0" grpId="0" animBg="1"/>
      <p:bldP spid="21" grpId="0" animBg="1"/>
      <p:bldP spid="25" grpId="0" animBg="1"/>
      <p:bldP spid="2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 y="0"/>
            <a:ext cx="9144000" cy="1219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defRPr/>
            </a:pPr>
            <a:r>
              <a:rPr lang="en-US" sz="4400" b="1" dirty="0" smtClean="0">
                <a:solidFill>
                  <a:srgbClr val="00B0F0"/>
                </a:solidFill>
                <a:latin typeface="Times New Roman" pitchFamily="18" charset="0"/>
                <a:cs typeface="Times New Roman" pitchFamily="18" charset="0"/>
              </a:rPr>
              <a:t>CSR</a:t>
            </a:r>
            <a:r>
              <a:rPr lang="en-US" sz="2800" b="1" dirty="0" smtClean="0">
                <a:solidFill>
                  <a:srgbClr val="00B0F0"/>
                </a:solidFill>
                <a:latin typeface="Times New Roman" pitchFamily="18" charset="0"/>
                <a:cs typeface="Times New Roman" pitchFamily="18" charset="0"/>
              </a:rPr>
              <a:t> </a:t>
            </a:r>
            <a:r>
              <a:rPr lang="en-US" sz="2000" b="1" dirty="0" smtClean="0">
                <a:solidFill>
                  <a:srgbClr val="00B0F0"/>
                </a:solidFill>
                <a:latin typeface="Times New Roman" pitchFamily="18" charset="0"/>
                <a:cs typeface="Times New Roman" pitchFamily="18" charset="0"/>
              </a:rPr>
              <a:t>Contd…!!!</a:t>
            </a:r>
            <a:endParaRPr lang="en-GB" sz="2400" b="1" dirty="0">
              <a:solidFill>
                <a:srgbClr val="00B0F0"/>
              </a:solidFill>
              <a:latin typeface="Times New Roman" pitchFamily="18" charset="0"/>
              <a:cs typeface="Times New Roman" pitchFamily="18" charset="0"/>
            </a:endParaRPr>
          </a:p>
        </p:txBody>
      </p:sp>
      <p:graphicFrame>
        <p:nvGraphicFramePr>
          <p:cNvPr id="8" name="Diagram 7"/>
          <p:cNvGraphicFramePr/>
          <p:nvPr/>
        </p:nvGraphicFramePr>
        <p:xfrm>
          <a:off x="0" y="1281098"/>
          <a:ext cx="9144000" cy="46625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lide Number Placeholder 9"/>
          <p:cNvSpPr>
            <a:spLocks noGrp="1"/>
          </p:cNvSpPr>
          <p:nvPr>
            <p:ph type="sldNum" sz="quarter" idx="12"/>
          </p:nvPr>
        </p:nvSpPr>
        <p:spPr/>
        <p:txBody>
          <a:bodyPr/>
          <a:lstStyle/>
          <a:p>
            <a:fld id="{B6F15528-21DE-4FAA-801E-634DDDAF4B2B}" type="slidenum">
              <a:rPr lang="en-US" smtClean="0"/>
              <a:pPr/>
              <a:t>58</a:t>
            </a:fld>
            <a:endParaRPr lang="en-US" dirty="0"/>
          </a:p>
        </p:txBody>
      </p:sp>
      <p:sp>
        <p:nvSpPr>
          <p:cNvPr id="14" name="Footer Placeholder 13"/>
          <p:cNvSpPr>
            <a:spLocks noGrp="1"/>
          </p:cNvSpPr>
          <p:nvPr>
            <p:ph type="ftr" sz="quarter" idx="11"/>
          </p:nvPr>
        </p:nvSpPr>
        <p:spPr/>
        <p:txBody>
          <a:bodyPr/>
          <a:lstStyle/>
          <a:p>
            <a:r>
              <a:rPr lang="en-US" dirty="0" smtClean="0"/>
              <a:t>Email: CSshishirdudeja@gmail.com,                      Cell: +919910938312</a:t>
            </a:r>
            <a:endParaRPr lang="en-US" dirty="0"/>
          </a:p>
        </p:txBody>
      </p:sp>
      <p:sp>
        <p:nvSpPr>
          <p:cNvPr id="15" name="Date Placeholder 14"/>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8">
                                            <p:graphicEl>
                                              <a:dgm id="{CEB56EA3-401C-481D-B4A0-F172A2CEE80D}"/>
                                            </p:graphicEl>
                                          </p:spTgt>
                                        </p:tgtEl>
                                        <p:attrNameLst>
                                          <p:attrName>style.visibility</p:attrName>
                                        </p:attrNameLst>
                                      </p:cBhvr>
                                      <p:to>
                                        <p:strVal val="visible"/>
                                      </p:to>
                                    </p:set>
                                    <p:anim calcmode="lin" valueType="num">
                                      <p:cBhvr>
                                        <p:cTn id="12" dur="1000" fill="hold"/>
                                        <p:tgtEl>
                                          <p:spTgt spid="8">
                                            <p:graphicEl>
                                              <a:dgm id="{CEB56EA3-401C-481D-B4A0-F172A2CEE80D}"/>
                                            </p:graphicEl>
                                          </p:spTgt>
                                        </p:tgtEl>
                                        <p:attrNameLst>
                                          <p:attrName>ppt_x</p:attrName>
                                        </p:attrNameLst>
                                      </p:cBhvr>
                                      <p:tavLst>
                                        <p:tav tm="0">
                                          <p:val>
                                            <p:strVal val="#ppt_x-.2"/>
                                          </p:val>
                                        </p:tav>
                                        <p:tav tm="100000">
                                          <p:val>
                                            <p:strVal val="#ppt_x"/>
                                          </p:val>
                                        </p:tav>
                                      </p:tavLst>
                                    </p:anim>
                                    <p:anim calcmode="lin" valueType="num">
                                      <p:cBhvr>
                                        <p:cTn id="13" dur="1000" fill="hold"/>
                                        <p:tgtEl>
                                          <p:spTgt spid="8">
                                            <p:graphicEl>
                                              <a:dgm id="{CEB56EA3-401C-481D-B4A0-F172A2CEE80D}"/>
                                            </p:graphic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8">
                                            <p:graphicEl>
                                              <a:dgm id="{CEB56EA3-401C-481D-B4A0-F172A2CEE80D}"/>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8">
                                            <p:graphicEl>
                                              <a:dgm id="{A7E913C0-462F-4942-B041-12114DE16519}"/>
                                            </p:graphicEl>
                                          </p:spTgt>
                                        </p:tgtEl>
                                        <p:attrNameLst>
                                          <p:attrName>style.visibility</p:attrName>
                                        </p:attrNameLst>
                                      </p:cBhvr>
                                      <p:to>
                                        <p:strVal val="visible"/>
                                      </p:to>
                                    </p:set>
                                    <p:anim calcmode="lin" valueType="num">
                                      <p:cBhvr>
                                        <p:cTn id="19" dur="1000" fill="hold"/>
                                        <p:tgtEl>
                                          <p:spTgt spid="8">
                                            <p:graphicEl>
                                              <a:dgm id="{A7E913C0-462F-4942-B041-12114DE16519}"/>
                                            </p:graphicEl>
                                          </p:spTgt>
                                        </p:tgtEl>
                                        <p:attrNameLst>
                                          <p:attrName>ppt_x</p:attrName>
                                        </p:attrNameLst>
                                      </p:cBhvr>
                                      <p:tavLst>
                                        <p:tav tm="0">
                                          <p:val>
                                            <p:strVal val="#ppt_x-.2"/>
                                          </p:val>
                                        </p:tav>
                                        <p:tav tm="100000">
                                          <p:val>
                                            <p:strVal val="#ppt_x"/>
                                          </p:val>
                                        </p:tav>
                                      </p:tavLst>
                                    </p:anim>
                                    <p:anim calcmode="lin" valueType="num">
                                      <p:cBhvr>
                                        <p:cTn id="20" dur="1000" fill="hold"/>
                                        <p:tgtEl>
                                          <p:spTgt spid="8">
                                            <p:graphicEl>
                                              <a:dgm id="{A7E913C0-462F-4942-B041-12114DE16519}"/>
                                            </p:graphic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8">
                                            <p:graphicEl>
                                              <a:dgm id="{A7E913C0-462F-4942-B041-12114DE16519}"/>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8">
                                            <p:graphicEl>
                                              <a:dgm id="{A90A76F7-58F6-4A16-8B30-75240608837C}"/>
                                            </p:graphicEl>
                                          </p:spTgt>
                                        </p:tgtEl>
                                        <p:attrNameLst>
                                          <p:attrName>style.visibility</p:attrName>
                                        </p:attrNameLst>
                                      </p:cBhvr>
                                      <p:to>
                                        <p:strVal val="visible"/>
                                      </p:to>
                                    </p:set>
                                    <p:anim calcmode="lin" valueType="num">
                                      <p:cBhvr>
                                        <p:cTn id="26" dur="1000" fill="hold"/>
                                        <p:tgtEl>
                                          <p:spTgt spid="8">
                                            <p:graphicEl>
                                              <a:dgm id="{A90A76F7-58F6-4A16-8B30-75240608837C}"/>
                                            </p:graphicEl>
                                          </p:spTgt>
                                        </p:tgtEl>
                                        <p:attrNameLst>
                                          <p:attrName>ppt_x</p:attrName>
                                        </p:attrNameLst>
                                      </p:cBhvr>
                                      <p:tavLst>
                                        <p:tav tm="0">
                                          <p:val>
                                            <p:strVal val="#ppt_x-.2"/>
                                          </p:val>
                                        </p:tav>
                                        <p:tav tm="100000">
                                          <p:val>
                                            <p:strVal val="#ppt_x"/>
                                          </p:val>
                                        </p:tav>
                                      </p:tavLst>
                                    </p:anim>
                                    <p:anim calcmode="lin" valueType="num">
                                      <p:cBhvr>
                                        <p:cTn id="27" dur="1000" fill="hold"/>
                                        <p:tgtEl>
                                          <p:spTgt spid="8">
                                            <p:graphicEl>
                                              <a:dgm id="{A90A76F7-58F6-4A16-8B30-75240608837C}"/>
                                            </p:graphic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8">
                                            <p:graphicEl>
                                              <a:dgm id="{A90A76F7-58F6-4A16-8B30-75240608837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8" grpId="0">
        <p:bldSub>
          <a:bldDgm bld="lvlOne"/>
        </p:bldSub>
      </p:bldGraphic>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0" y="1357298"/>
          <a:ext cx="9144000" cy="46625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ounded Rectangle 8"/>
          <p:cNvSpPr/>
          <p:nvPr/>
        </p:nvSpPr>
        <p:spPr>
          <a:xfrm>
            <a:off x="1" y="0"/>
            <a:ext cx="9144000" cy="1219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defRPr/>
            </a:pPr>
            <a:r>
              <a:rPr lang="en-US" sz="4400" b="1" dirty="0" smtClean="0">
                <a:solidFill>
                  <a:srgbClr val="00B0F0"/>
                </a:solidFill>
                <a:latin typeface="Times New Roman" pitchFamily="18" charset="0"/>
                <a:cs typeface="Times New Roman" pitchFamily="18" charset="0"/>
              </a:rPr>
              <a:t>CSR</a:t>
            </a:r>
            <a:r>
              <a:rPr lang="en-US" sz="2800" b="1" dirty="0" smtClean="0">
                <a:solidFill>
                  <a:srgbClr val="00B0F0"/>
                </a:solidFill>
                <a:latin typeface="Times New Roman" pitchFamily="18" charset="0"/>
                <a:cs typeface="Times New Roman" pitchFamily="18" charset="0"/>
              </a:rPr>
              <a:t> </a:t>
            </a:r>
            <a:r>
              <a:rPr lang="en-US" sz="2000" b="1" dirty="0" smtClean="0">
                <a:solidFill>
                  <a:srgbClr val="00B0F0"/>
                </a:solidFill>
                <a:latin typeface="Times New Roman" pitchFamily="18" charset="0"/>
                <a:cs typeface="Times New Roman" pitchFamily="18" charset="0"/>
              </a:rPr>
              <a:t>Contd…!!!</a:t>
            </a:r>
            <a:endParaRPr lang="en-GB" sz="2400" b="1" dirty="0">
              <a:solidFill>
                <a:srgbClr val="00B0F0"/>
              </a:solidFill>
              <a:latin typeface="Times New Roman" pitchFamily="18" charset="0"/>
              <a:cs typeface="Times New Roman" pitchFamily="18" charset="0"/>
            </a:endParaRPr>
          </a:p>
        </p:txBody>
      </p:sp>
      <p:sp>
        <p:nvSpPr>
          <p:cNvPr id="11" name="Slide Number Placeholder 10"/>
          <p:cNvSpPr>
            <a:spLocks noGrp="1"/>
          </p:cNvSpPr>
          <p:nvPr>
            <p:ph type="sldNum" sz="quarter" idx="12"/>
          </p:nvPr>
        </p:nvSpPr>
        <p:spPr/>
        <p:txBody>
          <a:bodyPr/>
          <a:lstStyle/>
          <a:p>
            <a:fld id="{B6F15528-21DE-4FAA-801E-634DDDAF4B2B}" type="slidenum">
              <a:rPr lang="en-US" smtClean="0"/>
              <a:pPr/>
              <a:t>59</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5">
                                            <p:graphicEl>
                                              <a:dgm id="{CEB56EA3-401C-481D-B4A0-F172A2CEE80D}"/>
                                            </p:graphicEl>
                                          </p:spTgt>
                                        </p:tgtEl>
                                        <p:attrNameLst>
                                          <p:attrName>style.visibility</p:attrName>
                                        </p:attrNameLst>
                                      </p:cBhvr>
                                      <p:to>
                                        <p:strVal val="visible"/>
                                      </p:to>
                                    </p:set>
                                    <p:anim calcmode="lin" valueType="num">
                                      <p:cBhvr>
                                        <p:cTn id="12" dur="1000" fill="hold"/>
                                        <p:tgtEl>
                                          <p:spTgt spid="5">
                                            <p:graphicEl>
                                              <a:dgm id="{CEB56EA3-401C-481D-B4A0-F172A2CEE80D}"/>
                                            </p:graphicEl>
                                          </p:spTgt>
                                        </p:tgtEl>
                                        <p:attrNameLst>
                                          <p:attrName>ppt_x</p:attrName>
                                        </p:attrNameLst>
                                      </p:cBhvr>
                                      <p:tavLst>
                                        <p:tav tm="0">
                                          <p:val>
                                            <p:strVal val="#ppt_x-.2"/>
                                          </p:val>
                                        </p:tav>
                                        <p:tav tm="100000">
                                          <p:val>
                                            <p:strVal val="#ppt_x"/>
                                          </p:val>
                                        </p:tav>
                                      </p:tavLst>
                                    </p:anim>
                                    <p:anim calcmode="lin" valueType="num">
                                      <p:cBhvr>
                                        <p:cTn id="13" dur="1000" fill="hold"/>
                                        <p:tgtEl>
                                          <p:spTgt spid="5">
                                            <p:graphicEl>
                                              <a:dgm id="{CEB56EA3-401C-481D-B4A0-F172A2CEE80D}"/>
                                            </p:graphic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
                                            <p:graphicEl>
                                              <a:dgm id="{CEB56EA3-401C-481D-B4A0-F172A2CEE80D}"/>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5">
                                            <p:graphicEl>
                                              <a:dgm id="{A7E913C0-462F-4942-B041-12114DE16519}"/>
                                            </p:graphicEl>
                                          </p:spTgt>
                                        </p:tgtEl>
                                        <p:attrNameLst>
                                          <p:attrName>style.visibility</p:attrName>
                                        </p:attrNameLst>
                                      </p:cBhvr>
                                      <p:to>
                                        <p:strVal val="visible"/>
                                      </p:to>
                                    </p:set>
                                    <p:anim calcmode="lin" valueType="num">
                                      <p:cBhvr>
                                        <p:cTn id="19" dur="1000" fill="hold"/>
                                        <p:tgtEl>
                                          <p:spTgt spid="5">
                                            <p:graphicEl>
                                              <a:dgm id="{A7E913C0-462F-4942-B041-12114DE16519}"/>
                                            </p:graphicEl>
                                          </p:spTgt>
                                        </p:tgtEl>
                                        <p:attrNameLst>
                                          <p:attrName>ppt_x</p:attrName>
                                        </p:attrNameLst>
                                      </p:cBhvr>
                                      <p:tavLst>
                                        <p:tav tm="0">
                                          <p:val>
                                            <p:strVal val="#ppt_x-.2"/>
                                          </p:val>
                                        </p:tav>
                                        <p:tav tm="100000">
                                          <p:val>
                                            <p:strVal val="#ppt_x"/>
                                          </p:val>
                                        </p:tav>
                                      </p:tavLst>
                                    </p:anim>
                                    <p:anim calcmode="lin" valueType="num">
                                      <p:cBhvr>
                                        <p:cTn id="20" dur="1000" fill="hold"/>
                                        <p:tgtEl>
                                          <p:spTgt spid="5">
                                            <p:graphicEl>
                                              <a:dgm id="{A7E913C0-462F-4942-B041-12114DE16519}"/>
                                            </p:graphic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5">
                                            <p:graphicEl>
                                              <a:dgm id="{A7E913C0-462F-4942-B041-12114DE16519}"/>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5">
                                            <p:graphicEl>
                                              <a:dgm id="{A90A76F7-58F6-4A16-8B30-75240608837C}"/>
                                            </p:graphicEl>
                                          </p:spTgt>
                                        </p:tgtEl>
                                        <p:attrNameLst>
                                          <p:attrName>style.visibility</p:attrName>
                                        </p:attrNameLst>
                                      </p:cBhvr>
                                      <p:to>
                                        <p:strVal val="visible"/>
                                      </p:to>
                                    </p:set>
                                    <p:anim calcmode="lin" valueType="num">
                                      <p:cBhvr>
                                        <p:cTn id="26" dur="1000" fill="hold"/>
                                        <p:tgtEl>
                                          <p:spTgt spid="5">
                                            <p:graphicEl>
                                              <a:dgm id="{A90A76F7-58F6-4A16-8B30-75240608837C}"/>
                                            </p:graphicEl>
                                          </p:spTgt>
                                        </p:tgtEl>
                                        <p:attrNameLst>
                                          <p:attrName>ppt_x</p:attrName>
                                        </p:attrNameLst>
                                      </p:cBhvr>
                                      <p:tavLst>
                                        <p:tav tm="0">
                                          <p:val>
                                            <p:strVal val="#ppt_x-.2"/>
                                          </p:val>
                                        </p:tav>
                                        <p:tav tm="100000">
                                          <p:val>
                                            <p:strVal val="#ppt_x"/>
                                          </p:val>
                                        </p:tav>
                                      </p:tavLst>
                                    </p:anim>
                                    <p:anim calcmode="lin" valueType="num">
                                      <p:cBhvr>
                                        <p:cTn id="27" dur="1000" fill="hold"/>
                                        <p:tgtEl>
                                          <p:spTgt spid="5">
                                            <p:graphicEl>
                                              <a:dgm id="{A90A76F7-58F6-4A16-8B30-75240608837C}"/>
                                            </p:graphic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5">
                                            <p:graphicEl>
                                              <a:dgm id="{A90A76F7-58F6-4A16-8B30-75240608837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noFill/>
        </p:spPr>
      </p:sp>
      <p:sp>
        <p:nvSpPr>
          <p:cNvPr id="12" name="Freeform 11"/>
          <p:cNvSpPr/>
          <p:nvPr/>
        </p:nvSpPr>
        <p:spPr>
          <a:xfrm>
            <a:off x="2819709" y="3549755"/>
            <a:ext cx="3657605" cy="2816486"/>
          </a:xfrm>
          <a:custGeom>
            <a:avLst/>
            <a:gdLst>
              <a:gd name="connsiteX0" fmla="*/ 0 w 3657605"/>
              <a:gd name="connsiteY0" fmla="*/ 1408243 h 2816486"/>
              <a:gd name="connsiteX1" fmla="*/ 713032 w 3657605"/>
              <a:gd name="connsiteY1" fmla="*/ 292471 h 2816486"/>
              <a:gd name="connsiteX2" fmla="*/ 1828806 w 3657605"/>
              <a:gd name="connsiteY2" fmla="*/ 2 h 2816486"/>
              <a:gd name="connsiteX3" fmla="*/ 2944580 w 3657605"/>
              <a:gd name="connsiteY3" fmla="*/ 292473 h 2816486"/>
              <a:gd name="connsiteX4" fmla="*/ 3657608 w 3657605"/>
              <a:gd name="connsiteY4" fmla="*/ 1408248 h 2816486"/>
              <a:gd name="connsiteX5" fmla="*/ 2944578 w 3657605"/>
              <a:gd name="connsiteY5" fmla="*/ 2524021 h 2816486"/>
              <a:gd name="connsiteX6" fmla="*/ 1828804 w 3657605"/>
              <a:gd name="connsiteY6" fmla="*/ 2816491 h 2816486"/>
              <a:gd name="connsiteX7" fmla="*/ 713030 w 3657605"/>
              <a:gd name="connsiteY7" fmla="*/ 2524020 h 2816486"/>
              <a:gd name="connsiteX8" fmla="*/ 1 w 3657605"/>
              <a:gd name="connsiteY8" fmla="*/ 1408245 h 2816486"/>
              <a:gd name="connsiteX9" fmla="*/ 0 w 3657605"/>
              <a:gd name="connsiteY9" fmla="*/ 1408243 h 281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57605" h="2816486">
                <a:moveTo>
                  <a:pt x="0" y="1408243"/>
                </a:moveTo>
                <a:cubicBezTo>
                  <a:pt x="1" y="971277"/>
                  <a:pt x="263422" y="559068"/>
                  <a:pt x="713032" y="292471"/>
                </a:cubicBezTo>
                <a:cubicBezTo>
                  <a:pt x="1032849" y="102834"/>
                  <a:pt x="1425157" y="2"/>
                  <a:pt x="1828806" y="2"/>
                </a:cubicBezTo>
                <a:cubicBezTo>
                  <a:pt x="2232455" y="2"/>
                  <a:pt x="2624763" y="102836"/>
                  <a:pt x="2944580" y="292473"/>
                </a:cubicBezTo>
                <a:cubicBezTo>
                  <a:pt x="3394189" y="559071"/>
                  <a:pt x="3657609" y="971282"/>
                  <a:pt x="3657608" y="1408248"/>
                </a:cubicBezTo>
                <a:cubicBezTo>
                  <a:pt x="3657608" y="1845214"/>
                  <a:pt x="3394187" y="2257424"/>
                  <a:pt x="2944578" y="2524021"/>
                </a:cubicBezTo>
                <a:cubicBezTo>
                  <a:pt x="2624761" y="2713658"/>
                  <a:pt x="2232453" y="2816491"/>
                  <a:pt x="1828804" y="2816491"/>
                </a:cubicBezTo>
                <a:cubicBezTo>
                  <a:pt x="1425155" y="2816491"/>
                  <a:pt x="1032847" y="2713658"/>
                  <a:pt x="713030" y="2524020"/>
                </a:cubicBezTo>
                <a:cubicBezTo>
                  <a:pt x="263421" y="2257422"/>
                  <a:pt x="1" y="1845212"/>
                  <a:pt x="1" y="1408245"/>
                </a:cubicBezTo>
                <a:cubicBezTo>
                  <a:pt x="1" y="1408244"/>
                  <a:pt x="0" y="1408244"/>
                  <a:pt x="0" y="1408243"/>
                </a:cubicBez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558504" tIns="435325" rIns="558504" bIns="435325" numCol="1" spcCol="1270" anchor="ctr" anchorCtr="0">
            <a:noAutofit/>
          </a:bodyPr>
          <a:lstStyle/>
          <a:p>
            <a:pPr lvl="0" algn="ctr" defTabSz="1600200">
              <a:lnSpc>
                <a:spcPct val="90000"/>
              </a:lnSpc>
              <a:spcBef>
                <a:spcPct val="0"/>
              </a:spcBef>
              <a:spcAft>
                <a:spcPct val="35000"/>
              </a:spcAft>
            </a:pPr>
            <a:r>
              <a:rPr lang="en-US" sz="3600" b="1" kern="1200" dirty="0" smtClean="0"/>
              <a:t>NEW CONCEPTS</a:t>
            </a:r>
          </a:p>
        </p:txBody>
      </p:sp>
      <p:sp>
        <p:nvSpPr>
          <p:cNvPr id="13" name="Left Arrow 12"/>
          <p:cNvSpPr/>
          <p:nvPr/>
        </p:nvSpPr>
        <p:spPr>
          <a:xfrm rot="10865801">
            <a:off x="667595" y="4691687"/>
            <a:ext cx="2034478" cy="419155"/>
          </a:xfrm>
          <a:prstGeom prst="leftArrow">
            <a:avLst>
              <a:gd name="adj1" fmla="val 60000"/>
              <a:gd name="adj2" fmla="val 50000"/>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hueOff val="0"/>
              <a:satOff val="0"/>
              <a:lumOff val="0"/>
              <a:alphaOff val="0"/>
            </a:schemeClr>
          </a:fontRef>
        </p:style>
      </p:sp>
      <p:sp>
        <p:nvSpPr>
          <p:cNvPr id="14" name="Freeform 13"/>
          <p:cNvSpPr/>
          <p:nvPr/>
        </p:nvSpPr>
        <p:spPr>
          <a:xfrm>
            <a:off x="4" y="4495797"/>
            <a:ext cx="1335554" cy="771995"/>
          </a:xfrm>
          <a:custGeom>
            <a:avLst/>
            <a:gdLst>
              <a:gd name="connsiteX0" fmla="*/ 0 w 1335554"/>
              <a:gd name="connsiteY0" fmla="*/ 77200 h 771995"/>
              <a:gd name="connsiteX1" fmla="*/ 22611 w 1335554"/>
              <a:gd name="connsiteY1" fmla="*/ 22611 h 771995"/>
              <a:gd name="connsiteX2" fmla="*/ 77200 w 1335554"/>
              <a:gd name="connsiteY2" fmla="*/ 0 h 771995"/>
              <a:gd name="connsiteX3" fmla="*/ 1258354 w 1335554"/>
              <a:gd name="connsiteY3" fmla="*/ 0 h 771995"/>
              <a:gd name="connsiteX4" fmla="*/ 1312943 w 1335554"/>
              <a:gd name="connsiteY4" fmla="*/ 22611 h 771995"/>
              <a:gd name="connsiteX5" fmla="*/ 1335554 w 1335554"/>
              <a:gd name="connsiteY5" fmla="*/ 77200 h 771995"/>
              <a:gd name="connsiteX6" fmla="*/ 1335554 w 1335554"/>
              <a:gd name="connsiteY6" fmla="*/ 694795 h 771995"/>
              <a:gd name="connsiteX7" fmla="*/ 1312943 w 1335554"/>
              <a:gd name="connsiteY7" fmla="*/ 749384 h 771995"/>
              <a:gd name="connsiteX8" fmla="*/ 1258354 w 1335554"/>
              <a:gd name="connsiteY8" fmla="*/ 771995 h 771995"/>
              <a:gd name="connsiteX9" fmla="*/ 77200 w 1335554"/>
              <a:gd name="connsiteY9" fmla="*/ 771995 h 771995"/>
              <a:gd name="connsiteX10" fmla="*/ 22611 w 1335554"/>
              <a:gd name="connsiteY10" fmla="*/ 749384 h 771995"/>
              <a:gd name="connsiteX11" fmla="*/ 0 w 1335554"/>
              <a:gd name="connsiteY11" fmla="*/ 694795 h 771995"/>
              <a:gd name="connsiteX12" fmla="*/ 0 w 1335554"/>
              <a:gd name="connsiteY12" fmla="*/ 77200 h 77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5554" h="771995">
                <a:moveTo>
                  <a:pt x="0" y="77200"/>
                </a:moveTo>
                <a:cubicBezTo>
                  <a:pt x="0" y="56725"/>
                  <a:pt x="8134" y="37089"/>
                  <a:pt x="22611" y="22611"/>
                </a:cubicBezTo>
                <a:cubicBezTo>
                  <a:pt x="37089" y="8133"/>
                  <a:pt x="56725" y="0"/>
                  <a:pt x="77200" y="0"/>
                </a:cubicBezTo>
                <a:lnTo>
                  <a:pt x="1258354" y="0"/>
                </a:lnTo>
                <a:cubicBezTo>
                  <a:pt x="1278829" y="0"/>
                  <a:pt x="1298465" y="8134"/>
                  <a:pt x="1312943" y="22611"/>
                </a:cubicBezTo>
                <a:cubicBezTo>
                  <a:pt x="1327421" y="37089"/>
                  <a:pt x="1335554" y="56725"/>
                  <a:pt x="1335554" y="77200"/>
                </a:cubicBezTo>
                <a:lnTo>
                  <a:pt x="1335554" y="694795"/>
                </a:lnTo>
                <a:cubicBezTo>
                  <a:pt x="1335554" y="715270"/>
                  <a:pt x="1327420" y="734906"/>
                  <a:pt x="1312943" y="749384"/>
                </a:cubicBezTo>
                <a:cubicBezTo>
                  <a:pt x="1298465" y="763862"/>
                  <a:pt x="1278829" y="771995"/>
                  <a:pt x="1258354" y="771995"/>
                </a:cubicBezTo>
                <a:lnTo>
                  <a:pt x="77200" y="771995"/>
                </a:lnTo>
                <a:cubicBezTo>
                  <a:pt x="56725" y="771995"/>
                  <a:pt x="37089" y="763861"/>
                  <a:pt x="22611" y="749384"/>
                </a:cubicBezTo>
                <a:cubicBezTo>
                  <a:pt x="8133" y="734906"/>
                  <a:pt x="0" y="715270"/>
                  <a:pt x="0" y="694795"/>
                </a:cubicBezTo>
                <a:lnTo>
                  <a:pt x="0" y="77200"/>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56901" tIns="56901" rIns="56901" bIns="56901" numCol="1" spcCol="1270" anchor="ctr" anchorCtr="0">
            <a:noAutofit/>
          </a:bodyPr>
          <a:lstStyle/>
          <a:p>
            <a:pPr lvl="0" algn="ctr" defTabSz="800100">
              <a:lnSpc>
                <a:spcPct val="90000"/>
              </a:lnSpc>
              <a:spcBef>
                <a:spcPct val="0"/>
              </a:spcBef>
              <a:spcAft>
                <a:spcPct val="35000"/>
              </a:spcAft>
            </a:pPr>
            <a:r>
              <a:rPr lang="en-US" sz="1800" b="1" kern="1200" dirty="0" smtClean="0"/>
              <a:t>Small &amp; Big Company</a:t>
            </a:r>
            <a:endParaRPr lang="en-US" sz="1800" b="1" kern="1200" dirty="0"/>
          </a:p>
        </p:txBody>
      </p:sp>
      <p:sp>
        <p:nvSpPr>
          <p:cNvPr id="15" name="Left Arrow 14"/>
          <p:cNvSpPr/>
          <p:nvPr/>
        </p:nvSpPr>
        <p:spPr>
          <a:xfrm rot="11880000">
            <a:off x="739719" y="3828841"/>
            <a:ext cx="2157230" cy="419155"/>
          </a:xfrm>
          <a:prstGeom prst="leftArrow">
            <a:avLst>
              <a:gd name="adj1" fmla="val 60000"/>
              <a:gd name="adj2" fmla="val 50000"/>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hueOff val="0"/>
              <a:satOff val="0"/>
              <a:lumOff val="0"/>
              <a:alphaOff val="0"/>
            </a:schemeClr>
          </a:fontRef>
        </p:style>
      </p:sp>
      <p:sp>
        <p:nvSpPr>
          <p:cNvPr id="16" name="Freeform 15"/>
          <p:cNvSpPr/>
          <p:nvPr/>
        </p:nvSpPr>
        <p:spPr>
          <a:xfrm>
            <a:off x="213420" y="3293306"/>
            <a:ext cx="1158181" cy="823602"/>
          </a:xfrm>
          <a:custGeom>
            <a:avLst/>
            <a:gdLst>
              <a:gd name="connsiteX0" fmla="*/ 0 w 1158181"/>
              <a:gd name="connsiteY0" fmla="*/ 82360 h 823602"/>
              <a:gd name="connsiteX1" fmla="*/ 24123 w 1158181"/>
              <a:gd name="connsiteY1" fmla="*/ 24123 h 823602"/>
              <a:gd name="connsiteX2" fmla="*/ 82360 w 1158181"/>
              <a:gd name="connsiteY2" fmla="*/ 0 h 823602"/>
              <a:gd name="connsiteX3" fmla="*/ 1075821 w 1158181"/>
              <a:gd name="connsiteY3" fmla="*/ 0 h 823602"/>
              <a:gd name="connsiteX4" fmla="*/ 1134058 w 1158181"/>
              <a:gd name="connsiteY4" fmla="*/ 24123 h 823602"/>
              <a:gd name="connsiteX5" fmla="*/ 1158181 w 1158181"/>
              <a:gd name="connsiteY5" fmla="*/ 82360 h 823602"/>
              <a:gd name="connsiteX6" fmla="*/ 1158181 w 1158181"/>
              <a:gd name="connsiteY6" fmla="*/ 741242 h 823602"/>
              <a:gd name="connsiteX7" fmla="*/ 1134058 w 1158181"/>
              <a:gd name="connsiteY7" fmla="*/ 799479 h 823602"/>
              <a:gd name="connsiteX8" fmla="*/ 1075821 w 1158181"/>
              <a:gd name="connsiteY8" fmla="*/ 823602 h 823602"/>
              <a:gd name="connsiteX9" fmla="*/ 82360 w 1158181"/>
              <a:gd name="connsiteY9" fmla="*/ 823602 h 823602"/>
              <a:gd name="connsiteX10" fmla="*/ 24123 w 1158181"/>
              <a:gd name="connsiteY10" fmla="*/ 799479 h 823602"/>
              <a:gd name="connsiteX11" fmla="*/ 0 w 1158181"/>
              <a:gd name="connsiteY11" fmla="*/ 741242 h 823602"/>
              <a:gd name="connsiteX12" fmla="*/ 0 w 1158181"/>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8181" h="823602">
                <a:moveTo>
                  <a:pt x="0" y="82360"/>
                </a:moveTo>
                <a:cubicBezTo>
                  <a:pt x="0" y="60517"/>
                  <a:pt x="8677" y="39568"/>
                  <a:pt x="24123" y="24123"/>
                </a:cubicBezTo>
                <a:cubicBezTo>
                  <a:pt x="39569" y="8678"/>
                  <a:pt x="60517" y="0"/>
                  <a:pt x="82360" y="0"/>
                </a:cubicBezTo>
                <a:lnTo>
                  <a:pt x="1075821" y="0"/>
                </a:lnTo>
                <a:cubicBezTo>
                  <a:pt x="1097664" y="0"/>
                  <a:pt x="1118613" y="8677"/>
                  <a:pt x="1134058" y="24123"/>
                </a:cubicBezTo>
                <a:cubicBezTo>
                  <a:pt x="1149503" y="39569"/>
                  <a:pt x="1158181" y="60517"/>
                  <a:pt x="1158181" y="82360"/>
                </a:cubicBezTo>
                <a:lnTo>
                  <a:pt x="1158181" y="741242"/>
                </a:lnTo>
                <a:cubicBezTo>
                  <a:pt x="1158181" y="763085"/>
                  <a:pt x="1149504" y="784034"/>
                  <a:pt x="1134058" y="799479"/>
                </a:cubicBezTo>
                <a:cubicBezTo>
                  <a:pt x="1118612" y="814924"/>
                  <a:pt x="1097664" y="823602"/>
                  <a:pt x="1075821"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58412" tIns="58412" rIns="58412" bIns="58412" numCol="1" spcCol="1270" anchor="ctr" anchorCtr="0">
            <a:noAutofit/>
          </a:bodyPr>
          <a:lstStyle/>
          <a:p>
            <a:pPr lvl="0" algn="ctr" defTabSz="800100">
              <a:lnSpc>
                <a:spcPct val="90000"/>
              </a:lnSpc>
              <a:spcBef>
                <a:spcPct val="0"/>
              </a:spcBef>
              <a:spcAft>
                <a:spcPct val="35000"/>
              </a:spcAft>
            </a:pPr>
            <a:r>
              <a:rPr lang="en-US" sz="1800" b="1" kern="1200" dirty="0" smtClean="0"/>
              <a:t>Dormant Company</a:t>
            </a:r>
            <a:endParaRPr lang="en-US" sz="1800" b="1" kern="1200" dirty="0"/>
          </a:p>
        </p:txBody>
      </p:sp>
      <p:sp>
        <p:nvSpPr>
          <p:cNvPr id="17" name="Left Arrow 16"/>
          <p:cNvSpPr/>
          <p:nvPr/>
        </p:nvSpPr>
        <p:spPr>
          <a:xfrm rot="12960000">
            <a:off x="1150901" y="3034676"/>
            <a:ext cx="2277685" cy="419155"/>
          </a:xfrm>
          <a:prstGeom prst="leftArrow">
            <a:avLst>
              <a:gd name="adj1" fmla="val 60000"/>
              <a:gd name="adj2" fmla="val 50000"/>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hueOff val="0"/>
              <a:satOff val="0"/>
              <a:lumOff val="0"/>
              <a:alphaOff val="0"/>
            </a:schemeClr>
          </a:fontRef>
        </p:style>
      </p:sp>
      <p:sp>
        <p:nvSpPr>
          <p:cNvPr id="18" name="Freeform 17"/>
          <p:cNvSpPr/>
          <p:nvPr/>
        </p:nvSpPr>
        <p:spPr>
          <a:xfrm>
            <a:off x="853649" y="2163057"/>
            <a:ext cx="1029503" cy="823602"/>
          </a:xfrm>
          <a:custGeom>
            <a:avLst/>
            <a:gdLst>
              <a:gd name="connsiteX0" fmla="*/ 0 w 1029503"/>
              <a:gd name="connsiteY0" fmla="*/ 82360 h 823602"/>
              <a:gd name="connsiteX1" fmla="*/ 24123 w 1029503"/>
              <a:gd name="connsiteY1" fmla="*/ 24123 h 823602"/>
              <a:gd name="connsiteX2" fmla="*/ 82360 w 1029503"/>
              <a:gd name="connsiteY2" fmla="*/ 0 h 823602"/>
              <a:gd name="connsiteX3" fmla="*/ 947143 w 1029503"/>
              <a:gd name="connsiteY3" fmla="*/ 0 h 823602"/>
              <a:gd name="connsiteX4" fmla="*/ 1005380 w 1029503"/>
              <a:gd name="connsiteY4" fmla="*/ 24123 h 823602"/>
              <a:gd name="connsiteX5" fmla="*/ 1029503 w 1029503"/>
              <a:gd name="connsiteY5" fmla="*/ 82360 h 823602"/>
              <a:gd name="connsiteX6" fmla="*/ 1029503 w 1029503"/>
              <a:gd name="connsiteY6" fmla="*/ 741242 h 823602"/>
              <a:gd name="connsiteX7" fmla="*/ 1005380 w 1029503"/>
              <a:gd name="connsiteY7" fmla="*/ 799479 h 823602"/>
              <a:gd name="connsiteX8" fmla="*/ 947143 w 1029503"/>
              <a:gd name="connsiteY8" fmla="*/ 823602 h 823602"/>
              <a:gd name="connsiteX9" fmla="*/ 82360 w 1029503"/>
              <a:gd name="connsiteY9" fmla="*/ 823602 h 823602"/>
              <a:gd name="connsiteX10" fmla="*/ 24123 w 1029503"/>
              <a:gd name="connsiteY10" fmla="*/ 799479 h 823602"/>
              <a:gd name="connsiteX11" fmla="*/ 0 w 1029503"/>
              <a:gd name="connsiteY11" fmla="*/ 741242 h 823602"/>
              <a:gd name="connsiteX12" fmla="*/ 0 w 1029503"/>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823602">
                <a:moveTo>
                  <a:pt x="0" y="82360"/>
                </a:moveTo>
                <a:cubicBezTo>
                  <a:pt x="0" y="60517"/>
                  <a:pt x="8677" y="39568"/>
                  <a:pt x="24123" y="24123"/>
                </a:cubicBezTo>
                <a:cubicBezTo>
                  <a:pt x="39569" y="8678"/>
                  <a:pt x="60517" y="0"/>
                  <a:pt x="82360" y="0"/>
                </a:cubicBezTo>
                <a:lnTo>
                  <a:pt x="947143" y="0"/>
                </a:lnTo>
                <a:cubicBezTo>
                  <a:pt x="968986" y="0"/>
                  <a:pt x="989935" y="8677"/>
                  <a:pt x="1005380" y="24123"/>
                </a:cubicBezTo>
                <a:cubicBezTo>
                  <a:pt x="1020825" y="39569"/>
                  <a:pt x="1029503" y="60517"/>
                  <a:pt x="1029503" y="82360"/>
                </a:cubicBezTo>
                <a:lnTo>
                  <a:pt x="1029503" y="741242"/>
                </a:lnTo>
                <a:cubicBezTo>
                  <a:pt x="1029503" y="763085"/>
                  <a:pt x="1020826" y="784034"/>
                  <a:pt x="1005380" y="799479"/>
                </a:cubicBezTo>
                <a:cubicBezTo>
                  <a:pt x="989934" y="814924"/>
                  <a:pt x="968986" y="823602"/>
                  <a:pt x="947143"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62222" tIns="62222" rIns="62222" bIns="62222" numCol="1" spcCol="1270" anchor="ctr" anchorCtr="0">
            <a:noAutofit/>
          </a:bodyPr>
          <a:lstStyle/>
          <a:p>
            <a:pPr lvl="0" algn="ctr" defTabSz="889000">
              <a:lnSpc>
                <a:spcPct val="90000"/>
              </a:lnSpc>
              <a:spcBef>
                <a:spcPct val="0"/>
              </a:spcBef>
              <a:spcAft>
                <a:spcPct val="35000"/>
              </a:spcAft>
            </a:pPr>
            <a:r>
              <a:rPr lang="en-US" sz="2000" b="1" kern="1200" dirty="0" smtClean="0"/>
              <a:t>Special Courts</a:t>
            </a:r>
            <a:endParaRPr lang="en-US" sz="2000" b="1" kern="1200" dirty="0"/>
          </a:p>
        </p:txBody>
      </p:sp>
      <p:sp>
        <p:nvSpPr>
          <p:cNvPr id="19" name="Left Arrow 18"/>
          <p:cNvSpPr/>
          <p:nvPr/>
        </p:nvSpPr>
        <p:spPr>
          <a:xfrm rot="14040000">
            <a:off x="1771561" y="2437469"/>
            <a:ext cx="2395891" cy="419155"/>
          </a:xfrm>
          <a:prstGeom prst="leftArrow">
            <a:avLst>
              <a:gd name="adj1" fmla="val 60000"/>
              <a:gd name="adj2" fmla="val 50000"/>
            </a:avLst>
          </a:pr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hueOff val="0"/>
              <a:satOff val="0"/>
              <a:lumOff val="0"/>
              <a:alphaOff val="0"/>
            </a:schemeClr>
          </a:fontRef>
        </p:style>
      </p:sp>
      <p:sp>
        <p:nvSpPr>
          <p:cNvPr id="20" name="Freeform 19"/>
          <p:cNvSpPr/>
          <p:nvPr/>
        </p:nvSpPr>
        <p:spPr>
          <a:xfrm>
            <a:off x="1750620" y="1266086"/>
            <a:ext cx="1029503" cy="823602"/>
          </a:xfrm>
          <a:custGeom>
            <a:avLst/>
            <a:gdLst>
              <a:gd name="connsiteX0" fmla="*/ 0 w 1029503"/>
              <a:gd name="connsiteY0" fmla="*/ 82360 h 823602"/>
              <a:gd name="connsiteX1" fmla="*/ 24123 w 1029503"/>
              <a:gd name="connsiteY1" fmla="*/ 24123 h 823602"/>
              <a:gd name="connsiteX2" fmla="*/ 82360 w 1029503"/>
              <a:gd name="connsiteY2" fmla="*/ 0 h 823602"/>
              <a:gd name="connsiteX3" fmla="*/ 947143 w 1029503"/>
              <a:gd name="connsiteY3" fmla="*/ 0 h 823602"/>
              <a:gd name="connsiteX4" fmla="*/ 1005380 w 1029503"/>
              <a:gd name="connsiteY4" fmla="*/ 24123 h 823602"/>
              <a:gd name="connsiteX5" fmla="*/ 1029503 w 1029503"/>
              <a:gd name="connsiteY5" fmla="*/ 82360 h 823602"/>
              <a:gd name="connsiteX6" fmla="*/ 1029503 w 1029503"/>
              <a:gd name="connsiteY6" fmla="*/ 741242 h 823602"/>
              <a:gd name="connsiteX7" fmla="*/ 1005380 w 1029503"/>
              <a:gd name="connsiteY7" fmla="*/ 799479 h 823602"/>
              <a:gd name="connsiteX8" fmla="*/ 947143 w 1029503"/>
              <a:gd name="connsiteY8" fmla="*/ 823602 h 823602"/>
              <a:gd name="connsiteX9" fmla="*/ 82360 w 1029503"/>
              <a:gd name="connsiteY9" fmla="*/ 823602 h 823602"/>
              <a:gd name="connsiteX10" fmla="*/ 24123 w 1029503"/>
              <a:gd name="connsiteY10" fmla="*/ 799479 h 823602"/>
              <a:gd name="connsiteX11" fmla="*/ 0 w 1029503"/>
              <a:gd name="connsiteY11" fmla="*/ 741242 h 823602"/>
              <a:gd name="connsiteX12" fmla="*/ 0 w 1029503"/>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823602">
                <a:moveTo>
                  <a:pt x="0" y="82360"/>
                </a:moveTo>
                <a:cubicBezTo>
                  <a:pt x="0" y="60517"/>
                  <a:pt x="8677" y="39568"/>
                  <a:pt x="24123" y="24123"/>
                </a:cubicBezTo>
                <a:cubicBezTo>
                  <a:pt x="39569" y="8678"/>
                  <a:pt x="60517" y="0"/>
                  <a:pt x="82360" y="0"/>
                </a:cubicBezTo>
                <a:lnTo>
                  <a:pt x="947143" y="0"/>
                </a:lnTo>
                <a:cubicBezTo>
                  <a:pt x="968986" y="0"/>
                  <a:pt x="989935" y="8677"/>
                  <a:pt x="1005380" y="24123"/>
                </a:cubicBezTo>
                <a:cubicBezTo>
                  <a:pt x="1020825" y="39569"/>
                  <a:pt x="1029503" y="60517"/>
                  <a:pt x="1029503" y="82360"/>
                </a:cubicBezTo>
                <a:lnTo>
                  <a:pt x="1029503" y="741242"/>
                </a:lnTo>
                <a:cubicBezTo>
                  <a:pt x="1029503" y="763085"/>
                  <a:pt x="1020826" y="784034"/>
                  <a:pt x="1005380" y="799479"/>
                </a:cubicBezTo>
                <a:cubicBezTo>
                  <a:pt x="989934" y="814924"/>
                  <a:pt x="968986" y="823602"/>
                  <a:pt x="947143"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77462" tIns="77462" rIns="77462" bIns="77462" numCol="1" spcCol="1270" anchor="ctr" anchorCtr="0">
            <a:noAutofit/>
          </a:bodyPr>
          <a:lstStyle/>
          <a:p>
            <a:pPr lvl="0" algn="ctr" defTabSz="1244600">
              <a:lnSpc>
                <a:spcPct val="90000"/>
              </a:lnSpc>
              <a:spcBef>
                <a:spcPct val="0"/>
              </a:spcBef>
              <a:spcAft>
                <a:spcPct val="35000"/>
              </a:spcAft>
            </a:pPr>
            <a:r>
              <a:rPr lang="en-US" sz="2400" b="1" kern="1200" dirty="0" smtClean="0"/>
              <a:t>Fraud</a:t>
            </a:r>
            <a:endParaRPr lang="en-US" sz="2400" b="1" kern="1200" dirty="0"/>
          </a:p>
        </p:txBody>
      </p:sp>
      <p:sp>
        <p:nvSpPr>
          <p:cNvPr id="21" name="Left Arrow 20"/>
          <p:cNvSpPr/>
          <p:nvPr/>
        </p:nvSpPr>
        <p:spPr>
          <a:xfrm rot="15120000">
            <a:off x="2540871" y="2068883"/>
            <a:ext cx="2474013" cy="419155"/>
          </a:xfrm>
          <a:prstGeom prst="leftArrow">
            <a:avLst>
              <a:gd name="adj1" fmla="val 60000"/>
              <a:gd name="adj2" fmla="val 50000"/>
            </a:avLst>
          </a:pr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hueOff val="0"/>
              <a:satOff val="0"/>
              <a:lumOff val="0"/>
              <a:alphaOff val="0"/>
            </a:schemeClr>
          </a:fontRef>
        </p:style>
      </p:sp>
      <p:sp>
        <p:nvSpPr>
          <p:cNvPr id="22" name="Freeform 21"/>
          <p:cNvSpPr/>
          <p:nvPr/>
        </p:nvSpPr>
        <p:spPr>
          <a:xfrm>
            <a:off x="2880869" y="690195"/>
            <a:ext cx="1029503" cy="823602"/>
          </a:xfrm>
          <a:custGeom>
            <a:avLst/>
            <a:gdLst>
              <a:gd name="connsiteX0" fmla="*/ 0 w 1029503"/>
              <a:gd name="connsiteY0" fmla="*/ 82360 h 823602"/>
              <a:gd name="connsiteX1" fmla="*/ 24123 w 1029503"/>
              <a:gd name="connsiteY1" fmla="*/ 24123 h 823602"/>
              <a:gd name="connsiteX2" fmla="*/ 82360 w 1029503"/>
              <a:gd name="connsiteY2" fmla="*/ 0 h 823602"/>
              <a:gd name="connsiteX3" fmla="*/ 947143 w 1029503"/>
              <a:gd name="connsiteY3" fmla="*/ 0 h 823602"/>
              <a:gd name="connsiteX4" fmla="*/ 1005380 w 1029503"/>
              <a:gd name="connsiteY4" fmla="*/ 24123 h 823602"/>
              <a:gd name="connsiteX5" fmla="*/ 1029503 w 1029503"/>
              <a:gd name="connsiteY5" fmla="*/ 82360 h 823602"/>
              <a:gd name="connsiteX6" fmla="*/ 1029503 w 1029503"/>
              <a:gd name="connsiteY6" fmla="*/ 741242 h 823602"/>
              <a:gd name="connsiteX7" fmla="*/ 1005380 w 1029503"/>
              <a:gd name="connsiteY7" fmla="*/ 799479 h 823602"/>
              <a:gd name="connsiteX8" fmla="*/ 947143 w 1029503"/>
              <a:gd name="connsiteY8" fmla="*/ 823602 h 823602"/>
              <a:gd name="connsiteX9" fmla="*/ 82360 w 1029503"/>
              <a:gd name="connsiteY9" fmla="*/ 823602 h 823602"/>
              <a:gd name="connsiteX10" fmla="*/ 24123 w 1029503"/>
              <a:gd name="connsiteY10" fmla="*/ 799479 h 823602"/>
              <a:gd name="connsiteX11" fmla="*/ 0 w 1029503"/>
              <a:gd name="connsiteY11" fmla="*/ 741242 h 823602"/>
              <a:gd name="connsiteX12" fmla="*/ 0 w 1029503"/>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823602">
                <a:moveTo>
                  <a:pt x="0" y="82360"/>
                </a:moveTo>
                <a:cubicBezTo>
                  <a:pt x="0" y="60517"/>
                  <a:pt x="8677" y="39568"/>
                  <a:pt x="24123" y="24123"/>
                </a:cubicBezTo>
                <a:cubicBezTo>
                  <a:pt x="39569" y="8678"/>
                  <a:pt x="60517" y="0"/>
                  <a:pt x="82360" y="0"/>
                </a:cubicBezTo>
                <a:lnTo>
                  <a:pt x="947143" y="0"/>
                </a:lnTo>
                <a:cubicBezTo>
                  <a:pt x="968986" y="0"/>
                  <a:pt x="989935" y="8677"/>
                  <a:pt x="1005380" y="24123"/>
                </a:cubicBezTo>
                <a:cubicBezTo>
                  <a:pt x="1020825" y="39569"/>
                  <a:pt x="1029503" y="60517"/>
                  <a:pt x="1029503" y="82360"/>
                </a:cubicBezTo>
                <a:lnTo>
                  <a:pt x="1029503" y="741242"/>
                </a:lnTo>
                <a:cubicBezTo>
                  <a:pt x="1029503" y="763085"/>
                  <a:pt x="1020826" y="784034"/>
                  <a:pt x="1005380" y="799479"/>
                </a:cubicBezTo>
                <a:cubicBezTo>
                  <a:pt x="989934" y="814924"/>
                  <a:pt x="968986" y="823602"/>
                  <a:pt x="947143"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spcFirstLastPara="0" vert="horz" wrap="square" lIns="71747" tIns="71747" rIns="71747" bIns="71747" numCol="1" spcCol="1270" anchor="ctr" anchorCtr="0">
            <a:noAutofit/>
          </a:bodyPr>
          <a:lstStyle/>
          <a:p>
            <a:pPr lvl="0" algn="ctr" defTabSz="1111250">
              <a:lnSpc>
                <a:spcPct val="90000"/>
              </a:lnSpc>
              <a:spcBef>
                <a:spcPct val="0"/>
              </a:spcBef>
              <a:spcAft>
                <a:spcPct val="35000"/>
              </a:spcAft>
            </a:pPr>
            <a:r>
              <a:rPr lang="en-US" sz="2400" b="1" kern="1200" dirty="0" smtClean="0"/>
              <a:t>Class Action</a:t>
            </a:r>
            <a:endParaRPr lang="en-US" sz="2400" b="1" kern="1200" dirty="0"/>
          </a:p>
        </p:txBody>
      </p:sp>
      <p:sp>
        <p:nvSpPr>
          <p:cNvPr id="23" name="Left Arrow 22"/>
          <p:cNvSpPr/>
          <p:nvPr/>
        </p:nvSpPr>
        <p:spPr>
          <a:xfrm rot="16200000">
            <a:off x="3398184" y="1944309"/>
            <a:ext cx="2500656" cy="419155"/>
          </a:xfrm>
          <a:prstGeom prst="leftArrow">
            <a:avLst>
              <a:gd name="adj1" fmla="val 60000"/>
              <a:gd name="adj2" fmla="val 50000"/>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hueOff val="0"/>
              <a:satOff val="0"/>
              <a:lumOff val="0"/>
              <a:alphaOff val="0"/>
            </a:schemeClr>
          </a:fontRef>
        </p:style>
      </p:sp>
      <p:sp>
        <p:nvSpPr>
          <p:cNvPr id="24" name="Freeform 23"/>
          <p:cNvSpPr/>
          <p:nvPr/>
        </p:nvSpPr>
        <p:spPr>
          <a:xfrm>
            <a:off x="3996574" y="491757"/>
            <a:ext cx="1303876" cy="823602"/>
          </a:xfrm>
          <a:custGeom>
            <a:avLst/>
            <a:gdLst>
              <a:gd name="connsiteX0" fmla="*/ 0 w 1303876"/>
              <a:gd name="connsiteY0" fmla="*/ 82360 h 823602"/>
              <a:gd name="connsiteX1" fmla="*/ 24123 w 1303876"/>
              <a:gd name="connsiteY1" fmla="*/ 24123 h 823602"/>
              <a:gd name="connsiteX2" fmla="*/ 82360 w 1303876"/>
              <a:gd name="connsiteY2" fmla="*/ 0 h 823602"/>
              <a:gd name="connsiteX3" fmla="*/ 1221516 w 1303876"/>
              <a:gd name="connsiteY3" fmla="*/ 0 h 823602"/>
              <a:gd name="connsiteX4" fmla="*/ 1279753 w 1303876"/>
              <a:gd name="connsiteY4" fmla="*/ 24123 h 823602"/>
              <a:gd name="connsiteX5" fmla="*/ 1303876 w 1303876"/>
              <a:gd name="connsiteY5" fmla="*/ 82360 h 823602"/>
              <a:gd name="connsiteX6" fmla="*/ 1303876 w 1303876"/>
              <a:gd name="connsiteY6" fmla="*/ 741242 h 823602"/>
              <a:gd name="connsiteX7" fmla="*/ 1279753 w 1303876"/>
              <a:gd name="connsiteY7" fmla="*/ 799479 h 823602"/>
              <a:gd name="connsiteX8" fmla="*/ 1221516 w 1303876"/>
              <a:gd name="connsiteY8" fmla="*/ 823602 h 823602"/>
              <a:gd name="connsiteX9" fmla="*/ 82360 w 1303876"/>
              <a:gd name="connsiteY9" fmla="*/ 823602 h 823602"/>
              <a:gd name="connsiteX10" fmla="*/ 24123 w 1303876"/>
              <a:gd name="connsiteY10" fmla="*/ 799479 h 823602"/>
              <a:gd name="connsiteX11" fmla="*/ 0 w 1303876"/>
              <a:gd name="connsiteY11" fmla="*/ 741242 h 823602"/>
              <a:gd name="connsiteX12" fmla="*/ 0 w 1303876"/>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3876" h="823602">
                <a:moveTo>
                  <a:pt x="0" y="82360"/>
                </a:moveTo>
                <a:cubicBezTo>
                  <a:pt x="0" y="60517"/>
                  <a:pt x="8677" y="39568"/>
                  <a:pt x="24123" y="24123"/>
                </a:cubicBezTo>
                <a:cubicBezTo>
                  <a:pt x="39569" y="8678"/>
                  <a:pt x="60517" y="0"/>
                  <a:pt x="82360" y="0"/>
                </a:cubicBezTo>
                <a:lnTo>
                  <a:pt x="1221516" y="0"/>
                </a:lnTo>
                <a:cubicBezTo>
                  <a:pt x="1243359" y="0"/>
                  <a:pt x="1264308" y="8677"/>
                  <a:pt x="1279753" y="24123"/>
                </a:cubicBezTo>
                <a:cubicBezTo>
                  <a:pt x="1295198" y="39569"/>
                  <a:pt x="1303876" y="60517"/>
                  <a:pt x="1303876" y="82360"/>
                </a:cubicBezTo>
                <a:lnTo>
                  <a:pt x="1303876" y="741242"/>
                </a:lnTo>
                <a:cubicBezTo>
                  <a:pt x="1303876" y="763085"/>
                  <a:pt x="1295199" y="784034"/>
                  <a:pt x="1279753" y="799479"/>
                </a:cubicBezTo>
                <a:cubicBezTo>
                  <a:pt x="1264307" y="814924"/>
                  <a:pt x="1243359" y="823602"/>
                  <a:pt x="1221516"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00322" tIns="100322" rIns="100322" bIns="100322" numCol="1" spcCol="1270" anchor="ctr" anchorCtr="0">
            <a:noAutofit/>
          </a:bodyPr>
          <a:lstStyle/>
          <a:p>
            <a:pPr lvl="0" algn="ctr" defTabSz="1778000">
              <a:lnSpc>
                <a:spcPct val="90000"/>
              </a:lnSpc>
              <a:spcBef>
                <a:spcPct val="0"/>
              </a:spcBef>
              <a:spcAft>
                <a:spcPct val="35000"/>
              </a:spcAft>
            </a:pPr>
            <a:r>
              <a:rPr lang="en-US" sz="4000" kern="1200" dirty="0" smtClean="0"/>
              <a:t>CSR</a:t>
            </a:r>
            <a:endParaRPr lang="en-US" sz="4000" kern="1200" dirty="0"/>
          </a:p>
        </p:txBody>
      </p:sp>
      <p:sp>
        <p:nvSpPr>
          <p:cNvPr id="25" name="Left Arrow 24"/>
          <p:cNvSpPr/>
          <p:nvPr/>
        </p:nvSpPr>
        <p:spPr>
          <a:xfrm rot="17280000">
            <a:off x="4282140" y="2068883"/>
            <a:ext cx="2474013" cy="419155"/>
          </a:xfrm>
          <a:prstGeom prst="leftArrow">
            <a:avLst>
              <a:gd name="adj1" fmla="val 60000"/>
              <a:gd name="adj2" fmla="val 50000"/>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hueOff val="0"/>
              <a:satOff val="0"/>
              <a:lumOff val="0"/>
              <a:alphaOff val="0"/>
            </a:schemeClr>
          </a:fontRef>
        </p:style>
      </p:sp>
      <p:sp>
        <p:nvSpPr>
          <p:cNvPr id="26" name="Freeform 25"/>
          <p:cNvSpPr/>
          <p:nvPr/>
        </p:nvSpPr>
        <p:spPr>
          <a:xfrm>
            <a:off x="5386651" y="690195"/>
            <a:ext cx="1029503" cy="823602"/>
          </a:xfrm>
          <a:custGeom>
            <a:avLst/>
            <a:gdLst>
              <a:gd name="connsiteX0" fmla="*/ 0 w 1029503"/>
              <a:gd name="connsiteY0" fmla="*/ 82360 h 823602"/>
              <a:gd name="connsiteX1" fmla="*/ 24123 w 1029503"/>
              <a:gd name="connsiteY1" fmla="*/ 24123 h 823602"/>
              <a:gd name="connsiteX2" fmla="*/ 82360 w 1029503"/>
              <a:gd name="connsiteY2" fmla="*/ 0 h 823602"/>
              <a:gd name="connsiteX3" fmla="*/ 947143 w 1029503"/>
              <a:gd name="connsiteY3" fmla="*/ 0 h 823602"/>
              <a:gd name="connsiteX4" fmla="*/ 1005380 w 1029503"/>
              <a:gd name="connsiteY4" fmla="*/ 24123 h 823602"/>
              <a:gd name="connsiteX5" fmla="*/ 1029503 w 1029503"/>
              <a:gd name="connsiteY5" fmla="*/ 82360 h 823602"/>
              <a:gd name="connsiteX6" fmla="*/ 1029503 w 1029503"/>
              <a:gd name="connsiteY6" fmla="*/ 741242 h 823602"/>
              <a:gd name="connsiteX7" fmla="*/ 1005380 w 1029503"/>
              <a:gd name="connsiteY7" fmla="*/ 799479 h 823602"/>
              <a:gd name="connsiteX8" fmla="*/ 947143 w 1029503"/>
              <a:gd name="connsiteY8" fmla="*/ 823602 h 823602"/>
              <a:gd name="connsiteX9" fmla="*/ 82360 w 1029503"/>
              <a:gd name="connsiteY9" fmla="*/ 823602 h 823602"/>
              <a:gd name="connsiteX10" fmla="*/ 24123 w 1029503"/>
              <a:gd name="connsiteY10" fmla="*/ 799479 h 823602"/>
              <a:gd name="connsiteX11" fmla="*/ 0 w 1029503"/>
              <a:gd name="connsiteY11" fmla="*/ 741242 h 823602"/>
              <a:gd name="connsiteX12" fmla="*/ 0 w 1029503"/>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823602">
                <a:moveTo>
                  <a:pt x="0" y="82360"/>
                </a:moveTo>
                <a:cubicBezTo>
                  <a:pt x="0" y="60517"/>
                  <a:pt x="8677" y="39568"/>
                  <a:pt x="24123" y="24123"/>
                </a:cubicBezTo>
                <a:cubicBezTo>
                  <a:pt x="39569" y="8678"/>
                  <a:pt x="60517" y="0"/>
                  <a:pt x="82360" y="0"/>
                </a:cubicBezTo>
                <a:lnTo>
                  <a:pt x="947143" y="0"/>
                </a:lnTo>
                <a:cubicBezTo>
                  <a:pt x="968986" y="0"/>
                  <a:pt x="989935" y="8677"/>
                  <a:pt x="1005380" y="24123"/>
                </a:cubicBezTo>
                <a:cubicBezTo>
                  <a:pt x="1020825" y="39569"/>
                  <a:pt x="1029503" y="60517"/>
                  <a:pt x="1029503" y="82360"/>
                </a:cubicBezTo>
                <a:lnTo>
                  <a:pt x="1029503" y="741242"/>
                </a:lnTo>
                <a:cubicBezTo>
                  <a:pt x="1029503" y="763085"/>
                  <a:pt x="1020826" y="784034"/>
                  <a:pt x="1005380" y="799479"/>
                </a:cubicBezTo>
                <a:cubicBezTo>
                  <a:pt x="989934" y="814924"/>
                  <a:pt x="968986" y="823602"/>
                  <a:pt x="947143"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77462" tIns="77462" rIns="77462" bIns="77462" numCol="1" spcCol="1270" anchor="ctr" anchorCtr="0">
            <a:noAutofit/>
          </a:bodyPr>
          <a:lstStyle/>
          <a:p>
            <a:pPr lvl="0" algn="ctr" defTabSz="1244600">
              <a:lnSpc>
                <a:spcPct val="90000"/>
              </a:lnSpc>
              <a:spcBef>
                <a:spcPct val="0"/>
              </a:spcBef>
              <a:spcAft>
                <a:spcPct val="35000"/>
              </a:spcAft>
            </a:pPr>
            <a:r>
              <a:rPr lang="en-US" sz="2800" b="1" kern="1200" dirty="0" smtClean="0"/>
              <a:t>SFIO</a:t>
            </a:r>
            <a:endParaRPr lang="en-US" sz="2800" b="1" kern="1200" dirty="0"/>
          </a:p>
        </p:txBody>
      </p:sp>
      <p:sp>
        <p:nvSpPr>
          <p:cNvPr id="27" name="Left Arrow 26"/>
          <p:cNvSpPr/>
          <p:nvPr/>
        </p:nvSpPr>
        <p:spPr>
          <a:xfrm rot="18360000">
            <a:off x="5129572" y="2437469"/>
            <a:ext cx="2395891" cy="419155"/>
          </a:xfrm>
          <a:prstGeom prst="leftArrow">
            <a:avLst>
              <a:gd name="adj1" fmla="val 60000"/>
              <a:gd name="adj2" fmla="val 50000"/>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hueOff val="0"/>
              <a:satOff val="0"/>
              <a:lumOff val="0"/>
              <a:alphaOff val="0"/>
            </a:schemeClr>
          </a:fontRef>
        </p:style>
      </p:sp>
      <p:sp>
        <p:nvSpPr>
          <p:cNvPr id="28" name="Freeform 27"/>
          <p:cNvSpPr/>
          <p:nvPr/>
        </p:nvSpPr>
        <p:spPr>
          <a:xfrm>
            <a:off x="6516901" y="1266086"/>
            <a:ext cx="1029503" cy="823602"/>
          </a:xfrm>
          <a:custGeom>
            <a:avLst/>
            <a:gdLst>
              <a:gd name="connsiteX0" fmla="*/ 0 w 1029503"/>
              <a:gd name="connsiteY0" fmla="*/ 82360 h 823602"/>
              <a:gd name="connsiteX1" fmla="*/ 24123 w 1029503"/>
              <a:gd name="connsiteY1" fmla="*/ 24123 h 823602"/>
              <a:gd name="connsiteX2" fmla="*/ 82360 w 1029503"/>
              <a:gd name="connsiteY2" fmla="*/ 0 h 823602"/>
              <a:gd name="connsiteX3" fmla="*/ 947143 w 1029503"/>
              <a:gd name="connsiteY3" fmla="*/ 0 h 823602"/>
              <a:gd name="connsiteX4" fmla="*/ 1005380 w 1029503"/>
              <a:gd name="connsiteY4" fmla="*/ 24123 h 823602"/>
              <a:gd name="connsiteX5" fmla="*/ 1029503 w 1029503"/>
              <a:gd name="connsiteY5" fmla="*/ 82360 h 823602"/>
              <a:gd name="connsiteX6" fmla="*/ 1029503 w 1029503"/>
              <a:gd name="connsiteY6" fmla="*/ 741242 h 823602"/>
              <a:gd name="connsiteX7" fmla="*/ 1005380 w 1029503"/>
              <a:gd name="connsiteY7" fmla="*/ 799479 h 823602"/>
              <a:gd name="connsiteX8" fmla="*/ 947143 w 1029503"/>
              <a:gd name="connsiteY8" fmla="*/ 823602 h 823602"/>
              <a:gd name="connsiteX9" fmla="*/ 82360 w 1029503"/>
              <a:gd name="connsiteY9" fmla="*/ 823602 h 823602"/>
              <a:gd name="connsiteX10" fmla="*/ 24123 w 1029503"/>
              <a:gd name="connsiteY10" fmla="*/ 799479 h 823602"/>
              <a:gd name="connsiteX11" fmla="*/ 0 w 1029503"/>
              <a:gd name="connsiteY11" fmla="*/ 741242 h 823602"/>
              <a:gd name="connsiteX12" fmla="*/ 0 w 1029503"/>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823602">
                <a:moveTo>
                  <a:pt x="0" y="82360"/>
                </a:moveTo>
                <a:cubicBezTo>
                  <a:pt x="0" y="60517"/>
                  <a:pt x="8677" y="39568"/>
                  <a:pt x="24123" y="24123"/>
                </a:cubicBezTo>
                <a:cubicBezTo>
                  <a:pt x="39569" y="8678"/>
                  <a:pt x="60517" y="0"/>
                  <a:pt x="82360" y="0"/>
                </a:cubicBezTo>
                <a:lnTo>
                  <a:pt x="947143" y="0"/>
                </a:lnTo>
                <a:cubicBezTo>
                  <a:pt x="968986" y="0"/>
                  <a:pt x="989935" y="8677"/>
                  <a:pt x="1005380" y="24123"/>
                </a:cubicBezTo>
                <a:cubicBezTo>
                  <a:pt x="1020825" y="39569"/>
                  <a:pt x="1029503" y="60517"/>
                  <a:pt x="1029503" y="82360"/>
                </a:cubicBezTo>
                <a:lnTo>
                  <a:pt x="1029503" y="741242"/>
                </a:lnTo>
                <a:cubicBezTo>
                  <a:pt x="1029503" y="763085"/>
                  <a:pt x="1020826" y="784034"/>
                  <a:pt x="1005380" y="799479"/>
                </a:cubicBezTo>
                <a:cubicBezTo>
                  <a:pt x="989934" y="814924"/>
                  <a:pt x="968986" y="823602"/>
                  <a:pt x="947143"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85082" tIns="85082" rIns="85082" bIns="85082" numCol="1" spcCol="1270" anchor="ctr" anchorCtr="0">
            <a:noAutofit/>
          </a:bodyPr>
          <a:lstStyle/>
          <a:p>
            <a:pPr lvl="0" algn="ctr" defTabSz="1422400">
              <a:lnSpc>
                <a:spcPct val="90000"/>
              </a:lnSpc>
              <a:spcBef>
                <a:spcPct val="0"/>
              </a:spcBef>
              <a:spcAft>
                <a:spcPct val="35000"/>
              </a:spcAft>
            </a:pPr>
            <a:r>
              <a:rPr lang="en-US" sz="3200" b="1" kern="1200" dirty="0" smtClean="0"/>
              <a:t>OPC</a:t>
            </a:r>
            <a:endParaRPr lang="en-US" sz="3200" b="1" kern="1200" dirty="0"/>
          </a:p>
        </p:txBody>
      </p:sp>
      <p:sp>
        <p:nvSpPr>
          <p:cNvPr id="29" name="Left Arrow 28"/>
          <p:cNvSpPr/>
          <p:nvPr/>
        </p:nvSpPr>
        <p:spPr>
          <a:xfrm rot="19440000">
            <a:off x="5868438" y="3034676"/>
            <a:ext cx="2277685" cy="419155"/>
          </a:xfrm>
          <a:prstGeom prst="leftArrow">
            <a:avLst>
              <a:gd name="adj1" fmla="val 60000"/>
              <a:gd name="adj2" fmla="val 50000"/>
            </a:avLst>
          </a:pr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hueOff val="0"/>
              <a:satOff val="0"/>
              <a:lumOff val="0"/>
              <a:alphaOff val="0"/>
            </a:schemeClr>
          </a:fontRef>
        </p:style>
      </p:sp>
      <p:sp>
        <p:nvSpPr>
          <p:cNvPr id="30" name="Freeform 29"/>
          <p:cNvSpPr/>
          <p:nvPr/>
        </p:nvSpPr>
        <p:spPr>
          <a:xfrm>
            <a:off x="7413872" y="2163057"/>
            <a:ext cx="1029503" cy="823602"/>
          </a:xfrm>
          <a:custGeom>
            <a:avLst/>
            <a:gdLst>
              <a:gd name="connsiteX0" fmla="*/ 0 w 1029503"/>
              <a:gd name="connsiteY0" fmla="*/ 82360 h 823602"/>
              <a:gd name="connsiteX1" fmla="*/ 24123 w 1029503"/>
              <a:gd name="connsiteY1" fmla="*/ 24123 h 823602"/>
              <a:gd name="connsiteX2" fmla="*/ 82360 w 1029503"/>
              <a:gd name="connsiteY2" fmla="*/ 0 h 823602"/>
              <a:gd name="connsiteX3" fmla="*/ 947143 w 1029503"/>
              <a:gd name="connsiteY3" fmla="*/ 0 h 823602"/>
              <a:gd name="connsiteX4" fmla="*/ 1005380 w 1029503"/>
              <a:gd name="connsiteY4" fmla="*/ 24123 h 823602"/>
              <a:gd name="connsiteX5" fmla="*/ 1029503 w 1029503"/>
              <a:gd name="connsiteY5" fmla="*/ 82360 h 823602"/>
              <a:gd name="connsiteX6" fmla="*/ 1029503 w 1029503"/>
              <a:gd name="connsiteY6" fmla="*/ 741242 h 823602"/>
              <a:gd name="connsiteX7" fmla="*/ 1005380 w 1029503"/>
              <a:gd name="connsiteY7" fmla="*/ 799479 h 823602"/>
              <a:gd name="connsiteX8" fmla="*/ 947143 w 1029503"/>
              <a:gd name="connsiteY8" fmla="*/ 823602 h 823602"/>
              <a:gd name="connsiteX9" fmla="*/ 82360 w 1029503"/>
              <a:gd name="connsiteY9" fmla="*/ 823602 h 823602"/>
              <a:gd name="connsiteX10" fmla="*/ 24123 w 1029503"/>
              <a:gd name="connsiteY10" fmla="*/ 799479 h 823602"/>
              <a:gd name="connsiteX11" fmla="*/ 0 w 1029503"/>
              <a:gd name="connsiteY11" fmla="*/ 741242 h 823602"/>
              <a:gd name="connsiteX12" fmla="*/ 0 w 1029503"/>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823602">
                <a:moveTo>
                  <a:pt x="0" y="82360"/>
                </a:moveTo>
                <a:cubicBezTo>
                  <a:pt x="0" y="60517"/>
                  <a:pt x="8677" y="39568"/>
                  <a:pt x="24123" y="24123"/>
                </a:cubicBezTo>
                <a:cubicBezTo>
                  <a:pt x="39569" y="8678"/>
                  <a:pt x="60517" y="0"/>
                  <a:pt x="82360" y="0"/>
                </a:cubicBezTo>
                <a:lnTo>
                  <a:pt x="947143" y="0"/>
                </a:lnTo>
                <a:cubicBezTo>
                  <a:pt x="968986" y="0"/>
                  <a:pt x="989935" y="8677"/>
                  <a:pt x="1005380" y="24123"/>
                </a:cubicBezTo>
                <a:cubicBezTo>
                  <a:pt x="1020825" y="39569"/>
                  <a:pt x="1029503" y="60517"/>
                  <a:pt x="1029503" y="82360"/>
                </a:cubicBezTo>
                <a:lnTo>
                  <a:pt x="1029503" y="741242"/>
                </a:lnTo>
                <a:cubicBezTo>
                  <a:pt x="1029503" y="763085"/>
                  <a:pt x="1020826" y="784034"/>
                  <a:pt x="1005380" y="799479"/>
                </a:cubicBezTo>
                <a:cubicBezTo>
                  <a:pt x="989934" y="814924"/>
                  <a:pt x="968986" y="823602"/>
                  <a:pt x="947143"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62222" tIns="62222" rIns="62222" bIns="62222" numCol="1" spcCol="1270" anchor="ctr" anchorCtr="0">
            <a:noAutofit/>
          </a:bodyPr>
          <a:lstStyle/>
          <a:p>
            <a:pPr lvl="0" algn="ctr" defTabSz="889000">
              <a:lnSpc>
                <a:spcPct val="90000"/>
              </a:lnSpc>
              <a:spcBef>
                <a:spcPct val="0"/>
              </a:spcBef>
              <a:spcAft>
                <a:spcPct val="35000"/>
              </a:spcAft>
            </a:pPr>
            <a:r>
              <a:rPr lang="en-US" sz="2000" b="1" kern="1200" dirty="0" smtClean="0"/>
              <a:t>Officer In Default</a:t>
            </a:r>
            <a:endParaRPr lang="en-US" sz="2000" b="1" kern="1200" dirty="0"/>
          </a:p>
        </p:txBody>
      </p:sp>
      <p:sp>
        <p:nvSpPr>
          <p:cNvPr id="31" name="Left Arrow 30"/>
          <p:cNvSpPr/>
          <p:nvPr/>
        </p:nvSpPr>
        <p:spPr>
          <a:xfrm rot="20520000">
            <a:off x="6400075" y="3828841"/>
            <a:ext cx="2157230" cy="419155"/>
          </a:xfrm>
          <a:prstGeom prst="leftArrow">
            <a:avLst>
              <a:gd name="adj1" fmla="val 60000"/>
              <a:gd name="adj2" fmla="val 50000"/>
            </a:avLst>
          </a:pr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hueOff val="0"/>
              <a:satOff val="0"/>
              <a:lumOff val="0"/>
              <a:alphaOff val="0"/>
            </a:schemeClr>
          </a:fontRef>
        </p:style>
      </p:sp>
      <p:sp>
        <p:nvSpPr>
          <p:cNvPr id="32" name="Freeform 31"/>
          <p:cNvSpPr/>
          <p:nvPr/>
        </p:nvSpPr>
        <p:spPr>
          <a:xfrm>
            <a:off x="7989762" y="3293306"/>
            <a:ext cx="1029503" cy="823602"/>
          </a:xfrm>
          <a:custGeom>
            <a:avLst/>
            <a:gdLst>
              <a:gd name="connsiteX0" fmla="*/ 0 w 1029503"/>
              <a:gd name="connsiteY0" fmla="*/ 82360 h 823602"/>
              <a:gd name="connsiteX1" fmla="*/ 24123 w 1029503"/>
              <a:gd name="connsiteY1" fmla="*/ 24123 h 823602"/>
              <a:gd name="connsiteX2" fmla="*/ 82360 w 1029503"/>
              <a:gd name="connsiteY2" fmla="*/ 0 h 823602"/>
              <a:gd name="connsiteX3" fmla="*/ 947143 w 1029503"/>
              <a:gd name="connsiteY3" fmla="*/ 0 h 823602"/>
              <a:gd name="connsiteX4" fmla="*/ 1005380 w 1029503"/>
              <a:gd name="connsiteY4" fmla="*/ 24123 h 823602"/>
              <a:gd name="connsiteX5" fmla="*/ 1029503 w 1029503"/>
              <a:gd name="connsiteY5" fmla="*/ 82360 h 823602"/>
              <a:gd name="connsiteX6" fmla="*/ 1029503 w 1029503"/>
              <a:gd name="connsiteY6" fmla="*/ 741242 h 823602"/>
              <a:gd name="connsiteX7" fmla="*/ 1005380 w 1029503"/>
              <a:gd name="connsiteY7" fmla="*/ 799479 h 823602"/>
              <a:gd name="connsiteX8" fmla="*/ 947143 w 1029503"/>
              <a:gd name="connsiteY8" fmla="*/ 823602 h 823602"/>
              <a:gd name="connsiteX9" fmla="*/ 82360 w 1029503"/>
              <a:gd name="connsiteY9" fmla="*/ 823602 h 823602"/>
              <a:gd name="connsiteX10" fmla="*/ 24123 w 1029503"/>
              <a:gd name="connsiteY10" fmla="*/ 799479 h 823602"/>
              <a:gd name="connsiteX11" fmla="*/ 0 w 1029503"/>
              <a:gd name="connsiteY11" fmla="*/ 741242 h 823602"/>
              <a:gd name="connsiteX12" fmla="*/ 0 w 1029503"/>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823602">
                <a:moveTo>
                  <a:pt x="0" y="82360"/>
                </a:moveTo>
                <a:cubicBezTo>
                  <a:pt x="0" y="60517"/>
                  <a:pt x="8677" y="39568"/>
                  <a:pt x="24123" y="24123"/>
                </a:cubicBezTo>
                <a:cubicBezTo>
                  <a:pt x="39569" y="8678"/>
                  <a:pt x="60517" y="0"/>
                  <a:pt x="82360" y="0"/>
                </a:cubicBezTo>
                <a:lnTo>
                  <a:pt x="947143" y="0"/>
                </a:lnTo>
                <a:cubicBezTo>
                  <a:pt x="968986" y="0"/>
                  <a:pt x="989935" y="8677"/>
                  <a:pt x="1005380" y="24123"/>
                </a:cubicBezTo>
                <a:cubicBezTo>
                  <a:pt x="1020825" y="39569"/>
                  <a:pt x="1029503" y="60517"/>
                  <a:pt x="1029503" y="82360"/>
                </a:cubicBezTo>
                <a:lnTo>
                  <a:pt x="1029503" y="741242"/>
                </a:lnTo>
                <a:cubicBezTo>
                  <a:pt x="1029503" y="763085"/>
                  <a:pt x="1020826" y="784034"/>
                  <a:pt x="1005380" y="799479"/>
                </a:cubicBezTo>
                <a:cubicBezTo>
                  <a:pt x="989934" y="814924"/>
                  <a:pt x="968986" y="823602"/>
                  <a:pt x="947143"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spcFirstLastPara="0" vert="horz" wrap="square" lIns="62222" tIns="62222" rIns="62222" bIns="62222" numCol="1" spcCol="1270" anchor="ctr" anchorCtr="0">
            <a:noAutofit/>
          </a:bodyPr>
          <a:lstStyle/>
          <a:p>
            <a:pPr lvl="0" algn="ctr" defTabSz="889000">
              <a:lnSpc>
                <a:spcPct val="90000"/>
              </a:lnSpc>
              <a:spcBef>
                <a:spcPct val="0"/>
              </a:spcBef>
              <a:spcAft>
                <a:spcPct val="35000"/>
              </a:spcAft>
            </a:pPr>
            <a:r>
              <a:rPr lang="en-US" sz="2000" b="1" kern="1200" dirty="0" smtClean="0"/>
              <a:t>Annual Report</a:t>
            </a:r>
            <a:endParaRPr lang="en-US" sz="2000" b="1" kern="1200" dirty="0"/>
          </a:p>
        </p:txBody>
      </p:sp>
      <p:sp>
        <p:nvSpPr>
          <p:cNvPr id="33" name="Left Arrow 32"/>
          <p:cNvSpPr/>
          <p:nvPr/>
        </p:nvSpPr>
        <p:spPr>
          <a:xfrm rot="22287">
            <a:off x="6595588" y="4767637"/>
            <a:ext cx="2033673" cy="419155"/>
          </a:xfrm>
          <a:prstGeom prst="leftArrow">
            <a:avLst>
              <a:gd name="adj1" fmla="val 60000"/>
              <a:gd name="adj2" fmla="val 50000"/>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hueOff val="0"/>
              <a:satOff val="0"/>
              <a:lumOff val="0"/>
              <a:alphaOff val="0"/>
            </a:schemeClr>
          </a:fontRef>
        </p:style>
      </p:sp>
      <p:sp>
        <p:nvSpPr>
          <p:cNvPr id="34" name="Freeform 33"/>
          <p:cNvSpPr/>
          <p:nvPr/>
        </p:nvSpPr>
        <p:spPr>
          <a:xfrm>
            <a:off x="8114488" y="4572005"/>
            <a:ext cx="1029503" cy="823602"/>
          </a:xfrm>
          <a:custGeom>
            <a:avLst/>
            <a:gdLst>
              <a:gd name="connsiteX0" fmla="*/ 0 w 1029503"/>
              <a:gd name="connsiteY0" fmla="*/ 82360 h 823602"/>
              <a:gd name="connsiteX1" fmla="*/ 24123 w 1029503"/>
              <a:gd name="connsiteY1" fmla="*/ 24123 h 823602"/>
              <a:gd name="connsiteX2" fmla="*/ 82360 w 1029503"/>
              <a:gd name="connsiteY2" fmla="*/ 0 h 823602"/>
              <a:gd name="connsiteX3" fmla="*/ 947143 w 1029503"/>
              <a:gd name="connsiteY3" fmla="*/ 0 h 823602"/>
              <a:gd name="connsiteX4" fmla="*/ 1005380 w 1029503"/>
              <a:gd name="connsiteY4" fmla="*/ 24123 h 823602"/>
              <a:gd name="connsiteX5" fmla="*/ 1029503 w 1029503"/>
              <a:gd name="connsiteY5" fmla="*/ 82360 h 823602"/>
              <a:gd name="connsiteX6" fmla="*/ 1029503 w 1029503"/>
              <a:gd name="connsiteY6" fmla="*/ 741242 h 823602"/>
              <a:gd name="connsiteX7" fmla="*/ 1005380 w 1029503"/>
              <a:gd name="connsiteY7" fmla="*/ 799479 h 823602"/>
              <a:gd name="connsiteX8" fmla="*/ 947143 w 1029503"/>
              <a:gd name="connsiteY8" fmla="*/ 823602 h 823602"/>
              <a:gd name="connsiteX9" fmla="*/ 82360 w 1029503"/>
              <a:gd name="connsiteY9" fmla="*/ 823602 h 823602"/>
              <a:gd name="connsiteX10" fmla="*/ 24123 w 1029503"/>
              <a:gd name="connsiteY10" fmla="*/ 799479 h 823602"/>
              <a:gd name="connsiteX11" fmla="*/ 0 w 1029503"/>
              <a:gd name="connsiteY11" fmla="*/ 741242 h 823602"/>
              <a:gd name="connsiteX12" fmla="*/ 0 w 1029503"/>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823602">
                <a:moveTo>
                  <a:pt x="0" y="82360"/>
                </a:moveTo>
                <a:cubicBezTo>
                  <a:pt x="0" y="60517"/>
                  <a:pt x="8677" y="39568"/>
                  <a:pt x="24123" y="24123"/>
                </a:cubicBezTo>
                <a:cubicBezTo>
                  <a:pt x="39569" y="8678"/>
                  <a:pt x="60517" y="0"/>
                  <a:pt x="82360" y="0"/>
                </a:cubicBezTo>
                <a:lnTo>
                  <a:pt x="947143" y="0"/>
                </a:lnTo>
                <a:cubicBezTo>
                  <a:pt x="968986" y="0"/>
                  <a:pt x="989935" y="8677"/>
                  <a:pt x="1005380" y="24123"/>
                </a:cubicBezTo>
                <a:cubicBezTo>
                  <a:pt x="1020825" y="39569"/>
                  <a:pt x="1029503" y="60517"/>
                  <a:pt x="1029503" y="82360"/>
                </a:cubicBezTo>
                <a:lnTo>
                  <a:pt x="1029503" y="741242"/>
                </a:lnTo>
                <a:cubicBezTo>
                  <a:pt x="1029503" y="763085"/>
                  <a:pt x="1020826" y="784034"/>
                  <a:pt x="1005380" y="799479"/>
                </a:cubicBezTo>
                <a:cubicBezTo>
                  <a:pt x="989934" y="814924"/>
                  <a:pt x="968986" y="823602"/>
                  <a:pt x="947143"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69842" tIns="69842" rIns="69842" bIns="69842" numCol="1" spcCol="1270" anchor="ctr" anchorCtr="0">
            <a:noAutofit/>
          </a:bodyPr>
          <a:lstStyle/>
          <a:p>
            <a:pPr lvl="0" algn="ctr" defTabSz="1066800">
              <a:lnSpc>
                <a:spcPct val="90000"/>
              </a:lnSpc>
              <a:spcBef>
                <a:spcPct val="0"/>
              </a:spcBef>
              <a:spcAft>
                <a:spcPct val="35000"/>
              </a:spcAft>
            </a:pPr>
            <a:r>
              <a:rPr lang="en-US" sz="2000" b="1" kern="1200" dirty="0" smtClean="0"/>
              <a:t>Role Of ID</a:t>
            </a:r>
            <a:endParaRPr lang="en-US" sz="2000" b="1" kern="1200"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6</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0" name="Date Placeholder 9"/>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from="(-#ppt_w/2)" to="(#ppt_x)" calcmode="lin" valueType="num">
                                      <p:cBhvr>
                                        <p:cTn id="15" dur="600" fill="hold">
                                          <p:stCondLst>
                                            <p:cond delay="0"/>
                                          </p:stCondLst>
                                        </p:cTn>
                                        <p:tgtEl>
                                          <p:spTgt spid="13"/>
                                        </p:tgtEl>
                                        <p:attrNameLst>
                                          <p:attrName>ppt_x</p:attrName>
                                        </p:attrNameLst>
                                      </p:cBhvr>
                                    </p:anim>
                                    <p:anim from="0" to="-1.0" calcmode="lin" valueType="num">
                                      <p:cBhvr>
                                        <p:cTn id="16" dur="200" decel="50000" autoRev="1" fill="hold">
                                          <p:stCondLst>
                                            <p:cond delay="600"/>
                                          </p:stCondLst>
                                        </p:cTn>
                                        <p:tgtEl>
                                          <p:spTgt spid="13"/>
                                        </p:tgtEl>
                                        <p:attrNameLst>
                                          <p:attrName>xshear</p:attrName>
                                        </p:attrNameLst>
                                      </p:cBhvr>
                                    </p:anim>
                                    <p:animScale>
                                      <p:cBhvr>
                                        <p:cTn id="17" dur="200" decel="100000" autoRev="1" fill="hold">
                                          <p:stCondLst>
                                            <p:cond delay="600"/>
                                          </p:stCondLst>
                                        </p:cTn>
                                        <p:tgtEl>
                                          <p:spTgt spid="13"/>
                                        </p:tgtEl>
                                      </p:cBhvr>
                                      <p:from x="100000" y="100000"/>
                                      <p:to x="80000" y="100000"/>
                                    </p:animScale>
                                    <p:anim by="(#ppt_h/3+#ppt_w*0.1)" calcmode="lin" valueType="num">
                                      <p:cBhvr additive="sum">
                                        <p:cTn id="18" dur="200" decel="100000" autoRev="1" fill="hold">
                                          <p:stCondLst>
                                            <p:cond delay="600"/>
                                          </p:stCondLst>
                                        </p:cTn>
                                        <p:tgtEl>
                                          <p:spTgt spid="13"/>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80">
                                          <p:stCondLst>
                                            <p:cond delay="0"/>
                                          </p:stCondLst>
                                        </p:cTn>
                                        <p:tgtEl>
                                          <p:spTgt spid="14"/>
                                        </p:tgtEl>
                                      </p:cBhvr>
                                    </p:animEffect>
                                    <p:anim calcmode="lin" valueType="num">
                                      <p:cBhvr>
                                        <p:cTn id="2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9" dur="26">
                                          <p:stCondLst>
                                            <p:cond delay="650"/>
                                          </p:stCondLst>
                                        </p:cTn>
                                        <p:tgtEl>
                                          <p:spTgt spid="14"/>
                                        </p:tgtEl>
                                      </p:cBhvr>
                                      <p:to x="100000" y="60000"/>
                                    </p:animScale>
                                    <p:animScale>
                                      <p:cBhvr>
                                        <p:cTn id="30" dur="166" decel="50000">
                                          <p:stCondLst>
                                            <p:cond delay="676"/>
                                          </p:stCondLst>
                                        </p:cTn>
                                        <p:tgtEl>
                                          <p:spTgt spid="14"/>
                                        </p:tgtEl>
                                      </p:cBhvr>
                                      <p:to x="100000" y="100000"/>
                                    </p:animScale>
                                    <p:animScale>
                                      <p:cBhvr>
                                        <p:cTn id="31" dur="26">
                                          <p:stCondLst>
                                            <p:cond delay="1312"/>
                                          </p:stCondLst>
                                        </p:cTn>
                                        <p:tgtEl>
                                          <p:spTgt spid="14"/>
                                        </p:tgtEl>
                                      </p:cBhvr>
                                      <p:to x="100000" y="80000"/>
                                    </p:animScale>
                                    <p:animScale>
                                      <p:cBhvr>
                                        <p:cTn id="32" dur="166" decel="50000">
                                          <p:stCondLst>
                                            <p:cond delay="1338"/>
                                          </p:stCondLst>
                                        </p:cTn>
                                        <p:tgtEl>
                                          <p:spTgt spid="14"/>
                                        </p:tgtEl>
                                      </p:cBhvr>
                                      <p:to x="100000" y="100000"/>
                                    </p:animScale>
                                    <p:animScale>
                                      <p:cBhvr>
                                        <p:cTn id="33" dur="26">
                                          <p:stCondLst>
                                            <p:cond delay="1642"/>
                                          </p:stCondLst>
                                        </p:cTn>
                                        <p:tgtEl>
                                          <p:spTgt spid="14"/>
                                        </p:tgtEl>
                                      </p:cBhvr>
                                      <p:to x="100000" y="90000"/>
                                    </p:animScale>
                                    <p:animScale>
                                      <p:cBhvr>
                                        <p:cTn id="34" dur="166" decel="50000">
                                          <p:stCondLst>
                                            <p:cond delay="1668"/>
                                          </p:stCondLst>
                                        </p:cTn>
                                        <p:tgtEl>
                                          <p:spTgt spid="14"/>
                                        </p:tgtEl>
                                      </p:cBhvr>
                                      <p:to x="100000" y="100000"/>
                                    </p:animScale>
                                    <p:animScale>
                                      <p:cBhvr>
                                        <p:cTn id="35" dur="26">
                                          <p:stCondLst>
                                            <p:cond delay="1808"/>
                                          </p:stCondLst>
                                        </p:cTn>
                                        <p:tgtEl>
                                          <p:spTgt spid="14"/>
                                        </p:tgtEl>
                                      </p:cBhvr>
                                      <p:to x="100000" y="95000"/>
                                    </p:animScale>
                                    <p:animScale>
                                      <p:cBhvr>
                                        <p:cTn id="36" dur="166" decel="50000">
                                          <p:stCondLst>
                                            <p:cond delay="1834"/>
                                          </p:stCondLst>
                                        </p:cTn>
                                        <p:tgtEl>
                                          <p:spTgt spid="14"/>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34"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 from="(-#ppt_w/2)" to="(#ppt_x)" calcmode="lin" valueType="num">
                                      <p:cBhvr>
                                        <p:cTn id="41" dur="600" fill="hold">
                                          <p:stCondLst>
                                            <p:cond delay="0"/>
                                          </p:stCondLst>
                                        </p:cTn>
                                        <p:tgtEl>
                                          <p:spTgt spid="15"/>
                                        </p:tgtEl>
                                        <p:attrNameLst>
                                          <p:attrName>ppt_x</p:attrName>
                                        </p:attrNameLst>
                                      </p:cBhvr>
                                    </p:anim>
                                    <p:anim from="0" to="-1.0" calcmode="lin" valueType="num">
                                      <p:cBhvr>
                                        <p:cTn id="42" dur="200" decel="50000" autoRev="1" fill="hold">
                                          <p:stCondLst>
                                            <p:cond delay="600"/>
                                          </p:stCondLst>
                                        </p:cTn>
                                        <p:tgtEl>
                                          <p:spTgt spid="15"/>
                                        </p:tgtEl>
                                        <p:attrNameLst>
                                          <p:attrName>xshear</p:attrName>
                                        </p:attrNameLst>
                                      </p:cBhvr>
                                    </p:anim>
                                    <p:animScale>
                                      <p:cBhvr>
                                        <p:cTn id="43" dur="200" decel="100000" autoRev="1" fill="hold">
                                          <p:stCondLst>
                                            <p:cond delay="600"/>
                                          </p:stCondLst>
                                        </p:cTn>
                                        <p:tgtEl>
                                          <p:spTgt spid="15"/>
                                        </p:tgtEl>
                                      </p:cBhvr>
                                      <p:from x="100000" y="100000"/>
                                      <p:to x="80000" y="100000"/>
                                    </p:animScale>
                                    <p:anim by="(#ppt_h/3+#ppt_w*0.1)" calcmode="lin" valueType="num">
                                      <p:cBhvr additive="sum">
                                        <p:cTn id="44" dur="200" decel="100000" autoRev="1" fill="hold">
                                          <p:stCondLst>
                                            <p:cond delay="600"/>
                                          </p:stCondLst>
                                        </p:cTn>
                                        <p:tgtEl>
                                          <p:spTgt spid="15"/>
                                        </p:tgtEl>
                                        <p:attrNameLst>
                                          <p:attrName>ppt_x</p:attrName>
                                        </p:attrNameLst>
                                      </p:cBhvr>
                                    </p:anim>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580">
                                          <p:stCondLst>
                                            <p:cond delay="0"/>
                                          </p:stCondLst>
                                        </p:cTn>
                                        <p:tgtEl>
                                          <p:spTgt spid="16"/>
                                        </p:tgtEl>
                                      </p:cBhvr>
                                    </p:animEffect>
                                    <p:anim calcmode="lin" valueType="num">
                                      <p:cBhvr>
                                        <p:cTn id="5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55" dur="26">
                                          <p:stCondLst>
                                            <p:cond delay="650"/>
                                          </p:stCondLst>
                                        </p:cTn>
                                        <p:tgtEl>
                                          <p:spTgt spid="16"/>
                                        </p:tgtEl>
                                      </p:cBhvr>
                                      <p:to x="100000" y="60000"/>
                                    </p:animScale>
                                    <p:animScale>
                                      <p:cBhvr>
                                        <p:cTn id="56" dur="166" decel="50000">
                                          <p:stCondLst>
                                            <p:cond delay="676"/>
                                          </p:stCondLst>
                                        </p:cTn>
                                        <p:tgtEl>
                                          <p:spTgt spid="16"/>
                                        </p:tgtEl>
                                      </p:cBhvr>
                                      <p:to x="100000" y="100000"/>
                                    </p:animScale>
                                    <p:animScale>
                                      <p:cBhvr>
                                        <p:cTn id="57" dur="26">
                                          <p:stCondLst>
                                            <p:cond delay="1312"/>
                                          </p:stCondLst>
                                        </p:cTn>
                                        <p:tgtEl>
                                          <p:spTgt spid="16"/>
                                        </p:tgtEl>
                                      </p:cBhvr>
                                      <p:to x="100000" y="80000"/>
                                    </p:animScale>
                                    <p:animScale>
                                      <p:cBhvr>
                                        <p:cTn id="58" dur="166" decel="50000">
                                          <p:stCondLst>
                                            <p:cond delay="1338"/>
                                          </p:stCondLst>
                                        </p:cTn>
                                        <p:tgtEl>
                                          <p:spTgt spid="16"/>
                                        </p:tgtEl>
                                      </p:cBhvr>
                                      <p:to x="100000" y="100000"/>
                                    </p:animScale>
                                    <p:animScale>
                                      <p:cBhvr>
                                        <p:cTn id="59" dur="26">
                                          <p:stCondLst>
                                            <p:cond delay="1642"/>
                                          </p:stCondLst>
                                        </p:cTn>
                                        <p:tgtEl>
                                          <p:spTgt spid="16"/>
                                        </p:tgtEl>
                                      </p:cBhvr>
                                      <p:to x="100000" y="90000"/>
                                    </p:animScale>
                                    <p:animScale>
                                      <p:cBhvr>
                                        <p:cTn id="60" dur="166" decel="50000">
                                          <p:stCondLst>
                                            <p:cond delay="1668"/>
                                          </p:stCondLst>
                                        </p:cTn>
                                        <p:tgtEl>
                                          <p:spTgt spid="16"/>
                                        </p:tgtEl>
                                      </p:cBhvr>
                                      <p:to x="100000" y="100000"/>
                                    </p:animScale>
                                    <p:animScale>
                                      <p:cBhvr>
                                        <p:cTn id="61" dur="26">
                                          <p:stCondLst>
                                            <p:cond delay="1808"/>
                                          </p:stCondLst>
                                        </p:cTn>
                                        <p:tgtEl>
                                          <p:spTgt spid="16"/>
                                        </p:tgtEl>
                                      </p:cBhvr>
                                      <p:to x="100000" y="95000"/>
                                    </p:animScale>
                                    <p:animScale>
                                      <p:cBhvr>
                                        <p:cTn id="62" dur="166" decel="50000">
                                          <p:stCondLst>
                                            <p:cond delay="1834"/>
                                          </p:stCondLst>
                                        </p:cTn>
                                        <p:tgtEl>
                                          <p:spTgt spid="16"/>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34" presetClass="entr" presetSubtype="0"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 from="(-#ppt_w/2)" to="(#ppt_x)" calcmode="lin" valueType="num">
                                      <p:cBhvr>
                                        <p:cTn id="67" dur="600" fill="hold">
                                          <p:stCondLst>
                                            <p:cond delay="0"/>
                                          </p:stCondLst>
                                        </p:cTn>
                                        <p:tgtEl>
                                          <p:spTgt spid="17"/>
                                        </p:tgtEl>
                                        <p:attrNameLst>
                                          <p:attrName>ppt_x</p:attrName>
                                        </p:attrNameLst>
                                      </p:cBhvr>
                                    </p:anim>
                                    <p:anim from="0" to="-1.0" calcmode="lin" valueType="num">
                                      <p:cBhvr>
                                        <p:cTn id="68" dur="200" decel="50000" autoRev="1" fill="hold">
                                          <p:stCondLst>
                                            <p:cond delay="600"/>
                                          </p:stCondLst>
                                        </p:cTn>
                                        <p:tgtEl>
                                          <p:spTgt spid="17"/>
                                        </p:tgtEl>
                                        <p:attrNameLst>
                                          <p:attrName>xshear</p:attrName>
                                        </p:attrNameLst>
                                      </p:cBhvr>
                                    </p:anim>
                                    <p:animScale>
                                      <p:cBhvr>
                                        <p:cTn id="69" dur="200" decel="100000" autoRev="1" fill="hold">
                                          <p:stCondLst>
                                            <p:cond delay="600"/>
                                          </p:stCondLst>
                                        </p:cTn>
                                        <p:tgtEl>
                                          <p:spTgt spid="17"/>
                                        </p:tgtEl>
                                      </p:cBhvr>
                                      <p:from x="100000" y="100000"/>
                                      <p:to x="80000" y="100000"/>
                                    </p:animScale>
                                    <p:anim by="(#ppt_h/3+#ppt_w*0.1)" calcmode="lin" valueType="num">
                                      <p:cBhvr additive="sum">
                                        <p:cTn id="70" dur="200" decel="100000" autoRev="1" fill="hold">
                                          <p:stCondLst>
                                            <p:cond delay="600"/>
                                          </p:stCondLst>
                                        </p:cTn>
                                        <p:tgtEl>
                                          <p:spTgt spid="17"/>
                                        </p:tgtEl>
                                        <p:attrNameLst>
                                          <p:attrName>ppt_x</p:attrName>
                                        </p:attrNameLst>
                                      </p:cBhvr>
                                    </p:anim>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wipe(down)">
                                      <p:cBhvr>
                                        <p:cTn id="75" dur="580">
                                          <p:stCondLst>
                                            <p:cond delay="0"/>
                                          </p:stCondLst>
                                        </p:cTn>
                                        <p:tgtEl>
                                          <p:spTgt spid="18"/>
                                        </p:tgtEl>
                                      </p:cBhvr>
                                    </p:animEffect>
                                    <p:anim calcmode="lin" valueType="num">
                                      <p:cBhvr>
                                        <p:cTn id="76"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81" dur="26">
                                          <p:stCondLst>
                                            <p:cond delay="650"/>
                                          </p:stCondLst>
                                        </p:cTn>
                                        <p:tgtEl>
                                          <p:spTgt spid="18"/>
                                        </p:tgtEl>
                                      </p:cBhvr>
                                      <p:to x="100000" y="60000"/>
                                    </p:animScale>
                                    <p:animScale>
                                      <p:cBhvr>
                                        <p:cTn id="82" dur="166" decel="50000">
                                          <p:stCondLst>
                                            <p:cond delay="676"/>
                                          </p:stCondLst>
                                        </p:cTn>
                                        <p:tgtEl>
                                          <p:spTgt spid="18"/>
                                        </p:tgtEl>
                                      </p:cBhvr>
                                      <p:to x="100000" y="100000"/>
                                    </p:animScale>
                                    <p:animScale>
                                      <p:cBhvr>
                                        <p:cTn id="83" dur="26">
                                          <p:stCondLst>
                                            <p:cond delay="1312"/>
                                          </p:stCondLst>
                                        </p:cTn>
                                        <p:tgtEl>
                                          <p:spTgt spid="18"/>
                                        </p:tgtEl>
                                      </p:cBhvr>
                                      <p:to x="100000" y="80000"/>
                                    </p:animScale>
                                    <p:animScale>
                                      <p:cBhvr>
                                        <p:cTn id="84" dur="166" decel="50000">
                                          <p:stCondLst>
                                            <p:cond delay="1338"/>
                                          </p:stCondLst>
                                        </p:cTn>
                                        <p:tgtEl>
                                          <p:spTgt spid="18"/>
                                        </p:tgtEl>
                                      </p:cBhvr>
                                      <p:to x="100000" y="100000"/>
                                    </p:animScale>
                                    <p:animScale>
                                      <p:cBhvr>
                                        <p:cTn id="85" dur="26">
                                          <p:stCondLst>
                                            <p:cond delay="1642"/>
                                          </p:stCondLst>
                                        </p:cTn>
                                        <p:tgtEl>
                                          <p:spTgt spid="18"/>
                                        </p:tgtEl>
                                      </p:cBhvr>
                                      <p:to x="100000" y="90000"/>
                                    </p:animScale>
                                    <p:animScale>
                                      <p:cBhvr>
                                        <p:cTn id="86" dur="166" decel="50000">
                                          <p:stCondLst>
                                            <p:cond delay="1668"/>
                                          </p:stCondLst>
                                        </p:cTn>
                                        <p:tgtEl>
                                          <p:spTgt spid="18"/>
                                        </p:tgtEl>
                                      </p:cBhvr>
                                      <p:to x="100000" y="100000"/>
                                    </p:animScale>
                                    <p:animScale>
                                      <p:cBhvr>
                                        <p:cTn id="87" dur="26">
                                          <p:stCondLst>
                                            <p:cond delay="1808"/>
                                          </p:stCondLst>
                                        </p:cTn>
                                        <p:tgtEl>
                                          <p:spTgt spid="18"/>
                                        </p:tgtEl>
                                      </p:cBhvr>
                                      <p:to x="100000" y="95000"/>
                                    </p:animScale>
                                    <p:animScale>
                                      <p:cBhvr>
                                        <p:cTn id="88" dur="166" decel="50000">
                                          <p:stCondLst>
                                            <p:cond delay="1834"/>
                                          </p:stCondLst>
                                        </p:cTn>
                                        <p:tgtEl>
                                          <p:spTgt spid="18"/>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34" presetClass="entr" presetSubtype="0" fill="hold" nodeType="clickEffect">
                                  <p:stCondLst>
                                    <p:cond delay="0"/>
                                  </p:stCondLst>
                                  <p:childTnLst>
                                    <p:set>
                                      <p:cBhvr>
                                        <p:cTn id="92" dur="1" fill="hold">
                                          <p:stCondLst>
                                            <p:cond delay="0"/>
                                          </p:stCondLst>
                                        </p:cTn>
                                        <p:tgtEl>
                                          <p:spTgt spid="19"/>
                                        </p:tgtEl>
                                        <p:attrNameLst>
                                          <p:attrName>style.visibility</p:attrName>
                                        </p:attrNameLst>
                                      </p:cBhvr>
                                      <p:to>
                                        <p:strVal val="visible"/>
                                      </p:to>
                                    </p:set>
                                    <p:anim from="(-#ppt_w/2)" to="(#ppt_x)" calcmode="lin" valueType="num">
                                      <p:cBhvr>
                                        <p:cTn id="93" dur="600" fill="hold">
                                          <p:stCondLst>
                                            <p:cond delay="0"/>
                                          </p:stCondLst>
                                        </p:cTn>
                                        <p:tgtEl>
                                          <p:spTgt spid="19"/>
                                        </p:tgtEl>
                                        <p:attrNameLst>
                                          <p:attrName>ppt_x</p:attrName>
                                        </p:attrNameLst>
                                      </p:cBhvr>
                                    </p:anim>
                                    <p:anim from="0" to="-1.0" calcmode="lin" valueType="num">
                                      <p:cBhvr>
                                        <p:cTn id="94" dur="200" decel="50000" autoRev="1" fill="hold">
                                          <p:stCondLst>
                                            <p:cond delay="600"/>
                                          </p:stCondLst>
                                        </p:cTn>
                                        <p:tgtEl>
                                          <p:spTgt spid="19"/>
                                        </p:tgtEl>
                                        <p:attrNameLst>
                                          <p:attrName>xshear</p:attrName>
                                        </p:attrNameLst>
                                      </p:cBhvr>
                                    </p:anim>
                                    <p:animScale>
                                      <p:cBhvr>
                                        <p:cTn id="95" dur="200" decel="100000" autoRev="1" fill="hold">
                                          <p:stCondLst>
                                            <p:cond delay="600"/>
                                          </p:stCondLst>
                                        </p:cTn>
                                        <p:tgtEl>
                                          <p:spTgt spid="19"/>
                                        </p:tgtEl>
                                      </p:cBhvr>
                                      <p:from x="100000" y="100000"/>
                                      <p:to x="80000" y="100000"/>
                                    </p:animScale>
                                    <p:anim by="(#ppt_h/3+#ppt_w*0.1)" calcmode="lin" valueType="num">
                                      <p:cBhvr additive="sum">
                                        <p:cTn id="96" dur="200" decel="100000" autoRev="1" fill="hold">
                                          <p:stCondLst>
                                            <p:cond delay="600"/>
                                          </p:stCondLst>
                                        </p:cTn>
                                        <p:tgtEl>
                                          <p:spTgt spid="19"/>
                                        </p:tgtEl>
                                        <p:attrNameLst>
                                          <p:attrName>ppt_x</p:attrName>
                                        </p:attrNameLst>
                                      </p:cBhvr>
                                    </p:anim>
                                  </p:childTnLst>
                                </p:cTn>
                              </p:par>
                            </p:childTnLst>
                          </p:cTn>
                        </p:par>
                      </p:childTnLst>
                    </p:cTn>
                  </p:par>
                  <p:par>
                    <p:cTn id="97" fill="hold">
                      <p:stCondLst>
                        <p:cond delay="indefinite"/>
                      </p:stCondLst>
                      <p:childTnLst>
                        <p:par>
                          <p:cTn id="98" fill="hold">
                            <p:stCondLst>
                              <p:cond delay="0"/>
                            </p:stCondLst>
                            <p:childTnLst>
                              <p:par>
                                <p:cTn id="99" presetID="26" presetClass="entr" presetSubtype="0" fill="hold" grpId="0" nodeType="clickEffect">
                                  <p:stCondLst>
                                    <p:cond delay="0"/>
                                  </p:stCondLst>
                                  <p:childTnLst>
                                    <p:set>
                                      <p:cBhvr>
                                        <p:cTn id="100" dur="1" fill="hold">
                                          <p:stCondLst>
                                            <p:cond delay="0"/>
                                          </p:stCondLst>
                                        </p:cTn>
                                        <p:tgtEl>
                                          <p:spTgt spid="20"/>
                                        </p:tgtEl>
                                        <p:attrNameLst>
                                          <p:attrName>style.visibility</p:attrName>
                                        </p:attrNameLst>
                                      </p:cBhvr>
                                      <p:to>
                                        <p:strVal val="visible"/>
                                      </p:to>
                                    </p:set>
                                    <p:animEffect transition="in" filter="wipe(down)">
                                      <p:cBhvr>
                                        <p:cTn id="101" dur="580">
                                          <p:stCondLst>
                                            <p:cond delay="0"/>
                                          </p:stCondLst>
                                        </p:cTn>
                                        <p:tgtEl>
                                          <p:spTgt spid="20"/>
                                        </p:tgtEl>
                                      </p:cBhvr>
                                    </p:animEffect>
                                    <p:anim calcmode="lin" valueType="num">
                                      <p:cBhvr>
                                        <p:cTn id="10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07" dur="26">
                                          <p:stCondLst>
                                            <p:cond delay="650"/>
                                          </p:stCondLst>
                                        </p:cTn>
                                        <p:tgtEl>
                                          <p:spTgt spid="20"/>
                                        </p:tgtEl>
                                      </p:cBhvr>
                                      <p:to x="100000" y="60000"/>
                                    </p:animScale>
                                    <p:animScale>
                                      <p:cBhvr>
                                        <p:cTn id="108" dur="166" decel="50000">
                                          <p:stCondLst>
                                            <p:cond delay="676"/>
                                          </p:stCondLst>
                                        </p:cTn>
                                        <p:tgtEl>
                                          <p:spTgt spid="20"/>
                                        </p:tgtEl>
                                      </p:cBhvr>
                                      <p:to x="100000" y="100000"/>
                                    </p:animScale>
                                    <p:animScale>
                                      <p:cBhvr>
                                        <p:cTn id="109" dur="26">
                                          <p:stCondLst>
                                            <p:cond delay="1312"/>
                                          </p:stCondLst>
                                        </p:cTn>
                                        <p:tgtEl>
                                          <p:spTgt spid="20"/>
                                        </p:tgtEl>
                                      </p:cBhvr>
                                      <p:to x="100000" y="80000"/>
                                    </p:animScale>
                                    <p:animScale>
                                      <p:cBhvr>
                                        <p:cTn id="110" dur="166" decel="50000">
                                          <p:stCondLst>
                                            <p:cond delay="1338"/>
                                          </p:stCondLst>
                                        </p:cTn>
                                        <p:tgtEl>
                                          <p:spTgt spid="20"/>
                                        </p:tgtEl>
                                      </p:cBhvr>
                                      <p:to x="100000" y="100000"/>
                                    </p:animScale>
                                    <p:animScale>
                                      <p:cBhvr>
                                        <p:cTn id="111" dur="26">
                                          <p:stCondLst>
                                            <p:cond delay="1642"/>
                                          </p:stCondLst>
                                        </p:cTn>
                                        <p:tgtEl>
                                          <p:spTgt spid="20"/>
                                        </p:tgtEl>
                                      </p:cBhvr>
                                      <p:to x="100000" y="90000"/>
                                    </p:animScale>
                                    <p:animScale>
                                      <p:cBhvr>
                                        <p:cTn id="112" dur="166" decel="50000">
                                          <p:stCondLst>
                                            <p:cond delay="1668"/>
                                          </p:stCondLst>
                                        </p:cTn>
                                        <p:tgtEl>
                                          <p:spTgt spid="20"/>
                                        </p:tgtEl>
                                      </p:cBhvr>
                                      <p:to x="100000" y="100000"/>
                                    </p:animScale>
                                    <p:animScale>
                                      <p:cBhvr>
                                        <p:cTn id="113" dur="26">
                                          <p:stCondLst>
                                            <p:cond delay="1808"/>
                                          </p:stCondLst>
                                        </p:cTn>
                                        <p:tgtEl>
                                          <p:spTgt spid="20"/>
                                        </p:tgtEl>
                                      </p:cBhvr>
                                      <p:to x="100000" y="95000"/>
                                    </p:animScale>
                                    <p:animScale>
                                      <p:cBhvr>
                                        <p:cTn id="114" dur="166" decel="50000">
                                          <p:stCondLst>
                                            <p:cond delay="1834"/>
                                          </p:stCondLst>
                                        </p:cTn>
                                        <p:tgtEl>
                                          <p:spTgt spid="20"/>
                                        </p:tgtEl>
                                      </p:cBhvr>
                                      <p:to x="100000" y="100000"/>
                                    </p:animScale>
                                  </p:childTnLst>
                                </p:cTn>
                              </p:par>
                            </p:childTnLst>
                          </p:cTn>
                        </p:par>
                      </p:childTnLst>
                    </p:cTn>
                  </p:par>
                  <p:par>
                    <p:cTn id="115" fill="hold">
                      <p:stCondLst>
                        <p:cond delay="indefinite"/>
                      </p:stCondLst>
                      <p:childTnLst>
                        <p:par>
                          <p:cTn id="116" fill="hold">
                            <p:stCondLst>
                              <p:cond delay="0"/>
                            </p:stCondLst>
                            <p:childTnLst>
                              <p:par>
                                <p:cTn id="117" presetID="34" presetClass="entr" presetSubtype="0" fill="hold" nodeType="clickEffect">
                                  <p:stCondLst>
                                    <p:cond delay="0"/>
                                  </p:stCondLst>
                                  <p:childTnLst>
                                    <p:set>
                                      <p:cBhvr>
                                        <p:cTn id="118" dur="1" fill="hold">
                                          <p:stCondLst>
                                            <p:cond delay="0"/>
                                          </p:stCondLst>
                                        </p:cTn>
                                        <p:tgtEl>
                                          <p:spTgt spid="21"/>
                                        </p:tgtEl>
                                        <p:attrNameLst>
                                          <p:attrName>style.visibility</p:attrName>
                                        </p:attrNameLst>
                                      </p:cBhvr>
                                      <p:to>
                                        <p:strVal val="visible"/>
                                      </p:to>
                                    </p:set>
                                    <p:anim from="(-#ppt_w/2)" to="(#ppt_x)" calcmode="lin" valueType="num">
                                      <p:cBhvr>
                                        <p:cTn id="119" dur="600" fill="hold">
                                          <p:stCondLst>
                                            <p:cond delay="0"/>
                                          </p:stCondLst>
                                        </p:cTn>
                                        <p:tgtEl>
                                          <p:spTgt spid="21"/>
                                        </p:tgtEl>
                                        <p:attrNameLst>
                                          <p:attrName>ppt_x</p:attrName>
                                        </p:attrNameLst>
                                      </p:cBhvr>
                                    </p:anim>
                                    <p:anim from="0" to="-1.0" calcmode="lin" valueType="num">
                                      <p:cBhvr>
                                        <p:cTn id="120" dur="200" decel="50000" autoRev="1" fill="hold">
                                          <p:stCondLst>
                                            <p:cond delay="600"/>
                                          </p:stCondLst>
                                        </p:cTn>
                                        <p:tgtEl>
                                          <p:spTgt spid="21"/>
                                        </p:tgtEl>
                                        <p:attrNameLst>
                                          <p:attrName>xshear</p:attrName>
                                        </p:attrNameLst>
                                      </p:cBhvr>
                                    </p:anim>
                                    <p:animScale>
                                      <p:cBhvr>
                                        <p:cTn id="121" dur="200" decel="100000" autoRev="1" fill="hold">
                                          <p:stCondLst>
                                            <p:cond delay="600"/>
                                          </p:stCondLst>
                                        </p:cTn>
                                        <p:tgtEl>
                                          <p:spTgt spid="21"/>
                                        </p:tgtEl>
                                      </p:cBhvr>
                                      <p:from x="100000" y="100000"/>
                                      <p:to x="80000" y="100000"/>
                                    </p:animScale>
                                    <p:anim by="(#ppt_h/3+#ppt_w*0.1)" calcmode="lin" valueType="num">
                                      <p:cBhvr additive="sum">
                                        <p:cTn id="122" dur="200" decel="100000" autoRev="1" fill="hold">
                                          <p:stCondLst>
                                            <p:cond delay="600"/>
                                          </p:stCondLst>
                                        </p:cTn>
                                        <p:tgtEl>
                                          <p:spTgt spid="21"/>
                                        </p:tgtEl>
                                        <p:attrNameLst>
                                          <p:attrName>ppt_x</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6" presetClass="entr" presetSubtype="0" fill="hold" grpId="0" nodeType="clickEffect">
                                  <p:stCondLst>
                                    <p:cond delay="0"/>
                                  </p:stCondLst>
                                  <p:childTnLst>
                                    <p:set>
                                      <p:cBhvr>
                                        <p:cTn id="126" dur="1" fill="hold">
                                          <p:stCondLst>
                                            <p:cond delay="0"/>
                                          </p:stCondLst>
                                        </p:cTn>
                                        <p:tgtEl>
                                          <p:spTgt spid="22"/>
                                        </p:tgtEl>
                                        <p:attrNameLst>
                                          <p:attrName>style.visibility</p:attrName>
                                        </p:attrNameLst>
                                      </p:cBhvr>
                                      <p:to>
                                        <p:strVal val="visible"/>
                                      </p:to>
                                    </p:set>
                                    <p:animEffect transition="in" filter="wipe(down)">
                                      <p:cBhvr>
                                        <p:cTn id="127" dur="580">
                                          <p:stCondLst>
                                            <p:cond delay="0"/>
                                          </p:stCondLst>
                                        </p:cTn>
                                        <p:tgtEl>
                                          <p:spTgt spid="22"/>
                                        </p:tgtEl>
                                      </p:cBhvr>
                                    </p:animEffect>
                                    <p:anim calcmode="lin" valueType="num">
                                      <p:cBhvr>
                                        <p:cTn id="128"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33" dur="26">
                                          <p:stCondLst>
                                            <p:cond delay="650"/>
                                          </p:stCondLst>
                                        </p:cTn>
                                        <p:tgtEl>
                                          <p:spTgt spid="22"/>
                                        </p:tgtEl>
                                      </p:cBhvr>
                                      <p:to x="100000" y="60000"/>
                                    </p:animScale>
                                    <p:animScale>
                                      <p:cBhvr>
                                        <p:cTn id="134" dur="166" decel="50000">
                                          <p:stCondLst>
                                            <p:cond delay="676"/>
                                          </p:stCondLst>
                                        </p:cTn>
                                        <p:tgtEl>
                                          <p:spTgt spid="22"/>
                                        </p:tgtEl>
                                      </p:cBhvr>
                                      <p:to x="100000" y="100000"/>
                                    </p:animScale>
                                    <p:animScale>
                                      <p:cBhvr>
                                        <p:cTn id="135" dur="26">
                                          <p:stCondLst>
                                            <p:cond delay="1312"/>
                                          </p:stCondLst>
                                        </p:cTn>
                                        <p:tgtEl>
                                          <p:spTgt spid="22"/>
                                        </p:tgtEl>
                                      </p:cBhvr>
                                      <p:to x="100000" y="80000"/>
                                    </p:animScale>
                                    <p:animScale>
                                      <p:cBhvr>
                                        <p:cTn id="136" dur="166" decel="50000">
                                          <p:stCondLst>
                                            <p:cond delay="1338"/>
                                          </p:stCondLst>
                                        </p:cTn>
                                        <p:tgtEl>
                                          <p:spTgt spid="22"/>
                                        </p:tgtEl>
                                      </p:cBhvr>
                                      <p:to x="100000" y="100000"/>
                                    </p:animScale>
                                    <p:animScale>
                                      <p:cBhvr>
                                        <p:cTn id="137" dur="26">
                                          <p:stCondLst>
                                            <p:cond delay="1642"/>
                                          </p:stCondLst>
                                        </p:cTn>
                                        <p:tgtEl>
                                          <p:spTgt spid="22"/>
                                        </p:tgtEl>
                                      </p:cBhvr>
                                      <p:to x="100000" y="90000"/>
                                    </p:animScale>
                                    <p:animScale>
                                      <p:cBhvr>
                                        <p:cTn id="138" dur="166" decel="50000">
                                          <p:stCondLst>
                                            <p:cond delay="1668"/>
                                          </p:stCondLst>
                                        </p:cTn>
                                        <p:tgtEl>
                                          <p:spTgt spid="22"/>
                                        </p:tgtEl>
                                      </p:cBhvr>
                                      <p:to x="100000" y="100000"/>
                                    </p:animScale>
                                    <p:animScale>
                                      <p:cBhvr>
                                        <p:cTn id="139" dur="26">
                                          <p:stCondLst>
                                            <p:cond delay="1808"/>
                                          </p:stCondLst>
                                        </p:cTn>
                                        <p:tgtEl>
                                          <p:spTgt spid="22"/>
                                        </p:tgtEl>
                                      </p:cBhvr>
                                      <p:to x="100000" y="95000"/>
                                    </p:animScale>
                                    <p:animScale>
                                      <p:cBhvr>
                                        <p:cTn id="140" dur="166" decel="50000">
                                          <p:stCondLst>
                                            <p:cond delay="1834"/>
                                          </p:stCondLst>
                                        </p:cTn>
                                        <p:tgtEl>
                                          <p:spTgt spid="22"/>
                                        </p:tgtEl>
                                      </p:cBhvr>
                                      <p:to x="100000" y="100000"/>
                                    </p:animScale>
                                  </p:childTnLst>
                                </p:cTn>
                              </p:par>
                            </p:childTnLst>
                          </p:cTn>
                        </p:par>
                      </p:childTnLst>
                    </p:cTn>
                  </p:par>
                  <p:par>
                    <p:cTn id="141" fill="hold">
                      <p:stCondLst>
                        <p:cond delay="indefinite"/>
                      </p:stCondLst>
                      <p:childTnLst>
                        <p:par>
                          <p:cTn id="142" fill="hold">
                            <p:stCondLst>
                              <p:cond delay="0"/>
                            </p:stCondLst>
                            <p:childTnLst>
                              <p:par>
                                <p:cTn id="143" presetID="34" presetClass="entr" presetSubtype="0" fill="hold" nodeType="clickEffect">
                                  <p:stCondLst>
                                    <p:cond delay="0"/>
                                  </p:stCondLst>
                                  <p:childTnLst>
                                    <p:set>
                                      <p:cBhvr>
                                        <p:cTn id="144" dur="1" fill="hold">
                                          <p:stCondLst>
                                            <p:cond delay="0"/>
                                          </p:stCondLst>
                                        </p:cTn>
                                        <p:tgtEl>
                                          <p:spTgt spid="23"/>
                                        </p:tgtEl>
                                        <p:attrNameLst>
                                          <p:attrName>style.visibility</p:attrName>
                                        </p:attrNameLst>
                                      </p:cBhvr>
                                      <p:to>
                                        <p:strVal val="visible"/>
                                      </p:to>
                                    </p:set>
                                    <p:anim from="(-#ppt_w/2)" to="(#ppt_x)" calcmode="lin" valueType="num">
                                      <p:cBhvr>
                                        <p:cTn id="145" dur="600" fill="hold">
                                          <p:stCondLst>
                                            <p:cond delay="0"/>
                                          </p:stCondLst>
                                        </p:cTn>
                                        <p:tgtEl>
                                          <p:spTgt spid="23"/>
                                        </p:tgtEl>
                                        <p:attrNameLst>
                                          <p:attrName>ppt_x</p:attrName>
                                        </p:attrNameLst>
                                      </p:cBhvr>
                                    </p:anim>
                                    <p:anim from="0" to="-1.0" calcmode="lin" valueType="num">
                                      <p:cBhvr>
                                        <p:cTn id="146" dur="200" decel="50000" autoRev="1" fill="hold">
                                          <p:stCondLst>
                                            <p:cond delay="600"/>
                                          </p:stCondLst>
                                        </p:cTn>
                                        <p:tgtEl>
                                          <p:spTgt spid="23"/>
                                        </p:tgtEl>
                                        <p:attrNameLst>
                                          <p:attrName>xshear</p:attrName>
                                        </p:attrNameLst>
                                      </p:cBhvr>
                                    </p:anim>
                                    <p:animScale>
                                      <p:cBhvr>
                                        <p:cTn id="147" dur="200" decel="100000" autoRev="1" fill="hold">
                                          <p:stCondLst>
                                            <p:cond delay="600"/>
                                          </p:stCondLst>
                                        </p:cTn>
                                        <p:tgtEl>
                                          <p:spTgt spid="23"/>
                                        </p:tgtEl>
                                      </p:cBhvr>
                                      <p:from x="100000" y="100000"/>
                                      <p:to x="80000" y="100000"/>
                                    </p:animScale>
                                    <p:anim by="(#ppt_h/3+#ppt_w*0.1)" calcmode="lin" valueType="num">
                                      <p:cBhvr additive="sum">
                                        <p:cTn id="148" dur="200" decel="100000" autoRev="1" fill="hold">
                                          <p:stCondLst>
                                            <p:cond delay="600"/>
                                          </p:stCondLst>
                                        </p:cTn>
                                        <p:tgtEl>
                                          <p:spTgt spid="23"/>
                                        </p:tgtEl>
                                        <p:attrNameLst>
                                          <p:attrName>ppt_x</p:attrName>
                                        </p:attrNameLst>
                                      </p:cBhvr>
                                    </p:anim>
                                  </p:childTnLst>
                                </p:cTn>
                              </p:par>
                            </p:childTnLst>
                          </p:cTn>
                        </p:par>
                      </p:childTnLst>
                    </p:cTn>
                  </p:par>
                  <p:par>
                    <p:cTn id="149" fill="hold">
                      <p:stCondLst>
                        <p:cond delay="indefinite"/>
                      </p:stCondLst>
                      <p:childTnLst>
                        <p:par>
                          <p:cTn id="150" fill="hold">
                            <p:stCondLst>
                              <p:cond delay="0"/>
                            </p:stCondLst>
                            <p:childTnLst>
                              <p:par>
                                <p:cTn id="151" presetID="26" presetClass="entr" presetSubtype="0" fill="hold" grpId="0" nodeType="clickEffect">
                                  <p:stCondLst>
                                    <p:cond delay="0"/>
                                  </p:stCondLst>
                                  <p:childTnLst>
                                    <p:set>
                                      <p:cBhvr>
                                        <p:cTn id="152" dur="1" fill="hold">
                                          <p:stCondLst>
                                            <p:cond delay="0"/>
                                          </p:stCondLst>
                                        </p:cTn>
                                        <p:tgtEl>
                                          <p:spTgt spid="24"/>
                                        </p:tgtEl>
                                        <p:attrNameLst>
                                          <p:attrName>style.visibility</p:attrName>
                                        </p:attrNameLst>
                                      </p:cBhvr>
                                      <p:to>
                                        <p:strVal val="visible"/>
                                      </p:to>
                                    </p:set>
                                    <p:animEffect transition="in" filter="wipe(down)">
                                      <p:cBhvr>
                                        <p:cTn id="153" dur="580">
                                          <p:stCondLst>
                                            <p:cond delay="0"/>
                                          </p:stCondLst>
                                        </p:cTn>
                                        <p:tgtEl>
                                          <p:spTgt spid="24"/>
                                        </p:tgtEl>
                                      </p:cBhvr>
                                    </p:animEffect>
                                    <p:anim calcmode="lin" valueType="num">
                                      <p:cBhvr>
                                        <p:cTn id="154"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59" dur="26">
                                          <p:stCondLst>
                                            <p:cond delay="650"/>
                                          </p:stCondLst>
                                        </p:cTn>
                                        <p:tgtEl>
                                          <p:spTgt spid="24"/>
                                        </p:tgtEl>
                                      </p:cBhvr>
                                      <p:to x="100000" y="60000"/>
                                    </p:animScale>
                                    <p:animScale>
                                      <p:cBhvr>
                                        <p:cTn id="160" dur="166" decel="50000">
                                          <p:stCondLst>
                                            <p:cond delay="676"/>
                                          </p:stCondLst>
                                        </p:cTn>
                                        <p:tgtEl>
                                          <p:spTgt spid="24"/>
                                        </p:tgtEl>
                                      </p:cBhvr>
                                      <p:to x="100000" y="100000"/>
                                    </p:animScale>
                                    <p:animScale>
                                      <p:cBhvr>
                                        <p:cTn id="161" dur="26">
                                          <p:stCondLst>
                                            <p:cond delay="1312"/>
                                          </p:stCondLst>
                                        </p:cTn>
                                        <p:tgtEl>
                                          <p:spTgt spid="24"/>
                                        </p:tgtEl>
                                      </p:cBhvr>
                                      <p:to x="100000" y="80000"/>
                                    </p:animScale>
                                    <p:animScale>
                                      <p:cBhvr>
                                        <p:cTn id="162" dur="166" decel="50000">
                                          <p:stCondLst>
                                            <p:cond delay="1338"/>
                                          </p:stCondLst>
                                        </p:cTn>
                                        <p:tgtEl>
                                          <p:spTgt spid="24"/>
                                        </p:tgtEl>
                                      </p:cBhvr>
                                      <p:to x="100000" y="100000"/>
                                    </p:animScale>
                                    <p:animScale>
                                      <p:cBhvr>
                                        <p:cTn id="163" dur="26">
                                          <p:stCondLst>
                                            <p:cond delay="1642"/>
                                          </p:stCondLst>
                                        </p:cTn>
                                        <p:tgtEl>
                                          <p:spTgt spid="24"/>
                                        </p:tgtEl>
                                      </p:cBhvr>
                                      <p:to x="100000" y="90000"/>
                                    </p:animScale>
                                    <p:animScale>
                                      <p:cBhvr>
                                        <p:cTn id="164" dur="166" decel="50000">
                                          <p:stCondLst>
                                            <p:cond delay="1668"/>
                                          </p:stCondLst>
                                        </p:cTn>
                                        <p:tgtEl>
                                          <p:spTgt spid="24"/>
                                        </p:tgtEl>
                                      </p:cBhvr>
                                      <p:to x="100000" y="100000"/>
                                    </p:animScale>
                                    <p:animScale>
                                      <p:cBhvr>
                                        <p:cTn id="165" dur="26">
                                          <p:stCondLst>
                                            <p:cond delay="1808"/>
                                          </p:stCondLst>
                                        </p:cTn>
                                        <p:tgtEl>
                                          <p:spTgt spid="24"/>
                                        </p:tgtEl>
                                      </p:cBhvr>
                                      <p:to x="100000" y="95000"/>
                                    </p:animScale>
                                    <p:animScale>
                                      <p:cBhvr>
                                        <p:cTn id="166" dur="166" decel="50000">
                                          <p:stCondLst>
                                            <p:cond delay="1834"/>
                                          </p:stCondLst>
                                        </p:cTn>
                                        <p:tgtEl>
                                          <p:spTgt spid="24"/>
                                        </p:tgtEl>
                                      </p:cBhvr>
                                      <p:to x="100000" y="100000"/>
                                    </p:animScale>
                                  </p:childTnLst>
                                </p:cTn>
                              </p:par>
                            </p:childTnLst>
                          </p:cTn>
                        </p:par>
                      </p:childTnLst>
                    </p:cTn>
                  </p:par>
                  <p:par>
                    <p:cTn id="167" fill="hold">
                      <p:stCondLst>
                        <p:cond delay="indefinite"/>
                      </p:stCondLst>
                      <p:childTnLst>
                        <p:par>
                          <p:cTn id="168" fill="hold">
                            <p:stCondLst>
                              <p:cond delay="0"/>
                            </p:stCondLst>
                            <p:childTnLst>
                              <p:par>
                                <p:cTn id="169" presetID="34" presetClass="entr" presetSubtype="0" fill="hold" nodeType="clickEffect">
                                  <p:stCondLst>
                                    <p:cond delay="0"/>
                                  </p:stCondLst>
                                  <p:childTnLst>
                                    <p:set>
                                      <p:cBhvr>
                                        <p:cTn id="170" dur="1" fill="hold">
                                          <p:stCondLst>
                                            <p:cond delay="0"/>
                                          </p:stCondLst>
                                        </p:cTn>
                                        <p:tgtEl>
                                          <p:spTgt spid="25"/>
                                        </p:tgtEl>
                                        <p:attrNameLst>
                                          <p:attrName>style.visibility</p:attrName>
                                        </p:attrNameLst>
                                      </p:cBhvr>
                                      <p:to>
                                        <p:strVal val="visible"/>
                                      </p:to>
                                    </p:set>
                                    <p:anim from="(-#ppt_w/2)" to="(#ppt_x)" calcmode="lin" valueType="num">
                                      <p:cBhvr>
                                        <p:cTn id="171" dur="600" fill="hold">
                                          <p:stCondLst>
                                            <p:cond delay="0"/>
                                          </p:stCondLst>
                                        </p:cTn>
                                        <p:tgtEl>
                                          <p:spTgt spid="25"/>
                                        </p:tgtEl>
                                        <p:attrNameLst>
                                          <p:attrName>ppt_x</p:attrName>
                                        </p:attrNameLst>
                                      </p:cBhvr>
                                    </p:anim>
                                    <p:anim from="0" to="-1.0" calcmode="lin" valueType="num">
                                      <p:cBhvr>
                                        <p:cTn id="172" dur="200" decel="50000" autoRev="1" fill="hold">
                                          <p:stCondLst>
                                            <p:cond delay="600"/>
                                          </p:stCondLst>
                                        </p:cTn>
                                        <p:tgtEl>
                                          <p:spTgt spid="25"/>
                                        </p:tgtEl>
                                        <p:attrNameLst>
                                          <p:attrName>xshear</p:attrName>
                                        </p:attrNameLst>
                                      </p:cBhvr>
                                    </p:anim>
                                    <p:animScale>
                                      <p:cBhvr>
                                        <p:cTn id="173" dur="200" decel="100000" autoRev="1" fill="hold">
                                          <p:stCondLst>
                                            <p:cond delay="600"/>
                                          </p:stCondLst>
                                        </p:cTn>
                                        <p:tgtEl>
                                          <p:spTgt spid="25"/>
                                        </p:tgtEl>
                                      </p:cBhvr>
                                      <p:from x="100000" y="100000"/>
                                      <p:to x="80000" y="100000"/>
                                    </p:animScale>
                                    <p:anim by="(#ppt_h/3+#ppt_w*0.1)" calcmode="lin" valueType="num">
                                      <p:cBhvr additive="sum">
                                        <p:cTn id="174" dur="200" decel="100000" autoRev="1" fill="hold">
                                          <p:stCondLst>
                                            <p:cond delay="600"/>
                                          </p:stCondLst>
                                        </p:cTn>
                                        <p:tgtEl>
                                          <p:spTgt spid="25"/>
                                        </p:tgtEl>
                                        <p:attrNameLst>
                                          <p:attrName>ppt_x</p:attrName>
                                        </p:attrNameLst>
                                      </p:cBhvr>
                                    </p:anim>
                                  </p:childTnLst>
                                </p:cTn>
                              </p:par>
                            </p:childTnLst>
                          </p:cTn>
                        </p:par>
                      </p:childTnLst>
                    </p:cTn>
                  </p:par>
                  <p:par>
                    <p:cTn id="175" fill="hold">
                      <p:stCondLst>
                        <p:cond delay="indefinite"/>
                      </p:stCondLst>
                      <p:childTnLst>
                        <p:par>
                          <p:cTn id="176" fill="hold">
                            <p:stCondLst>
                              <p:cond delay="0"/>
                            </p:stCondLst>
                            <p:childTnLst>
                              <p:par>
                                <p:cTn id="177" presetID="26" presetClass="entr" presetSubtype="0" fill="hold" grpId="0" nodeType="clickEffect">
                                  <p:stCondLst>
                                    <p:cond delay="0"/>
                                  </p:stCondLst>
                                  <p:childTnLst>
                                    <p:set>
                                      <p:cBhvr>
                                        <p:cTn id="178" dur="1" fill="hold">
                                          <p:stCondLst>
                                            <p:cond delay="0"/>
                                          </p:stCondLst>
                                        </p:cTn>
                                        <p:tgtEl>
                                          <p:spTgt spid="26"/>
                                        </p:tgtEl>
                                        <p:attrNameLst>
                                          <p:attrName>style.visibility</p:attrName>
                                        </p:attrNameLst>
                                      </p:cBhvr>
                                      <p:to>
                                        <p:strVal val="visible"/>
                                      </p:to>
                                    </p:set>
                                    <p:animEffect transition="in" filter="wipe(down)">
                                      <p:cBhvr>
                                        <p:cTn id="179" dur="580">
                                          <p:stCondLst>
                                            <p:cond delay="0"/>
                                          </p:stCondLst>
                                        </p:cTn>
                                        <p:tgtEl>
                                          <p:spTgt spid="26"/>
                                        </p:tgtEl>
                                      </p:cBhvr>
                                    </p:animEffect>
                                    <p:anim calcmode="lin" valueType="num">
                                      <p:cBhvr>
                                        <p:cTn id="180"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81"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82"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83"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84"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85" dur="26">
                                          <p:stCondLst>
                                            <p:cond delay="650"/>
                                          </p:stCondLst>
                                        </p:cTn>
                                        <p:tgtEl>
                                          <p:spTgt spid="26"/>
                                        </p:tgtEl>
                                      </p:cBhvr>
                                      <p:to x="100000" y="60000"/>
                                    </p:animScale>
                                    <p:animScale>
                                      <p:cBhvr>
                                        <p:cTn id="186" dur="166" decel="50000">
                                          <p:stCondLst>
                                            <p:cond delay="676"/>
                                          </p:stCondLst>
                                        </p:cTn>
                                        <p:tgtEl>
                                          <p:spTgt spid="26"/>
                                        </p:tgtEl>
                                      </p:cBhvr>
                                      <p:to x="100000" y="100000"/>
                                    </p:animScale>
                                    <p:animScale>
                                      <p:cBhvr>
                                        <p:cTn id="187" dur="26">
                                          <p:stCondLst>
                                            <p:cond delay="1312"/>
                                          </p:stCondLst>
                                        </p:cTn>
                                        <p:tgtEl>
                                          <p:spTgt spid="26"/>
                                        </p:tgtEl>
                                      </p:cBhvr>
                                      <p:to x="100000" y="80000"/>
                                    </p:animScale>
                                    <p:animScale>
                                      <p:cBhvr>
                                        <p:cTn id="188" dur="166" decel="50000">
                                          <p:stCondLst>
                                            <p:cond delay="1338"/>
                                          </p:stCondLst>
                                        </p:cTn>
                                        <p:tgtEl>
                                          <p:spTgt spid="26"/>
                                        </p:tgtEl>
                                      </p:cBhvr>
                                      <p:to x="100000" y="100000"/>
                                    </p:animScale>
                                    <p:animScale>
                                      <p:cBhvr>
                                        <p:cTn id="189" dur="26">
                                          <p:stCondLst>
                                            <p:cond delay="1642"/>
                                          </p:stCondLst>
                                        </p:cTn>
                                        <p:tgtEl>
                                          <p:spTgt spid="26"/>
                                        </p:tgtEl>
                                      </p:cBhvr>
                                      <p:to x="100000" y="90000"/>
                                    </p:animScale>
                                    <p:animScale>
                                      <p:cBhvr>
                                        <p:cTn id="190" dur="166" decel="50000">
                                          <p:stCondLst>
                                            <p:cond delay="1668"/>
                                          </p:stCondLst>
                                        </p:cTn>
                                        <p:tgtEl>
                                          <p:spTgt spid="26"/>
                                        </p:tgtEl>
                                      </p:cBhvr>
                                      <p:to x="100000" y="100000"/>
                                    </p:animScale>
                                    <p:animScale>
                                      <p:cBhvr>
                                        <p:cTn id="191" dur="26">
                                          <p:stCondLst>
                                            <p:cond delay="1808"/>
                                          </p:stCondLst>
                                        </p:cTn>
                                        <p:tgtEl>
                                          <p:spTgt spid="26"/>
                                        </p:tgtEl>
                                      </p:cBhvr>
                                      <p:to x="100000" y="95000"/>
                                    </p:animScale>
                                    <p:animScale>
                                      <p:cBhvr>
                                        <p:cTn id="192" dur="166" decel="50000">
                                          <p:stCondLst>
                                            <p:cond delay="1834"/>
                                          </p:stCondLst>
                                        </p:cTn>
                                        <p:tgtEl>
                                          <p:spTgt spid="26"/>
                                        </p:tgtEl>
                                      </p:cBhvr>
                                      <p:to x="100000" y="100000"/>
                                    </p:animScale>
                                  </p:childTnLst>
                                </p:cTn>
                              </p:par>
                            </p:childTnLst>
                          </p:cTn>
                        </p:par>
                      </p:childTnLst>
                    </p:cTn>
                  </p:par>
                  <p:par>
                    <p:cTn id="193" fill="hold">
                      <p:stCondLst>
                        <p:cond delay="indefinite"/>
                      </p:stCondLst>
                      <p:childTnLst>
                        <p:par>
                          <p:cTn id="194" fill="hold">
                            <p:stCondLst>
                              <p:cond delay="0"/>
                            </p:stCondLst>
                            <p:childTnLst>
                              <p:par>
                                <p:cTn id="195" presetID="34" presetClass="entr" presetSubtype="0" fill="hold" nodeType="clickEffect">
                                  <p:stCondLst>
                                    <p:cond delay="0"/>
                                  </p:stCondLst>
                                  <p:childTnLst>
                                    <p:set>
                                      <p:cBhvr>
                                        <p:cTn id="196" dur="1" fill="hold">
                                          <p:stCondLst>
                                            <p:cond delay="0"/>
                                          </p:stCondLst>
                                        </p:cTn>
                                        <p:tgtEl>
                                          <p:spTgt spid="27"/>
                                        </p:tgtEl>
                                        <p:attrNameLst>
                                          <p:attrName>style.visibility</p:attrName>
                                        </p:attrNameLst>
                                      </p:cBhvr>
                                      <p:to>
                                        <p:strVal val="visible"/>
                                      </p:to>
                                    </p:set>
                                    <p:anim from="(-#ppt_w/2)" to="(#ppt_x)" calcmode="lin" valueType="num">
                                      <p:cBhvr>
                                        <p:cTn id="197" dur="600" fill="hold">
                                          <p:stCondLst>
                                            <p:cond delay="0"/>
                                          </p:stCondLst>
                                        </p:cTn>
                                        <p:tgtEl>
                                          <p:spTgt spid="27"/>
                                        </p:tgtEl>
                                        <p:attrNameLst>
                                          <p:attrName>ppt_x</p:attrName>
                                        </p:attrNameLst>
                                      </p:cBhvr>
                                    </p:anim>
                                    <p:anim from="0" to="-1.0" calcmode="lin" valueType="num">
                                      <p:cBhvr>
                                        <p:cTn id="198" dur="200" decel="50000" autoRev="1" fill="hold">
                                          <p:stCondLst>
                                            <p:cond delay="600"/>
                                          </p:stCondLst>
                                        </p:cTn>
                                        <p:tgtEl>
                                          <p:spTgt spid="27"/>
                                        </p:tgtEl>
                                        <p:attrNameLst>
                                          <p:attrName>xshear</p:attrName>
                                        </p:attrNameLst>
                                      </p:cBhvr>
                                    </p:anim>
                                    <p:animScale>
                                      <p:cBhvr>
                                        <p:cTn id="199" dur="200" decel="100000" autoRev="1" fill="hold">
                                          <p:stCondLst>
                                            <p:cond delay="600"/>
                                          </p:stCondLst>
                                        </p:cTn>
                                        <p:tgtEl>
                                          <p:spTgt spid="27"/>
                                        </p:tgtEl>
                                      </p:cBhvr>
                                      <p:from x="100000" y="100000"/>
                                      <p:to x="80000" y="100000"/>
                                    </p:animScale>
                                    <p:anim by="(#ppt_h/3+#ppt_w*0.1)" calcmode="lin" valueType="num">
                                      <p:cBhvr additive="sum">
                                        <p:cTn id="200" dur="200" decel="100000" autoRev="1" fill="hold">
                                          <p:stCondLst>
                                            <p:cond delay="600"/>
                                          </p:stCondLst>
                                        </p:cTn>
                                        <p:tgtEl>
                                          <p:spTgt spid="27"/>
                                        </p:tgtEl>
                                        <p:attrNameLst>
                                          <p:attrName>ppt_x</p:attrName>
                                        </p:attrNameLst>
                                      </p:cBhvr>
                                    </p:anim>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28"/>
                                        </p:tgtEl>
                                        <p:attrNameLst>
                                          <p:attrName>style.visibility</p:attrName>
                                        </p:attrNameLst>
                                      </p:cBhvr>
                                      <p:to>
                                        <p:strVal val="visible"/>
                                      </p:to>
                                    </p:set>
                                    <p:animEffect transition="in" filter="wipe(down)">
                                      <p:cBhvr>
                                        <p:cTn id="205" dur="580">
                                          <p:stCondLst>
                                            <p:cond delay="0"/>
                                          </p:stCondLst>
                                        </p:cTn>
                                        <p:tgtEl>
                                          <p:spTgt spid="28"/>
                                        </p:tgtEl>
                                      </p:cBhvr>
                                    </p:animEffect>
                                    <p:anim calcmode="lin" valueType="num">
                                      <p:cBhvr>
                                        <p:cTn id="206"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211" dur="26">
                                          <p:stCondLst>
                                            <p:cond delay="650"/>
                                          </p:stCondLst>
                                        </p:cTn>
                                        <p:tgtEl>
                                          <p:spTgt spid="28"/>
                                        </p:tgtEl>
                                      </p:cBhvr>
                                      <p:to x="100000" y="60000"/>
                                    </p:animScale>
                                    <p:animScale>
                                      <p:cBhvr>
                                        <p:cTn id="212" dur="166" decel="50000">
                                          <p:stCondLst>
                                            <p:cond delay="676"/>
                                          </p:stCondLst>
                                        </p:cTn>
                                        <p:tgtEl>
                                          <p:spTgt spid="28"/>
                                        </p:tgtEl>
                                      </p:cBhvr>
                                      <p:to x="100000" y="100000"/>
                                    </p:animScale>
                                    <p:animScale>
                                      <p:cBhvr>
                                        <p:cTn id="213" dur="26">
                                          <p:stCondLst>
                                            <p:cond delay="1312"/>
                                          </p:stCondLst>
                                        </p:cTn>
                                        <p:tgtEl>
                                          <p:spTgt spid="28"/>
                                        </p:tgtEl>
                                      </p:cBhvr>
                                      <p:to x="100000" y="80000"/>
                                    </p:animScale>
                                    <p:animScale>
                                      <p:cBhvr>
                                        <p:cTn id="214" dur="166" decel="50000">
                                          <p:stCondLst>
                                            <p:cond delay="1338"/>
                                          </p:stCondLst>
                                        </p:cTn>
                                        <p:tgtEl>
                                          <p:spTgt spid="28"/>
                                        </p:tgtEl>
                                      </p:cBhvr>
                                      <p:to x="100000" y="100000"/>
                                    </p:animScale>
                                    <p:animScale>
                                      <p:cBhvr>
                                        <p:cTn id="215" dur="26">
                                          <p:stCondLst>
                                            <p:cond delay="1642"/>
                                          </p:stCondLst>
                                        </p:cTn>
                                        <p:tgtEl>
                                          <p:spTgt spid="28"/>
                                        </p:tgtEl>
                                      </p:cBhvr>
                                      <p:to x="100000" y="90000"/>
                                    </p:animScale>
                                    <p:animScale>
                                      <p:cBhvr>
                                        <p:cTn id="216" dur="166" decel="50000">
                                          <p:stCondLst>
                                            <p:cond delay="1668"/>
                                          </p:stCondLst>
                                        </p:cTn>
                                        <p:tgtEl>
                                          <p:spTgt spid="28"/>
                                        </p:tgtEl>
                                      </p:cBhvr>
                                      <p:to x="100000" y="100000"/>
                                    </p:animScale>
                                    <p:animScale>
                                      <p:cBhvr>
                                        <p:cTn id="217" dur="26">
                                          <p:stCondLst>
                                            <p:cond delay="1808"/>
                                          </p:stCondLst>
                                        </p:cTn>
                                        <p:tgtEl>
                                          <p:spTgt spid="28"/>
                                        </p:tgtEl>
                                      </p:cBhvr>
                                      <p:to x="100000" y="95000"/>
                                    </p:animScale>
                                    <p:animScale>
                                      <p:cBhvr>
                                        <p:cTn id="218" dur="166" decel="50000">
                                          <p:stCondLst>
                                            <p:cond delay="1834"/>
                                          </p:stCondLst>
                                        </p:cTn>
                                        <p:tgtEl>
                                          <p:spTgt spid="28"/>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34" presetClass="entr" presetSubtype="0" fill="hold" nodeType="clickEffect">
                                  <p:stCondLst>
                                    <p:cond delay="0"/>
                                  </p:stCondLst>
                                  <p:childTnLst>
                                    <p:set>
                                      <p:cBhvr>
                                        <p:cTn id="222" dur="1" fill="hold">
                                          <p:stCondLst>
                                            <p:cond delay="0"/>
                                          </p:stCondLst>
                                        </p:cTn>
                                        <p:tgtEl>
                                          <p:spTgt spid="29"/>
                                        </p:tgtEl>
                                        <p:attrNameLst>
                                          <p:attrName>style.visibility</p:attrName>
                                        </p:attrNameLst>
                                      </p:cBhvr>
                                      <p:to>
                                        <p:strVal val="visible"/>
                                      </p:to>
                                    </p:set>
                                    <p:anim from="(-#ppt_w/2)" to="(#ppt_x)" calcmode="lin" valueType="num">
                                      <p:cBhvr>
                                        <p:cTn id="223" dur="600" fill="hold">
                                          <p:stCondLst>
                                            <p:cond delay="0"/>
                                          </p:stCondLst>
                                        </p:cTn>
                                        <p:tgtEl>
                                          <p:spTgt spid="29"/>
                                        </p:tgtEl>
                                        <p:attrNameLst>
                                          <p:attrName>ppt_x</p:attrName>
                                        </p:attrNameLst>
                                      </p:cBhvr>
                                    </p:anim>
                                    <p:anim from="0" to="-1.0" calcmode="lin" valueType="num">
                                      <p:cBhvr>
                                        <p:cTn id="224" dur="200" decel="50000" autoRev="1" fill="hold">
                                          <p:stCondLst>
                                            <p:cond delay="600"/>
                                          </p:stCondLst>
                                        </p:cTn>
                                        <p:tgtEl>
                                          <p:spTgt spid="29"/>
                                        </p:tgtEl>
                                        <p:attrNameLst>
                                          <p:attrName>xshear</p:attrName>
                                        </p:attrNameLst>
                                      </p:cBhvr>
                                    </p:anim>
                                    <p:animScale>
                                      <p:cBhvr>
                                        <p:cTn id="225" dur="200" decel="100000" autoRev="1" fill="hold">
                                          <p:stCondLst>
                                            <p:cond delay="600"/>
                                          </p:stCondLst>
                                        </p:cTn>
                                        <p:tgtEl>
                                          <p:spTgt spid="29"/>
                                        </p:tgtEl>
                                      </p:cBhvr>
                                      <p:from x="100000" y="100000"/>
                                      <p:to x="80000" y="100000"/>
                                    </p:animScale>
                                    <p:anim by="(#ppt_h/3+#ppt_w*0.1)" calcmode="lin" valueType="num">
                                      <p:cBhvr additive="sum">
                                        <p:cTn id="226" dur="200" decel="100000" autoRev="1" fill="hold">
                                          <p:stCondLst>
                                            <p:cond delay="600"/>
                                          </p:stCondLst>
                                        </p:cTn>
                                        <p:tgtEl>
                                          <p:spTgt spid="29"/>
                                        </p:tgtEl>
                                        <p:attrNameLst>
                                          <p:attrName>ppt_x</p:attrName>
                                        </p:attrNameLst>
                                      </p:cBhvr>
                                    </p:anim>
                                  </p:childTnLst>
                                </p:cTn>
                              </p:par>
                            </p:childTnLst>
                          </p:cTn>
                        </p:par>
                      </p:childTnLst>
                    </p:cTn>
                  </p:par>
                  <p:par>
                    <p:cTn id="227" fill="hold">
                      <p:stCondLst>
                        <p:cond delay="indefinite"/>
                      </p:stCondLst>
                      <p:childTnLst>
                        <p:par>
                          <p:cTn id="228" fill="hold">
                            <p:stCondLst>
                              <p:cond delay="0"/>
                            </p:stCondLst>
                            <p:childTnLst>
                              <p:par>
                                <p:cTn id="229" presetID="26" presetClass="entr" presetSubtype="0" fill="hold" grpId="0" nodeType="clickEffect">
                                  <p:stCondLst>
                                    <p:cond delay="0"/>
                                  </p:stCondLst>
                                  <p:childTnLst>
                                    <p:set>
                                      <p:cBhvr>
                                        <p:cTn id="230" dur="1" fill="hold">
                                          <p:stCondLst>
                                            <p:cond delay="0"/>
                                          </p:stCondLst>
                                        </p:cTn>
                                        <p:tgtEl>
                                          <p:spTgt spid="30"/>
                                        </p:tgtEl>
                                        <p:attrNameLst>
                                          <p:attrName>style.visibility</p:attrName>
                                        </p:attrNameLst>
                                      </p:cBhvr>
                                      <p:to>
                                        <p:strVal val="visible"/>
                                      </p:to>
                                    </p:set>
                                    <p:animEffect transition="in" filter="wipe(down)">
                                      <p:cBhvr>
                                        <p:cTn id="231" dur="580">
                                          <p:stCondLst>
                                            <p:cond delay="0"/>
                                          </p:stCondLst>
                                        </p:cTn>
                                        <p:tgtEl>
                                          <p:spTgt spid="30"/>
                                        </p:tgtEl>
                                      </p:cBhvr>
                                    </p:animEffect>
                                    <p:anim calcmode="lin" valueType="num">
                                      <p:cBhvr>
                                        <p:cTn id="232"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233"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234"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35"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36"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37" dur="26">
                                          <p:stCondLst>
                                            <p:cond delay="650"/>
                                          </p:stCondLst>
                                        </p:cTn>
                                        <p:tgtEl>
                                          <p:spTgt spid="30"/>
                                        </p:tgtEl>
                                      </p:cBhvr>
                                      <p:to x="100000" y="60000"/>
                                    </p:animScale>
                                    <p:animScale>
                                      <p:cBhvr>
                                        <p:cTn id="238" dur="166" decel="50000">
                                          <p:stCondLst>
                                            <p:cond delay="676"/>
                                          </p:stCondLst>
                                        </p:cTn>
                                        <p:tgtEl>
                                          <p:spTgt spid="30"/>
                                        </p:tgtEl>
                                      </p:cBhvr>
                                      <p:to x="100000" y="100000"/>
                                    </p:animScale>
                                    <p:animScale>
                                      <p:cBhvr>
                                        <p:cTn id="239" dur="26">
                                          <p:stCondLst>
                                            <p:cond delay="1312"/>
                                          </p:stCondLst>
                                        </p:cTn>
                                        <p:tgtEl>
                                          <p:spTgt spid="30"/>
                                        </p:tgtEl>
                                      </p:cBhvr>
                                      <p:to x="100000" y="80000"/>
                                    </p:animScale>
                                    <p:animScale>
                                      <p:cBhvr>
                                        <p:cTn id="240" dur="166" decel="50000">
                                          <p:stCondLst>
                                            <p:cond delay="1338"/>
                                          </p:stCondLst>
                                        </p:cTn>
                                        <p:tgtEl>
                                          <p:spTgt spid="30"/>
                                        </p:tgtEl>
                                      </p:cBhvr>
                                      <p:to x="100000" y="100000"/>
                                    </p:animScale>
                                    <p:animScale>
                                      <p:cBhvr>
                                        <p:cTn id="241" dur="26">
                                          <p:stCondLst>
                                            <p:cond delay="1642"/>
                                          </p:stCondLst>
                                        </p:cTn>
                                        <p:tgtEl>
                                          <p:spTgt spid="30"/>
                                        </p:tgtEl>
                                      </p:cBhvr>
                                      <p:to x="100000" y="90000"/>
                                    </p:animScale>
                                    <p:animScale>
                                      <p:cBhvr>
                                        <p:cTn id="242" dur="166" decel="50000">
                                          <p:stCondLst>
                                            <p:cond delay="1668"/>
                                          </p:stCondLst>
                                        </p:cTn>
                                        <p:tgtEl>
                                          <p:spTgt spid="30"/>
                                        </p:tgtEl>
                                      </p:cBhvr>
                                      <p:to x="100000" y="100000"/>
                                    </p:animScale>
                                    <p:animScale>
                                      <p:cBhvr>
                                        <p:cTn id="243" dur="26">
                                          <p:stCondLst>
                                            <p:cond delay="1808"/>
                                          </p:stCondLst>
                                        </p:cTn>
                                        <p:tgtEl>
                                          <p:spTgt spid="30"/>
                                        </p:tgtEl>
                                      </p:cBhvr>
                                      <p:to x="100000" y="95000"/>
                                    </p:animScale>
                                    <p:animScale>
                                      <p:cBhvr>
                                        <p:cTn id="244" dur="166" decel="50000">
                                          <p:stCondLst>
                                            <p:cond delay="1834"/>
                                          </p:stCondLst>
                                        </p:cTn>
                                        <p:tgtEl>
                                          <p:spTgt spid="30"/>
                                        </p:tgtEl>
                                      </p:cBhvr>
                                      <p:to x="100000" y="100000"/>
                                    </p:animScale>
                                  </p:childTnLst>
                                </p:cTn>
                              </p:par>
                            </p:childTnLst>
                          </p:cTn>
                        </p:par>
                      </p:childTnLst>
                    </p:cTn>
                  </p:par>
                  <p:par>
                    <p:cTn id="245" fill="hold">
                      <p:stCondLst>
                        <p:cond delay="indefinite"/>
                      </p:stCondLst>
                      <p:childTnLst>
                        <p:par>
                          <p:cTn id="246" fill="hold">
                            <p:stCondLst>
                              <p:cond delay="0"/>
                            </p:stCondLst>
                            <p:childTnLst>
                              <p:par>
                                <p:cTn id="247" presetID="34" presetClass="entr" presetSubtype="0" fill="hold" nodeType="clickEffect">
                                  <p:stCondLst>
                                    <p:cond delay="0"/>
                                  </p:stCondLst>
                                  <p:childTnLst>
                                    <p:set>
                                      <p:cBhvr>
                                        <p:cTn id="248" dur="1" fill="hold">
                                          <p:stCondLst>
                                            <p:cond delay="0"/>
                                          </p:stCondLst>
                                        </p:cTn>
                                        <p:tgtEl>
                                          <p:spTgt spid="31"/>
                                        </p:tgtEl>
                                        <p:attrNameLst>
                                          <p:attrName>style.visibility</p:attrName>
                                        </p:attrNameLst>
                                      </p:cBhvr>
                                      <p:to>
                                        <p:strVal val="visible"/>
                                      </p:to>
                                    </p:set>
                                    <p:anim from="(-#ppt_w/2)" to="(#ppt_x)" calcmode="lin" valueType="num">
                                      <p:cBhvr>
                                        <p:cTn id="249" dur="600" fill="hold">
                                          <p:stCondLst>
                                            <p:cond delay="0"/>
                                          </p:stCondLst>
                                        </p:cTn>
                                        <p:tgtEl>
                                          <p:spTgt spid="31"/>
                                        </p:tgtEl>
                                        <p:attrNameLst>
                                          <p:attrName>ppt_x</p:attrName>
                                        </p:attrNameLst>
                                      </p:cBhvr>
                                    </p:anim>
                                    <p:anim from="0" to="-1.0" calcmode="lin" valueType="num">
                                      <p:cBhvr>
                                        <p:cTn id="250" dur="200" decel="50000" autoRev="1" fill="hold">
                                          <p:stCondLst>
                                            <p:cond delay="600"/>
                                          </p:stCondLst>
                                        </p:cTn>
                                        <p:tgtEl>
                                          <p:spTgt spid="31"/>
                                        </p:tgtEl>
                                        <p:attrNameLst>
                                          <p:attrName>xshear</p:attrName>
                                        </p:attrNameLst>
                                      </p:cBhvr>
                                    </p:anim>
                                    <p:animScale>
                                      <p:cBhvr>
                                        <p:cTn id="251" dur="200" decel="100000" autoRev="1" fill="hold">
                                          <p:stCondLst>
                                            <p:cond delay="600"/>
                                          </p:stCondLst>
                                        </p:cTn>
                                        <p:tgtEl>
                                          <p:spTgt spid="31"/>
                                        </p:tgtEl>
                                      </p:cBhvr>
                                      <p:from x="100000" y="100000"/>
                                      <p:to x="80000" y="100000"/>
                                    </p:animScale>
                                    <p:anim by="(#ppt_h/3+#ppt_w*0.1)" calcmode="lin" valueType="num">
                                      <p:cBhvr additive="sum">
                                        <p:cTn id="252" dur="200" decel="100000" autoRev="1" fill="hold">
                                          <p:stCondLst>
                                            <p:cond delay="600"/>
                                          </p:stCondLst>
                                        </p:cTn>
                                        <p:tgtEl>
                                          <p:spTgt spid="31"/>
                                        </p:tgtEl>
                                        <p:attrNameLst>
                                          <p:attrName>ppt_x</p:attrName>
                                        </p:attrNameLst>
                                      </p:cBhvr>
                                    </p:anim>
                                  </p:childTnLst>
                                </p:cTn>
                              </p:par>
                            </p:childTnLst>
                          </p:cTn>
                        </p:par>
                      </p:childTnLst>
                    </p:cTn>
                  </p:par>
                  <p:par>
                    <p:cTn id="253" fill="hold">
                      <p:stCondLst>
                        <p:cond delay="indefinite"/>
                      </p:stCondLst>
                      <p:childTnLst>
                        <p:par>
                          <p:cTn id="254" fill="hold">
                            <p:stCondLst>
                              <p:cond delay="0"/>
                            </p:stCondLst>
                            <p:childTnLst>
                              <p:par>
                                <p:cTn id="255" presetID="26" presetClass="entr" presetSubtype="0" fill="hold" grpId="0" nodeType="clickEffect">
                                  <p:stCondLst>
                                    <p:cond delay="0"/>
                                  </p:stCondLst>
                                  <p:childTnLst>
                                    <p:set>
                                      <p:cBhvr>
                                        <p:cTn id="256" dur="1" fill="hold">
                                          <p:stCondLst>
                                            <p:cond delay="0"/>
                                          </p:stCondLst>
                                        </p:cTn>
                                        <p:tgtEl>
                                          <p:spTgt spid="32"/>
                                        </p:tgtEl>
                                        <p:attrNameLst>
                                          <p:attrName>style.visibility</p:attrName>
                                        </p:attrNameLst>
                                      </p:cBhvr>
                                      <p:to>
                                        <p:strVal val="visible"/>
                                      </p:to>
                                    </p:set>
                                    <p:animEffect transition="in" filter="wipe(down)">
                                      <p:cBhvr>
                                        <p:cTn id="257" dur="580">
                                          <p:stCondLst>
                                            <p:cond delay="0"/>
                                          </p:stCondLst>
                                        </p:cTn>
                                        <p:tgtEl>
                                          <p:spTgt spid="32"/>
                                        </p:tgtEl>
                                      </p:cBhvr>
                                    </p:animEffect>
                                    <p:anim calcmode="lin" valueType="num">
                                      <p:cBhvr>
                                        <p:cTn id="258"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9"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0"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61"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62"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63" dur="26">
                                          <p:stCondLst>
                                            <p:cond delay="650"/>
                                          </p:stCondLst>
                                        </p:cTn>
                                        <p:tgtEl>
                                          <p:spTgt spid="32"/>
                                        </p:tgtEl>
                                      </p:cBhvr>
                                      <p:to x="100000" y="60000"/>
                                    </p:animScale>
                                    <p:animScale>
                                      <p:cBhvr>
                                        <p:cTn id="264" dur="166" decel="50000">
                                          <p:stCondLst>
                                            <p:cond delay="676"/>
                                          </p:stCondLst>
                                        </p:cTn>
                                        <p:tgtEl>
                                          <p:spTgt spid="32"/>
                                        </p:tgtEl>
                                      </p:cBhvr>
                                      <p:to x="100000" y="100000"/>
                                    </p:animScale>
                                    <p:animScale>
                                      <p:cBhvr>
                                        <p:cTn id="265" dur="26">
                                          <p:stCondLst>
                                            <p:cond delay="1312"/>
                                          </p:stCondLst>
                                        </p:cTn>
                                        <p:tgtEl>
                                          <p:spTgt spid="32"/>
                                        </p:tgtEl>
                                      </p:cBhvr>
                                      <p:to x="100000" y="80000"/>
                                    </p:animScale>
                                    <p:animScale>
                                      <p:cBhvr>
                                        <p:cTn id="266" dur="166" decel="50000">
                                          <p:stCondLst>
                                            <p:cond delay="1338"/>
                                          </p:stCondLst>
                                        </p:cTn>
                                        <p:tgtEl>
                                          <p:spTgt spid="32"/>
                                        </p:tgtEl>
                                      </p:cBhvr>
                                      <p:to x="100000" y="100000"/>
                                    </p:animScale>
                                    <p:animScale>
                                      <p:cBhvr>
                                        <p:cTn id="267" dur="26">
                                          <p:stCondLst>
                                            <p:cond delay="1642"/>
                                          </p:stCondLst>
                                        </p:cTn>
                                        <p:tgtEl>
                                          <p:spTgt spid="32"/>
                                        </p:tgtEl>
                                      </p:cBhvr>
                                      <p:to x="100000" y="90000"/>
                                    </p:animScale>
                                    <p:animScale>
                                      <p:cBhvr>
                                        <p:cTn id="268" dur="166" decel="50000">
                                          <p:stCondLst>
                                            <p:cond delay="1668"/>
                                          </p:stCondLst>
                                        </p:cTn>
                                        <p:tgtEl>
                                          <p:spTgt spid="32"/>
                                        </p:tgtEl>
                                      </p:cBhvr>
                                      <p:to x="100000" y="100000"/>
                                    </p:animScale>
                                    <p:animScale>
                                      <p:cBhvr>
                                        <p:cTn id="269" dur="26">
                                          <p:stCondLst>
                                            <p:cond delay="1808"/>
                                          </p:stCondLst>
                                        </p:cTn>
                                        <p:tgtEl>
                                          <p:spTgt spid="32"/>
                                        </p:tgtEl>
                                      </p:cBhvr>
                                      <p:to x="100000" y="95000"/>
                                    </p:animScale>
                                    <p:animScale>
                                      <p:cBhvr>
                                        <p:cTn id="270" dur="166" decel="50000">
                                          <p:stCondLst>
                                            <p:cond delay="1834"/>
                                          </p:stCondLst>
                                        </p:cTn>
                                        <p:tgtEl>
                                          <p:spTgt spid="32"/>
                                        </p:tgtEl>
                                      </p:cBhvr>
                                      <p:to x="100000" y="100000"/>
                                    </p:animScale>
                                  </p:childTnLst>
                                </p:cTn>
                              </p:par>
                            </p:childTnLst>
                          </p:cTn>
                        </p:par>
                      </p:childTnLst>
                    </p:cTn>
                  </p:par>
                  <p:par>
                    <p:cTn id="271" fill="hold">
                      <p:stCondLst>
                        <p:cond delay="indefinite"/>
                      </p:stCondLst>
                      <p:childTnLst>
                        <p:par>
                          <p:cTn id="272" fill="hold">
                            <p:stCondLst>
                              <p:cond delay="0"/>
                            </p:stCondLst>
                            <p:childTnLst>
                              <p:par>
                                <p:cTn id="273" presetID="34" presetClass="entr" presetSubtype="0" fill="hold" nodeType="clickEffect">
                                  <p:stCondLst>
                                    <p:cond delay="0"/>
                                  </p:stCondLst>
                                  <p:childTnLst>
                                    <p:set>
                                      <p:cBhvr>
                                        <p:cTn id="274" dur="1" fill="hold">
                                          <p:stCondLst>
                                            <p:cond delay="0"/>
                                          </p:stCondLst>
                                        </p:cTn>
                                        <p:tgtEl>
                                          <p:spTgt spid="33"/>
                                        </p:tgtEl>
                                        <p:attrNameLst>
                                          <p:attrName>style.visibility</p:attrName>
                                        </p:attrNameLst>
                                      </p:cBhvr>
                                      <p:to>
                                        <p:strVal val="visible"/>
                                      </p:to>
                                    </p:set>
                                    <p:anim from="(-#ppt_w/2)" to="(#ppt_x)" calcmode="lin" valueType="num">
                                      <p:cBhvr>
                                        <p:cTn id="275" dur="600" fill="hold">
                                          <p:stCondLst>
                                            <p:cond delay="0"/>
                                          </p:stCondLst>
                                        </p:cTn>
                                        <p:tgtEl>
                                          <p:spTgt spid="33"/>
                                        </p:tgtEl>
                                        <p:attrNameLst>
                                          <p:attrName>ppt_x</p:attrName>
                                        </p:attrNameLst>
                                      </p:cBhvr>
                                    </p:anim>
                                    <p:anim from="0" to="-1.0" calcmode="lin" valueType="num">
                                      <p:cBhvr>
                                        <p:cTn id="276" dur="200" decel="50000" autoRev="1" fill="hold">
                                          <p:stCondLst>
                                            <p:cond delay="600"/>
                                          </p:stCondLst>
                                        </p:cTn>
                                        <p:tgtEl>
                                          <p:spTgt spid="33"/>
                                        </p:tgtEl>
                                        <p:attrNameLst>
                                          <p:attrName>xshear</p:attrName>
                                        </p:attrNameLst>
                                      </p:cBhvr>
                                    </p:anim>
                                    <p:animScale>
                                      <p:cBhvr>
                                        <p:cTn id="277" dur="200" decel="100000" autoRev="1" fill="hold">
                                          <p:stCondLst>
                                            <p:cond delay="600"/>
                                          </p:stCondLst>
                                        </p:cTn>
                                        <p:tgtEl>
                                          <p:spTgt spid="33"/>
                                        </p:tgtEl>
                                      </p:cBhvr>
                                      <p:from x="100000" y="100000"/>
                                      <p:to x="80000" y="100000"/>
                                    </p:animScale>
                                    <p:anim by="(#ppt_h/3+#ppt_w*0.1)" calcmode="lin" valueType="num">
                                      <p:cBhvr additive="sum">
                                        <p:cTn id="278" dur="200" decel="100000" autoRev="1" fill="hold">
                                          <p:stCondLst>
                                            <p:cond delay="600"/>
                                          </p:stCondLst>
                                        </p:cTn>
                                        <p:tgtEl>
                                          <p:spTgt spid="33"/>
                                        </p:tgtEl>
                                        <p:attrNameLst>
                                          <p:attrName>ppt_x</p:attrName>
                                        </p:attrNameLst>
                                      </p:cBhvr>
                                    </p:anim>
                                  </p:childTnLst>
                                </p:cTn>
                              </p:par>
                            </p:childTnLst>
                          </p:cTn>
                        </p:par>
                      </p:childTnLst>
                    </p:cTn>
                  </p:par>
                  <p:par>
                    <p:cTn id="279" fill="hold">
                      <p:stCondLst>
                        <p:cond delay="indefinite"/>
                      </p:stCondLst>
                      <p:childTnLst>
                        <p:par>
                          <p:cTn id="280" fill="hold">
                            <p:stCondLst>
                              <p:cond delay="0"/>
                            </p:stCondLst>
                            <p:childTnLst>
                              <p:par>
                                <p:cTn id="281" presetID="26" presetClass="entr" presetSubtype="0" fill="hold" grpId="0" nodeType="clickEffect">
                                  <p:stCondLst>
                                    <p:cond delay="0"/>
                                  </p:stCondLst>
                                  <p:childTnLst>
                                    <p:set>
                                      <p:cBhvr>
                                        <p:cTn id="282" dur="1" fill="hold">
                                          <p:stCondLst>
                                            <p:cond delay="0"/>
                                          </p:stCondLst>
                                        </p:cTn>
                                        <p:tgtEl>
                                          <p:spTgt spid="34"/>
                                        </p:tgtEl>
                                        <p:attrNameLst>
                                          <p:attrName>style.visibility</p:attrName>
                                        </p:attrNameLst>
                                      </p:cBhvr>
                                      <p:to>
                                        <p:strVal val="visible"/>
                                      </p:to>
                                    </p:set>
                                    <p:animEffect transition="in" filter="wipe(down)">
                                      <p:cBhvr>
                                        <p:cTn id="283" dur="580">
                                          <p:stCondLst>
                                            <p:cond delay="0"/>
                                          </p:stCondLst>
                                        </p:cTn>
                                        <p:tgtEl>
                                          <p:spTgt spid="34"/>
                                        </p:tgtEl>
                                      </p:cBhvr>
                                    </p:animEffect>
                                    <p:anim calcmode="lin" valueType="num">
                                      <p:cBhvr>
                                        <p:cTn id="284"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85"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86"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87"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288"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289" dur="26">
                                          <p:stCondLst>
                                            <p:cond delay="650"/>
                                          </p:stCondLst>
                                        </p:cTn>
                                        <p:tgtEl>
                                          <p:spTgt spid="34"/>
                                        </p:tgtEl>
                                      </p:cBhvr>
                                      <p:to x="100000" y="60000"/>
                                    </p:animScale>
                                    <p:animScale>
                                      <p:cBhvr>
                                        <p:cTn id="290" dur="166" decel="50000">
                                          <p:stCondLst>
                                            <p:cond delay="676"/>
                                          </p:stCondLst>
                                        </p:cTn>
                                        <p:tgtEl>
                                          <p:spTgt spid="34"/>
                                        </p:tgtEl>
                                      </p:cBhvr>
                                      <p:to x="100000" y="100000"/>
                                    </p:animScale>
                                    <p:animScale>
                                      <p:cBhvr>
                                        <p:cTn id="291" dur="26">
                                          <p:stCondLst>
                                            <p:cond delay="1312"/>
                                          </p:stCondLst>
                                        </p:cTn>
                                        <p:tgtEl>
                                          <p:spTgt spid="34"/>
                                        </p:tgtEl>
                                      </p:cBhvr>
                                      <p:to x="100000" y="80000"/>
                                    </p:animScale>
                                    <p:animScale>
                                      <p:cBhvr>
                                        <p:cTn id="292" dur="166" decel="50000">
                                          <p:stCondLst>
                                            <p:cond delay="1338"/>
                                          </p:stCondLst>
                                        </p:cTn>
                                        <p:tgtEl>
                                          <p:spTgt spid="34"/>
                                        </p:tgtEl>
                                      </p:cBhvr>
                                      <p:to x="100000" y="100000"/>
                                    </p:animScale>
                                    <p:animScale>
                                      <p:cBhvr>
                                        <p:cTn id="293" dur="26">
                                          <p:stCondLst>
                                            <p:cond delay="1642"/>
                                          </p:stCondLst>
                                        </p:cTn>
                                        <p:tgtEl>
                                          <p:spTgt spid="34"/>
                                        </p:tgtEl>
                                      </p:cBhvr>
                                      <p:to x="100000" y="90000"/>
                                    </p:animScale>
                                    <p:animScale>
                                      <p:cBhvr>
                                        <p:cTn id="294" dur="166" decel="50000">
                                          <p:stCondLst>
                                            <p:cond delay="1668"/>
                                          </p:stCondLst>
                                        </p:cTn>
                                        <p:tgtEl>
                                          <p:spTgt spid="34"/>
                                        </p:tgtEl>
                                      </p:cBhvr>
                                      <p:to x="100000" y="100000"/>
                                    </p:animScale>
                                    <p:animScale>
                                      <p:cBhvr>
                                        <p:cTn id="295" dur="26">
                                          <p:stCondLst>
                                            <p:cond delay="1808"/>
                                          </p:stCondLst>
                                        </p:cTn>
                                        <p:tgtEl>
                                          <p:spTgt spid="34"/>
                                        </p:tgtEl>
                                      </p:cBhvr>
                                      <p:to x="100000" y="95000"/>
                                    </p:animScale>
                                    <p:animScale>
                                      <p:cBhvr>
                                        <p:cTn id="296" dur="166" decel="50000">
                                          <p:stCondLst>
                                            <p:cond delay="1834"/>
                                          </p:stCondLst>
                                        </p:cTn>
                                        <p:tgtEl>
                                          <p:spTgt spid="3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6" grpId="0" animBg="1"/>
      <p:bldP spid="18" grpId="0" animBg="1"/>
      <p:bldP spid="20" grpId="0" animBg="1"/>
      <p:bldP spid="22" grpId="0" animBg="1"/>
      <p:bldP spid="24" grpId="0" animBg="1"/>
      <p:bldP spid="26" grpId="0" animBg="1"/>
      <p:bldP spid="28" grpId="0" animBg="1"/>
      <p:bldP spid="30" grpId="0" animBg="1"/>
      <p:bldP spid="32" grpId="0" animBg="1"/>
      <p:bldP spid="3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0" y="1219200"/>
          <a:ext cx="91440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ounded Rectangle 8"/>
          <p:cNvSpPr/>
          <p:nvPr/>
        </p:nvSpPr>
        <p:spPr>
          <a:xfrm>
            <a:off x="1" y="0"/>
            <a:ext cx="9144000" cy="1219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defRPr/>
            </a:pPr>
            <a:r>
              <a:rPr lang="en-US" sz="4400" b="1" dirty="0" smtClean="0">
                <a:solidFill>
                  <a:srgbClr val="00B0F0"/>
                </a:solidFill>
                <a:latin typeface="Times New Roman" pitchFamily="18" charset="0"/>
                <a:cs typeface="Times New Roman" pitchFamily="18" charset="0"/>
              </a:rPr>
              <a:t>CSR</a:t>
            </a:r>
            <a:r>
              <a:rPr lang="en-US" sz="2800" b="1" dirty="0" smtClean="0">
                <a:solidFill>
                  <a:srgbClr val="00B0F0"/>
                </a:solidFill>
                <a:latin typeface="Times New Roman" pitchFamily="18" charset="0"/>
                <a:cs typeface="Times New Roman" pitchFamily="18" charset="0"/>
              </a:rPr>
              <a:t> </a:t>
            </a:r>
            <a:r>
              <a:rPr lang="en-US" sz="2000" b="1" dirty="0" smtClean="0">
                <a:solidFill>
                  <a:srgbClr val="00B0F0"/>
                </a:solidFill>
                <a:latin typeface="Times New Roman" pitchFamily="18" charset="0"/>
                <a:cs typeface="Times New Roman" pitchFamily="18" charset="0"/>
              </a:rPr>
              <a:t>Contd…!!!</a:t>
            </a:r>
            <a:endParaRPr lang="en-GB" b="1" dirty="0">
              <a:solidFill>
                <a:srgbClr val="00B0F0"/>
              </a:solidFill>
              <a:latin typeface="Times New Roman" pitchFamily="18" charset="0"/>
              <a:cs typeface="Times New Roman" pitchFamily="18" charset="0"/>
            </a:endParaRPr>
          </a:p>
        </p:txBody>
      </p:sp>
      <p:sp>
        <p:nvSpPr>
          <p:cNvPr id="11" name="Slide Number Placeholder 10"/>
          <p:cNvSpPr>
            <a:spLocks noGrp="1"/>
          </p:cNvSpPr>
          <p:nvPr>
            <p:ph type="sldNum" sz="quarter" idx="12"/>
          </p:nvPr>
        </p:nvSpPr>
        <p:spPr/>
        <p:txBody>
          <a:bodyPr/>
          <a:lstStyle/>
          <a:p>
            <a:fld id="{B6F15528-21DE-4FAA-801E-634DDDAF4B2B}" type="slidenum">
              <a:rPr lang="en-US" smtClean="0"/>
              <a:pPr/>
              <a:t>60</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5">
                                            <p:graphicEl>
                                              <a:dgm id="{6AC18E57-7A5A-4A33-9742-A3DD52C81B11}"/>
                                            </p:graphicEl>
                                          </p:spTgt>
                                        </p:tgtEl>
                                        <p:attrNameLst>
                                          <p:attrName>style.visibility</p:attrName>
                                        </p:attrNameLst>
                                      </p:cBhvr>
                                      <p:to>
                                        <p:strVal val="visible"/>
                                      </p:to>
                                    </p:set>
                                    <p:anim calcmode="lin" valueType="num">
                                      <p:cBhvr>
                                        <p:cTn id="12" dur="1000" fill="hold"/>
                                        <p:tgtEl>
                                          <p:spTgt spid="5">
                                            <p:graphicEl>
                                              <a:dgm id="{6AC18E57-7A5A-4A33-9742-A3DD52C81B11}"/>
                                            </p:graphicEl>
                                          </p:spTgt>
                                        </p:tgtEl>
                                        <p:attrNameLst>
                                          <p:attrName>ppt_x</p:attrName>
                                        </p:attrNameLst>
                                      </p:cBhvr>
                                      <p:tavLst>
                                        <p:tav tm="0">
                                          <p:val>
                                            <p:strVal val="#ppt_x-.2"/>
                                          </p:val>
                                        </p:tav>
                                        <p:tav tm="100000">
                                          <p:val>
                                            <p:strVal val="#ppt_x"/>
                                          </p:val>
                                        </p:tav>
                                      </p:tavLst>
                                    </p:anim>
                                    <p:anim calcmode="lin" valueType="num">
                                      <p:cBhvr>
                                        <p:cTn id="13" dur="1000" fill="hold"/>
                                        <p:tgtEl>
                                          <p:spTgt spid="5">
                                            <p:graphicEl>
                                              <a:dgm id="{6AC18E57-7A5A-4A33-9742-A3DD52C81B11}"/>
                                            </p:graphic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
                                            <p:graphicEl>
                                              <a:dgm id="{6AC18E57-7A5A-4A33-9742-A3DD52C81B11}"/>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5">
                                            <p:graphicEl>
                                              <a:dgm id="{1401B261-7723-4515-B683-9FA1564A5E41}"/>
                                            </p:graphicEl>
                                          </p:spTgt>
                                        </p:tgtEl>
                                        <p:attrNameLst>
                                          <p:attrName>style.visibility</p:attrName>
                                        </p:attrNameLst>
                                      </p:cBhvr>
                                      <p:to>
                                        <p:strVal val="visible"/>
                                      </p:to>
                                    </p:set>
                                    <p:anim calcmode="lin" valueType="num">
                                      <p:cBhvr>
                                        <p:cTn id="19" dur="1000" fill="hold"/>
                                        <p:tgtEl>
                                          <p:spTgt spid="5">
                                            <p:graphicEl>
                                              <a:dgm id="{1401B261-7723-4515-B683-9FA1564A5E41}"/>
                                            </p:graphicEl>
                                          </p:spTgt>
                                        </p:tgtEl>
                                        <p:attrNameLst>
                                          <p:attrName>ppt_x</p:attrName>
                                        </p:attrNameLst>
                                      </p:cBhvr>
                                      <p:tavLst>
                                        <p:tav tm="0">
                                          <p:val>
                                            <p:strVal val="#ppt_x-.2"/>
                                          </p:val>
                                        </p:tav>
                                        <p:tav tm="100000">
                                          <p:val>
                                            <p:strVal val="#ppt_x"/>
                                          </p:val>
                                        </p:tav>
                                      </p:tavLst>
                                    </p:anim>
                                    <p:anim calcmode="lin" valueType="num">
                                      <p:cBhvr>
                                        <p:cTn id="20" dur="1000" fill="hold"/>
                                        <p:tgtEl>
                                          <p:spTgt spid="5">
                                            <p:graphicEl>
                                              <a:dgm id="{1401B261-7723-4515-B683-9FA1564A5E41}"/>
                                            </p:graphic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5">
                                            <p:graphicEl>
                                              <a:dgm id="{1401B261-7723-4515-B683-9FA1564A5E41}"/>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5">
                                            <p:graphicEl>
                                              <a:dgm id="{5125773F-9498-4E7D-9853-8BFC73499C21}"/>
                                            </p:graphicEl>
                                          </p:spTgt>
                                        </p:tgtEl>
                                        <p:attrNameLst>
                                          <p:attrName>style.visibility</p:attrName>
                                        </p:attrNameLst>
                                      </p:cBhvr>
                                      <p:to>
                                        <p:strVal val="visible"/>
                                      </p:to>
                                    </p:set>
                                    <p:anim calcmode="lin" valueType="num">
                                      <p:cBhvr>
                                        <p:cTn id="26" dur="1000" fill="hold"/>
                                        <p:tgtEl>
                                          <p:spTgt spid="5">
                                            <p:graphicEl>
                                              <a:dgm id="{5125773F-9498-4E7D-9853-8BFC73499C21}"/>
                                            </p:graphicEl>
                                          </p:spTgt>
                                        </p:tgtEl>
                                        <p:attrNameLst>
                                          <p:attrName>ppt_x</p:attrName>
                                        </p:attrNameLst>
                                      </p:cBhvr>
                                      <p:tavLst>
                                        <p:tav tm="0">
                                          <p:val>
                                            <p:strVal val="#ppt_x-.2"/>
                                          </p:val>
                                        </p:tav>
                                        <p:tav tm="100000">
                                          <p:val>
                                            <p:strVal val="#ppt_x"/>
                                          </p:val>
                                        </p:tav>
                                      </p:tavLst>
                                    </p:anim>
                                    <p:anim calcmode="lin" valueType="num">
                                      <p:cBhvr>
                                        <p:cTn id="27" dur="1000" fill="hold"/>
                                        <p:tgtEl>
                                          <p:spTgt spid="5">
                                            <p:graphicEl>
                                              <a:dgm id="{5125773F-9498-4E7D-9853-8BFC73499C21}"/>
                                            </p:graphic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5">
                                            <p:graphicEl>
                                              <a:dgm id="{5125773F-9498-4E7D-9853-8BFC73499C2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P spid="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152400" y="1208088"/>
            <a:ext cx="8839200" cy="4616648"/>
          </a:xfrm>
          <a:prstGeom prst="rect">
            <a:avLst/>
          </a:prstGeom>
          <a:noFill/>
          <a:ln w="9525">
            <a:noFill/>
            <a:miter lim="800000"/>
            <a:headEnd/>
            <a:tailEnd/>
          </a:ln>
        </p:spPr>
        <p:txBody>
          <a:bodyPr wrap="square">
            <a:spAutoFit/>
          </a:bodyPr>
          <a:lstStyle/>
          <a:p>
            <a:pPr algn="just">
              <a:lnSpc>
                <a:spcPct val="150000"/>
              </a:lnSpc>
              <a:defRPr/>
            </a:pPr>
            <a:r>
              <a:rPr lang="en-US" sz="2000" b="1" dirty="0" smtClean="0">
                <a:latin typeface="+mj-lt"/>
                <a:cs typeface="Tahoma" pitchFamily="34" charset="0"/>
              </a:rPr>
              <a:t>AS PER THE DRAFT RULES </a:t>
            </a:r>
          </a:p>
          <a:p>
            <a:pPr algn="just">
              <a:lnSpc>
                <a:spcPct val="150000"/>
              </a:lnSpc>
              <a:buFont typeface="Arial" charset="0"/>
              <a:buChar char="•"/>
              <a:defRPr/>
            </a:pPr>
            <a:r>
              <a:rPr lang="en-US" sz="2000" b="1" dirty="0" smtClean="0">
                <a:solidFill>
                  <a:srgbClr val="FFFF00"/>
                </a:solidFill>
                <a:latin typeface="+mj-lt"/>
                <a:cs typeface="Tahoma" pitchFamily="34" charset="0"/>
              </a:rPr>
              <a:t>Net </a:t>
            </a:r>
            <a:r>
              <a:rPr lang="en-US" sz="2000" b="1" dirty="0">
                <a:solidFill>
                  <a:srgbClr val="FFFF00"/>
                </a:solidFill>
                <a:latin typeface="+mj-lt"/>
                <a:cs typeface="Tahoma" pitchFamily="34" charset="0"/>
              </a:rPr>
              <a:t>Profit:</a:t>
            </a:r>
            <a:r>
              <a:rPr lang="en-US" sz="2000" dirty="0">
                <a:solidFill>
                  <a:srgbClr val="FFFF00"/>
                </a:solidFill>
                <a:latin typeface="+mj-lt"/>
                <a:cs typeface="Tahoma" pitchFamily="34" charset="0"/>
              </a:rPr>
              <a:t> </a:t>
            </a:r>
            <a:r>
              <a:rPr lang="en-US" sz="2000" dirty="0">
                <a:latin typeface="+mj-lt"/>
                <a:cs typeface="Tahoma" pitchFamily="34" charset="0"/>
              </a:rPr>
              <a:t>defined as </a:t>
            </a:r>
            <a:r>
              <a:rPr lang="en-US" sz="2000" b="1" u="sng" dirty="0" smtClean="0">
                <a:latin typeface="+mj-lt"/>
                <a:cs typeface="Tahoma" pitchFamily="34" charset="0"/>
              </a:rPr>
              <a:t>Net Profit </a:t>
            </a:r>
            <a:r>
              <a:rPr lang="en-US" sz="2000" b="1" u="sng" dirty="0">
                <a:latin typeface="+mj-lt"/>
                <a:cs typeface="Tahoma" pitchFamily="34" charset="0"/>
              </a:rPr>
              <a:t>before </a:t>
            </a:r>
            <a:r>
              <a:rPr lang="en-US" sz="2000" b="1" u="sng" dirty="0" smtClean="0">
                <a:latin typeface="+mj-lt"/>
                <a:cs typeface="Tahoma" pitchFamily="34" charset="0"/>
              </a:rPr>
              <a:t>Tax </a:t>
            </a:r>
            <a:r>
              <a:rPr lang="en-US" sz="2000" dirty="0">
                <a:latin typeface="+mj-lt"/>
                <a:cs typeface="Tahoma" pitchFamily="34" charset="0"/>
              </a:rPr>
              <a:t>as per books of accounts and </a:t>
            </a:r>
            <a:r>
              <a:rPr lang="en-US" sz="2000" dirty="0">
                <a:solidFill>
                  <a:srgbClr val="FF0000"/>
                </a:solidFill>
                <a:latin typeface="+mj-lt"/>
                <a:cs typeface="Tahoma" pitchFamily="34" charset="0"/>
              </a:rPr>
              <a:t>does not include profits from branches outside India</a:t>
            </a:r>
          </a:p>
          <a:p>
            <a:pPr algn="just">
              <a:buFont typeface="Arial" charset="0"/>
              <a:buChar char="•"/>
              <a:defRPr/>
            </a:pPr>
            <a:endParaRPr lang="en-US" sz="1200" dirty="0">
              <a:latin typeface="+mj-lt"/>
              <a:cs typeface="Tahoma" pitchFamily="34" charset="0"/>
            </a:endParaRPr>
          </a:p>
          <a:p>
            <a:pPr marL="290513" indent="-290513" algn="just">
              <a:buFont typeface="Wingdings" pitchFamily="2" charset="2"/>
              <a:buChar char="q"/>
              <a:defRPr/>
            </a:pPr>
            <a:r>
              <a:rPr lang="en-US" sz="2000" dirty="0">
                <a:latin typeface="+mj-lt"/>
                <a:cs typeface="Tahoma" pitchFamily="34" charset="0"/>
              </a:rPr>
              <a:t>CSR Policy of the company to include:</a:t>
            </a:r>
          </a:p>
          <a:p>
            <a:pPr algn="just">
              <a:defRPr/>
            </a:pPr>
            <a:endParaRPr lang="en-US" sz="1200" dirty="0">
              <a:latin typeface="+mj-lt"/>
              <a:cs typeface="Tahoma" pitchFamily="34" charset="0"/>
            </a:endParaRPr>
          </a:p>
          <a:p>
            <a:pPr marL="465138" lvl="1" indent="-193675" algn="just">
              <a:lnSpc>
                <a:spcPct val="200000"/>
              </a:lnSpc>
              <a:buFont typeface="Wingdings" pitchFamily="2" charset="2"/>
              <a:buChar char="ü"/>
              <a:defRPr/>
            </a:pPr>
            <a:r>
              <a:rPr lang="en-US" sz="2000" dirty="0" smtClean="0">
                <a:cs typeface="Times New Roman" pitchFamily="18" charset="0"/>
              </a:rPr>
              <a:t>CSR activities to be within India only;</a:t>
            </a:r>
          </a:p>
          <a:p>
            <a:pPr marL="465138" lvl="1" indent="-193675" algn="just">
              <a:lnSpc>
                <a:spcPct val="200000"/>
              </a:lnSpc>
              <a:buFont typeface="Wingdings" pitchFamily="2" charset="2"/>
              <a:buChar char="ü"/>
              <a:defRPr/>
            </a:pPr>
            <a:r>
              <a:rPr lang="en-US" sz="2000" dirty="0" smtClean="0">
                <a:cs typeface="Times New Roman" pitchFamily="18" charset="0"/>
              </a:rPr>
              <a:t> CSR activities not to benefit only the employees of the company; </a:t>
            </a:r>
          </a:p>
          <a:p>
            <a:pPr marL="465138" lvl="1" indent="-193675" algn="just">
              <a:lnSpc>
                <a:spcPct val="200000"/>
              </a:lnSpc>
              <a:buFont typeface="Wingdings" pitchFamily="2" charset="2"/>
              <a:buChar char="ü"/>
              <a:defRPr/>
            </a:pPr>
            <a:r>
              <a:rPr lang="en-US" sz="2000" dirty="0" smtClean="0">
                <a:cs typeface="Times New Roman" pitchFamily="18" charset="0"/>
              </a:rPr>
              <a:t>Companies may collaborate resources with other companies to undertake CSR;</a:t>
            </a:r>
          </a:p>
          <a:p>
            <a:pPr marL="465138" lvl="1" indent="-193675" algn="just">
              <a:lnSpc>
                <a:spcPct val="200000"/>
              </a:lnSpc>
              <a:buFont typeface="Wingdings" pitchFamily="2" charset="2"/>
              <a:buChar char="ü"/>
              <a:defRPr/>
            </a:pPr>
            <a:r>
              <a:rPr lang="en-US" sz="2000" dirty="0" smtClean="0">
                <a:cs typeface="Tahoma" pitchFamily="34" charset="0"/>
              </a:rPr>
              <a:t>Specify the projects and programmes that are to be undertaken.;</a:t>
            </a:r>
          </a:p>
        </p:txBody>
      </p:sp>
      <p:sp>
        <p:nvSpPr>
          <p:cNvPr id="9" name="Rounded Rectangle 8"/>
          <p:cNvSpPr/>
          <p:nvPr/>
        </p:nvSpPr>
        <p:spPr>
          <a:xfrm>
            <a:off x="1" y="0"/>
            <a:ext cx="9144000" cy="1219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defRPr/>
            </a:pPr>
            <a:r>
              <a:rPr lang="en-US" sz="4400" b="1" dirty="0" smtClean="0">
                <a:solidFill>
                  <a:srgbClr val="00B0F0"/>
                </a:solidFill>
                <a:latin typeface="Times New Roman" pitchFamily="18" charset="0"/>
                <a:cs typeface="Times New Roman" pitchFamily="18" charset="0"/>
              </a:rPr>
              <a:t>CSR</a:t>
            </a:r>
            <a:r>
              <a:rPr lang="en-US" sz="2800" b="1" dirty="0" smtClean="0">
                <a:solidFill>
                  <a:srgbClr val="00B0F0"/>
                </a:solidFill>
                <a:latin typeface="Times New Roman" pitchFamily="18" charset="0"/>
                <a:cs typeface="Times New Roman" pitchFamily="18" charset="0"/>
              </a:rPr>
              <a:t> </a:t>
            </a:r>
            <a:r>
              <a:rPr lang="en-US" sz="2000" b="1" dirty="0" smtClean="0">
                <a:solidFill>
                  <a:srgbClr val="00B0F0"/>
                </a:solidFill>
                <a:latin typeface="Times New Roman" pitchFamily="18" charset="0"/>
                <a:cs typeface="Times New Roman" pitchFamily="18" charset="0"/>
              </a:rPr>
              <a:t>Contd…!!!</a:t>
            </a:r>
            <a:endParaRPr lang="en-GB" b="1" dirty="0">
              <a:solidFill>
                <a:srgbClr val="00B0F0"/>
              </a:solidFill>
              <a:latin typeface="Times New Roman" pitchFamily="18" charset="0"/>
              <a:cs typeface="Times New Roman" pitchFamily="18" charset="0"/>
            </a:endParaRPr>
          </a:p>
        </p:txBody>
      </p:sp>
      <p:sp>
        <p:nvSpPr>
          <p:cNvPr id="11" name="Slide Number Placeholder 10"/>
          <p:cNvSpPr>
            <a:spLocks noGrp="1"/>
          </p:cNvSpPr>
          <p:nvPr>
            <p:ph type="sldNum" sz="quarter" idx="12"/>
          </p:nvPr>
        </p:nvSpPr>
        <p:spPr/>
        <p:txBody>
          <a:bodyPr/>
          <a:lstStyle/>
          <a:p>
            <a:fld id="{B6F15528-21DE-4FAA-801E-634DDDAF4B2B}" type="slidenum">
              <a:rPr lang="en-US" smtClean="0"/>
              <a:pPr/>
              <a:t>61</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p:cTn id="19" dur="1000" fill="hold"/>
                                        <p:tgtEl>
                                          <p:spTgt spid="5">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5">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 calcmode="lin" valueType="num">
                                      <p:cBhvr>
                                        <p:cTn id="26" dur="1000" fill="hold"/>
                                        <p:tgtEl>
                                          <p:spTgt spid="5">
                                            <p:txEl>
                                              <p:pRg st="3" end="3"/>
                                            </p:txEl>
                                          </p:spTgt>
                                        </p:tgtEl>
                                        <p:attrNameLst>
                                          <p:attrName>ppt_x</p:attrName>
                                        </p:attrNameLst>
                                      </p:cBhvr>
                                      <p:tavLst>
                                        <p:tav tm="0">
                                          <p:val>
                                            <p:strVal val="#ppt_x-.2"/>
                                          </p:val>
                                        </p:tav>
                                        <p:tav tm="100000">
                                          <p:val>
                                            <p:strVal val="#ppt_x"/>
                                          </p:val>
                                        </p:tav>
                                      </p:tavLst>
                                    </p:anim>
                                    <p:anim calcmode="lin" valueType="num">
                                      <p:cBhvr>
                                        <p:cTn id="27" dur="1000" fill="hold"/>
                                        <p:tgtEl>
                                          <p:spTgt spid="5">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anim calcmode="lin" valueType="num">
                                      <p:cBhvr>
                                        <p:cTn id="33" dur="1000" fill="hold"/>
                                        <p:tgtEl>
                                          <p:spTgt spid="5">
                                            <p:txEl>
                                              <p:pRg st="5" end="5"/>
                                            </p:txEl>
                                          </p:spTgt>
                                        </p:tgtEl>
                                        <p:attrNameLst>
                                          <p:attrName>ppt_x</p:attrName>
                                        </p:attrNameLst>
                                      </p:cBhvr>
                                      <p:tavLst>
                                        <p:tav tm="0">
                                          <p:val>
                                            <p:strVal val="#ppt_x-.2"/>
                                          </p:val>
                                        </p:tav>
                                        <p:tav tm="100000">
                                          <p:val>
                                            <p:strVal val="#ppt_x"/>
                                          </p:val>
                                        </p:tav>
                                      </p:tavLst>
                                    </p:anim>
                                    <p:anim calcmode="lin" valueType="num">
                                      <p:cBhvr>
                                        <p:cTn id="34" dur="1000" fill="hold"/>
                                        <p:tgtEl>
                                          <p:spTgt spid="5">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5">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5">
                                            <p:txEl>
                                              <p:pRg st="6" end="6"/>
                                            </p:txEl>
                                          </p:spTgt>
                                        </p:tgtEl>
                                        <p:attrNameLst>
                                          <p:attrName>style.visibility</p:attrName>
                                        </p:attrNameLst>
                                      </p:cBhvr>
                                      <p:to>
                                        <p:strVal val="visible"/>
                                      </p:to>
                                    </p:set>
                                    <p:anim calcmode="lin" valueType="num">
                                      <p:cBhvr>
                                        <p:cTn id="40" dur="1000" fill="hold"/>
                                        <p:tgtEl>
                                          <p:spTgt spid="5">
                                            <p:txEl>
                                              <p:pRg st="6" end="6"/>
                                            </p:txEl>
                                          </p:spTgt>
                                        </p:tgtEl>
                                        <p:attrNameLst>
                                          <p:attrName>ppt_x</p:attrName>
                                        </p:attrNameLst>
                                      </p:cBhvr>
                                      <p:tavLst>
                                        <p:tav tm="0">
                                          <p:val>
                                            <p:strVal val="#ppt_x-.2"/>
                                          </p:val>
                                        </p:tav>
                                        <p:tav tm="100000">
                                          <p:val>
                                            <p:strVal val="#ppt_x"/>
                                          </p:val>
                                        </p:tav>
                                      </p:tavLst>
                                    </p:anim>
                                    <p:anim calcmode="lin" valueType="num">
                                      <p:cBhvr>
                                        <p:cTn id="41" dur="1000" fill="hold"/>
                                        <p:tgtEl>
                                          <p:spTgt spid="5">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 calcmode="lin" valueType="num">
                                      <p:cBhvr>
                                        <p:cTn id="47" dur="1000" fill="hold"/>
                                        <p:tgtEl>
                                          <p:spTgt spid="5">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5">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5">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5">
                                            <p:txEl>
                                              <p:pRg st="8" end="8"/>
                                            </p:txEl>
                                          </p:spTgt>
                                        </p:tgtEl>
                                        <p:attrNameLst>
                                          <p:attrName>style.visibility</p:attrName>
                                        </p:attrNameLst>
                                      </p:cBhvr>
                                      <p:to>
                                        <p:strVal val="visible"/>
                                      </p:to>
                                    </p:set>
                                    <p:anim calcmode="lin" valueType="num">
                                      <p:cBhvr>
                                        <p:cTn id="54" dur="1000" fill="hold"/>
                                        <p:tgtEl>
                                          <p:spTgt spid="5">
                                            <p:txEl>
                                              <p:pRg st="8" end="8"/>
                                            </p:txEl>
                                          </p:spTgt>
                                        </p:tgtEl>
                                        <p:attrNameLst>
                                          <p:attrName>ppt_x</p:attrName>
                                        </p:attrNameLst>
                                      </p:cBhvr>
                                      <p:tavLst>
                                        <p:tav tm="0">
                                          <p:val>
                                            <p:strVal val="#ppt_x-.2"/>
                                          </p:val>
                                        </p:tav>
                                        <p:tav tm="100000">
                                          <p:val>
                                            <p:strVal val="#ppt_x"/>
                                          </p:val>
                                        </p:tav>
                                      </p:tavLst>
                                    </p:anim>
                                    <p:anim calcmode="lin" valueType="num">
                                      <p:cBhvr>
                                        <p:cTn id="55" dur="1000" fill="hold"/>
                                        <p:tgtEl>
                                          <p:spTgt spid="5">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5"/>
      <p:bldP spid="9"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914400"/>
            <a:ext cx="8839200" cy="5170646"/>
          </a:xfrm>
          <a:prstGeom prst="rect">
            <a:avLst/>
          </a:prstGeom>
        </p:spPr>
        <p:txBody>
          <a:bodyPr wrap="square">
            <a:spAutoFit/>
          </a:bodyPr>
          <a:lstStyle/>
          <a:p>
            <a:pPr marL="228600" lvl="1" indent="-228600" algn="just">
              <a:lnSpc>
                <a:spcPct val="150000"/>
              </a:lnSpc>
              <a:buFont typeface="Wingdings" pitchFamily="2" charset="2"/>
              <a:buChar char="ü"/>
              <a:defRPr/>
            </a:pPr>
            <a:r>
              <a:rPr lang="en-US" sz="2000" dirty="0" smtClean="0">
                <a:cs typeface="Times New Roman" pitchFamily="18" charset="0"/>
              </a:rPr>
              <a:t>Company may conduct CSR activities through trusts, societies, or non profit companies operating in India, not set up by company itself.</a:t>
            </a:r>
            <a:endParaRPr lang="en-US" sz="2000" dirty="0" smtClean="0">
              <a:cs typeface="Tahoma" pitchFamily="34" charset="0"/>
            </a:endParaRPr>
          </a:p>
          <a:p>
            <a:pPr marL="228600" lvl="1" indent="-228600" algn="just">
              <a:lnSpc>
                <a:spcPct val="150000"/>
              </a:lnSpc>
              <a:buFont typeface="Wingdings" pitchFamily="2" charset="2"/>
              <a:buChar char="ü"/>
              <a:defRPr/>
            </a:pPr>
            <a:r>
              <a:rPr lang="en-US" sz="2000" dirty="0" smtClean="0">
                <a:cs typeface="Tahoma" pitchFamily="34" charset="0"/>
              </a:rPr>
              <a:t>CSR Project may also focus on integrating business models with social and environmental priorities.</a:t>
            </a:r>
          </a:p>
          <a:p>
            <a:pPr marL="228600" lvl="1" indent="-228600" algn="just">
              <a:lnSpc>
                <a:spcPct val="150000"/>
              </a:lnSpc>
              <a:buFont typeface="Wingdings" pitchFamily="2" charset="2"/>
              <a:buChar char="ü"/>
              <a:defRPr/>
            </a:pPr>
            <a:r>
              <a:rPr lang="en-US" sz="2000" dirty="0" smtClean="0">
                <a:cs typeface="Tahoma" pitchFamily="34" charset="0"/>
              </a:rPr>
              <a:t>CSR Policy should provide that surplus arising out of the CSR activity will not be part of business profits of a company </a:t>
            </a:r>
          </a:p>
          <a:p>
            <a:pPr marL="231775" lvl="1" indent="-231775" algn="just">
              <a:lnSpc>
                <a:spcPct val="150000"/>
              </a:lnSpc>
              <a:buFont typeface="Wingdings" pitchFamily="2" charset="2"/>
              <a:buChar char="ü"/>
            </a:pPr>
            <a:r>
              <a:rPr lang="en-US" sz="2000" dirty="0" smtClean="0">
                <a:cs typeface="Times New Roman" pitchFamily="18" charset="0"/>
              </a:rPr>
              <a:t>CSR activities to be conducted as projects or programmes excluding activities undertaken in normal course of business</a:t>
            </a:r>
          </a:p>
          <a:p>
            <a:pPr marL="231775" indent="-231775" algn="just">
              <a:lnSpc>
                <a:spcPct val="150000"/>
              </a:lnSpc>
              <a:buFont typeface="Wingdings" pitchFamily="2" charset="2"/>
              <a:buChar char="ü"/>
            </a:pPr>
            <a:r>
              <a:rPr lang="en-US" sz="2000" dirty="0" smtClean="0">
                <a:cs typeface="Times New Roman" pitchFamily="18" charset="0"/>
              </a:rPr>
              <a:t> CSR Committee to prepare transparent monitoring mechanism for implementation</a:t>
            </a:r>
          </a:p>
          <a:p>
            <a:pPr marL="465138" lvl="1" indent="-193675" algn="just">
              <a:lnSpc>
                <a:spcPct val="150000"/>
              </a:lnSpc>
              <a:buFont typeface="Wingdings" pitchFamily="2" charset="2"/>
              <a:buChar char="ü"/>
              <a:defRPr/>
            </a:pPr>
            <a:endParaRPr lang="en-US" sz="2000" dirty="0">
              <a:cs typeface="Tahoma" pitchFamily="34" charset="0"/>
            </a:endParaRPr>
          </a:p>
        </p:txBody>
      </p:sp>
      <p:sp>
        <p:nvSpPr>
          <p:cNvPr id="7" name="Rounded Rectangle 6"/>
          <p:cNvSpPr/>
          <p:nvPr/>
        </p:nvSpPr>
        <p:spPr>
          <a:xfrm>
            <a:off x="1" y="0"/>
            <a:ext cx="9144000" cy="990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defRPr/>
            </a:pPr>
            <a:r>
              <a:rPr lang="en-US" sz="4400" b="1" dirty="0" smtClean="0">
                <a:solidFill>
                  <a:srgbClr val="00B0F0"/>
                </a:solidFill>
                <a:latin typeface="Times New Roman" pitchFamily="18" charset="0"/>
                <a:cs typeface="Times New Roman" pitchFamily="18" charset="0"/>
              </a:rPr>
              <a:t>CSR</a:t>
            </a:r>
            <a:r>
              <a:rPr lang="en-US" sz="2800" b="1" dirty="0" smtClean="0">
                <a:solidFill>
                  <a:srgbClr val="00B0F0"/>
                </a:solidFill>
                <a:latin typeface="Times New Roman" pitchFamily="18" charset="0"/>
                <a:cs typeface="Times New Roman" pitchFamily="18" charset="0"/>
              </a:rPr>
              <a:t> </a:t>
            </a:r>
            <a:r>
              <a:rPr lang="en-US" sz="2000" b="1" dirty="0" smtClean="0">
                <a:solidFill>
                  <a:srgbClr val="00B0F0"/>
                </a:solidFill>
                <a:latin typeface="Times New Roman" pitchFamily="18" charset="0"/>
                <a:cs typeface="Times New Roman" pitchFamily="18" charset="0"/>
              </a:rPr>
              <a:t>Contd…!!!</a:t>
            </a:r>
            <a:endParaRPr lang="en-GB" sz="2400" b="1" dirty="0">
              <a:solidFill>
                <a:srgbClr val="00B0F0"/>
              </a:solidFill>
              <a:latin typeface="Times New Roman" pitchFamily="18" charset="0"/>
              <a:cs typeface="Times New Roman" pitchFamily="18" charset="0"/>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62</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p:cTn id="19"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p:cTn id="26"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 calcmode="lin" valueType="num">
                                      <p:cBhvr>
                                        <p:cTn id="33"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34"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6">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nodeType="click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anim calcmode="lin" valueType="num">
                                      <p:cBhvr>
                                        <p:cTn id="40"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41"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2"/>
          <p:cNvSpPr>
            <a:spLocks noGrp="1"/>
          </p:cNvSpPr>
          <p:nvPr>
            <p:ph type="title"/>
          </p:nvPr>
        </p:nvSpPr>
        <p:spPr>
          <a:xfrm>
            <a:off x="0" y="0"/>
            <a:ext cx="9144000" cy="1219200"/>
          </a:xfrm>
        </p:spPr>
        <p:style>
          <a:lnRef idx="1">
            <a:schemeClr val="accent2"/>
          </a:lnRef>
          <a:fillRef idx="2">
            <a:schemeClr val="accent2"/>
          </a:fillRef>
          <a:effectRef idx="1">
            <a:schemeClr val="accent2"/>
          </a:effectRef>
          <a:fontRef idx="minor">
            <a:schemeClr val="dk1"/>
          </a:fontRef>
        </p:style>
        <p:txBody>
          <a:bodyPr>
            <a:normAutofit/>
          </a:bodyPr>
          <a:lstStyle/>
          <a:p>
            <a:pPr algn="ctr" eaLnBrk="1" hangingPunct="1"/>
            <a:r>
              <a:rPr lang="en-US" sz="4000" b="1" dirty="0" smtClean="0">
                <a:solidFill>
                  <a:schemeClr val="bg1"/>
                </a:solidFill>
                <a:latin typeface="Times New Roman" pitchFamily="18" charset="0"/>
                <a:cs typeface="Times New Roman" pitchFamily="18" charset="0"/>
              </a:rPr>
              <a:t>LOAN AND INVESTMENT</a:t>
            </a:r>
            <a:br>
              <a:rPr lang="en-US" sz="4000" b="1" dirty="0" smtClean="0">
                <a:solidFill>
                  <a:schemeClr val="bg1"/>
                </a:solidFill>
                <a:latin typeface="Times New Roman" pitchFamily="18" charset="0"/>
                <a:cs typeface="Times New Roman" pitchFamily="18" charset="0"/>
              </a:rPr>
            </a:br>
            <a:r>
              <a:rPr lang="en-US" sz="3200" b="1" dirty="0" smtClean="0">
                <a:solidFill>
                  <a:schemeClr val="bg1"/>
                </a:solidFill>
                <a:latin typeface="Times New Roman" pitchFamily="18" charset="0"/>
                <a:cs typeface="Times New Roman" pitchFamily="18" charset="0"/>
              </a:rPr>
              <a:t> BY A COMPANY</a:t>
            </a:r>
            <a:endParaRPr lang="en-IN" sz="3200" b="1" dirty="0" smtClean="0">
              <a:solidFill>
                <a:schemeClr val="bg1"/>
              </a:solidFill>
              <a:latin typeface="Times New Roman" pitchFamily="18" charset="0"/>
              <a:cs typeface="Times New Roman" pitchFamily="18" charset="0"/>
            </a:endParaRPr>
          </a:p>
        </p:txBody>
      </p:sp>
      <p:pic>
        <p:nvPicPr>
          <p:cNvPr id="79874" name="Picture 2" descr="http://www.timeshighereducation.co.uk/Pictures/web/q/u/v/loan_spelled_on_toy_brick_450.jpg"/>
          <p:cNvPicPr>
            <a:picLocks noChangeAspect="1" noChangeArrowheads="1"/>
          </p:cNvPicPr>
          <p:nvPr/>
        </p:nvPicPr>
        <p:blipFill>
          <a:blip r:embed="rId2" cstate="print"/>
          <a:srcRect t="18729" b="22408"/>
          <a:stretch>
            <a:fillRect/>
          </a:stretch>
        </p:blipFill>
        <p:spPr bwMode="auto">
          <a:xfrm>
            <a:off x="0" y="2590800"/>
            <a:ext cx="4286250" cy="1676400"/>
          </a:xfrm>
          <a:prstGeom prst="rect">
            <a:avLst/>
          </a:prstGeom>
          <a:noFill/>
        </p:spPr>
      </p:pic>
      <p:pic>
        <p:nvPicPr>
          <p:cNvPr id="79876" name="Picture 4" descr="http://i3i.in/wp-content/uploads/2013/09/investment_banner.jpg"/>
          <p:cNvPicPr>
            <a:picLocks noChangeAspect="1" noChangeArrowheads="1"/>
          </p:cNvPicPr>
          <p:nvPr/>
        </p:nvPicPr>
        <p:blipFill>
          <a:blip r:embed="rId3" cstate="print"/>
          <a:srcRect l="5000" t="6400" b="8800"/>
          <a:stretch>
            <a:fillRect/>
          </a:stretch>
        </p:blipFill>
        <p:spPr bwMode="auto">
          <a:xfrm>
            <a:off x="4267200" y="3886200"/>
            <a:ext cx="4876800" cy="2362200"/>
          </a:xfrm>
          <a:prstGeom prst="rect">
            <a:avLst/>
          </a:prstGeom>
          <a:noFill/>
        </p:spPr>
      </p:pic>
      <p:sp>
        <p:nvSpPr>
          <p:cNvPr id="11" name="Slide Number Placeholder 10"/>
          <p:cNvSpPr>
            <a:spLocks noGrp="1"/>
          </p:cNvSpPr>
          <p:nvPr>
            <p:ph type="sldNum" sz="quarter" idx="12"/>
          </p:nvPr>
        </p:nvSpPr>
        <p:spPr/>
        <p:txBody>
          <a:bodyPr/>
          <a:lstStyle/>
          <a:p>
            <a:fld id="{B6F15528-21DE-4FAA-801E-634DDDAF4B2B}" type="slidenum">
              <a:rPr lang="en-US" smtClean="0"/>
              <a:pPr/>
              <a:t>63</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Effect transition="in" filter="checkerboard(across)">
                                      <p:cBhvr>
                                        <p:cTn id="7" dur="500"/>
                                        <p:tgtEl>
                                          <p:spTgt spid="6553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79874"/>
                                        </p:tgtEl>
                                        <p:attrNameLst>
                                          <p:attrName>style.visibility</p:attrName>
                                        </p:attrNameLst>
                                      </p:cBhvr>
                                      <p:to>
                                        <p:strVal val="visible"/>
                                      </p:to>
                                    </p:set>
                                    <p:animEffect transition="in" filter="wipe(down)">
                                      <p:cBhvr>
                                        <p:cTn id="12" dur="580">
                                          <p:stCondLst>
                                            <p:cond delay="0"/>
                                          </p:stCondLst>
                                        </p:cTn>
                                        <p:tgtEl>
                                          <p:spTgt spid="79874"/>
                                        </p:tgtEl>
                                      </p:cBhvr>
                                    </p:animEffect>
                                    <p:anim calcmode="lin" valueType="num">
                                      <p:cBhvr>
                                        <p:cTn id="13" dur="1822" tmFilter="0,0; 0.14,0.36; 0.43,0.73; 0.71,0.91; 1.0,1.0">
                                          <p:stCondLst>
                                            <p:cond delay="0"/>
                                          </p:stCondLst>
                                        </p:cTn>
                                        <p:tgtEl>
                                          <p:spTgt spid="7987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987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987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987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9874"/>
                                        </p:tgtEl>
                                        <p:attrNameLst>
                                          <p:attrName>ppt_y</p:attrName>
                                        </p:attrNameLst>
                                      </p:cBhvr>
                                      <p:tavLst>
                                        <p:tav tm="0" fmla="#ppt_y-sin(pi*$)/81">
                                          <p:val>
                                            <p:fltVal val="0"/>
                                          </p:val>
                                        </p:tav>
                                        <p:tav tm="100000">
                                          <p:val>
                                            <p:fltVal val="1"/>
                                          </p:val>
                                        </p:tav>
                                      </p:tavLst>
                                    </p:anim>
                                    <p:animScale>
                                      <p:cBhvr>
                                        <p:cTn id="18" dur="26">
                                          <p:stCondLst>
                                            <p:cond delay="650"/>
                                          </p:stCondLst>
                                        </p:cTn>
                                        <p:tgtEl>
                                          <p:spTgt spid="79874"/>
                                        </p:tgtEl>
                                      </p:cBhvr>
                                      <p:to x="100000" y="60000"/>
                                    </p:animScale>
                                    <p:animScale>
                                      <p:cBhvr>
                                        <p:cTn id="19" dur="166" decel="50000">
                                          <p:stCondLst>
                                            <p:cond delay="676"/>
                                          </p:stCondLst>
                                        </p:cTn>
                                        <p:tgtEl>
                                          <p:spTgt spid="79874"/>
                                        </p:tgtEl>
                                      </p:cBhvr>
                                      <p:to x="100000" y="100000"/>
                                    </p:animScale>
                                    <p:animScale>
                                      <p:cBhvr>
                                        <p:cTn id="20" dur="26">
                                          <p:stCondLst>
                                            <p:cond delay="1312"/>
                                          </p:stCondLst>
                                        </p:cTn>
                                        <p:tgtEl>
                                          <p:spTgt spid="79874"/>
                                        </p:tgtEl>
                                      </p:cBhvr>
                                      <p:to x="100000" y="80000"/>
                                    </p:animScale>
                                    <p:animScale>
                                      <p:cBhvr>
                                        <p:cTn id="21" dur="166" decel="50000">
                                          <p:stCondLst>
                                            <p:cond delay="1338"/>
                                          </p:stCondLst>
                                        </p:cTn>
                                        <p:tgtEl>
                                          <p:spTgt spid="79874"/>
                                        </p:tgtEl>
                                      </p:cBhvr>
                                      <p:to x="100000" y="100000"/>
                                    </p:animScale>
                                    <p:animScale>
                                      <p:cBhvr>
                                        <p:cTn id="22" dur="26">
                                          <p:stCondLst>
                                            <p:cond delay="1642"/>
                                          </p:stCondLst>
                                        </p:cTn>
                                        <p:tgtEl>
                                          <p:spTgt spid="79874"/>
                                        </p:tgtEl>
                                      </p:cBhvr>
                                      <p:to x="100000" y="90000"/>
                                    </p:animScale>
                                    <p:animScale>
                                      <p:cBhvr>
                                        <p:cTn id="23" dur="166" decel="50000">
                                          <p:stCondLst>
                                            <p:cond delay="1668"/>
                                          </p:stCondLst>
                                        </p:cTn>
                                        <p:tgtEl>
                                          <p:spTgt spid="79874"/>
                                        </p:tgtEl>
                                      </p:cBhvr>
                                      <p:to x="100000" y="100000"/>
                                    </p:animScale>
                                    <p:animScale>
                                      <p:cBhvr>
                                        <p:cTn id="24" dur="26">
                                          <p:stCondLst>
                                            <p:cond delay="1808"/>
                                          </p:stCondLst>
                                        </p:cTn>
                                        <p:tgtEl>
                                          <p:spTgt spid="79874"/>
                                        </p:tgtEl>
                                      </p:cBhvr>
                                      <p:to x="100000" y="95000"/>
                                    </p:animScale>
                                    <p:animScale>
                                      <p:cBhvr>
                                        <p:cTn id="25" dur="166" decel="50000">
                                          <p:stCondLst>
                                            <p:cond delay="1834"/>
                                          </p:stCondLst>
                                        </p:cTn>
                                        <p:tgtEl>
                                          <p:spTgt spid="79874"/>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79876"/>
                                        </p:tgtEl>
                                        <p:attrNameLst>
                                          <p:attrName>style.visibility</p:attrName>
                                        </p:attrNameLst>
                                      </p:cBhvr>
                                      <p:to>
                                        <p:strVal val="visible"/>
                                      </p:to>
                                    </p:set>
                                    <p:animEffect transition="in" filter="wipe(down)">
                                      <p:cBhvr>
                                        <p:cTn id="28" dur="580">
                                          <p:stCondLst>
                                            <p:cond delay="0"/>
                                          </p:stCondLst>
                                        </p:cTn>
                                        <p:tgtEl>
                                          <p:spTgt spid="79876"/>
                                        </p:tgtEl>
                                      </p:cBhvr>
                                    </p:animEffect>
                                    <p:anim calcmode="lin" valueType="num">
                                      <p:cBhvr>
                                        <p:cTn id="29" dur="1822" tmFilter="0,0; 0.14,0.36; 0.43,0.73; 0.71,0.91; 1.0,1.0">
                                          <p:stCondLst>
                                            <p:cond delay="0"/>
                                          </p:stCondLst>
                                        </p:cTn>
                                        <p:tgtEl>
                                          <p:spTgt spid="7987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7987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7987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7987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79876"/>
                                        </p:tgtEl>
                                        <p:attrNameLst>
                                          <p:attrName>ppt_y</p:attrName>
                                        </p:attrNameLst>
                                      </p:cBhvr>
                                      <p:tavLst>
                                        <p:tav tm="0" fmla="#ppt_y-sin(pi*$)/81">
                                          <p:val>
                                            <p:fltVal val="0"/>
                                          </p:val>
                                        </p:tav>
                                        <p:tav tm="100000">
                                          <p:val>
                                            <p:fltVal val="1"/>
                                          </p:val>
                                        </p:tav>
                                      </p:tavLst>
                                    </p:anim>
                                    <p:animScale>
                                      <p:cBhvr>
                                        <p:cTn id="34" dur="26">
                                          <p:stCondLst>
                                            <p:cond delay="650"/>
                                          </p:stCondLst>
                                        </p:cTn>
                                        <p:tgtEl>
                                          <p:spTgt spid="79876"/>
                                        </p:tgtEl>
                                      </p:cBhvr>
                                      <p:to x="100000" y="60000"/>
                                    </p:animScale>
                                    <p:animScale>
                                      <p:cBhvr>
                                        <p:cTn id="35" dur="166" decel="50000">
                                          <p:stCondLst>
                                            <p:cond delay="676"/>
                                          </p:stCondLst>
                                        </p:cTn>
                                        <p:tgtEl>
                                          <p:spTgt spid="79876"/>
                                        </p:tgtEl>
                                      </p:cBhvr>
                                      <p:to x="100000" y="100000"/>
                                    </p:animScale>
                                    <p:animScale>
                                      <p:cBhvr>
                                        <p:cTn id="36" dur="26">
                                          <p:stCondLst>
                                            <p:cond delay="1312"/>
                                          </p:stCondLst>
                                        </p:cTn>
                                        <p:tgtEl>
                                          <p:spTgt spid="79876"/>
                                        </p:tgtEl>
                                      </p:cBhvr>
                                      <p:to x="100000" y="80000"/>
                                    </p:animScale>
                                    <p:animScale>
                                      <p:cBhvr>
                                        <p:cTn id="37" dur="166" decel="50000">
                                          <p:stCondLst>
                                            <p:cond delay="1338"/>
                                          </p:stCondLst>
                                        </p:cTn>
                                        <p:tgtEl>
                                          <p:spTgt spid="79876"/>
                                        </p:tgtEl>
                                      </p:cBhvr>
                                      <p:to x="100000" y="100000"/>
                                    </p:animScale>
                                    <p:animScale>
                                      <p:cBhvr>
                                        <p:cTn id="38" dur="26">
                                          <p:stCondLst>
                                            <p:cond delay="1642"/>
                                          </p:stCondLst>
                                        </p:cTn>
                                        <p:tgtEl>
                                          <p:spTgt spid="79876"/>
                                        </p:tgtEl>
                                      </p:cBhvr>
                                      <p:to x="100000" y="90000"/>
                                    </p:animScale>
                                    <p:animScale>
                                      <p:cBhvr>
                                        <p:cTn id="39" dur="166" decel="50000">
                                          <p:stCondLst>
                                            <p:cond delay="1668"/>
                                          </p:stCondLst>
                                        </p:cTn>
                                        <p:tgtEl>
                                          <p:spTgt spid="79876"/>
                                        </p:tgtEl>
                                      </p:cBhvr>
                                      <p:to x="100000" y="100000"/>
                                    </p:animScale>
                                    <p:animScale>
                                      <p:cBhvr>
                                        <p:cTn id="40" dur="26">
                                          <p:stCondLst>
                                            <p:cond delay="1808"/>
                                          </p:stCondLst>
                                        </p:cTn>
                                        <p:tgtEl>
                                          <p:spTgt spid="79876"/>
                                        </p:tgtEl>
                                      </p:cBhvr>
                                      <p:to x="100000" y="95000"/>
                                    </p:animScale>
                                    <p:animScale>
                                      <p:cBhvr>
                                        <p:cTn id="41" dur="166" decel="50000">
                                          <p:stCondLst>
                                            <p:cond delay="1834"/>
                                          </p:stCondLst>
                                        </p:cTn>
                                        <p:tgtEl>
                                          <p:spTgt spid="7987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5943600" cy="1143000"/>
          </a:xfrm>
        </p:spPr>
        <p:txBody>
          <a:bodyPr>
            <a:normAutofit/>
          </a:bodyPr>
          <a:lstStyle/>
          <a:p>
            <a:r>
              <a:rPr lang="en-US" sz="3000" b="1" dirty="0" smtClean="0">
                <a:solidFill>
                  <a:srgbClr val="00B0F0"/>
                </a:solidFill>
                <a:latin typeface="Times New Roman" pitchFamily="18" charset="0"/>
              </a:rPr>
              <a:t>DEFINITION OF LOAN</a:t>
            </a:r>
            <a:endParaRPr lang="en-US" sz="3000" b="1" dirty="0">
              <a:solidFill>
                <a:srgbClr val="00B0F0"/>
              </a:solidFill>
              <a:latin typeface="Times New Roman" pitchFamily="18" charset="0"/>
            </a:endParaRPr>
          </a:p>
        </p:txBody>
      </p:sp>
      <p:sp>
        <p:nvSpPr>
          <p:cNvPr id="3" name="Content Placeholder 2"/>
          <p:cNvSpPr>
            <a:spLocks noGrp="1"/>
          </p:cNvSpPr>
          <p:nvPr>
            <p:ph idx="1"/>
          </p:nvPr>
        </p:nvSpPr>
        <p:spPr>
          <a:xfrm>
            <a:off x="0" y="1905000"/>
            <a:ext cx="9144000" cy="4343400"/>
          </a:xfrm>
        </p:spPr>
        <p:txBody>
          <a:bodyPr>
            <a:normAutofit/>
          </a:bodyPr>
          <a:lstStyle/>
          <a:p>
            <a:pPr algn="just"/>
            <a:r>
              <a:rPr lang="en-US" sz="2000" dirty="0" smtClean="0">
                <a:latin typeface="Times New Roman" pitchFamily="18" charset="0"/>
                <a:cs typeface="Times New Roman" pitchFamily="18" charset="0"/>
              </a:rPr>
              <a:t>Loan has </a:t>
            </a:r>
            <a:r>
              <a:rPr lang="en-US" sz="2000" dirty="0" smtClean="0">
                <a:solidFill>
                  <a:srgbClr val="FF0000"/>
                </a:solidFill>
                <a:latin typeface="Times New Roman" pitchFamily="18" charset="0"/>
                <a:cs typeface="Times New Roman" pitchFamily="18" charset="0"/>
              </a:rPr>
              <a:t>not been defined </a:t>
            </a:r>
            <a:r>
              <a:rPr lang="en-US" sz="2000" dirty="0" smtClean="0">
                <a:latin typeface="Times New Roman" pitchFamily="18" charset="0"/>
                <a:cs typeface="Times New Roman" pitchFamily="18" charset="0"/>
              </a:rPr>
              <a:t>u/s 185. </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Any transaction of giving money to be returned</a:t>
            </a:r>
          </a:p>
          <a:p>
            <a:pPr algn="just">
              <a:buNone/>
            </a:pPr>
            <a:r>
              <a:rPr lang="en-US" sz="2000" dirty="0" smtClean="0">
                <a:latin typeface="Times New Roman" pitchFamily="18" charset="0"/>
                <a:cs typeface="Times New Roman" pitchFamily="18" charset="0"/>
              </a:rPr>
              <a:t> 	in money with or without interest can be treated as </a:t>
            </a:r>
            <a:r>
              <a:rPr lang="en-US" sz="2000" dirty="0" smtClean="0">
                <a:solidFill>
                  <a:srgbClr val="FF0000"/>
                </a:solidFill>
                <a:latin typeface="Times New Roman" pitchFamily="18" charset="0"/>
                <a:cs typeface="Times New Roman" pitchFamily="18" charset="0"/>
              </a:rPr>
              <a:t>“loan”</a:t>
            </a:r>
            <a:r>
              <a:rPr lang="en-US" sz="2000" dirty="0" smtClean="0">
                <a:latin typeface="Times New Roman" pitchFamily="18" charset="0"/>
                <a:cs typeface="Times New Roman" pitchFamily="18" charset="0"/>
              </a:rPr>
              <a:t>.</a:t>
            </a:r>
          </a:p>
          <a:p>
            <a:pPr algn="just">
              <a:buNone/>
            </a:pPr>
            <a:endParaRPr lang="en-US" sz="2000" dirty="0" smtClean="0">
              <a:solidFill>
                <a:srgbClr val="FF0000"/>
              </a:solidFill>
              <a:latin typeface="Times New Roman" pitchFamily="18" charset="0"/>
              <a:cs typeface="Times New Roman" pitchFamily="18" charset="0"/>
            </a:endParaRPr>
          </a:p>
          <a:p>
            <a:pPr algn="just"/>
            <a:r>
              <a:rPr lang="en-US" sz="2000" dirty="0" smtClean="0">
                <a:solidFill>
                  <a:srgbClr val="FF0000"/>
                </a:solidFill>
                <a:latin typeface="Times New Roman" pitchFamily="18" charset="0"/>
                <a:cs typeface="Times New Roman" pitchFamily="18" charset="0"/>
              </a:rPr>
              <a:t>Group companies usually give guarantee</a:t>
            </a:r>
            <a:r>
              <a:rPr lang="en-US" sz="2000" dirty="0" smtClean="0">
                <a:latin typeface="Times New Roman" pitchFamily="18" charset="0"/>
                <a:cs typeface="Times New Roman" pitchFamily="18" charset="0"/>
              </a:rPr>
              <a:t> or provide securities for loan taken by other group company. </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Should we Stop doing this also?  </a:t>
            </a:r>
          </a:p>
        </p:txBody>
      </p:sp>
      <p:pic>
        <p:nvPicPr>
          <p:cNvPr id="89092" name="Picture 4" descr="http://bibe2008.org/wp-content/uploads/2012/07/l1.jpg"/>
          <p:cNvPicPr>
            <a:picLocks noChangeAspect="1" noChangeArrowheads="1"/>
          </p:cNvPicPr>
          <p:nvPr/>
        </p:nvPicPr>
        <p:blipFill>
          <a:blip r:embed="rId2" cstate="print"/>
          <a:srcRect/>
          <a:stretch>
            <a:fillRect/>
          </a:stretch>
        </p:blipFill>
        <p:spPr bwMode="auto">
          <a:xfrm>
            <a:off x="5969001" y="0"/>
            <a:ext cx="3174999" cy="3048000"/>
          </a:xfrm>
          <a:prstGeom prst="rect">
            <a:avLst/>
          </a:prstGeom>
          <a:noFill/>
        </p:spPr>
      </p:pic>
      <p:sp>
        <p:nvSpPr>
          <p:cNvPr id="11" name="Slide Number Placeholder 10"/>
          <p:cNvSpPr>
            <a:spLocks noGrp="1"/>
          </p:cNvSpPr>
          <p:nvPr>
            <p:ph type="sldNum" sz="quarter" idx="12"/>
          </p:nvPr>
        </p:nvSpPr>
        <p:spPr/>
        <p:txBody>
          <a:bodyPr/>
          <a:lstStyle/>
          <a:p>
            <a:fld id="{B6F15528-21DE-4FAA-801E-634DDDAF4B2B}" type="slidenum">
              <a:rPr lang="en-US" smtClean="0"/>
              <a:pPr/>
              <a:t>64</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9092"/>
                                        </p:tgtEl>
                                        <p:attrNameLst>
                                          <p:attrName>style.visibility</p:attrName>
                                        </p:attrNameLst>
                                      </p:cBhvr>
                                      <p:to>
                                        <p:strVal val="visible"/>
                                      </p:to>
                                    </p:set>
                                    <p:animEffect transition="in" filter="wheel(4)">
                                      <p:cBhvr>
                                        <p:cTn id="12" dur="2000"/>
                                        <p:tgtEl>
                                          <p:spTgt spid="89092"/>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p:cTn id="38"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0" dur="10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p:cTn id="45"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POSITIONS OF EXISTING LOAN</a:t>
            </a:r>
            <a:endParaRPr lang="en-US" sz="3000" dirty="0">
              <a:solidFill>
                <a:srgbClr val="00B0F0"/>
              </a:solidFill>
              <a:latin typeface="Times New Roman" pitchFamily="18" charset="0"/>
            </a:endParaRPr>
          </a:p>
        </p:txBody>
      </p:sp>
      <p:sp>
        <p:nvSpPr>
          <p:cNvPr id="3" name="Content Placeholder 2"/>
          <p:cNvSpPr>
            <a:spLocks noGrp="1"/>
          </p:cNvSpPr>
          <p:nvPr>
            <p:ph idx="1"/>
          </p:nvPr>
        </p:nvSpPr>
        <p:spPr>
          <a:xfrm>
            <a:off x="0" y="1066800"/>
            <a:ext cx="8991600" cy="1981200"/>
          </a:xfrm>
        </p:spPr>
        <p:txBody>
          <a:bodyPr>
            <a:normAutofit/>
          </a:bodyPr>
          <a:lstStyle/>
          <a:p>
            <a:pPr algn="just"/>
            <a:r>
              <a:rPr lang="en-US" sz="2000" b="1" dirty="0" smtClean="0">
                <a:solidFill>
                  <a:srgbClr val="FF0000"/>
                </a:solidFill>
                <a:latin typeface="Times New Roman" pitchFamily="18" charset="0"/>
                <a:cs typeface="Times New Roman" pitchFamily="18" charset="0"/>
              </a:rPr>
              <a:t>Existing </a:t>
            </a:r>
            <a:r>
              <a:rPr lang="en-US" sz="2000" b="1" dirty="0">
                <a:solidFill>
                  <a:srgbClr val="FF0000"/>
                </a:solidFill>
                <a:latin typeface="Times New Roman" pitchFamily="18" charset="0"/>
                <a:cs typeface="Times New Roman" pitchFamily="18" charset="0"/>
              </a:rPr>
              <a:t>loan/guarantee/security </a:t>
            </a:r>
            <a:r>
              <a:rPr lang="en-US" sz="2000" dirty="0">
                <a:latin typeface="Times New Roman" pitchFamily="18" charset="0"/>
                <a:cs typeface="Times New Roman" pitchFamily="18" charset="0"/>
              </a:rPr>
              <a:t>provided before 12th Sep is not affected by above provisions. However, it should not be renewed &amp; should be repaid on due date</a:t>
            </a:r>
            <a:r>
              <a:rPr lang="en-US" sz="2000" dirty="0" smtClean="0">
                <a:latin typeface="Times New Roman" pitchFamily="18" charset="0"/>
                <a:cs typeface="Times New Roman" pitchFamily="18" charset="0"/>
              </a:rPr>
              <a:t>.</a:t>
            </a:r>
          </a:p>
        </p:txBody>
      </p:sp>
      <p:sp>
        <p:nvSpPr>
          <p:cNvPr id="6" name="Title 1"/>
          <p:cNvSpPr txBox="1">
            <a:spLocks/>
          </p:cNvSpPr>
          <p:nvPr/>
        </p:nvSpPr>
        <p:spPr>
          <a:xfrm>
            <a:off x="0" y="2590800"/>
            <a:ext cx="91440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LOAN given after 11</a:t>
            </a:r>
            <a:r>
              <a:rPr kumimoji="0" lang="en-US" sz="3000" b="1" i="0" u="none" strike="noStrike" kern="1200" cap="none" spc="0" normalizeH="0" baseline="30000" noProof="0" dirty="0" smtClean="0">
                <a:ln>
                  <a:noFill/>
                </a:ln>
                <a:solidFill>
                  <a:srgbClr val="00B0F0"/>
                </a:solidFill>
                <a:effectLst/>
                <a:uLnTx/>
                <a:uFillTx/>
                <a:latin typeface="Times New Roman" pitchFamily="18" charset="0"/>
                <a:ea typeface="+mj-ea"/>
                <a:cs typeface="+mj-cs"/>
              </a:rPr>
              <a:t>th</a:t>
            </a:r>
            <a: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 Sept.</a:t>
            </a:r>
            <a:endParaRPr kumimoji="0" lang="en-US" sz="3000" b="0" i="0" u="none" strike="noStrike" kern="1200" cap="none" spc="0" normalizeH="0" baseline="0" noProof="0" dirty="0">
              <a:ln>
                <a:noFill/>
              </a:ln>
              <a:solidFill>
                <a:srgbClr val="00B0F0"/>
              </a:solidFill>
              <a:effectLst/>
              <a:uLnTx/>
              <a:uFillTx/>
              <a:latin typeface="Times New Roman" pitchFamily="18" charset="0"/>
              <a:ea typeface="+mj-ea"/>
              <a:cs typeface="+mj-cs"/>
            </a:endParaRPr>
          </a:p>
        </p:txBody>
      </p:sp>
      <p:sp>
        <p:nvSpPr>
          <p:cNvPr id="7" name="Content Placeholder 2"/>
          <p:cNvSpPr txBox="1">
            <a:spLocks/>
          </p:cNvSpPr>
          <p:nvPr/>
        </p:nvSpPr>
        <p:spPr>
          <a:xfrm>
            <a:off x="0" y="3886200"/>
            <a:ext cx="8991600" cy="19812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If any loan had already been </a:t>
            </a:r>
            <a:r>
              <a:rPr kumimoji="0" lang="en-US" sz="2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given after 11th sep</a:t>
            </a:r>
            <a:r>
              <a:rPr kumimoji="0" lang="en-US" sz="20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en-US" sz="20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you should book it as share application money/ advance for property/ purchase of goods/ materials etc. backed by adequate documentation. These should be return as soon as possible.</a:t>
            </a:r>
          </a:p>
        </p:txBody>
      </p:sp>
      <p:sp>
        <p:nvSpPr>
          <p:cNvPr id="11" name="Slide Number Placeholder 10"/>
          <p:cNvSpPr>
            <a:spLocks noGrp="1"/>
          </p:cNvSpPr>
          <p:nvPr>
            <p:ph type="sldNum" sz="quarter" idx="12"/>
          </p:nvPr>
        </p:nvSpPr>
        <p:spPr/>
        <p:txBody>
          <a:bodyPr/>
          <a:lstStyle/>
          <a:p>
            <a:fld id="{B6F15528-21DE-4FAA-801E-634DDDAF4B2B}" type="slidenum">
              <a:rPr lang="en-US" smtClean="0"/>
              <a:pPr/>
              <a:t>65</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heckerboard(across)">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ppt_x</p:attrName>
                                        </p:attrNameLst>
                                      </p:cBhvr>
                                      <p:tavLst>
                                        <p:tav tm="0">
                                          <p:val>
                                            <p:strVal val="#ppt_x-.2"/>
                                          </p:val>
                                        </p:tav>
                                        <p:tav tm="100000">
                                          <p:val>
                                            <p:strVal val="#ppt_x"/>
                                          </p:val>
                                        </p:tav>
                                      </p:tavLst>
                                    </p:anim>
                                    <p:anim calcmode="lin" valueType="num">
                                      <p:cBhvr>
                                        <p:cTn id="2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sz="3000" b="1" dirty="0" smtClean="0">
                <a:solidFill>
                  <a:srgbClr val="00B0F0"/>
                </a:solidFill>
                <a:latin typeface="Times New Roman" pitchFamily="18" charset="0"/>
              </a:rPr>
              <a:t>LOAN given by holding to subsidiary co.</a:t>
            </a:r>
            <a:endParaRPr lang="en-US" sz="3000" dirty="0">
              <a:solidFill>
                <a:srgbClr val="00B0F0"/>
              </a:solidFill>
              <a:latin typeface="Times New Roman" pitchFamily="18" charset="0"/>
            </a:endParaRPr>
          </a:p>
        </p:txBody>
      </p:sp>
      <p:sp>
        <p:nvSpPr>
          <p:cNvPr id="3" name="Content Placeholder 2"/>
          <p:cNvSpPr>
            <a:spLocks noGrp="1"/>
          </p:cNvSpPr>
          <p:nvPr>
            <p:ph idx="1"/>
          </p:nvPr>
        </p:nvSpPr>
        <p:spPr>
          <a:xfrm>
            <a:off x="76200" y="914400"/>
            <a:ext cx="8915400" cy="3429000"/>
          </a:xfrm>
        </p:spPr>
        <p:txBody>
          <a:bodyPr>
            <a:normAutofit/>
          </a:bodyPr>
          <a:lstStyle/>
          <a:p>
            <a:pPr algn="just"/>
            <a:r>
              <a:rPr lang="en-US" sz="2000" b="1" dirty="0" smtClean="0">
                <a:solidFill>
                  <a:srgbClr val="FF0000"/>
                </a:solidFill>
                <a:latin typeface="Times New Roman" pitchFamily="18" charset="0"/>
                <a:cs typeface="Times New Roman" pitchFamily="18" charset="0"/>
              </a:rPr>
              <a:t>Relevant interest </a:t>
            </a:r>
            <a:r>
              <a:rPr lang="en-US" sz="2000" dirty="0" smtClean="0">
                <a:latin typeface="Times New Roman" pitchFamily="18" charset="0"/>
                <a:cs typeface="Times New Roman" pitchFamily="18" charset="0"/>
              </a:rPr>
              <a:t>is interest of director, not of Holding co, for applicability of Sec. 185.</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To attract Sec. 185, any interest of director (or other person) in his </a:t>
            </a:r>
            <a:r>
              <a:rPr lang="en-US" sz="2000" b="1" dirty="0" smtClean="0">
                <a:solidFill>
                  <a:srgbClr val="FF0000"/>
                </a:solidFill>
                <a:latin typeface="Times New Roman" pitchFamily="18" charset="0"/>
                <a:cs typeface="Times New Roman" pitchFamily="18" charset="0"/>
              </a:rPr>
              <a:t>personal capacity is relevant</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Interest of holding co. is not relevant.</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Holding co. itself hold shares, </a:t>
            </a:r>
            <a:r>
              <a:rPr lang="en-US" sz="2000" dirty="0" smtClean="0">
                <a:solidFill>
                  <a:srgbClr val="FF0000"/>
                </a:solidFill>
                <a:latin typeface="Times New Roman" pitchFamily="18" charset="0"/>
                <a:cs typeface="Times New Roman" pitchFamily="18" charset="0"/>
              </a:rPr>
              <a:t>not</a:t>
            </a:r>
            <a:r>
              <a:rPr lang="en-US" sz="2000" dirty="0" smtClean="0">
                <a:latin typeface="Times New Roman" pitchFamily="18" charset="0"/>
                <a:cs typeface="Times New Roman" pitchFamily="18" charset="0"/>
              </a:rPr>
              <a:t> its </a:t>
            </a:r>
            <a:r>
              <a:rPr lang="en-US" sz="2000" dirty="0" smtClean="0">
                <a:solidFill>
                  <a:srgbClr val="FF0000"/>
                </a:solidFill>
                <a:latin typeface="Times New Roman" pitchFamily="18" charset="0"/>
                <a:cs typeface="Times New Roman" pitchFamily="18" charset="0"/>
              </a:rPr>
              <a:t>directors</a:t>
            </a:r>
            <a:r>
              <a:rPr lang="en-US" sz="2000" dirty="0" smtClean="0">
                <a:latin typeface="Times New Roman" pitchFamily="18" charset="0"/>
                <a:cs typeface="Times New Roman" pitchFamily="18" charset="0"/>
              </a:rPr>
              <a:t> or other person. Hence, Sec. 185 may not be applicable.</a:t>
            </a:r>
          </a:p>
        </p:txBody>
      </p:sp>
      <p:sp>
        <p:nvSpPr>
          <p:cNvPr id="6" name="Title 1"/>
          <p:cNvSpPr txBox="1">
            <a:spLocks/>
          </p:cNvSpPr>
          <p:nvPr/>
        </p:nvSpPr>
        <p:spPr>
          <a:xfrm>
            <a:off x="0" y="3733800"/>
            <a:ext cx="914400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LOAN given by subsidiary to holding co.</a:t>
            </a:r>
            <a:endParaRPr kumimoji="0" lang="en-US" sz="3000" b="0" i="0" u="none" strike="noStrike" kern="1200" cap="none" spc="0" normalizeH="0" baseline="0" noProof="0" dirty="0">
              <a:ln>
                <a:noFill/>
              </a:ln>
              <a:solidFill>
                <a:srgbClr val="00B0F0"/>
              </a:solidFill>
              <a:effectLst/>
              <a:uLnTx/>
              <a:uFillTx/>
              <a:latin typeface="Times New Roman" pitchFamily="18" charset="0"/>
              <a:ea typeface="+mj-ea"/>
              <a:cs typeface="+mj-cs"/>
            </a:endParaRPr>
          </a:p>
        </p:txBody>
      </p:sp>
      <p:sp>
        <p:nvSpPr>
          <p:cNvPr id="7" name="Content Placeholder 2"/>
          <p:cNvSpPr txBox="1">
            <a:spLocks/>
          </p:cNvSpPr>
          <p:nvPr/>
        </p:nvSpPr>
        <p:spPr>
          <a:xfrm>
            <a:off x="0" y="4800600"/>
            <a:ext cx="8991600" cy="12954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Assuming that directors (&amp; “persons in whom directors are interested”)  of subsidiary co. does not hold any shares in holding co, Sec. 185 is not attracted.</a:t>
            </a:r>
          </a:p>
        </p:txBody>
      </p:sp>
      <p:sp>
        <p:nvSpPr>
          <p:cNvPr id="11" name="Slide Number Placeholder 10"/>
          <p:cNvSpPr>
            <a:spLocks noGrp="1"/>
          </p:cNvSpPr>
          <p:nvPr>
            <p:ph type="sldNum" sz="quarter" idx="12"/>
          </p:nvPr>
        </p:nvSpPr>
        <p:spPr/>
        <p:txBody>
          <a:bodyPr/>
          <a:lstStyle/>
          <a:p>
            <a:fld id="{B6F15528-21DE-4FAA-801E-634DDDAF4B2B}" type="slidenum">
              <a:rPr lang="en-US" smtClean="0"/>
              <a:pPr/>
              <a:t>66</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checkerboard(across)">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ppt_x</p:attrName>
                                        </p:attrNameLst>
                                      </p:cBhvr>
                                      <p:tavLst>
                                        <p:tav tm="0">
                                          <p:val>
                                            <p:strVal val="#ppt_x-.2"/>
                                          </p:val>
                                        </p:tav>
                                        <p:tav tm="100000">
                                          <p:val>
                                            <p:strVal val="#ppt_x"/>
                                          </p:val>
                                        </p:tav>
                                      </p:tavLst>
                                    </p:anim>
                                    <p:anim calcmode="lin" valueType="num">
                                      <p:cBhvr>
                                        <p:cTn id="39"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4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Times New Roman" pitchFamily="18" charset="0"/>
                <a:cs typeface="Times New Roman" pitchFamily="18" charset="0"/>
              </a:rPr>
              <a:t>LOAN AND INVESTMENT BY A COMPANY</a:t>
            </a:r>
            <a:endParaRPr lang="en-IN" sz="3000" b="1" dirty="0" smtClean="0">
              <a:solidFill>
                <a:srgbClr val="00B0F0"/>
              </a:solidFill>
              <a:latin typeface="Times New Roman" pitchFamily="18" charset="0"/>
              <a:cs typeface="Times New Roman" pitchFamily="18" charset="0"/>
            </a:endParaRPr>
          </a:p>
        </p:txBody>
      </p:sp>
      <p:sp>
        <p:nvSpPr>
          <p:cNvPr id="7" name="Content Placeholder 1"/>
          <p:cNvSpPr>
            <a:spLocks noGrp="1"/>
          </p:cNvSpPr>
          <p:nvPr>
            <p:ph idx="1"/>
          </p:nvPr>
        </p:nvSpPr>
        <p:spPr>
          <a:xfrm>
            <a:off x="76200" y="1066800"/>
            <a:ext cx="8991600" cy="4876800"/>
          </a:xfrm>
        </p:spPr>
        <p:txBody>
          <a:bodyPr>
            <a:noAutofit/>
          </a:bodyPr>
          <a:lstStyle/>
          <a:p>
            <a:pPr marL="608076" indent="-571500" algn="just" eaLnBrk="1" fontAlgn="auto" hangingPunct="1">
              <a:spcAft>
                <a:spcPts val="0"/>
              </a:spcAft>
              <a:buClrTx/>
              <a:buFont typeface="Wingdings" pitchFamily="2" charset="2"/>
              <a:buChar char="Ø"/>
              <a:defRPr/>
            </a:pPr>
            <a:r>
              <a:rPr lang="en-US" sz="2000" dirty="0" smtClean="0">
                <a:latin typeface="+mj-lt"/>
                <a:cs typeface="Times New Roman" pitchFamily="18" charset="0"/>
              </a:rPr>
              <a:t>According to section 186 without prejudice of the provisions contained in this Act, a company shall unless otherwise prescribed, make investment through not more than two layers of investment companies;</a:t>
            </a:r>
          </a:p>
          <a:p>
            <a:pPr marL="608076" indent="-571500" algn="just" eaLnBrk="1" fontAlgn="auto" hangingPunct="1">
              <a:spcAft>
                <a:spcPts val="0"/>
              </a:spcAft>
              <a:buClrTx/>
              <a:buFont typeface="Wingdings 2" pitchFamily="18" charset="2"/>
              <a:buNone/>
              <a:defRPr/>
            </a:pPr>
            <a:r>
              <a:rPr lang="en-US" sz="2000" dirty="0" smtClean="0">
                <a:latin typeface="+mj-lt"/>
                <a:cs typeface="Times New Roman" pitchFamily="18" charset="0"/>
              </a:rPr>
              <a:t>	</a:t>
            </a:r>
            <a:r>
              <a:rPr lang="en-US" sz="2000" b="1" dirty="0" smtClean="0">
                <a:latin typeface="+mj-lt"/>
                <a:cs typeface="Times New Roman" pitchFamily="18" charset="0"/>
              </a:rPr>
              <a:t>Provided</a:t>
            </a:r>
            <a:r>
              <a:rPr lang="en-US" sz="2000" dirty="0" smtClean="0">
                <a:latin typeface="+mj-lt"/>
                <a:cs typeface="Times New Roman" pitchFamily="18" charset="0"/>
              </a:rPr>
              <a:t> that provisions of this sub-section shall not affect:</a:t>
            </a:r>
          </a:p>
          <a:p>
            <a:pPr marL="608076" indent="-571500" algn="just" eaLnBrk="1" fontAlgn="auto" hangingPunct="1">
              <a:spcAft>
                <a:spcPts val="0"/>
              </a:spcAft>
              <a:buClrTx/>
              <a:buFont typeface="Wingdings 2" pitchFamily="18" charset="2"/>
              <a:buNone/>
              <a:defRPr/>
            </a:pPr>
            <a:endParaRPr lang="en-US" sz="2000" dirty="0" smtClean="0">
              <a:latin typeface="+mj-lt"/>
              <a:cs typeface="Times New Roman" pitchFamily="18" charset="0"/>
            </a:endParaRPr>
          </a:p>
          <a:p>
            <a:pPr marL="608076" indent="-571500" algn="just" eaLnBrk="1" fontAlgn="auto" hangingPunct="1">
              <a:spcAft>
                <a:spcPts val="0"/>
              </a:spcAft>
              <a:buClrTx/>
              <a:buFont typeface="+mj-lt"/>
              <a:buAutoNum type="alphaLcParenR"/>
              <a:defRPr/>
            </a:pPr>
            <a:r>
              <a:rPr lang="en-US" sz="2000" dirty="0" smtClean="0">
                <a:latin typeface="+mj-lt"/>
                <a:cs typeface="Times New Roman" pitchFamily="18" charset="0"/>
              </a:rPr>
              <a:t>A company from acquiring any other company incorporated in a country outside India if such other company has investment subsidiaries beyond two layers as per the laws of such country;</a:t>
            </a:r>
          </a:p>
          <a:p>
            <a:pPr marL="608076" indent="-571500" algn="just" eaLnBrk="1" fontAlgn="auto" hangingPunct="1">
              <a:spcAft>
                <a:spcPts val="0"/>
              </a:spcAft>
              <a:buClrTx/>
              <a:buFont typeface="+mj-lt"/>
              <a:buAutoNum type="alphaLcParenR"/>
              <a:defRPr/>
            </a:pPr>
            <a:endParaRPr lang="en-US" sz="2000" dirty="0" smtClean="0">
              <a:latin typeface="+mj-lt"/>
              <a:cs typeface="Times New Roman" pitchFamily="18" charset="0"/>
            </a:endParaRPr>
          </a:p>
          <a:p>
            <a:pPr marL="608076" indent="-571500" algn="just" eaLnBrk="1" fontAlgn="auto" hangingPunct="1">
              <a:spcAft>
                <a:spcPts val="0"/>
              </a:spcAft>
              <a:buClrTx/>
              <a:buFont typeface="+mj-lt"/>
              <a:buAutoNum type="alphaLcParenR"/>
              <a:defRPr/>
            </a:pPr>
            <a:r>
              <a:rPr lang="en-US" sz="2000" dirty="0" smtClean="0">
                <a:latin typeface="+mj-lt"/>
                <a:cs typeface="Times New Roman" pitchFamily="18" charset="0"/>
              </a:rPr>
              <a:t>A subsidiary company from having any investment subsidiary for the purposes of meeting the requirements under any law or under any rule or regulation framed under any law for the time being in force.</a:t>
            </a:r>
          </a:p>
        </p:txBody>
      </p:sp>
      <p:sp>
        <p:nvSpPr>
          <p:cNvPr id="11" name="Slide Number Placeholder 10"/>
          <p:cNvSpPr>
            <a:spLocks noGrp="1"/>
          </p:cNvSpPr>
          <p:nvPr>
            <p:ph type="sldNum" sz="quarter" idx="12"/>
          </p:nvPr>
        </p:nvSpPr>
        <p:spPr/>
        <p:txBody>
          <a:bodyPr/>
          <a:lstStyle/>
          <a:p>
            <a:fld id="{B6F15528-21DE-4FAA-801E-634DDDAF4B2B}" type="slidenum">
              <a:rPr lang="en-US" smtClean="0"/>
              <a:pPr/>
              <a:t>67</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p:cTn id="19" dur="1000" fill="hold"/>
                                        <p:tgtEl>
                                          <p:spTgt spid="7">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 calcmode="lin" valueType="num">
                                      <p:cBhvr>
                                        <p:cTn id="26" dur="1000" fill="hold"/>
                                        <p:tgtEl>
                                          <p:spTgt spid="7">
                                            <p:txEl>
                                              <p:pRg st="3" end="3"/>
                                            </p:txEl>
                                          </p:spTgt>
                                        </p:tgtEl>
                                        <p:attrNameLst>
                                          <p:attrName>ppt_x</p:attrName>
                                        </p:attrNameLst>
                                      </p:cBhvr>
                                      <p:tavLst>
                                        <p:tav tm="0">
                                          <p:val>
                                            <p:strVal val="#ppt_x-.2"/>
                                          </p:val>
                                        </p:tav>
                                        <p:tav tm="100000">
                                          <p:val>
                                            <p:strVal val="#ppt_x"/>
                                          </p:val>
                                        </p:tav>
                                      </p:tavLst>
                                    </p:anim>
                                    <p:anim calcmode="lin" valueType="num">
                                      <p:cBhvr>
                                        <p:cTn id="27" dur="1000" fill="hold"/>
                                        <p:tgtEl>
                                          <p:spTgt spid="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7">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anim calcmode="lin" valueType="num">
                                      <p:cBhvr>
                                        <p:cTn id="33" dur="1000" fill="hold"/>
                                        <p:tgtEl>
                                          <p:spTgt spid="7">
                                            <p:txEl>
                                              <p:pRg st="5" end="5"/>
                                            </p:txEl>
                                          </p:spTgt>
                                        </p:tgtEl>
                                        <p:attrNameLst>
                                          <p:attrName>ppt_x</p:attrName>
                                        </p:attrNameLst>
                                      </p:cBhvr>
                                      <p:tavLst>
                                        <p:tav tm="0">
                                          <p:val>
                                            <p:strVal val="#ppt_x-.2"/>
                                          </p:val>
                                        </p:tav>
                                        <p:tav tm="100000">
                                          <p:val>
                                            <p:strVal val="#ppt_x"/>
                                          </p:val>
                                        </p:tav>
                                      </p:tavLst>
                                    </p:anim>
                                    <p:anim calcmode="lin" valueType="num">
                                      <p:cBhvr>
                                        <p:cTn id="34" dur="1000" fill="hold"/>
                                        <p:tgtEl>
                                          <p:spTgt spid="7">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Times New Roman" pitchFamily="18" charset="0"/>
                <a:cs typeface="Times New Roman" pitchFamily="18" charset="0"/>
              </a:rPr>
              <a:t>LOAN AND INVESTMENT BY A COMPANY</a:t>
            </a:r>
            <a:endParaRPr lang="en-IN" sz="3000" b="1" dirty="0" smtClean="0">
              <a:solidFill>
                <a:srgbClr val="00B0F0"/>
              </a:solidFill>
              <a:latin typeface="Times New Roman" pitchFamily="18" charset="0"/>
              <a:cs typeface="Times New Roman" pitchFamily="18" charset="0"/>
            </a:endParaRPr>
          </a:p>
        </p:txBody>
      </p:sp>
      <p:sp>
        <p:nvSpPr>
          <p:cNvPr id="66563" name="Content Placeholder 1"/>
          <p:cNvSpPr>
            <a:spLocks noGrp="1"/>
          </p:cNvSpPr>
          <p:nvPr>
            <p:ph idx="1"/>
          </p:nvPr>
        </p:nvSpPr>
        <p:spPr>
          <a:xfrm>
            <a:off x="76200" y="914400"/>
            <a:ext cx="8991600" cy="5410200"/>
          </a:xfrm>
        </p:spPr>
        <p:txBody>
          <a:bodyPr>
            <a:noAutofit/>
          </a:bodyPr>
          <a:lstStyle/>
          <a:p>
            <a:pPr marL="608013" indent="-571500" algn="just" eaLnBrk="1" hangingPunct="1">
              <a:buClrTx/>
              <a:buFont typeface="Wingdings" pitchFamily="2" charset="2"/>
              <a:buChar char="Ø"/>
            </a:pPr>
            <a:r>
              <a:rPr lang="en-US" sz="2000" dirty="0" smtClean="0">
                <a:latin typeface="+mj-lt"/>
                <a:cs typeface="Times New Roman" pitchFamily="18" charset="0"/>
              </a:rPr>
              <a:t>No company shall directly or indirectly-</a:t>
            </a:r>
          </a:p>
          <a:p>
            <a:pPr marL="608013" indent="-571500" algn="just" eaLnBrk="1" hangingPunct="1">
              <a:buClrTx/>
              <a:buFont typeface="Franklin Gothic Book" pitchFamily="34" charset="0"/>
              <a:buAutoNum type="alphaLcParenR"/>
            </a:pPr>
            <a:r>
              <a:rPr lang="en-US" sz="2000" dirty="0" smtClean="0">
                <a:latin typeface="+mj-lt"/>
                <a:cs typeface="Times New Roman" pitchFamily="18" charset="0"/>
              </a:rPr>
              <a:t>give any loan to any person or other body corporate;</a:t>
            </a:r>
          </a:p>
          <a:p>
            <a:pPr marL="608013" indent="-571500" algn="just" eaLnBrk="1" hangingPunct="1">
              <a:buClrTx/>
              <a:buFont typeface="Franklin Gothic Book" pitchFamily="34" charset="0"/>
              <a:buAutoNum type="alphaLcParenR"/>
            </a:pPr>
            <a:r>
              <a:rPr lang="en-US" sz="2000" dirty="0" smtClean="0">
                <a:latin typeface="+mj-lt"/>
                <a:cs typeface="Times New Roman" pitchFamily="18" charset="0"/>
              </a:rPr>
              <a:t>give any guarantee or provide security in connection with a loan to any other body corporate or person; and</a:t>
            </a:r>
          </a:p>
          <a:p>
            <a:pPr marL="608013" indent="-571500" algn="just" eaLnBrk="1" hangingPunct="1">
              <a:buClrTx/>
              <a:buFont typeface="Franklin Gothic Book" pitchFamily="34" charset="0"/>
              <a:buAutoNum type="alphaLcParenR"/>
            </a:pPr>
            <a:r>
              <a:rPr lang="en-US" sz="2000" dirty="0" smtClean="0">
                <a:latin typeface="+mj-lt"/>
                <a:cs typeface="Times New Roman" pitchFamily="18" charset="0"/>
              </a:rPr>
              <a:t>acquire by way of subscription, purchase or otherwise, the securities of any other body corporate,</a:t>
            </a:r>
          </a:p>
          <a:p>
            <a:pPr marL="608013" indent="-571500" algn="just" eaLnBrk="1" hangingPunct="1">
              <a:buClrTx/>
              <a:buNone/>
            </a:pPr>
            <a:endParaRPr lang="en-US" sz="500" dirty="0" smtClean="0">
              <a:latin typeface="+mj-lt"/>
              <a:cs typeface="Times New Roman" pitchFamily="18" charset="0"/>
            </a:endParaRPr>
          </a:p>
          <a:p>
            <a:pPr marL="0" indent="0" algn="just">
              <a:buNone/>
            </a:pPr>
            <a:r>
              <a:rPr lang="en-US" sz="2000" b="1" dirty="0" smtClean="0">
                <a:cs typeface="Times New Roman" pitchFamily="18" charset="0"/>
              </a:rPr>
              <a:t>exceeding 60% of its paid-up share capital, </a:t>
            </a:r>
            <a:r>
              <a:rPr lang="en-US" sz="2000" dirty="0" smtClean="0">
                <a:cs typeface="Times New Roman" pitchFamily="18" charset="0"/>
              </a:rPr>
              <a:t>free reserve and securities premium account or 100% of its free reserves and securities premium account, whichever is more.</a:t>
            </a:r>
          </a:p>
          <a:p>
            <a:pPr marL="0" indent="0" algn="just">
              <a:buNone/>
            </a:pPr>
            <a:endParaRPr lang="en-US" sz="1200" dirty="0" smtClean="0">
              <a:latin typeface="+mj-lt"/>
              <a:cs typeface="Times New Roman" pitchFamily="18" charset="0"/>
            </a:endParaRPr>
          </a:p>
          <a:p>
            <a:pPr marL="0" indent="0" algn="just">
              <a:buFont typeface="Wingdings" pitchFamily="2" charset="2"/>
              <a:buChar char="Ø"/>
            </a:pPr>
            <a:r>
              <a:rPr lang="en-US" sz="2000" dirty="0" smtClean="0">
                <a:cs typeface="Times New Roman" pitchFamily="18" charset="0"/>
              </a:rPr>
              <a:t>      Where the giving of any loan or guarantee or providing any security or the acquisition under sub-section (2) exceeds the limits specified in that sub-section, prior approval by means of a special resolution passed at a GM shall be necessary.</a:t>
            </a:r>
          </a:p>
          <a:p>
            <a:pPr marL="608013" indent="-571500" algn="just">
              <a:buNone/>
            </a:pPr>
            <a:endParaRPr lang="en-US" sz="2000" dirty="0" smtClean="0">
              <a:latin typeface="+mj-lt"/>
              <a:cs typeface="Times New Roman" pitchFamily="18" charset="0"/>
            </a:endParaRPr>
          </a:p>
          <a:p>
            <a:pPr marL="608013" indent="-571500" algn="just" eaLnBrk="1" hangingPunct="1">
              <a:buClrTx/>
              <a:buNone/>
            </a:pPr>
            <a:endParaRPr lang="en-US" sz="2000" dirty="0" smtClean="0">
              <a:latin typeface="+mj-lt"/>
              <a:cs typeface="Times New Roman" pitchFamily="18" charset="0"/>
            </a:endParaRPr>
          </a:p>
          <a:p>
            <a:pPr marL="608013" indent="-571500" algn="just" eaLnBrk="1" hangingPunct="1">
              <a:buClrTx/>
              <a:buNone/>
            </a:pPr>
            <a:endParaRPr lang="en-US" sz="2000" dirty="0" smtClean="0">
              <a:latin typeface="+mj-lt"/>
              <a:cs typeface="Times New Roman" pitchFamily="18" charset="0"/>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68</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checkerboard(across)">
                                      <p:cBhvr>
                                        <p:cTn id="7" dur="500"/>
                                        <p:tgtEl>
                                          <p:spTgt spid="6656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66563">
                                            <p:txEl>
                                              <p:pRg st="0" end="0"/>
                                            </p:txEl>
                                          </p:spTgt>
                                        </p:tgtEl>
                                        <p:attrNameLst>
                                          <p:attrName>style.visibility</p:attrName>
                                        </p:attrNameLst>
                                      </p:cBhvr>
                                      <p:to>
                                        <p:strVal val="visible"/>
                                      </p:to>
                                    </p:set>
                                    <p:anim calcmode="lin" valueType="num">
                                      <p:cBhvr>
                                        <p:cTn id="12" dur="1000" fill="hold"/>
                                        <p:tgtEl>
                                          <p:spTgt spid="6656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6656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656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66563">
                                            <p:txEl>
                                              <p:pRg st="1" end="1"/>
                                            </p:txEl>
                                          </p:spTgt>
                                        </p:tgtEl>
                                        <p:attrNameLst>
                                          <p:attrName>style.visibility</p:attrName>
                                        </p:attrNameLst>
                                      </p:cBhvr>
                                      <p:to>
                                        <p:strVal val="visible"/>
                                      </p:to>
                                    </p:set>
                                    <p:anim calcmode="lin" valueType="num">
                                      <p:cBhvr>
                                        <p:cTn id="19" dur="1000" fill="hold"/>
                                        <p:tgtEl>
                                          <p:spTgt spid="66563">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6656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6656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66563">
                                            <p:txEl>
                                              <p:pRg st="2" end="2"/>
                                            </p:txEl>
                                          </p:spTgt>
                                        </p:tgtEl>
                                        <p:attrNameLst>
                                          <p:attrName>style.visibility</p:attrName>
                                        </p:attrNameLst>
                                      </p:cBhvr>
                                      <p:to>
                                        <p:strVal val="visible"/>
                                      </p:to>
                                    </p:set>
                                    <p:anim calcmode="lin" valueType="num">
                                      <p:cBhvr>
                                        <p:cTn id="26" dur="1000" fill="hold"/>
                                        <p:tgtEl>
                                          <p:spTgt spid="66563">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6656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6656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66563">
                                            <p:txEl>
                                              <p:pRg st="3" end="3"/>
                                            </p:txEl>
                                          </p:spTgt>
                                        </p:tgtEl>
                                        <p:attrNameLst>
                                          <p:attrName>style.visibility</p:attrName>
                                        </p:attrNameLst>
                                      </p:cBhvr>
                                      <p:to>
                                        <p:strVal val="visible"/>
                                      </p:to>
                                    </p:set>
                                    <p:anim calcmode="lin" valueType="num">
                                      <p:cBhvr>
                                        <p:cTn id="33" dur="1000" fill="hold"/>
                                        <p:tgtEl>
                                          <p:spTgt spid="66563">
                                            <p:txEl>
                                              <p:pRg st="3" end="3"/>
                                            </p:txEl>
                                          </p:spTgt>
                                        </p:tgtEl>
                                        <p:attrNameLst>
                                          <p:attrName>ppt_x</p:attrName>
                                        </p:attrNameLst>
                                      </p:cBhvr>
                                      <p:tavLst>
                                        <p:tav tm="0">
                                          <p:val>
                                            <p:strVal val="#ppt_x-.2"/>
                                          </p:val>
                                        </p:tav>
                                        <p:tav tm="100000">
                                          <p:val>
                                            <p:strVal val="#ppt_x"/>
                                          </p:val>
                                        </p:tav>
                                      </p:tavLst>
                                    </p:anim>
                                    <p:anim calcmode="lin" valueType="num">
                                      <p:cBhvr>
                                        <p:cTn id="34" dur="1000" fill="hold"/>
                                        <p:tgtEl>
                                          <p:spTgt spid="6656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6656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66563">
                                            <p:txEl>
                                              <p:pRg st="5" end="5"/>
                                            </p:txEl>
                                          </p:spTgt>
                                        </p:tgtEl>
                                        <p:attrNameLst>
                                          <p:attrName>style.visibility</p:attrName>
                                        </p:attrNameLst>
                                      </p:cBhvr>
                                      <p:to>
                                        <p:strVal val="visible"/>
                                      </p:to>
                                    </p:set>
                                    <p:anim calcmode="lin" valueType="num">
                                      <p:cBhvr>
                                        <p:cTn id="40" dur="1000" fill="hold"/>
                                        <p:tgtEl>
                                          <p:spTgt spid="66563">
                                            <p:txEl>
                                              <p:pRg st="5" end="5"/>
                                            </p:txEl>
                                          </p:spTgt>
                                        </p:tgtEl>
                                        <p:attrNameLst>
                                          <p:attrName>ppt_x</p:attrName>
                                        </p:attrNameLst>
                                      </p:cBhvr>
                                      <p:tavLst>
                                        <p:tav tm="0">
                                          <p:val>
                                            <p:strVal val="#ppt_x-.2"/>
                                          </p:val>
                                        </p:tav>
                                        <p:tav tm="100000">
                                          <p:val>
                                            <p:strVal val="#ppt_x"/>
                                          </p:val>
                                        </p:tav>
                                      </p:tavLst>
                                    </p:anim>
                                    <p:anim calcmode="lin" valueType="num">
                                      <p:cBhvr>
                                        <p:cTn id="41" dur="1000" fill="hold"/>
                                        <p:tgtEl>
                                          <p:spTgt spid="6656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6656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66563">
                                            <p:txEl>
                                              <p:pRg st="7" end="7"/>
                                            </p:txEl>
                                          </p:spTgt>
                                        </p:tgtEl>
                                        <p:attrNameLst>
                                          <p:attrName>style.visibility</p:attrName>
                                        </p:attrNameLst>
                                      </p:cBhvr>
                                      <p:to>
                                        <p:strVal val="visible"/>
                                      </p:to>
                                    </p:set>
                                    <p:anim calcmode="lin" valueType="num">
                                      <p:cBhvr>
                                        <p:cTn id="47" dur="1000" fill="hold"/>
                                        <p:tgtEl>
                                          <p:spTgt spid="66563">
                                            <p:txEl>
                                              <p:pRg st="7" end="7"/>
                                            </p:txEl>
                                          </p:spTgt>
                                        </p:tgtEl>
                                        <p:attrNameLst>
                                          <p:attrName>ppt_x</p:attrName>
                                        </p:attrNameLst>
                                      </p:cBhvr>
                                      <p:tavLst>
                                        <p:tav tm="0">
                                          <p:val>
                                            <p:strVal val="#ppt_x-.2"/>
                                          </p:val>
                                        </p:tav>
                                        <p:tav tm="100000">
                                          <p:val>
                                            <p:strVal val="#ppt_x"/>
                                          </p:val>
                                        </p:tav>
                                      </p:tavLst>
                                    </p:anim>
                                    <p:anim calcmode="lin" valueType="num">
                                      <p:cBhvr>
                                        <p:cTn id="48" dur="1000" fill="hold"/>
                                        <p:tgtEl>
                                          <p:spTgt spid="6656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6656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P spid="66563" grpId="0" build="p"/>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3189" name="Picture 5"/>
          <p:cNvPicPr>
            <a:picLocks noChangeAspect="1" noChangeArrowheads="1"/>
          </p:cNvPicPr>
          <p:nvPr/>
        </p:nvPicPr>
        <p:blipFill>
          <a:blip r:embed="rId2" cstate="print">
            <a:lum contrast="-30000"/>
          </a:blip>
          <a:srcRect/>
          <a:stretch>
            <a:fillRect/>
          </a:stretch>
        </p:blipFill>
        <p:spPr bwMode="auto">
          <a:xfrm>
            <a:off x="2362200" y="3937388"/>
            <a:ext cx="3657600" cy="2387212"/>
          </a:xfrm>
          <a:prstGeom prst="rect">
            <a:avLst/>
          </a:prstGeom>
          <a:noFill/>
          <a:ln w="9525">
            <a:noFill/>
            <a:miter lim="800000"/>
            <a:headEnd/>
            <a:tailEnd/>
          </a:ln>
        </p:spPr>
      </p:pic>
      <p:sp>
        <p:nvSpPr>
          <p:cNvPr id="63490" name="Title 2"/>
          <p:cNvSpPr>
            <a:spLocks noGrp="1"/>
          </p:cNvSpPr>
          <p:nvPr>
            <p:ph type="title"/>
          </p:nvPr>
        </p:nvSpPr>
        <p:spPr>
          <a:xfrm>
            <a:off x="0" y="0"/>
            <a:ext cx="9144000" cy="1905000"/>
          </a:xfrm>
        </p:spPr>
        <p:style>
          <a:lnRef idx="1">
            <a:schemeClr val="accent2"/>
          </a:lnRef>
          <a:fillRef idx="2">
            <a:schemeClr val="accent2"/>
          </a:fillRef>
          <a:effectRef idx="1">
            <a:schemeClr val="accent2"/>
          </a:effectRef>
          <a:fontRef idx="minor">
            <a:schemeClr val="dk1"/>
          </a:fontRef>
        </p:style>
        <p:txBody>
          <a:bodyPr>
            <a:noAutofit/>
          </a:bodyPr>
          <a:lstStyle/>
          <a:p>
            <a:r>
              <a:rPr lang="en-US" sz="3000" b="1" dirty="0" smtClean="0">
                <a:solidFill>
                  <a:schemeClr val="bg1"/>
                </a:solidFill>
                <a:latin typeface="Times New Roman" pitchFamily="18" charset="0"/>
                <a:cs typeface="Times New Roman" pitchFamily="18" charset="0"/>
              </a:rPr>
              <a:t>NO LOAN / SECURITY / GUARANTEE </a:t>
            </a:r>
            <a:br>
              <a:rPr lang="en-US" sz="3000" b="1" dirty="0" smtClean="0">
                <a:solidFill>
                  <a:schemeClr val="bg1"/>
                </a:solidFill>
                <a:latin typeface="Times New Roman" pitchFamily="18" charset="0"/>
                <a:cs typeface="Times New Roman" pitchFamily="18" charset="0"/>
              </a:rPr>
            </a:br>
            <a:r>
              <a:rPr lang="en-US" sz="3000" b="1" dirty="0" smtClean="0">
                <a:solidFill>
                  <a:schemeClr val="bg1"/>
                </a:solidFill>
                <a:latin typeface="Times New Roman" pitchFamily="18" charset="0"/>
                <a:cs typeface="Times New Roman" pitchFamily="18" charset="0"/>
              </a:rPr>
              <a:t>TO DIRECTORS &amp; PERSONS </a:t>
            </a:r>
            <a:br>
              <a:rPr lang="en-US" sz="3000" b="1" dirty="0" smtClean="0">
                <a:solidFill>
                  <a:schemeClr val="bg1"/>
                </a:solidFill>
                <a:latin typeface="Times New Roman" pitchFamily="18" charset="0"/>
                <a:cs typeface="Times New Roman" pitchFamily="18" charset="0"/>
              </a:rPr>
            </a:br>
            <a:r>
              <a:rPr lang="en-US" sz="3000" b="1" dirty="0" smtClean="0">
                <a:solidFill>
                  <a:schemeClr val="bg1"/>
                </a:solidFill>
                <a:latin typeface="Times New Roman" pitchFamily="18" charset="0"/>
                <a:cs typeface="Times New Roman" pitchFamily="18" charset="0"/>
              </a:rPr>
              <a:t>IN WHOM DIRECTOR IS INTERESTED</a:t>
            </a:r>
            <a:br>
              <a:rPr lang="en-US" sz="3000" b="1" dirty="0" smtClean="0">
                <a:solidFill>
                  <a:schemeClr val="bg1"/>
                </a:solidFill>
                <a:latin typeface="Times New Roman" pitchFamily="18" charset="0"/>
                <a:cs typeface="Times New Roman" pitchFamily="18" charset="0"/>
              </a:rPr>
            </a:br>
            <a:r>
              <a:rPr lang="en-US" sz="3000" b="1" dirty="0" smtClean="0">
                <a:solidFill>
                  <a:schemeClr val="bg1"/>
                </a:solidFill>
                <a:latin typeface="Times New Roman" pitchFamily="18" charset="0"/>
                <a:cs typeface="Times New Roman" pitchFamily="18" charset="0"/>
              </a:rPr>
              <a:t>[</a:t>
            </a:r>
            <a:r>
              <a:rPr lang="en-US" sz="2000" b="1" dirty="0" smtClean="0">
                <a:solidFill>
                  <a:schemeClr val="bg1"/>
                </a:solidFill>
                <a:latin typeface="Times New Roman" pitchFamily="18" charset="0"/>
                <a:cs typeface="Times New Roman" pitchFamily="18" charset="0"/>
              </a:rPr>
              <a:t>Section 185)]</a:t>
            </a:r>
            <a:endParaRPr lang="en-IN" sz="3000" b="1" dirty="0" smtClean="0">
              <a:solidFill>
                <a:schemeClr val="bg1"/>
              </a:solidFill>
              <a:latin typeface="Times New Roman" pitchFamily="18" charset="0"/>
              <a:cs typeface="Times New Roman" pitchFamily="18" charset="0"/>
            </a:endParaRPr>
          </a:p>
        </p:txBody>
      </p:sp>
      <p:sp>
        <p:nvSpPr>
          <p:cNvPr id="2" name="Content Placeholder 1"/>
          <p:cNvSpPr>
            <a:spLocks noGrp="1"/>
          </p:cNvSpPr>
          <p:nvPr>
            <p:ph idx="1"/>
          </p:nvPr>
        </p:nvSpPr>
        <p:spPr>
          <a:xfrm>
            <a:off x="76200" y="1981200"/>
            <a:ext cx="8991600" cy="2057400"/>
          </a:xfrm>
        </p:spPr>
        <p:txBody>
          <a:bodyPr>
            <a:normAutofit/>
          </a:bodyPr>
          <a:lstStyle/>
          <a:p>
            <a:pPr algn="just"/>
            <a:r>
              <a:rPr lang="en-US" sz="2000" dirty="0">
                <a:latin typeface="Times New Roman" pitchFamily="18" charset="0"/>
                <a:cs typeface="Times New Roman" pitchFamily="18" charset="0"/>
              </a:rPr>
              <a:t>No </a:t>
            </a:r>
            <a:r>
              <a:rPr lang="en-US" sz="2000" dirty="0" smtClean="0">
                <a:latin typeface="Times New Roman" pitchFamily="18" charset="0"/>
                <a:cs typeface="Times New Roman" pitchFamily="18" charset="0"/>
              </a:rPr>
              <a:t>company </a:t>
            </a:r>
            <a:r>
              <a:rPr lang="en-US" sz="2000" dirty="0">
                <a:latin typeface="Times New Roman" pitchFamily="18" charset="0"/>
                <a:cs typeface="Times New Roman" pitchFamily="18" charset="0"/>
              </a:rPr>
              <a:t>can advance </a:t>
            </a:r>
            <a:r>
              <a:rPr lang="en-US" sz="2000" b="1" dirty="0">
                <a:solidFill>
                  <a:srgbClr val="FF0000"/>
                </a:solidFill>
                <a:latin typeface="Times New Roman" pitchFamily="18" charset="0"/>
                <a:cs typeface="Times New Roman" pitchFamily="18" charset="0"/>
              </a:rPr>
              <a:t>loan</a:t>
            </a:r>
            <a:r>
              <a:rPr lang="en-US" sz="2000" dirty="0">
                <a:latin typeface="Times New Roman" pitchFamily="18" charset="0"/>
                <a:cs typeface="Times New Roman" pitchFamily="18" charset="0"/>
              </a:rPr>
              <a:t> to its “directors” or to </a:t>
            </a:r>
            <a:r>
              <a:rPr lang="en-US" sz="2000" dirty="0">
                <a:solidFill>
                  <a:srgbClr val="FF0000"/>
                </a:solidFill>
                <a:latin typeface="Times New Roman" pitchFamily="18" charset="0"/>
                <a:cs typeface="Times New Roman" pitchFamily="18" charset="0"/>
              </a:rPr>
              <a:t>“other persons in whom directors are interested</a:t>
            </a:r>
            <a:r>
              <a:rPr lang="en-US" sz="2000" dirty="0" smtClean="0">
                <a:solidFill>
                  <a:srgbClr val="FF0000"/>
                </a:solidFill>
                <a:latin typeface="Times New Roman" pitchFamily="18" charset="0"/>
                <a:cs typeface="Times New Roman" pitchFamily="18" charset="0"/>
              </a:rPr>
              <a:t>”</a:t>
            </a:r>
            <a:r>
              <a:rPr lang="en-US" sz="2000" dirty="0" smtClean="0">
                <a:latin typeface="Times New Roman" pitchFamily="18" charset="0"/>
                <a:cs typeface="Times New Roman" pitchFamily="18" charset="0"/>
              </a:rPr>
              <a:t>.</a:t>
            </a:r>
          </a:p>
          <a:p>
            <a:pPr algn="just">
              <a:buNone/>
            </a:pPr>
            <a:endParaRPr lang="en-US" sz="1400" dirty="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No company </a:t>
            </a:r>
            <a:r>
              <a:rPr lang="en-US" sz="2000" dirty="0">
                <a:latin typeface="Times New Roman" pitchFamily="18" charset="0"/>
                <a:cs typeface="Times New Roman" pitchFamily="18" charset="0"/>
              </a:rPr>
              <a:t>can give any </a:t>
            </a:r>
            <a:r>
              <a:rPr lang="en-US" sz="2000" dirty="0">
                <a:solidFill>
                  <a:srgbClr val="FF0000"/>
                </a:solidFill>
                <a:latin typeface="Times New Roman" pitchFamily="18" charset="0"/>
                <a:cs typeface="Times New Roman" pitchFamily="18" charset="0"/>
              </a:rPr>
              <a:t>guarantee</a:t>
            </a:r>
            <a:r>
              <a:rPr lang="en-US" sz="2000" dirty="0">
                <a:latin typeface="Times New Roman" pitchFamily="18" charset="0"/>
                <a:cs typeface="Times New Roman" pitchFamily="18" charset="0"/>
              </a:rPr>
              <a:t> or provide any </a:t>
            </a:r>
            <a:r>
              <a:rPr lang="en-US" sz="2000" dirty="0">
                <a:solidFill>
                  <a:srgbClr val="FF0000"/>
                </a:solidFill>
                <a:latin typeface="Times New Roman" pitchFamily="18" charset="0"/>
                <a:cs typeface="Times New Roman" pitchFamily="18" charset="0"/>
              </a:rPr>
              <a:t>security</a:t>
            </a:r>
            <a:r>
              <a:rPr lang="en-US" sz="2000" dirty="0">
                <a:latin typeface="Times New Roman" pitchFamily="18" charset="0"/>
                <a:cs typeface="Times New Roman" pitchFamily="18" charset="0"/>
              </a:rPr>
              <a:t> in connection with any loan taken by him or such other person</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93186" name="AutoShape 2" descr="data:image/jpeg;base64,/9j/4AAQSkZJRgABAQAAAQABAAD/2wCEAAkGBxQQEhQUEBQWFBQUFRQVDxQUFBQUFRQUFxQWFhUWFRUYHCggGBolHRQUITEhJSkrLi4uFx8zODMsNygtLisBCgoKDg0OGhAQFCwdHSQsLCwsLCwsLCwtLCwsLCwsLCwsLCwsLCwsLCwsLCwsLCwsLCwsLCwsLCwsNCwsLCwsLP/AABEIAMIBAwMBIgACEQEDEQH/xAAcAAACAwEBAQEAAAAAAAAAAAAAAQIDBAUHBgj/xABHEAABAwEFBAYGBgYJBQAAAAABAAIRAwQSITFBBRNRYQYicYGRsQcyUqHB0RRCU5Lh8BYjYnKi40NUY4KUssPS8SQzNHN0/8QAGQEBAQEBAQEAAAAAAAAAAAAAAAECAwQF/8QAIxEBAQACAgICAQUAAAAAAAAAAAECESExAxJBUWETIoGh4f/aAAwDAQACEQMRAD8A9QDE7qYandWmSuoLE7qta1FUhikGK4MUg1QUhikGK0NUg1BTcUritDU7iCq4i4rrid1QU3U7quuouoKbqd1XXVntVa7g0XnRMTAaPacdB5oqV1ZnW+kDG8bOoBvHwC8t6W9OWFxa1+9g5yW0p5NHrDn71zdn9M7W9kUDaCNG0KLQz7wa4nwWvXXbO3sjNoUSY3jZ4E3T71vYF4PbOl1sH/lGsG8KzJHvYz3Fdvov0yF8NbUNMnIGXUnHsPq+Pepr6Xb2IBTAXO2TtMVhBF14zbMgji06jyXSCipBNCEAhCEAhCEAhCEAVAqRVbigSajKEHPFJSFJaA1F1aZUimpXFbCd1RVQandVgCd1BC6nCndThQQup3VOEQghdThThEIIQiFOEQgqqGBPgOJOAHjC8z9JvSJ4cNnWSXVasfSS3Mlw6rJ0GUjgIyBXo9vrim2+7Jgc8/3Wk+cLxjoBSfaH2q2HGvUeGMd7D6zus8T7LSI/dPFaxuuUrp9FegjQeq1lWqwxWr1QX0KLtWUqeG9eNSYAPDJeg0ejTIG8qVqh/wDYaTe5lK6I8V1dn2JtCmynTENYABz4knUk4rRCyrh1ejdMghj6rJ/tDUb3sq3gvPulvQEA3mBtGo4xTrUwW0KjjkytTk7pxyDhIJ4EgL12FXabO2qxzHgOa8FrgciDmivHuhu3KjXbmtLa1ExjmCMweI+C9h2fahWpteNRiOBGBC8c6b2I2SvQtBxc17qNd3thkXHO5lhE9i9H6GWiRUZwhw94Pk1avM2k4fTIQhZUIQhAIQhAIQkUCJVZUiVAoFKEkIABEKUIhVChEKUIhQKE4ThMBBGE4UoThBGEQpIQRhOE0QgUJQpJoOL0sYTZa8Z7irH3V5x6I2jc9tds9zHR8PBeqbXp3qVQcadQeLCvI/RbaLlEf/TTae1zH/gr8D2aEQpQiFBGEAJwoudCK839MNAGyvPCvSd96m5p/wAoXY9Hbr1Om85uotvcyLq5PpZfNlrDg+zf6vyXX9HcNs1CfsR5hEfaIUWvByMqSKEIQgEISQBKiSglRKBFIplRKCKEIQWwnCYCaqIwnCaIQKEwE0KARCaEUoTQhAIQhAIQkTCCq0iQOcjxaQvEOjLxQoV3HAUtoWZp7qgB9zl0Lb6Q3u2pTcyTZ2u3QptcYcxxP60tmC/Fp7MBz+Bt3S2nUo2qjSY8G0Wk14IAusH1SZ9a9HKAiP1EhfmKl0ktRaJtNomBMWirE8usp/pHaf6zaP8AEVf9ym1fpWrUIIABxzOg5Km2VHNad20OdwJjtx4r84fpHaf6zaP8RV+aTukdqjq2mvOgNoqxPimx9/05d/0doabwLK1maQ4y4Ese/Ej99fX9Cm3bPRH9izyBXito6QhtgqstDnOqVrWDfl9QHdU2CS52OIOWYwB0Xdt/pGLRQGz3FraTAHueAG1eq0Bpb7OB4HHSFfhHtuBxhTDjofHFfOdHuk9K102OBDXOHXbekNqAdds8jx0hfQsqSMFFXCqRmJ7PkrG1AciqA4p9yovlKVSHQpNcdY7kEykVFtQHJNAikU1EohIQhBpQmhFJNCEAhCCUAkSoOqcFQ6ryJWMs5Fk2VstwpiXT+y0Yk8gs5tzmwXtDWkSIcXOJ9kNGZTZSptcX9Zp4lziO2CVhr0qT3Tvz+3Ikv5Tw/ZGC5byvO3X9s40209stgS15JMAAB2Pcce7JdB1YCJOeSwUKLQP1eubsCT35AchgslpszgQ4C8AZzy4zymCs3zWfk9Jfw7oK4vTS3biw2mpqKTgNYLuoDhwvT3J2a1kYQZJAzzMY4aCJVPSs7yw2prh/Q1COcMLh5Lph5pWMsLH5a+m0nEvNW003GMKdNpbgAPtWnJo8FRWqU3f01d3N1IZ5fblbqlMAlVNYfP6jvmurDFLNKlT7kf6qj9Jb9rV+7/NW8sw7vYd81TVpY9/sO8/jkgzfSG/a1fu/zUCrT1qVPufzVbTo4j/aR55K/cBUU0i1zY39NsTAqNrEnmAKbwD3hFmqnJrh2iSe6QI8FotNna44tE9i12OiG+qAO5Qfe+jvZbn034EkkXRyAOfj7l6L0X2ldduXyCCQ0HMcV8l6LdodY0mYg+uRo4AkfnmvvatgDqrahPWblAiRzKzprfDvNKnKx74kYBVMqPDocc8owWmW15hIKNIfirOWioGD34pygpFEOVGUkSgaEkkGxCFCq4jLv5Iqai54GZWepVVIeDksXJZGvfDRVVKh0xUCUvz8Vyy8lrpMGSu904tJ7J4xpKz2naYYC05gYk/iuoq6jQ7MA/iufzutuIKu9xBOOpTbTkwBOGOq6jbG2Zju0HyVwaG4NgkZ4Y+K63yzWpHP053s7PTugDkrQVEPnl2prg2TqbTnh5rJbbHep1GCCHMc3gcWkd+a1CoNfx8FW+0gGIx1GoHFTcNV+Warc1mY/wA+D10dtUwyvVaMm1HgdgcQFx73mNX/AJ+C9s6cdNE+X7fFRefMfWd+fgqw/wAvaei98PrO4diodMYjv+s4+ea7/RPYTbb9JDqjqbqW73ZaAfXMdcEYiSMiDgVwKb8Rj/ET8MV1Nk0a53lSyse51Ms3m69bGSzqz1xLSIxxSjtN9H1re6oKdag7dPuVC4Pbjca/DDHqvb4qFHoLaN6KVeu1gJgmmxxB6heQHOiTA0mJExKps3pFtFG+0kB1R16oX0uuXXWsnDAYMaMtFW3pdarVVLrO17qrg1hdTa6AAIAxJDBiThGJlOUeqdCth0rFW3VJxIFO86/6zi4iCDABGeWWq+yrVQHAA4/DVee+i3ZVoY+qa8726C6/Ji9hEzieqPDtj792zILn33XjyEDkOSitbWHQpGk7POOCx2ai8YudJnAZBbnV920ueYAEknRVFrDdGKxG1GZHgqqNWpWN9/Vbju2cuLufktVns046INFnrF2YVyGshShVEEQpwkgjCE0KjUov5KSFFY3Dim2zmZB7AtLmys9Rjm+qe5YuMrUysQcCNPDTvUb48lE7RLTD29407QtbLrxIgjkudw+q17uTbLS5joAkHLiUqdrJEkNnDAmM9AuhbLHfi6QI4iQRwIWC0bOkg3sQe7u4L5/k8fnxztnM/h6cM/HZN9tVN0tBIjiPNTLZHA5YZrPZaRYIJDuETlkQtTKf4r0Ye2WM3OXPLUvCF2c89CM1Y1hjH3qRqAZKtz+86BdJhHO5E+MzCwVLI55BHqSZYcQ75Lc2nOLs9BoFa0pfHKszsfmnp5Z7lvtIi7+tc6OF7rfFfMkYnP8Ai+C+99LVmubSqn220nD7gHm0r4SqMT8ufavRj052q47ddX8Pz8Ewfhq5B+eh+aWPPwd81pE2ZjtP1j8l3ei22DYn1HXQ5tV1E1Bk4Ck4kXTlqc1w6Zx7z7S7/Rd9EGtTtLWOZUfSLL4BEDB8k+rhrh2qUfR7A6R2WkH3wcQ0MFwOIzBN7QRGBLjniUqvSujQqVH05cCTu23WNEEi42LocwADQkHko2ToVY6jHvD6jAHOawNqiCA+60gkEmRjnip2HYNgslR7qkPDDANUOcT1wOqIDX9WZ6uByJglTY+59GW0KlpFatUAaH3YaMsCYOPJfZtokT13EEzBiByGEr4/oRtGnuq9XBlO9fvRENEiInDIYDipfpHWEvJA3vWo03Dq0aDc6tSMSXaCVNrH2jDCw7UpOqwMbrTIHtHSexZtgW6rWotqVmhrnSWhsiWfVJBJieErZXqnIZnLlxP55Kys6KzZRIJHrQZhXWd5Y6DkcO/Rc19TcuEeqeeHPAaroOhwW7PlI6EpyqLPUvDHMYFWoJJFKUKgQkhBrQhCihCEnIM1ZgIxAXOs+zXby+HuY3g2CXHny5LpWpgcIOU+Srp1ruBy94+YXO63y6TeuDtNtbRjemATAdBiefBOpSbVAc10gjAjEHshTq021GkOAIPESCvmbXYHWZzXWcvMuIqMHqunKQPNZ8m53NxvxYTLiXWX9f477nBhgSTyQwOdnhwCg22NawGqx1PjIkA8y3TtWpvWALSC05EHPvU0xdztXd4ePD5oayPnqVJx0UKlbh+CvDIciVAdqgXIPGfThSi10nj61Afwvf8AMLy9xk4/DhzC9i9N1ic5tnqtaSG32vgSRJaW/FePOs75mHDuK6Y9Ihhy09lAPZ/DxUhRI0PvTuH8yqGzPv5fNd7YFjp12Vm1HFrw8botcA66WSeqcHAEe84jCOBBUm1nNPA6EYQeSaH01k6J16oJp1KcAgddrmkkgEYRlBWvYvRprzNorSG3SWtutEOvRLj6vqHAgHFcGybcrsaAyq4DOJ1481Oz2mrWcGyXCZPsjnGSnI9v6J2JjbOGkAh+dMhrmjgOevHvXStmx6FV16pTBdABxcJAyBAMECBnwXy3RG1PcA3GG5Er7Ok5xzWNKvBjsHdCVASSTrl2Kp7ScB3/ACVVKs8Pg4jwIWpEabVQvtjEcIwPinRYQBOnOfEq5rweIUsCt740mipOIOHeOIWwFZmZ9yspYYd4+I/PFQXISTWkJCaERrQhCjQSJTSKDPaTiFlOq0ViqajYx0XDKcu2PSqnat1nNzWMbvMDhyWtzgcRBBGBGMrGGkf8rI4uo9dglh9dgOA5t4KTO48XpbhL123W2kXDAxGYIkEcDxXLbZ3Wcl1B92cXMd/2zxMfV7QutZ7S2oJaZ4jUHgVj2jYw5pvZDEwMYBmB4K5475iYXXFFDa4qO3bobUAksnEji06haby4Js17ABoZdDrwxIMHEalwwxkLXsu0PgB4LmQLlQ3b5/eaPPPlqs45fa5+P6dEOnPTFTvBWNAIw8Qo1Kf55ro4uJt+i2pTcH9YRgJxJ0jnIC+RpbKqgAPptcOIw8QV9zaNmNc5rsi2eevmpuoRoivhHbHH2ceBVFXYI4N7wvunUJ0VFoswAxhNjzm27DeILKIeMZwa3Htgrl/ovXruJdTawD1WlrQOyRie1esWKiHNwGRIPbqVoFjCu0eVUegLZmp4N6vjyXasXRdjcGsAX3f0QcFOnZQmxxNn7LuDDDiu9RbA4nRTe0NBJ0zVtgbPWOE5A6DSeadjPBE8VOz0s+JzK3VqIGICrDgFtCbR45KW61VZr8AVA1HaKi9V7ySSNDgOSq3TjxVlKzuBQbUwhrU4VQITQiNKEIUaCrfjkm8cFUQ7kgqFKSZKg6zuJ5K667kptvDh71n12176ZrRZXaKupY3XQB3rf1uSRYTqpfHF/Urmt2UWC9Twdq3QrTSfeGIg6jmtolUV7OTiDB5KzCTpLnb2xus4bJaAJzwCVzu0AP8AwtYB1UnMBzCxl499NTNzXm7lh2KwWojMXubYnwnyV9ahgY9yyMEHhwOK5+uUb3jknT2lScQC667g9rmkeIhWVGg48VCtTaRiJ7go2WxkTdvNHA4tnszC1LflnLGa3EH0ZOI14/I8FSLINRPCScpPctJrQ66+Ae2R+Herg0HFac2SzsDTGQOQygrRcS3f48+0cVMBUQLUNap3VRWdJut/vH4KCLqe8I9kGe0jJb6dnwSs1KAtIXSTSVXuAnuRwViFUQ3Y4IuBSQgUIQhUCSaSIEJJoNCEkKNGhCEAhCEAhCEAhCEEHslVZLQk5soKSA4LDWpQVtfThVVC4iJ8lLCVGhhmqrTaCcGE8z8kbolX07PCkxW1zDYCUUqb6fZw0XYDEyxPVNueysDngfzqrAratkByWc0XNy+YUsVC0VY6ozPuVlloQpUbLqc1rYyFZE2bQpIQtoEk0kAkmkgEIQgEk0iiEhCFRoQkhZU0IQgaEkIpoSTQCEIQCEIQCg6mCppIIhkIhSSVQoQhCAShNCBQhCEAkhCASQhAJIQgEISVQIQolAISlCDQE0IUAhCEAhCEUIQhAJoQoEhCEAhCEAkUIVCQhCoEJIQCEIQCSaEEUIQgSEIRAgoQgiUihCqEhCFR/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93188" name="AutoShape 4" descr="data:image/jpeg;base64,/9j/4AAQSkZJRgABAQAAAQABAAD/2wCEAAkGBxQQEhQUEBQWFBQUFRQVDxQUFBQUFRQUFxQWFhUWFRUYHCggGBolHRQUITEhJSkrLi4uFx8zODMsNygtLisBCgoKDg0OGhAQFCwdHSQsLCwsLCwsLCwtLCwsLCwsLCwsLCwsLCwsLCwsLCwsLCwsLCwsLCwsLCwsNCwsLCwsLP/AABEIAMIBAwMBIgACEQEDEQH/xAAcAAACAwEBAQEAAAAAAAAAAAAAAQIDBAUHBgj/xABHEAABAwEFBAYGBgYJBQAAAAABAAIRAwQSITFBBRNRYQYicYGRsQcyUqHB0RRCU5Lh8BYjYnKi40NUY4KUssPS8SQzNHN0/8QAGQEBAQEBAQEAAAAAAAAAAAAAAAECAwQF/8QAIxEBAQACAgICAQUAAAAAAAAAAAECESExAxJBUWETIoGh4f/aAAwDAQACEQMRAD8A9QDE7qYandWmSuoLE7qta1FUhikGK4MUg1QUhikGK0NUg1BTcUritDU7iCq4i4rrid1QU3U7quuouoKbqd1XXVntVa7g0XnRMTAaPacdB5oqV1ZnW+kDG8bOoBvHwC8t6W9OWFxa1+9g5yW0p5NHrDn71zdn9M7W9kUDaCNG0KLQz7wa4nwWvXXbO3sjNoUSY3jZ4E3T71vYF4PbOl1sH/lGsG8KzJHvYz3Fdvov0yF8NbUNMnIGXUnHsPq+Pepr6Xb2IBTAXO2TtMVhBF14zbMgji06jyXSCipBNCEAhCEAhCEAhCEAVAqRVbigSajKEHPFJSFJaA1F1aZUimpXFbCd1RVQandVgCd1BC6nCndThQQup3VOEQghdThThEIIQiFOEQgqqGBPgOJOAHjC8z9JvSJ4cNnWSXVasfSS3Mlw6rJ0GUjgIyBXo9vrim2+7Jgc8/3Wk+cLxjoBSfaH2q2HGvUeGMd7D6zus8T7LSI/dPFaxuuUrp9FegjQeq1lWqwxWr1QX0KLtWUqeG9eNSYAPDJeg0ejTIG8qVqh/wDYaTe5lK6I8V1dn2JtCmynTENYABz4knUk4rRCyrh1ejdMghj6rJ/tDUb3sq3gvPulvQEA3mBtGo4xTrUwW0KjjkytTk7pxyDhIJ4EgL12FXabO2qxzHgOa8FrgciDmivHuhu3KjXbmtLa1ExjmCMweI+C9h2fahWpteNRiOBGBC8c6b2I2SvQtBxc17qNd3thkXHO5lhE9i9H6GWiRUZwhw94Pk1avM2k4fTIQhZUIQhAIQhAIQkUCJVZUiVAoFKEkIABEKUIhVChEKUIhQKE4ThMBBGE4UoThBGEQpIQRhOE0QgUJQpJoOL0sYTZa8Z7irH3V5x6I2jc9tds9zHR8PBeqbXp3qVQcadQeLCvI/RbaLlEf/TTae1zH/gr8D2aEQpQiFBGEAJwoudCK839MNAGyvPCvSd96m5p/wAoXY9Hbr1Om85uotvcyLq5PpZfNlrDg+zf6vyXX9HcNs1CfsR5hEfaIUWvByMqSKEIQgEISQBKiSglRKBFIplRKCKEIQWwnCYCaqIwnCaIQKEwE0KARCaEUoTQhAIQhAIQkTCCq0iQOcjxaQvEOjLxQoV3HAUtoWZp7qgB9zl0Lb6Q3u2pTcyTZ2u3QptcYcxxP60tmC/Fp7MBz+Bt3S2nUo2qjSY8G0Wk14IAusH1SZ9a9HKAiP1EhfmKl0ktRaJtNomBMWirE8usp/pHaf6zaP8AEVf9ym1fpWrUIIABxzOg5Km2VHNad20OdwJjtx4r84fpHaf6zaP8RV+aTukdqjq2mvOgNoqxPimx9/05d/0doabwLK1maQ4y4Ese/Ej99fX9Cm3bPRH9izyBXito6QhtgqstDnOqVrWDfl9QHdU2CS52OIOWYwB0Xdt/pGLRQGz3FraTAHueAG1eq0Bpb7OB4HHSFfhHtuBxhTDjofHFfOdHuk9K102OBDXOHXbekNqAdds8jx0hfQsqSMFFXCqRmJ7PkrG1AciqA4p9yovlKVSHQpNcdY7kEykVFtQHJNAikU1EohIQhBpQmhFJNCEAhCCUAkSoOqcFQ6ryJWMs5Fk2VstwpiXT+y0Yk8gs5tzmwXtDWkSIcXOJ9kNGZTZSptcX9Zp4lziO2CVhr0qT3Tvz+3Ikv5Tw/ZGC5byvO3X9s40209stgS15JMAAB2Pcce7JdB1YCJOeSwUKLQP1eubsCT35AchgslpszgQ4C8AZzy4zymCs3zWfk9Jfw7oK4vTS3biw2mpqKTgNYLuoDhwvT3J2a1kYQZJAzzMY4aCJVPSs7yw2prh/Q1COcMLh5Lph5pWMsLH5a+m0nEvNW003GMKdNpbgAPtWnJo8FRWqU3f01d3N1IZ5fblbqlMAlVNYfP6jvmurDFLNKlT7kf6qj9Jb9rV+7/NW8sw7vYd81TVpY9/sO8/jkgzfSG/a1fu/zUCrT1qVPufzVbTo4j/aR55K/cBUU0i1zY39NsTAqNrEnmAKbwD3hFmqnJrh2iSe6QI8FotNna44tE9i12OiG+qAO5Qfe+jvZbn034EkkXRyAOfj7l6L0X2ldduXyCCQ0HMcV8l6LdodY0mYg+uRo4AkfnmvvatgDqrahPWblAiRzKzprfDvNKnKx74kYBVMqPDocc8owWmW15hIKNIfirOWioGD34pygpFEOVGUkSgaEkkGxCFCq4jLv5Iqai54GZWepVVIeDksXJZGvfDRVVKh0xUCUvz8Vyy8lrpMGSu904tJ7J4xpKz2naYYC05gYk/iuoq6jQ7MA/iufzutuIKu9xBOOpTbTkwBOGOq6jbG2Zju0HyVwaG4NgkZ4Y+K63yzWpHP053s7PTugDkrQVEPnl2prg2TqbTnh5rJbbHep1GCCHMc3gcWkd+a1CoNfx8FW+0gGIx1GoHFTcNV+Warc1mY/wA+D10dtUwyvVaMm1HgdgcQFx73mNX/AJ+C9s6cdNE+X7fFRefMfWd+fgqw/wAvaei98PrO4diodMYjv+s4+ea7/RPYTbb9JDqjqbqW73ZaAfXMdcEYiSMiDgVwKb8Rj/ET8MV1Nk0a53lSyse51Ms3m69bGSzqz1xLSIxxSjtN9H1re6oKdag7dPuVC4Pbjca/DDHqvb4qFHoLaN6KVeu1gJgmmxxB6heQHOiTA0mJExKps3pFtFG+0kB1R16oX0uuXXWsnDAYMaMtFW3pdarVVLrO17qrg1hdTa6AAIAxJDBiThGJlOUeqdCth0rFW3VJxIFO86/6zi4iCDABGeWWq+yrVQHAA4/DVee+i3ZVoY+qa8726C6/Ji9hEzieqPDtj792zILn33XjyEDkOSitbWHQpGk7POOCx2ai8YudJnAZBbnV920ueYAEknRVFrDdGKxG1GZHgqqNWpWN9/Vbju2cuLufktVns046INFnrF2YVyGshShVEEQpwkgjCE0KjUov5KSFFY3Dim2zmZB7AtLmys9Rjm+qe5YuMrUysQcCNPDTvUb48lE7RLTD29407QtbLrxIgjkudw+q17uTbLS5joAkHLiUqdrJEkNnDAmM9AuhbLHfi6QI4iQRwIWC0bOkg3sQe7u4L5/k8fnxztnM/h6cM/HZN9tVN0tBIjiPNTLZHA5YZrPZaRYIJDuETlkQtTKf4r0Ye2WM3OXPLUvCF2c89CM1Y1hjH3qRqAZKtz+86BdJhHO5E+MzCwVLI55BHqSZYcQ75Lc2nOLs9BoFa0pfHKszsfmnp5Z7lvtIi7+tc6OF7rfFfMkYnP8Ai+C+99LVmubSqn220nD7gHm0r4SqMT8ufavRj052q47ddX8Pz8Ewfhq5B+eh+aWPPwd81pE2ZjtP1j8l3ei22DYn1HXQ5tV1E1Bk4Ck4kXTlqc1w6Zx7z7S7/Rd9EGtTtLWOZUfSLL4BEDB8k+rhrh2qUfR7A6R2WkH3wcQ0MFwOIzBN7QRGBLjniUqvSujQqVH05cCTu23WNEEi42LocwADQkHko2ToVY6jHvD6jAHOawNqiCA+60gkEmRjnip2HYNgslR7qkPDDANUOcT1wOqIDX9WZ6uByJglTY+59GW0KlpFatUAaH3YaMsCYOPJfZtokT13EEzBiByGEr4/oRtGnuq9XBlO9fvRENEiInDIYDipfpHWEvJA3vWo03Dq0aDc6tSMSXaCVNrH2jDCw7UpOqwMbrTIHtHSexZtgW6rWotqVmhrnSWhsiWfVJBJieErZXqnIZnLlxP55Kys6KzZRIJHrQZhXWd5Y6DkcO/Rc19TcuEeqeeHPAaroOhwW7PlI6EpyqLPUvDHMYFWoJJFKUKgQkhBrQhCihCEnIM1ZgIxAXOs+zXby+HuY3g2CXHny5LpWpgcIOU+Srp1ruBy94+YXO63y6TeuDtNtbRjemATAdBiefBOpSbVAc10gjAjEHshTq021GkOAIPESCvmbXYHWZzXWcvMuIqMHqunKQPNZ8m53NxvxYTLiXWX9f477nBhgSTyQwOdnhwCg22NawGqx1PjIkA8y3TtWpvWALSC05EHPvU0xdztXd4ePD5oayPnqVJx0UKlbh+CvDIciVAdqgXIPGfThSi10nj61Afwvf8AMLy9xk4/DhzC9i9N1ic5tnqtaSG32vgSRJaW/FePOs75mHDuK6Y9Ihhy09lAPZ/DxUhRI0PvTuH8yqGzPv5fNd7YFjp12Vm1HFrw8botcA66WSeqcHAEe84jCOBBUm1nNPA6EYQeSaH01k6J16oJp1KcAgddrmkkgEYRlBWvYvRprzNorSG3SWtutEOvRLj6vqHAgHFcGybcrsaAyq4DOJ1481Oz2mrWcGyXCZPsjnGSnI9v6J2JjbOGkAh+dMhrmjgOevHvXStmx6FV16pTBdABxcJAyBAMECBnwXy3RG1PcA3GG5Er7Ok5xzWNKvBjsHdCVASSTrl2Kp7ScB3/ACVVKs8Pg4jwIWpEabVQvtjEcIwPinRYQBOnOfEq5rweIUsCt740mipOIOHeOIWwFZmZ9yspYYd4+I/PFQXISTWkJCaERrQhCjQSJTSKDPaTiFlOq0ViqajYx0XDKcu2PSqnat1nNzWMbvMDhyWtzgcRBBGBGMrGGkf8rI4uo9dglh9dgOA5t4KTO48XpbhL123W2kXDAxGYIkEcDxXLbZ3Wcl1B92cXMd/2zxMfV7QutZ7S2oJaZ4jUHgVj2jYw5pvZDEwMYBmB4K5475iYXXFFDa4qO3bobUAksnEji06haby4Js17ABoZdDrwxIMHEalwwxkLXsu0PgB4LmQLlQ3b5/eaPPPlqs45fa5+P6dEOnPTFTvBWNAIw8Qo1Kf55ro4uJt+i2pTcH9YRgJxJ0jnIC+RpbKqgAPptcOIw8QV9zaNmNc5rsi2eevmpuoRoivhHbHH2ceBVFXYI4N7wvunUJ0VFoswAxhNjzm27DeILKIeMZwa3Htgrl/ovXruJdTawD1WlrQOyRie1esWKiHNwGRIPbqVoFjCu0eVUegLZmp4N6vjyXasXRdjcGsAX3f0QcFOnZQmxxNn7LuDDDiu9RbA4nRTe0NBJ0zVtgbPWOE5A6DSeadjPBE8VOz0s+JzK3VqIGICrDgFtCbR45KW61VZr8AVA1HaKi9V7ySSNDgOSq3TjxVlKzuBQbUwhrU4VQITQiNKEIUaCrfjkm8cFUQ7kgqFKSZKg6zuJ5K667kptvDh71n12176ZrRZXaKupY3XQB3rf1uSRYTqpfHF/Urmt2UWC9Twdq3QrTSfeGIg6jmtolUV7OTiDB5KzCTpLnb2xus4bJaAJzwCVzu0AP8AwtYB1UnMBzCxl499NTNzXm7lh2KwWojMXubYnwnyV9ahgY9yyMEHhwOK5+uUb3jknT2lScQC667g9rmkeIhWVGg48VCtTaRiJ7go2WxkTdvNHA4tnszC1LflnLGa3EH0ZOI14/I8FSLINRPCScpPctJrQ66+Ae2R+Herg0HFac2SzsDTGQOQygrRcS3f48+0cVMBUQLUNap3VRWdJut/vH4KCLqe8I9kGe0jJb6dnwSs1KAtIXSTSVXuAnuRwViFUQ3Y4IuBSQgUIQhUCSaSIEJJoNCEkKNGhCEAhCEAhCEAhCEEHslVZLQk5soKSA4LDWpQVtfThVVC4iJ8lLCVGhhmqrTaCcGE8z8kbolX07PCkxW1zDYCUUqb6fZw0XYDEyxPVNueysDngfzqrAratkByWc0XNy+YUsVC0VY6ozPuVlloQpUbLqc1rYyFZE2bQpIQtoEk0kAkmkgEIQgEk0iiEhCFRoQkhZU0IQgaEkIpoSTQCEIQCEIQCg6mCppIIhkIhSSVQoQhCAShNCBQhCEAkhCASQhAJIQgEISVQIQolAISlCDQE0IUAhCEAhCEUIQhAJoQoEhCEAhCEAkUIVCQhCoEJIQCEIQCSaEEUIQgSEIRAgoQgiUihCqEhCFR/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2" name="Slide Number Placeholder 11"/>
          <p:cNvSpPr>
            <a:spLocks noGrp="1"/>
          </p:cNvSpPr>
          <p:nvPr>
            <p:ph type="sldNum" sz="quarter" idx="12"/>
          </p:nvPr>
        </p:nvSpPr>
        <p:spPr/>
        <p:txBody>
          <a:bodyPr/>
          <a:lstStyle/>
          <a:p>
            <a:fld id="{B6F15528-21DE-4FAA-801E-634DDDAF4B2B}" type="slidenum">
              <a:rPr lang="en-US" smtClean="0"/>
              <a:pPr/>
              <a:t>69</a:t>
            </a:fld>
            <a:endParaRPr lang="en-US" dirty="0"/>
          </a:p>
        </p:txBody>
      </p:sp>
      <p:sp>
        <p:nvSpPr>
          <p:cNvPr id="13" name="Footer Placeholder 12"/>
          <p:cNvSpPr>
            <a:spLocks noGrp="1"/>
          </p:cNvSpPr>
          <p:nvPr>
            <p:ph type="ftr" sz="quarter" idx="11"/>
          </p:nvPr>
        </p:nvSpPr>
        <p:spPr/>
        <p:txBody>
          <a:bodyPr/>
          <a:lstStyle/>
          <a:p>
            <a:r>
              <a:rPr lang="en-US" dirty="0" smtClean="0"/>
              <a:t>Email: CSshishirdudeja@gmail.com,                      Cell: +919910938312</a:t>
            </a:r>
            <a:endParaRPr lang="en-US" dirty="0"/>
          </a:p>
        </p:txBody>
      </p:sp>
      <p:sp>
        <p:nvSpPr>
          <p:cNvPr id="14" name="Date Placeholder 13"/>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Effect transition="in" filter="checkerboard(across)">
                                      <p:cBhvr>
                                        <p:cTn id="7" dur="500"/>
                                        <p:tgtEl>
                                          <p:spTgt spid="63490"/>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1" presetClass="entr" presetSubtype="0" fill="hold" nodeType="clickEffect">
                                  <p:stCondLst>
                                    <p:cond delay="0"/>
                                  </p:stCondLst>
                                  <p:childTnLst>
                                    <p:set>
                                      <p:cBhvr>
                                        <p:cTn id="25" dur="1" fill="hold">
                                          <p:stCondLst>
                                            <p:cond delay="0"/>
                                          </p:stCondLst>
                                        </p:cTn>
                                        <p:tgtEl>
                                          <p:spTgt spid="93189"/>
                                        </p:tgtEl>
                                        <p:attrNameLst>
                                          <p:attrName>style.visibility</p:attrName>
                                        </p:attrNameLst>
                                      </p:cBhvr>
                                      <p:to>
                                        <p:strVal val="visible"/>
                                      </p:to>
                                    </p:set>
                                    <p:animEffect transition="in" filter="fade">
                                      <p:cBhvr>
                                        <p:cTn id="26" dur="770" decel="100000"/>
                                        <p:tgtEl>
                                          <p:spTgt spid="93189"/>
                                        </p:tgtEl>
                                      </p:cBhvr>
                                    </p:animEffect>
                                    <p:animScale>
                                      <p:cBhvr>
                                        <p:cTn id="27" dur="770" decel="100000"/>
                                        <p:tgtEl>
                                          <p:spTgt spid="93189"/>
                                        </p:tgtEl>
                                      </p:cBhvr>
                                      <p:from x="10000" y="10000"/>
                                      <p:to x="200000" y="450000"/>
                                    </p:animScale>
                                    <p:animScale>
                                      <p:cBhvr>
                                        <p:cTn id="28" dur="1230" accel="100000" fill="hold">
                                          <p:stCondLst>
                                            <p:cond delay="770"/>
                                          </p:stCondLst>
                                        </p:cTn>
                                        <p:tgtEl>
                                          <p:spTgt spid="93189"/>
                                        </p:tgtEl>
                                      </p:cBhvr>
                                      <p:from x="200000" y="450000"/>
                                      <p:to x="100000" y="100000"/>
                                    </p:animScale>
                                    <p:set>
                                      <p:cBhvr>
                                        <p:cTn id="29" dur="770" fill="hold"/>
                                        <p:tgtEl>
                                          <p:spTgt spid="93189"/>
                                        </p:tgtEl>
                                        <p:attrNameLst>
                                          <p:attrName>ppt_x</p:attrName>
                                        </p:attrNameLst>
                                      </p:cBhvr>
                                      <p:to>
                                        <p:strVal val="(0.5)"/>
                                      </p:to>
                                    </p:set>
                                    <p:anim from="(0.5)" to="(#ppt_x)" calcmode="lin" valueType="num">
                                      <p:cBhvr>
                                        <p:cTn id="30" dur="1230" accel="100000" fill="hold">
                                          <p:stCondLst>
                                            <p:cond delay="770"/>
                                          </p:stCondLst>
                                        </p:cTn>
                                        <p:tgtEl>
                                          <p:spTgt spid="93189"/>
                                        </p:tgtEl>
                                        <p:attrNameLst>
                                          <p:attrName>ppt_x</p:attrName>
                                        </p:attrNameLst>
                                      </p:cBhvr>
                                    </p:anim>
                                    <p:set>
                                      <p:cBhvr>
                                        <p:cTn id="31" dur="770" fill="hold"/>
                                        <p:tgtEl>
                                          <p:spTgt spid="93189"/>
                                        </p:tgtEl>
                                        <p:attrNameLst>
                                          <p:attrName>ppt_y</p:attrName>
                                        </p:attrNameLst>
                                      </p:cBhvr>
                                      <p:to>
                                        <p:strVal val="(#ppt_y+0.4)"/>
                                      </p:to>
                                    </p:set>
                                    <p:anim from="(#ppt_y+0.4)" to="(#ppt_y)" calcmode="lin" valueType="num">
                                      <p:cBhvr>
                                        <p:cTn id="32" dur="1230" accel="100000" fill="hold">
                                          <p:stCondLst>
                                            <p:cond delay="770"/>
                                          </p:stCondLst>
                                        </p:cTn>
                                        <p:tgtEl>
                                          <p:spTgt spid="93189"/>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nimBg="1"/>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noFill/>
        </p:spPr>
      </p:sp>
      <p:sp>
        <p:nvSpPr>
          <p:cNvPr id="12" name="Freeform 11"/>
          <p:cNvSpPr/>
          <p:nvPr/>
        </p:nvSpPr>
        <p:spPr>
          <a:xfrm>
            <a:off x="2753955" y="3549755"/>
            <a:ext cx="3657605" cy="2816486"/>
          </a:xfrm>
          <a:custGeom>
            <a:avLst/>
            <a:gdLst>
              <a:gd name="connsiteX0" fmla="*/ 0 w 3657605"/>
              <a:gd name="connsiteY0" fmla="*/ 1408243 h 2816486"/>
              <a:gd name="connsiteX1" fmla="*/ 713032 w 3657605"/>
              <a:gd name="connsiteY1" fmla="*/ 292471 h 2816486"/>
              <a:gd name="connsiteX2" fmla="*/ 1828806 w 3657605"/>
              <a:gd name="connsiteY2" fmla="*/ 2 h 2816486"/>
              <a:gd name="connsiteX3" fmla="*/ 2944580 w 3657605"/>
              <a:gd name="connsiteY3" fmla="*/ 292473 h 2816486"/>
              <a:gd name="connsiteX4" fmla="*/ 3657608 w 3657605"/>
              <a:gd name="connsiteY4" fmla="*/ 1408248 h 2816486"/>
              <a:gd name="connsiteX5" fmla="*/ 2944578 w 3657605"/>
              <a:gd name="connsiteY5" fmla="*/ 2524021 h 2816486"/>
              <a:gd name="connsiteX6" fmla="*/ 1828804 w 3657605"/>
              <a:gd name="connsiteY6" fmla="*/ 2816491 h 2816486"/>
              <a:gd name="connsiteX7" fmla="*/ 713030 w 3657605"/>
              <a:gd name="connsiteY7" fmla="*/ 2524020 h 2816486"/>
              <a:gd name="connsiteX8" fmla="*/ 1 w 3657605"/>
              <a:gd name="connsiteY8" fmla="*/ 1408245 h 2816486"/>
              <a:gd name="connsiteX9" fmla="*/ 0 w 3657605"/>
              <a:gd name="connsiteY9" fmla="*/ 1408243 h 281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57605" h="2816486">
                <a:moveTo>
                  <a:pt x="0" y="1408243"/>
                </a:moveTo>
                <a:cubicBezTo>
                  <a:pt x="1" y="971277"/>
                  <a:pt x="263422" y="559068"/>
                  <a:pt x="713032" y="292471"/>
                </a:cubicBezTo>
                <a:cubicBezTo>
                  <a:pt x="1032849" y="102834"/>
                  <a:pt x="1425157" y="2"/>
                  <a:pt x="1828806" y="2"/>
                </a:cubicBezTo>
                <a:cubicBezTo>
                  <a:pt x="2232455" y="2"/>
                  <a:pt x="2624763" y="102836"/>
                  <a:pt x="2944580" y="292473"/>
                </a:cubicBezTo>
                <a:cubicBezTo>
                  <a:pt x="3394189" y="559071"/>
                  <a:pt x="3657609" y="971282"/>
                  <a:pt x="3657608" y="1408248"/>
                </a:cubicBezTo>
                <a:cubicBezTo>
                  <a:pt x="3657608" y="1845214"/>
                  <a:pt x="3394187" y="2257424"/>
                  <a:pt x="2944578" y="2524021"/>
                </a:cubicBezTo>
                <a:cubicBezTo>
                  <a:pt x="2624761" y="2713658"/>
                  <a:pt x="2232453" y="2816491"/>
                  <a:pt x="1828804" y="2816491"/>
                </a:cubicBezTo>
                <a:cubicBezTo>
                  <a:pt x="1425155" y="2816491"/>
                  <a:pt x="1032847" y="2713658"/>
                  <a:pt x="713030" y="2524020"/>
                </a:cubicBezTo>
                <a:cubicBezTo>
                  <a:pt x="263421" y="2257422"/>
                  <a:pt x="1" y="1845212"/>
                  <a:pt x="1" y="1408245"/>
                </a:cubicBezTo>
                <a:cubicBezTo>
                  <a:pt x="1" y="1408244"/>
                  <a:pt x="0" y="1408244"/>
                  <a:pt x="0" y="1408243"/>
                </a:cubicBez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558504" tIns="435325" rIns="558504" bIns="435325" numCol="1" spcCol="1270" anchor="ctr" anchorCtr="0">
            <a:noAutofit/>
          </a:bodyPr>
          <a:lstStyle/>
          <a:p>
            <a:pPr lvl="0" algn="ctr" defTabSz="1600200">
              <a:lnSpc>
                <a:spcPct val="90000"/>
              </a:lnSpc>
              <a:spcBef>
                <a:spcPct val="0"/>
              </a:spcBef>
              <a:spcAft>
                <a:spcPct val="35000"/>
              </a:spcAft>
            </a:pPr>
            <a:r>
              <a:rPr lang="en-US" sz="3600" b="1" kern="1200" dirty="0" smtClean="0"/>
              <a:t>NEW CONCEPTS</a:t>
            </a:r>
          </a:p>
          <a:p>
            <a:pPr lvl="0" algn="ctr" defTabSz="1600200">
              <a:lnSpc>
                <a:spcPct val="90000"/>
              </a:lnSpc>
              <a:spcBef>
                <a:spcPct val="0"/>
              </a:spcBef>
              <a:spcAft>
                <a:spcPct val="35000"/>
              </a:spcAft>
            </a:pPr>
            <a:r>
              <a:rPr lang="en-US" sz="2000" b="1" kern="1200" dirty="0" smtClean="0"/>
              <a:t>Contd…!!!</a:t>
            </a:r>
          </a:p>
        </p:txBody>
      </p:sp>
      <p:sp>
        <p:nvSpPr>
          <p:cNvPr id="13" name="Left Arrow 12"/>
          <p:cNvSpPr/>
          <p:nvPr/>
        </p:nvSpPr>
        <p:spPr>
          <a:xfrm rot="10803142">
            <a:off x="830739" y="4745823"/>
            <a:ext cx="1817440" cy="419155"/>
          </a:xfrm>
          <a:prstGeom prst="leftArrow">
            <a:avLst>
              <a:gd name="adj1" fmla="val 60000"/>
              <a:gd name="adj2" fmla="val 50000"/>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hueOff val="0"/>
              <a:satOff val="0"/>
              <a:lumOff val="0"/>
              <a:alphaOff val="0"/>
            </a:schemeClr>
          </a:fontRef>
        </p:style>
      </p:sp>
      <p:sp>
        <p:nvSpPr>
          <p:cNvPr id="14" name="Freeform 13"/>
          <p:cNvSpPr/>
          <p:nvPr/>
        </p:nvSpPr>
        <p:spPr>
          <a:xfrm>
            <a:off x="142089" y="4539021"/>
            <a:ext cx="1377300" cy="831097"/>
          </a:xfrm>
          <a:custGeom>
            <a:avLst/>
            <a:gdLst>
              <a:gd name="connsiteX0" fmla="*/ 0 w 1377300"/>
              <a:gd name="connsiteY0" fmla="*/ 83110 h 831097"/>
              <a:gd name="connsiteX1" fmla="*/ 24342 w 1377300"/>
              <a:gd name="connsiteY1" fmla="*/ 24342 h 831097"/>
              <a:gd name="connsiteX2" fmla="*/ 83110 w 1377300"/>
              <a:gd name="connsiteY2" fmla="*/ 0 h 831097"/>
              <a:gd name="connsiteX3" fmla="*/ 1294190 w 1377300"/>
              <a:gd name="connsiteY3" fmla="*/ 0 h 831097"/>
              <a:gd name="connsiteX4" fmla="*/ 1352958 w 1377300"/>
              <a:gd name="connsiteY4" fmla="*/ 24342 h 831097"/>
              <a:gd name="connsiteX5" fmla="*/ 1377300 w 1377300"/>
              <a:gd name="connsiteY5" fmla="*/ 83110 h 831097"/>
              <a:gd name="connsiteX6" fmla="*/ 1377300 w 1377300"/>
              <a:gd name="connsiteY6" fmla="*/ 747987 h 831097"/>
              <a:gd name="connsiteX7" fmla="*/ 1352958 w 1377300"/>
              <a:gd name="connsiteY7" fmla="*/ 806755 h 831097"/>
              <a:gd name="connsiteX8" fmla="*/ 1294190 w 1377300"/>
              <a:gd name="connsiteY8" fmla="*/ 831097 h 831097"/>
              <a:gd name="connsiteX9" fmla="*/ 83110 w 1377300"/>
              <a:gd name="connsiteY9" fmla="*/ 831097 h 831097"/>
              <a:gd name="connsiteX10" fmla="*/ 24342 w 1377300"/>
              <a:gd name="connsiteY10" fmla="*/ 806755 h 831097"/>
              <a:gd name="connsiteX11" fmla="*/ 0 w 1377300"/>
              <a:gd name="connsiteY11" fmla="*/ 747987 h 831097"/>
              <a:gd name="connsiteX12" fmla="*/ 0 w 1377300"/>
              <a:gd name="connsiteY12" fmla="*/ 83110 h 83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7300" h="831097">
                <a:moveTo>
                  <a:pt x="0" y="83110"/>
                </a:moveTo>
                <a:cubicBezTo>
                  <a:pt x="0" y="61068"/>
                  <a:pt x="8756" y="39928"/>
                  <a:pt x="24342" y="24342"/>
                </a:cubicBezTo>
                <a:cubicBezTo>
                  <a:pt x="39928" y="8756"/>
                  <a:pt x="61068" y="0"/>
                  <a:pt x="83110" y="0"/>
                </a:cubicBezTo>
                <a:lnTo>
                  <a:pt x="1294190" y="0"/>
                </a:lnTo>
                <a:cubicBezTo>
                  <a:pt x="1316232" y="0"/>
                  <a:pt x="1337372" y="8756"/>
                  <a:pt x="1352958" y="24342"/>
                </a:cubicBezTo>
                <a:cubicBezTo>
                  <a:pt x="1368544" y="39928"/>
                  <a:pt x="1377300" y="61068"/>
                  <a:pt x="1377300" y="83110"/>
                </a:cubicBezTo>
                <a:lnTo>
                  <a:pt x="1377300" y="747987"/>
                </a:lnTo>
                <a:cubicBezTo>
                  <a:pt x="1377300" y="770029"/>
                  <a:pt x="1368544" y="791169"/>
                  <a:pt x="1352958" y="806755"/>
                </a:cubicBezTo>
                <a:cubicBezTo>
                  <a:pt x="1337372" y="822341"/>
                  <a:pt x="1316232" y="831097"/>
                  <a:pt x="1294190" y="831097"/>
                </a:cubicBezTo>
                <a:lnTo>
                  <a:pt x="83110" y="831097"/>
                </a:lnTo>
                <a:cubicBezTo>
                  <a:pt x="61068" y="831097"/>
                  <a:pt x="39928" y="822341"/>
                  <a:pt x="24342" y="806755"/>
                </a:cubicBezTo>
                <a:cubicBezTo>
                  <a:pt x="8756" y="791169"/>
                  <a:pt x="0" y="770029"/>
                  <a:pt x="0" y="747987"/>
                </a:cubicBezTo>
                <a:lnTo>
                  <a:pt x="0" y="83110"/>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62442" tIns="62442" rIns="62442" bIns="62442" numCol="1" spcCol="1270" anchor="ctr" anchorCtr="0">
            <a:noAutofit/>
          </a:bodyPr>
          <a:lstStyle/>
          <a:p>
            <a:pPr lvl="0" algn="ctr" defTabSz="889000">
              <a:lnSpc>
                <a:spcPct val="90000"/>
              </a:lnSpc>
              <a:spcBef>
                <a:spcPct val="0"/>
              </a:spcBef>
              <a:spcAft>
                <a:spcPct val="35000"/>
              </a:spcAft>
            </a:pPr>
            <a:r>
              <a:rPr lang="en-US" sz="2000" b="1" kern="1200" dirty="0" smtClean="0"/>
              <a:t>Secretarial Standards</a:t>
            </a:r>
            <a:endParaRPr lang="en-US" sz="2000" b="1" kern="1200" dirty="0"/>
          </a:p>
        </p:txBody>
      </p:sp>
      <p:sp>
        <p:nvSpPr>
          <p:cNvPr id="15" name="Left Arrow 14"/>
          <p:cNvSpPr/>
          <p:nvPr/>
        </p:nvSpPr>
        <p:spPr>
          <a:xfrm rot="11847531">
            <a:off x="787831" y="3875014"/>
            <a:ext cx="2035761" cy="419155"/>
          </a:xfrm>
          <a:prstGeom prst="leftArrow">
            <a:avLst>
              <a:gd name="adj1" fmla="val 60000"/>
              <a:gd name="adj2" fmla="val 50000"/>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hueOff val="0"/>
              <a:satOff val="0"/>
              <a:lumOff val="0"/>
              <a:alphaOff val="0"/>
            </a:schemeClr>
          </a:fontRef>
        </p:style>
      </p:sp>
      <p:sp>
        <p:nvSpPr>
          <p:cNvPr id="16" name="Freeform 15"/>
          <p:cNvSpPr/>
          <p:nvPr/>
        </p:nvSpPr>
        <p:spPr>
          <a:xfrm>
            <a:off x="145417" y="3367404"/>
            <a:ext cx="1378608" cy="823602"/>
          </a:xfrm>
          <a:custGeom>
            <a:avLst/>
            <a:gdLst>
              <a:gd name="connsiteX0" fmla="*/ 0 w 1378608"/>
              <a:gd name="connsiteY0" fmla="*/ 82360 h 823602"/>
              <a:gd name="connsiteX1" fmla="*/ 24123 w 1378608"/>
              <a:gd name="connsiteY1" fmla="*/ 24123 h 823602"/>
              <a:gd name="connsiteX2" fmla="*/ 82360 w 1378608"/>
              <a:gd name="connsiteY2" fmla="*/ 0 h 823602"/>
              <a:gd name="connsiteX3" fmla="*/ 1296248 w 1378608"/>
              <a:gd name="connsiteY3" fmla="*/ 0 h 823602"/>
              <a:gd name="connsiteX4" fmla="*/ 1354485 w 1378608"/>
              <a:gd name="connsiteY4" fmla="*/ 24123 h 823602"/>
              <a:gd name="connsiteX5" fmla="*/ 1378608 w 1378608"/>
              <a:gd name="connsiteY5" fmla="*/ 82360 h 823602"/>
              <a:gd name="connsiteX6" fmla="*/ 1378608 w 1378608"/>
              <a:gd name="connsiteY6" fmla="*/ 741242 h 823602"/>
              <a:gd name="connsiteX7" fmla="*/ 1354485 w 1378608"/>
              <a:gd name="connsiteY7" fmla="*/ 799479 h 823602"/>
              <a:gd name="connsiteX8" fmla="*/ 1296248 w 1378608"/>
              <a:gd name="connsiteY8" fmla="*/ 823602 h 823602"/>
              <a:gd name="connsiteX9" fmla="*/ 82360 w 1378608"/>
              <a:gd name="connsiteY9" fmla="*/ 823602 h 823602"/>
              <a:gd name="connsiteX10" fmla="*/ 24123 w 1378608"/>
              <a:gd name="connsiteY10" fmla="*/ 799479 h 823602"/>
              <a:gd name="connsiteX11" fmla="*/ 0 w 1378608"/>
              <a:gd name="connsiteY11" fmla="*/ 741242 h 823602"/>
              <a:gd name="connsiteX12" fmla="*/ 0 w 1378608"/>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8608" h="823602">
                <a:moveTo>
                  <a:pt x="0" y="82360"/>
                </a:moveTo>
                <a:cubicBezTo>
                  <a:pt x="0" y="60517"/>
                  <a:pt x="8677" y="39568"/>
                  <a:pt x="24123" y="24123"/>
                </a:cubicBezTo>
                <a:cubicBezTo>
                  <a:pt x="39569" y="8678"/>
                  <a:pt x="60517" y="0"/>
                  <a:pt x="82360" y="0"/>
                </a:cubicBezTo>
                <a:lnTo>
                  <a:pt x="1296248" y="0"/>
                </a:lnTo>
                <a:cubicBezTo>
                  <a:pt x="1318091" y="0"/>
                  <a:pt x="1339040" y="8677"/>
                  <a:pt x="1354485" y="24123"/>
                </a:cubicBezTo>
                <a:cubicBezTo>
                  <a:pt x="1369930" y="39569"/>
                  <a:pt x="1378608" y="60517"/>
                  <a:pt x="1378608" y="82360"/>
                </a:cubicBezTo>
                <a:lnTo>
                  <a:pt x="1378608" y="741242"/>
                </a:lnTo>
                <a:cubicBezTo>
                  <a:pt x="1378608" y="763085"/>
                  <a:pt x="1369931" y="784034"/>
                  <a:pt x="1354485" y="799479"/>
                </a:cubicBezTo>
                <a:cubicBezTo>
                  <a:pt x="1339039" y="814924"/>
                  <a:pt x="1318091" y="823602"/>
                  <a:pt x="1296248"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54602" tIns="54602" rIns="54602" bIns="54602" numCol="1" spcCol="1270" anchor="ctr" anchorCtr="0">
            <a:noAutofit/>
          </a:bodyPr>
          <a:lstStyle/>
          <a:p>
            <a:pPr lvl="0" algn="ctr" defTabSz="711200">
              <a:lnSpc>
                <a:spcPct val="90000"/>
              </a:lnSpc>
              <a:spcBef>
                <a:spcPct val="0"/>
              </a:spcBef>
              <a:spcAft>
                <a:spcPct val="35000"/>
              </a:spcAft>
            </a:pPr>
            <a:r>
              <a:rPr lang="en-US" sz="1600" b="1" kern="1200" dirty="0" smtClean="0"/>
              <a:t>Related Party Transactions</a:t>
            </a:r>
            <a:endParaRPr lang="en-US" sz="1600" b="1" kern="1200" dirty="0"/>
          </a:p>
        </p:txBody>
      </p:sp>
      <p:sp>
        <p:nvSpPr>
          <p:cNvPr id="17" name="Left Arrow 16"/>
          <p:cNvSpPr/>
          <p:nvPr/>
        </p:nvSpPr>
        <p:spPr>
          <a:xfrm rot="12833846">
            <a:off x="974058" y="3101659"/>
            <a:ext cx="2315644" cy="419155"/>
          </a:xfrm>
          <a:prstGeom prst="leftArrow">
            <a:avLst>
              <a:gd name="adj1" fmla="val 60000"/>
              <a:gd name="adj2" fmla="val 50000"/>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hueOff val="0"/>
              <a:satOff val="0"/>
              <a:lumOff val="0"/>
              <a:alphaOff val="0"/>
            </a:schemeClr>
          </a:fontRef>
        </p:style>
      </p:sp>
      <p:sp>
        <p:nvSpPr>
          <p:cNvPr id="18" name="Freeform 17"/>
          <p:cNvSpPr/>
          <p:nvPr/>
        </p:nvSpPr>
        <p:spPr>
          <a:xfrm>
            <a:off x="378323" y="2168342"/>
            <a:ext cx="1585044" cy="994335"/>
          </a:xfrm>
          <a:custGeom>
            <a:avLst/>
            <a:gdLst>
              <a:gd name="connsiteX0" fmla="*/ 0 w 1585044"/>
              <a:gd name="connsiteY0" fmla="*/ 99434 h 994335"/>
              <a:gd name="connsiteX1" fmla="*/ 29124 w 1585044"/>
              <a:gd name="connsiteY1" fmla="*/ 29124 h 994335"/>
              <a:gd name="connsiteX2" fmla="*/ 99435 w 1585044"/>
              <a:gd name="connsiteY2" fmla="*/ 1 h 994335"/>
              <a:gd name="connsiteX3" fmla="*/ 1485610 w 1585044"/>
              <a:gd name="connsiteY3" fmla="*/ 0 h 994335"/>
              <a:gd name="connsiteX4" fmla="*/ 1555920 w 1585044"/>
              <a:gd name="connsiteY4" fmla="*/ 29124 h 994335"/>
              <a:gd name="connsiteX5" fmla="*/ 1585043 w 1585044"/>
              <a:gd name="connsiteY5" fmla="*/ 99435 h 994335"/>
              <a:gd name="connsiteX6" fmla="*/ 1585044 w 1585044"/>
              <a:gd name="connsiteY6" fmla="*/ 894901 h 994335"/>
              <a:gd name="connsiteX7" fmla="*/ 1555920 w 1585044"/>
              <a:gd name="connsiteY7" fmla="*/ 965211 h 994335"/>
              <a:gd name="connsiteX8" fmla="*/ 1485610 w 1585044"/>
              <a:gd name="connsiteY8" fmla="*/ 994335 h 994335"/>
              <a:gd name="connsiteX9" fmla="*/ 99434 w 1585044"/>
              <a:gd name="connsiteY9" fmla="*/ 994335 h 994335"/>
              <a:gd name="connsiteX10" fmla="*/ 29124 w 1585044"/>
              <a:gd name="connsiteY10" fmla="*/ 965211 h 994335"/>
              <a:gd name="connsiteX11" fmla="*/ 1 w 1585044"/>
              <a:gd name="connsiteY11" fmla="*/ 894900 h 994335"/>
              <a:gd name="connsiteX12" fmla="*/ 0 w 1585044"/>
              <a:gd name="connsiteY12" fmla="*/ 99434 h 994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85044" h="994335">
                <a:moveTo>
                  <a:pt x="0" y="99434"/>
                </a:moveTo>
                <a:cubicBezTo>
                  <a:pt x="0" y="73062"/>
                  <a:pt x="10476" y="47771"/>
                  <a:pt x="29124" y="29124"/>
                </a:cubicBezTo>
                <a:cubicBezTo>
                  <a:pt x="47772" y="10477"/>
                  <a:pt x="73063" y="1"/>
                  <a:pt x="99435" y="1"/>
                </a:cubicBezTo>
                <a:lnTo>
                  <a:pt x="1485610" y="0"/>
                </a:lnTo>
                <a:cubicBezTo>
                  <a:pt x="1511982" y="0"/>
                  <a:pt x="1537273" y="10476"/>
                  <a:pt x="1555920" y="29124"/>
                </a:cubicBezTo>
                <a:cubicBezTo>
                  <a:pt x="1574567" y="47772"/>
                  <a:pt x="1585043" y="73063"/>
                  <a:pt x="1585043" y="99435"/>
                </a:cubicBezTo>
                <a:cubicBezTo>
                  <a:pt x="1585043" y="364590"/>
                  <a:pt x="1585044" y="629746"/>
                  <a:pt x="1585044" y="894901"/>
                </a:cubicBezTo>
                <a:cubicBezTo>
                  <a:pt x="1585044" y="921273"/>
                  <a:pt x="1574568" y="946564"/>
                  <a:pt x="1555920" y="965211"/>
                </a:cubicBezTo>
                <a:cubicBezTo>
                  <a:pt x="1537272" y="983858"/>
                  <a:pt x="1511981" y="994335"/>
                  <a:pt x="1485610" y="994335"/>
                </a:cubicBezTo>
                <a:lnTo>
                  <a:pt x="99434" y="994335"/>
                </a:lnTo>
                <a:cubicBezTo>
                  <a:pt x="73062" y="994335"/>
                  <a:pt x="47771" y="983859"/>
                  <a:pt x="29124" y="965211"/>
                </a:cubicBezTo>
                <a:cubicBezTo>
                  <a:pt x="10477" y="946563"/>
                  <a:pt x="0" y="921272"/>
                  <a:pt x="1" y="894900"/>
                </a:cubicBezTo>
                <a:cubicBezTo>
                  <a:pt x="1" y="629745"/>
                  <a:pt x="0" y="364589"/>
                  <a:pt x="0" y="99434"/>
                </a:cubicBezTo>
                <a:close/>
              </a:path>
            </a:pathLst>
          </a:cu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63413" tIns="63413" rIns="63413" bIns="63413" numCol="1" spcCol="1270" anchor="ctr" anchorCtr="0">
            <a:noAutofit/>
          </a:bodyPr>
          <a:lstStyle/>
          <a:p>
            <a:pPr lvl="0" algn="ctr" defTabSz="800100">
              <a:lnSpc>
                <a:spcPct val="90000"/>
              </a:lnSpc>
              <a:spcBef>
                <a:spcPct val="0"/>
              </a:spcBef>
              <a:spcAft>
                <a:spcPct val="35000"/>
              </a:spcAft>
            </a:pPr>
            <a:r>
              <a:rPr lang="en-US" sz="1800" b="1" kern="1200" dirty="0" smtClean="0"/>
              <a:t>Remuneration &amp; Sitting Fees</a:t>
            </a:r>
            <a:endParaRPr lang="en-US" sz="1800" b="1" kern="1200" dirty="0"/>
          </a:p>
        </p:txBody>
      </p:sp>
      <p:sp>
        <p:nvSpPr>
          <p:cNvPr id="19" name="Left Arrow 18"/>
          <p:cNvSpPr/>
          <p:nvPr/>
        </p:nvSpPr>
        <p:spPr>
          <a:xfrm rot="13944881">
            <a:off x="1488176" y="2399030"/>
            <a:ext cx="2572532" cy="419155"/>
          </a:xfrm>
          <a:prstGeom prst="leftArrow">
            <a:avLst>
              <a:gd name="adj1" fmla="val 60000"/>
              <a:gd name="adj2" fmla="val 50000"/>
            </a:avLst>
          </a:pr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hueOff val="0"/>
              <a:satOff val="0"/>
              <a:lumOff val="0"/>
              <a:alphaOff val="0"/>
            </a:schemeClr>
          </a:fontRef>
        </p:style>
      </p:sp>
      <p:sp>
        <p:nvSpPr>
          <p:cNvPr id="20" name="Freeform 19"/>
          <p:cNvSpPr/>
          <p:nvPr/>
        </p:nvSpPr>
        <p:spPr>
          <a:xfrm>
            <a:off x="1399515" y="1200068"/>
            <a:ext cx="1180758" cy="778485"/>
          </a:xfrm>
          <a:custGeom>
            <a:avLst/>
            <a:gdLst>
              <a:gd name="connsiteX0" fmla="*/ 0 w 1180758"/>
              <a:gd name="connsiteY0" fmla="*/ 77849 h 778485"/>
              <a:gd name="connsiteX1" fmla="*/ 22802 w 1180758"/>
              <a:gd name="connsiteY1" fmla="*/ 22801 h 778485"/>
              <a:gd name="connsiteX2" fmla="*/ 77850 w 1180758"/>
              <a:gd name="connsiteY2" fmla="*/ 0 h 778485"/>
              <a:gd name="connsiteX3" fmla="*/ 1102909 w 1180758"/>
              <a:gd name="connsiteY3" fmla="*/ 0 h 778485"/>
              <a:gd name="connsiteX4" fmla="*/ 1157957 w 1180758"/>
              <a:gd name="connsiteY4" fmla="*/ 22802 h 778485"/>
              <a:gd name="connsiteX5" fmla="*/ 1180758 w 1180758"/>
              <a:gd name="connsiteY5" fmla="*/ 77850 h 778485"/>
              <a:gd name="connsiteX6" fmla="*/ 1180758 w 1180758"/>
              <a:gd name="connsiteY6" fmla="*/ 700636 h 778485"/>
              <a:gd name="connsiteX7" fmla="*/ 1157957 w 1180758"/>
              <a:gd name="connsiteY7" fmla="*/ 755684 h 778485"/>
              <a:gd name="connsiteX8" fmla="*/ 1102909 w 1180758"/>
              <a:gd name="connsiteY8" fmla="*/ 778485 h 778485"/>
              <a:gd name="connsiteX9" fmla="*/ 77849 w 1180758"/>
              <a:gd name="connsiteY9" fmla="*/ 778485 h 778485"/>
              <a:gd name="connsiteX10" fmla="*/ 22801 w 1180758"/>
              <a:gd name="connsiteY10" fmla="*/ 755684 h 778485"/>
              <a:gd name="connsiteX11" fmla="*/ 0 w 1180758"/>
              <a:gd name="connsiteY11" fmla="*/ 700636 h 778485"/>
              <a:gd name="connsiteX12" fmla="*/ 0 w 1180758"/>
              <a:gd name="connsiteY12" fmla="*/ 77849 h 77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0758" h="778485">
                <a:moveTo>
                  <a:pt x="0" y="77849"/>
                </a:moveTo>
                <a:cubicBezTo>
                  <a:pt x="0" y="57202"/>
                  <a:pt x="8202" y="37401"/>
                  <a:pt x="22802" y="22801"/>
                </a:cubicBezTo>
                <a:cubicBezTo>
                  <a:pt x="37402" y="8201"/>
                  <a:pt x="57203" y="0"/>
                  <a:pt x="77850" y="0"/>
                </a:cubicBezTo>
                <a:lnTo>
                  <a:pt x="1102909" y="0"/>
                </a:lnTo>
                <a:cubicBezTo>
                  <a:pt x="1123556" y="0"/>
                  <a:pt x="1143357" y="8202"/>
                  <a:pt x="1157957" y="22802"/>
                </a:cubicBezTo>
                <a:cubicBezTo>
                  <a:pt x="1172557" y="37402"/>
                  <a:pt x="1180758" y="57203"/>
                  <a:pt x="1180758" y="77850"/>
                </a:cubicBezTo>
                <a:lnTo>
                  <a:pt x="1180758" y="700636"/>
                </a:lnTo>
                <a:cubicBezTo>
                  <a:pt x="1180758" y="721283"/>
                  <a:pt x="1172556" y="741084"/>
                  <a:pt x="1157957" y="755684"/>
                </a:cubicBezTo>
                <a:cubicBezTo>
                  <a:pt x="1143357" y="770284"/>
                  <a:pt x="1123556" y="778485"/>
                  <a:pt x="1102909" y="778485"/>
                </a:cubicBezTo>
                <a:lnTo>
                  <a:pt x="77849" y="778485"/>
                </a:lnTo>
                <a:cubicBezTo>
                  <a:pt x="57202" y="778485"/>
                  <a:pt x="37401" y="770283"/>
                  <a:pt x="22801" y="755684"/>
                </a:cubicBezTo>
                <a:cubicBezTo>
                  <a:pt x="8201" y="741084"/>
                  <a:pt x="0" y="721283"/>
                  <a:pt x="0" y="700636"/>
                </a:cubicBezTo>
                <a:lnTo>
                  <a:pt x="0" y="77849"/>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76141" tIns="76141" rIns="76141" bIns="76141" numCol="1" spcCol="1270" anchor="ctr" anchorCtr="0">
            <a:noAutofit/>
          </a:bodyPr>
          <a:lstStyle/>
          <a:p>
            <a:pPr lvl="0" algn="ctr" defTabSz="1244600">
              <a:lnSpc>
                <a:spcPct val="90000"/>
              </a:lnSpc>
              <a:spcBef>
                <a:spcPct val="0"/>
              </a:spcBef>
              <a:spcAft>
                <a:spcPct val="35000"/>
              </a:spcAft>
            </a:pPr>
            <a:r>
              <a:rPr lang="en-US" sz="2800" b="1" kern="1200" dirty="0" smtClean="0"/>
              <a:t>KMP</a:t>
            </a:r>
            <a:endParaRPr lang="en-US" sz="2800" b="1" kern="1200" dirty="0"/>
          </a:p>
        </p:txBody>
      </p:sp>
      <p:sp>
        <p:nvSpPr>
          <p:cNvPr id="21" name="Left Arrow 20"/>
          <p:cNvSpPr/>
          <p:nvPr/>
        </p:nvSpPr>
        <p:spPr>
          <a:xfrm rot="15120000">
            <a:off x="2475116" y="2068883"/>
            <a:ext cx="2474013" cy="419155"/>
          </a:xfrm>
          <a:prstGeom prst="leftArrow">
            <a:avLst>
              <a:gd name="adj1" fmla="val 60000"/>
              <a:gd name="adj2" fmla="val 50000"/>
            </a:avLst>
          </a:pr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hueOff val="0"/>
              <a:satOff val="0"/>
              <a:lumOff val="0"/>
              <a:alphaOff val="0"/>
            </a:schemeClr>
          </a:fontRef>
        </p:style>
      </p:sp>
      <p:sp>
        <p:nvSpPr>
          <p:cNvPr id="22" name="Freeform 21"/>
          <p:cNvSpPr/>
          <p:nvPr/>
        </p:nvSpPr>
        <p:spPr>
          <a:xfrm>
            <a:off x="2722264" y="690195"/>
            <a:ext cx="1215205" cy="823602"/>
          </a:xfrm>
          <a:custGeom>
            <a:avLst/>
            <a:gdLst>
              <a:gd name="connsiteX0" fmla="*/ 0 w 1215205"/>
              <a:gd name="connsiteY0" fmla="*/ 82360 h 823602"/>
              <a:gd name="connsiteX1" fmla="*/ 24123 w 1215205"/>
              <a:gd name="connsiteY1" fmla="*/ 24123 h 823602"/>
              <a:gd name="connsiteX2" fmla="*/ 82360 w 1215205"/>
              <a:gd name="connsiteY2" fmla="*/ 0 h 823602"/>
              <a:gd name="connsiteX3" fmla="*/ 1132845 w 1215205"/>
              <a:gd name="connsiteY3" fmla="*/ 0 h 823602"/>
              <a:gd name="connsiteX4" fmla="*/ 1191082 w 1215205"/>
              <a:gd name="connsiteY4" fmla="*/ 24123 h 823602"/>
              <a:gd name="connsiteX5" fmla="*/ 1215205 w 1215205"/>
              <a:gd name="connsiteY5" fmla="*/ 82360 h 823602"/>
              <a:gd name="connsiteX6" fmla="*/ 1215205 w 1215205"/>
              <a:gd name="connsiteY6" fmla="*/ 741242 h 823602"/>
              <a:gd name="connsiteX7" fmla="*/ 1191082 w 1215205"/>
              <a:gd name="connsiteY7" fmla="*/ 799479 h 823602"/>
              <a:gd name="connsiteX8" fmla="*/ 1132845 w 1215205"/>
              <a:gd name="connsiteY8" fmla="*/ 823602 h 823602"/>
              <a:gd name="connsiteX9" fmla="*/ 82360 w 1215205"/>
              <a:gd name="connsiteY9" fmla="*/ 823602 h 823602"/>
              <a:gd name="connsiteX10" fmla="*/ 24123 w 1215205"/>
              <a:gd name="connsiteY10" fmla="*/ 799479 h 823602"/>
              <a:gd name="connsiteX11" fmla="*/ 0 w 1215205"/>
              <a:gd name="connsiteY11" fmla="*/ 741242 h 823602"/>
              <a:gd name="connsiteX12" fmla="*/ 0 w 1215205"/>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5205" h="823602">
                <a:moveTo>
                  <a:pt x="0" y="82360"/>
                </a:moveTo>
                <a:cubicBezTo>
                  <a:pt x="0" y="60517"/>
                  <a:pt x="8677" y="39568"/>
                  <a:pt x="24123" y="24123"/>
                </a:cubicBezTo>
                <a:cubicBezTo>
                  <a:pt x="39569" y="8678"/>
                  <a:pt x="60517" y="0"/>
                  <a:pt x="82360" y="0"/>
                </a:cubicBezTo>
                <a:lnTo>
                  <a:pt x="1132845" y="0"/>
                </a:lnTo>
                <a:cubicBezTo>
                  <a:pt x="1154688" y="0"/>
                  <a:pt x="1175637" y="8677"/>
                  <a:pt x="1191082" y="24123"/>
                </a:cubicBezTo>
                <a:cubicBezTo>
                  <a:pt x="1206527" y="39569"/>
                  <a:pt x="1215205" y="60517"/>
                  <a:pt x="1215205" y="82360"/>
                </a:cubicBezTo>
                <a:lnTo>
                  <a:pt x="1215205" y="741242"/>
                </a:lnTo>
                <a:cubicBezTo>
                  <a:pt x="1215205" y="763085"/>
                  <a:pt x="1206528" y="784034"/>
                  <a:pt x="1191082" y="799479"/>
                </a:cubicBezTo>
                <a:cubicBezTo>
                  <a:pt x="1175636" y="814924"/>
                  <a:pt x="1154688" y="823602"/>
                  <a:pt x="1132845"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spcFirstLastPara="0" vert="horz" wrap="square" lIns="62222" tIns="62222" rIns="62222" bIns="62222" numCol="1" spcCol="1270" anchor="ctr" anchorCtr="0">
            <a:noAutofit/>
          </a:bodyPr>
          <a:lstStyle/>
          <a:p>
            <a:pPr lvl="0" algn="ctr" defTabSz="889000">
              <a:lnSpc>
                <a:spcPct val="90000"/>
              </a:lnSpc>
              <a:spcBef>
                <a:spcPct val="0"/>
              </a:spcBef>
              <a:spcAft>
                <a:spcPct val="35000"/>
              </a:spcAft>
            </a:pPr>
            <a:r>
              <a:rPr lang="en-US" sz="2000" b="1" kern="1200" dirty="0" smtClean="0"/>
              <a:t>Auditors Rotation</a:t>
            </a:r>
            <a:endParaRPr lang="en-US" sz="2000" b="1" kern="1200" dirty="0"/>
          </a:p>
        </p:txBody>
      </p:sp>
      <p:sp>
        <p:nvSpPr>
          <p:cNvPr id="23" name="Left Arrow 22"/>
          <p:cNvSpPr/>
          <p:nvPr/>
        </p:nvSpPr>
        <p:spPr>
          <a:xfrm rot="16143634">
            <a:off x="3232922" y="1885928"/>
            <a:ext cx="2605794" cy="419155"/>
          </a:xfrm>
          <a:prstGeom prst="leftArrow">
            <a:avLst>
              <a:gd name="adj1" fmla="val 60000"/>
              <a:gd name="adj2" fmla="val 50000"/>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hueOff val="0"/>
              <a:satOff val="0"/>
              <a:lumOff val="0"/>
              <a:alphaOff val="0"/>
            </a:schemeClr>
          </a:fontRef>
        </p:style>
      </p:sp>
      <p:sp>
        <p:nvSpPr>
          <p:cNvPr id="24" name="Freeform 23"/>
          <p:cNvSpPr/>
          <p:nvPr/>
        </p:nvSpPr>
        <p:spPr>
          <a:xfrm>
            <a:off x="3999706" y="380982"/>
            <a:ext cx="1029503" cy="823602"/>
          </a:xfrm>
          <a:custGeom>
            <a:avLst/>
            <a:gdLst>
              <a:gd name="connsiteX0" fmla="*/ 0 w 1029503"/>
              <a:gd name="connsiteY0" fmla="*/ 82360 h 823602"/>
              <a:gd name="connsiteX1" fmla="*/ 24123 w 1029503"/>
              <a:gd name="connsiteY1" fmla="*/ 24123 h 823602"/>
              <a:gd name="connsiteX2" fmla="*/ 82360 w 1029503"/>
              <a:gd name="connsiteY2" fmla="*/ 0 h 823602"/>
              <a:gd name="connsiteX3" fmla="*/ 947143 w 1029503"/>
              <a:gd name="connsiteY3" fmla="*/ 0 h 823602"/>
              <a:gd name="connsiteX4" fmla="*/ 1005380 w 1029503"/>
              <a:gd name="connsiteY4" fmla="*/ 24123 h 823602"/>
              <a:gd name="connsiteX5" fmla="*/ 1029503 w 1029503"/>
              <a:gd name="connsiteY5" fmla="*/ 82360 h 823602"/>
              <a:gd name="connsiteX6" fmla="*/ 1029503 w 1029503"/>
              <a:gd name="connsiteY6" fmla="*/ 741242 h 823602"/>
              <a:gd name="connsiteX7" fmla="*/ 1005380 w 1029503"/>
              <a:gd name="connsiteY7" fmla="*/ 799479 h 823602"/>
              <a:gd name="connsiteX8" fmla="*/ 947143 w 1029503"/>
              <a:gd name="connsiteY8" fmla="*/ 823602 h 823602"/>
              <a:gd name="connsiteX9" fmla="*/ 82360 w 1029503"/>
              <a:gd name="connsiteY9" fmla="*/ 823602 h 823602"/>
              <a:gd name="connsiteX10" fmla="*/ 24123 w 1029503"/>
              <a:gd name="connsiteY10" fmla="*/ 799479 h 823602"/>
              <a:gd name="connsiteX11" fmla="*/ 0 w 1029503"/>
              <a:gd name="connsiteY11" fmla="*/ 741242 h 823602"/>
              <a:gd name="connsiteX12" fmla="*/ 0 w 1029503"/>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823602">
                <a:moveTo>
                  <a:pt x="0" y="82360"/>
                </a:moveTo>
                <a:cubicBezTo>
                  <a:pt x="0" y="60517"/>
                  <a:pt x="8677" y="39568"/>
                  <a:pt x="24123" y="24123"/>
                </a:cubicBezTo>
                <a:cubicBezTo>
                  <a:pt x="39569" y="8678"/>
                  <a:pt x="60517" y="0"/>
                  <a:pt x="82360" y="0"/>
                </a:cubicBezTo>
                <a:lnTo>
                  <a:pt x="947143" y="0"/>
                </a:lnTo>
                <a:cubicBezTo>
                  <a:pt x="968986" y="0"/>
                  <a:pt x="989935" y="8677"/>
                  <a:pt x="1005380" y="24123"/>
                </a:cubicBezTo>
                <a:cubicBezTo>
                  <a:pt x="1020825" y="39569"/>
                  <a:pt x="1029503" y="60517"/>
                  <a:pt x="1029503" y="82360"/>
                </a:cubicBezTo>
                <a:lnTo>
                  <a:pt x="1029503" y="741242"/>
                </a:lnTo>
                <a:cubicBezTo>
                  <a:pt x="1029503" y="763085"/>
                  <a:pt x="1020826" y="784034"/>
                  <a:pt x="1005380" y="799479"/>
                </a:cubicBezTo>
                <a:cubicBezTo>
                  <a:pt x="989934" y="814924"/>
                  <a:pt x="968986" y="823602"/>
                  <a:pt x="947143"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62222" tIns="62222" rIns="62222" bIns="62222" numCol="1" spcCol="1270" anchor="ctr" anchorCtr="0">
            <a:noAutofit/>
          </a:bodyPr>
          <a:lstStyle/>
          <a:p>
            <a:pPr lvl="0" algn="ctr" defTabSz="889000">
              <a:lnSpc>
                <a:spcPct val="90000"/>
              </a:lnSpc>
              <a:spcBef>
                <a:spcPct val="0"/>
              </a:spcBef>
              <a:spcAft>
                <a:spcPct val="35000"/>
              </a:spcAft>
            </a:pPr>
            <a:r>
              <a:rPr lang="en-US" sz="2000" b="1" kern="1200" dirty="0" smtClean="0"/>
              <a:t>Board’s Report</a:t>
            </a:r>
            <a:endParaRPr lang="en-US" sz="2000" b="1" kern="1200" dirty="0"/>
          </a:p>
        </p:txBody>
      </p:sp>
      <p:sp>
        <p:nvSpPr>
          <p:cNvPr id="25" name="Left Arrow 24"/>
          <p:cNvSpPr/>
          <p:nvPr/>
        </p:nvSpPr>
        <p:spPr>
          <a:xfrm rot="17280000">
            <a:off x="4216386" y="2068883"/>
            <a:ext cx="2474013" cy="419155"/>
          </a:xfrm>
          <a:prstGeom prst="leftArrow">
            <a:avLst>
              <a:gd name="adj1" fmla="val 60000"/>
              <a:gd name="adj2" fmla="val 50000"/>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hueOff val="0"/>
              <a:satOff val="0"/>
              <a:lumOff val="0"/>
              <a:alphaOff val="0"/>
            </a:schemeClr>
          </a:fontRef>
        </p:style>
      </p:sp>
      <p:sp>
        <p:nvSpPr>
          <p:cNvPr id="26" name="Freeform 25"/>
          <p:cNvSpPr/>
          <p:nvPr/>
        </p:nvSpPr>
        <p:spPr>
          <a:xfrm>
            <a:off x="5094586" y="643308"/>
            <a:ext cx="1482124" cy="917378"/>
          </a:xfrm>
          <a:custGeom>
            <a:avLst/>
            <a:gdLst>
              <a:gd name="connsiteX0" fmla="*/ 0 w 1482124"/>
              <a:gd name="connsiteY0" fmla="*/ 91738 h 917378"/>
              <a:gd name="connsiteX1" fmla="*/ 26870 w 1482124"/>
              <a:gd name="connsiteY1" fmla="*/ 26869 h 917378"/>
              <a:gd name="connsiteX2" fmla="*/ 91739 w 1482124"/>
              <a:gd name="connsiteY2" fmla="*/ 0 h 917378"/>
              <a:gd name="connsiteX3" fmla="*/ 1390386 w 1482124"/>
              <a:gd name="connsiteY3" fmla="*/ 0 h 917378"/>
              <a:gd name="connsiteX4" fmla="*/ 1455255 w 1482124"/>
              <a:gd name="connsiteY4" fmla="*/ 26870 h 917378"/>
              <a:gd name="connsiteX5" fmla="*/ 1482124 w 1482124"/>
              <a:gd name="connsiteY5" fmla="*/ 91739 h 917378"/>
              <a:gd name="connsiteX6" fmla="*/ 1482124 w 1482124"/>
              <a:gd name="connsiteY6" fmla="*/ 825640 h 917378"/>
              <a:gd name="connsiteX7" fmla="*/ 1455255 w 1482124"/>
              <a:gd name="connsiteY7" fmla="*/ 890509 h 917378"/>
              <a:gd name="connsiteX8" fmla="*/ 1390386 w 1482124"/>
              <a:gd name="connsiteY8" fmla="*/ 917378 h 917378"/>
              <a:gd name="connsiteX9" fmla="*/ 91738 w 1482124"/>
              <a:gd name="connsiteY9" fmla="*/ 917378 h 917378"/>
              <a:gd name="connsiteX10" fmla="*/ 26869 w 1482124"/>
              <a:gd name="connsiteY10" fmla="*/ 890509 h 917378"/>
              <a:gd name="connsiteX11" fmla="*/ 0 w 1482124"/>
              <a:gd name="connsiteY11" fmla="*/ 825640 h 917378"/>
              <a:gd name="connsiteX12" fmla="*/ 0 w 1482124"/>
              <a:gd name="connsiteY12" fmla="*/ 91738 h 91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2124" h="917378">
                <a:moveTo>
                  <a:pt x="0" y="91738"/>
                </a:moveTo>
                <a:cubicBezTo>
                  <a:pt x="0" y="67408"/>
                  <a:pt x="9665" y="44074"/>
                  <a:pt x="26870" y="26869"/>
                </a:cubicBezTo>
                <a:cubicBezTo>
                  <a:pt x="44074" y="9665"/>
                  <a:pt x="67408" y="0"/>
                  <a:pt x="91739" y="0"/>
                </a:cubicBezTo>
                <a:lnTo>
                  <a:pt x="1390386" y="0"/>
                </a:lnTo>
                <a:cubicBezTo>
                  <a:pt x="1414716" y="0"/>
                  <a:pt x="1438050" y="9665"/>
                  <a:pt x="1455255" y="26870"/>
                </a:cubicBezTo>
                <a:cubicBezTo>
                  <a:pt x="1472459" y="44074"/>
                  <a:pt x="1482124" y="67408"/>
                  <a:pt x="1482124" y="91739"/>
                </a:cubicBezTo>
                <a:lnTo>
                  <a:pt x="1482124" y="825640"/>
                </a:lnTo>
                <a:cubicBezTo>
                  <a:pt x="1482124" y="849970"/>
                  <a:pt x="1472459" y="873304"/>
                  <a:pt x="1455255" y="890509"/>
                </a:cubicBezTo>
                <a:cubicBezTo>
                  <a:pt x="1438051" y="907713"/>
                  <a:pt x="1414717" y="917378"/>
                  <a:pt x="1390386" y="917378"/>
                </a:cubicBezTo>
                <a:lnTo>
                  <a:pt x="91738" y="917378"/>
                </a:lnTo>
                <a:cubicBezTo>
                  <a:pt x="67408" y="917378"/>
                  <a:pt x="44074" y="907713"/>
                  <a:pt x="26869" y="890509"/>
                </a:cubicBezTo>
                <a:cubicBezTo>
                  <a:pt x="9665" y="873305"/>
                  <a:pt x="0" y="849971"/>
                  <a:pt x="0" y="825640"/>
                </a:cubicBezTo>
                <a:lnTo>
                  <a:pt x="0" y="91738"/>
                </a:lnTo>
                <a:close/>
              </a:path>
            </a:pathLst>
          </a:cu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61159" tIns="61159" rIns="61159" bIns="61159" numCol="1" spcCol="1270" anchor="ctr" anchorCtr="0">
            <a:noAutofit/>
          </a:bodyPr>
          <a:lstStyle/>
          <a:p>
            <a:pPr lvl="0" algn="ctr" defTabSz="800100">
              <a:lnSpc>
                <a:spcPct val="90000"/>
              </a:lnSpc>
              <a:spcBef>
                <a:spcPct val="0"/>
              </a:spcBef>
              <a:spcAft>
                <a:spcPct val="35000"/>
              </a:spcAft>
            </a:pPr>
            <a:r>
              <a:rPr lang="en-US" sz="1600" b="1" kern="1200" dirty="0" smtClean="0"/>
              <a:t>Secretarial  </a:t>
            </a:r>
          </a:p>
          <a:p>
            <a:pPr lvl="0" algn="ctr" defTabSz="800100">
              <a:lnSpc>
                <a:spcPct val="90000"/>
              </a:lnSpc>
              <a:spcBef>
                <a:spcPct val="0"/>
              </a:spcBef>
              <a:spcAft>
                <a:spcPct val="35000"/>
              </a:spcAft>
            </a:pPr>
            <a:r>
              <a:rPr lang="en-US" sz="1600" b="1" kern="1200" dirty="0" smtClean="0"/>
              <a:t>Internal Audit</a:t>
            </a:r>
            <a:endParaRPr lang="en-US" sz="1600" b="1" kern="1200" dirty="0"/>
          </a:p>
        </p:txBody>
      </p:sp>
      <p:sp>
        <p:nvSpPr>
          <p:cNvPr id="27" name="Left Arrow 26"/>
          <p:cNvSpPr/>
          <p:nvPr/>
        </p:nvSpPr>
        <p:spPr>
          <a:xfrm rot="18622057">
            <a:off x="5230962" y="2484604"/>
            <a:ext cx="2552502" cy="419155"/>
          </a:xfrm>
          <a:prstGeom prst="leftArrow">
            <a:avLst>
              <a:gd name="adj1" fmla="val 60000"/>
              <a:gd name="adj2" fmla="val 50000"/>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hueOff val="0"/>
              <a:satOff val="0"/>
              <a:lumOff val="0"/>
              <a:alphaOff val="0"/>
            </a:schemeClr>
          </a:fontRef>
        </p:style>
      </p:sp>
      <p:sp>
        <p:nvSpPr>
          <p:cNvPr id="28" name="Freeform 27"/>
          <p:cNvSpPr/>
          <p:nvPr/>
        </p:nvSpPr>
        <p:spPr>
          <a:xfrm>
            <a:off x="6666647" y="1309998"/>
            <a:ext cx="1334360" cy="823602"/>
          </a:xfrm>
          <a:custGeom>
            <a:avLst/>
            <a:gdLst>
              <a:gd name="connsiteX0" fmla="*/ 0 w 1334360"/>
              <a:gd name="connsiteY0" fmla="*/ 82360 h 823602"/>
              <a:gd name="connsiteX1" fmla="*/ 24123 w 1334360"/>
              <a:gd name="connsiteY1" fmla="*/ 24123 h 823602"/>
              <a:gd name="connsiteX2" fmla="*/ 82360 w 1334360"/>
              <a:gd name="connsiteY2" fmla="*/ 0 h 823602"/>
              <a:gd name="connsiteX3" fmla="*/ 1252000 w 1334360"/>
              <a:gd name="connsiteY3" fmla="*/ 0 h 823602"/>
              <a:gd name="connsiteX4" fmla="*/ 1310237 w 1334360"/>
              <a:gd name="connsiteY4" fmla="*/ 24123 h 823602"/>
              <a:gd name="connsiteX5" fmla="*/ 1334360 w 1334360"/>
              <a:gd name="connsiteY5" fmla="*/ 82360 h 823602"/>
              <a:gd name="connsiteX6" fmla="*/ 1334360 w 1334360"/>
              <a:gd name="connsiteY6" fmla="*/ 741242 h 823602"/>
              <a:gd name="connsiteX7" fmla="*/ 1310237 w 1334360"/>
              <a:gd name="connsiteY7" fmla="*/ 799479 h 823602"/>
              <a:gd name="connsiteX8" fmla="*/ 1252000 w 1334360"/>
              <a:gd name="connsiteY8" fmla="*/ 823602 h 823602"/>
              <a:gd name="connsiteX9" fmla="*/ 82360 w 1334360"/>
              <a:gd name="connsiteY9" fmla="*/ 823602 h 823602"/>
              <a:gd name="connsiteX10" fmla="*/ 24123 w 1334360"/>
              <a:gd name="connsiteY10" fmla="*/ 799479 h 823602"/>
              <a:gd name="connsiteX11" fmla="*/ 0 w 1334360"/>
              <a:gd name="connsiteY11" fmla="*/ 741242 h 823602"/>
              <a:gd name="connsiteX12" fmla="*/ 0 w 1334360"/>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4360" h="823602">
                <a:moveTo>
                  <a:pt x="0" y="82360"/>
                </a:moveTo>
                <a:cubicBezTo>
                  <a:pt x="0" y="60517"/>
                  <a:pt x="8677" y="39568"/>
                  <a:pt x="24123" y="24123"/>
                </a:cubicBezTo>
                <a:cubicBezTo>
                  <a:pt x="39569" y="8678"/>
                  <a:pt x="60517" y="0"/>
                  <a:pt x="82360" y="0"/>
                </a:cubicBezTo>
                <a:lnTo>
                  <a:pt x="1252000" y="0"/>
                </a:lnTo>
                <a:cubicBezTo>
                  <a:pt x="1273843" y="0"/>
                  <a:pt x="1294792" y="8677"/>
                  <a:pt x="1310237" y="24123"/>
                </a:cubicBezTo>
                <a:cubicBezTo>
                  <a:pt x="1325682" y="39569"/>
                  <a:pt x="1334360" y="60517"/>
                  <a:pt x="1334360" y="82360"/>
                </a:cubicBezTo>
                <a:lnTo>
                  <a:pt x="1334360" y="741242"/>
                </a:lnTo>
                <a:cubicBezTo>
                  <a:pt x="1334360" y="763085"/>
                  <a:pt x="1325683" y="784034"/>
                  <a:pt x="1310237" y="799479"/>
                </a:cubicBezTo>
                <a:cubicBezTo>
                  <a:pt x="1294791" y="814924"/>
                  <a:pt x="1273843" y="823602"/>
                  <a:pt x="1252000"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69842" tIns="69842" rIns="69842" bIns="69842" numCol="1" spcCol="1270" anchor="ctr" anchorCtr="0">
            <a:noAutofit/>
          </a:bodyPr>
          <a:lstStyle/>
          <a:p>
            <a:pPr lvl="0" algn="ctr" defTabSz="1066800">
              <a:lnSpc>
                <a:spcPct val="90000"/>
              </a:lnSpc>
              <a:spcBef>
                <a:spcPct val="0"/>
              </a:spcBef>
              <a:spcAft>
                <a:spcPct val="35000"/>
              </a:spcAft>
            </a:pPr>
            <a:r>
              <a:rPr lang="en-US" sz="2400" kern="1200" dirty="0" smtClean="0"/>
              <a:t>Women Director</a:t>
            </a:r>
            <a:endParaRPr lang="en-US" sz="2400" kern="1200" dirty="0"/>
          </a:p>
        </p:txBody>
      </p:sp>
      <p:sp>
        <p:nvSpPr>
          <p:cNvPr id="29" name="Left Arrow 28"/>
          <p:cNvSpPr/>
          <p:nvPr/>
        </p:nvSpPr>
        <p:spPr>
          <a:xfrm rot="19568844">
            <a:off x="5876657" y="3097186"/>
            <a:ext cx="2335591" cy="419155"/>
          </a:xfrm>
          <a:prstGeom prst="leftArrow">
            <a:avLst>
              <a:gd name="adj1" fmla="val 60000"/>
              <a:gd name="adj2" fmla="val 50000"/>
            </a:avLst>
          </a:pr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hueOff val="0"/>
              <a:satOff val="0"/>
              <a:lumOff val="0"/>
              <a:alphaOff val="0"/>
            </a:schemeClr>
          </a:fontRef>
        </p:style>
      </p:sp>
      <p:sp>
        <p:nvSpPr>
          <p:cNvPr id="30" name="Freeform 29"/>
          <p:cNvSpPr/>
          <p:nvPr/>
        </p:nvSpPr>
        <p:spPr>
          <a:xfrm>
            <a:off x="7325599" y="2244432"/>
            <a:ext cx="1377352" cy="823602"/>
          </a:xfrm>
          <a:custGeom>
            <a:avLst/>
            <a:gdLst>
              <a:gd name="connsiteX0" fmla="*/ 0 w 1377352"/>
              <a:gd name="connsiteY0" fmla="*/ 82360 h 823602"/>
              <a:gd name="connsiteX1" fmla="*/ 24123 w 1377352"/>
              <a:gd name="connsiteY1" fmla="*/ 24123 h 823602"/>
              <a:gd name="connsiteX2" fmla="*/ 82360 w 1377352"/>
              <a:gd name="connsiteY2" fmla="*/ 0 h 823602"/>
              <a:gd name="connsiteX3" fmla="*/ 1294992 w 1377352"/>
              <a:gd name="connsiteY3" fmla="*/ 0 h 823602"/>
              <a:gd name="connsiteX4" fmla="*/ 1353229 w 1377352"/>
              <a:gd name="connsiteY4" fmla="*/ 24123 h 823602"/>
              <a:gd name="connsiteX5" fmla="*/ 1377352 w 1377352"/>
              <a:gd name="connsiteY5" fmla="*/ 82360 h 823602"/>
              <a:gd name="connsiteX6" fmla="*/ 1377352 w 1377352"/>
              <a:gd name="connsiteY6" fmla="*/ 741242 h 823602"/>
              <a:gd name="connsiteX7" fmla="*/ 1353229 w 1377352"/>
              <a:gd name="connsiteY7" fmla="*/ 799479 h 823602"/>
              <a:gd name="connsiteX8" fmla="*/ 1294992 w 1377352"/>
              <a:gd name="connsiteY8" fmla="*/ 823602 h 823602"/>
              <a:gd name="connsiteX9" fmla="*/ 82360 w 1377352"/>
              <a:gd name="connsiteY9" fmla="*/ 823602 h 823602"/>
              <a:gd name="connsiteX10" fmla="*/ 24123 w 1377352"/>
              <a:gd name="connsiteY10" fmla="*/ 799479 h 823602"/>
              <a:gd name="connsiteX11" fmla="*/ 0 w 1377352"/>
              <a:gd name="connsiteY11" fmla="*/ 741242 h 823602"/>
              <a:gd name="connsiteX12" fmla="*/ 0 w 1377352"/>
              <a:gd name="connsiteY12" fmla="*/ 82360 h 82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7352" h="823602">
                <a:moveTo>
                  <a:pt x="0" y="82360"/>
                </a:moveTo>
                <a:cubicBezTo>
                  <a:pt x="0" y="60517"/>
                  <a:pt x="8677" y="39568"/>
                  <a:pt x="24123" y="24123"/>
                </a:cubicBezTo>
                <a:cubicBezTo>
                  <a:pt x="39569" y="8678"/>
                  <a:pt x="60517" y="0"/>
                  <a:pt x="82360" y="0"/>
                </a:cubicBezTo>
                <a:lnTo>
                  <a:pt x="1294992" y="0"/>
                </a:lnTo>
                <a:cubicBezTo>
                  <a:pt x="1316835" y="0"/>
                  <a:pt x="1337784" y="8677"/>
                  <a:pt x="1353229" y="24123"/>
                </a:cubicBezTo>
                <a:cubicBezTo>
                  <a:pt x="1368674" y="39569"/>
                  <a:pt x="1377352" y="60517"/>
                  <a:pt x="1377352" y="82360"/>
                </a:cubicBezTo>
                <a:lnTo>
                  <a:pt x="1377352" y="741242"/>
                </a:lnTo>
                <a:cubicBezTo>
                  <a:pt x="1377352" y="763085"/>
                  <a:pt x="1368675" y="784034"/>
                  <a:pt x="1353229" y="799479"/>
                </a:cubicBezTo>
                <a:cubicBezTo>
                  <a:pt x="1337783" y="814924"/>
                  <a:pt x="1316835" y="823602"/>
                  <a:pt x="1294992" y="823602"/>
                </a:cubicBezTo>
                <a:lnTo>
                  <a:pt x="82360" y="823602"/>
                </a:lnTo>
                <a:cubicBezTo>
                  <a:pt x="60517" y="823602"/>
                  <a:pt x="39568" y="814925"/>
                  <a:pt x="24123" y="799479"/>
                </a:cubicBezTo>
                <a:cubicBezTo>
                  <a:pt x="8678" y="784033"/>
                  <a:pt x="0" y="763085"/>
                  <a:pt x="0" y="741242"/>
                </a:cubicBezTo>
                <a:lnTo>
                  <a:pt x="0" y="82360"/>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8412" tIns="58412" rIns="58412" bIns="58412" numCol="1" spcCol="1270" anchor="ctr" anchorCtr="0">
            <a:noAutofit/>
          </a:bodyPr>
          <a:lstStyle/>
          <a:p>
            <a:pPr lvl="0" algn="ctr" defTabSz="800100">
              <a:lnSpc>
                <a:spcPct val="90000"/>
              </a:lnSpc>
              <a:spcBef>
                <a:spcPct val="0"/>
              </a:spcBef>
              <a:spcAft>
                <a:spcPct val="35000"/>
              </a:spcAft>
            </a:pPr>
            <a:r>
              <a:rPr lang="en-US" sz="2000" b="1" kern="1200" dirty="0" smtClean="0"/>
              <a:t>NFRA</a:t>
            </a:r>
            <a:endParaRPr lang="en-US" sz="2000" b="1" kern="1200" dirty="0"/>
          </a:p>
        </p:txBody>
      </p:sp>
      <p:sp>
        <p:nvSpPr>
          <p:cNvPr id="31" name="Left Arrow 30"/>
          <p:cNvSpPr/>
          <p:nvPr/>
        </p:nvSpPr>
        <p:spPr>
          <a:xfrm rot="20520000">
            <a:off x="6334320" y="3828841"/>
            <a:ext cx="2157230" cy="419155"/>
          </a:xfrm>
          <a:prstGeom prst="leftArrow">
            <a:avLst>
              <a:gd name="adj1" fmla="val 60000"/>
              <a:gd name="adj2" fmla="val 50000"/>
            </a:avLst>
          </a:pr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hueOff val="0"/>
              <a:satOff val="0"/>
              <a:lumOff val="0"/>
              <a:alphaOff val="0"/>
            </a:schemeClr>
          </a:fontRef>
        </p:style>
      </p:sp>
      <p:sp>
        <p:nvSpPr>
          <p:cNvPr id="32" name="Freeform 31"/>
          <p:cNvSpPr/>
          <p:nvPr/>
        </p:nvSpPr>
        <p:spPr>
          <a:xfrm>
            <a:off x="7924008" y="3252126"/>
            <a:ext cx="1029503" cy="905963"/>
          </a:xfrm>
          <a:custGeom>
            <a:avLst/>
            <a:gdLst>
              <a:gd name="connsiteX0" fmla="*/ 0 w 1029503"/>
              <a:gd name="connsiteY0" fmla="*/ 90596 h 905963"/>
              <a:gd name="connsiteX1" fmla="*/ 26535 w 1029503"/>
              <a:gd name="connsiteY1" fmla="*/ 26535 h 905963"/>
              <a:gd name="connsiteX2" fmla="*/ 90596 w 1029503"/>
              <a:gd name="connsiteY2" fmla="*/ 0 h 905963"/>
              <a:gd name="connsiteX3" fmla="*/ 938907 w 1029503"/>
              <a:gd name="connsiteY3" fmla="*/ 0 h 905963"/>
              <a:gd name="connsiteX4" fmla="*/ 1002968 w 1029503"/>
              <a:gd name="connsiteY4" fmla="*/ 26535 h 905963"/>
              <a:gd name="connsiteX5" fmla="*/ 1029503 w 1029503"/>
              <a:gd name="connsiteY5" fmla="*/ 90596 h 905963"/>
              <a:gd name="connsiteX6" fmla="*/ 1029503 w 1029503"/>
              <a:gd name="connsiteY6" fmla="*/ 815367 h 905963"/>
              <a:gd name="connsiteX7" fmla="*/ 1002968 w 1029503"/>
              <a:gd name="connsiteY7" fmla="*/ 879428 h 905963"/>
              <a:gd name="connsiteX8" fmla="*/ 938907 w 1029503"/>
              <a:gd name="connsiteY8" fmla="*/ 905963 h 905963"/>
              <a:gd name="connsiteX9" fmla="*/ 90596 w 1029503"/>
              <a:gd name="connsiteY9" fmla="*/ 905963 h 905963"/>
              <a:gd name="connsiteX10" fmla="*/ 26535 w 1029503"/>
              <a:gd name="connsiteY10" fmla="*/ 879428 h 905963"/>
              <a:gd name="connsiteX11" fmla="*/ 0 w 1029503"/>
              <a:gd name="connsiteY11" fmla="*/ 815367 h 905963"/>
              <a:gd name="connsiteX12" fmla="*/ 0 w 1029503"/>
              <a:gd name="connsiteY12" fmla="*/ 90596 h 90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9503" h="905963">
                <a:moveTo>
                  <a:pt x="0" y="90596"/>
                </a:moveTo>
                <a:cubicBezTo>
                  <a:pt x="0" y="66568"/>
                  <a:pt x="9545" y="43525"/>
                  <a:pt x="26535" y="26535"/>
                </a:cubicBezTo>
                <a:cubicBezTo>
                  <a:pt x="43525" y="9545"/>
                  <a:pt x="66569" y="0"/>
                  <a:pt x="90596" y="0"/>
                </a:cubicBezTo>
                <a:lnTo>
                  <a:pt x="938907" y="0"/>
                </a:lnTo>
                <a:cubicBezTo>
                  <a:pt x="962935" y="0"/>
                  <a:pt x="985978" y="9545"/>
                  <a:pt x="1002968" y="26535"/>
                </a:cubicBezTo>
                <a:cubicBezTo>
                  <a:pt x="1019958" y="43525"/>
                  <a:pt x="1029503" y="66569"/>
                  <a:pt x="1029503" y="90596"/>
                </a:cubicBezTo>
                <a:lnTo>
                  <a:pt x="1029503" y="815367"/>
                </a:lnTo>
                <a:cubicBezTo>
                  <a:pt x="1029503" y="839395"/>
                  <a:pt x="1019958" y="862438"/>
                  <a:pt x="1002968" y="879428"/>
                </a:cubicBezTo>
                <a:cubicBezTo>
                  <a:pt x="985978" y="896418"/>
                  <a:pt x="962934" y="905963"/>
                  <a:pt x="938907" y="905963"/>
                </a:cubicBezTo>
                <a:lnTo>
                  <a:pt x="90596" y="905963"/>
                </a:lnTo>
                <a:cubicBezTo>
                  <a:pt x="66568" y="905963"/>
                  <a:pt x="43525" y="896418"/>
                  <a:pt x="26535" y="879428"/>
                </a:cubicBezTo>
                <a:cubicBezTo>
                  <a:pt x="9545" y="862438"/>
                  <a:pt x="0" y="839394"/>
                  <a:pt x="0" y="815367"/>
                </a:cubicBezTo>
                <a:lnTo>
                  <a:pt x="0" y="90596"/>
                </a:lnTo>
                <a:close/>
              </a:path>
            </a:pathLst>
          </a:cu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spcFirstLastPara="0" vert="horz" wrap="square" lIns="64635" tIns="64635" rIns="64635" bIns="64635" numCol="1" spcCol="1270" anchor="ctr" anchorCtr="0">
            <a:noAutofit/>
          </a:bodyPr>
          <a:lstStyle/>
          <a:p>
            <a:pPr lvl="0" algn="ctr" defTabSz="889000">
              <a:lnSpc>
                <a:spcPct val="90000"/>
              </a:lnSpc>
              <a:spcBef>
                <a:spcPct val="0"/>
              </a:spcBef>
              <a:spcAft>
                <a:spcPct val="35000"/>
              </a:spcAft>
            </a:pPr>
            <a:r>
              <a:rPr lang="en-US" sz="2000" b="1" kern="1200" dirty="0" smtClean="0"/>
              <a:t>NCLT &amp; NCLAT</a:t>
            </a:r>
            <a:endParaRPr lang="en-US" sz="2000" b="1" kern="1200" dirty="0"/>
          </a:p>
        </p:txBody>
      </p:sp>
      <p:sp>
        <p:nvSpPr>
          <p:cNvPr id="33" name="Left Arrow 32"/>
          <p:cNvSpPr/>
          <p:nvPr/>
        </p:nvSpPr>
        <p:spPr>
          <a:xfrm rot="21554306">
            <a:off x="6519161" y="4710352"/>
            <a:ext cx="1855016" cy="419155"/>
          </a:xfrm>
          <a:prstGeom prst="leftArrow">
            <a:avLst>
              <a:gd name="adj1" fmla="val 60000"/>
              <a:gd name="adj2" fmla="val 50000"/>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hueOff val="0"/>
              <a:satOff val="0"/>
              <a:lumOff val="0"/>
              <a:alphaOff val="0"/>
            </a:schemeClr>
          </a:fontRef>
        </p:style>
      </p:sp>
      <p:sp>
        <p:nvSpPr>
          <p:cNvPr id="34" name="Freeform 33"/>
          <p:cNvSpPr/>
          <p:nvPr/>
        </p:nvSpPr>
        <p:spPr>
          <a:xfrm>
            <a:off x="7706961" y="4405003"/>
            <a:ext cx="1334267" cy="1005199"/>
          </a:xfrm>
          <a:custGeom>
            <a:avLst/>
            <a:gdLst>
              <a:gd name="connsiteX0" fmla="*/ 0 w 1334267"/>
              <a:gd name="connsiteY0" fmla="*/ 100520 h 1005199"/>
              <a:gd name="connsiteX1" fmla="*/ 29442 w 1334267"/>
              <a:gd name="connsiteY1" fmla="*/ 29442 h 1005199"/>
              <a:gd name="connsiteX2" fmla="*/ 100520 w 1334267"/>
              <a:gd name="connsiteY2" fmla="*/ 0 h 1005199"/>
              <a:gd name="connsiteX3" fmla="*/ 1233747 w 1334267"/>
              <a:gd name="connsiteY3" fmla="*/ 0 h 1005199"/>
              <a:gd name="connsiteX4" fmla="*/ 1304825 w 1334267"/>
              <a:gd name="connsiteY4" fmla="*/ 29442 h 1005199"/>
              <a:gd name="connsiteX5" fmla="*/ 1334267 w 1334267"/>
              <a:gd name="connsiteY5" fmla="*/ 100520 h 1005199"/>
              <a:gd name="connsiteX6" fmla="*/ 1334267 w 1334267"/>
              <a:gd name="connsiteY6" fmla="*/ 904679 h 1005199"/>
              <a:gd name="connsiteX7" fmla="*/ 1304825 w 1334267"/>
              <a:gd name="connsiteY7" fmla="*/ 975757 h 1005199"/>
              <a:gd name="connsiteX8" fmla="*/ 1233747 w 1334267"/>
              <a:gd name="connsiteY8" fmla="*/ 1005199 h 1005199"/>
              <a:gd name="connsiteX9" fmla="*/ 100520 w 1334267"/>
              <a:gd name="connsiteY9" fmla="*/ 1005199 h 1005199"/>
              <a:gd name="connsiteX10" fmla="*/ 29442 w 1334267"/>
              <a:gd name="connsiteY10" fmla="*/ 975757 h 1005199"/>
              <a:gd name="connsiteX11" fmla="*/ 0 w 1334267"/>
              <a:gd name="connsiteY11" fmla="*/ 904679 h 1005199"/>
              <a:gd name="connsiteX12" fmla="*/ 0 w 1334267"/>
              <a:gd name="connsiteY12" fmla="*/ 100520 h 1005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4267" h="1005199">
                <a:moveTo>
                  <a:pt x="0" y="100520"/>
                </a:moveTo>
                <a:cubicBezTo>
                  <a:pt x="0" y="73860"/>
                  <a:pt x="10591" y="48293"/>
                  <a:pt x="29442" y="29442"/>
                </a:cubicBezTo>
                <a:cubicBezTo>
                  <a:pt x="48293" y="10591"/>
                  <a:pt x="73861" y="0"/>
                  <a:pt x="100520" y="0"/>
                </a:cubicBezTo>
                <a:lnTo>
                  <a:pt x="1233747" y="0"/>
                </a:lnTo>
                <a:cubicBezTo>
                  <a:pt x="1260407" y="0"/>
                  <a:pt x="1285974" y="10591"/>
                  <a:pt x="1304825" y="29442"/>
                </a:cubicBezTo>
                <a:cubicBezTo>
                  <a:pt x="1323676" y="48293"/>
                  <a:pt x="1334267" y="73861"/>
                  <a:pt x="1334267" y="100520"/>
                </a:cubicBezTo>
                <a:lnTo>
                  <a:pt x="1334267" y="904679"/>
                </a:lnTo>
                <a:cubicBezTo>
                  <a:pt x="1334267" y="931339"/>
                  <a:pt x="1323677" y="956906"/>
                  <a:pt x="1304825" y="975757"/>
                </a:cubicBezTo>
                <a:cubicBezTo>
                  <a:pt x="1285974" y="994608"/>
                  <a:pt x="1260406" y="1005199"/>
                  <a:pt x="1233747" y="1005199"/>
                </a:cubicBezTo>
                <a:lnTo>
                  <a:pt x="100520" y="1005199"/>
                </a:lnTo>
                <a:cubicBezTo>
                  <a:pt x="73860" y="1005199"/>
                  <a:pt x="48293" y="994608"/>
                  <a:pt x="29442" y="975757"/>
                </a:cubicBezTo>
                <a:cubicBezTo>
                  <a:pt x="10591" y="956906"/>
                  <a:pt x="0" y="931338"/>
                  <a:pt x="0" y="904679"/>
                </a:cubicBezTo>
                <a:lnTo>
                  <a:pt x="0" y="100520"/>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59921" tIns="59921" rIns="59921" bIns="59921" numCol="1" spcCol="1270" anchor="ctr" anchorCtr="0">
            <a:noAutofit/>
          </a:bodyPr>
          <a:lstStyle/>
          <a:p>
            <a:pPr lvl="0" algn="ctr" defTabSz="711200">
              <a:lnSpc>
                <a:spcPct val="90000"/>
              </a:lnSpc>
              <a:spcBef>
                <a:spcPct val="0"/>
              </a:spcBef>
              <a:spcAft>
                <a:spcPct val="35000"/>
              </a:spcAft>
            </a:pPr>
            <a:r>
              <a:rPr lang="en-US" sz="1600" b="1" kern="1200" dirty="0" smtClean="0"/>
              <a:t>Appointment Of Directors</a:t>
            </a:r>
            <a:endParaRPr lang="en-US" sz="1600" b="1" kern="1200"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7</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sp>
        <p:nvSpPr>
          <p:cNvPr id="10" name="Date Placeholder 9"/>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from="(-#ppt_w/2)" to="(#ppt_x)" calcmode="lin" valueType="num">
                                      <p:cBhvr>
                                        <p:cTn id="15" dur="600" fill="hold">
                                          <p:stCondLst>
                                            <p:cond delay="0"/>
                                          </p:stCondLst>
                                        </p:cTn>
                                        <p:tgtEl>
                                          <p:spTgt spid="13"/>
                                        </p:tgtEl>
                                        <p:attrNameLst>
                                          <p:attrName>ppt_x</p:attrName>
                                        </p:attrNameLst>
                                      </p:cBhvr>
                                    </p:anim>
                                    <p:anim from="0" to="-1.0" calcmode="lin" valueType="num">
                                      <p:cBhvr>
                                        <p:cTn id="16" dur="200" decel="50000" autoRev="1" fill="hold">
                                          <p:stCondLst>
                                            <p:cond delay="600"/>
                                          </p:stCondLst>
                                        </p:cTn>
                                        <p:tgtEl>
                                          <p:spTgt spid="13"/>
                                        </p:tgtEl>
                                        <p:attrNameLst>
                                          <p:attrName>xshear</p:attrName>
                                        </p:attrNameLst>
                                      </p:cBhvr>
                                    </p:anim>
                                    <p:animScale>
                                      <p:cBhvr>
                                        <p:cTn id="17" dur="200" decel="100000" autoRev="1" fill="hold">
                                          <p:stCondLst>
                                            <p:cond delay="600"/>
                                          </p:stCondLst>
                                        </p:cTn>
                                        <p:tgtEl>
                                          <p:spTgt spid="13"/>
                                        </p:tgtEl>
                                      </p:cBhvr>
                                      <p:from x="100000" y="100000"/>
                                      <p:to x="80000" y="100000"/>
                                    </p:animScale>
                                    <p:anim by="(#ppt_h/3+#ppt_w*0.1)" calcmode="lin" valueType="num">
                                      <p:cBhvr additive="sum">
                                        <p:cTn id="18" dur="200" decel="100000" autoRev="1" fill="hold">
                                          <p:stCondLst>
                                            <p:cond delay="600"/>
                                          </p:stCondLst>
                                        </p:cTn>
                                        <p:tgtEl>
                                          <p:spTgt spid="13"/>
                                        </p:tgtEl>
                                        <p:attrNameLst>
                                          <p:attrName>ppt_x</p:attrName>
                                        </p:attrNameLst>
                                      </p:cBhvr>
                                    </p:anim>
                                  </p:childTnLst>
                                </p:cTn>
                              </p:par>
                              <p:par>
                                <p:cTn id="19" presetID="34"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from="(-#ppt_w/2)" to="(#ppt_x)" calcmode="lin" valueType="num">
                                      <p:cBhvr>
                                        <p:cTn id="21" dur="600" fill="hold">
                                          <p:stCondLst>
                                            <p:cond delay="0"/>
                                          </p:stCondLst>
                                        </p:cTn>
                                        <p:tgtEl>
                                          <p:spTgt spid="15"/>
                                        </p:tgtEl>
                                        <p:attrNameLst>
                                          <p:attrName>ppt_x</p:attrName>
                                        </p:attrNameLst>
                                      </p:cBhvr>
                                    </p:anim>
                                    <p:anim from="0" to="-1.0" calcmode="lin" valueType="num">
                                      <p:cBhvr>
                                        <p:cTn id="22" dur="200" decel="50000" autoRev="1" fill="hold">
                                          <p:stCondLst>
                                            <p:cond delay="600"/>
                                          </p:stCondLst>
                                        </p:cTn>
                                        <p:tgtEl>
                                          <p:spTgt spid="15"/>
                                        </p:tgtEl>
                                        <p:attrNameLst>
                                          <p:attrName>xshear</p:attrName>
                                        </p:attrNameLst>
                                      </p:cBhvr>
                                    </p:anim>
                                    <p:animScale>
                                      <p:cBhvr>
                                        <p:cTn id="23" dur="200" decel="100000" autoRev="1" fill="hold">
                                          <p:stCondLst>
                                            <p:cond delay="600"/>
                                          </p:stCondLst>
                                        </p:cTn>
                                        <p:tgtEl>
                                          <p:spTgt spid="15"/>
                                        </p:tgtEl>
                                      </p:cBhvr>
                                      <p:from x="100000" y="100000"/>
                                      <p:to x="80000" y="100000"/>
                                    </p:animScale>
                                    <p:anim by="(#ppt_h/3+#ppt_w*0.1)" calcmode="lin" valueType="num">
                                      <p:cBhvr additive="sum">
                                        <p:cTn id="24" dur="200" decel="100000" autoRev="1" fill="hold">
                                          <p:stCondLst>
                                            <p:cond delay="600"/>
                                          </p:stCondLst>
                                        </p:cTn>
                                        <p:tgtEl>
                                          <p:spTgt spid="15"/>
                                        </p:tgtEl>
                                        <p:attrNameLst>
                                          <p:attrName>ppt_x</p:attrName>
                                        </p:attrNameLst>
                                      </p:cBhvr>
                                    </p:anim>
                                  </p:childTnLst>
                                </p:cTn>
                              </p:par>
                              <p:par>
                                <p:cTn id="25" presetID="34"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from="(-#ppt_w/2)" to="(#ppt_x)" calcmode="lin" valueType="num">
                                      <p:cBhvr>
                                        <p:cTn id="27" dur="600" fill="hold">
                                          <p:stCondLst>
                                            <p:cond delay="0"/>
                                          </p:stCondLst>
                                        </p:cTn>
                                        <p:tgtEl>
                                          <p:spTgt spid="17"/>
                                        </p:tgtEl>
                                        <p:attrNameLst>
                                          <p:attrName>ppt_x</p:attrName>
                                        </p:attrNameLst>
                                      </p:cBhvr>
                                    </p:anim>
                                    <p:anim from="0" to="-1.0" calcmode="lin" valueType="num">
                                      <p:cBhvr>
                                        <p:cTn id="28" dur="200" decel="50000" autoRev="1" fill="hold">
                                          <p:stCondLst>
                                            <p:cond delay="600"/>
                                          </p:stCondLst>
                                        </p:cTn>
                                        <p:tgtEl>
                                          <p:spTgt spid="17"/>
                                        </p:tgtEl>
                                        <p:attrNameLst>
                                          <p:attrName>xshear</p:attrName>
                                        </p:attrNameLst>
                                      </p:cBhvr>
                                    </p:anim>
                                    <p:animScale>
                                      <p:cBhvr>
                                        <p:cTn id="29" dur="200" decel="100000" autoRev="1" fill="hold">
                                          <p:stCondLst>
                                            <p:cond delay="600"/>
                                          </p:stCondLst>
                                        </p:cTn>
                                        <p:tgtEl>
                                          <p:spTgt spid="17"/>
                                        </p:tgtEl>
                                      </p:cBhvr>
                                      <p:from x="100000" y="100000"/>
                                      <p:to x="80000" y="100000"/>
                                    </p:animScale>
                                    <p:anim by="(#ppt_h/3+#ppt_w*0.1)" calcmode="lin" valueType="num">
                                      <p:cBhvr additive="sum">
                                        <p:cTn id="30" dur="200" decel="100000" autoRev="1" fill="hold">
                                          <p:stCondLst>
                                            <p:cond delay="600"/>
                                          </p:stCondLst>
                                        </p:cTn>
                                        <p:tgtEl>
                                          <p:spTgt spid="17"/>
                                        </p:tgtEl>
                                        <p:attrNameLst>
                                          <p:attrName>ppt_x</p:attrName>
                                        </p:attrNameLst>
                                      </p:cBhvr>
                                    </p:anim>
                                  </p:childTnLst>
                                </p:cTn>
                              </p:par>
                              <p:par>
                                <p:cTn id="31" presetID="34"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 from="(-#ppt_w/2)" to="(#ppt_x)" calcmode="lin" valueType="num">
                                      <p:cBhvr>
                                        <p:cTn id="33" dur="600" fill="hold">
                                          <p:stCondLst>
                                            <p:cond delay="0"/>
                                          </p:stCondLst>
                                        </p:cTn>
                                        <p:tgtEl>
                                          <p:spTgt spid="19"/>
                                        </p:tgtEl>
                                        <p:attrNameLst>
                                          <p:attrName>ppt_x</p:attrName>
                                        </p:attrNameLst>
                                      </p:cBhvr>
                                    </p:anim>
                                    <p:anim from="0" to="-1.0" calcmode="lin" valueType="num">
                                      <p:cBhvr>
                                        <p:cTn id="34" dur="200" decel="50000" autoRev="1" fill="hold">
                                          <p:stCondLst>
                                            <p:cond delay="600"/>
                                          </p:stCondLst>
                                        </p:cTn>
                                        <p:tgtEl>
                                          <p:spTgt spid="19"/>
                                        </p:tgtEl>
                                        <p:attrNameLst>
                                          <p:attrName>xshear</p:attrName>
                                        </p:attrNameLst>
                                      </p:cBhvr>
                                    </p:anim>
                                    <p:animScale>
                                      <p:cBhvr>
                                        <p:cTn id="35" dur="200" decel="100000" autoRev="1" fill="hold">
                                          <p:stCondLst>
                                            <p:cond delay="600"/>
                                          </p:stCondLst>
                                        </p:cTn>
                                        <p:tgtEl>
                                          <p:spTgt spid="19"/>
                                        </p:tgtEl>
                                      </p:cBhvr>
                                      <p:from x="100000" y="100000"/>
                                      <p:to x="80000" y="100000"/>
                                    </p:animScale>
                                    <p:anim by="(#ppt_h/3+#ppt_w*0.1)" calcmode="lin" valueType="num">
                                      <p:cBhvr additive="sum">
                                        <p:cTn id="36" dur="200" decel="100000" autoRev="1" fill="hold">
                                          <p:stCondLst>
                                            <p:cond delay="600"/>
                                          </p:stCondLst>
                                        </p:cTn>
                                        <p:tgtEl>
                                          <p:spTgt spid="19"/>
                                        </p:tgtEl>
                                        <p:attrNameLst>
                                          <p:attrName>ppt_x</p:attrName>
                                        </p:attrNameLst>
                                      </p:cBhvr>
                                    </p:anim>
                                  </p:childTnLst>
                                </p:cTn>
                              </p:par>
                              <p:par>
                                <p:cTn id="37" presetID="34"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 from="(-#ppt_w/2)" to="(#ppt_x)" calcmode="lin" valueType="num">
                                      <p:cBhvr>
                                        <p:cTn id="39" dur="600" fill="hold">
                                          <p:stCondLst>
                                            <p:cond delay="0"/>
                                          </p:stCondLst>
                                        </p:cTn>
                                        <p:tgtEl>
                                          <p:spTgt spid="21"/>
                                        </p:tgtEl>
                                        <p:attrNameLst>
                                          <p:attrName>ppt_x</p:attrName>
                                        </p:attrNameLst>
                                      </p:cBhvr>
                                    </p:anim>
                                    <p:anim from="0" to="-1.0" calcmode="lin" valueType="num">
                                      <p:cBhvr>
                                        <p:cTn id="40" dur="200" decel="50000" autoRev="1" fill="hold">
                                          <p:stCondLst>
                                            <p:cond delay="600"/>
                                          </p:stCondLst>
                                        </p:cTn>
                                        <p:tgtEl>
                                          <p:spTgt spid="21"/>
                                        </p:tgtEl>
                                        <p:attrNameLst>
                                          <p:attrName>xshear</p:attrName>
                                        </p:attrNameLst>
                                      </p:cBhvr>
                                    </p:anim>
                                    <p:animScale>
                                      <p:cBhvr>
                                        <p:cTn id="41" dur="200" decel="100000" autoRev="1" fill="hold">
                                          <p:stCondLst>
                                            <p:cond delay="600"/>
                                          </p:stCondLst>
                                        </p:cTn>
                                        <p:tgtEl>
                                          <p:spTgt spid="21"/>
                                        </p:tgtEl>
                                      </p:cBhvr>
                                      <p:from x="100000" y="100000"/>
                                      <p:to x="80000" y="100000"/>
                                    </p:animScale>
                                    <p:anim by="(#ppt_h/3+#ppt_w*0.1)" calcmode="lin" valueType="num">
                                      <p:cBhvr additive="sum">
                                        <p:cTn id="42" dur="200" decel="100000" autoRev="1" fill="hold">
                                          <p:stCondLst>
                                            <p:cond delay="600"/>
                                          </p:stCondLst>
                                        </p:cTn>
                                        <p:tgtEl>
                                          <p:spTgt spid="21"/>
                                        </p:tgtEl>
                                        <p:attrNameLst>
                                          <p:attrName>ppt_x</p:attrName>
                                        </p:attrNameLst>
                                      </p:cBhvr>
                                    </p:anim>
                                  </p:childTnLst>
                                </p:cTn>
                              </p:par>
                              <p:par>
                                <p:cTn id="43" presetID="34"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 from="(-#ppt_w/2)" to="(#ppt_x)" calcmode="lin" valueType="num">
                                      <p:cBhvr>
                                        <p:cTn id="45" dur="600" fill="hold">
                                          <p:stCondLst>
                                            <p:cond delay="0"/>
                                          </p:stCondLst>
                                        </p:cTn>
                                        <p:tgtEl>
                                          <p:spTgt spid="23"/>
                                        </p:tgtEl>
                                        <p:attrNameLst>
                                          <p:attrName>ppt_x</p:attrName>
                                        </p:attrNameLst>
                                      </p:cBhvr>
                                    </p:anim>
                                    <p:anim from="0" to="-1.0" calcmode="lin" valueType="num">
                                      <p:cBhvr>
                                        <p:cTn id="46" dur="200" decel="50000" autoRev="1" fill="hold">
                                          <p:stCondLst>
                                            <p:cond delay="600"/>
                                          </p:stCondLst>
                                        </p:cTn>
                                        <p:tgtEl>
                                          <p:spTgt spid="23"/>
                                        </p:tgtEl>
                                        <p:attrNameLst>
                                          <p:attrName>xshear</p:attrName>
                                        </p:attrNameLst>
                                      </p:cBhvr>
                                    </p:anim>
                                    <p:animScale>
                                      <p:cBhvr>
                                        <p:cTn id="47" dur="200" decel="100000" autoRev="1" fill="hold">
                                          <p:stCondLst>
                                            <p:cond delay="600"/>
                                          </p:stCondLst>
                                        </p:cTn>
                                        <p:tgtEl>
                                          <p:spTgt spid="23"/>
                                        </p:tgtEl>
                                      </p:cBhvr>
                                      <p:from x="100000" y="100000"/>
                                      <p:to x="80000" y="100000"/>
                                    </p:animScale>
                                    <p:anim by="(#ppt_h/3+#ppt_w*0.1)" calcmode="lin" valueType="num">
                                      <p:cBhvr additive="sum">
                                        <p:cTn id="48" dur="200" decel="100000" autoRev="1" fill="hold">
                                          <p:stCondLst>
                                            <p:cond delay="600"/>
                                          </p:stCondLst>
                                        </p:cTn>
                                        <p:tgtEl>
                                          <p:spTgt spid="23"/>
                                        </p:tgtEl>
                                        <p:attrNameLst>
                                          <p:attrName>ppt_x</p:attrName>
                                        </p:attrNameLst>
                                      </p:cBhvr>
                                    </p:anim>
                                  </p:childTnLst>
                                </p:cTn>
                              </p:par>
                              <p:par>
                                <p:cTn id="49" presetID="34"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 from="(-#ppt_w/2)" to="(#ppt_x)" calcmode="lin" valueType="num">
                                      <p:cBhvr>
                                        <p:cTn id="51" dur="600" fill="hold">
                                          <p:stCondLst>
                                            <p:cond delay="0"/>
                                          </p:stCondLst>
                                        </p:cTn>
                                        <p:tgtEl>
                                          <p:spTgt spid="25"/>
                                        </p:tgtEl>
                                        <p:attrNameLst>
                                          <p:attrName>ppt_x</p:attrName>
                                        </p:attrNameLst>
                                      </p:cBhvr>
                                    </p:anim>
                                    <p:anim from="0" to="-1.0" calcmode="lin" valueType="num">
                                      <p:cBhvr>
                                        <p:cTn id="52" dur="200" decel="50000" autoRev="1" fill="hold">
                                          <p:stCondLst>
                                            <p:cond delay="600"/>
                                          </p:stCondLst>
                                        </p:cTn>
                                        <p:tgtEl>
                                          <p:spTgt spid="25"/>
                                        </p:tgtEl>
                                        <p:attrNameLst>
                                          <p:attrName>xshear</p:attrName>
                                        </p:attrNameLst>
                                      </p:cBhvr>
                                    </p:anim>
                                    <p:animScale>
                                      <p:cBhvr>
                                        <p:cTn id="53" dur="200" decel="100000" autoRev="1" fill="hold">
                                          <p:stCondLst>
                                            <p:cond delay="600"/>
                                          </p:stCondLst>
                                        </p:cTn>
                                        <p:tgtEl>
                                          <p:spTgt spid="25"/>
                                        </p:tgtEl>
                                      </p:cBhvr>
                                      <p:from x="100000" y="100000"/>
                                      <p:to x="80000" y="100000"/>
                                    </p:animScale>
                                    <p:anim by="(#ppt_h/3+#ppt_w*0.1)" calcmode="lin" valueType="num">
                                      <p:cBhvr additive="sum">
                                        <p:cTn id="54" dur="200" decel="100000" autoRev="1" fill="hold">
                                          <p:stCondLst>
                                            <p:cond delay="600"/>
                                          </p:stCondLst>
                                        </p:cTn>
                                        <p:tgtEl>
                                          <p:spTgt spid="25"/>
                                        </p:tgtEl>
                                        <p:attrNameLst>
                                          <p:attrName>ppt_x</p:attrName>
                                        </p:attrNameLst>
                                      </p:cBhvr>
                                    </p:anim>
                                  </p:childTnLst>
                                </p:cTn>
                              </p:par>
                              <p:par>
                                <p:cTn id="55" presetID="34" presetClass="entr" presetSubtype="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 from="(-#ppt_w/2)" to="(#ppt_x)" calcmode="lin" valueType="num">
                                      <p:cBhvr>
                                        <p:cTn id="57" dur="600" fill="hold">
                                          <p:stCondLst>
                                            <p:cond delay="0"/>
                                          </p:stCondLst>
                                        </p:cTn>
                                        <p:tgtEl>
                                          <p:spTgt spid="27"/>
                                        </p:tgtEl>
                                        <p:attrNameLst>
                                          <p:attrName>ppt_x</p:attrName>
                                        </p:attrNameLst>
                                      </p:cBhvr>
                                    </p:anim>
                                    <p:anim from="0" to="-1.0" calcmode="lin" valueType="num">
                                      <p:cBhvr>
                                        <p:cTn id="58" dur="200" decel="50000" autoRev="1" fill="hold">
                                          <p:stCondLst>
                                            <p:cond delay="600"/>
                                          </p:stCondLst>
                                        </p:cTn>
                                        <p:tgtEl>
                                          <p:spTgt spid="27"/>
                                        </p:tgtEl>
                                        <p:attrNameLst>
                                          <p:attrName>xshear</p:attrName>
                                        </p:attrNameLst>
                                      </p:cBhvr>
                                    </p:anim>
                                    <p:animScale>
                                      <p:cBhvr>
                                        <p:cTn id="59" dur="200" decel="100000" autoRev="1" fill="hold">
                                          <p:stCondLst>
                                            <p:cond delay="600"/>
                                          </p:stCondLst>
                                        </p:cTn>
                                        <p:tgtEl>
                                          <p:spTgt spid="27"/>
                                        </p:tgtEl>
                                      </p:cBhvr>
                                      <p:from x="100000" y="100000"/>
                                      <p:to x="80000" y="100000"/>
                                    </p:animScale>
                                    <p:anim by="(#ppt_h/3+#ppt_w*0.1)" calcmode="lin" valueType="num">
                                      <p:cBhvr additive="sum">
                                        <p:cTn id="60" dur="200" decel="100000" autoRev="1" fill="hold">
                                          <p:stCondLst>
                                            <p:cond delay="600"/>
                                          </p:stCondLst>
                                        </p:cTn>
                                        <p:tgtEl>
                                          <p:spTgt spid="27"/>
                                        </p:tgtEl>
                                        <p:attrNameLst>
                                          <p:attrName>ppt_x</p:attrName>
                                        </p:attrNameLst>
                                      </p:cBhvr>
                                    </p:anim>
                                  </p:childTnLst>
                                </p:cTn>
                              </p:par>
                              <p:par>
                                <p:cTn id="61" presetID="34" presetClass="entr" presetSubtype="0" fill="hold" nodeType="withEffect">
                                  <p:stCondLst>
                                    <p:cond delay="0"/>
                                  </p:stCondLst>
                                  <p:childTnLst>
                                    <p:set>
                                      <p:cBhvr>
                                        <p:cTn id="62" dur="1" fill="hold">
                                          <p:stCondLst>
                                            <p:cond delay="0"/>
                                          </p:stCondLst>
                                        </p:cTn>
                                        <p:tgtEl>
                                          <p:spTgt spid="29"/>
                                        </p:tgtEl>
                                        <p:attrNameLst>
                                          <p:attrName>style.visibility</p:attrName>
                                        </p:attrNameLst>
                                      </p:cBhvr>
                                      <p:to>
                                        <p:strVal val="visible"/>
                                      </p:to>
                                    </p:set>
                                    <p:anim from="(-#ppt_w/2)" to="(#ppt_x)" calcmode="lin" valueType="num">
                                      <p:cBhvr>
                                        <p:cTn id="63" dur="600" fill="hold">
                                          <p:stCondLst>
                                            <p:cond delay="0"/>
                                          </p:stCondLst>
                                        </p:cTn>
                                        <p:tgtEl>
                                          <p:spTgt spid="29"/>
                                        </p:tgtEl>
                                        <p:attrNameLst>
                                          <p:attrName>ppt_x</p:attrName>
                                        </p:attrNameLst>
                                      </p:cBhvr>
                                    </p:anim>
                                    <p:anim from="0" to="-1.0" calcmode="lin" valueType="num">
                                      <p:cBhvr>
                                        <p:cTn id="64" dur="200" decel="50000" autoRev="1" fill="hold">
                                          <p:stCondLst>
                                            <p:cond delay="600"/>
                                          </p:stCondLst>
                                        </p:cTn>
                                        <p:tgtEl>
                                          <p:spTgt spid="29"/>
                                        </p:tgtEl>
                                        <p:attrNameLst>
                                          <p:attrName>xshear</p:attrName>
                                        </p:attrNameLst>
                                      </p:cBhvr>
                                    </p:anim>
                                    <p:animScale>
                                      <p:cBhvr>
                                        <p:cTn id="65" dur="200" decel="100000" autoRev="1" fill="hold">
                                          <p:stCondLst>
                                            <p:cond delay="600"/>
                                          </p:stCondLst>
                                        </p:cTn>
                                        <p:tgtEl>
                                          <p:spTgt spid="29"/>
                                        </p:tgtEl>
                                      </p:cBhvr>
                                      <p:from x="100000" y="100000"/>
                                      <p:to x="80000" y="100000"/>
                                    </p:animScale>
                                    <p:anim by="(#ppt_h/3+#ppt_w*0.1)" calcmode="lin" valueType="num">
                                      <p:cBhvr additive="sum">
                                        <p:cTn id="66" dur="200" decel="100000" autoRev="1" fill="hold">
                                          <p:stCondLst>
                                            <p:cond delay="600"/>
                                          </p:stCondLst>
                                        </p:cTn>
                                        <p:tgtEl>
                                          <p:spTgt spid="29"/>
                                        </p:tgtEl>
                                        <p:attrNameLst>
                                          <p:attrName>ppt_x</p:attrName>
                                        </p:attrNameLst>
                                      </p:cBhvr>
                                    </p:anim>
                                  </p:childTnLst>
                                </p:cTn>
                              </p:par>
                              <p:par>
                                <p:cTn id="67" presetID="34" presetClass="entr" presetSubtype="0" fill="hold" nodeType="withEffect">
                                  <p:stCondLst>
                                    <p:cond delay="0"/>
                                  </p:stCondLst>
                                  <p:childTnLst>
                                    <p:set>
                                      <p:cBhvr>
                                        <p:cTn id="68" dur="1" fill="hold">
                                          <p:stCondLst>
                                            <p:cond delay="0"/>
                                          </p:stCondLst>
                                        </p:cTn>
                                        <p:tgtEl>
                                          <p:spTgt spid="31"/>
                                        </p:tgtEl>
                                        <p:attrNameLst>
                                          <p:attrName>style.visibility</p:attrName>
                                        </p:attrNameLst>
                                      </p:cBhvr>
                                      <p:to>
                                        <p:strVal val="visible"/>
                                      </p:to>
                                    </p:set>
                                    <p:anim from="(-#ppt_w/2)" to="(#ppt_x)" calcmode="lin" valueType="num">
                                      <p:cBhvr>
                                        <p:cTn id="69" dur="600" fill="hold">
                                          <p:stCondLst>
                                            <p:cond delay="0"/>
                                          </p:stCondLst>
                                        </p:cTn>
                                        <p:tgtEl>
                                          <p:spTgt spid="31"/>
                                        </p:tgtEl>
                                        <p:attrNameLst>
                                          <p:attrName>ppt_x</p:attrName>
                                        </p:attrNameLst>
                                      </p:cBhvr>
                                    </p:anim>
                                    <p:anim from="0" to="-1.0" calcmode="lin" valueType="num">
                                      <p:cBhvr>
                                        <p:cTn id="70" dur="200" decel="50000" autoRev="1" fill="hold">
                                          <p:stCondLst>
                                            <p:cond delay="600"/>
                                          </p:stCondLst>
                                        </p:cTn>
                                        <p:tgtEl>
                                          <p:spTgt spid="31"/>
                                        </p:tgtEl>
                                        <p:attrNameLst>
                                          <p:attrName>xshear</p:attrName>
                                        </p:attrNameLst>
                                      </p:cBhvr>
                                    </p:anim>
                                    <p:animScale>
                                      <p:cBhvr>
                                        <p:cTn id="71" dur="200" decel="100000" autoRev="1" fill="hold">
                                          <p:stCondLst>
                                            <p:cond delay="600"/>
                                          </p:stCondLst>
                                        </p:cTn>
                                        <p:tgtEl>
                                          <p:spTgt spid="31"/>
                                        </p:tgtEl>
                                      </p:cBhvr>
                                      <p:from x="100000" y="100000"/>
                                      <p:to x="80000" y="100000"/>
                                    </p:animScale>
                                    <p:anim by="(#ppt_h/3+#ppt_w*0.1)" calcmode="lin" valueType="num">
                                      <p:cBhvr additive="sum">
                                        <p:cTn id="72" dur="200" decel="100000" autoRev="1" fill="hold">
                                          <p:stCondLst>
                                            <p:cond delay="600"/>
                                          </p:stCondLst>
                                        </p:cTn>
                                        <p:tgtEl>
                                          <p:spTgt spid="31"/>
                                        </p:tgtEl>
                                        <p:attrNameLst>
                                          <p:attrName>ppt_x</p:attrName>
                                        </p:attrNameLst>
                                      </p:cBhvr>
                                    </p:anim>
                                  </p:childTnLst>
                                </p:cTn>
                              </p:par>
                              <p:par>
                                <p:cTn id="73" presetID="34" presetClass="entr" presetSubtype="0"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anim from="(-#ppt_w/2)" to="(#ppt_x)" calcmode="lin" valueType="num">
                                      <p:cBhvr>
                                        <p:cTn id="75" dur="600" fill="hold">
                                          <p:stCondLst>
                                            <p:cond delay="0"/>
                                          </p:stCondLst>
                                        </p:cTn>
                                        <p:tgtEl>
                                          <p:spTgt spid="33"/>
                                        </p:tgtEl>
                                        <p:attrNameLst>
                                          <p:attrName>ppt_x</p:attrName>
                                        </p:attrNameLst>
                                      </p:cBhvr>
                                    </p:anim>
                                    <p:anim from="0" to="-1.0" calcmode="lin" valueType="num">
                                      <p:cBhvr>
                                        <p:cTn id="76" dur="200" decel="50000" autoRev="1" fill="hold">
                                          <p:stCondLst>
                                            <p:cond delay="600"/>
                                          </p:stCondLst>
                                        </p:cTn>
                                        <p:tgtEl>
                                          <p:spTgt spid="33"/>
                                        </p:tgtEl>
                                        <p:attrNameLst>
                                          <p:attrName>xshear</p:attrName>
                                        </p:attrNameLst>
                                      </p:cBhvr>
                                    </p:anim>
                                    <p:animScale>
                                      <p:cBhvr>
                                        <p:cTn id="77" dur="200" decel="100000" autoRev="1" fill="hold">
                                          <p:stCondLst>
                                            <p:cond delay="600"/>
                                          </p:stCondLst>
                                        </p:cTn>
                                        <p:tgtEl>
                                          <p:spTgt spid="33"/>
                                        </p:tgtEl>
                                      </p:cBhvr>
                                      <p:from x="100000" y="100000"/>
                                      <p:to x="80000" y="100000"/>
                                    </p:animScale>
                                    <p:anim by="(#ppt_h/3+#ppt_w*0.1)" calcmode="lin" valueType="num">
                                      <p:cBhvr additive="sum">
                                        <p:cTn id="78" dur="200" decel="100000" autoRev="1" fill="hold">
                                          <p:stCondLst>
                                            <p:cond delay="600"/>
                                          </p:stCondLst>
                                        </p:cTn>
                                        <p:tgtEl>
                                          <p:spTgt spid="33"/>
                                        </p:tgtEl>
                                        <p:attrNameLst>
                                          <p:attrName>ppt_x</p:attrName>
                                        </p:attrNameLst>
                                      </p:cBhvr>
                                    </p:anim>
                                  </p:childTnLst>
                                </p:cTn>
                              </p:par>
                            </p:childTnLst>
                          </p:cTn>
                        </p:par>
                      </p:childTnLst>
                    </p:cTn>
                  </p:par>
                  <p:par>
                    <p:cTn id="79" fill="hold">
                      <p:stCondLst>
                        <p:cond delay="indefinite"/>
                      </p:stCondLst>
                      <p:childTnLst>
                        <p:par>
                          <p:cTn id="80" fill="hold">
                            <p:stCondLst>
                              <p:cond delay="0"/>
                            </p:stCondLst>
                            <p:childTnLst>
                              <p:par>
                                <p:cTn id="81" presetID="26" presetClass="entr" presetSubtype="0" fill="hold" grpId="0" nodeType="click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wipe(down)">
                                      <p:cBhvr>
                                        <p:cTn id="83" dur="580">
                                          <p:stCondLst>
                                            <p:cond delay="0"/>
                                          </p:stCondLst>
                                        </p:cTn>
                                        <p:tgtEl>
                                          <p:spTgt spid="14"/>
                                        </p:tgtEl>
                                      </p:cBhvr>
                                    </p:animEffect>
                                    <p:anim calcmode="lin" valueType="num">
                                      <p:cBhvr>
                                        <p:cTn id="8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89" dur="26">
                                          <p:stCondLst>
                                            <p:cond delay="650"/>
                                          </p:stCondLst>
                                        </p:cTn>
                                        <p:tgtEl>
                                          <p:spTgt spid="14"/>
                                        </p:tgtEl>
                                      </p:cBhvr>
                                      <p:to x="100000" y="60000"/>
                                    </p:animScale>
                                    <p:animScale>
                                      <p:cBhvr>
                                        <p:cTn id="90" dur="166" decel="50000">
                                          <p:stCondLst>
                                            <p:cond delay="676"/>
                                          </p:stCondLst>
                                        </p:cTn>
                                        <p:tgtEl>
                                          <p:spTgt spid="14"/>
                                        </p:tgtEl>
                                      </p:cBhvr>
                                      <p:to x="100000" y="100000"/>
                                    </p:animScale>
                                    <p:animScale>
                                      <p:cBhvr>
                                        <p:cTn id="91" dur="26">
                                          <p:stCondLst>
                                            <p:cond delay="1312"/>
                                          </p:stCondLst>
                                        </p:cTn>
                                        <p:tgtEl>
                                          <p:spTgt spid="14"/>
                                        </p:tgtEl>
                                      </p:cBhvr>
                                      <p:to x="100000" y="80000"/>
                                    </p:animScale>
                                    <p:animScale>
                                      <p:cBhvr>
                                        <p:cTn id="92" dur="166" decel="50000">
                                          <p:stCondLst>
                                            <p:cond delay="1338"/>
                                          </p:stCondLst>
                                        </p:cTn>
                                        <p:tgtEl>
                                          <p:spTgt spid="14"/>
                                        </p:tgtEl>
                                      </p:cBhvr>
                                      <p:to x="100000" y="100000"/>
                                    </p:animScale>
                                    <p:animScale>
                                      <p:cBhvr>
                                        <p:cTn id="93" dur="26">
                                          <p:stCondLst>
                                            <p:cond delay="1642"/>
                                          </p:stCondLst>
                                        </p:cTn>
                                        <p:tgtEl>
                                          <p:spTgt spid="14"/>
                                        </p:tgtEl>
                                      </p:cBhvr>
                                      <p:to x="100000" y="90000"/>
                                    </p:animScale>
                                    <p:animScale>
                                      <p:cBhvr>
                                        <p:cTn id="94" dur="166" decel="50000">
                                          <p:stCondLst>
                                            <p:cond delay="1668"/>
                                          </p:stCondLst>
                                        </p:cTn>
                                        <p:tgtEl>
                                          <p:spTgt spid="14"/>
                                        </p:tgtEl>
                                      </p:cBhvr>
                                      <p:to x="100000" y="100000"/>
                                    </p:animScale>
                                    <p:animScale>
                                      <p:cBhvr>
                                        <p:cTn id="95" dur="26">
                                          <p:stCondLst>
                                            <p:cond delay="1808"/>
                                          </p:stCondLst>
                                        </p:cTn>
                                        <p:tgtEl>
                                          <p:spTgt spid="14"/>
                                        </p:tgtEl>
                                      </p:cBhvr>
                                      <p:to x="100000" y="95000"/>
                                    </p:animScale>
                                    <p:animScale>
                                      <p:cBhvr>
                                        <p:cTn id="96" dur="166" decel="50000">
                                          <p:stCondLst>
                                            <p:cond delay="1834"/>
                                          </p:stCondLst>
                                        </p:cTn>
                                        <p:tgtEl>
                                          <p:spTgt spid="14"/>
                                        </p:tgtEl>
                                      </p:cBhvr>
                                      <p:to x="100000" y="100000"/>
                                    </p:animScale>
                                  </p:childTnLst>
                                </p:cTn>
                              </p:par>
                              <p:par>
                                <p:cTn id="97" presetID="26" presetClass="entr" presetSubtype="0" fill="hold" grpId="0" nodeType="with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wipe(down)">
                                      <p:cBhvr>
                                        <p:cTn id="99" dur="580">
                                          <p:stCondLst>
                                            <p:cond delay="0"/>
                                          </p:stCondLst>
                                        </p:cTn>
                                        <p:tgtEl>
                                          <p:spTgt spid="16"/>
                                        </p:tgtEl>
                                      </p:cBhvr>
                                    </p:animEffect>
                                    <p:anim calcmode="lin" valueType="num">
                                      <p:cBhvr>
                                        <p:cTn id="10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05" dur="26">
                                          <p:stCondLst>
                                            <p:cond delay="650"/>
                                          </p:stCondLst>
                                        </p:cTn>
                                        <p:tgtEl>
                                          <p:spTgt spid="16"/>
                                        </p:tgtEl>
                                      </p:cBhvr>
                                      <p:to x="100000" y="60000"/>
                                    </p:animScale>
                                    <p:animScale>
                                      <p:cBhvr>
                                        <p:cTn id="106" dur="166" decel="50000">
                                          <p:stCondLst>
                                            <p:cond delay="676"/>
                                          </p:stCondLst>
                                        </p:cTn>
                                        <p:tgtEl>
                                          <p:spTgt spid="16"/>
                                        </p:tgtEl>
                                      </p:cBhvr>
                                      <p:to x="100000" y="100000"/>
                                    </p:animScale>
                                    <p:animScale>
                                      <p:cBhvr>
                                        <p:cTn id="107" dur="26">
                                          <p:stCondLst>
                                            <p:cond delay="1312"/>
                                          </p:stCondLst>
                                        </p:cTn>
                                        <p:tgtEl>
                                          <p:spTgt spid="16"/>
                                        </p:tgtEl>
                                      </p:cBhvr>
                                      <p:to x="100000" y="80000"/>
                                    </p:animScale>
                                    <p:animScale>
                                      <p:cBhvr>
                                        <p:cTn id="108" dur="166" decel="50000">
                                          <p:stCondLst>
                                            <p:cond delay="1338"/>
                                          </p:stCondLst>
                                        </p:cTn>
                                        <p:tgtEl>
                                          <p:spTgt spid="16"/>
                                        </p:tgtEl>
                                      </p:cBhvr>
                                      <p:to x="100000" y="100000"/>
                                    </p:animScale>
                                    <p:animScale>
                                      <p:cBhvr>
                                        <p:cTn id="109" dur="26">
                                          <p:stCondLst>
                                            <p:cond delay="1642"/>
                                          </p:stCondLst>
                                        </p:cTn>
                                        <p:tgtEl>
                                          <p:spTgt spid="16"/>
                                        </p:tgtEl>
                                      </p:cBhvr>
                                      <p:to x="100000" y="90000"/>
                                    </p:animScale>
                                    <p:animScale>
                                      <p:cBhvr>
                                        <p:cTn id="110" dur="166" decel="50000">
                                          <p:stCondLst>
                                            <p:cond delay="1668"/>
                                          </p:stCondLst>
                                        </p:cTn>
                                        <p:tgtEl>
                                          <p:spTgt spid="16"/>
                                        </p:tgtEl>
                                      </p:cBhvr>
                                      <p:to x="100000" y="100000"/>
                                    </p:animScale>
                                    <p:animScale>
                                      <p:cBhvr>
                                        <p:cTn id="111" dur="26">
                                          <p:stCondLst>
                                            <p:cond delay="1808"/>
                                          </p:stCondLst>
                                        </p:cTn>
                                        <p:tgtEl>
                                          <p:spTgt spid="16"/>
                                        </p:tgtEl>
                                      </p:cBhvr>
                                      <p:to x="100000" y="95000"/>
                                    </p:animScale>
                                    <p:animScale>
                                      <p:cBhvr>
                                        <p:cTn id="112" dur="166" decel="50000">
                                          <p:stCondLst>
                                            <p:cond delay="1834"/>
                                          </p:stCondLst>
                                        </p:cTn>
                                        <p:tgtEl>
                                          <p:spTgt spid="16"/>
                                        </p:tgtEl>
                                      </p:cBhvr>
                                      <p:to x="100000" y="100000"/>
                                    </p:animScale>
                                  </p:childTnLst>
                                </p:cTn>
                              </p:par>
                              <p:par>
                                <p:cTn id="113" presetID="26" presetClass="entr" presetSubtype="0" fill="hold" grpId="0" nodeType="withEffect">
                                  <p:stCondLst>
                                    <p:cond delay="0"/>
                                  </p:stCondLst>
                                  <p:childTnLst>
                                    <p:set>
                                      <p:cBhvr>
                                        <p:cTn id="114" dur="1" fill="hold">
                                          <p:stCondLst>
                                            <p:cond delay="0"/>
                                          </p:stCondLst>
                                        </p:cTn>
                                        <p:tgtEl>
                                          <p:spTgt spid="18"/>
                                        </p:tgtEl>
                                        <p:attrNameLst>
                                          <p:attrName>style.visibility</p:attrName>
                                        </p:attrNameLst>
                                      </p:cBhvr>
                                      <p:to>
                                        <p:strVal val="visible"/>
                                      </p:to>
                                    </p:set>
                                    <p:animEffect transition="in" filter="wipe(down)">
                                      <p:cBhvr>
                                        <p:cTn id="115" dur="580">
                                          <p:stCondLst>
                                            <p:cond delay="0"/>
                                          </p:stCondLst>
                                        </p:cTn>
                                        <p:tgtEl>
                                          <p:spTgt spid="18"/>
                                        </p:tgtEl>
                                      </p:cBhvr>
                                    </p:animEffect>
                                    <p:anim calcmode="lin" valueType="num">
                                      <p:cBhvr>
                                        <p:cTn id="116"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21" dur="26">
                                          <p:stCondLst>
                                            <p:cond delay="650"/>
                                          </p:stCondLst>
                                        </p:cTn>
                                        <p:tgtEl>
                                          <p:spTgt spid="18"/>
                                        </p:tgtEl>
                                      </p:cBhvr>
                                      <p:to x="100000" y="60000"/>
                                    </p:animScale>
                                    <p:animScale>
                                      <p:cBhvr>
                                        <p:cTn id="122" dur="166" decel="50000">
                                          <p:stCondLst>
                                            <p:cond delay="676"/>
                                          </p:stCondLst>
                                        </p:cTn>
                                        <p:tgtEl>
                                          <p:spTgt spid="18"/>
                                        </p:tgtEl>
                                      </p:cBhvr>
                                      <p:to x="100000" y="100000"/>
                                    </p:animScale>
                                    <p:animScale>
                                      <p:cBhvr>
                                        <p:cTn id="123" dur="26">
                                          <p:stCondLst>
                                            <p:cond delay="1312"/>
                                          </p:stCondLst>
                                        </p:cTn>
                                        <p:tgtEl>
                                          <p:spTgt spid="18"/>
                                        </p:tgtEl>
                                      </p:cBhvr>
                                      <p:to x="100000" y="80000"/>
                                    </p:animScale>
                                    <p:animScale>
                                      <p:cBhvr>
                                        <p:cTn id="124" dur="166" decel="50000">
                                          <p:stCondLst>
                                            <p:cond delay="1338"/>
                                          </p:stCondLst>
                                        </p:cTn>
                                        <p:tgtEl>
                                          <p:spTgt spid="18"/>
                                        </p:tgtEl>
                                      </p:cBhvr>
                                      <p:to x="100000" y="100000"/>
                                    </p:animScale>
                                    <p:animScale>
                                      <p:cBhvr>
                                        <p:cTn id="125" dur="26">
                                          <p:stCondLst>
                                            <p:cond delay="1642"/>
                                          </p:stCondLst>
                                        </p:cTn>
                                        <p:tgtEl>
                                          <p:spTgt spid="18"/>
                                        </p:tgtEl>
                                      </p:cBhvr>
                                      <p:to x="100000" y="90000"/>
                                    </p:animScale>
                                    <p:animScale>
                                      <p:cBhvr>
                                        <p:cTn id="126" dur="166" decel="50000">
                                          <p:stCondLst>
                                            <p:cond delay="1668"/>
                                          </p:stCondLst>
                                        </p:cTn>
                                        <p:tgtEl>
                                          <p:spTgt spid="18"/>
                                        </p:tgtEl>
                                      </p:cBhvr>
                                      <p:to x="100000" y="100000"/>
                                    </p:animScale>
                                    <p:animScale>
                                      <p:cBhvr>
                                        <p:cTn id="127" dur="26">
                                          <p:stCondLst>
                                            <p:cond delay="1808"/>
                                          </p:stCondLst>
                                        </p:cTn>
                                        <p:tgtEl>
                                          <p:spTgt spid="18"/>
                                        </p:tgtEl>
                                      </p:cBhvr>
                                      <p:to x="100000" y="95000"/>
                                    </p:animScale>
                                    <p:animScale>
                                      <p:cBhvr>
                                        <p:cTn id="128" dur="166" decel="50000">
                                          <p:stCondLst>
                                            <p:cond delay="1834"/>
                                          </p:stCondLst>
                                        </p:cTn>
                                        <p:tgtEl>
                                          <p:spTgt spid="18"/>
                                        </p:tgtEl>
                                      </p:cBhvr>
                                      <p:to x="100000" y="100000"/>
                                    </p:animScale>
                                  </p:childTnLst>
                                </p:cTn>
                              </p:par>
                              <p:par>
                                <p:cTn id="129" presetID="26" presetClass="entr" presetSubtype="0" fill="hold" grpId="0" nodeType="withEffect">
                                  <p:stCondLst>
                                    <p:cond delay="0"/>
                                  </p:stCondLst>
                                  <p:childTnLst>
                                    <p:set>
                                      <p:cBhvr>
                                        <p:cTn id="130" dur="1" fill="hold">
                                          <p:stCondLst>
                                            <p:cond delay="0"/>
                                          </p:stCondLst>
                                        </p:cTn>
                                        <p:tgtEl>
                                          <p:spTgt spid="20"/>
                                        </p:tgtEl>
                                        <p:attrNameLst>
                                          <p:attrName>style.visibility</p:attrName>
                                        </p:attrNameLst>
                                      </p:cBhvr>
                                      <p:to>
                                        <p:strVal val="visible"/>
                                      </p:to>
                                    </p:set>
                                    <p:animEffect transition="in" filter="wipe(down)">
                                      <p:cBhvr>
                                        <p:cTn id="131" dur="580">
                                          <p:stCondLst>
                                            <p:cond delay="0"/>
                                          </p:stCondLst>
                                        </p:cTn>
                                        <p:tgtEl>
                                          <p:spTgt spid="20"/>
                                        </p:tgtEl>
                                      </p:cBhvr>
                                    </p:animEffect>
                                    <p:anim calcmode="lin" valueType="num">
                                      <p:cBhvr>
                                        <p:cTn id="13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7" dur="26">
                                          <p:stCondLst>
                                            <p:cond delay="650"/>
                                          </p:stCondLst>
                                        </p:cTn>
                                        <p:tgtEl>
                                          <p:spTgt spid="20"/>
                                        </p:tgtEl>
                                      </p:cBhvr>
                                      <p:to x="100000" y="60000"/>
                                    </p:animScale>
                                    <p:animScale>
                                      <p:cBhvr>
                                        <p:cTn id="138" dur="166" decel="50000">
                                          <p:stCondLst>
                                            <p:cond delay="676"/>
                                          </p:stCondLst>
                                        </p:cTn>
                                        <p:tgtEl>
                                          <p:spTgt spid="20"/>
                                        </p:tgtEl>
                                      </p:cBhvr>
                                      <p:to x="100000" y="100000"/>
                                    </p:animScale>
                                    <p:animScale>
                                      <p:cBhvr>
                                        <p:cTn id="139" dur="26">
                                          <p:stCondLst>
                                            <p:cond delay="1312"/>
                                          </p:stCondLst>
                                        </p:cTn>
                                        <p:tgtEl>
                                          <p:spTgt spid="20"/>
                                        </p:tgtEl>
                                      </p:cBhvr>
                                      <p:to x="100000" y="80000"/>
                                    </p:animScale>
                                    <p:animScale>
                                      <p:cBhvr>
                                        <p:cTn id="140" dur="166" decel="50000">
                                          <p:stCondLst>
                                            <p:cond delay="1338"/>
                                          </p:stCondLst>
                                        </p:cTn>
                                        <p:tgtEl>
                                          <p:spTgt spid="20"/>
                                        </p:tgtEl>
                                      </p:cBhvr>
                                      <p:to x="100000" y="100000"/>
                                    </p:animScale>
                                    <p:animScale>
                                      <p:cBhvr>
                                        <p:cTn id="141" dur="26">
                                          <p:stCondLst>
                                            <p:cond delay="1642"/>
                                          </p:stCondLst>
                                        </p:cTn>
                                        <p:tgtEl>
                                          <p:spTgt spid="20"/>
                                        </p:tgtEl>
                                      </p:cBhvr>
                                      <p:to x="100000" y="90000"/>
                                    </p:animScale>
                                    <p:animScale>
                                      <p:cBhvr>
                                        <p:cTn id="142" dur="166" decel="50000">
                                          <p:stCondLst>
                                            <p:cond delay="1668"/>
                                          </p:stCondLst>
                                        </p:cTn>
                                        <p:tgtEl>
                                          <p:spTgt spid="20"/>
                                        </p:tgtEl>
                                      </p:cBhvr>
                                      <p:to x="100000" y="100000"/>
                                    </p:animScale>
                                    <p:animScale>
                                      <p:cBhvr>
                                        <p:cTn id="143" dur="26">
                                          <p:stCondLst>
                                            <p:cond delay="1808"/>
                                          </p:stCondLst>
                                        </p:cTn>
                                        <p:tgtEl>
                                          <p:spTgt spid="20"/>
                                        </p:tgtEl>
                                      </p:cBhvr>
                                      <p:to x="100000" y="95000"/>
                                    </p:animScale>
                                    <p:animScale>
                                      <p:cBhvr>
                                        <p:cTn id="144" dur="166" decel="50000">
                                          <p:stCondLst>
                                            <p:cond delay="1834"/>
                                          </p:stCondLst>
                                        </p:cTn>
                                        <p:tgtEl>
                                          <p:spTgt spid="20"/>
                                        </p:tgtEl>
                                      </p:cBhvr>
                                      <p:to x="100000" y="100000"/>
                                    </p:animScale>
                                  </p:childTnLst>
                                </p:cTn>
                              </p:par>
                              <p:par>
                                <p:cTn id="145" presetID="26" presetClass="entr" presetSubtype="0" fill="hold" grpId="0" nodeType="withEffect">
                                  <p:stCondLst>
                                    <p:cond delay="0"/>
                                  </p:stCondLst>
                                  <p:childTnLst>
                                    <p:set>
                                      <p:cBhvr>
                                        <p:cTn id="146" dur="1" fill="hold">
                                          <p:stCondLst>
                                            <p:cond delay="0"/>
                                          </p:stCondLst>
                                        </p:cTn>
                                        <p:tgtEl>
                                          <p:spTgt spid="22"/>
                                        </p:tgtEl>
                                        <p:attrNameLst>
                                          <p:attrName>style.visibility</p:attrName>
                                        </p:attrNameLst>
                                      </p:cBhvr>
                                      <p:to>
                                        <p:strVal val="visible"/>
                                      </p:to>
                                    </p:set>
                                    <p:animEffect transition="in" filter="wipe(down)">
                                      <p:cBhvr>
                                        <p:cTn id="147" dur="580">
                                          <p:stCondLst>
                                            <p:cond delay="0"/>
                                          </p:stCondLst>
                                        </p:cTn>
                                        <p:tgtEl>
                                          <p:spTgt spid="22"/>
                                        </p:tgtEl>
                                      </p:cBhvr>
                                    </p:animEffect>
                                    <p:anim calcmode="lin" valueType="num">
                                      <p:cBhvr>
                                        <p:cTn id="148"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9"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50"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51"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52"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53" dur="26">
                                          <p:stCondLst>
                                            <p:cond delay="650"/>
                                          </p:stCondLst>
                                        </p:cTn>
                                        <p:tgtEl>
                                          <p:spTgt spid="22"/>
                                        </p:tgtEl>
                                      </p:cBhvr>
                                      <p:to x="100000" y="60000"/>
                                    </p:animScale>
                                    <p:animScale>
                                      <p:cBhvr>
                                        <p:cTn id="154" dur="166" decel="50000">
                                          <p:stCondLst>
                                            <p:cond delay="676"/>
                                          </p:stCondLst>
                                        </p:cTn>
                                        <p:tgtEl>
                                          <p:spTgt spid="22"/>
                                        </p:tgtEl>
                                      </p:cBhvr>
                                      <p:to x="100000" y="100000"/>
                                    </p:animScale>
                                    <p:animScale>
                                      <p:cBhvr>
                                        <p:cTn id="155" dur="26">
                                          <p:stCondLst>
                                            <p:cond delay="1312"/>
                                          </p:stCondLst>
                                        </p:cTn>
                                        <p:tgtEl>
                                          <p:spTgt spid="22"/>
                                        </p:tgtEl>
                                      </p:cBhvr>
                                      <p:to x="100000" y="80000"/>
                                    </p:animScale>
                                    <p:animScale>
                                      <p:cBhvr>
                                        <p:cTn id="156" dur="166" decel="50000">
                                          <p:stCondLst>
                                            <p:cond delay="1338"/>
                                          </p:stCondLst>
                                        </p:cTn>
                                        <p:tgtEl>
                                          <p:spTgt spid="22"/>
                                        </p:tgtEl>
                                      </p:cBhvr>
                                      <p:to x="100000" y="100000"/>
                                    </p:animScale>
                                    <p:animScale>
                                      <p:cBhvr>
                                        <p:cTn id="157" dur="26">
                                          <p:stCondLst>
                                            <p:cond delay="1642"/>
                                          </p:stCondLst>
                                        </p:cTn>
                                        <p:tgtEl>
                                          <p:spTgt spid="22"/>
                                        </p:tgtEl>
                                      </p:cBhvr>
                                      <p:to x="100000" y="90000"/>
                                    </p:animScale>
                                    <p:animScale>
                                      <p:cBhvr>
                                        <p:cTn id="158" dur="166" decel="50000">
                                          <p:stCondLst>
                                            <p:cond delay="1668"/>
                                          </p:stCondLst>
                                        </p:cTn>
                                        <p:tgtEl>
                                          <p:spTgt spid="22"/>
                                        </p:tgtEl>
                                      </p:cBhvr>
                                      <p:to x="100000" y="100000"/>
                                    </p:animScale>
                                    <p:animScale>
                                      <p:cBhvr>
                                        <p:cTn id="159" dur="26">
                                          <p:stCondLst>
                                            <p:cond delay="1808"/>
                                          </p:stCondLst>
                                        </p:cTn>
                                        <p:tgtEl>
                                          <p:spTgt spid="22"/>
                                        </p:tgtEl>
                                      </p:cBhvr>
                                      <p:to x="100000" y="95000"/>
                                    </p:animScale>
                                    <p:animScale>
                                      <p:cBhvr>
                                        <p:cTn id="160" dur="166" decel="50000">
                                          <p:stCondLst>
                                            <p:cond delay="1834"/>
                                          </p:stCondLst>
                                        </p:cTn>
                                        <p:tgtEl>
                                          <p:spTgt spid="22"/>
                                        </p:tgtEl>
                                      </p:cBhvr>
                                      <p:to x="100000" y="100000"/>
                                    </p:animScale>
                                  </p:childTnLst>
                                </p:cTn>
                              </p:par>
                              <p:par>
                                <p:cTn id="161" presetID="26" presetClass="entr" presetSubtype="0" fill="hold" grpId="0" nodeType="withEffect">
                                  <p:stCondLst>
                                    <p:cond delay="0"/>
                                  </p:stCondLst>
                                  <p:childTnLst>
                                    <p:set>
                                      <p:cBhvr>
                                        <p:cTn id="162" dur="1" fill="hold">
                                          <p:stCondLst>
                                            <p:cond delay="0"/>
                                          </p:stCondLst>
                                        </p:cTn>
                                        <p:tgtEl>
                                          <p:spTgt spid="24"/>
                                        </p:tgtEl>
                                        <p:attrNameLst>
                                          <p:attrName>style.visibility</p:attrName>
                                        </p:attrNameLst>
                                      </p:cBhvr>
                                      <p:to>
                                        <p:strVal val="visible"/>
                                      </p:to>
                                    </p:set>
                                    <p:animEffect transition="in" filter="wipe(down)">
                                      <p:cBhvr>
                                        <p:cTn id="163" dur="580">
                                          <p:stCondLst>
                                            <p:cond delay="0"/>
                                          </p:stCondLst>
                                        </p:cTn>
                                        <p:tgtEl>
                                          <p:spTgt spid="24"/>
                                        </p:tgtEl>
                                      </p:cBhvr>
                                    </p:animEffect>
                                    <p:anim calcmode="lin" valueType="num">
                                      <p:cBhvr>
                                        <p:cTn id="164"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65"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66"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67"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68"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69" dur="26">
                                          <p:stCondLst>
                                            <p:cond delay="650"/>
                                          </p:stCondLst>
                                        </p:cTn>
                                        <p:tgtEl>
                                          <p:spTgt spid="24"/>
                                        </p:tgtEl>
                                      </p:cBhvr>
                                      <p:to x="100000" y="60000"/>
                                    </p:animScale>
                                    <p:animScale>
                                      <p:cBhvr>
                                        <p:cTn id="170" dur="166" decel="50000">
                                          <p:stCondLst>
                                            <p:cond delay="676"/>
                                          </p:stCondLst>
                                        </p:cTn>
                                        <p:tgtEl>
                                          <p:spTgt spid="24"/>
                                        </p:tgtEl>
                                      </p:cBhvr>
                                      <p:to x="100000" y="100000"/>
                                    </p:animScale>
                                    <p:animScale>
                                      <p:cBhvr>
                                        <p:cTn id="171" dur="26">
                                          <p:stCondLst>
                                            <p:cond delay="1312"/>
                                          </p:stCondLst>
                                        </p:cTn>
                                        <p:tgtEl>
                                          <p:spTgt spid="24"/>
                                        </p:tgtEl>
                                      </p:cBhvr>
                                      <p:to x="100000" y="80000"/>
                                    </p:animScale>
                                    <p:animScale>
                                      <p:cBhvr>
                                        <p:cTn id="172" dur="166" decel="50000">
                                          <p:stCondLst>
                                            <p:cond delay="1338"/>
                                          </p:stCondLst>
                                        </p:cTn>
                                        <p:tgtEl>
                                          <p:spTgt spid="24"/>
                                        </p:tgtEl>
                                      </p:cBhvr>
                                      <p:to x="100000" y="100000"/>
                                    </p:animScale>
                                    <p:animScale>
                                      <p:cBhvr>
                                        <p:cTn id="173" dur="26">
                                          <p:stCondLst>
                                            <p:cond delay="1642"/>
                                          </p:stCondLst>
                                        </p:cTn>
                                        <p:tgtEl>
                                          <p:spTgt spid="24"/>
                                        </p:tgtEl>
                                      </p:cBhvr>
                                      <p:to x="100000" y="90000"/>
                                    </p:animScale>
                                    <p:animScale>
                                      <p:cBhvr>
                                        <p:cTn id="174" dur="166" decel="50000">
                                          <p:stCondLst>
                                            <p:cond delay="1668"/>
                                          </p:stCondLst>
                                        </p:cTn>
                                        <p:tgtEl>
                                          <p:spTgt spid="24"/>
                                        </p:tgtEl>
                                      </p:cBhvr>
                                      <p:to x="100000" y="100000"/>
                                    </p:animScale>
                                    <p:animScale>
                                      <p:cBhvr>
                                        <p:cTn id="175" dur="26">
                                          <p:stCondLst>
                                            <p:cond delay="1808"/>
                                          </p:stCondLst>
                                        </p:cTn>
                                        <p:tgtEl>
                                          <p:spTgt spid="24"/>
                                        </p:tgtEl>
                                      </p:cBhvr>
                                      <p:to x="100000" y="95000"/>
                                    </p:animScale>
                                    <p:animScale>
                                      <p:cBhvr>
                                        <p:cTn id="176" dur="166" decel="50000">
                                          <p:stCondLst>
                                            <p:cond delay="1834"/>
                                          </p:stCondLst>
                                        </p:cTn>
                                        <p:tgtEl>
                                          <p:spTgt spid="24"/>
                                        </p:tgtEl>
                                      </p:cBhvr>
                                      <p:to x="100000" y="100000"/>
                                    </p:animScale>
                                  </p:childTnLst>
                                </p:cTn>
                              </p:par>
                              <p:par>
                                <p:cTn id="177" presetID="26" presetClass="entr" presetSubtype="0" fill="hold" grpId="0" nodeType="withEffect">
                                  <p:stCondLst>
                                    <p:cond delay="0"/>
                                  </p:stCondLst>
                                  <p:childTnLst>
                                    <p:set>
                                      <p:cBhvr>
                                        <p:cTn id="178" dur="1" fill="hold">
                                          <p:stCondLst>
                                            <p:cond delay="0"/>
                                          </p:stCondLst>
                                        </p:cTn>
                                        <p:tgtEl>
                                          <p:spTgt spid="26"/>
                                        </p:tgtEl>
                                        <p:attrNameLst>
                                          <p:attrName>style.visibility</p:attrName>
                                        </p:attrNameLst>
                                      </p:cBhvr>
                                      <p:to>
                                        <p:strVal val="visible"/>
                                      </p:to>
                                    </p:set>
                                    <p:animEffect transition="in" filter="wipe(down)">
                                      <p:cBhvr>
                                        <p:cTn id="179" dur="580">
                                          <p:stCondLst>
                                            <p:cond delay="0"/>
                                          </p:stCondLst>
                                        </p:cTn>
                                        <p:tgtEl>
                                          <p:spTgt spid="26"/>
                                        </p:tgtEl>
                                      </p:cBhvr>
                                    </p:animEffect>
                                    <p:anim calcmode="lin" valueType="num">
                                      <p:cBhvr>
                                        <p:cTn id="180"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81"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82"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83"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84"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85" dur="26">
                                          <p:stCondLst>
                                            <p:cond delay="650"/>
                                          </p:stCondLst>
                                        </p:cTn>
                                        <p:tgtEl>
                                          <p:spTgt spid="26"/>
                                        </p:tgtEl>
                                      </p:cBhvr>
                                      <p:to x="100000" y="60000"/>
                                    </p:animScale>
                                    <p:animScale>
                                      <p:cBhvr>
                                        <p:cTn id="186" dur="166" decel="50000">
                                          <p:stCondLst>
                                            <p:cond delay="676"/>
                                          </p:stCondLst>
                                        </p:cTn>
                                        <p:tgtEl>
                                          <p:spTgt spid="26"/>
                                        </p:tgtEl>
                                      </p:cBhvr>
                                      <p:to x="100000" y="100000"/>
                                    </p:animScale>
                                    <p:animScale>
                                      <p:cBhvr>
                                        <p:cTn id="187" dur="26">
                                          <p:stCondLst>
                                            <p:cond delay="1312"/>
                                          </p:stCondLst>
                                        </p:cTn>
                                        <p:tgtEl>
                                          <p:spTgt spid="26"/>
                                        </p:tgtEl>
                                      </p:cBhvr>
                                      <p:to x="100000" y="80000"/>
                                    </p:animScale>
                                    <p:animScale>
                                      <p:cBhvr>
                                        <p:cTn id="188" dur="166" decel="50000">
                                          <p:stCondLst>
                                            <p:cond delay="1338"/>
                                          </p:stCondLst>
                                        </p:cTn>
                                        <p:tgtEl>
                                          <p:spTgt spid="26"/>
                                        </p:tgtEl>
                                      </p:cBhvr>
                                      <p:to x="100000" y="100000"/>
                                    </p:animScale>
                                    <p:animScale>
                                      <p:cBhvr>
                                        <p:cTn id="189" dur="26">
                                          <p:stCondLst>
                                            <p:cond delay="1642"/>
                                          </p:stCondLst>
                                        </p:cTn>
                                        <p:tgtEl>
                                          <p:spTgt spid="26"/>
                                        </p:tgtEl>
                                      </p:cBhvr>
                                      <p:to x="100000" y="90000"/>
                                    </p:animScale>
                                    <p:animScale>
                                      <p:cBhvr>
                                        <p:cTn id="190" dur="166" decel="50000">
                                          <p:stCondLst>
                                            <p:cond delay="1668"/>
                                          </p:stCondLst>
                                        </p:cTn>
                                        <p:tgtEl>
                                          <p:spTgt spid="26"/>
                                        </p:tgtEl>
                                      </p:cBhvr>
                                      <p:to x="100000" y="100000"/>
                                    </p:animScale>
                                    <p:animScale>
                                      <p:cBhvr>
                                        <p:cTn id="191" dur="26">
                                          <p:stCondLst>
                                            <p:cond delay="1808"/>
                                          </p:stCondLst>
                                        </p:cTn>
                                        <p:tgtEl>
                                          <p:spTgt spid="26"/>
                                        </p:tgtEl>
                                      </p:cBhvr>
                                      <p:to x="100000" y="95000"/>
                                    </p:animScale>
                                    <p:animScale>
                                      <p:cBhvr>
                                        <p:cTn id="192" dur="166" decel="50000">
                                          <p:stCondLst>
                                            <p:cond delay="1834"/>
                                          </p:stCondLst>
                                        </p:cTn>
                                        <p:tgtEl>
                                          <p:spTgt spid="26"/>
                                        </p:tgtEl>
                                      </p:cBhvr>
                                      <p:to x="100000" y="100000"/>
                                    </p:animScale>
                                  </p:childTnLst>
                                </p:cTn>
                              </p:par>
                              <p:par>
                                <p:cTn id="193" presetID="26" presetClass="entr" presetSubtype="0" fill="hold" grpId="0" nodeType="withEffect">
                                  <p:stCondLst>
                                    <p:cond delay="0"/>
                                  </p:stCondLst>
                                  <p:childTnLst>
                                    <p:set>
                                      <p:cBhvr>
                                        <p:cTn id="194" dur="1" fill="hold">
                                          <p:stCondLst>
                                            <p:cond delay="0"/>
                                          </p:stCondLst>
                                        </p:cTn>
                                        <p:tgtEl>
                                          <p:spTgt spid="28"/>
                                        </p:tgtEl>
                                        <p:attrNameLst>
                                          <p:attrName>style.visibility</p:attrName>
                                        </p:attrNameLst>
                                      </p:cBhvr>
                                      <p:to>
                                        <p:strVal val="visible"/>
                                      </p:to>
                                    </p:set>
                                    <p:animEffect transition="in" filter="wipe(down)">
                                      <p:cBhvr>
                                        <p:cTn id="195" dur="580">
                                          <p:stCondLst>
                                            <p:cond delay="0"/>
                                          </p:stCondLst>
                                        </p:cTn>
                                        <p:tgtEl>
                                          <p:spTgt spid="28"/>
                                        </p:tgtEl>
                                      </p:cBhvr>
                                    </p:animEffect>
                                    <p:anim calcmode="lin" valueType="num">
                                      <p:cBhvr>
                                        <p:cTn id="196"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97"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98"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99"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200"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201" dur="26">
                                          <p:stCondLst>
                                            <p:cond delay="650"/>
                                          </p:stCondLst>
                                        </p:cTn>
                                        <p:tgtEl>
                                          <p:spTgt spid="28"/>
                                        </p:tgtEl>
                                      </p:cBhvr>
                                      <p:to x="100000" y="60000"/>
                                    </p:animScale>
                                    <p:animScale>
                                      <p:cBhvr>
                                        <p:cTn id="202" dur="166" decel="50000">
                                          <p:stCondLst>
                                            <p:cond delay="676"/>
                                          </p:stCondLst>
                                        </p:cTn>
                                        <p:tgtEl>
                                          <p:spTgt spid="28"/>
                                        </p:tgtEl>
                                      </p:cBhvr>
                                      <p:to x="100000" y="100000"/>
                                    </p:animScale>
                                    <p:animScale>
                                      <p:cBhvr>
                                        <p:cTn id="203" dur="26">
                                          <p:stCondLst>
                                            <p:cond delay="1312"/>
                                          </p:stCondLst>
                                        </p:cTn>
                                        <p:tgtEl>
                                          <p:spTgt spid="28"/>
                                        </p:tgtEl>
                                      </p:cBhvr>
                                      <p:to x="100000" y="80000"/>
                                    </p:animScale>
                                    <p:animScale>
                                      <p:cBhvr>
                                        <p:cTn id="204" dur="166" decel="50000">
                                          <p:stCondLst>
                                            <p:cond delay="1338"/>
                                          </p:stCondLst>
                                        </p:cTn>
                                        <p:tgtEl>
                                          <p:spTgt spid="28"/>
                                        </p:tgtEl>
                                      </p:cBhvr>
                                      <p:to x="100000" y="100000"/>
                                    </p:animScale>
                                    <p:animScale>
                                      <p:cBhvr>
                                        <p:cTn id="205" dur="26">
                                          <p:stCondLst>
                                            <p:cond delay="1642"/>
                                          </p:stCondLst>
                                        </p:cTn>
                                        <p:tgtEl>
                                          <p:spTgt spid="28"/>
                                        </p:tgtEl>
                                      </p:cBhvr>
                                      <p:to x="100000" y="90000"/>
                                    </p:animScale>
                                    <p:animScale>
                                      <p:cBhvr>
                                        <p:cTn id="206" dur="166" decel="50000">
                                          <p:stCondLst>
                                            <p:cond delay="1668"/>
                                          </p:stCondLst>
                                        </p:cTn>
                                        <p:tgtEl>
                                          <p:spTgt spid="28"/>
                                        </p:tgtEl>
                                      </p:cBhvr>
                                      <p:to x="100000" y="100000"/>
                                    </p:animScale>
                                    <p:animScale>
                                      <p:cBhvr>
                                        <p:cTn id="207" dur="26">
                                          <p:stCondLst>
                                            <p:cond delay="1808"/>
                                          </p:stCondLst>
                                        </p:cTn>
                                        <p:tgtEl>
                                          <p:spTgt spid="28"/>
                                        </p:tgtEl>
                                      </p:cBhvr>
                                      <p:to x="100000" y="95000"/>
                                    </p:animScale>
                                    <p:animScale>
                                      <p:cBhvr>
                                        <p:cTn id="208" dur="166" decel="50000">
                                          <p:stCondLst>
                                            <p:cond delay="1834"/>
                                          </p:stCondLst>
                                        </p:cTn>
                                        <p:tgtEl>
                                          <p:spTgt spid="28"/>
                                        </p:tgtEl>
                                      </p:cBhvr>
                                      <p:to x="100000" y="100000"/>
                                    </p:animScale>
                                  </p:childTnLst>
                                </p:cTn>
                              </p:par>
                              <p:par>
                                <p:cTn id="209" presetID="26" presetClass="entr" presetSubtype="0" fill="hold" grpId="0" nodeType="withEffect">
                                  <p:stCondLst>
                                    <p:cond delay="0"/>
                                  </p:stCondLst>
                                  <p:childTnLst>
                                    <p:set>
                                      <p:cBhvr>
                                        <p:cTn id="210" dur="1" fill="hold">
                                          <p:stCondLst>
                                            <p:cond delay="0"/>
                                          </p:stCondLst>
                                        </p:cTn>
                                        <p:tgtEl>
                                          <p:spTgt spid="30"/>
                                        </p:tgtEl>
                                        <p:attrNameLst>
                                          <p:attrName>style.visibility</p:attrName>
                                        </p:attrNameLst>
                                      </p:cBhvr>
                                      <p:to>
                                        <p:strVal val="visible"/>
                                      </p:to>
                                    </p:set>
                                    <p:animEffect transition="in" filter="wipe(down)">
                                      <p:cBhvr>
                                        <p:cTn id="211" dur="580">
                                          <p:stCondLst>
                                            <p:cond delay="0"/>
                                          </p:stCondLst>
                                        </p:cTn>
                                        <p:tgtEl>
                                          <p:spTgt spid="30"/>
                                        </p:tgtEl>
                                      </p:cBhvr>
                                    </p:animEffect>
                                    <p:anim calcmode="lin" valueType="num">
                                      <p:cBhvr>
                                        <p:cTn id="212"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213"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214"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15"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16"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17" dur="26">
                                          <p:stCondLst>
                                            <p:cond delay="650"/>
                                          </p:stCondLst>
                                        </p:cTn>
                                        <p:tgtEl>
                                          <p:spTgt spid="30"/>
                                        </p:tgtEl>
                                      </p:cBhvr>
                                      <p:to x="100000" y="60000"/>
                                    </p:animScale>
                                    <p:animScale>
                                      <p:cBhvr>
                                        <p:cTn id="218" dur="166" decel="50000">
                                          <p:stCondLst>
                                            <p:cond delay="676"/>
                                          </p:stCondLst>
                                        </p:cTn>
                                        <p:tgtEl>
                                          <p:spTgt spid="30"/>
                                        </p:tgtEl>
                                      </p:cBhvr>
                                      <p:to x="100000" y="100000"/>
                                    </p:animScale>
                                    <p:animScale>
                                      <p:cBhvr>
                                        <p:cTn id="219" dur="26">
                                          <p:stCondLst>
                                            <p:cond delay="1312"/>
                                          </p:stCondLst>
                                        </p:cTn>
                                        <p:tgtEl>
                                          <p:spTgt spid="30"/>
                                        </p:tgtEl>
                                      </p:cBhvr>
                                      <p:to x="100000" y="80000"/>
                                    </p:animScale>
                                    <p:animScale>
                                      <p:cBhvr>
                                        <p:cTn id="220" dur="166" decel="50000">
                                          <p:stCondLst>
                                            <p:cond delay="1338"/>
                                          </p:stCondLst>
                                        </p:cTn>
                                        <p:tgtEl>
                                          <p:spTgt spid="30"/>
                                        </p:tgtEl>
                                      </p:cBhvr>
                                      <p:to x="100000" y="100000"/>
                                    </p:animScale>
                                    <p:animScale>
                                      <p:cBhvr>
                                        <p:cTn id="221" dur="26">
                                          <p:stCondLst>
                                            <p:cond delay="1642"/>
                                          </p:stCondLst>
                                        </p:cTn>
                                        <p:tgtEl>
                                          <p:spTgt spid="30"/>
                                        </p:tgtEl>
                                      </p:cBhvr>
                                      <p:to x="100000" y="90000"/>
                                    </p:animScale>
                                    <p:animScale>
                                      <p:cBhvr>
                                        <p:cTn id="222" dur="166" decel="50000">
                                          <p:stCondLst>
                                            <p:cond delay="1668"/>
                                          </p:stCondLst>
                                        </p:cTn>
                                        <p:tgtEl>
                                          <p:spTgt spid="30"/>
                                        </p:tgtEl>
                                      </p:cBhvr>
                                      <p:to x="100000" y="100000"/>
                                    </p:animScale>
                                    <p:animScale>
                                      <p:cBhvr>
                                        <p:cTn id="223" dur="26">
                                          <p:stCondLst>
                                            <p:cond delay="1808"/>
                                          </p:stCondLst>
                                        </p:cTn>
                                        <p:tgtEl>
                                          <p:spTgt spid="30"/>
                                        </p:tgtEl>
                                      </p:cBhvr>
                                      <p:to x="100000" y="95000"/>
                                    </p:animScale>
                                    <p:animScale>
                                      <p:cBhvr>
                                        <p:cTn id="224" dur="166" decel="50000">
                                          <p:stCondLst>
                                            <p:cond delay="1834"/>
                                          </p:stCondLst>
                                        </p:cTn>
                                        <p:tgtEl>
                                          <p:spTgt spid="30"/>
                                        </p:tgtEl>
                                      </p:cBhvr>
                                      <p:to x="100000" y="100000"/>
                                    </p:animScale>
                                  </p:childTnLst>
                                </p:cTn>
                              </p:par>
                              <p:par>
                                <p:cTn id="225" presetID="26" presetClass="entr" presetSubtype="0" fill="hold" grpId="0" nodeType="withEffect">
                                  <p:stCondLst>
                                    <p:cond delay="0"/>
                                  </p:stCondLst>
                                  <p:childTnLst>
                                    <p:set>
                                      <p:cBhvr>
                                        <p:cTn id="226" dur="1" fill="hold">
                                          <p:stCondLst>
                                            <p:cond delay="0"/>
                                          </p:stCondLst>
                                        </p:cTn>
                                        <p:tgtEl>
                                          <p:spTgt spid="32"/>
                                        </p:tgtEl>
                                        <p:attrNameLst>
                                          <p:attrName>style.visibility</p:attrName>
                                        </p:attrNameLst>
                                      </p:cBhvr>
                                      <p:to>
                                        <p:strVal val="visible"/>
                                      </p:to>
                                    </p:set>
                                    <p:animEffect transition="in" filter="wipe(down)">
                                      <p:cBhvr>
                                        <p:cTn id="227" dur="580">
                                          <p:stCondLst>
                                            <p:cond delay="0"/>
                                          </p:stCondLst>
                                        </p:cTn>
                                        <p:tgtEl>
                                          <p:spTgt spid="32"/>
                                        </p:tgtEl>
                                      </p:cBhvr>
                                    </p:animEffect>
                                    <p:anim calcmode="lin" valueType="num">
                                      <p:cBhvr>
                                        <p:cTn id="228"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29"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30"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31"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32"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33" dur="26">
                                          <p:stCondLst>
                                            <p:cond delay="650"/>
                                          </p:stCondLst>
                                        </p:cTn>
                                        <p:tgtEl>
                                          <p:spTgt spid="32"/>
                                        </p:tgtEl>
                                      </p:cBhvr>
                                      <p:to x="100000" y="60000"/>
                                    </p:animScale>
                                    <p:animScale>
                                      <p:cBhvr>
                                        <p:cTn id="234" dur="166" decel="50000">
                                          <p:stCondLst>
                                            <p:cond delay="676"/>
                                          </p:stCondLst>
                                        </p:cTn>
                                        <p:tgtEl>
                                          <p:spTgt spid="32"/>
                                        </p:tgtEl>
                                      </p:cBhvr>
                                      <p:to x="100000" y="100000"/>
                                    </p:animScale>
                                    <p:animScale>
                                      <p:cBhvr>
                                        <p:cTn id="235" dur="26">
                                          <p:stCondLst>
                                            <p:cond delay="1312"/>
                                          </p:stCondLst>
                                        </p:cTn>
                                        <p:tgtEl>
                                          <p:spTgt spid="32"/>
                                        </p:tgtEl>
                                      </p:cBhvr>
                                      <p:to x="100000" y="80000"/>
                                    </p:animScale>
                                    <p:animScale>
                                      <p:cBhvr>
                                        <p:cTn id="236" dur="166" decel="50000">
                                          <p:stCondLst>
                                            <p:cond delay="1338"/>
                                          </p:stCondLst>
                                        </p:cTn>
                                        <p:tgtEl>
                                          <p:spTgt spid="32"/>
                                        </p:tgtEl>
                                      </p:cBhvr>
                                      <p:to x="100000" y="100000"/>
                                    </p:animScale>
                                    <p:animScale>
                                      <p:cBhvr>
                                        <p:cTn id="237" dur="26">
                                          <p:stCondLst>
                                            <p:cond delay="1642"/>
                                          </p:stCondLst>
                                        </p:cTn>
                                        <p:tgtEl>
                                          <p:spTgt spid="32"/>
                                        </p:tgtEl>
                                      </p:cBhvr>
                                      <p:to x="100000" y="90000"/>
                                    </p:animScale>
                                    <p:animScale>
                                      <p:cBhvr>
                                        <p:cTn id="238" dur="166" decel="50000">
                                          <p:stCondLst>
                                            <p:cond delay="1668"/>
                                          </p:stCondLst>
                                        </p:cTn>
                                        <p:tgtEl>
                                          <p:spTgt spid="32"/>
                                        </p:tgtEl>
                                      </p:cBhvr>
                                      <p:to x="100000" y="100000"/>
                                    </p:animScale>
                                    <p:animScale>
                                      <p:cBhvr>
                                        <p:cTn id="239" dur="26">
                                          <p:stCondLst>
                                            <p:cond delay="1808"/>
                                          </p:stCondLst>
                                        </p:cTn>
                                        <p:tgtEl>
                                          <p:spTgt spid="32"/>
                                        </p:tgtEl>
                                      </p:cBhvr>
                                      <p:to x="100000" y="95000"/>
                                    </p:animScale>
                                    <p:animScale>
                                      <p:cBhvr>
                                        <p:cTn id="240" dur="166" decel="50000">
                                          <p:stCondLst>
                                            <p:cond delay="1834"/>
                                          </p:stCondLst>
                                        </p:cTn>
                                        <p:tgtEl>
                                          <p:spTgt spid="32"/>
                                        </p:tgtEl>
                                      </p:cBhvr>
                                      <p:to x="100000" y="100000"/>
                                    </p:animScale>
                                  </p:childTnLst>
                                </p:cTn>
                              </p:par>
                              <p:par>
                                <p:cTn id="241" presetID="26" presetClass="entr" presetSubtype="0" fill="hold" grpId="0" nodeType="withEffect">
                                  <p:stCondLst>
                                    <p:cond delay="0"/>
                                  </p:stCondLst>
                                  <p:childTnLst>
                                    <p:set>
                                      <p:cBhvr>
                                        <p:cTn id="242" dur="1" fill="hold">
                                          <p:stCondLst>
                                            <p:cond delay="0"/>
                                          </p:stCondLst>
                                        </p:cTn>
                                        <p:tgtEl>
                                          <p:spTgt spid="34"/>
                                        </p:tgtEl>
                                        <p:attrNameLst>
                                          <p:attrName>style.visibility</p:attrName>
                                        </p:attrNameLst>
                                      </p:cBhvr>
                                      <p:to>
                                        <p:strVal val="visible"/>
                                      </p:to>
                                    </p:set>
                                    <p:animEffect transition="in" filter="wipe(down)">
                                      <p:cBhvr>
                                        <p:cTn id="243" dur="580">
                                          <p:stCondLst>
                                            <p:cond delay="0"/>
                                          </p:stCondLst>
                                        </p:cTn>
                                        <p:tgtEl>
                                          <p:spTgt spid="34"/>
                                        </p:tgtEl>
                                      </p:cBhvr>
                                    </p:animEffect>
                                    <p:anim calcmode="lin" valueType="num">
                                      <p:cBhvr>
                                        <p:cTn id="244"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45"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46"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47"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248"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249" dur="26">
                                          <p:stCondLst>
                                            <p:cond delay="650"/>
                                          </p:stCondLst>
                                        </p:cTn>
                                        <p:tgtEl>
                                          <p:spTgt spid="34"/>
                                        </p:tgtEl>
                                      </p:cBhvr>
                                      <p:to x="100000" y="60000"/>
                                    </p:animScale>
                                    <p:animScale>
                                      <p:cBhvr>
                                        <p:cTn id="250" dur="166" decel="50000">
                                          <p:stCondLst>
                                            <p:cond delay="676"/>
                                          </p:stCondLst>
                                        </p:cTn>
                                        <p:tgtEl>
                                          <p:spTgt spid="34"/>
                                        </p:tgtEl>
                                      </p:cBhvr>
                                      <p:to x="100000" y="100000"/>
                                    </p:animScale>
                                    <p:animScale>
                                      <p:cBhvr>
                                        <p:cTn id="251" dur="26">
                                          <p:stCondLst>
                                            <p:cond delay="1312"/>
                                          </p:stCondLst>
                                        </p:cTn>
                                        <p:tgtEl>
                                          <p:spTgt spid="34"/>
                                        </p:tgtEl>
                                      </p:cBhvr>
                                      <p:to x="100000" y="80000"/>
                                    </p:animScale>
                                    <p:animScale>
                                      <p:cBhvr>
                                        <p:cTn id="252" dur="166" decel="50000">
                                          <p:stCondLst>
                                            <p:cond delay="1338"/>
                                          </p:stCondLst>
                                        </p:cTn>
                                        <p:tgtEl>
                                          <p:spTgt spid="34"/>
                                        </p:tgtEl>
                                      </p:cBhvr>
                                      <p:to x="100000" y="100000"/>
                                    </p:animScale>
                                    <p:animScale>
                                      <p:cBhvr>
                                        <p:cTn id="253" dur="26">
                                          <p:stCondLst>
                                            <p:cond delay="1642"/>
                                          </p:stCondLst>
                                        </p:cTn>
                                        <p:tgtEl>
                                          <p:spTgt spid="34"/>
                                        </p:tgtEl>
                                      </p:cBhvr>
                                      <p:to x="100000" y="90000"/>
                                    </p:animScale>
                                    <p:animScale>
                                      <p:cBhvr>
                                        <p:cTn id="254" dur="166" decel="50000">
                                          <p:stCondLst>
                                            <p:cond delay="1668"/>
                                          </p:stCondLst>
                                        </p:cTn>
                                        <p:tgtEl>
                                          <p:spTgt spid="34"/>
                                        </p:tgtEl>
                                      </p:cBhvr>
                                      <p:to x="100000" y="100000"/>
                                    </p:animScale>
                                    <p:animScale>
                                      <p:cBhvr>
                                        <p:cTn id="255" dur="26">
                                          <p:stCondLst>
                                            <p:cond delay="1808"/>
                                          </p:stCondLst>
                                        </p:cTn>
                                        <p:tgtEl>
                                          <p:spTgt spid="34"/>
                                        </p:tgtEl>
                                      </p:cBhvr>
                                      <p:to x="100000" y="95000"/>
                                    </p:animScale>
                                    <p:animScale>
                                      <p:cBhvr>
                                        <p:cTn id="256" dur="166" decel="50000">
                                          <p:stCondLst>
                                            <p:cond delay="1834"/>
                                          </p:stCondLst>
                                        </p:cTn>
                                        <p:tgtEl>
                                          <p:spTgt spid="3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6" grpId="0" animBg="1"/>
      <p:bldP spid="18" grpId="0" animBg="1"/>
      <p:bldP spid="20" grpId="0" animBg="1"/>
      <p:bldP spid="22" grpId="0" animBg="1"/>
      <p:bldP spid="24" grpId="0" animBg="1"/>
      <p:bldP spid="26" grpId="0" animBg="1"/>
      <p:bldP spid="28" grpId="0" animBg="1"/>
      <p:bldP spid="30" grpId="0" animBg="1"/>
      <p:bldP spid="32" grpId="0" animBg="1"/>
      <p:bldP spid="34" grpId="0" animBg="1"/>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62" name="Picture 2" descr="http://www.midalecarnegieway.com/wp-content/uploads/2012/01/65945yi02htv9mt.jpg"/>
          <p:cNvPicPr>
            <a:picLocks noChangeAspect="1" noChangeArrowheads="1"/>
          </p:cNvPicPr>
          <p:nvPr/>
        </p:nvPicPr>
        <p:blipFill>
          <a:blip r:embed="rId2" cstate="print">
            <a:lum bright="-40000" contrast="-30000"/>
          </a:blip>
          <a:srcRect/>
          <a:stretch>
            <a:fillRect/>
          </a:stretch>
        </p:blipFill>
        <p:spPr bwMode="auto">
          <a:xfrm>
            <a:off x="7239000" y="0"/>
            <a:ext cx="1905000" cy="2864661"/>
          </a:xfrm>
          <a:prstGeom prst="rect">
            <a:avLst/>
          </a:prstGeom>
          <a:noFill/>
        </p:spPr>
      </p:pic>
      <p:sp>
        <p:nvSpPr>
          <p:cNvPr id="2" name="Title 1"/>
          <p:cNvSpPr>
            <a:spLocks noGrp="1"/>
          </p:cNvSpPr>
          <p:nvPr>
            <p:ph type="title"/>
          </p:nvPr>
        </p:nvSpPr>
        <p:spPr>
          <a:xfrm>
            <a:off x="0" y="0"/>
            <a:ext cx="7467600" cy="1143000"/>
          </a:xfrm>
        </p:spPr>
        <p:txBody>
          <a:bodyPr>
            <a:normAutofit fontScale="90000"/>
          </a:bodyPr>
          <a:lstStyle/>
          <a:p>
            <a:r>
              <a:rPr lang="en-US" sz="3000" b="1" dirty="0" smtClean="0">
                <a:solidFill>
                  <a:srgbClr val="00B0F0"/>
                </a:solidFill>
                <a:latin typeface="Times New Roman" pitchFamily="18" charset="0"/>
                <a:cs typeface="Times New Roman" pitchFamily="18" charset="0"/>
              </a:rPr>
              <a:t>MEANING OF “TO ANY OTHER PERSON IN </a:t>
            </a:r>
            <a:br>
              <a:rPr lang="en-US" sz="3000" b="1" dirty="0" smtClean="0">
                <a:solidFill>
                  <a:srgbClr val="00B0F0"/>
                </a:solidFill>
                <a:latin typeface="Times New Roman" pitchFamily="18" charset="0"/>
                <a:cs typeface="Times New Roman" pitchFamily="18" charset="0"/>
              </a:rPr>
            </a:br>
            <a:r>
              <a:rPr lang="en-US" sz="3000" b="1" dirty="0" smtClean="0">
                <a:solidFill>
                  <a:srgbClr val="00B0F0"/>
                </a:solidFill>
                <a:latin typeface="Times New Roman" pitchFamily="18" charset="0"/>
                <a:cs typeface="Times New Roman" pitchFamily="18" charset="0"/>
              </a:rPr>
              <a:t>WHOM DIRECTOR IS INTERESTED”</a:t>
            </a:r>
            <a:endParaRPr lang="en-US" sz="3000"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0" y="1265237"/>
            <a:ext cx="8991600" cy="4830763"/>
          </a:xfrm>
        </p:spPr>
        <p:txBody>
          <a:bodyPr>
            <a:noAutofit/>
          </a:bodyPr>
          <a:lstStyle/>
          <a:p>
            <a:pPr marL="457200" indent="-457200" algn="just">
              <a:buAutoNum type="alphaLcParenBoth"/>
            </a:pPr>
            <a:r>
              <a:rPr lang="en-US" sz="2000" dirty="0" smtClean="0">
                <a:latin typeface="Times New Roman" pitchFamily="18" charset="0"/>
                <a:cs typeface="Times New Roman" pitchFamily="18" charset="0"/>
              </a:rPr>
              <a:t>any </a:t>
            </a:r>
            <a:r>
              <a:rPr lang="en-US" sz="2000" dirty="0">
                <a:latin typeface="Times New Roman" pitchFamily="18" charset="0"/>
                <a:cs typeface="Times New Roman" pitchFamily="18" charset="0"/>
              </a:rPr>
              <a:t>director of the </a:t>
            </a:r>
            <a:r>
              <a:rPr lang="en-US" sz="2000" b="1" dirty="0">
                <a:latin typeface="Times New Roman" pitchFamily="18" charset="0"/>
                <a:cs typeface="Times New Roman" pitchFamily="18" charset="0"/>
              </a:rPr>
              <a:t>lending </a:t>
            </a:r>
            <a:r>
              <a:rPr lang="en-US" sz="2000" b="1" dirty="0" smtClean="0">
                <a:latin typeface="Times New Roman" pitchFamily="18" charset="0"/>
                <a:cs typeface="Times New Roman" pitchFamily="18" charset="0"/>
              </a:rPr>
              <a:t>company</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or of a </a:t>
            </a:r>
            <a:r>
              <a:rPr lang="en-US" sz="2000" b="1" dirty="0" smtClean="0">
                <a:latin typeface="Times New Roman" pitchFamily="18" charset="0"/>
                <a:cs typeface="Times New Roman" pitchFamily="18" charset="0"/>
              </a:rPr>
              <a:t>company which</a:t>
            </a:r>
          </a:p>
          <a:p>
            <a:pPr marL="457200" indent="-457200" algn="just">
              <a:buNone/>
            </a:pPr>
            <a:r>
              <a:rPr lang="en-US" sz="2000" b="1" dirty="0" smtClean="0">
                <a:latin typeface="Times New Roman" pitchFamily="18" charset="0"/>
                <a:cs typeface="Times New Roman" pitchFamily="18" charset="0"/>
              </a:rPr>
              <a:t>	is </a:t>
            </a:r>
            <a:r>
              <a:rPr lang="en-US" sz="2000" dirty="0" smtClean="0">
                <a:latin typeface="Times New Roman" pitchFamily="18" charset="0"/>
                <a:cs typeface="Times New Roman" pitchFamily="18" charset="0"/>
              </a:rPr>
              <a:t>its</a:t>
            </a: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holding </a:t>
            </a:r>
            <a:r>
              <a:rPr lang="en-US" sz="2000" dirty="0" smtClean="0">
                <a:latin typeface="Times New Roman" pitchFamily="18" charset="0"/>
                <a:cs typeface="Times New Roman" pitchFamily="18" charset="0"/>
              </a:rPr>
              <a:t>company </a:t>
            </a:r>
            <a:r>
              <a:rPr lang="en-US" sz="2000" dirty="0">
                <a:latin typeface="Times New Roman" pitchFamily="18" charset="0"/>
                <a:cs typeface="Times New Roman" pitchFamily="18" charset="0"/>
              </a:rPr>
              <a:t>or any </a:t>
            </a:r>
            <a:r>
              <a:rPr lang="en-US" sz="2000" b="1" dirty="0">
                <a:latin typeface="Times New Roman" pitchFamily="18" charset="0"/>
                <a:cs typeface="Times New Roman" pitchFamily="18" charset="0"/>
              </a:rPr>
              <a:t>partner </a:t>
            </a:r>
            <a:r>
              <a:rPr lang="en-US" sz="2000" b="1" dirty="0" smtClean="0">
                <a:latin typeface="Times New Roman" pitchFamily="18" charset="0"/>
                <a:cs typeface="Times New Roman" pitchFamily="18" charset="0"/>
              </a:rPr>
              <a:t>or relative </a:t>
            </a:r>
            <a:r>
              <a:rPr lang="en-US" sz="2000" dirty="0" smtClean="0">
                <a:latin typeface="Times New Roman" pitchFamily="18" charset="0"/>
                <a:cs typeface="Times New Roman" pitchFamily="18" charset="0"/>
              </a:rPr>
              <a:t>of </a:t>
            </a:r>
            <a:r>
              <a:rPr lang="en-US" sz="2000" dirty="0">
                <a:latin typeface="Times New Roman" pitchFamily="18" charset="0"/>
                <a:cs typeface="Times New Roman" pitchFamily="18" charset="0"/>
              </a:rPr>
              <a:t>any such </a:t>
            </a:r>
            <a:endParaRPr lang="en-US" sz="2000" dirty="0" smtClean="0">
              <a:latin typeface="Times New Roman" pitchFamily="18" charset="0"/>
              <a:cs typeface="Times New Roman" pitchFamily="18" charset="0"/>
            </a:endParaRPr>
          </a:p>
          <a:p>
            <a:pPr marL="457200" indent="-457200" algn="just">
              <a:buNone/>
            </a:pPr>
            <a:r>
              <a:rPr lang="en-US" sz="2000" dirty="0" smtClean="0">
                <a:latin typeface="Times New Roman" pitchFamily="18" charset="0"/>
                <a:cs typeface="Times New Roman" pitchFamily="18" charset="0"/>
              </a:rPr>
              <a:t>	director</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457200" indent="-457200" algn="just">
              <a:buAutoNum type="alphaLcParenBoth"/>
            </a:pPr>
            <a:endParaRPr lang="en-US" sz="600" dirty="0" smtClean="0">
              <a:latin typeface="Times New Roman" pitchFamily="18" charset="0"/>
              <a:cs typeface="Times New Roman" pitchFamily="18" charset="0"/>
            </a:endParaRPr>
          </a:p>
          <a:p>
            <a:pPr marL="457200" indent="-457200" algn="just">
              <a:buNone/>
            </a:pPr>
            <a:r>
              <a:rPr lang="en-US" sz="2000" dirty="0" smtClean="0">
                <a:latin typeface="Times New Roman" pitchFamily="18" charset="0"/>
                <a:cs typeface="Times New Roman" pitchFamily="18" charset="0"/>
              </a:rPr>
              <a:t>(b)   any</a:t>
            </a: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firm </a:t>
            </a:r>
            <a:r>
              <a:rPr lang="en-US" sz="2000" dirty="0">
                <a:latin typeface="Times New Roman" pitchFamily="18" charset="0"/>
                <a:cs typeface="Times New Roman" pitchFamily="18" charset="0"/>
              </a:rPr>
              <a:t>in which any such director or relative is a partner</a:t>
            </a:r>
            <a:r>
              <a:rPr lang="en-US" sz="2000" dirty="0" smtClean="0">
                <a:latin typeface="Times New Roman" pitchFamily="18" charset="0"/>
                <a:cs typeface="Times New Roman" pitchFamily="18" charset="0"/>
              </a:rPr>
              <a:t>;</a:t>
            </a:r>
          </a:p>
          <a:p>
            <a:pPr algn="just">
              <a:buNone/>
            </a:pPr>
            <a:endParaRPr lang="en-US" sz="11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a:t>
            </a:r>
            <a:r>
              <a:rPr lang="en-US" sz="2000" dirty="0">
                <a:latin typeface="Times New Roman" pitchFamily="18" charset="0"/>
                <a:cs typeface="Times New Roman" pitchFamily="18" charset="0"/>
              </a:rPr>
              <a:t>c) </a:t>
            </a:r>
            <a:r>
              <a:rPr lang="en-US" sz="2000" dirty="0" smtClean="0">
                <a:latin typeface="Times New Roman" pitchFamily="18" charset="0"/>
                <a:cs typeface="Times New Roman" pitchFamily="18" charset="0"/>
              </a:rPr>
              <a:t> any</a:t>
            </a:r>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private </a:t>
            </a:r>
            <a:r>
              <a:rPr lang="en-US" sz="2000" b="1" dirty="0" smtClean="0">
                <a:solidFill>
                  <a:srgbClr val="FF0000"/>
                </a:solidFill>
                <a:latin typeface="Times New Roman" pitchFamily="18" charset="0"/>
                <a:cs typeface="Times New Roman" pitchFamily="18" charset="0"/>
              </a:rPr>
              <a:t>company</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of which any such director is a director or </a:t>
            </a:r>
            <a:r>
              <a:rPr lang="en-US" sz="2000" dirty="0" smtClean="0">
                <a:solidFill>
                  <a:srgbClr val="FF0000"/>
                </a:solidFill>
                <a:latin typeface="Times New Roman" pitchFamily="18" charset="0"/>
                <a:cs typeface="Times New Roman" pitchFamily="18" charset="0"/>
              </a:rPr>
              <a:t>member</a:t>
            </a:r>
            <a:r>
              <a:rPr lang="en-US" sz="2000" dirty="0" smtClean="0">
                <a:latin typeface="Times New Roman" pitchFamily="18" charset="0"/>
                <a:cs typeface="Times New Roman" pitchFamily="18" charset="0"/>
              </a:rPr>
              <a:t>;</a:t>
            </a:r>
          </a:p>
          <a:p>
            <a:pPr algn="just">
              <a:buNone/>
            </a:pPr>
            <a:endParaRPr lang="en-US" sz="105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a:t>
            </a:r>
            <a:r>
              <a:rPr lang="en-US" sz="2000" dirty="0">
                <a:latin typeface="Times New Roman" pitchFamily="18" charset="0"/>
                <a:cs typeface="Times New Roman" pitchFamily="18" charset="0"/>
              </a:rPr>
              <a:t>d) any </a:t>
            </a:r>
            <a:r>
              <a:rPr lang="en-US" sz="2000" b="1" dirty="0">
                <a:latin typeface="Times New Roman" pitchFamily="18" charset="0"/>
                <a:cs typeface="Times New Roman" pitchFamily="18" charset="0"/>
              </a:rPr>
              <a:t>body corporate</a:t>
            </a:r>
            <a:r>
              <a:rPr lang="en-US" sz="2000" dirty="0">
                <a:latin typeface="Times New Roman" pitchFamily="18" charset="0"/>
                <a:cs typeface="Times New Roman" pitchFamily="18" charset="0"/>
              </a:rPr>
              <a:t> at a general meeting of which not less than </a:t>
            </a:r>
            <a:r>
              <a:rPr lang="en-US" sz="2000" b="1" dirty="0" smtClean="0">
                <a:solidFill>
                  <a:srgbClr val="FF0000"/>
                </a:solidFill>
                <a:latin typeface="Times New Roman" pitchFamily="18" charset="0"/>
                <a:cs typeface="Times New Roman" pitchFamily="18" charset="0"/>
              </a:rPr>
              <a:t>25 %</a:t>
            </a:r>
            <a:r>
              <a:rPr lang="en-US" sz="2000" dirty="0" smtClean="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of the total voting power may be exercised or </a:t>
            </a:r>
            <a:r>
              <a:rPr lang="en-US" sz="2000" b="1" u="sng" dirty="0">
                <a:solidFill>
                  <a:srgbClr val="FF0000"/>
                </a:solidFill>
                <a:latin typeface="Times New Roman" pitchFamily="18" charset="0"/>
                <a:cs typeface="Times New Roman" pitchFamily="18" charset="0"/>
              </a:rPr>
              <a:t>“controlled”</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by any such director, or by two or more such directors, together; </a:t>
            </a:r>
            <a:r>
              <a:rPr lang="en-US" sz="2000" dirty="0" smtClean="0">
                <a:latin typeface="Times New Roman" pitchFamily="18" charset="0"/>
                <a:cs typeface="Times New Roman" pitchFamily="18" charset="0"/>
              </a:rPr>
              <a:t>or</a:t>
            </a:r>
          </a:p>
          <a:p>
            <a:pPr algn="just">
              <a:buNone/>
            </a:pPr>
            <a:endParaRPr lang="en-US" sz="11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(e</a:t>
            </a:r>
            <a:r>
              <a:rPr lang="en-US" sz="2000" dirty="0">
                <a:latin typeface="Times New Roman" pitchFamily="18" charset="0"/>
                <a:cs typeface="Times New Roman" pitchFamily="18" charset="0"/>
              </a:rPr>
              <a:t>) any </a:t>
            </a:r>
            <a:r>
              <a:rPr lang="en-US" sz="2000" b="1" dirty="0">
                <a:latin typeface="Times New Roman" pitchFamily="18" charset="0"/>
                <a:cs typeface="Times New Roman" pitchFamily="18" charset="0"/>
              </a:rPr>
              <a:t>body corporate,</a:t>
            </a:r>
            <a:r>
              <a:rPr lang="en-US" sz="2000" dirty="0">
                <a:latin typeface="Times New Roman" pitchFamily="18" charset="0"/>
                <a:cs typeface="Times New Roman" pitchFamily="18" charset="0"/>
              </a:rPr>
              <a:t> the Board of directors, managing director or manager, whereof is </a:t>
            </a:r>
            <a:r>
              <a:rPr lang="en-US" sz="2000" b="1" dirty="0">
                <a:solidFill>
                  <a:srgbClr val="FF0000"/>
                </a:solidFill>
                <a:latin typeface="Times New Roman" pitchFamily="18" charset="0"/>
                <a:cs typeface="Times New Roman" pitchFamily="18" charset="0"/>
              </a:rPr>
              <a:t>accustomed to act</a:t>
            </a:r>
            <a:r>
              <a:rPr lang="en-US" sz="2000" dirty="0">
                <a:latin typeface="Times New Roman" pitchFamily="18" charset="0"/>
                <a:cs typeface="Times New Roman" pitchFamily="18" charset="0"/>
              </a:rPr>
              <a:t> in accordance with the directions or instructions of the Board, or of any director or directors, of the lending </a:t>
            </a:r>
            <a:r>
              <a:rPr lang="en-US" sz="2000" dirty="0" smtClean="0">
                <a:latin typeface="Times New Roman" pitchFamily="18" charset="0"/>
                <a:cs typeface="Times New Roman" pitchFamily="18" charset="0"/>
              </a:rPr>
              <a:t>company.</a:t>
            </a:r>
            <a:endParaRPr lang="en-US" sz="2000" dirty="0">
              <a:latin typeface="Times New Roman" pitchFamily="18" charset="0"/>
              <a:cs typeface="Times New Roman" pitchFamily="18" charset="0"/>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70</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wipe(down)">
                                      <p:cBhvr>
                                        <p:cTn id="7" dur="580">
                                          <p:stCondLst>
                                            <p:cond delay="0"/>
                                          </p:stCondLst>
                                        </p:cTn>
                                        <p:tgtEl>
                                          <p:spTgt spid="92162"/>
                                        </p:tgtEl>
                                      </p:cBhvr>
                                    </p:animEffect>
                                    <p:anim calcmode="lin" valueType="num">
                                      <p:cBhvr>
                                        <p:cTn id="8" dur="1822" tmFilter="0,0; 0.14,0.36; 0.43,0.73; 0.71,0.91; 1.0,1.0">
                                          <p:stCondLst>
                                            <p:cond delay="0"/>
                                          </p:stCondLst>
                                        </p:cTn>
                                        <p:tgtEl>
                                          <p:spTgt spid="9216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216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216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216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2162"/>
                                        </p:tgtEl>
                                        <p:attrNameLst>
                                          <p:attrName>ppt_y</p:attrName>
                                        </p:attrNameLst>
                                      </p:cBhvr>
                                      <p:tavLst>
                                        <p:tav tm="0" fmla="#ppt_y-sin(pi*$)/81">
                                          <p:val>
                                            <p:fltVal val="0"/>
                                          </p:val>
                                        </p:tav>
                                        <p:tav tm="100000">
                                          <p:val>
                                            <p:fltVal val="1"/>
                                          </p:val>
                                        </p:tav>
                                      </p:tavLst>
                                    </p:anim>
                                    <p:animScale>
                                      <p:cBhvr>
                                        <p:cTn id="13" dur="26">
                                          <p:stCondLst>
                                            <p:cond delay="650"/>
                                          </p:stCondLst>
                                        </p:cTn>
                                        <p:tgtEl>
                                          <p:spTgt spid="92162"/>
                                        </p:tgtEl>
                                      </p:cBhvr>
                                      <p:to x="100000" y="60000"/>
                                    </p:animScale>
                                    <p:animScale>
                                      <p:cBhvr>
                                        <p:cTn id="14" dur="166" decel="50000">
                                          <p:stCondLst>
                                            <p:cond delay="676"/>
                                          </p:stCondLst>
                                        </p:cTn>
                                        <p:tgtEl>
                                          <p:spTgt spid="92162"/>
                                        </p:tgtEl>
                                      </p:cBhvr>
                                      <p:to x="100000" y="100000"/>
                                    </p:animScale>
                                    <p:animScale>
                                      <p:cBhvr>
                                        <p:cTn id="15" dur="26">
                                          <p:stCondLst>
                                            <p:cond delay="1312"/>
                                          </p:stCondLst>
                                        </p:cTn>
                                        <p:tgtEl>
                                          <p:spTgt spid="92162"/>
                                        </p:tgtEl>
                                      </p:cBhvr>
                                      <p:to x="100000" y="80000"/>
                                    </p:animScale>
                                    <p:animScale>
                                      <p:cBhvr>
                                        <p:cTn id="16" dur="166" decel="50000">
                                          <p:stCondLst>
                                            <p:cond delay="1338"/>
                                          </p:stCondLst>
                                        </p:cTn>
                                        <p:tgtEl>
                                          <p:spTgt spid="92162"/>
                                        </p:tgtEl>
                                      </p:cBhvr>
                                      <p:to x="100000" y="100000"/>
                                    </p:animScale>
                                    <p:animScale>
                                      <p:cBhvr>
                                        <p:cTn id="17" dur="26">
                                          <p:stCondLst>
                                            <p:cond delay="1642"/>
                                          </p:stCondLst>
                                        </p:cTn>
                                        <p:tgtEl>
                                          <p:spTgt spid="92162"/>
                                        </p:tgtEl>
                                      </p:cBhvr>
                                      <p:to x="100000" y="90000"/>
                                    </p:animScale>
                                    <p:animScale>
                                      <p:cBhvr>
                                        <p:cTn id="18" dur="166" decel="50000">
                                          <p:stCondLst>
                                            <p:cond delay="1668"/>
                                          </p:stCondLst>
                                        </p:cTn>
                                        <p:tgtEl>
                                          <p:spTgt spid="92162"/>
                                        </p:tgtEl>
                                      </p:cBhvr>
                                      <p:to x="100000" y="100000"/>
                                    </p:animScale>
                                    <p:animScale>
                                      <p:cBhvr>
                                        <p:cTn id="19" dur="26">
                                          <p:stCondLst>
                                            <p:cond delay="1808"/>
                                          </p:stCondLst>
                                        </p:cTn>
                                        <p:tgtEl>
                                          <p:spTgt spid="92162"/>
                                        </p:tgtEl>
                                      </p:cBhvr>
                                      <p:to x="100000" y="95000"/>
                                    </p:animScale>
                                    <p:animScale>
                                      <p:cBhvr>
                                        <p:cTn id="20" dur="166" decel="50000">
                                          <p:stCondLst>
                                            <p:cond delay="1834"/>
                                          </p:stCondLst>
                                        </p:cTn>
                                        <p:tgtEl>
                                          <p:spTgt spid="9216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heckerboard(across)">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 calcmode="lin" valueType="num">
                                      <p:cBhvr>
                                        <p:cTn id="30"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31"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2" dur="10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grpId="0"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 calcmode="lin" valueType="num">
                                      <p:cBhvr>
                                        <p:cTn id="37"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9" presetClass="entr" presetSubtype="0" fill="hold" grpId="0" nodeType="click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 calcmode="lin" valueType="num">
                                      <p:cBhvr>
                                        <p:cTn id="44"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45"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6" dur="1000"/>
                                        <p:tgtEl>
                                          <p:spTgt spid="3">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9" presetClass="entr" presetSubtype="0" fill="hold" grpId="0" nodeType="click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 calcmode="lin" valueType="num">
                                      <p:cBhvr>
                                        <p:cTn id="51"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52"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3">
                                            <p:txEl>
                                              <p:pRg st="4" end="4"/>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9" presetClass="entr" presetSubtype="0" fill="hold" grpId="0" nodeType="clickEffect">
                                  <p:stCondLst>
                                    <p:cond delay="0"/>
                                  </p:stCondLst>
                                  <p:childTnLst>
                                    <p:set>
                                      <p:cBhvr>
                                        <p:cTn id="57" dur="1" fill="hold">
                                          <p:stCondLst>
                                            <p:cond delay="0"/>
                                          </p:stCondLst>
                                        </p:cTn>
                                        <p:tgtEl>
                                          <p:spTgt spid="3">
                                            <p:txEl>
                                              <p:pRg st="6" end="6"/>
                                            </p:txEl>
                                          </p:spTgt>
                                        </p:tgtEl>
                                        <p:attrNameLst>
                                          <p:attrName>style.visibility</p:attrName>
                                        </p:attrNameLst>
                                      </p:cBhvr>
                                      <p:to>
                                        <p:strVal val="visible"/>
                                      </p:to>
                                    </p:set>
                                    <p:anim calcmode="lin" valueType="num">
                                      <p:cBhvr>
                                        <p:cTn id="58"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9"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3">
                                            <p:txEl>
                                              <p:pRg st="6" end="6"/>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9" presetClass="entr" presetSubtype="0" fill="hold" grpId="0" nodeType="click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 calcmode="lin" valueType="num">
                                      <p:cBhvr>
                                        <p:cTn id="65"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66"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67" dur="1000"/>
                                        <p:tgtEl>
                                          <p:spTgt spid="3">
                                            <p:txEl>
                                              <p:pRg st="8" end="8"/>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9" presetClass="entr" presetSubtype="0" fill="hold" grpId="0" nodeType="clickEffect">
                                  <p:stCondLst>
                                    <p:cond delay="0"/>
                                  </p:stCondLst>
                                  <p:childTnLst>
                                    <p:set>
                                      <p:cBhvr>
                                        <p:cTn id="71" dur="1" fill="hold">
                                          <p:stCondLst>
                                            <p:cond delay="0"/>
                                          </p:stCondLst>
                                        </p:cTn>
                                        <p:tgtEl>
                                          <p:spTgt spid="3">
                                            <p:txEl>
                                              <p:pRg st="10" end="10"/>
                                            </p:txEl>
                                          </p:spTgt>
                                        </p:tgtEl>
                                        <p:attrNameLst>
                                          <p:attrName>style.visibility</p:attrName>
                                        </p:attrNameLst>
                                      </p:cBhvr>
                                      <p:to>
                                        <p:strVal val="visible"/>
                                      </p:to>
                                    </p:set>
                                    <p:anim calcmode="lin" valueType="num">
                                      <p:cBhvr>
                                        <p:cTn id="72"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73"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MEANING OF “CONTROL”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2(g)]</a:t>
            </a:r>
            <a:endParaRPr lang="en-US" sz="2000" b="1" dirty="0">
              <a:solidFill>
                <a:srgbClr val="00B0F0"/>
              </a:solidFill>
              <a:latin typeface="Times New Roman" pitchFamily="18" charset="0"/>
            </a:endParaRPr>
          </a:p>
        </p:txBody>
      </p:sp>
      <p:sp>
        <p:nvSpPr>
          <p:cNvPr id="4" name="TextBox 3"/>
          <p:cNvSpPr txBox="1"/>
          <p:nvPr/>
        </p:nvSpPr>
        <p:spPr>
          <a:xfrm>
            <a:off x="152400" y="1463219"/>
            <a:ext cx="8686800" cy="4708981"/>
          </a:xfrm>
          <a:prstGeom prst="rect">
            <a:avLst/>
          </a:prstGeom>
          <a:noFill/>
        </p:spPr>
        <p:txBody>
          <a:bodyPr wrap="square" rtlCol="0">
            <a:spAutoFit/>
          </a:bodyPr>
          <a:lstStyle/>
          <a:p>
            <a:pPr algn="just"/>
            <a:r>
              <a:rPr lang="en-US" sz="2000" dirty="0" smtClean="0">
                <a:latin typeface="Times New Roman" pitchFamily="18" charset="0"/>
                <a:cs typeface="Times New Roman" pitchFamily="18" charset="0"/>
              </a:rPr>
              <a:t>"Control" has been defined as to include:-</a:t>
            </a:r>
          </a:p>
          <a:p>
            <a:pPr algn="just"/>
            <a:endParaRPr lang="en-US" sz="2000" dirty="0" smtClean="0">
              <a:latin typeface="Times New Roman" pitchFamily="18" charset="0"/>
              <a:cs typeface="Times New Roman" pitchFamily="18" charset="0"/>
            </a:endParaRPr>
          </a:p>
          <a:p>
            <a:pPr marL="457200" indent="-457200" algn="just">
              <a:buAutoNum type="alphaLcPeriod"/>
            </a:pPr>
            <a:r>
              <a:rPr lang="en-US" sz="2000" dirty="0" smtClean="0">
                <a:latin typeface="Times New Roman" pitchFamily="18" charset="0"/>
                <a:cs typeface="Times New Roman" pitchFamily="18" charset="0"/>
              </a:rPr>
              <a:t>The </a:t>
            </a:r>
            <a:r>
              <a:rPr lang="en-US" sz="2000" dirty="0" smtClean="0">
                <a:solidFill>
                  <a:srgbClr val="FF0000"/>
                </a:solidFill>
                <a:latin typeface="Times New Roman" pitchFamily="18" charset="0"/>
                <a:cs typeface="Times New Roman" pitchFamily="18" charset="0"/>
              </a:rPr>
              <a:t>right </a:t>
            </a:r>
            <a:r>
              <a:rPr lang="en-US" sz="2000" dirty="0" smtClean="0">
                <a:latin typeface="Times New Roman" pitchFamily="18" charset="0"/>
                <a:cs typeface="Times New Roman" pitchFamily="18" charset="0"/>
              </a:rPr>
              <a:t>to </a:t>
            </a:r>
            <a:r>
              <a:rPr lang="en-US" sz="2000" dirty="0" smtClean="0">
                <a:solidFill>
                  <a:srgbClr val="FF0000"/>
                </a:solidFill>
                <a:latin typeface="Times New Roman" pitchFamily="18" charset="0"/>
                <a:cs typeface="Times New Roman" pitchFamily="18" charset="0"/>
              </a:rPr>
              <a:t>appoint majority of the directors; </a:t>
            </a:r>
            <a:r>
              <a:rPr lang="en-US" sz="2000" dirty="0" smtClean="0">
                <a:latin typeface="Times New Roman" pitchFamily="18" charset="0"/>
                <a:cs typeface="Times New Roman" pitchFamily="18" charset="0"/>
              </a:rPr>
              <a:t>or </a:t>
            </a:r>
          </a:p>
          <a:p>
            <a:pPr marL="457200" indent="-457200" algn="just"/>
            <a:endParaRPr lang="en-US" sz="2000" dirty="0" smtClean="0">
              <a:latin typeface="Times New Roman" pitchFamily="18" charset="0"/>
              <a:cs typeface="Times New Roman" pitchFamily="18" charset="0"/>
            </a:endParaRPr>
          </a:p>
          <a:p>
            <a:pPr marL="457200" indent="-457200" algn="just"/>
            <a:r>
              <a:rPr lang="en-US" sz="2000" dirty="0" smtClean="0">
                <a:latin typeface="Times New Roman" pitchFamily="18" charset="0"/>
                <a:cs typeface="Times New Roman" pitchFamily="18" charset="0"/>
              </a:rPr>
              <a:t>b. 	To control the management or policy decisions,</a:t>
            </a:r>
          </a:p>
          <a:p>
            <a:pPr marL="457200" indent="-457200" algn="just"/>
            <a:endParaRPr lang="en-US" sz="2000" dirty="0" smtClean="0">
              <a:latin typeface="Times New Roman" pitchFamily="18" charset="0"/>
              <a:cs typeface="Times New Roman" pitchFamily="18" charset="0"/>
            </a:endParaRPr>
          </a:p>
          <a:p>
            <a:pPr marL="457200" indent="-457200" algn="just">
              <a:buAutoNum type="alphaLcPeriod" startAt="3"/>
            </a:pPr>
            <a:r>
              <a:rPr lang="en-US" sz="2000" dirty="0" smtClean="0">
                <a:latin typeface="Times New Roman" pitchFamily="18" charset="0"/>
                <a:cs typeface="Times New Roman" pitchFamily="18" charset="0"/>
              </a:rPr>
              <a:t>Directly or indirectly, </a:t>
            </a:r>
          </a:p>
          <a:p>
            <a:pPr marL="457200" indent="-457200" algn="just"/>
            <a:endParaRPr lang="en-US" sz="2000" dirty="0" smtClean="0">
              <a:latin typeface="Times New Roman" pitchFamily="18" charset="0"/>
              <a:cs typeface="Times New Roman" pitchFamily="18" charset="0"/>
            </a:endParaRPr>
          </a:p>
          <a:p>
            <a:pPr marL="6350" indent="7938" algn="just"/>
            <a:r>
              <a:rPr lang="en-US" sz="2000" dirty="0" smtClean="0">
                <a:latin typeface="Times New Roman" pitchFamily="18" charset="0"/>
                <a:cs typeface="Times New Roman" pitchFamily="18" charset="0"/>
              </a:rPr>
              <a:t>exercisable by a person or persons acting individually or </a:t>
            </a:r>
            <a:r>
              <a:rPr lang="en-US" sz="2000" u="sng" dirty="0" smtClean="0">
                <a:latin typeface="Times New Roman" pitchFamily="18" charset="0"/>
                <a:cs typeface="Times New Roman" pitchFamily="18" charset="0"/>
              </a:rPr>
              <a:t>in concert</a:t>
            </a:r>
            <a:r>
              <a:rPr lang="en-US" sz="2000" dirty="0" smtClean="0">
                <a:latin typeface="Times New Roman" pitchFamily="18" charset="0"/>
                <a:cs typeface="Times New Roman" pitchFamily="18" charset="0"/>
              </a:rPr>
              <a:t>, including by virtue of their shareholding or management rights or shareholding or management rights or shareholders agreements or voting agreements or in any other manner.</a:t>
            </a:r>
          </a:p>
          <a:p>
            <a:pPr marL="6350" indent="7938" algn="just"/>
            <a:endParaRPr lang="en-US" sz="2000" dirty="0" smtClean="0">
              <a:latin typeface="Times New Roman" pitchFamily="18" charset="0"/>
              <a:cs typeface="Times New Roman" pitchFamily="18" charset="0"/>
            </a:endParaRPr>
          </a:p>
          <a:p>
            <a:pPr marL="457200" indent="-457200" algn="just"/>
            <a:endParaRPr lang="en-US" sz="2000" dirty="0" smtClean="0">
              <a:latin typeface="Times New Roman" pitchFamily="18" charset="0"/>
              <a:cs typeface="Times New Roman" pitchFamily="18" charset="0"/>
            </a:endParaRPr>
          </a:p>
          <a:p>
            <a:pPr marL="457200" indent="-457200" algn="just"/>
            <a:endParaRPr lang="en-US" sz="2000" dirty="0" smtClean="0">
              <a:latin typeface="Times New Roman" pitchFamily="18" charset="0"/>
              <a:cs typeface="Times New Roman" pitchFamily="18" charset="0"/>
            </a:endParaRPr>
          </a:p>
          <a:p>
            <a:pPr marL="457200" indent="-457200" algn="just"/>
            <a:endParaRPr lang="en-US" sz="2000" dirty="0" smtClean="0">
              <a:latin typeface="Times New Roman" pitchFamily="18" charset="0"/>
              <a:cs typeface="Times New Roman" pitchFamily="18" charset="0"/>
            </a:endParaRPr>
          </a:p>
        </p:txBody>
      </p:sp>
      <p:pic>
        <p:nvPicPr>
          <p:cNvPr id="91138" name="Picture 2" descr="http://writeousrhema.files.wordpress.com/2011/11/z222981615.jpg"/>
          <p:cNvPicPr>
            <a:picLocks noChangeAspect="1" noChangeArrowheads="1"/>
          </p:cNvPicPr>
          <p:nvPr/>
        </p:nvPicPr>
        <p:blipFill>
          <a:blip r:embed="rId2" cstate="print"/>
          <a:srcRect/>
          <a:stretch>
            <a:fillRect/>
          </a:stretch>
        </p:blipFill>
        <p:spPr bwMode="auto">
          <a:xfrm>
            <a:off x="6096000" y="1060133"/>
            <a:ext cx="3048000" cy="2781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Slide Number Placeholder 10"/>
          <p:cNvSpPr>
            <a:spLocks noGrp="1"/>
          </p:cNvSpPr>
          <p:nvPr>
            <p:ph type="sldNum" sz="quarter" idx="12"/>
          </p:nvPr>
        </p:nvSpPr>
        <p:spPr/>
        <p:txBody>
          <a:bodyPr/>
          <a:lstStyle/>
          <a:p>
            <a:fld id="{B6F15528-21DE-4FAA-801E-634DDDAF4B2B}" type="slidenum">
              <a:rPr lang="en-US" smtClean="0"/>
              <a:pPr/>
              <a:t>71</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1138"/>
                                        </p:tgtEl>
                                        <p:attrNameLst>
                                          <p:attrName>style.visibility</p:attrName>
                                        </p:attrNameLst>
                                      </p:cBhvr>
                                      <p:to>
                                        <p:strVal val="visible"/>
                                      </p:to>
                                    </p:set>
                                    <p:anim calcmode="lin" valueType="num">
                                      <p:cBhvr>
                                        <p:cTn id="7" dur="1000" fill="hold"/>
                                        <p:tgtEl>
                                          <p:spTgt spid="91138"/>
                                        </p:tgtEl>
                                        <p:attrNameLst>
                                          <p:attrName>ppt_w</p:attrName>
                                        </p:attrNameLst>
                                      </p:cBhvr>
                                      <p:tavLst>
                                        <p:tav tm="0">
                                          <p:val>
                                            <p:fltVal val="0"/>
                                          </p:val>
                                        </p:tav>
                                        <p:tav tm="100000">
                                          <p:val>
                                            <p:strVal val="#ppt_w"/>
                                          </p:val>
                                        </p:tav>
                                      </p:tavLst>
                                    </p:anim>
                                    <p:anim calcmode="lin" valueType="num">
                                      <p:cBhvr>
                                        <p:cTn id="8" dur="1000" fill="hold"/>
                                        <p:tgtEl>
                                          <p:spTgt spid="91138"/>
                                        </p:tgtEl>
                                        <p:attrNameLst>
                                          <p:attrName>ppt_h</p:attrName>
                                        </p:attrNameLst>
                                      </p:cBhvr>
                                      <p:tavLst>
                                        <p:tav tm="0">
                                          <p:val>
                                            <p:fltVal val="0"/>
                                          </p:val>
                                        </p:tav>
                                        <p:tav tm="100000">
                                          <p:val>
                                            <p:strVal val="#ppt_h"/>
                                          </p:val>
                                        </p:tav>
                                      </p:tavLst>
                                    </p:anim>
                                    <p:anim calcmode="lin" valueType="num">
                                      <p:cBhvr>
                                        <p:cTn id="9" dur="1000" fill="hold"/>
                                        <p:tgtEl>
                                          <p:spTgt spid="91138"/>
                                        </p:tgtEl>
                                        <p:attrNameLst>
                                          <p:attrName>style.rotation</p:attrName>
                                        </p:attrNameLst>
                                      </p:cBhvr>
                                      <p:tavLst>
                                        <p:tav tm="0">
                                          <p:val>
                                            <p:fltVal val="90"/>
                                          </p:val>
                                        </p:tav>
                                        <p:tav tm="100000">
                                          <p:val>
                                            <p:fltVal val="0"/>
                                          </p:val>
                                        </p:tav>
                                      </p:tavLst>
                                    </p:anim>
                                    <p:animEffect transition="in" filter="fade">
                                      <p:cBhvr>
                                        <p:cTn id="10" dur="1000"/>
                                        <p:tgtEl>
                                          <p:spTgt spid="9113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heckerboard(across)">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ppt_x</p:attrName>
                                        </p:attrNameLst>
                                      </p:cBhvr>
                                      <p:tavLst>
                                        <p:tav tm="0">
                                          <p:val>
                                            <p:strVal val="#ppt_x-.2"/>
                                          </p:val>
                                        </p:tav>
                                        <p:tav tm="100000">
                                          <p:val>
                                            <p:strVal val="#ppt_x"/>
                                          </p:val>
                                        </p:tav>
                                      </p:tavLst>
                                    </p:anim>
                                    <p:anim calcmode="lin" valueType="num">
                                      <p:cBhvr>
                                        <p:cTn id="21"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0114" name="Picture 2" descr="http://education.oge.gov/training/module_files/ogegovctr_wbt_07/exception.jpg"/>
          <p:cNvPicPr>
            <a:picLocks noChangeAspect="1" noChangeArrowheads="1"/>
          </p:cNvPicPr>
          <p:nvPr/>
        </p:nvPicPr>
        <p:blipFill>
          <a:blip r:embed="rId2" cstate="print">
            <a:lum bright="10000" contrast="-40000"/>
          </a:blip>
          <a:srcRect/>
          <a:stretch>
            <a:fillRect/>
          </a:stretch>
        </p:blipFill>
        <p:spPr bwMode="auto">
          <a:xfrm>
            <a:off x="0" y="0"/>
            <a:ext cx="1862667" cy="6324600"/>
          </a:xfrm>
          <a:prstGeom prst="rect">
            <a:avLst/>
          </a:prstGeom>
          <a:noFill/>
          <a:effectLst/>
          <a:scene3d>
            <a:camera prst="orthographicFront"/>
            <a:lightRig rig="threePt" dir="t"/>
          </a:scene3d>
          <a:sp3d prstMaterial="softEdge"/>
        </p:spPr>
      </p:pic>
      <p:sp>
        <p:nvSpPr>
          <p:cNvPr id="64514" name="Title 2"/>
          <p:cNvSpPr>
            <a:spLocks noGrp="1"/>
          </p:cNvSpPr>
          <p:nvPr>
            <p:ph type="title"/>
          </p:nvPr>
        </p:nvSpPr>
        <p:spPr>
          <a:xfrm>
            <a:off x="1905000" y="0"/>
            <a:ext cx="7239000" cy="1143000"/>
          </a:xfrm>
        </p:spPr>
        <p:txBody>
          <a:bodyPr>
            <a:normAutofit/>
          </a:bodyPr>
          <a:lstStyle/>
          <a:p>
            <a:pPr algn="ctr" eaLnBrk="1" hangingPunct="1"/>
            <a:r>
              <a:rPr lang="en-US" sz="3000" b="1" dirty="0" smtClean="0">
                <a:solidFill>
                  <a:srgbClr val="00B0F0"/>
                </a:solidFill>
                <a:latin typeface="Times New Roman" pitchFamily="18" charset="0"/>
                <a:cs typeface="Times New Roman" pitchFamily="18" charset="0"/>
              </a:rPr>
              <a:t>EXCEPTIONS</a:t>
            </a:r>
            <a:endParaRPr lang="en-IN" sz="3000" b="1" dirty="0" smtClean="0">
              <a:solidFill>
                <a:srgbClr val="00B0F0"/>
              </a:solidFill>
              <a:latin typeface="Times New Roman" pitchFamily="18" charset="0"/>
              <a:cs typeface="Times New Roman" pitchFamily="18" charset="0"/>
            </a:endParaRPr>
          </a:p>
        </p:txBody>
      </p:sp>
      <p:sp>
        <p:nvSpPr>
          <p:cNvPr id="2" name="Content Placeholder 1"/>
          <p:cNvSpPr>
            <a:spLocks noGrp="1"/>
          </p:cNvSpPr>
          <p:nvPr>
            <p:ph idx="1"/>
          </p:nvPr>
        </p:nvSpPr>
        <p:spPr>
          <a:xfrm>
            <a:off x="1981200" y="1219200"/>
            <a:ext cx="7010400" cy="4191000"/>
          </a:xfrm>
        </p:spPr>
        <p:txBody>
          <a:bodyPr>
            <a:noAutofit/>
          </a:bodyPr>
          <a:lstStyle/>
          <a:p>
            <a:pPr marL="608076" indent="-571500" algn="just" eaLnBrk="1" fontAlgn="auto" hangingPunct="1">
              <a:spcAft>
                <a:spcPts val="0"/>
              </a:spcAft>
              <a:buClrTx/>
              <a:buFont typeface="+mj-lt"/>
              <a:buAutoNum type="alphaLcParenR"/>
              <a:defRPr/>
            </a:pPr>
            <a:r>
              <a:rPr lang="en-US" sz="2000" u="sng" dirty="0" smtClean="0">
                <a:solidFill>
                  <a:srgbClr val="FF0000"/>
                </a:solidFill>
                <a:latin typeface="Times New Roman" pitchFamily="18" charset="0"/>
                <a:cs typeface="Times New Roman" pitchFamily="18" charset="0"/>
              </a:rPr>
              <a:t>MD/WTD</a:t>
            </a:r>
            <a:r>
              <a:rPr lang="en-US" sz="2000" dirty="0" smtClean="0">
                <a:latin typeface="Times New Roman" pitchFamily="18" charset="0"/>
                <a:cs typeface="Times New Roman" pitchFamily="18" charset="0"/>
              </a:rPr>
              <a:t> - The giving of any loan to a Managing or Whole-time director-</a:t>
            </a:r>
          </a:p>
          <a:p>
            <a:pPr marL="608076" indent="-571500" algn="just" eaLnBrk="1" fontAlgn="auto" hangingPunct="1">
              <a:spcAft>
                <a:spcPts val="0"/>
              </a:spcAft>
              <a:buClrTx/>
              <a:buFont typeface="Wingdings 2" pitchFamily="18" charset="2"/>
              <a:buNone/>
              <a:defRPr/>
            </a:pPr>
            <a:r>
              <a:rPr lang="en-US" sz="2000" dirty="0" smtClean="0">
                <a:latin typeface="Times New Roman" pitchFamily="18" charset="0"/>
                <a:cs typeface="Times New Roman" pitchFamily="18" charset="0"/>
              </a:rPr>
              <a:t>(i)	as a part of the conditions of service extended by the company to all its employees; or</a:t>
            </a:r>
          </a:p>
          <a:p>
            <a:pPr marL="608076" indent="-571500" algn="just" eaLnBrk="1" fontAlgn="auto" hangingPunct="1">
              <a:spcAft>
                <a:spcPts val="0"/>
              </a:spcAft>
              <a:buClrTx/>
              <a:buFont typeface="Wingdings 2" pitchFamily="18" charset="2"/>
              <a:buAutoNum type="romanLcParenBoth" startAt="2"/>
              <a:defRPr/>
            </a:pPr>
            <a:r>
              <a:rPr lang="en-US" sz="2000" dirty="0" smtClean="0">
                <a:latin typeface="Times New Roman" pitchFamily="18" charset="0"/>
                <a:cs typeface="Times New Roman" pitchFamily="18" charset="0"/>
              </a:rPr>
              <a:t>Pursuant to any </a:t>
            </a:r>
            <a:r>
              <a:rPr lang="en-US" sz="2000" dirty="0" smtClean="0">
                <a:solidFill>
                  <a:srgbClr val="FF0000"/>
                </a:solidFill>
                <a:latin typeface="Times New Roman" pitchFamily="18" charset="0"/>
                <a:cs typeface="Times New Roman" pitchFamily="18" charset="0"/>
              </a:rPr>
              <a:t>scheme</a:t>
            </a:r>
            <a:r>
              <a:rPr lang="en-US" sz="2000" dirty="0" smtClean="0">
                <a:latin typeface="Times New Roman" pitchFamily="18" charset="0"/>
                <a:cs typeface="Times New Roman" pitchFamily="18" charset="0"/>
              </a:rPr>
              <a:t> approved by the members by a </a:t>
            </a:r>
            <a:r>
              <a:rPr lang="en-US" sz="2000" dirty="0" smtClean="0">
                <a:solidFill>
                  <a:srgbClr val="FF0000"/>
                </a:solidFill>
                <a:latin typeface="Times New Roman" pitchFamily="18" charset="0"/>
                <a:cs typeface="Times New Roman" pitchFamily="18" charset="0"/>
              </a:rPr>
              <a:t>special resolution</a:t>
            </a:r>
            <a:r>
              <a:rPr lang="en-US" sz="2000" dirty="0" smtClean="0">
                <a:latin typeface="Times New Roman" pitchFamily="18" charset="0"/>
                <a:cs typeface="Times New Roman" pitchFamily="18" charset="0"/>
              </a:rPr>
              <a:t>;</a:t>
            </a:r>
          </a:p>
          <a:p>
            <a:pPr marL="608076" indent="-571500" algn="just" eaLnBrk="1" fontAlgn="auto" hangingPunct="1">
              <a:spcAft>
                <a:spcPts val="0"/>
              </a:spcAft>
              <a:buClrTx/>
              <a:buNone/>
              <a:defRPr/>
            </a:pPr>
            <a:endParaRPr lang="en-US" sz="2000" dirty="0" smtClean="0">
              <a:latin typeface="Times New Roman" pitchFamily="18" charset="0"/>
              <a:cs typeface="Times New Roman" pitchFamily="18" charset="0"/>
            </a:endParaRPr>
          </a:p>
          <a:p>
            <a:pPr marL="608076" indent="-571500" algn="just" eaLnBrk="1" fontAlgn="auto" hangingPunct="1">
              <a:spcAft>
                <a:spcPts val="0"/>
              </a:spcAft>
              <a:buClrTx/>
              <a:buFont typeface="Wingdings 2" pitchFamily="18" charset="2"/>
              <a:buNone/>
              <a:defRPr/>
            </a:pPr>
            <a:r>
              <a:rPr lang="en-US" sz="2000" dirty="0" smtClean="0">
                <a:solidFill>
                  <a:srgbClr val="FF0000"/>
                </a:solidFill>
                <a:latin typeface="Times New Roman" pitchFamily="18" charset="0"/>
                <a:cs typeface="Times New Roman" pitchFamily="18" charset="0"/>
              </a:rPr>
              <a:t>b)	</a:t>
            </a:r>
            <a:r>
              <a:rPr lang="en-US" sz="2000" u="sng" dirty="0" smtClean="0">
                <a:solidFill>
                  <a:srgbClr val="FF0000"/>
                </a:solidFill>
                <a:latin typeface="Times New Roman" pitchFamily="18" charset="0"/>
                <a:cs typeface="Times New Roman" pitchFamily="18" charset="0"/>
              </a:rPr>
              <a:t>ORDINARY COURSE</a:t>
            </a:r>
            <a:r>
              <a:rPr lang="en-US" sz="2000" dirty="0" smtClean="0">
                <a:latin typeface="Times New Roman" pitchFamily="18" charset="0"/>
                <a:cs typeface="Times New Roman" pitchFamily="18" charset="0"/>
              </a:rPr>
              <a:t> - A company which in the ordinary course of its business provides loans or gives guarantees or securities for the due repayment of any loan and in respect of such loans an interest is charged at a rate not less than the </a:t>
            </a:r>
            <a:r>
              <a:rPr lang="en-US" sz="2000" dirty="0" smtClean="0">
                <a:solidFill>
                  <a:srgbClr val="FF0000"/>
                </a:solidFill>
                <a:latin typeface="Times New Roman" pitchFamily="18" charset="0"/>
                <a:cs typeface="Times New Roman" pitchFamily="18" charset="0"/>
              </a:rPr>
              <a:t>bank rate</a:t>
            </a:r>
            <a:r>
              <a:rPr lang="en-US" sz="2000" dirty="0" smtClean="0">
                <a:latin typeface="Times New Roman" pitchFamily="18" charset="0"/>
                <a:cs typeface="Times New Roman" pitchFamily="18" charset="0"/>
              </a:rPr>
              <a:t> declared by RBI.  </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72</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90114"/>
                                        </p:tgtEl>
                                        <p:attrNameLst>
                                          <p:attrName>style.visibility</p:attrName>
                                        </p:attrNameLst>
                                      </p:cBhvr>
                                      <p:to>
                                        <p:strVal val="visible"/>
                                      </p:to>
                                    </p:set>
                                    <p:anim calcmode="lin" valueType="num">
                                      <p:cBhvr>
                                        <p:cTn id="7" dur="1000" fill="hold"/>
                                        <p:tgtEl>
                                          <p:spTgt spid="90114"/>
                                        </p:tgtEl>
                                        <p:attrNameLst>
                                          <p:attrName>ppt_w</p:attrName>
                                        </p:attrNameLst>
                                      </p:cBhvr>
                                      <p:tavLst>
                                        <p:tav tm="0">
                                          <p:val>
                                            <p:fltVal val="0"/>
                                          </p:val>
                                        </p:tav>
                                        <p:tav tm="100000">
                                          <p:val>
                                            <p:strVal val="#ppt_w"/>
                                          </p:val>
                                        </p:tav>
                                      </p:tavLst>
                                    </p:anim>
                                    <p:anim calcmode="lin" valueType="num">
                                      <p:cBhvr>
                                        <p:cTn id="8" dur="1000" fill="hold"/>
                                        <p:tgtEl>
                                          <p:spTgt spid="90114"/>
                                        </p:tgtEl>
                                        <p:attrNameLst>
                                          <p:attrName>ppt_h</p:attrName>
                                        </p:attrNameLst>
                                      </p:cBhvr>
                                      <p:tavLst>
                                        <p:tav tm="0">
                                          <p:val>
                                            <p:fltVal val="0"/>
                                          </p:val>
                                        </p:tav>
                                        <p:tav tm="100000">
                                          <p:val>
                                            <p:strVal val="#ppt_h"/>
                                          </p:val>
                                        </p:tav>
                                      </p:tavLst>
                                    </p:anim>
                                    <p:anim calcmode="lin" valueType="num">
                                      <p:cBhvr>
                                        <p:cTn id="9" dur="1000" fill="hold"/>
                                        <p:tgtEl>
                                          <p:spTgt spid="901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01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64514"/>
                                        </p:tgtEl>
                                        <p:attrNameLst>
                                          <p:attrName>style.visibility</p:attrName>
                                        </p:attrNameLst>
                                      </p:cBhvr>
                                      <p:to>
                                        <p:strVal val="visible"/>
                                      </p:to>
                                    </p:set>
                                    <p:animEffect transition="in" filter="checkerboard(across)">
                                      <p:cBhvr>
                                        <p:cTn id="15" dur="500"/>
                                        <p:tgtEl>
                                          <p:spTgt spid="64514"/>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 calcmode="lin" valueType="num">
                                      <p:cBhvr>
                                        <p:cTn id="20"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21"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 calcmode="lin" valueType="num">
                                      <p:cBhvr>
                                        <p:cTn id="27"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28" dur="1000" fill="hold"/>
                                        <p:tgtEl>
                                          <p:spTgt spid="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 calcmode="lin" valueType="num">
                                      <p:cBhvr>
                                        <p:cTn id="34"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35"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2">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 calcmode="lin" valueType="num">
                                      <p:cBhvr>
                                        <p:cTn id="41" dur="1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42" dur="1000" fill="hold"/>
                                        <p:tgtEl>
                                          <p:spTgt spid="2">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2" grpId="0" build="p"/>
    </p:bld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u="sng" dirty="0" smtClean="0">
                <a:solidFill>
                  <a:srgbClr val="00B0F0"/>
                </a:solidFill>
                <a:latin typeface="Times New Roman" pitchFamily="18" charset="0"/>
              </a:rPr>
              <a:t>IMPRISONMENT &amp; FINE UPTO 25 LAKHS</a:t>
            </a:r>
            <a:endParaRPr lang="en-US" sz="3000" dirty="0">
              <a:solidFill>
                <a:srgbClr val="00B0F0"/>
              </a:solidFill>
              <a:latin typeface="Times New Roman" pitchFamily="18" charset="0"/>
            </a:endParaRPr>
          </a:p>
        </p:txBody>
      </p:sp>
      <p:sp>
        <p:nvSpPr>
          <p:cNvPr id="3" name="Content Placeholder 2"/>
          <p:cNvSpPr>
            <a:spLocks noGrp="1"/>
          </p:cNvSpPr>
          <p:nvPr>
            <p:ph idx="1"/>
          </p:nvPr>
        </p:nvSpPr>
        <p:spPr>
          <a:xfrm>
            <a:off x="0" y="1371600"/>
            <a:ext cx="8915400" cy="2438400"/>
          </a:xfrm>
        </p:spPr>
        <p:txBody>
          <a:bodyPr>
            <a:normAutofit/>
          </a:bodyPr>
          <a:lstStyle/>
          <a:p>
            <a:pPr algn="just"/>
            <a:r>
              <a:rPr lang="en-US" sz="2000" dirty="0" smtClean="0">
                <a:solidFill>
                  <a:srgbClr val="FF0000"/>
                </a:solidFill>
                <a:latin typeface="+mj-lt"/>
              </a:rPr>
              <a:t>Company</a:t>
            </a:r>
            <a:r>
              <a:rPr lang="en-US" sz="2000" dirty="0" smtClean="0">
                <a:latin typeface="+mj-lt"/>
              </a:rPr>
              <a:t> – Fine Rs. 5 lakhs to</a:t>
            </a:r>
            <a:r>
              <a:rPr lang="en-US" sz="2000" dirty="0">
                <a:latin typeface="+mj-lt"/>
              </a:rPr>
              <a:t> </a:t>
            </a:r>
            <a:r>
              <a:rPr lang="en-US" sz="2000" dirty="0" smtClean="0">
                <a:latin typeface="+mj-lt"/>
              </a:rPr>
              <a:t>Rs. 25 lakhs &amp;</a:t>
            </a:r>
          </a:p>
          <a:p>
            <a:pPr algn="just">
              <a:buNone/>
            </a:pPr>
            <a:endParaRPr lang="en-US" sz="2000" dirty="0" smtClean="0">
              <a:latin typeface="+mj-lt"/>
            </a:endParaRPr>
          </a:p>
          <a:p>
            <a:pPr algn="just"/>
            <a:r>
              <a:rPr lang="en-US" sz="2000" dirty="0" smtClean="0">
                <a:solidFill>
                  <a:srgbClr val="FF0000"/>
                </a:solidFill>
                <a:latin typeface="+mj-lt"/>
              </a:rPr>
              <a:t>Director </a:t>
            </a:r>
            <a:r>
              <a:rPr lang="en-US" sz="2000" dirty="0">
                <a:solidFill>
                  <a:srgbClr val="FF0000"/>
                </a:solidFill>
                <a:latin typeface="+mj-lt"/>
              </a:rPr>
              <a:t>or </a:t>
            </a:r>
            <a:r>
              <a:rPr lang="en-US" sz="2000" dirty="0" smtClean="0">
                <a:solidFill>
                  <a:srgbClr val="FF0000"/>
                </a:solidFill>
                <a:latin typeface="+mj-lt"/>
              </a:rPr>
              <a:t>other </a:t>
            </a:r>
            <a:r>
              <a:rPr lang="en-US" sz="2000" dirty="0">
                <a:solidFill>
                  <a:srgbClr val="FF0000"/>
                </a:solidFill>
                <a:latin typeface="+mj-lt"/>
              </a:rPr>
              <a:t>person</a:t>
            </a:r>
            <a:r>
              <a:rPr lang="en-US" sz="2000" dirty="0">
                <a:latin typeface="+mj-lt"/>
              </a:rPr>
              <a:t> to whom any loan is advanced or guarantee or security is given </a:t>
            </a:r>
            <a:r>
              <a:rPr lang="en-US" sz="2000" dirty="0" smtClean="0">
                <a:latin typeface="+mj-lt"/>
              </a:rPr>
              <a:t>-Imprisonment</a:t>
            </a:r>
            <a:r>
              <a:rPr lang="en-US" sz="2000" dirty="0">
                <a:latin typeface="+mj-lt"/>
              </a:rPr>
              <a:t> </a:t>
            </a:r>
            <a:r>
              <a:rPr lang="en-US" sz="2000" dirty="0" smtClean="0">
                <a:latin typeface="+mj-lt"/>
              </a:rPr>
              <a:t>upto</a:t>
            </a:r>
            <a:r>
              <a:rPr lang="en-US" sz="2000" dirty="0">
                <a:latin typeface="+mj-lt"/>
              </a:rPr>
              <a:t> </a:t>
            </a:r>
            <a:r>
              <a:rPr lang="en-US" sz="2000" dirty="0" smtClean="0">
                <a:latin typeface="+mj-lt"/>
              </a:rPr>
              <a:t>6 </a:t>
            </a:r>
            <a:r>
              <a:rPr lang="en-US" sz="2000" dirty="0">
                <a:latin typeface="+mj-lt"/>
              </a:rPr>
              <a:t>months or </a:t>
            </a:r>
            <a:r>
              <a:rPr lang="en-US" sz="2000" dirty="0" smtClean="0">
                <a:latin typeface="+mj-lt"/>
              </a:rPr>
              <a:t>fine</a:t>
            </a:r>
            <a:r>
              <a:rPr lang="en-US" sz="2000" dirty="0">
                <a:latin typeface="+mj-lt"/>
              </a:rPr>
              <a:t> </a:t>
            </a:r>
            <a:r>
              <a:rPr lang="en-US" sz="2000" dirty="0" smtClean="0">
                <a:latin typeface="+mj-lt"/>
              </a:rPr>
              <a:t>Rs. 5 lakhs to Rs. 25 Lakhs, or both</a:t>
            </a:r>
            <a:r>
              <a:rPr lang="en-US" sz="2000" dirty="0">
                <a:latin typeface="+mj-lt"/>
              </a:rPr>
              <a:t>.</a:t>
            </a:r>
          </a:p>
        </p:txBody>
      </p:sp>
      <p:pic>
        <p:nvPicPr>
          <p:cNvPr id="88069" name="Picture 5"/>
          <p:cNvPicPr>
            <a:picLocks noChangeAspect="1" noChangeArrowheads="1"/>
          </p:cNvPicPr>
          <p:nvPr/>
        </p:nvPicPr>
        <p:blipFill>
          <a:blip r:embed="rId2" cstate="print"/>
          <a:srcRect/>
          <a:stretch>
            <a:fillRect/>
          </a:stretch>
        </p:blipFill>
        <p:spPr bwMode="auto">
          <a:xfrm>
            <a:off x="1828800" y="3657600"/>
            <a:ext cx="5029200" cy="2403662"/>
          </a:xfrm>
          <a:prstGeom prst="rect">
            <a:avLst/>
          </a:prstGeom>
          <a:noFill/>
          <a:ln w="9525">
            <a:noFill/>
            <a:miter lim="800000"/>
            <a:headEnd/>
            <a:tailEnd/>
          </a:ln>
        </p:spPr>
      </p:pic>
      <p:sp>
        <p:nvSpPr>
          <p:cNvPr id="11" name="Slide Number Placeholder 10"/>
          <p:cNvSpPr>
            <a:spLocks noGrp="1"/>
          </p:cNvSpPr>
          <p:nvPr>
            <p:ph type="sldNum" sz="quarter" idx="12"/>
          </p:nvPr>
        </p:nvSpPr>
        <p:spPr/>
        <p:txBody>
          <a:bodyPr/>
          <a:lstStyle/>
          <a:p>
            <a:fld id="{B6F15528-21DE-4FAA-801E-634DDDAF4B2B}" type="slidenum">
              <a:rPr lang="en-US" smtClean="0"/>
              <a:pPr/>
              <a:t>73</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8069"/>
                                        </p:tgtEl>
                                        <p:attrNameLst>
                                          <p:attrName>style.visibility</p:attrName>
                                        </p:attrNameLst>
                                      </p:cBhvr>
                                      <p:to>
                                        <p:strVal val="visible"/>
                                      </p:to>
                                    </p:set>
                                    <p:animEffect transition="in" filter="wheel(4)">
                                      <p:cBhvr>
                                        <p:cTn id="12" dur="2000"/>
                                        <p:tgtEl>
                                          <p:spTgt spid="88069"/>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rot="20200842">
            <a:off x="427741" y="1871349"/>
            <a:ext cx="228600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sz="4000" b="1" dirty="0" smtClean="0">
                <a:solidFill>
                  <a:schemeClr val="bg1"/>
                </a:solidFill>
                <a:latin typeface="Times New Roman" pitchFamily="18" charset="0"/>
                <a:cs typeface="Times New Roman" pitchFamily="18" charset="0"/>
              </a:rPr>
              <a:t>FRAUD</a:t>
            </a:r>
            <a:endParaRPr lang="en-US" sz="4000" dirty="0">
              <a:solidFill>
                <a:schemeClr val="bg1"/>
              </a:solidFill>
            </a:endParaRPr>
          </a:p>
        </p:txBody>
      </p:sp>
      <p:pic>
        <p:nvPicPr>
          <p:cNvPr id="111618" name="Picture 2" descr="http://3.bp.blogspot.com/-ibpIiZf7Y0s/T1BITFHz31I/AAAAAAAAAHk/M5BhSKLf2ss/s320/fraud_prevention-11.jpg"/>
          <p:cNvPicPr>
            <a:picLocks noChangeAspect="1" noChangeArrowheads="1"/>
          </p:cNvPicPr>
          <p:nvPr/>
        </p:nvPicPr>
        <p:blipFill>
          <a:blip r:embed="rId2" cstate="print"/>
          <a:srcRect/>
          <a:stretch>
            <a:fillRect/>
          </a:stretch>
        </p:blipFill>
        <p:spPr bwMode="auto">
          <a:xfrm rot="20210460">
            <a:off x="266461" y="3054064"/>
            <a:ext cx="3962400" cy="2166938"/>
          </a:xfrm>
          <a:prstGeom prst="rect">
            <a:avLst/>
          </a:prstGeom>
          <a:noFill/>
        </p:spPr>
      </p:pic>
      <p:pic>
        <p:nvPicPr>
          <p:cNvPr id="111620" name="Picture 4" descr="http://discusstech.org/wp-content/uploads/2012/06/confidential11.png"/>
          <p:cNvPicPr>
            <a:picLocks noChangeAspect="1" noChangeArrowheads="1"/>
          </p:cNvPicPr>
          <p:nvPr/>
        </p:nvPicPr>
        <p:blipFill>
          <a:blip r:embed="rId3" cstate="print"/>
          <a:srcRect/>
          <a:stretch>
            <a:fillRect/>
          </a:stretch>
        </p:blipFill>
        <p:spPr bwMode="auto">
          <a:xfrm rot="19950568">
            <a:off x="5319020" y="2252549"/>
            <a:ext cx="3200400" cy="3352800"/>
          </a:xfrm>
          <a:prstGeom prst="rect">
            <a:avLst/>
          </a:prstGeom>
          <a:noFill/>
        </p:spPr>
      </p:pic>
      <p:sp>
        <p:nvSpPr>
          <p:cNvPr id="9" name="Rectangle 8"/>
          <p:cNvSpPr/>
          <p:nvPr/>
        </p:nvSpPr>
        <p:spPr>
          <a:xfrm rot="20047823">
            <a:off x="3938246" y="1378697"/>
            <a:ext cx="5085046" cy="707886"/>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IN" sz="4000" b="1" dirty="0" smtClean="0">
                <a:solidFill>
                  <a:schemeClr val="bg1"/>
                </a:solidFill>
                <a:latin typeface="Times New Roman" pitchFamily="18" charset="0"/>
                <a:cs typeface="Times New Roman" pitchFamily="18" charset="0"/>
              </a:rPr>
              <a:t>CONFIDENTIALITY</a:t>
            </a:r>
            <a:endParaRPr lang="en-US" sz="4000" dirty="0">
              <a:solidFill>
                <a:schemeClr val="bg1"/>
              </a:solidFill>
            </a:endParaRPr>
          </a:p>
        </p:txBody>
      </p:sp>
      <p:sp>
        <p:nvSpPr>
          <p:cNvPr id="12" name="Slide Number Placeholder 11"/>
          <p:cNvSpPr>
            <a:spLocks noGrp="1"/>
          </p:cNvSpPr>
          <p:nvPr>
            <p:ph type="sldNum" sz="quarter" idx="12"/>
          </p:nvPr>
        </p:nvSpPr>
        <p:spPr/>
        <p:txBody>
          <a:bodyPr/>
          <a:lstStyle/>
          <a:p>
            <a:fld id="{B6F15528-21DE-4FAA-801E-634DDDAF4B2B}" type="slidenum">
              <a:rPr lang="en-US" smtClean="0"/>
              <a:pPr/>
              <a:t>74</a:t>
            </a:fld>
            <a:endParaRPr lang="en-US" dirty="0"/>
          </a:p>
        </p:txBody>
      </p:sp>
      <p:sp>
        <p:nvSpPr>
          <p:cNvPr id="14" name="Footer Placeholder 13"/>
          <p:cNvSpPr>
            <a:spLocks noGrp="1"/>
          </p:cNvSpPr>
          <p:nvPr>
            <p:ph type="ftr" sz="quarter" idx="11"/>
          </p:nvPr>
        </p:nvSpPr>
        <p:spPr/>
        <p:txBody>
          <a:bodyPr/>
          <a:lstStyle/>
          <a:p>
            <a:r>
              <a:rPr lang="en-US" dirty="0" smtClean="0"/>
              <a:t>Email: CSshishirdudeja@gmail.com,                      Cell: +919910938312</a:t>
            </a:r>
            <a:endParaRPr lang="en-US" dirty="0"/>
          </a:p>
        </p:txBody>
      </p:sp>
      <p:sp>
        <p:nvSpPr>
          <p:cNvPr id="15" name="Date Placeholder 14"/>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111618"/>
                                        </p:tgtEl>
                                        <p:attrNameLst>
                                          <p:attrName>style.visibility</p:attrName>
                                        </p:attrNameLst>
                                      </p:cBhvr>
                                      <p:to>
                                        <p:strVal val="visible"/>
                                      </p:to>
                                    </p:set>
                                    <p:animEffect transition="in" filter="wipe(down)">
                                      <p:cBhvr>
                                        <p:cTn id="17" dur="580">
                                          <p:stCondLst>
                                            <p:cond delay="0"/>
                                          </p:stCondLst>
                                        </p:cTn>
                                        <p:tgtEl>
                                          <p:spTgt spid="111618"/>
                                        </p:tgtEl>
                                      </p:cBhvr>
                                    </p:animEffect>
                                    <p:anim calcmode="lin" valueType="num">
                                      <p:cBhvr>
                                        <p:cTn id="18" dur="1822" tmFilter="0,0; 0.14,0.36; 0.43,0.73; 0.71,0.91; 1.0,1.0">
                                          <p:stCondLst>
                                            <p:cond delay="0"/>
                                          </p:stCondLst>
                                        </p:cTn>
                                        <p:tgtEl>
                                          <p:spTgt spid="111618"/>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11618"/>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11618"/>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11618"/>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11618"/>
                                        </p:tgtEl>
                                        <p:attrNameLst>
                                          <p:attrName>ppt_y</p:attrName>
                                        </p:attrNameLst>
                                      </p:cBhvr>
                                      <p:tavLst>
                                        <p:tav tm="0" fmla="#ppt_y-sin(pi*$)/81">
                                          <p:val>
                                            <p:fltVal val="0"/>
                                          </p:val>
                                        </p:tav>
                                        <p:tav tm="100000">
                                          <p:val>
                                            <p:fltVal val="1"/>
                                          </p:val>
                                        </p:tav>
                                      </p:tavLst>
                                    </p:anim>
                                    <p:animScale>
                                      <p:cBhvr>
                                        <p:cTn id="23" dur="26">
                                          <p:stCondLst>
                                            <p:cond delay="650"/>
                                          </p:stCondLst>
                                        </p:cTn>
                                        <p:tgtEl>
                                          <p:spTgt spid="111618"/>
                                        </p:tgtEl>
                                      </p:cBhvr>
                                      <p:to x="100000" y="60000"/>
                                    </p:animScale>
                                    <p:animScale>
                                      <p:cBhvr>
                                        <p:cTn id="24" dur="166" decel="50000">
                                          <p:stCondLst>
                                            <p:cond delay="676"/>
                                          </p:stCondLst>
                                        </p:cTn>
                                        <p:tgtEl>
                                          <p:spTgt spid="111618"/>
                                        </p:tgtEl>
                                      </p:cBhvr>
                                      <p:to x="100000" y="100000"/>
                                    </p:animScale>
                                    <p:animScale>
                                      <p:cBhvr>
                                        <p:cTn id="25" dur="26">
                                          <p:stCondLst>
                                            <p:cond delay="1312"/>
                                          </p:stCondLst>
                                        </p:cTn>
                                        <p:tgtEl>
                                          <p:spTgt spid="111618"/>
                                        </p:tgtEl>
                                      </p:cBhvr>
                                      <p:to x="100000" y="80000"/>
                                    </p:animScale>
                                    <p:animScale>
                                      <p:cBhvr>
                                        <p:cTn id="26" dur="166" decel="50000">
                                          <p:stCondLst>
                                            <p:cond delay="1338"/>
                                          </p:stCondLst>
                                        </p:cTn>
                                        <p:tgtEl>
                                          <p:spTgt spid="111618"/>
                                        </p:tgtEl>
                                      </p:cBhvr>
                                      <p:to x="100000" y="100000"/>
                                    </p:animScale>
                                    <p:animScale>
                                      <p:cBhvr>
                                        <p:cTn id="27" dur="26">
                                          <p:stCondLst>
                                            <p:cond delay="1642"/>
                                          </p:stCondLst>
                                        </p:cTn>
                                        <p:tgtEl>
                                          <p:spTgt spid="111618"/>
                                        </p:tgtEl>
                                      </p:cBhvr>
                                      <p:to x="100000" y="90000"/>
                                    </p:animScale>
                                    <p:animScale>
                                      <p:cBhvr>
                                        <p:cTn id="28" dur="166" decel="50000">
                                          <p:stCondLst>
                                            <p:cond delay="1668"/>
                                          </p:stCondLst>
                                        </p:cTn>
                                        <p:tgtEl>
                                          <p:spTgt spid="111618"/>
                                        </p:tgtEl>
                                      </p:cBhvr>
                                      <p:to x="100000" y="100000"/>
                                    </p:animScale>
                                    <p:animScale>
                                      <p:cBhvr>
                                        <p:cTn id="29" dur="26">
                                          <p:stCondLst>
                                            <p:cond delay="1808"/>
                                          </p:stCondLst>
                                        </p:cTn>
                                        <p:tgtEl>
                                          <p:spTgt spid="111618"/>
                                        </p:tgtEl>
                                      </p:cBhvr>
                                      <p:to x="100000" y="95000"/>
                                    </p:animScale>
                                    <p:animScale>
                                      <p:cBhvr>
                                        <p:cTn id="30" dur="166" decel="50000">
                                          <p:stCondLst>
                                            <p:cond delay="1834"/>
                                          </p:stCondLst>
                                        </p:cTn>
                                        <p:tgtEl>
                                          <p:spTgt spid="111618"/>
                                        </p:tgtEl>
                                      </p:cBhvr>
                                      <p:to x="100000" y="100000"/>
                                    </p:animScale>
                                  </p:childTnLst>
                                </p:cTn>
                              </p:par>
                              <p:par>
                                <p:cTn id="31" presetID="26" presetClass="entr" presetSubtype="0" fill="hold" nodeType="withEffect">
                                  <p:stCondLst>
                                    <p:cond delay="0"/>
                                  </p:stCondLst>
                                  <p:childTnLst>
                                    <p:set>
                                      <p:cBhvr>
                                        <p:cTn id="32" dur="1" fill="hold">
                                          <p:stCondLst>
                                            <p:cond delay="0"/>
                                          </p:stCondLst>
                                        </p:cTn>
                                        <p:tgtEl>
                                          <p:spTgt spid="111620"/>
                                        </p:tgtEl>
                                        <p:attrNameLst>
                                          <p:attrName>style.visibility</p:attrName>
                                        </p:attrNameLst>
                                      </p:cBhvr>
                                      <p:to>
                                        <p:strVal val="visible"/>
                                      </p:to>
                                    </p:set>
                                    <p:animEffect transition="in" filter="wipe(down)">
                                      <p:cBhvr>
                                        <p:cTn id="33" dur="580">
                                          <p:stCondLst>
                                            <p:cond delay="0"/>
                                          </p:stCondLst>
                                        </p:cTn>
                                        <p:tgtEl>
                                          <p:spTgt spid="111620"/>
                                        </p:tgtEl>
                                      </p:cBhvr>
                                    </p:animEffect>
                                    <p:anim calcmode="lin" valueType="num">
                                      <p:cBhvr>
                                        <p:cTn id="34" dur="1822" tmFilter="0,0; 0.14,0.36; 0.43,0.73; 0.71,0.91; 1.0,1.0">
                                          <p:stCondLst>
                                            <p:cond delay="0"/>
                                          </p:stCondLst>
                                        </p:cTn>
                                        <p:tgtEl>
                                          <p:spTgt spid="111620"/>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11620"/>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11620"/>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11620"/>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11620"/>
                                        </p:tgtEl>
                                        <p:attrNameLst>
                                          <p:attrName>ppt_y</p:attrName>
                                        </p:attrNameLst>
                                      </p:cBhvr>
                                      <p:tavLst>
                                        <p:tav tm="0" fmla="#ppt_y-sin(pi*$)/81">
                                          <p:val>
                                            <p:fltVal val="0"/>
                                          </p:val>
                                        </p:tav>
                                        <p:tav tm="100000">
                                          <p:val>
                                            <p:fltVal val="1"/>
                                          </p:val>
                                        </p:tav>
                                      </p:tavLst>
                                    </p:anim>
                                    <p:animScale>
                                      <p:cBhvr>
                                        <p:cTn id="39" dur="26">
                                          <p:stCondLst>
                                            <p:cond delay="650"/>
                                          </p:stCondLst>
                                        </p:cTn>
                                        <p:tgtEl>
                                          <p:spTgt spid="111620"/>
                                        </p:tgtEl>
                                      </p:cBhvr>
                                      <p:to x="100000" y="60000"/>
                                    </p:animScale>
                                    <p:animScale>
                                      <p:cBhvr>
                                        <p:cTn id="40" dur="166" decel="50000">
                                          <p:stCondLst>
                                            <p:cond delay="676"/>
                                          </p:stCondLst>
                                        </p:cTn>
                                        <p:tgtEl>
                                          <p:spTgt spid="111620"/>
                                        </p:tgtEl>
                                      </p:cBhvr>
                                      <p:to x="100000" y="100000"/>
                                    </p:animScale>
                                    <p:animScale>
                                      <p:cBhvr>
                                        <p:cTn id="41" dur="26">
                                          <p:stCondLst>
                                            <p:cond delay="1312"/>
                                          </p:stCondLst>
                                        </p:cTn>
                                        <p:tgtEl>
                                          <p:spTgt spid="111620"/>
                                        </p:tgtEl>
                                      </p:cBhvr>
                                      <p:to x="100000" y="80000"/>
                                    </p:animScale>
                                    <p:animScale>
                                      <p:cBhvr>
                                        <p:cTn id="42" dur="166" decel="50000">
                                          <p:stCondLst>
                                            <p:cond delay="1338"/>
                                          </p:stCondLst>
                                        </p:cTn>
                                        <p:tgtEl>
                                          <p:spTgt spid="111620"/>
                                        </p:tgtEl>
                                      </p:cBhvr>
                                      <p:to x="100000" y="100000"/>
                                    </p:animScale>
                                    <p:animScale>
                                      <p:cBhvr>
                                        <p:cTn id="43" dur="26">
                                          <p:stCondLst>
                                            <p:cond delay="1642"/>
                                          </p:stCondLst>
                                        </p:cTn>
                                        <p:tgtEl>
                                          <p:spTgt spid="111620"/>
                                        </p:tgtEl>
                                      </p:cBhvr>
                                      <p:to x="100000" y="90000"/>
                                    </p:animScale>
                                    <p:animScale>
                                      <p:cBhvr>
                                        <p:cTn id="44" dur="166" decel="50000">
                                          <p:stCondLst>
                                            <p:cond delay="1668"/>
                                          </p:stCondLst>
                                        </p:cTn>
                                        <p:tgtEl>
                                          <p:spTgt spid="111620"/>
                                        </p:tgtEl>
                                      </p:cBhvr>
                                      <p:to x="100000" y="100000"/>
                                    </p:animScale>
                                    <p:animScale>
                                      <p:cBhvr>
                                        <p:cTn id="45" dur="26">
                                          <p:stCondLst>
                                            <p:cond delay="1808"/>
                                          </p:stCondLst>
                                        </p:cTn>
                                        <p:tgtEl>
                                          <p:spTgt spid="111620"/>
                                        </p:tgtEl>
                                      </p:cBhvr>
                                      <p:to x="100000" y="95000"/>
                                    </p:animScale>
                                    <p:animScale>
                                      <p:cBhvr>
                                        <p:cTn id="46" dur="166" decel="50000">
                                          <p:stCondLst>
                                            <p:cond delay="1834"/>
                                          </p:stCondLst>
                                        </p:cTn>
                                        <p:tgtEl>
                                          <p:spTgt spid="1116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6F15528-21DE-4FAA-801E-634DDDAF4B2B}" type="slidenum">
              <a:rPr lang="en-US" smtClean="0"/>
              <a:pPr/>
              <a:t>75</a:t>
            </a:fld>
            <a:endParaRPr lang="en-US" dirty="0"/>
          </a:p>
        </p:txBody>
      </p:sp>
      <p:sp>
        <p:nvSpPr>
          <p:cNvPr id="9" name="Footer Placeholder 8"/>
          <p:cNvSpPr>
            <a:spLocks noGrp="1"/>
          </p:cNvSpPr>
          <p:nvPr>
            <p:ph type="ftr" sz="quarter" idx="11"/>
          </p:nvPr>
        </p:nvSpPr>
        <p:spPr/>
        <p:txBody>
          <a:bodyPr/>
          <a:lstStyle/>
          <a:p>
            <a:r>
              <a:rPr lang="en-US" dirty="0" smtClean="0"/>
              <a:t>Email: CSshishirdudeja@gmail.com,                      Cell: +919910938312</a:t>
            </a:r>
            <a:endParaRPr lang="en-US" dirty="0"/>
          </a:p>
        </p:txBody>
      </p:sp>
      <p:graphicFrame>
        <p:nvGraphicFramePr>
          <p:cNvPr id="10" name="Diagram 9"/>
          <p:cNvGraphicFramePr/>
          <p:nvPr/>
        </p:nvGraphicFramePr>
        <p:xfrm>
          <a:off x="0" y="1371600"/>
          <a:ext cx="91440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ounded Rectangle 10"/>
          <p:cNvSpPr/>
          <p:nvPr/>
        </p:nvSpPr>
        <p:spPr>
          <a:xfrm>
            <a:off x="0" y="0"/>
            <a:ext cx="9144000" cy="990600"/>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200" b="1" dirty="0" smtClean="0">
                <a:solidFill>
                  <a:schemeClr val="bg1"/>
                </a:solidFill>
                <a:latin typeface="Times New Roman" pitchFamily="18" charset="0"/>
                <a:cs typeface="Times New Roman" pitchFamily="18" charset="0"/>
              </a:rPr>
              <a:t>FRAUD </a:t>
            </a:r>
            <a:endParaRPr lang="en-GB" sz="3200" b="1" dirty="0">
              <a:solidFill>
                <a:schemeClr val="bg1"/>
              </a:solidFill>
              <a:latin typeface="Times New Roman" pitchFamily="18" charset="0"/>
              <a:cs typeface="Times New Roman" pitchFamily="18" charset="0"/>
            </a:endParaRPr>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10">
                                            <p:graphicEl>
                                              <a:dgm id="{D889E22A-5DD9-48F5-B74F-B730E6424141}"/>
                                            </p:graphicEl>
                                          </p:spTgt>
                                        </p:tgtEl>
                                        <p:attrNameLst>
                                          <p:attrName>style.visibility</p:attrName>
                                        </p:attrNameLst>
                                      </p:cBhvr>
                                      <p:to>
                                        <p:strVal val="visible"/>
                                      </p:to>
                                    </p:set>
                                    <p:animEffect transition="in" filter="slide(fromLeft)">
                                      <p:cBhvr>
                                        <p:cTn id="12" dur="500"/>
                                        <p:tgtEl>
                                          <p:spTgt spid="10">
                                            <p:graphicEl>
                                              <a:dgm id="{D889E22A-5DD9-48F5-B74F-B730E6424141}"/>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10">
                                            <p:graphicEl>
                                              <a:dgm id="{03FEE3FD-10CD-40A9-8D97-CB07D0B86ADD}"/>
                                            </p:graphicEl>
                                          </p:spTgt>
                                        </p:tgtEl>
                                        <p:attrNameLst>
                                          <p:attrName>style.visibility</p:attrName>
                                        </p:attrNameLst>
                                      </p:cBhvr>
                                      <p:to>
                                        <p:strVal val="visible"/>
                                      </p:to>
                                    </p:set>
                                    <p:animEffect transition="in" filter="slide(fromLeft)">
                                      <p:cBhvr>
                                        <p:cTn id="17" dur="500"/>
                                        <p:tgtEl>
                                          <p:spTgt spid="10">
                                            <p:graphicEl>
                                              <a:dgm id="{03FEE3FD-10CD-40A9-8D97-CB07D0B86ADD}"/>
                                            </p:graphicEl>
                                          </p:spTgt>
                                        </p:tgtEl>
                                      </p:cBhvr>
                                    </p:animEffect>
                                  </p:childTnLst>
                                </p:cTn>
                              </p:par>
                              <p:par>
                                <p:cTn id="18" presetID="12" presetClass="entr" presetSubtype="8" fill="hold" grpId="0" nodeType="withEffect">
                                  <p:stCondLst>
                                    <p:cond delay="0"/>
                                  </p:stCondLst>
                                  <p:childTnLst>
                                    <p:set>
                                      <p:cBhvr>
                                        <p:cTn id="19" dur="1" fill="hold">
                                          <p:stCondLst>
                                            <p:cond delay="0"/>
                                          </p:stCondLst>
                                        </p:cTn>
                                        <p:tgtEl>
                                          <p:spTgt spid="10">
                                            <p:graphicEl>
                                              <a:dgm id="{93DCAD1B-44BE-4D46-B590-6196BFFA04B3}"/>
                                            </p:graphicEl>
                                          </p:spTgt>
                                        </p:tgtEl>
                                        <p:attrNameLst>
                                          <p:attrName>style.visibility</p:attrName>
                                        </p:attrNameLst>
                                      </p:cBhvr>
                                      <p:to>
                                        <p:strVal val="visible"/>
                                      </p:to>
                                    </p:set>
                                    <p:animEffect transition="in" filter="slide(fromLeft)">
                                      <p:cBhvr>
                                        <p:cTn id="20" dur="500"/>
                                        <p:tgtEl>
                                          <p:spTgt spid="10">
                                            <p:graphicEl>
                                              <a:dgm id="{93DCAD1B-44BE-4D46-B590-6196BFFA04B3}"/>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10">
                                            <p:graphicEl>
                                              <a:dgm id="{62C025A6-45A4-452C-94A5-5406E437B618}"/>
                                            </p:graphicEl>
                                          </p:spTgt>
                                        </p:tgtEl>
                                        <p:attrNameLst>
                                          <p:attrName>style.visibility</p:attrName>
                                        </p:attrNameLst>
                                      </p:cBhvr>
                                      <p:to>
                                        <p:strVal val="visible"/>
                                      </p:to>
                                    </p:set>
                                    <p:animEffect transition="in" filter="slide(fromLeft)">
                                      <p:cBhvr>
                                        <p:cTn id="25" dur="500"/>
                                        <p:tgtEl>
                                          <p:spTgt spid="10">
                                            <p:graphicEl>
                                              <a:dgm id="{62C025A6-45A4-452C-94A5-5406E437B618}"/>
                                            </p:graphicEl>
                                          </p:spTgt>
                                        </p:tgtEl>
                                      </p:cBhvr>
                                    </p:animEffect>
                                  </p:childTnLst>
                                </p:cTn>
                              </p:par>
                              <p:par>
                                <p:cTn id="26" presetID="12" presetClass="entr" presetSubtype="8" fill="hold" grpId="0" nodeType="withEffect">
                                  <p:stCondLst>
                                    <p:cond delay="0"/>
                                  </p:stCondLst>
                                  <p:childTnLst>
                                    <p:set>
                                      <p:cBhvr>
                                        <p:cTn id="27" dur="1" fill="hold">
                                          <p:stCondLst>
                                            <p:cond delay="0"/>
                                          </p:stCondLst>
                                        </p:cTn>
                                        <p:tgtEl>
                                          <p:spTgt spid="10">
                                            <p:graphicEl>
                                              <a:dgm id="{B0D311DE-ECA3-4AC6-9C9A-DC87EF3F6F01}"/>
                                            </p:graphicEl>
                                          </p:spTgt>
                                        </p:tgtEl>
                                        <p:attrNameLst>
                                          <p:attrName>style.visibility</p:attrName>
                                        </p:attrNameLst>
                                      </p:cBhvr>
                                      <p:to>
                                        <p:strVal val="visible"/>
                                      </p:to>
                                    </p:set>
                                    <p:animEffect transition="in" filter="slide(fromLeft)">
                                      <p:cBhvr>
                                        <p:cTn id="28" dur="500"/>
                                        <p:tgtEl>
                                          <p:spTgt spid="10">
                                            <p:graphicEl>
                                              <a:dgm id="{B0D311DE-ECA3-4AC6-9C9A-DC87EF3F6F01}"/>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8" fill="hold" grpId="0" nodeType="clickEffect">
                                  <p:stCondLst>
                                    <p:cond delay="0"/>
                                  </p:stCondLst>
                                  <p:childTnLst>
                                    <p:set>
                                      <p:cBhvr>
                                        <p:cTn id="32" dur="1" fill="hold">
                                          <p:stCondLst>
                                            <p:cond delay="0"/>
                                          </p:stCondLst>
                                        </p:cTn>
                                        <p:tgtEl>
                                          <p:spTgt spid="10">
                                            <p:graphicEl>
                                              <a:dgm id="{7B90E2FB-6004-4C85-9602-82B152475D78}"/>
                                            </p:graphicEl>
                                          </p:spTgt>
                                        </p:tgtEl>
                                        <p:attrNameLst>
                                          <p:attrName>style.visibility</p:attrName>
                                        </p:attrNameLst>
                                      </p:cBhvr>
                                      <p:to>
                                        <p:strVal val="visible"/>
                                      </p:to>
                                    </p:set>
                                    <p:animEffect transition="in" filter="slide(fromLeft)">
                                      <p:cBhvr>
                                        <p:cTn id="33" dur="500"/>
                                        <p:tgtEl>
                                          <p:spTgt spid="10">
                                            <p:graphicEl>
                                              <a:dgm id="{7B90E2FB-6004-4C85-9602-82B152475D78}"/>
                                            </p:graphicEl>
                                          </p:spTgt>
                                        </p:tgtEl>
                                      </p:cBhvr>
                                    </p:animEffect>
                                  </p:childTnLst>
                                </p:cTn>
                              </p:par>
                              <p:par>
                                <p:cTn id="34" presetID="12" presetClass="entr" presetSubtype="8" fill="hold" grpId="0" nodeType="withEffect">
                                  <p:stCondLst>
                                    <p:cond delay="0"/>
                                  </p:stCondLst>
                                  <p:childTnLst>
                                    <p:set>
                                      <p:cBhvr>
                                        <p:cTn id="35" dur="1" fill="hold">
                                          <p:stCondLst>
                                            <p:cond delay="0"/>
                                          </p:stCondLst>
                                        </p:cTn>
                                        <p:tgtEl>
                                          <p:spTgt spid="10">
                                            <p:graphicEl>
                                              <a:dgm id="{F2A61E62-1751-47A3-B5B8-18D0F6D74139}"/>
                                            </p:graphicEl>
                                          </p:spTgt>
                                        </p:tgtEl>
                                        <p:attrNameLst>
                                          <p:attrName>style.visibility</p:attrName>
                                        </p:attrNameLst>
                                      </p:cBhvr>
                                      <p:to>
                                        <p:strVal val="visible"/>
                                      </p:to>
                                    </p:set>
                                    <p:animEffect transition="in" filter="slide(fromLeft)">
                                      <p:cBhvr>
                                        <p:cTn id="36" dur="500"/>
                                        <p:tgtEl>
                                          <p:spTgt spid="10">
                                            <p:graphicEl>
                                              <a:dgm id="{F2A61E62-1751-47A3-B5B8-18D0F6D7413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P spid="11" grpId="0" animBg="1"/>
    </p:bld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Times New Roman" pitchFamily="18" charset="0"/>
                <a:cs typeface="Times New Roman" pitchFamily="18" charset="0"/>
              </a:rPr>
              <a:t>DEFINITION OF FRAUD </a:t>
            </a:r>
            <a:br>
              <a:rPr lang="en-US" sz="3000" b="1" dirty="0" smtClean="0">
                <a:solidFill>
                  <a:srgbClr val="00B0F0"/>
                </a:solidFill>
                <a:latin typeface="Times New Roman" pitchFamily="18" charset="0"/>
                <a:cs typeface="Times New Roman" pitchFamily="18" charset="0"/>
              </a:rPr>
            </a:br>
            <a:r>
              <a:rPr lang="en-US" sz="3000" b="1" dirty="0" smtClean="0">
                <a:solidFill>
                  <a:srgbClr val="00B0F0"/>
                </a:solidFill>
                <a:latin typeface="Times New Roman" pitchFamily="18" charset="0"/>
                <a:cs typeface="Times New Roman" pitchFamily="18" charset="0"/>
              </a:rPr>
              <a:t>[</a:t>
            </a:r>
            <a:r>
              <a:rPr lang="en-US" sz="2000" b="1" dirty="0" smtClean="0">
                <a:solidFill>
                  <a:srgbClr val="00B0F0"/>
                </a:solidFill>
                <a:latin typeface="Times New Roman" pitchFamily="18" charset="0"/>
                <a:cs typeface="Times New Roman" pitchFamily="18" charset="0"/>
              </a:rPr>
              <a:t>Section 447]</a:t>
            </a:r>
            <a:endParaRPr lang="en-IN" sz="2000" b="1" dirty="0" smtClean="0">
              <a:solidFill>
                <a:srgbClr val="00B0F0"/>
              </a:solidFill>
              <a:latin typeface="Times New Roman" pitchFamily="18" charset="0"/>
              <a:cs typeface="Times New Roman" pitchFamily="18" charset="0"/>
            </a:endParaRPr>
          </a:p>
        </p:txBody>
      </p:sp>
      <p:sp>
        <p:nvSpPr>
          <p:cNvPr id="4" name="TextBox 3"/>
          <p:cNvSpPr txBox="1"/>
          <p:nvPr/>
        </p:nvSpPr>
        <p:spPr>
          <a:xfrm>
            <a:off x="76200" y="1066800"/>
            <a:ext cx="8991600" cy="3693319"/>
          </a:xfrm>
          <a:prstGeom prst="rect">
            <a:avLst/>
          </a:prstGeom>
          <a:noFill/>
        </p:spPr>
        <p:txBody>
          <a:bodyPr wrap="square" rtlCol="0">
            <a:spAutoFit/>
          </a:bodyPr>
          <a:lstStyle/>
          <a:p>
            <a:pPr algn="just"/>
            <a:r>
              <a:rPr lang="en-US" sz="2000" dirty="0" smtClean="0">
                <a:latin typeface="+mj-lt"/>
                <a:cs typeface="Times New Roman" pitchFamily="18" charset="0"/>
              </a:rPr>
              <a:t>“Fraud” includes</a:t>
            </a:r>
          </a:p>
          <a:p>
            <a:pPr algn="just"/>
            <a:endParaRPr lang="en-US" sz="1400" dirty="0" smtClean="0">
              <a:latin typeface="+mj-lt"/>
              <a:cs typeface="Times New Roman" pitchFamily="18" charset="0"/>
            </a:endParaRPr>
          </a:p>
          <a:p>
            <a:pPr algn="just">
              <a:buFont typeface="Wingdings" pitchFamily="2" charset="2"/>
              <a:buChar char="ü"/>
            </a:pPr>
            <a:r>
              <a:rPr lang="en-US" sz="2000" dirty="0" smtClean="0">
                <a:latin typeface="+mj-lt"/>
                <a:cs typeface="Times New Roman" pitchFamily="18" charset="0"/>
              </a:rPr>
              <a:t> Any act, </a:t>
            </a:r>
          </a:p>
          <a:p>
            <a:pPr algn="just">
              <a:buFont typeface="Wingdings" pitchFamily="2" charset="2"/>
              <a:buChar char="ü"/>
            </a:pPr>
            <a:r>
              <a:rPr lang="en-US" sz="2000" dirty="0" smtClean="0">
                <a:latin typeface="+mj-lt"/>
                <a:cs typeface="Times New Roman" pitchFamily="18" charset="0"/>
              </a:rPr>
              <a:t> Omission, </a:t>
            </a:r>
          </a:p>
          <a:p>
            <a:pPr algn="just">
              <a:buFont typeface="Wingdings" pitchFamily="2" charset="2"/>
              <a:buChar char="ü"/>
            </a:pPr>
            <a:r>
              <a:rPr lang="en-US" sz="2000" dirty="0" smtClean="0">
                <a:latin typeface="+mj-lt"/>
                <a:cs typeface="Times New Roman" pitchFamily="18" charset="0"/>
              </a:rPr>
              <a:t> Concealment of any fact; or </a:t>
            </a:r>
          </a:p>
          <a:p>
            <a:pPr algn="just">
              <a:buFont typeface="Wingdings" pitchFamily="2" charset="2"/>
              <a:buChar char="ü"/>
            </a:pPr>
            <a:r>
              <a:rPr lang="en-US" sz="2000" dirty="0" smtClean="0">
                <a:latin typeface="+mj-lt"/>
                <a:cs typeface="Times New Roman" pitchFamily="18" charset="0"/>
              </a:rPr>
              <a:t> Abuse of position committed </a:t>
            </a:r>
          </a:p>
          <a:p>
            <a:pPr algn="just"/>
            <a:endParaRPr lang="en-US" sz="2000" dirty="0" smtClean="0">
              <a:latin typeface="+mj-lt"/>
              <a:cs typeface="Times New Roman" pitchFamily="18" charset="0"/>
            </a:endParaRPr>
          </a:p>
          <a:p>
            <a:pPr algn="just"/>
            <a:r>
              <a:rPr lang="en-US" sz="2000" dirty="0" smtClean="0">
                <a:latin typeface="+mj-lt"/>
                <a:cs typeface="Times New Roman" pitchFamily="18" charset="0"/>
              </a:rPr>
              <a:t>by any person or any other person with the connivance in any manner, with intent to deceive, to gain undue advantage from, or to injure the interests of, the company or </a:t>
            </a:r>
            <a:r>
              <a:rPr lang="en-US" sz="2000" dirty="0" smtClean="0">
                <a:solidFill>
                  <a:srgbClr val="FF0000"/>
                </a:solidFill>
                <a:latin typeface="+mj-lt"/>
                <a:cs typeface="Times New Roman" pitchFamily="18" charset="0"/>
              </a:rPr>
              <a:t>its shareholders or its creditors or any other person</a:t>
            </a:r>
            <a:r>
              <a:rPr lang="en-US" sz="2000" dirty="0" smtClean="0">
                <a:latin typeface="+mj-lt"/>
                <a:cs typeface="Times New Roman" pitchFamily="18" charset="0"/>
              </a:rPr>
              <a:t>, whether or not there is any wrongful gain or wrongful loss.</a:t>
            </a:r>
          </a:p>
          <a:p>
            <a:pPr algn="just"/>
            <a:endParaRPr lang="en-US" sz="2000" dirty="0">
              <a:latin typeface="+mj-lt"/>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76</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checkerboard(across)">
                                      <p:cBhvr>
                                        <p:cTn id="7" dur="500"/>
                                        <p:tgtEl>
                                          <p:spTgt spid="62466"/>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cs typeface="Times New Roman" pitchFamily="18" charset="0"/>
              </a:rPr>
              <a:t>PENALTY FOR FRAUD</a:t>
            </a:r>
            <a:endParaRPr lang="en-IN" sz="3000" b="1" dirty="0" smtClean="0">
              <a:solidFill>
                <a:srgbClr val="00B0F0"/>
              </a:solidFill>
              <a:latin typeface="Times New Roman" pitchFamily="18"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rmAutofit/>
          </a:bodyPr>
          <a:lstStyle/>
          <a:p>
            <a:pPr marL="420624" indent="-384048" algn="just" eaLnBrk="1" fontAlgn="auto" hangingPunct="1">
              <a:spcAft>
                <a:spcPts val="0"/>
              </a:spcAft>
              <a:buClrTx/>
              <a:buFont typeface="Wingdings" pitchFamily="2" charset="2"/>
              <a:buChar char="Ø"/>
              <a:defRPr/>
            </a:pPr>
            <a:r>
              <a:rPr lang="en-US" sz="2000" dirty="0" smtClean="0">
                <a:latin typeface="+mj-lt"/>
                <a:cs typeface="Times New Roman" pitchFamily="18" charset="0"/>
              </a:rPr>
              <a:t>Any person guilty of fraud –</a:t>
            </a:r>
            <a:r>
              <a:rPr lang="en-US" sz="2000" dirty="0" smtClean="0">
                <a:solidFill>
                  <a:srgbClr val="FF0000"/>
                </a:solidFill>
                <a:latin typeface="+mj-lt"/>
                <a:cs typeface="Times New Roman" pitchFamily="18" charset="0"/>
              </a:rPr>
              <a:t> </a:t>
            </a:r>
          </a:p>
          <a:p>
            <a:pPr marL="420624" indent="-384048" algn="just" eaLnBrk="1" fontAlgn="auto" hangingPunct="1">
              <a:spcAft>
                <a:spcPts val="0"/>
              </a:spcAft>
              <a:buClrTx/>
              <a:buFont typeface="Wingdings" pitchFamily="2" charset="2"/>
              <a:buChar char="Ø"/>
              <a:defRPr/>
            </a:pPr>
            <a:endParaRPr lang="en-US" sz="2000" dirty="0" smtClean="0">
              <a:solidFill>
                <a:srgbClr val="FF0000"/>
              </a:solidFill>
              <a:latin typeface="+mj-lt"/>
              <a:cs typeface="Times New Roman" pitchFamily="18" charset="0"/>
            </a:endParaRPr>
          </a:p>
          <a:p>
            <a:pPr marL="420624" indent="-384048" algn="just" eaLnBrk="1" fontAlgn="auto" hangingPunct="1">
              <a:spcAft>
                <a:spcPts val="0"/>
              </a:spcAft>
              <a:buClrTx/>
              <a:buFont typeface="Wingdings" pitchFamily="2" charset="2"/>
              <a:buChar char="Ø"/>
              <a:defRPr/>
            </a:pPr>
            <a:r>
              <a:rPr lang="en-US" sz="2000" dirty="0" smtClean="0">
                <a:solidFill>
                  <a:srgbClr val="FF0000"/>
                </a:solidFill>
                <a:latin typeface="+mj-lt"/>
                <a:cs typeface="Times New Roman" pitchFamily="18" charset="0"/>
              </a:rPr>
              <a:t>Imprisonment: </a:t>
            </a:r>
            <a:r>
              <a:rPr lang="en-US" sz="2000" dirty="0" smtClean="0">
                <a:latin typeface="+mj-lt"/>
                <a:cs typeface="Times New Roman" pitchFamily="18" charset="0"/>
              </a:rPr>
              <a:t>6 months to 10 years; and </a:t>
            </a:r>
          </a:p>
          <a:p>
            <a:pPr marL="420624" indent="-384048" algn="just" eaLnBrk="1" fontAlgn="auto" hangingPunct="1">
              <a:spcAft>
                <a:spcPts val="0"/>
              </a:spcAft>
              <a:buClrTx/>
              <a:buNone/>
              <a:defRPr/>
            </a:pPr>
            <a:endParaRPr lang="en-US" sz="2000" dirty="0" smtClean="0">
              <a:latin typeface="+mj-lt"/>
              <a:cs typeface="Times New Roman" pitchFamily="18" charset="0"/>
            </a:endParaRPr>
          </a:p>
          <a:p>
            <a:pPr marL="420624" indent="-384048" algn="just" eaLnBrk="1" fontAlgn="auto" hangingPunct="1">
              <a:spcAft>
                <a:spcPts val="0"/>
              </a:spcAft>
              <a:buClrTx/>
              <a:buFont typeface="Wingdings" pitchFamily="2" charset="2"/>
              <a:buChar char="Ø"/>
              <a:defRPr/>
            </a:pPr>
            <a:r>
              <a:rPr lang="en-US" sz="2000" dirty="0" smtClean="0">
                <a:solidFill>
                  <a:srgbClr val="FF0000"/>
                </a:solidFill>
                <a:latin typeface="+mj-lt"/>
                <a:cs typeface="Times New Roman" pitchFamily="18" charset="0"/>
              </a:rPr>
              <a:t>Fine: </a:t>
            </a:r>
            <a:r>
              <a:rPr lang="en-US" sz="2000" dirty="0" smtClean="0">
                <a:latin typeface="+mj-lt"/>
                <a:cs typeface="Times New Roman" pitchFamily="18" charset="0"/>
              </a:rPr>
              <a:t>Atleast amount involved in fraud, but may extend to 3 times the amount involved in fraud.</a:t>
            </a:r>
          </a:p>
          <a:p>
            <a:pPr marL="420624" indent="-384048" algn="just" eaLnBrk="1" fontAlgn="auto" hangingPunct="1">
              <a:spcAft>
                <a:spcPts val="0"/>
              </a:spcAft>
              <a:buClrTx/>
              <a:buFont typeface="Wingdings" pitchFamily="2" charset="2"/>
              <a:buChar char="Ø"/>
              <a:defRPr/>
            </a:pPr>
            <a:endParaRPr lang="en-US" sz="2000" dirty="0" smtClean="0">
              <a:latin typeface="+mj-lt"/>
              <a:cs typeface="Times New Roman" pitchFamily="18" charset="0"/>
            </a:endParaRPr>
          </a:p>
          <a:p>
            <a:pPr marL="420624" indent="-384048" algn="just" eaLnBrk="1" fontAlgn="auto" hangingPunct="1">
              <a:spcAft>
                <a:spcPts val="0"/>
              </a:spcAft>
              <a:buClrTx/>
              <a:buFont typeface="Wingdings" pitchFamily="2" charset="2"/>
              <a:buChar char="Ø"/>
              <a:defRPr/>
            </a:pPr>
            <a:r>
              <a:rPr lang="en-US" sz="2000" dirty="0" smtClean="0">
                <a:latin typeface="+mj-lt"/>
                <a:cs typeface="Times New Roman" pitchFamily="18" charset="0"/>
              </a:rPr>
              <a:t>Where the fraud involves </a:t>
            </a:r>
            <a:r>
              <a:rPr lang="en-US" sz="2000" dirty="0" smtClean="0">
                <a:solidFill>
                  <a:srgbClr val="FF0000"/>
                </a:solidFill>
                <a:latin typeface="+mj-lt"/>
                <a:cs typeface="Times New Roman" pitchFamily="18" charset="0"/>
              </a:rPr>
              <a:t>public interest</a:t>
            </a:r>
            <a:r>
              <a:rPr lang="en-US" sz="2000" dirty="0" smtClean="0">
                <a:latin typeface="+mj-lt"/>
                <a:cs typeface="Times New Roman" pitchFamily="18" charset="0"/>
              </a:rPr>
              <a:t>, imprisonment shall not be less than 3 years.</a:t>
            </a:r>
          </a:p>
        </p:txBody>
      </p:sp>
      <p:sp>
        <p:nvSpPr>
          <p:cNvPr id="9" name="Slide Number Placeholder 8"/>
          <p:cNvSpPr>
            <a:spLocks noGrp="1"/>
          </p:cNvSpPr>
          <p:nvPr>
            <p:ph type="sldNum" sz="quarter" idx="12"/>
          </p:nvPr>
        </p:nvSpPr>
        <p:spPr/>
        <p:txBody>
          <a:bodyPr/>
          <a:lstStyle/>
          <a:p>
            <a:fld id="{B6F15528-21DE-4FAA-801E-634DDDAF4B2B}" type="slidenum">
              <a:rPr lang="en-US" smtClean="0"/>
              <a:pPr/>
              <a:t>77</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checkerboard(across)">
                                      <p:cBhvr>
                                        <p:cTn id="7" dur="500"/>
                                        <p:tgtEl>
                                          <p:spTgt spid="6144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 calcmode="lin" valueType="num">
                                      <p:cBhvr>
                                        <p:cTn id="26" dur="1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2">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2">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p:cTn id="33" dur="1000" fill="hold"/>
                                        <p:tgtEl>
                                          <p:spTgt spid="2">
                                            <p:txEl>
                                              <p:pRg st="6" end="6"/>
                                            </p:txEl>
                                          </p:spTgt>
                                        </p:tgtEl>
                                        <p:attrNameLst>
                                          <p:attrName>ppt_x</p:attrName>
                                        </p:attrNameLst>
                                      </p:cBhvr>
                                      <p:tavLst>
                                        <p:tav tm="0">
                                          <p:val>
                                            <p:strVal val="#ppt_x-.2"/>
                                          </p:val>
                                        </p:tav>
                                        <p:tav tm="100000">
                                          <p:val>
                                            <p:strVal val="#ppt_x"/>
                                          </p:val>
                                        </p:tav>
                                      </p:tavLst>
                                    </p:anim>
                                    <p:anim calcmode="lin" valueType="num">
                                      <p:cBhvr>
                                        <p:cTn id="34" dur="1000" fill="hold"/>
                                        <p:tgtEl>
                                          <p:spTgt spid="2">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2" grpId="0" build="p"/>
    </p:bld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itle 2"/>
          <p:cNvSpPr>
            <a:spLocks noGrp="1"/>
          </p:cNvSpPr>
          <p:nvPr>
            <p:ph type="title"/>
          </p:nvPr>
        </p:nvSpPr>
        <p:spPr>
          <a:xfrm>
            <a:off x="0" y="0"/>
            <a:ext cx="9144000" cy="1447800"/>
          </a:xfrm>
        </p:spPr>
        <p:txBody>
          <a:bodyPr>
            <a:noAutofit/>
          </a:bodyPr>
          <a:lstStyle/>
          <a:p>
            <a:r>
              <a:rPr lang="en-US" sz="3000" b="1" dirty="0" smtClean="0">
                <a:solidFill>
                  <a:srgbClr val="00B0F0"/>
                </a:solidFill>
                <a:latin typeface="Times New Roman" pitchFamily="18" charset="0"/>
                <a:cs typeface="Times New Roman" pitchFamily="18" charset="0"/>
              </a:rPr>
              <a:t>REPORTING OF FRAUD TO CENTRAL GOVERNMENT</a:t>
            </a:r>
            <a:r>
              <a:rPr lang="en-US" sz="3000" b="1" spc="-150" dirty="0" smtClean="0">
                <a:solidFill>
                  <a:srgbClr val="00B0F0"/>
                </a:solidFill>
                <a:latin typeface="Times New Roman" pitchFamily="18" charset="0"/>
                <a:cs typeface="Times New Roman" pitchFamily="18" charset="0"/>
              </a:rPr>
              <a:t> </a:t>
            </a:r>
            <a:br>
              <a:rPr lang="en-US" sz="3000" b="1" spc="-150" dirty="0" smtClean="0">
                <a:solidFill>
                  <a:srgbClr val="00B0F0"/>
                </a:solidFill>
                <a:latin typeface="Times New Roman" pitchFamily="18" charset="0"/>
                <a:cs typeface="Times New Roman" pitchFamily="18" charset="0"/>
              </a:rPr>
            </a:br>
            <a:r>
              <a:rPr lang="en-US" sz="2000" b="1" spc="-150" dirty="0" smtClean="0">
                <a:solidFill>
                  <a:srgbClr val="00B0F0"/>
                </a:solidFill>
                <a:latin typeface="Times New Roman" pitchFamily="18" charset="0"/>
                <a:cs typeface="Times New Roman" pitchFamily="18" charset="0"/>
              </a:rPr>
              <a:t>[Section143 (12)]</a:t>
            </a:r>
            <a:endParaRPr lang="en-IN" sz="2000" b="1" dirty="0" smtClean="0">
              <a:solidFill>
                <a:srgbClr val="00B0F0"/>
              </a:solidFill>
              <a:latin typeface="Times New Roman" pitchFamily="18" charset="0"/>
              <a:cs typeface="Times New Roman" pitchFamily="18" charset="0"/>
            </a:endParaRPr>
          </a:p>
        </p:txBody>
      </p:sp>
      <p:sp>
        <p:nvSpPr>
          <p:cNvPr id="8" name="Rectangle 7"/>
          <p:cNvSpPr/>
          <p:nvPr/>
        </p:nvSpPr>
        <p:spPr>
          <a:xfrm>
            <a:off x="152400" y="1475125"/>
            <a:ext cx="8991600" cy="3477875"/>
          </a:xfrm>
          <a:prstGeom prst="rect">
            <a:avLst/>
          </a:prstGeom>
        </p:spPr>
        <p:txBody>
          <a:bodyPr wrap="square">
            <a:spAutoFit/>
          </a:bodyPr>
          <a:lstStyle/>
          <a:p>
            <a:pPr algn="just"/>
            <a:r>
              <a:rPr lang="en-US" sz="2000" dirty="0" smtClean="0">
                <a:solidFill>
                  <a:srgbClr val="FFFFFF"/>
                </a:solidFill>
              </a:rPr>
              <a:t>If an auditor of a company,</a:t>
            </a:r>
          </a:p>
          <a:p>
            <a:pPr algn="just"/>
            <a:endParaRPr lang="en-US" sz="2000" dirty="0" smtClean="0">
              <a:solidFill>
                <a:srgbClr val="FFFFFF"/>
              </a:solidFill>
            </a:endParaRPr>
          </a:p>
          <a:p>
            <a:pPr algn="just">
              <a:buSzPts val="2200"/>
              <a:buFont typeface="Wingdings"/>
              <a:buChar char="ü"/>
            </a:pPr>
            <a:r>
              <a:rPr lang="en-US" sz="2000" dirty="0" smtClean="0">
                <a:solidFill>
                  <a:srgbClr val="FFFFFF"/>
                </a:solidFill>
              </a:rPr>
              <a:t>in the course of the performance of his duties as auditor,</a:t>
            </a:r>
          </a:p>
          <a:p>
            <a:pPr algn="just">
              <a:buSzPts val="2200"/>
              <a:buFont typeface="Wingdings"/>
              <a:buChar char="ü"/>
            </a:pPr>
            <a:endParaRPr lang="en-US" sz="2000" dirty="0" smtClean="0">
              <a:solidFill>
                <a:srgbClr val="FFFFFF"/>
              </a:solidFill>
            </a:endParaRPr>
          </a:p>
          <a:p>
            <a:pPr marL="290513" indent="-290513" algn="just">
              <a:buSzPts val="2200"/>
              <a:buFont typeface="Wingdings"/>
              <a:buChar char="ü"/>
            </a:pPr>
            <a:r>
              <a:rPr lang="en-US" sz="2000" dirty="0" smtClean="0">
                <a:solidFill>
                  <a:srgbClr val="FFFFFF"/>
                </a:solidFill>
              </a:rPr>
              <a:t>has   </a:t>
            </a:r>
            <a:r>
              <a:rPr lang="en-US" sz="2000" dirty="0" smtClean="0">
                <a:solidFill>
                  <a:srgbClr val="FF0000"/>
                </a:solidFill>
              </a:rPr>
              <a:t>reason     to  believe </a:t>
            </a:r>
            <a:r>
              <a:rPr lang="en-US" sz="2000" dirty="0" smtClean="0">
                <a:solidFill>
                  <a:srgbClr val="FFFFFF"/>
                </a:solidFill>
              </a:rPr>
              <a:t>   that   an  offence    involving     fraud    is  being    or  has   been   committed      against     the   company</a:t>
            </a:r>
          </a:p>
          <a:p>
            <a:pPr algn="just">
              <a:buSzPts val="2200"/>
              <a:buFont typeface="Wingdings"/>
              <a:buChar char="ü"/>
            </a:pPr>
            <a:endParaRPr lang="en-US" sz="2000" dirty="0" smtClean="0">
              <a:solidFill>
                <a:srgbClr val="FFFFFF"/>
              </a:solidFill>
            </a:endParaRPr>
          </a:p>
          <a:p>
            <a:pPr marL="231775" indent="-231775" algn="just">
              <a:buSzPts val="2200"/>
              <a:buFont typeface="Wingdings"/>
              <a:buChar char="ü"/>
            </a:pPr>
            <a:r>
              <a:rPr lang="en-US" sz="2000" dirty="0" smtClean="0">
                <a:solidFill>
                  <a:srgbClr val="FFFFFF"/>
                </a:solidFill>
              </a:rPr>
              <a:t>by  officers or  employees    of the  company, he shall  report   the matter   to the     </a:t>
            </a:r>
            <a:r>
              <a:rPr lang="en-US" sz="2000" dirty="0" smtClean="0">
                <a:solidFill>
                  <a:srgbClr val="FF0000"/>
                </a:solidFill>
              </a:rPr>
              <a:t>Central Government</a:t>
            </a:r>
          </a:p>
          <a:p>
            <a:pPr algn="just">
              <a:buSzPts val="2200"/>
              <a:buFont typeface="Wingdings"/>
              <a:buChar char="ü"/>
            </a:pPr>
            <a:endParaRPr lang="en-US" sz="2000" dirty="0" smtClean="0">
              <a:solidFill>
                <a:srgbClr val="FF0000"/>
              </a:solidFill>
            </a:endParaRPr>
          </a:p>
          <a:p>
            <a:pPr algn="just">
              <a:buSzPts val="2200"/>
              <a:buFont typeface="Wingdings"/>
              <a:buChar char="ü"/>
            </a:pPr>
            <a:r>
              <a:rPr lang="en-US" sz="2000" dirty="0" smtClean="0">
                <a:solidFill>
                  <a:srgbClr val="FFFFFF"/>
                </a:solidFill>
              </a:rPr>
              <a:t>Immediately or within  prescribed time  &amp; manner.</a:t>
            </a:r>
          </a:p>
        </p:txBody>
      </p:sp>
      <p:sp>
        <p:nvSpPr>
          <p:cNvPr id="11" name="Slide Number Placeholder 10"/>
          <p:cNvSpPr>
            <a:spLocks noGrp="1"/>
          </p:cNvSpPr>
          <p:nvPr>
            <p:ph type="sldNum" sz="quarter" idx="12"/>
          </p:nvPr>
        </p:nvSpPr>
        <p:spPr/>
        <p:txBody>
          <a:bodyPr/>
          <a:lstStyle/>
          <a:p>
            <a:fld id="{B6F15528-21DE-4FAA-801E-634DDDAF4B2B}" type="slidenum">
              <a:rPr lang="en-US" smtClean="0"/>
              <a:pPr/>
              <a:t>78</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checkerboard(across)">
                                      <p:cBhvr>
                                        <p:cTn id="7" dur="500"/>
                                        <p:tgtEl>
                                          <p:spTgt spid="5427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ppt_x</p:attrName>
                                        </p:attrNameLst>
                                      </p:cBhvr>
                                      <p:tavLst>
                                        <p:tav tm="0">
                                          <p:val>
                                            <p:strVal val="#ppt_x-.2"/>
                                          </p:val>
                                        </p:tav>
                                        <p:tav tm="100000">
                                          <p:val>
                                            <p:strVal val="#ppt_x"/>
                                          </p:val>
                                        </p:tav>
                                      </p:tavLst>
                                    </p:anim>
                                    <p:anim calcmode="lin" valueType="num">
                                      <p:cBhvr>
                                        <p:cTn id="1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8" grpId="0"/>
    </p:bld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Title 2"/>
          <p:cNvSpPr>
            <a:spLocks noGrp="1"/>
          </p:cNvSpPr>
          <p:nvPr>
            <p:ph type="title"/>
          </p:nvPr>
        </p:nvSpPr>
        <p:spPr>
          <a:xfrm>
            <a:off x="0" y="0"/>
            <a:ext cx="9144000" cy="1143000"/>
          </a:xfrm>
        </p:spPr>
        <p:txBody>
          <a:bodyPr>
            <a:normAutofit fontScale="90000"/>
          </a:bodyPr>
          <a:lstStyle/>
          <a:p>
            <a:pPr algn="ctr" eaLnBrk="1" hangingPunct="1"/>
            <a:r>
              <a:rPr lang="en-US" sz="3000" b="1" dirty="0" smtClean="0">
                <a:solidFill>
                  <a:srgbClr val="00B0F0"/>
                </a:solidFill>
                <a:latin typeface="Times New Roman" pitchFamily="18" charset="0"/>
                <a:cs typeface="Times New Roman" pitchFamily="18" charset="0"/>
              </a:rPr>
              <a:t>APPLICABLE TO COST &amp; SECRETARIAL AUDITORS </a:t>
            </a:r>
            <a:br>
              <a:rPr lang="en-US" sz="3000" b="1" dirty="0" smtClean="0">
                <a:solidFill>
                  <a:srgbClr val="00B0F0"/>
                </a:solidFill>
                <a:latin typeface="Times New Roman" pitchFamily="18" charset="0"/>
                <a:cs typeface="Times New Roman" pitchFamily="18" charset="0"/>
              </a:rPr>
            </a:br>
            <a:r>
              <a:rPr lang="en-US" sz="2200" b="1" dirty="0" smtClean="0">
                <a:solidFill>
                  <a:srgbClr val="00B0F0"/>
                </a:solidFill>
                <a:latin typeface="Times New Roman" pitchFamily="18" charset="0"/>
                <a:cs typeface="Times New Roman" pitchFamily="18" charset="0"/>
              </a:rPr>
              <a:t>[Section 143(14]</a:t>
            </a:r>
            <a:endParaRPr lang="en-IN" sz="3000" b="1" dirty="0" smtClean="0">
              <a:solidFill>
                <a:srgbClr val="00B0F0"/>
              </a:solidFill>
              <a:latin typeface="Times New Roman" pitchFamily="18" charset="0"/>
              <a:cs typeface="Times New Roman" pitchFamily="18" charset="0"/>
            </a:endParaRPr>
          </a:p>
        </p:txBody>
      </p:sp>
      <p:sp>
        <p:nvSpPr>
          <p:cNvPr id="56323" name="Content Placeholder 1"/>
          <p:cNvSpPr>
            <a:spLocks noGrp="1"/>
          </p:cNvSpPr>
          <p:nvPr>
            <p:ph idx="1"/>
          </p:nvPr>
        </p:nvSpPr>
        <p:spPr>
          <a:xfrm>
            <a:off x="76200" y="1600200"/>
            <a:ext cx="8991600" cy="1752600"/>
          </a:xfrm>
        </p:spPr>
        <p:txBody>
          <a:bodyPr>
            <a:normAutofit/>
          </a:bodyPr>
          <a:lstStyle/>
          <a:p>
            <a:pPr algn="just" eaLnBrk="1" hangingPunct="1">
              <a:buClrTx/>
              <a:buFont typeface="Wingdings" pitchFamily="2" charset="2"/>
              <a:buChar char="Ø"/>
            </a:pPr>
            <a:r>
              <a:rPr lang="en-IN" sz="2000" dirty="0" smtClean="0">
                <a:latin typeface="+mj-lt"/>
                <a:cs typeface="Times New Roman" pitchFamily="18" charset="0"/>
              </a:rPr>
              <a:t>Section 143(14) extends obligation cast by section 143 mutatis mutandis to: </a:t>
            </a:r>
          </a:p>
          <a:p>
            <a:pPr algn="just" eaLnBrk="1" hangingPunct="1">
              <a:buClrTx/>
              <a:buNone/>
            </a:pPr>
            <a:r>
              <a:rPr lang="en-IN" sz="2000" dirty="0" smtClean="0">
                <a:solidFill>
                  <a:srgbClr val="FF0000"/>
                </a:solidFill>
                <a:latin typeface="+mj-lt"/>
                <a:cs typeface="Times New Roman" pitchFamily="18" charset="0"/>
              </a:rPr>
              <a:t>	Cost Auditors </a:t>
            </a:r>
            <a:r>
              <a:rPr lang="en-IN" sz="2000" dirty="0" smtClean="0">
                <a:latin typeface="+mj-lt"/>
                <a:cs typeface="Times New Roman" pitchFamily="18" charset="0"/>
              </a:rPr>
              <a:t>appointed u/s 148 &amp; </a:t>
            </a:r>
          </a:p>
          <a:p>
            <a:pPr algn="just" eaLnBrk="1" hangingPunct="1">
              <a:buClrTx/>
              <a:buNone/>
            </a:pPr>
            <a:r>
              <a:rPr lang="en-IN" sz="2000" dirty="0" smtClean="0">
                <a:solidFill>
                  <a:srgbClr val="FF0000"/>
                </a:solidFill>
                <a:latin typeface="+mj-lt"/>
                <a:cs typeface="Times New Roman" pitchFamily="18" charset="0"/>
              </a:rPr>
              <a:t>	Secretarial Auditors </a:t>
            </a:r>
            <a:r>
              <a:rPr lang="en-IN" sz="2000" dirty="0" smtClean="0">
                <a:latin typeface="+mj-lt"/>
                <a:cs typeface="Times New Roman" pitchFamily="18" charset="0"/>
              </a:rPr>
              <a:t>appointed u/s 204.</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79</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
        <p:nvSpPr>
          <p:cNvPr id="7" name="Title 2"/>
          <p:cNvSpPr txBox="1">
            <a:spLocks/>
          </p:cNvSpPr>
          <p:nvPr/>
        </p:nvSpPr>
        <p:spPr>
          <a:xfrm>
            <a:off x="0" y="2971800"/>
            <a:ext cx="91440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3000" b="1" i="0" u="none" strike="noStrike" kern="1200" cap="none" spc="0" normalizeH="0" baseline="0" noProof="0" dirty="0" smtClean="0">
                <a:ln>
                  <a:noFill/>
                </a:ln>
                <a:solidFill>
                  <a:srgbClr val="00B0F0"/>
                </a:solidFill>
                <a:effectLst/>
                <a:uLnTx/>
                <a:uFillTx/>
                <a:latin typeface="Times New Roman" pitchFamily="18" charset="0"/>
                <a:ea typeface="+mj-ea"/>
                <a:cs typeface="Times New Roman" pitchFamily="18" charset="0"/>
              </a:rPr>
              <a:t>NO DUTY OF CONFIDENTIALITY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b="1" i="0" u="none" strike="noStrike" kern="1200" cap="none" spc="0" normalizeH="0" baseline="0" noProof="0" dirty="0" smtClean="0">
                <a:ln>
                  <a:noFill/>
                </a:ln>
                <a:solidFill>
                  <a:srgbClr val="00B0F0"/>
                </a:solidFill>
                <a:effectLst/>
                <a:uLnTx/>
                <a:uFillTx/>
                <a:latin typeface="Times New Roman" pitchFamily="18" charset="0"/>
                <a:ea typeface="+mj-ea"/>
                <a:cs typeface="Times New Roman" pitchFamily="18" charset="0"/>
              </a:rPr>
              <a:t>UNDER THE CA  ACT. [Section 143(13)]</a:t>
            </a:r>
          </a:p>
        </p:txBody>
      </p:sp>
      <p:sp>
        <p:nvSpPr>
          <p:cNvPr id="8" name="Content Placeholder 1"/>
          <p:cNvSpPr txBox="1">
            <a:spLocks/>
          </p:cNvSpPr>
          <p:nvPr/>
        </p:nvSpPr>
        <p:spPr>
          <a:xfrm>
            <a:off x="0" y="4191000"/>
            <a:ext cx="9144000" cy="16764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IN" sz="2000" b="0" i="0" u="none" strike="noStrike" kern="1200" cap="none" spc="0" normalizeH="0" baseline="0" noProof="0" dirty="0" smtClean="0">
                <a:ln>
                  <a:noFill/>
                </a:ln>
                <a:solidFill>
                  <a:schemeClr val="tx1"/>
                </a:solidFill>
                <a:effectLst/>
                <a:uLnTx/>
                <a:uFillTx/>
                <a:latin typeface="+mj-lt"/>
                <a:ea typeface="+mn-ea"/>
                <a:cs typeface="Times New Roman" pitchFamily="18" charset="0"/>
              </a:rPr>
              <a:t>No duty to which an auditor of a company may be subject to</a:t>
            </a:r>
            <a:r>
              <a:rPr kumimoji="0" lang="en-US" sz="2000" b="0" i="0" u="none" strike="noStrike" kern="1200" cap="none" spc="0" normalizeH="0" baseline="0" noProof="0" dirty="0" smtClean="0">
                <a:ln>
                  <a:noFill/>
                </a:ln>
                <a:solidFill>
                  <a:schemeClr val="tx1"/>
                </a:solidFill>
                <a:effectLst/>
                <a:uLnTx/>
                <a:uFillTx/>
                <a:latin typeface="+mj-lt"/>
                <a:ea typeface="+mn-ea"/>
                <a:cs typeface="Times New Roman" pitchFamily="18" charset="0"/>
              </a:rPr>
              <a:t> (</a:t>
            </a:r>
            <a:r>
              <a:rPr kumimoji="0" lang="en-IN" sz="2000" b="0" i="1" u="none" strike="noStrike" kern="1200" cap="none" spc="0" normalizeH="0" baseline="0" noProof="0" dirty="0" smtClean="0">
                <a:ln>
                  <a:noFill/>
                </a:ln>
                <a:solidFill>
                  <a:schemeClr val="tx1"/>
                </a:solidFill>
                <a:effectLst/>
                <a:uLnTx/>
                <a:uFillTx/>
                <a:latin typeface="+mj-lt"/>
                <a:ea typeface="+mn-ea"/>
                <a:cs typeface="Times New Roman" pitchFamily="18" charset="0"/>
              </a:rPr>
              <a:t>e.g. </a:t>
            </a:r>
            <a:r>
              <a:rPr kumimoji="0" lang="en-IN" sz="2000" b="0" i="0" u="none" strike="noStrike" kern="1200" cap="none" spc="0" normalizeH="0" baseline="0" noProof="0" dirty="0" smtClean="0">
                <a:ln>
                  <a:noFill/>
                </a:ln>
                <a:solidFill>
                  <a:srgbClr val="FF0000"/>
                </a:solidFill>
                <a:effectLst/>
                <a:uLnTx/>
                <a:uFillTx/>
                <a:latin typeface="+mj-lt"/>
                <a:ea typeface="+mn-ea"/>
                <a:cs typeface="Times New Roman" pitchFamily="18" charset="0"/>
              </a:rPr>
              <a:t>duty of confidentiality under the CA  Act</a:t>
            </a:r>
            <a:r>
              <a:rPr kumimoji="0" lang="en-IN" sz="2000" b="0" i="0" u="none" strike="noStrike" kern="1200" cap="none" spc="0" normalizeH="0" baseline="0" noProof="0" dirty="0" smtClean="0">
                <a:ln>
                  <a:noFill/>
                </a:ln>
                <a:solidFill>
                  <a:schemeClr val="tx1"/>
                </a:solidFill>
                <a:effectLst/>
                <a:uLnTx/>
                <a:uFillTx/>
                <a:latin typeface="+mj-lt"/>
                <a:ea typeface="+mn-ea"/>
                <a:cs typeface="Times New Roman" pitchFamily="18" charset="0"/>
              </a:rPr>
              <a:t>, 1949) shall be regarded as having been contravened by reason of his reporting the matter as above if it is done in </a:t>
            </a:r>
            <a:r>
              <a:rPr kumimoji="0" lang="en-IN" sz="2000" b="0" i="0" u="none" strike="noStrike" kern="1200" cap="none" spc="0" normalizeH="0" baseline="0" noProof="0" dirty="0" smtClean="0">
                <a:ln>
                  <a:noFill/>
                </a:ln>
                <a:solidFill>
                  <a:srgbClr val="FF0000"/>
                </a:solidFill>
                <a:effectLst/>
                <a:uLnTx/>
                <a:uFillTx/>
                <a:latin typeface="+mj-lt"/>
                <a:ea typeface="+mn-ea"/>
                <a:cs typeface="Times New Roman" pitchFamily="18" charset="0"/>
              </a:rPr>
              <a:t>good faith.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Effect transition="in" filter="checkerboard(across)">
                                      <p:cBhvr>
                                        <p:cTn id="7" dur="500"/>
                                        <p:tgtEl>
                                          <p:spTgt spid="5632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56323">
                                            <p:txEl>
                                              <p:pRg st="0" end="0"/>
                                            </p:txEl>
                                          </p:spTgt>
                                        </p:tgtEl>
                                        <p:attrNameLst>
                                          <p:attrName>style.visibility</p:attrName>
                                        </p:attrNameLst>
                                      </p:cBhvr>
                                      <p:to>
                                        <p:strVal val="visible"/>
                                      </p:to>
                                    </p:set>
                                    <p:anim calcmode="lin" valueType="num">
                                      <p:cBhvr>
                                        <p:cTn id="12" dur="1000" fill="hold"/>
                                        <p:tgtEl>
                                          <p:spTgt spid="5632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5632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632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56323">
                                            <p:txEl>
                                              <p:pRg st="1" end="1"/>
                                            </p:txEl>
                                          </p:spTgt>
                                        </p:tgtEl>
                                        <p:attrNameLst>
                                          <p:attrName>style.visibility</p:attrName>
                                        </p:attrNameLst>
                                      </p:cBhvr>
                                      <p:to>
                                        <p:strVal val="visible"/>
                                      </p:to>
                                    </p:set>
                                    <p:anim calcmode="lin" valueType="num">
                                      <p:cBhvr>
                                        <p:cTn id="19" dur="1000" fill="hold"/>
                                        <p:tgtEl>
                                          <p:spTgt spid="56323">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5632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5632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56323">
                                            <p:txEl>
                                              <p:pRg st="2" end="2"/>
                                            </p:txEl>
                                          </p:spTgt>
                                        </p:tgtEl>
                                        <p:attrNameLst>
                                          <p:attrName>style.visibility</p:attrName>
                                        </p:attrNameLst>
                                      </p:cBhvr>
                                      <p:to>
                                        <p:strVal val="visible"/>
                                      </p:to>
                                    </p:set>
                                    <p:anim calcmode="lin" valueType="num">
                                      <p:cBhvr>
                                        <p:cTn id="26" dur="1000" fill="hold"/>
                                        <p:tgtEl>
                                          <p:spTgt spid="56323">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5632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5632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checkerboard(across)">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ppt_x</p:attrName>
                                        </p:attrNameLst>
                                      </p:cBhvr>
                                      <p:tavLst>
                                        <p:tav tm="0">
                                          <p:val>
                                            <p:strVal val="#ppt_x-.2"/>
                                          </p:val>
                                        </p:tav>
                                        <p:tav tm="100000">
                                          <p:val>
                                            <p:strVal val="#ppt_x"/>
                                          </p:val>
                                        </p:tav>
                                      </p:tavLst>
                                    </p:anim>
                                    <p:anim calcmode="lin" valueType="num">
                                      <p:cBhvr>
                                        <p:cTn id="39"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56323" grpId="0" build="p"/>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dirty="0"/>
          </a:p>
        </p:txBody>
      </p:sp>
      <p:sp>
        <p:nvSpPr>
          <p:cNvPr id="5" name="Rounded Rectangle 4"/>
          <p:cNvSpPr/>
          <p:nvPr/>
        </p:nvSpPr>
        <p:spPr>
          <a:xfrm>
            <a:off x="0" y="0"/>
            <a:ext cx="9144000" cy="1219200"/>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2800" b="1" dirty="0">
                <a:solidFill>
                  <a:srgbClr val="002060"/>
                </a:solidFill>
                <a:latin typeface="+mj-lt"/>
              </a:rPr>
              <a:t>PROVISIONS CITED IN </a:t>
            </a:r>
          </a:p>
          <a:p>
            <a:pPr algn="ctr" fontAlgn="auto">
              <a:spcBef>
                <a:spcPts val="0"/>
              </a:spcBef>
              <a:spcAft>
                <a:spcPts val="0"/>
              </a:spcAft>
              <a:defRPr/>
            </a:pPr>
            <a:r>
              <a:rPr lang="en-US" sz="2800" b="1" dirty="0" smtClean="0">
                <a:solidFill>
                  <a:srgbClr val="FF0000"/>
                </a:solidFill>
                <a:latin typeface="+mj-lt"/>
              </a:rPr>
              <a:t>THE COMPANIES ACT, 2013</a:t>
            </a:r>
            <a:endParaRPr lang="en-US" sz="2800" b="1" dirty="0">
              <a:solidFill>
                <a:srgbClr val="FF0000"/>
              </a:solidFill>
              <a:latin typeface="+mj-lt"/>
            </a:endParaRPr>
          </a:p>
          <a:p>
            <a:pPr algn="ctr" fontAlgn="auto">
              <a:spcBef>
                <a:spcPts val="0"/>
              </a:spcBef>
              <a:spcAft>
                <a:spcPts val="0"/>
              </a:spcAft>
              <a:defRPr/>
            </a:pPr>
            <a:r>
              <a:rPr lang="en-US" sz="2800" b="1" dirty="0" smtClean="0">
                <a:solidFill>
                  <a:srgbClr val="002060"/>
                </a:solidFill>
                <a:latin typeface="+mj-lt"/>
              </a:rPr>
              <a:t>FOR </a:t>
            </a:r>
            <a:r>
              <a:rPr lang="en-US" sz="2800" b="1" dirty="0">
                <a:solidFill>
                  <a:srgbClr val="002060"/>
                </a:solidFill>
                <a:latin typeface="+mj-lt"/>
              </a:rPr>
              <a:t>BETTER GOVERNANCE</a:t>
            </a:r>
            <a:endParaRPr lang="en-US" sz="2800" i="1" u="sng" dirty="0">
              <a:solidFill>
                <a:srgbClr val="002060"/>
              </a:solidFill>
              <a:latin typeface="+mj-lt"/>
            </a:endParaRPr>
          </a:p>
        </p:txBody>
      </p:sp>
      <p:graphicFrame>
        <p:nvGraphicFramePr>
          <p:cNvPr id="6" name="Diagram 5"/>
          <p:cNvGraphicFramePr/>
          <p:nvPr/>
        </p:nvGraphicFramePr>
        <p:xfrm>
          <a:off x="152400" y="1524000"/>
          <a:ext cx="8915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6" grpId="0">
        <p:bldAsOne/>
      </p:bldGraphic>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3352800"/>
            <a:ext cx="9144000" cy="1143000"/>
          </a:xfrm>
        </p:spPr>
        <p:txBody>
          <a:bodyPr>
            <a:normAutofit/>
          </a:bodyPr>
          <a:lstStyle/>
          <a:p>
            <a:r>
              <a:rPr lang="en-US" sz="3000" b="1" dirty="0" smtClean="0">
                <a:solidFill>
                  <a:srgbClr val="00B0F0"/>
                </a:solidFill>
                <a:latin typeface="Times New Roman" pitchFamily="18" charset="0"/>
              </a:rPr>
              <a:t>PENALTY FOR NOT REPORTING OF FRAUD</a:t>
            </a:r>
            <a:endParaRPr lang="en-US" sz="3000" b="1" dirty="0">
              <a:solidFill>
                <a:srgbClr val="00B0F0"/>
              </a:solidFill>
              <a:latin typeface="Times New Roman" pitchFamily="18" charset="0"/>
            </a:endParaRPr>
          </a:p>
        </p:txBody>
      </p:sp>
      <p:sp>
        <p:nvSpPr>
          <p:cNvPr id="9" name="Content Placeholder 2"/>
          <p:cNvSpPr>
            <a:spLocks noGrp="1"/>
          </p:cNvSpPr>
          <p:nvPr>
            <p:ph idx="1"/>
          </p:nvPr>
        </p:nvSpPr>
        <p:spPr>
          <a:xfrm>
            <a:off x="76200" y="4419600"/>
            <a:ext cx="8991600" cy="1143000"/>
          </a:xfrm>
        </p:spPr>
        <p:txBody>
          <a:bodyPr>
            <a:normAutofit/>
          </a:bodyPr>
          <a:lstStyle/>
          <a:p>
            <a:r>
              <a:rPr lang="en-US" sz="2000" dirty="0" smtClean="0">
                <a:latin typeface="+mj-lt"/>
                <a:cs typeface="Times New Roman" pitchFamily="18" charset="0"/>
              </a:rPr>
              <a:t>Fine Rs. 1,00,000/- to Rs. </a:t>
            </a:r>
            <a:r>
              <a:rPr lang="en-US" sz="2000" dirty="0" smtClean="0">
                <a:solidFill>
                  <a:srgbClr val="FF0000"/>
                </a:solidFill>
                <a:latin typeface="+mj-lt"/>
                <a:cs typeface="Times New Roman" pitchFamily="18" charset="0"/>
              </a:rPr>
              <a:t>25,00,000/- </a:t>
            </a:r>
          </a:p>
          <a:p>
            <a:pPr>
              <a:buNone/>
            </a:pPr>
            <a:r>
              <a:rPr lang="en-US" sz="2000" dirty="0" smtClean="0">
                <a:latin typeface="+mj-lt"/>
                <a:cs typeface="Times New Roman" pitchFamily="18" charset="0"/>
              </a:rPr>
              <a:t>	[Section 143 (15)].</a:t>
            </a:r>
            <a:endParaRPr lang="en-US" sz="2000" dirty="0">
              <a:latin typeface="+mj-lt"/>
            </a:endParaRPr>
          </a:p>
        </p:txBody>
      </p:sp>
      <p:sp>
        <p:nvSpPr>
          <p:cNvPr id="13" name="Slide Number Placeholder 12"/>
          <p:cNvSpPr>
            <a:spLocks noGrp="1"/>
          </p:cNvSpPr>
          <p:nvPr>
            <p:ph type="sldNum" sz="quarter" idx="12"/>
          </p:nvPr>
        </p:nvSpPr>
        <p:spPr/>
        <p:txBody>
          <a:bodyPr/>
          <a:lstStyle/>
          <a:p>
            <a:fld id="{B6F15528-21DE-4FAA-801E-634DDDAF4B2B}" type="slidenum">
              <a:rPr lang="en-US" smtClean="0"/>
              <a:pPr/>
              <a:t>80</a:t>
            </a:fld>
            <a:endParaRPr lang="en-US" dirty="0"/>
          </a:p>
        </p:txBody>
      </p:sp>
      <p:sp>
        <p:nvSpPr>
          <p:cNvPr id="14" name="Footer Placeholder 13"/>
          <p:cNvSpPr>
            <a:spLocks noGrp="1"/>
          </p:cNvSpPr>
          <p:nvPr>
            <p:ph type="ftr" sz="quarter" idx="11"/>
          </p:nvPr>
        </p:nvSpPr>
        <p:spPr/>
        <p:txBody>
          <a:bodyPr/>
          <a:lstStyle/>
          <a:p>
            <a:r>
              <a:rPr lang="en-US" dirty="0" smtClean="0"/>
              <a:t>Email: CSshishirdudeja@gmail.com,                      Cell: +919910938312</a:t>
            </a:r>
            <a:endParaRPr lang="en-US" dirty="0"/>
          </a:p>
        </p:txBody>
      </p:sp>
      <p:sp>
        <p:nvSpPr>
          <p:cNvPr id="15" name="Date Placeholder 14"/>
          <p:cNvSpPr>
            <a:spLocks noGrp="1"/>
          </p:cNvSpPr>
          <p:nvPr>
            <p:ph type="dt" sz="half" idx="10"/>
          </p:nvPr>
        </p:nvSpPr>
        <p:spPr/>
        <p:txBody>
          <a:bodyPr/>
          <a:lstStyle/>
          <a:p>
            <a:r>
              <a:rPr lang="en-US" smtClean="0"/>
              <a:t>CS SHISHIR DUDEJA</a:t>
            </a:r>
            <a:endParaRPr lang="en-US" dirty="0"/>
          </a:p>
        </p:txBody>
      </p:sp>
      <p:sp>
        <p:nvSpPr>
          <p:cNvPr id="10" name="Title 2"/>
          <p:cNvSpPr txBox="1">
            <a:spLocks/>
          </p:cNvSpPr>
          <p:nvPr/>
        </p:nvSpPr>
        <p:spPr>
          <a:xfrm>
            <a:off x="0" y="0"/>
            <a:ext cx="9144000" cy="9144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REPORTING OF MATERIAL FRAUD </a:t>
            </a:r>
            <a:b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mj-cs"/>
              </a:rPr>
            </a:br>
            <a:r>
              <a:rPr kumimoji="0" lang="en-US" sz="2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[DRAFT RULES 10.10(1)]</a:t>
            </a:r>
            <a:endParaRPr kumimoji="0" lang="en-IN" sz="2000" b="1" i="0" u="none" strike="noStrike" kern="1200" cap="none" spc="0" normalizeH="0" baseline="0" noProof="0" dirty="0" smtClean="0">
              <a:ln>
                <a:noFill/>
              </a:ln>
              <a:solidFill>
                <a:srgbClr val="00B0F0"/>
              </a:solidFill>
              <a:effectLst/>
              <a:uLnTx/>
              <a:uFillTx/>
              <a:latin typeface="Times New Roman" pitchFamily="18" charset="0"/>
              <a:ea typeface="+mj-ea"/>
              <a:cs typeface="+mj-cs"/>
            </a:endParaRPr>
          </a:p>
        </p:txBody>
      </p:sp>
      <p:sp>
        <p:nvSpPr>
          <p:cNvPr id="11" name="Content Placeholder 1"/>
          <p:cNvSpPr txBox="1">
            <a:spLocks/>
          </p:cNvSpPr>
          <p:nvPr/>
        </p:nvSpPr>
        <p:spPr>
          <a:xfrm>
            <a:off x="0" y="1295401"/>
            <a:ext cx="9144000" cy="2438399"/>
          </a:xfrm>
          <a:prstGeom prst="rect">
            <a:avLst/>
          </a:prstGeom>
        </p:spPr>
        <p:txBody>
          <a:bodyPr vert="horz" lIns="91440" tIns="45720" rIns="91440" bIns="45720" rtlCol="0">
            <a:normAutofit/>
          </a:bodyPr>
          <a:lstStyle/>
          <a:p>
            <a:pPr marL="420624" marR="0" lvl="0" indent="-384048" algn="just" defTabSz="914400" rtl="0" eaLnBrk="1" fontAlgn="auto" latinLnBrk="0" hangingPunct="1">
              <a:lnSpc>
                <a:spcPct val="100000"/>
              </a:lnSpc>
              <a:spcBef>
                <a:spcPct val="20000"/>
              </a:spcBef>
              <a:spcAft>
                <a:spcPts val="0"/>
              </a:spcAft>
              <a:buClrTx/>
              <a:buSzTx/>
              <a:buFont typeface="Wingdings" pitchFamily="2" charset="2"/>
              <a:buChar char="ü"/>
              <a:tabLst/>
              <a:defRPr/>
            </a:pPr>
            <a:r>
              <a:rPr kumimoji="0" lang="en-US" sz="2000" b="0" i="0" u="none" strike="noStrike" kern="1200" cap="none" spc="0" normalizeH="0" baseline="0" noProof="0" dirty="0" smtClean="0">
                <a:ln>
                  <a:noFill/>
                </a:ln>
                <a:solidFill>
                  <a:schemeClr val="tx1"/>
                </a:solidFill>
                <a:effectLst/>
                <a:uLnTx/>
                <a:uFillTx/>
                <a:latin typeface="+mj-lt"/>
                <a:ea typeface="+mn-ea"/>
                <a:cs typeface="Times New Roman" pitchFamily="18" charset="0"/>
              </a:rPr>
              <a:t>For the purpose of Section143(12), in case:</a:t>
            </a:r>
          </a:p>
          <a:p>
            <a:pPr marL="420624" marR="0" lvl="0" indent="-384048"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900" b="0" i="0" u="none" strike="noStrike" kern="1200" cap="none" spc="0" normalizeH="0" baseline="0" noProof="0" dirty="0" smtClean="0">
              <a:ln>
                <a:noFill/>
              </a:ln>
              <a:solidFill>
                <a:schemeClr val="tx1"/>
              </a:solidFill>
              <a:effectLst/>
              <a:uLnTx/>
              <a:uFillTx/>
              <a:latin typeface="+mj-lt"/>
              <a:ea typeface="+mn-ea"/>
              <a:cs typeface="Times New Roman" pitchFamily="18" charset="0"/>
            </a:endParaRPr>
          </a:p>
          <a:p>
            <a:pPr marL="420624" marR="0" lvl="0" indent="-384048"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mj-lt"/>
                <a:ea typeface="+mn-ea"/>
                <a:cs typeface="Times New Roman" pitchFamily="18" charset="0"/>
              </a:rPr>
              <a:t>the auditor has </a:t>
            </a:r>
            <a:r>
              <a:rPr kumimoji="0" lang="en-US" sz="2000" b="0" i="0" u="sng" strike="noStrike" kern="1200" cap="none" spc="0" normalizeH="0" baseline="0" noProof="0" dirty="0" smtClean="0">
                <a:ln>
                  <a:noFill/>
                </a:ln>
                <a:solidFill>
                  <a:schemeClr val="tx1"/>
                </a:solidFill>
                <a:effectLst/>
                <a:uLnTx/>
                <a:uFillTx/>
                <a:latin typeface="+mj-lt"/>
                <a:ea typeface="+mn-ea"/>
                <a:cs typeface="Times New Roman" pitchFamily="18" charset="0"/>
              </a:rPr>
              <a:t>sufficient reason and information to believe that an</a:t>
            </a:r>
            <a:r>
              <a:rPr kumimoji="0" lang="en-US" sz="2000" b="0" i="0" u="none" strike="noStrike" kern="1200" cap="none" spc="0" normalizeH="0" baseline="0" noProof="0" dirty="0" smtClean="0">
                <a:ln>
                  <a:noFill/>
                </a:ln>
                <a:solidFill>
                  <a:schemeClr val="tx1"/>
                </a:solidFill>
                <a:effectLst/>
                <a:uLnTx/>
                <a:uFillTx/>
                <a:latin typeface="+mj-lt"/>
                <a:ea typeface="+mn-ea"/>
                <a:cs typeface="Times New Roman" pitchFamily="18" charset="0"/>
              </a:rPr>
              <a:t> </a:t>
            </a:r>
            <a:r>
              <a:rPr kumimoji="0" lang="en-IN" sz="2000" b="0" i="0" u="none" strike="noStrike" kern="1200" cap="none" spc="0" normalizeH="0" baseline="0" noProof="0" dirty="0" smtClean="0">
                <a:ln>
                  <a:noFill/>
                </a:ln>
                <a:solidFill>
                  <a:schemeClr val="tx1"/>
                </a:solidFill>
                <a:effectLst/>
                <a:uLnTx/>
                <a:uFillTx/>
                <a:latin typeface="+mj-lt"/>
                <a:ea typeface="+mn-ea"/>
                <a:cs typeface="Times New Roman" pitchFamily="18" charset="0"/>
              </a:rPr>
              <a:t>offence  involving fraud, is being or has been committed against the company by officers or employees of the  company,    such   fraud </a:t>
            </a:r>
            <a:r>
              <a:rPr kumimoji="0" lang="en-IN" sz="2000" b="0" i="1" u="sng" strike="noStrike" kern="1200" cap="none" spc="0" normalizeH="0" baseline="0" noProof="0" dirty="0" smtClean="0">
                <a:ln>
                  <a:noFill/>
                </a:ln>
                <a:solidFill>
                  <a:schemeClr val="tx1"/>
                </a:solidFill>
                <a:effectLst/>
                <a:uLnTx/>
                <a:uFillTx/>
                <a:latin typeface="+mj-lt"/>
                <a:ea typeface="+mn-ea"/>
                <a:cs typeface="Times New Roman" pitchFamily="18" charset="0"/>
              </a:rPr>
              <a:t>is likely </a:t>
            </a:r>
            <a:r>
              <a:rPr kumimoji="0" lang="en-IN" sz="2000" b="0" i="0" u="sng" strike="noStrike" kern="1200" cap="none" spc="0" normalizeH="0" baseline="0" noProof="0" dirty="0" smtClean="0">
                <a:ln>
                  <a:noFill/>
                </a:ln>
                <a:solidFill>
                  <a:schemeClr val="tx1"/>
                </a:solidFill>
                <a:effectLst/>
                <a:uLnTx/>
                <a:uFillTx/>
                <a:latin typeface="+mj-lt"/>
                <a:ea typeface="+mn-ea"/>
                <a:cs typeface="Times New Roman" pitchFamily="18" charset="0"/>
              </a:rPr>
              <a:t>to </a:t>
            </a:r>
            <a:r>
              <a:rPr kumimoji="0" lang="en-IN" sz="2000" b="0" i="1" u="sng" strike="noStrike" kern="1200" cap="none" spc="0" normalizeH="0" baseline="0" noProof="0" dirty="0" smtClean="0">
                <a:ln>
                  <a:noFill/>
                </a:ln>
                <a:solidFill>
                  <a:srgbClr val="FF0000"/>
                </a:solidFill>
                <a:effectLst/>
                <a:uLnTx/>
                <a:uFillTx/>
                <a:latin typeface="+mj-lt"/>
                <a:ea typeface="+mn-ea"/>
                <a:cs typeface="Times New Roman" pitchFamily="18" charset="0"/>
              </a:rPr>
              <a:t>materially affect</a:t>
            </a:r>
            <a:r>
              <a:rPr kumimoji="0" lang="en-IN" sz="2000" b="0" i="1" u="none" strike="noStrike" kern="1200" cap="none" spc="0" normalizeH="0" baseline="0" noProof="0" dirty="0" smtClean="0">
                <a:ln>
                  <a:noFill/>
                </a:ln>
                <a:solidFill>
                  <a:schemeClr val="tx1"/>
                </a:solidFill>
                <a:effectLst/>
                <a:uLnTx/>
                <a:uFillTx/>
                <a:latin typeface="+mj-lt"/>
                <a:ea typeface="+mn-ea"/>
                <a:cs typeface="Times New Roman" pitchFamily="18" charset="0"/>
              </a:rPr>
              <a:t> </a:t>
            </a:r>
            <a:r>
              <a:rPr kumimoji="0" lang="en-IN" sz="2000" b="0" i="0" u="none" strike="noStrike" kern="1200" cap="none" spc="0" normalizeH="0" baseline="0" noProof="0" dirty="0" smtClean="0">
                <a:ln>
                  <a:noFill/>
                </a:ln>
                <a:solidFill>
                  <a:schemeClr val="tx1"/>
                </a:solidFill>
                <a:effectLst/>
                <a:uLnTx/>
                <a:uFillTx/>
                <a:latin typeface="+mj-lt"/>
                <a:ea typeface="+mn-ea"/>
                <a:cs typeface="Times New Roman" pitchFamily="18" charset="0"/>
              </a:rPr>
              <a:t>the company, he shall report the matter to CG within </a:t>
            </a:r>
            <a:r>
              <a:rPr kumimoji="0" lang="en-IN" sz="2000" b="0" i="0" u="none" strike="noStrike" kern="1200" cap="none" spc="0" normalizeH="0" baseline="0" noProof="0" dirty="0" smtClean="0">
                <a:ln>
                  <a:noFill/>
                </a:ln>
                <a:solidFill>
                  <a:srgbClr val="FF0000"/>
                </a:solidFill>
                <a:effectLst/>
                <a:uLnTx/>
                <a:uFillTx/>
                <a:latin typeface="+mj-lt"/>
                <a:ea typeface="+mn-ea"/>
                <a:cs typeface="Times New Roman" pitchFamily="18" charset="0"/>
              </a:rPr>
              <a:t>30 days</a:t>
            </a:r>
            <a:r>
              <a:rPr kumimoji="0" lang="en-IN" sz="2000" b="0" i="0" u="none" strike="noStrike" kern="1200" cap="none" spc="0" normalizeH="0" baseline="0" noProof="0" dirty="0" smtClean="0">
                <a:ln>
                  <a:noFill/>
                </a:ln>
                <a:solidFill>
                  <a:schemeClr val="tx1"/>
                </a:solidFill>
                <a:effectLst/>
                <a:uLnTx/>
                <a:uFillTx/>
                <a:latin typeface="+mj-lt"/>
                <a:ea typeface="+mn-ea"/>
                <a:cs typeface="Times New Roman" pitchFamily="18" charset="0"/>
              </a:rPr>
              <a:t>.</a:t>
            </a:r>
            <a:endParaRPr kumimoji="0" lang="en-IN" sz="2000" b="0" i="0" u="sng" strike="noStrike" kern="1200" cap="none" spc="0" normalizeH="0" baseline="0" noProof="0" dirty="0">
              <a:ln>
                <a:noFill/>
              </a:ln>
              <a:solidFill>
                <a:schemeClr val="tx1"/>
              </a:solidFill>
              <a:effectLst/>
              <a:uLnTx/>
              <a:uFillTx/>
              <a:latin typeface="+mj-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ppt_x</p:attrName>
                                        </p:attrNameLst>
                                      </p:cBhvr>
                                      <p:tavLst>
                                        <p:tav tm="0">
                                          <p:val>
                                            <p:strVal val="#ppt_x-.2"/>
                                          </p:val>
                                        </p:tav>
                                        <p:tav tm="100000">
                                          <p:val>
                                            <p:strVal val="#ppt_x"/>
                                          </p:val>
                                        </p:tav>
                                      </p:tavLst>
                                    </p:anim>
                                    <p:anim calcmode="lin" valueType="num">
                                      <p:cBhvr>
                                        <p:cTn id="13"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heckerboard(across)">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p:cTn id="24"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25"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9">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grpId="0"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 calcmode="lin" valueType="num">
                                      <p:cBhvr>
                                        <p:cTn id="31" dur="1000" fill="hold"/>
                                        <p:tgtEl>
                                          <p:spTgt spid="9">
                                            <p:txEl>
                                              <p:pRg st="1" end="1"/>
                                            </p:txEl>
                                          </p:spTgt>
                                        </p:tgtEl>
                                        <p:attrNameLst>
                                          <p:attrName>ppt_x</p:attrName>
                                        </p:attrNameLst>
                                      </p:cBhvr>
                                      <p:tavLst>
                                        <p:tav tm="0">
                                          <p:val>
                                            <p:strVal val="#ppt_x-.2"/>
                                          </p:val>
                                        </p:tav>
                                        <p:tav tm="100000">
                                          <p:val>
                                            <p:strVal val="#ppt_x"/>
                                          </p:val>
                                        </p:tav>
                                      </p:tavLst>
                                    </p:anim>
                                    <p:anim calcmode="lin" valueType="num">
                                      <p:cBhvr>
                                        <p:cTn id="32" dur="1000" fill="hold"/>
                                        <p:tgtEl>
                                          <p:spTgt spid="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P spid="10" grpId="0"/>
      <p:bldP spid="11" grpId="0"/>
    </p:bld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itle 2"/>
          <p:cNvSpPr>
            <a:spLocks noGrp="1"/>
          </p:cNvSpPr>
          <p:nvPr>
            <p:ph type="title"/>
          </p:nvPr>
        </p:nvSpPr>
        <p:spPr>
          <a:xfrm>
            <a:off x="0" y="0"/>
            <a:ext cx="9144000" cy="1371600"/>
          </a:xfrm>
        </p:spPr>
        <p:txBody>
          <a:bodyPr>
            <a:noAutofit/>
          </a:bodyPr>
          <a:lstStyle/>
          <a:p>
            <a:r>
              <a:rPr lang="en-US" sz="3000" b="1" dirty="0" smtClean="0">
                <a:solidFill>
                  <a:srgbClr val="00B0F0"/>
                </a:solidFill>
                <a:latin typeface="Times New Roman" pitchFamily="18" charset="0"/>
                <a:cs typeface="Times New Roman" pitchFamily="18" charset="0"/>
              </a:rPr>
              <a:t>REPORT TO AUDIT COMMITTEE/ BOARD ALSO IN PRESCRIBED FORM </a:t>
            </a:r>
            <a:br>
              <a:rPr lang="en-US" sz="3000" b="1" dirty="0" smtClean="0">
                <a:solidFill>
                  <a:srgbClr val="00B0F0"/>
                </a:solidFill>
                <a:latin typeface="Times New Roman" pitchFamily="18" charset="0"/>
                <a:cs typeface="Times New Roman" pitchFamily="18" charset="0"/>
              </a:rPr>
            </a:br>
            <a:r>
              <a:rPr lang="en-US" sz="2000" b="1" dirty="0" smtClean="0">
                <a:solidFill>
                  <a:srgbClr val="00B0F0"/>
                </a:solidFill>
                <a:latin typeface="Times New Roman" pitchFamily="18" charset="0"/>
              </a:rPr>
              <a:t>[DRAFT RULES 10.10(1)]</a:t>
            </a:r>
            <a:endParaRPr lang="en-IN" sz="3200" b="1" dirty="0" smtClean="0">
              <a:solidFill>
                <a:srgbClr val="00B0F0"/>
              </a:solidFill>
              <a:latin typeface="Times New Roman" pitchFamily="18" charset="0"/>
              <a:cs typeface="Times New Roman" pitchFamily="18" charset="0"/>
            </a:endParaRPr>
          </a:p>
        </p:txBody>
      </p:sp>
      <p:sp>
        <p:nvSpPr>
          <p:cNvPr id="2" name="Content Placeholder 1"/>
          <p:cNvSpPr>
            <a:spLocks noGrp="1"/>
          </p:cNvSpPr>
          <p:nvPr>
            <p:ph idx="1"/>
          </p:nvPr>
        </p:nvSpPr>
        <p:spPr>
          <a:xfrm>
            <a:off x="76200" y="2057400"/>
            <a:ext cx="8991600" cy="4800600"/>
          </a:xfrm>
        </p:spPr>
        <p:txBody>
          <a:bodyPr>
            <a:normAutofit/>
          </a:bodyPr>
          <a:lstStyle/>
          <a:p>
            <a:pPr marL="420624" indent="-384048" algn="just" eaLnBrk="1" fontAlgn="auto" hangingPunct="1">
              <a:spcAft>
                <a:spcPts val="0"/>
              </a:spcAft>
              <a:buClrTx/>
              <a:buFont typeface="Wingdings" pitchFamily="2" charset="2"/>
              <a:buChar char="Ø"/>
              <a:defRPr/>
            </a:pPr>
            <a:r>
              <a:rPr lang="en-US" sz="2000" dirty="0" smtClean="0">
                <a:latin typeface="+mj-lt"/>
                <a:cs typeface="Times New Roman" pitchFamily="18" charset="0"/>
              </a:rPr>
              <a:t>Report shall be in the form of a statement as given in </a:t>
            </a:r>
            <a:r>
              <a:rPr lang="en-US" sz="2000" dirty="0" smtClean="0">
                <a:solidFill>
                  <a:srgbClr val="FF0000"/>
                </a:solidFill>
                <a:latin typeface="+mj-lt"/>
                <a:cs typeface="Times New Roman" pitchFamily="18" charset="0"/>
              </a:rPr>
              <a:t>Form No. 10.3</a:t>
            </a:r>
            <a:r>
              <a:rPr lang="en-US" sz="2000" dirty="0" smtClean="0">
                <a:latin typeface="+mj-lt"/>
                <a:cs typeface="Times New Roman" pitchFamily="18" charset="0"/>
              </a:rPr>
              <a:t>:</a:t>
            </a:r>
          </a:p>
          <a:p>
            <a:pPr marL="420624" indent="-384048" algn="just" eaLnBrk="1" fontAlgn="auto" hangingPunct="1">
              <a:spcAft>
                <a:spcPts val="0"/>
              </a:spcAft>
              <a:buClrTx/>
              <a:buFont typeface="Wingdings" pitchFamily="2" charset="2"/>
              <a:buChar char="Ø"/>
              <a:defRPr/>
            </a:pPr>
            <a:endParaRPr lang="en-US" sz="1800" dirty="0" smtClean="0">
              <a:latin typeface="+mj-lt"/>
              <a:cs typeface="Times New Roman" pitchFamily="18" charset="0"/>
            </a:endParaRPr>
          </a:p>
          <a:p>
            <a:pPr marL="420624" indent="-384048" algn="just" eaLnBrk="1" fontAlgn="auto" hangingPunct="1">
              <a:spcAft>
                <a:spcPts val="0"/>
              </a:spcAft>
              <a:buClrTx/>
              <a:buFont typeface="Wingdings" pitchFamily="2" charset="2"/>
              <a:buChar char="Ø"/>
              <a:defRPr/>
            </a:pPr>
            <a:r>
              <a:rPr lang="en-US" sz="2000" dirty="0" smtClean="0">
                <a:latin typeface="+mj-lt"/>
                <a:cs typeface="Times New Roman" pitchFamily="18" charset="0"/>
              </a:rPr>
              <a:t>Report to be sent immediately but not later than </a:t>
            </a:r>
            <a:r>
              <a:rPr lang="en-US" sz="2000" dirty="0" smtClean="0">
                <a:solidFill>
                  <a:srgbClr val="FF0000"/>
                </a:solidFill>
                <a:latin typeface="+mj-lt"/>
                <a:cs typeface="Times New Roman" pitchFamily="18" charset="0"/>
              </a:rPr>
              <a:t>30 days</a:t>
            </a:r>
            <a:r>
              <a:rPr lang="en-US" sz="2000" dirty="0" smtClean="0">
                <a:latin typeface="+mj-lt"/>
                <a:cs typeface="Times New Roman" pitchFamily="18" charset="0"/>
              </a:rPr>
              <a:t> of his knowledge or information, with a copy,</a:t>
            </a:r>
          </a:p>
          <a:p>
            <a:pPr marL="820674" lvl="1" indent="-384048" algn="just">
              <a:buFont typeface="Wingdings" pitchFamily="2" charset="2"/>
              <a:buChar char="§"/>
              <a:defRPr/>
            </a:pPr>
            <a:r>
              <a:rPr lang="en-US" sz="2000" dirty="0" smtClean="0">
                <a:latin typeface="+mj-lt"/>
                <a:cs typeface="Times New Roman" pitchFamily="18" charset="0"/>
              </a:rPr>
              <a:t>to the </a:t>
            </a:r>
            <a:r>
              <a:rPr lang="en-US" sz="2000" dirty="0" smtClean="0">
                <a:solidFill>
                  <a:srgbClr val="FF0000"/>
                </a:solidFill>
                <a:latin typeface="+mj-lt"/>
                <a:cs typeface="Times New Roman" pitchFamily="18" charset="0"/>
              </a:rPr>
              <a:t>audit committee</a:t>
            </a:r>
            <a:r>
              <a:rPr lang="en-US" sz="2000" dirty="0" smtClean="0">
                <a:latin typeface="+mj-lt"/>
                <a:cs typeface="Times New Roman" pitchFamily="18" charset="0"/>
              </a:rPr>
              <a:t> or </a:t>
            </a:r>
          </a:p>
          <a:p>
            <a:pPr marL="820674" lvl="1" indent="-384048" algn="just">
              <a:buFont typeface="Wingdings" pitchFamily="2" charset="2"/>
              <a:buChar char="§"/>
              <a:defRPr/>
            </a:pPr>
            <a:r>
              <a:rPr lang="en-US" sz="2000" dirty="0" smtClean="0">
                <a:latin typeface="+mj-lt"/>
                <a:cs typeface="Times New Roman" pitchFamily="18" charset="0"/>
              </a:rPr>
              <a:t>in case the company has not constituted an audit committee, to the </a:t>
            </a:r>
            <a:r>
              <a:rPr lang="en-US" sz="2000" dirty="0" smtClean="0">
                <a:solidFill>
                  <a:srgbClr val="FF0000"/>
                </a:solidFill>
                <a:latin typeface="+mj-lt"/>
                <a:cs typeface="Times New Roman" pitchFamily="18" charset="0"/>
              </a:rPr>
              <a:t>Board</a:t>
            </a:r>
            <a:r>
              <a:rPr lang="en-US" sz="2000" dirty="0" smtClean="0">
                <a:latin typeface="+mj-lt"/>
                <a:cs typeface="Times New Roman" pitchFamily="18" charset="0"/>
              </a:rPr>
              <a:t>.</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81</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checkerboard(across)">
                                      <p:cBhvr>
                                        <p:cTn id="7" dur="500"/>
                                        <p:tgtEl>
                                          <p:spTgt spid="58370"/>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
                                            <p:txEl>
                                              <p:pRg st="2" end="2"/>
                                            </p:txEl>
                                          </p:spTgt>
                                        </p:tgtEl>
                                      </p:cBhvr>
                                    </p:animEffect>
                                  </p:childTnLst>
                                </p:cTn>
                              </p:par>
                              <p:par>
                                <p:cTn id="22" presetID="29" presetClass="entr" presetSubtype="0" fill="hold" grpId="0"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 calcmode="lin" valueType="num">
                                      <p:cBhvr>
                                        <p:cTn id="24" dur="1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25" dur="1000" fill="hold"/>
                                        <p:tgtEl>
                                          <p:spTgt spid="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
                                            <p:txEl>
                                              <p:pRg st="3" end="3"/>
                                            </p:txEl>
                                          </p:spTgt>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p:cTn id="29" dur="1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P spid="2" grpId="0" build="p"/>
    </p:bld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cs typeface="Times New Roman" pitchFamily="18" charset="0"/>
              </a:rPr>
              <a:t>MEANING OF MATERIALITY</a:t>
            </a:r>
            <a:r>
              <a:rPr lang="en-US" sz="3000" b="1" dirty="0" smtClean="0">
                <a:solidFill>
                  <a:srgbClr val="00B0F0"/>
                </a:solidFill>
                <a:latin typeface="Times New Roman" pitchFamily="18" charset="0"/>
              </a:rPr>
              <a:t>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[DRAFT RULES 10.10(2)]</a:t>
            </a:r>
            <a:endParaRPr lang="en-IN" sz="3200" b="1" dirty="0" smtClean="0">
              <a:solidFill>
                <a:srgbClr val="00B0F0"/>
              </a:solidFill>
              <a:latin typeface="Times New Roman" pitchFamily="18"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Autofit/>
          </a:bodyPr>
          <a:lstStyle/>
          <a:p>
            <a:pPr marL="624078" indent="-514350" algn="just" eaLnBrk="1" fontAlgn="auto" hangingPunct="1">
              <a:spcAft>
                <a:spcPts val="0"/>
              </a:spcAft>
              <a:buClrTx/>
              <a:buAutoNum type="alphaUcPeriod"/>
              <a:defRPr/>
            </a:pPr>
            <a:r>
              <a:rPr lang="en-IN" sz="2000" dirty="0" smtClean="0">
                <a:latin typeface="+mj-lt"/>
                <a:cs typeface="Times New Roman" pitchFamily="18" charset="0"/>
              </a:rPr>
              <a:t>Fraud(s) that is or are happening </a:t>
            </a:r>
            <a:r>
              <a:rPr lang="en-IN" sz="2000" dirty="0" smtClean="0">
                <a:solidFill>
                  <a:srgbClr val="FF0000"/>
                </a:solidFill>
                <a:latin typeface="+mj-lt"/>
                <a:cs typeface="Times New Roman" pitchFamily="18" charset="0"/>
              </a:rPr>
              <a:t>frequently</a:t>
            </a:r>
            <a:r>
              <a:rPr lang="en-IN" sz="2000" dirty="0" smtClean="0">
                <a:latin typeface="+mj-lt"/>
                <a:cs typeface="Times New Roman" pitchFamily="18" charset="0"/>
              </a:rPr>
              <a:t>; or</a:t>
            </a:r>
          </a:p>
          <a:p>
            <a:pPr marL="624078" indent="-514350" algn="just" eaLnBrk="1" fontAlgn="auto" hangingPunct="1">
              <a:spcAft>
                <a:spcPts val="0"/>
              </a:spcAft>
              <a:buClrTx/>
              <a:buAutoNum type="alphaUcPeriod"/>
              <a:defRPr/>
            </a:pPr>
            <a:endParaRPr lang="en-IN" sz="2000" dirty="0" smtClean="0">
              <a:latin typeface="+mj-lt"/>
              <a:cs typeface="Times New Roman" pitchFamily="18" charset="0"/>
            </a:endParaRPr>
          </a:p>
          <a:p>
            <a:pPr marL="624078" indent="-514350" algn="just" eaLnBrk="1" fontAlgn="auto" hangingPunct="1">
              <a:spcAft>
                <a:spcPts val="0"/>
              </a:spcAft>
              <a:buClrTx/>
              <a:buAutoNum type="alphaUcPeriod"/>
              <a:defRPr/>
            </a:pPr>
            <a:r>
              <a:rPr lang="en-IN" sz="2000" dirty="0" smtClean="0">
                <a:latin typeface="+mj-lt"/>
                <a:cs typeface="Times New Roman" pitchFamily="18" charset="0"/>
              </a:rPr>
              <a:t>Fraud(s) where the amount involved or likely to be involved is not less than:</a:t>
            </a:r>
          </a:p>
          <a:p>
            <a:pPr marL="820674" lvl="1" indent="-384048" algn="just">
              <a:buFont typeface="Wingdings" pitchFamily="2" charset="2"/>
              <a:buChar char="§"/>
              <a:defRPr/>
            </a:pPr>
            <a:r>
              <a:rPr lang="en-IN" sz="2000" dirty="0" smtClean="0">
                <a:solidFill>
                  <a:srgbClr val="FF0000"/>
                </a:solidFill>
                <a:latin typeface="+mj-lt"/>
                <a:cs typeface="Times New Roman" pitchFamily="18" charset="0"/>
              </a:rPr>
              <a:t>5% of net profit or</a:t>
            </a:r>
          </a:p>
          <a:p>
            <a:pPr marL="820674" lvl="1" indent="-384048" algn="just">
              <a:buFont typeface="Wingdings" pitchFamily="2" charset="2"/>
              <a:buChar char="§"/>
              <a:defRPr/>
            </a:pPr>
            <a:r>
              <a:rPr lang="en-IN" sz="2000" dirty="0" smtClean="0">
                <a:solidFill>
                  <a:srgbClr val="FF0000"/>
                </a:solidFill>
                <a:latin typeface="+mj-lt"/>
                <a:cs typeface="Times New Roman" pitchFamily="18" charset="0"/>
              </a:rPr>
              <a:t>2 % of  turnover</a:t>
            </a:r>
            <a:r>
              <a:rPr lang="en-IN" sz="2000" dirty="0" smtClean="0">
                <a:latin typeface="+mj-lt"/>
                <a:cs typeface="Times New Roman" pitchFamily="18" charset="0"/>
              </a:rPr>
              <a:t>    of   the   company for   the   preceding    FY.</a:t>
            </a:r>
          </a:p>
          <a:p>
            <a:pPr marL="420624" indent="-384048" algn="just" eaLnBrk="1" fontAlgn="auto" hangingPunct="1">
              <a:spcAft>
                <a:spcPts val="0"/>
              </a:spcAft>
              <a:buClrTx/>
              <a:buFont typeface="Wingdings" pitchFamily="2" charset="2"/>
              <a:buChar char="§"/>
              <a:defRPr/>
            </a:pPr>
            <a:endParaRPr lang="en-IN" sz="2000" u="sng" dirty="0">
              <a:latin typeface="+mj-lt"/>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82</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checkerboard(across)">
                                      <p:cBhvr>
                                        <p:cTn id="7" dur="500"/>
                                        <p:tgtEl>
                                          <p:spTgt spid="5939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
                                            <p:txEl>
                                              <p:pRg st="2" end="2"/>
                                            </p:txEl>
                                          </p:spTgt>
                                        </p:tgtEl>
                                      </p:cBhvr>
                                    </p:animEffect>
                                  </p:childTnLst>
                                </p:cTn>
                              </p:par>
                              <p:par>
                                <p:cTn id="22" presetID="29" presetClass="entr" presetSubtype="0" fill="hold" grpId="0"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 calcmode="lin" valueType="num">
                                      <p:cBhvr>
                                        <p:cTn id="24" dur="1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25" dur="1000" fill="hold"/>
                                        <p:tgtEl>
                                          <p:spTgt spid="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
                                            <p:txEl>
                                              <p:pRg st="3" end="3"/>
                                            </p:txEl>
                                          </p:spTgt>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p:cTn id="29" dur="1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2" grpId="0" build="p"/>
    </p:bld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cs typeface="Times New Roman" pitchFamily="18" charset="0"/>
              </a:rPr>
              <a:t>REPORTING OF NON-MATERIAL FRAUD</a:t>
            </a:r>
            <a:r>
              <a:rPr lang="en-US" sz="3000" b="1" dirty="0" smtClean="0">
                <a:solidFill>
                  <a:srgbClr val="00B0F0"/>
                </a:solidFill>
                <a:latin typeface="Times New Roman" pitchFamily="18" charset="0"/>
              </a:rPr>
              <a:t>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[DRAFT RULES 10.10(3)]</a:t>
            </a:r>
            <a:endParaRPr lang="en-IN" sz="3200" b="1" dirty="0" smtClean="0">
              <a:solidFill>
                <a:srgbClr val="00B0F0"/>
              </a:solidFill>
              <a:latin typeface="Times New Roman" pitchFamily="18" charset="0"/>
              <a:cs typeface="Times New Roman" pitchFamily="18" charset="0"/>
            </a:endParaRPr>
          </a:p>
        </p:txBody>
      </p:sp>
      <p:sp>
        <p:nvSpPr>
          <p:cNvPr id="2" name="Content Placeholder 1"/>
          <p:cNvSpPr>
            <a:spLocks noGrp="1"/>
          </p:cNvSpPr>
          <p:nvPr>
            <p:ph idx="1"/>
          </p:nvPr>
        </p:nvSpPr>
        <p:spPr>
          <a:xfrm>
            <a:off x="76200" y="1219200"/>
            <a:ext cx="8991600" cy="5715000"/>
          </a:xfrm>
        </p:spPr>
        <p:txBody>
          <a:bodyPr>
            <a:noAutofit/>
          </a:bodyPr>
          <a:lstStyle/>
          <a:p>
            <a:pPr marL="420624" indent="-384048" eaLnBrk="1" fontAlgn="auto" hangingPunct="1">
              <a:spcAft>
                <a:spcPts val="0"/>
              </a:spcAft>
              <a:buClrTx/>
              <a:buFont typeface="Wingdings 2"/>
              <a:buChar char=""/>
              <a:defRPr/>
            </a:pPr>
            <a:r>
              <a:rPr lang="en-IN" sz="2000" dirty="0" smtClean="0">
                <a:latin typeface="+mj-lt"/>
                <a:cs typeface="Times New Roman" pitchFamily="18" charset="0"/>
              </a:rPr>
              <a:t>Auditors shall send a report in writing</a:t>
            </a:r>
          </a:p>
          <a:p>
            <a:pPr marL="820674" lvl="1" indent="-384048">
              <a:buFont typeface="Wingdings" pitchFamily="2" charset="2"/>
              <a:buChar char="§"/>
              <a:defRPr/>
            </a:pPr>
            <a:r>
              <a:rPr lang="en-IN" sz="2000" dirty="0" smtClean="0">
                <a:latin typeface="+mj-lt"/>
                <a:cs typeface="Times New Roman" pitchFamily="18" charset="0"/>
              </a:rPr>
              <a:t>to   the   </a:t>
            </a:r>
            <a:r>
              <a:rPr lang="en-IN" sz="2000" dirty="0" smtClean="0">
                <a:solidFill>
                  <a:srgbClr val="FF0000"/>
                </a:solidFill>
                <a:latin typeface="+mj-lt"/>
                <a:cs typeface="Times New Roman" pitchFamily="18" charset="0"/>
              </a:rPr>
              <a:t>audit committee     </a:t>
            </a:r>
            <a:r>
              <a:rPr lang="en-IN" sz="2000" dirty="0" smtClean="0">
                <a:latin typeface="+mj-lt"/>
                <a:cs typeface="Times New Roman" pitchFamily="18" charset="0"/>
              </a:rPr>
              <a:t>and</a:t>
            </a:r>
          </a:p>
          <a:p>
            <a:pPr marL="820674" lvl="1" indent="-384048">
              <a:buFont typeface="Wingdings" pitchFamily="2" charset="2"/>
              <a:buChar char="§"/>
              <a:defRPr/>
            </a:pPr>
            <a:r>
              <a:rPr lang="en-IN" sz="2000" dirty="0" smtClean="0">
                <a:latin typeface="+mj-lt"/>
                <a:cs typeface="Times New Roman" pitchFamily="18" charset="0"/>
              </a:rPr>
              <a:t>Where the co. has not constituted an audit committee, to </a:t>
            </a:r>
            <a:r>
              <a:rPr lang="en-IN" sz="2000" dirty="0" smtClean="0">
                <a:solidFill>
                  <a:srgbClr val="FF0000"/>
                </a:solidFill>
                <a:latin typeface="+mj-lt"/>
                <a:cs typeface="Times New Roman" pitchFamily="18" charset="0"/>
              </a:rPr>
              <a:t>Board</a:t>
            </a:r>
            <a:r>
              <a:rPr lang="en-IN" sz="2000" dirty="0" smtClean="0">
                <a:latin typeface="+mj-lt"/>
                <a:cs typeface="Times New Roman" pitchFamily="18" charset="0"/>
              </a:rPr>
              <a:t>.</a:t>
            </a:r>
          </a:p>
          <a:p>
            <a:pPr marL="420624" indent="-384048" eaLnBrk="1" fontAlgn="auto" hangingPunct="1">
              <a:spcAft>
                <a:spcPts val="0"/>
              </a:spcAft>
              <a:buClrTx/>
              <a:buNone/>
              <a:defRPr/>
            </a:pPr>
            <a:endParaRPr lang="en-IN" sz="2000" dirty="0" smtClean="0">
              <a:latin typeface="+mj-lt"/>
              <a:cs typeface="Times New Roman" pitchFamily="18" charset="0"/>
            </a:endParaRPr>
          </a:p>
          <a:p>
            <a:pPr marL="420624" indent="-384048" eaLnBrk="1" fontAlgn="auto" hangingPunct="1">
              <a:spcAft>
                <a:spcPts val="0"/>
              </a:spcAft>
              <a:buClrTx/>
              <a:buFont typeface="Wingdings 2"/>
              <a:buChar char=""/>
              <a:defRPr/>
            </a:pPr>
            <a:r>
              <a:rPr lang="en-IN" sz="2000" dirty="0" smtClean="0">
                <a:latin typeface="+mj-lt"/>
                <a:cs typeface="Times New Roman" pitchFamily="18" charset="0"/>
              </a:rPr>
              <a:t>The audit committee or the Board, as the case may be, shall </a:t>
            </a:r>
            <a:r>
              <a:rPr lang="en-IN" sz="2000" dirty="0" smtClean="0">
                <a:solidFill>
                  <a:srgbClr val="FF0000"/>
                </a:solidFill>
                <a:latin typeface="+mj-lt"/>
                <a:cs typeface="Times New Roman" pitchFamily="18" charset="0"/>
              </a:rPr>
              <a:t>reply</a:t>
            </a:r>
            <a:r>
              <a:rPr lang="en-IN" sz="2000" dirty="0" smtClean="0">
                <a:latin typeface="+mj-lt"/>
                <a:cs typeface="Times New Roman" pitchFamily="18" charset="0"/>
              </a:rPr>
              <a:t> to the auditors in writing as to </a:t>
            </a:r>
            <a:r>
              <a:rPr lang="en-IN" sz="2000" dirty="0" smtClean="0">
                <a:solidFill>
                  <a:srgbClr val="FF0000"/>
                </a:solidFill>
                <a:latin typeface="+mj-lt"/>
                <a:cs typeface="Times New Roman" pitchFamily="18" charset="0"/>
              </a:rPr>
              <a:t>steps</a:t>
            </a:r>
            <a:r>
              <a:rPr lang="en-IN" sz="2000" dirty="0" smtClean="0">
                <a:latin typeface="+mj-lt"/>
                <a:cs typeface="Times New Roman" pitchFamily="18" charset="0"/>
              </a:rPr>
              <a:t> </a:t>
            </a:r>
            <a:r>
              <a:rPr lang="en-IN" sz="2000" dirty="0" smtClean="0">
                <a:solidFill>
                  <a:srgbClr val="FF0000"/>
                </a:solidFill>
                <a:latin typeface="+mj-lt"/>
                <a:cs typeface="Times New Roman" pitchFamily="18" charset="0"/>
              </a:rPr>
              <a:t>taken</a:t>
            </a:r>
            <a:r>
              <a:rPr lang="en-IN" sz="2000" dirty="0" smtClean="0">
                <a:latin typeface="+mj-lt"/>
                <a:cs typeface="Times New Roman" pitchFamily="18" charset="0"/>
              </a:rPr>
              <a:t> by the audit committee or the Board in addressing the issues of fraud, including systemic issues.</a:t>
            </a:r>
          </a:p>
          <a:p>
            <a:pPr marL="420624" indent="-384048" eaLnBrk="1" fontAlgn="auto" hangingPunct="1">
              <a:spcAft>
                <a:spcPts val="0"/>
              </a:spcAft>
              <a:buClrTx/>
              <a:buNone/>
              <a:defRPr/>
            </a:pPr>
            <a:endParaRPr lang="en-IN" sz="2000" dirty="0" smtClean="0">
              <a:latin typeface="+mj-lt"/>
              <a:cs typeface="Times New Roman" pitchFamily="18" charset="0"/>
            </a:endParaRPr>
          </a:p>
          <a:p>
            <a:pPr marL="420624" indent="-384048" eaLnBrk="1" fontAlgn="auto" hangingPunct="1">
              <a:spcAft>
                <a:spcPts val="0"/>
              </a:spcAft>
              <a:buClrTx/>
              <a:buFont typeface="Wingdings 2"/>
              <a:buChar char=""/>
              <a:defRPr/>
            </a:pPr>
            <a:r>
              <a:rPr lang="en-IN" sz="2000" dirty="0" smtClean="0">
                <a:latin typeface="+mj-lt"/>
                <a:cs typeface="Times New Roman" pitchFamily="18" charset="0"/>
              </a:rPr>
              <a:t>In case the audit committee or the Board, as the case may be, is </a:t>
            </a:r>
            <a:r>
              <a:rPr lang="en-IN" sz="2000" dirty="0" smtClean="0">
                <a:solidFill>
                  <a:srgbClr val="FF0000"/>
                </a:solidFill>
                <a:latin typeface="+mj-lt"/>
                <a:cs typeface="Times New Roman" pitchFamily="18" charset="0"/>
              </a:rPr>
              <a:t>not taking action or</a:t>
            </a:r>
            <a:r>
              <a:rPr lang="en-IN" sz="2000" dirty="0" smtClean="0">
                <a:latin typeface="+mj-lt"/>
                <a:cs typeface="Times New Roman" pitchFamily="18" charset="0"/>
              </a:rPr>
              <a:t> the auditor is </a:t>
            </a:r>
            <a:r>
              <a:rPr lang="en-IN" sz="2000" dirty="0" smtClean="0">
                <a:solidFill>
                  <a:srgbClr val="FF0000"/>
                </a:solidFill>
                <a:latin typeface="+mj-lt"/>
                <a:cs typeface="Times New Roman" pitchFamily="18" charset="0"/>
              </a:rPr>
              <a:t>not satisfied</a:t>
            </a:r>
            <a:r>
              <a:rPr lang="en-IN" sz="2000" dirty="0" smtClean="0">
                <a:latin typeface="+mj-lt"/>
                <a:cs typeface="Times New Roman" pitchFamily="18" charset="0"/>
              </a:rPr>
              <a:t> with  the action  taken, he may report to the CG even if the fraud is not material in nature.</a:t>
            </a:r>
          </a:p>
          <a:p>
            <a:pPr marL="420624" indent="-384048" algn="just" eaLnBrk="1" fontAlgn="auto" hangingPunct="1">
              <a:spcAft>
                <a:spcPts val="0"/>
              </a:spcAft>
              <a:buClrTx/>
              <a:buFont typeface="Wingdings" pitchFamily="2" charset="2"/>
              <a:buChar char="Ø"/>
              <a:defRPr/>
            </a:pPr>
            <a:endParaRPr lang="en-US" sz="2000" dirty="0" smtClean="0">
              <a:latin typeface="+mj-lt"/>
              <a:cs typeface="Times New Roman" pitchFamily="18" charset="0"/>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83</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checkerboard(across)">
                                      <p:cBhvr>
                                        <p:cTn id="7" dur="500"/>
                                        <p:tgtEl>
                                          <p:spTgt spid="60418"/>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pRg st="0" end="0"/>
                                            </p:txEl>
                                          </p:spTgt>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p:cTn id="17"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
                                            <p:txEl>
                                              <p:pRg st="1" end="1"/>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 calcmode="lin" valueType="num">
                                      <p:cBhvr>
                                        <p:cTn id="22"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2">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p:cTn id="29" dur="1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2">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 calcmode="lin" valueType="num">
                                      <p:cBhvr>
                                        <p:cTn id="36" dur="1000" fill="hold"/>
                                        <p:tgtEl>
                                          <p:spTgt spid="2">
                                            <p:txEl>
                                              <p:pRg st="6" end="6"/>
                                            </p:txEl>
                                          </p:spTgt>
                                        </p:tgtEl>
                                        <p:attrNameLst>
                                          <p:attrName>ppt_x</p:attrName>
                                        </p:attrNameLst>
                                      </p:cBhvr>
                                      <p:tavLst>
                                        <p:tav tm="0">
                                          <p:val>
                                            <p:strVal val="#ppt_x-.2"/>
                                          </p:val>
                                        </p:tav>
                                        <p:tav tm="100000">
                                          <p:val>
                                            <p:strVal val="#ppt_x"/>
                                          </p:val>
                                        </p:tav>
                                      </p:tavLst>
                                    </p:anim>
                                    <p:anim calcmode="lin" valueType="num">
                                      <p:cBhvr>
                                        <p:cTn id="37" dur="1000" fill="hold"/>
                                        <p:tgtEl>
                                          <p:spTgt spid="2">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8" dur="1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P spid="2" grpId="0" build="p"/>
    </p:bld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style>
          <a:lnRef idx="1">
            <a:schemeClr val="accent2"/>
          </a:lnRef>
          <a:fillRef idx="2">
            <a:schemeClr val="accent2"/>
          </a:fillRef>
          <a:effectRef idx="1">
            <a:schemeClr val="accent2"/>
          </a:effectRef>
          <a:fontRef idx="minor">
            <a:schemeClr val="dk1"/>
          </a:fontRef>
        </p:style>
        <p:txBody>
          <a:bodyPr>
            <a:normAutofit/>
          </a:bodyPr>
          <a:lstStyle/>
          <a:p>
            <a:r>
              <a:rPr lang="en-US" sz="3000" b="1" dirty="0" smtClean="0">
                <a:solidFill>
                  <a:schemeClr val="bg1"/>
                </a:solidFill>
              </a:rPr>
              <a:t>AUDIT &amp; AUDITORS </a:t>
            </a:r>
            <a:endParaRPr lang="en-US" sz="3000" b="1" dirty="0">
              <a:solidFill>
                <a:schemeClr val="bg1"/>
              </a:solidFill>
            </a:endParaRPr>
          </a:p>
        </p:txBody>
      </p:sp>
      <p:pic>
        <p:nvPicPr>
          <p:cNvPr id="30722" name="Picture 2" descr="http://www.consultantiso17025.com/images/Internal-audit-for-iso-17025.jpg"/>
          <p:cNvPicPr>
            <a:picLocks noChangeAspect="1" noChangeArrowheads="1"/>
          </p:cNvPicPr>
          <p:nvPr/>
        </p:nvPicPr>
        <p:blipFill>
          <a:blip r:embed="rId2" cstate="print"/>
          <a:srcRect/>
          <a:stretch>
            <a:fillRect/>
          </a:stretch>
        </p:blipFill>
        <p:spPr bwMode="auto">
          <a:xfrm>
            <a:off x="0" y="2362200"/>
            <a:ext cx="5867400" cy="2466975"/>
          </a:xfrm>
          <a:prstGeom prst="rect">
            <a:avLst/>
          </a:prstGeom>
          <a:noFill/>
        </p:spPr>
      </p:pic>
      <p:pic>
        <p:nvPicPr>
          <p:cNvPr id="30728" name="Picture 8" descr="http://accounting.computercompleto.com/wp-content/uploads/2011/08/auditors.jpg"/>
          <p:cNvPicPr>
            <a:picLocks noChangeAspect="1" noChangeArrowheads="1"/>
          </p:cNvPicPr>
          <p:nvPr/>
        </p:nvPicPr>
        <p:blipFill>
          <a:blip r:embed="rId3" cstate="print"/>
          <a:srcRect/>
          <a:stretch>
            <a:fillRect/>
          </a:stretch>
        </p:blipFill>
        <p:spPr bwMode="auto">
          <a:xfrm>
            <a:off x="5715000" y="2819399"/>
            <a:ext cx="3429000" cy="2794001"/>
          </a:xfrm>
          <a:prstGeom prst="rect">
            <a:avLst/>
          </a:prstGeom>
          <a:noFill/>
        </p:spPr>
      </p:pic>
      <p:sp>
        <p:nvSpPr>
          <p:cNvPr id="11" name="Slide Number Placeholder 10"/>
          <p:cNvSpPr>
            <a:spLocks noGrp="1"/>
          </p:cNvSpPr>
          <p:nvPr>
            <p:ph type="sldNum" sz="quarter" idx="12"/>
          </p:nvPr>
        </p:nvSpPr>
        <p:spPr/>
        <p:txBody>
          <a:bodyPr/>
          <a:lstStyle/>
          <a:p>
            <a:fld id="{B6F15528-21DE-4FAA-801E-634DDDAF4B2B}" type="slidenum">
              <a:rPr lang="en-US" smtClean="0"/>
              <a:pPr/>
              <a:t>84</a:t>
            </a:fld>
            <a:endParaRPr lang="en-US" dirty="0"/>
          </a:p>
        </p:txBody>
      </p:sp>
      <p:sp>
        <p:nvSpPr>
          <p:cNvPr id="12" name="Footer Placeholder 11"/>
          <p:cNvSpPr>
            <a:spLocks noGrp="1"/>
          </p:cNvSpPr>
          <p:nvPr>
            <p:ph type="ftr" sz="quarter" idx="11"/>
          </p:nvPr>
        </p:nvSpPr>
        <p:spPr/>
        <p:txBody>
          <a:bodyPr/>
          <a:lstStyle/>
          <a:p>
            <a:r>
              <a:rPr lang="en-US" dirty="0" smtClean="0"/>
              <a:t>Email: CSshishirdudeja@gmail.com,                      Cell: +919910938312</a:t>
            </a:r>
            <a:endParaRPr lang="en-US" dirty="0"/>
          </a:p>
        </p:txBody>
      </p:sp>
      <p:sp>
        <p:nvSpPr>
          <p:cNvPr id="13" name="Date Placeholder 12"/>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ntr" presetSubtype="0" fill="hold" nodeType="clickEffect">
                                  <p:stCondLst>
                                    <p:cond delay="0"/>
                                  </p:stCondLst>
                                  <p:childTnLst>
                                    <p:set>
                                      <p:cBhvr>
                                        <p:cTn id="11" dur="1" fill="hold">
                                          <p:stCondLst>
                                            <p:cond delay="0"/>
                                          </p:stCondLst>
                                        </p:cTn>
                                        <p:tgtEl>
                                          <p:spTgt spid="30728"/>
                                        </p:tgtEl>
                                        <p:attrNameLst>
                                          <p:attrName>style.visibility</p:attrName>
                                        </p:attrNameLst>
                                      </p:cBhvr>
                                      <p:to>
                                        <p:strVal val="visible"/>
                                      </p:to>
                                    </p:set>
                                    <p:animEffect transition="in" filter="fade">
                                      <p:cBhvr>
                                        <p:cTn id="12" dur="770" decel="100000"/>
                                        <p:tgtEl>
                                          <p:spTgt spid="30728"/>
                                        </p:tgtEl>
                                      </p:cBhvr>
                                    </p:animEffect>
                                    <p:animScale>
                                      <p:cBhvr>
                                        <p:cTn id="13" dur="770" decel="100000"/>
                                        <p:tgtEl>
                                          <p:spTgt spid="30728"/>
                                        </p:tgtEl>
                                      </p:cBhvr>
                                      <p:from x="10000" y="10000"/>
                                      <p:to x="200000" y="450000"/>
                                    </p:animScale>
                                    <p:animScale>
                                      <p:cBhvr>
                                        <p:cTn id="14" dur="1230" accel="100000" fill="hold">
                                          <p:stCondLst>
                                            <p:cond delay="770"/>
                                          </p:stCondLst>
                                        </p:cTn>
                                        <p:tgtEl>
                                          <p:spTgt spid="30728"/>
                                        </p:tgtEl>
                                      </p:cBhvr>
                                      <p:from x="200000" y="450000"/>
                                      <p:to x="100000" y="100000"/>
                                    </p:animScale>
                                    <p:set>
                                      <p:cBhvr>
                                        <p:cTn id="15" dur="770" fill="hold"/>
                                        <p:tgtEl>
                                          <p:spTgt spid="30728"/>
                                        </p:tgtEl>
                                        <p:attrNameLst>
                                          <p:attrName>ppt_x</p:attrName>
                                        </p:attrNameLst>
                                      </p:cBhvr>
                                      <p:to>
                                        <p:strVal val="(0.5)"/>
                                      </p:to>
                                    </p:set>
                                    <p:anim from="(0.5)" to="(#ppt_x)" calcmode="lin" valueType="num">
                                      <p:cBhvr>
                                        <p:cTn id="16" dur="1230" accel="100000" fill="hold">
                                          <p:stCondLst>
                                            <p:cond delay="770"/>
                                          </p:stCondLst>
                                        </p:cTn>
                                        <p:tgtEl>
                                          <p:spTgt spid="30728"/>
                                        </p:tgtEl>
                                        <p:attrNameLst>
                                          <p:attrName>ppt_x</p:attrName>
                                        </p:attrNameLst>
                                      </p:cBhvr>
                                    </p:anim>
                                    <p:set>
                                      <p:cBhvr>
                                        <p:cTn id="17" dur="770" fill="hold"/>
                                        <p:tgtEl>
                                          <p:spTgt spid="30728"/>
                                        </p:tgtEl>
                                        <p:attrNameLst>
                                          <p:attrName>ppt_y</p:attrName>
                                        </p:attrNameLst>
                                      </p:cBhvr>
                                      <p:to>
                                        <p:strVal val="(#ppt_y+0.4)"/>
                                      </p:to>
                                    </p:set>
                                    <p:anim from="(#ppt_y+0.4)" to="(#ppt_y)" calcmode="lin" valueType="num">
                                      <p:cBhvr>
                                        <p:cTn id="18" dur="1230" accel="100000" fill="hold">
                                          <p:stCondLst>
                                            <p:cond delay="770"/>
                                          </p:stCondLst>
                                        </p:cTn>
                                        <p:tgtEl>
                                          <p:spTgt spid="30728"/>
                                        </p:tgtEl>
                                        <p:attrNameLst>
                                          <p:attrName>ppt_y</p:attrName>
                                        </p:attrNameLst>
                                      </p:cBhvr>
                                    </p:anim>
                                  </p:childTnLst>
                                </p:cTn>
                              </p:par>
                            </p:childTnLst>
                          </p:cTn>
                        </p:par>
                      </p:childTnLst>
                    </p:cTn>
                  </p:par>
                  <p:par>
                    <p:cTn id="19" fill="hold">
                      <p:stCondLst>
                        <p:cond delay="indefinite"/>
                      </p:stCondLst>
                      <p:childTnLst>
                        <p:par>
                          <p:cTn id="20" fill="hold">
                            <p:stCondLst>
                              <p:cond delay="0"/>
                            </p:stCondLst>
                            <p:childTnLst>
                              <p:par>
                                <p:cTn id="21" presetID="51" presetClass="entr" presetSubtype="0" fill="hold" nodeType="clickEffect">
                                  <p:stCondLst>
                                    <p:cond delay="0"/>
                                  </p:stCondLst>
                                  <p:childTnLst>
                                    <p:set>
                                      <p:cBhvr>
                                        <p:cTn id="22" dur="1" fill="hold">
                                          <p:stCondLst>
                                            <p:cond delay="0"/>
                                          </p:stCondLst>
                                        </p:cTn>
                                        <p:tgtEl>
                                          <p:spTgt spid="30722"/>
                                        </p:tgtEl>
                                        <p:attrNameLst>
                                          <p:attrName>style.visibility</p:attrName>
                                        </p:attrNameLst>
                                      </p:cBhvr>
                                      <p:to>
                                        <p:strVal val="visible"/>
                                      </p:to>
                                    </p:set>
                                    <p:animEffect transition="in" filter="fade">
                                      <p:cBhvr>
                                        <p:cTn id="23" dur="770" decel="100000"/>
                                        <p:tgtEl>
                                          <p:spTgt spid="30722"/>
                                        </p:tgtEl>
                                      </p:cBhvr>
                                    </p:animEffect>
                                    <p:animScale>
                                      <p:cBhvr>
                                        <p:cTn id="24" dur="770" decel="100000"/>
                                        <p:tgtEl>
                                          <p:spTgt spid="30722"/>
                                        </p:tgtEl>
                                      </p:cBhvr>
                                      <p:from x="10000" y="10000"/>
                                      <p:to x="200000" y="450000"/>
                                    </p:animScale>
                                    <p:animScale>
                                      <p:cBhvr>
                                        <p:cTn id="25" dur="1230" accel="100000" fill="hold">
                                          <p:stCondLst>
                                            <p:cond delay="770"/>
                                          </p:stCondLst>
                                        </p:cTn>
                                        <p:tgtEl>
                                          <p:spTgt spid="30722"/>
                                        </p:tgtEl>
                                      </p:cBhvr>
                                      <p:from x="200000" y="450000"/>
                                      <p:to x="100000" y="100000"/>
                                    </p:animScale>
                                    <p:set>
                                      <p:cBhvr>
                                        <p:cTn id="26" dur="770" fill="hold"/>
                                        <p:tgtEl>
                                          <p:spTgt spid="30722"/>
                                        </p:tgtEl>
                                        <p:attrNameLst>
                                          <p:attrName>ppt_x</p:attrName>
                                        </p:attrNameLst>
                                      </p:cBhvr>
                                      <p:to>
                                        <p:strVal val="(0.5)"/>
                                      </p:to>
                                    </p:set>
                                    <p:anim from="(0.5)" to="(#ppt_x)" calcmode="lin" valueType="num">
                                      <p:cBhvr>
                                        <p:cTn id="27" dur="1230" accel="100000" fill="hold">
                                          <p:stCondLst>
                                            <p:cond delay="770"/>
                                          </p:stCondLst>
                                        </p:cTn>
                                        <p:tgtEl>
                                          <p:spTgt spid="30722"/>
                                        </p:tgtEl>
                                        <p:attrNameLst>
                                          <p:attrName>ppt_x</p:attrName>
                                        </p:attrNameLst>
                                      </p:cBhvr>
                                    </p:anim>
                                    <p:set>
                                      <p:cBhvr>
                                        <p:cTn id="28" dur="770" fill="hold"/>
                                        <p:tgtEl>
                                          <p:spTgt spid="30722"/>
                                        </p:tgtEl>
                                        <p:attrNameLst>
                                          <p:attrName>ppt_y</p:attrName>
                                        </p:attrNameLst>
                                      </p:cBhvr>
                                      <p:to>
                                        <p:strVal val="(#ppt_y+0.4)"/>
                                      </p:to>
                                    </p:set>
                                    <p:anim from="(#ppt_y+0.4)" to="(#ppt_y)" calcmode="lin" valueType="num">
                                      <p:cBhvr>
                                        <p:cTn id="29" dur="1230" accel="100000" fill="hold">
                                          <p:stCondLst>
                                            <p:cond delay="770"/>
                                          </p:stCondLst>
                                        </p:cTn>
                                        <p:tgtEl>
                                          <p:spTgt spid="3072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CS SHISHIR DUDEJA</a:t>
            </a:r>
            <a:endParaRPr lang="en-US" dirty="0"/>
          </a:p>
        </p:txBody>
      </p:sp>
      <p:sp>
        <p:nvSpPr>
          <p:cNvPr id="5" name="Footer Placeholder 4"/>
          <p:cNvSpPr>
            <a:spLocks noGrp="1"/>
          </p:cNvSpPr>
          <p:nvPr>
            <p:ph type="ftr" sz="quarter" idx="11"/>
          </p:nvPr>
        </p:nvSpPr>
        <p:spPr/>
        <p:txBody>
          <a:bodyPr/>
          <a:lstStyle/>
          <a:p>
            <a:r>
              <a:rPr lang="en-US" dirty="0" smtClean="0"/>
              <a:t>Email: CSshishirdudeja@gmail.com,                      Cell: +919910938312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85</a:t>
            </a:fld>
            <a:endParaRPr lang="en-US" dirty="0"/>
          </a:p>
        </p:txBody>
      </p:sp>
      <p:graphicFrame>
        <p:nvGraphicFramePr>
          <p:cNvPr id="8" name="Diagram 7"/>
          <p:cNvGraphicFramePr/>
          <p:nvPr/>
        </p:nvGraphicFramePr>
        <p:xfrm>
          <a:off x="0" y="838200"/>
          <a:ext cx="9144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0" y="0"/>
            <a:ext cx="9144000" cy="553998"/>
          </a:xfrm>
          <a:prstGeom prst="rect">
            <a:avLst/>
          </a:prstGeom>
        </p:spPr>
        <p:txBody>
          <a:bodyPr wrap="square">
            <a:spAutoFit/>
          </a:bodyPr>
          <a:lstStyle/>
          <a:p>
            <a:pPr lvl="0" algn="ctr">
              <a:spcBef>
                <a:spcPct val="0"/>
              </a:spcBef>
              <a:defRPr/>
            </a:pPr>
            <a:r>
              <a:rPr lang="en-US" sz="3000" b="1" dirty="0" smtClean="0">
                <a:solidFill>
                  <a:srgbClr val="00B0F0"/>
                </a:solidFill>
                <a:latin typeface="+mj-lt"/>
              </a:rPr>
              <a:t>AUDITORS</a:t>
            </a:r>
            <a:endParaRPr lang="en-US" sz="3000" b="1" dirty="0">
              <a:solidFill>
                <a:srgbClr val="00B0F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p:spPr>
        <p:txBody>
          <a:bodyPr>
            <a:normAutofit/>
          </a:bodyPr>
          <a:lstStyle/>
          <a:p>
            <a:r>
              <a:rPr lang="en-US" sz="3000" b="1" dirty="0" smtClean="0">
                <a:solidFill>
                  <a:srgbClr val="00B0F0"/>
                </a:solidFill>
                <a:latin typeface="Times New Roman" pitchFamily="18" charset="0"/>
              </a:rPr>
              <a:t>TRANSITION PROVISIONS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[PROVISO TO Section 139(2)]</a:t>
            </a:r>
            <a:endParaRPr lang="en-US" sz="3000" dirty="0">
              <a:solidFill>
                <a:srgbClr val="00B0F0"/>
              </a:solidFill>
              <a:latin typeface="Times New Roman" pitchFamily="18" charset="0"/>
            </a:endParaRPr>
          </a:p>
        </p:txBody>
      </p:sp>
      <p:sp>
        <p:nvSpPr>
          <p:cNvPr id="4" name="TextBox 3"/>
          <p:cNvSpPr txBox="1"/>
          <p:nvPr/>
        </p:nvSpPr>
        <p:spPr>
          <a:xfrm>
            <a:off x="76200" y="2057400"/>
            <a:ext cx="8991600" cy="1323439"/>
          </a:xfrm>
          <a:prstGeom prst="rect">
            <a:avLst/>
          </a:prstGeom>
          <a:noFill/>
        </p:spPr>
        <p:txBody>
          <a:bodyPr wrap="square" rtlCol="0">
            <a:spAutoFit/>
          </a:bodyPr>
          <a:lstStyle/>
          <a:p>
            <a:pPr algn="just"/>
            <a:r>
              <a:rPr lang="en-US" sz="2000" dirty="0" smtClean="0"/>
              <a:t>Every company, existing on or before the commencement of this Act which is required to comply with provisions of this sub-section, company shall </a:t>
            </a:r>
            <a:r>
              <a:rPr lang="en-US" sz="2000" b="1" dirty="0" smtClean="0"/>
              <a:t>comply</a:t>
            </a:r>
            <a:r>
              <a:rPr lang="en-US" sz="2000" dirty="0" smtClean="0"/>
              <a:t> with the requirements of this sub-section within </a:t>
            </a:r>
            <a:r>
              <a:rPr lang="en-US" sz="2000" b="1" dirty="0" smtClean="0">
                <a:solidFill>
                  <a:srgbClr val="FF0000"/>
                </a:solidFill>
              </a:rPr>
              <a:t>3 years</a:t>
            </a:r>
            <a:r>
              <a:rPr lang="en-US" sz="2000" dirty="0" smtClean="0">
                <a:solidFill>
                  <a:srgbClr val="FF0000"/>
                </a:solidFill>
              </a:rPr>
              <a:t> </a:t>
            </a:r>
            <a:r>
              <a:rPr lang="en-US" sz="2000" dirty="0" smtClean="0"/>
              <a:t>from the date of commencement of this Act.</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86</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AUDIT &amp; AUDITORS: SOME AMENDMENTS</a:t>
            </a:r>
            <a:endParaRPr lang="en-US" sz="3000" b="1" dirty="0">
              <a:solidFill>
                <a:srgbClr val="00B0F0"/>
              </a:solidFill>
              <a:latin typeface="Times New Roman" pitchFamily="18" charset="0"/>
            </a:endParaRPr>
          </a:p>
        </p:txBody>
      </p:sp>
      <p:sp>
        <p:nvSpPr>
          <p:cNvPr id="3" name="Content Placeholder 2"/>
          <p:cNvSpPr>
            <a:spLocks noGrp="1"/>
          </p:cNvSpPr>
          <p:nvPr>
            <p:ph idx="1"/>
          </p:nvPr>
        </p:nvSpPr>
        <p:spPr>
          <a:xfrm>
            <a:off x="0" y="990600"/>
            <a:ext cx="8991600" cy="5867400"/>
          </a:xfrm>
        </p:spPr>
        <p:txBody>
          <a:bodyPr>
            <a:noAutofit/>
          </a:bodyPr>
          <a:lstStyle/>
          <a:p>
            <a:pPr algn="just">
              <a:lnSpc>
                <a:spcPct val="150000"/>
              </a:lnSpc>
              <a:buFont typeface="Arial" charset="0"/>
              <a:buChar char="•"/>
            </a:pPr>
            <a:r>
              <a:rPr lang="en-US" sz="2000" dirty="0" smtClean="0"/>
              <a:t>Individual/ Audit Firm shall be </a:t>
            </a:r>
            <a:r>
              <a:rPr lang="en-US" sz="2000" dirty="0" smtClean="0">
                <a:solidFill>
                  <a:srgbClr val="FF0000"/>
                </a:solidFill>
              </a:rPr>
              <a:t>appointed for </a:t>
            </a:r>
            <a:r>
              <a:rPr lang="en-US" sz="2000" dirty="0" smtClean="0"/>
              <a:t>a period of </a:t>
            </a:r>
            <a:r>
              <a:rPr lang="en-US" sz="2000" dirty="0" smtClean="0">
                <a:solidFill>
                  <a:srgbClr val="FF0000"/>
                </a:solidFill>
              </a:rPr>
              <a:t>5 years and block of 5 years </a:t>
            </a:r>
            <a:r>
              <a:rPr lang="en-US" sz="2000" dirty="0" smtClean="0"/>
              <a:t>thereafter, respectively</a:t>
            </a:r>
          </a:p>
          <a:p>
            <a:pPr algn="just">
              <a:lnSpc>
                <a:spcPct val="150000"/>
              </a:lnSpc>
              <a:buFont typeface="Arial" charset="0"/>
              <a:buChar char="•"/>
            </a:pPr>
            <a:r>
              <a:rPr lang="en-US" sz="2000" dirty="0" smtClean="0"/>
              <a:t>For Listed Companies and other prescribed class of companies – Compulsory </a:t>
            </a:r>
            <a:r>
              <a:rPr lang="en-US" sz="2000" dirty="0" smtClean="0">
                <a:solidFill>
                  <a:srgbClr val="FF0000"/>
                </a:solidFill>
              </a:rPr>
              <a:t>rotation in 5 years </a:t>
            </a:r>
            <a:r>
              <a:rPr lang="en-US" sz="2000" dirty="0" smtClean="0"/>
              <a:t>(individual)/ </a:t>
            </a:r>
            <a:r>
              <a:rPr lang="en-US" sz="2000" dirty="0" smtClean="0">
                <a:solidFill>
                  <a:srgbClr val="FF0000"/>
                </a:solidFill>
              </a:rPr>
              <a:t>10 years (firm)</a:t>
            </a:r>
          </a:p>
          <a:p>
            <a:pPr algn="just">
              <a:lnSpc>
                <a:spcPct val="150000"/>
              </a:lnSpc>
              <a:buFont typeface="Arial" charset="0"/>
              <a:buChar char="•"/>
            </a:pPr>
            <a:r>
              <a:rPr lang="en-US" sz="2000" dirty="0" smtClean="0"/>
              <a:t>In addition to </a:t>
            </a:r>
            <a:r>
              <a:rPr lang="en-US" sz="2000" dirty="0" smtClean="0">
                <a:solidFill>
                  <a:srgbClr val="FF0000"/>
                </a:solidFill>
              </a:rPr>
              <a:t>accounting standards, auditing standards</a:t>
            </a:r>
            <a:r>
              <a:rPr lang="en-US" sz="2000" dirty="0" smtClean="0"/>
              <a:t> also being made compulsory</a:t>
            </a:r>
          </a:p>
          <a:p>
            <a:pPr algn="just">
              <a:lnSpc>
                <a:spcPct val="150000"/>
              </a:lnSpc>
              <a:buFont typeface="Arial" charset="0"/>
              <a:buChar char="•"/>
            </a:pPr>
            <a:r>
              <a:rPr lang="en-US" sz="2000" dirty="0" smtClean="0"/>
              <a:t>Casual vacancy caused due to </a:t>
            </a:r>
            <a:r>
              <a:rPr lang="en-US" sz="2000" dirty="0" smtClean="0">
                <a:solidFill>
                  <a:srgbClr val="FF0000"/>
                </a:solidFill>
              </a:rPr>
              <a:t>resignation</a:t>
            </a:r>
            <a:r>
              <a:rPr lang="en-US" sz="2000" dirty="0" smtClean="0"/>
              <a:t>- to be filled in 3 months by general body</a:t>
            </a:r>
          </a:p>
          <a:p>
            <a:pPr algn="just">
              <a:lnSpc>
                <a:spcPct val="150000"/>
              </a:lnSpc>
              <a:buFont typeface="Arial" charset="0"/>
              <a:buChar char="•"/>
            </a:pPr>
            <a:r>
              <a:rPr lang="en-US" sz="2000" dirty="0" smtClean="0"/>
              <a:t>Errant auditor-removed and may not be allowed to become auditor of </a:t>
            </a:r>
            <a:r>
              <a:rPr lang="en-US" sz="2000" dirty="0" smtClean="0">
                <a:solidFill>
                  <a:srgbClr val="FF0000"/>
                </a:solidFill>
              </a:rPr>
              <a:t>other Companies</a:t>
            </a:r>
            <a:r>
              <a:rPr lang="en-US" sz="2000" dirty="0" smtClean="0"/>
              <a:t> also for 5 years.</a:t>
            </a:r>
            <a:endParaRPr lang="en-US" sz="2000"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87</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Meaning of ‘Remuneration’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142(2)]</a:t>
            </a:r>
            <a:endParaRPr lang="en-US" sz="2000" dirty="0">
              <a:solidFill>
                <a:srgbClr val="00B0F0"/>
              </a:solidFill>
              <a:latin typeface="Times New Roman" pitchFamily="18" charset="0"/>
            </a:endParaRPr>
          </a:p>
        </p:txBody>
      </p:sp>
      <p:sp>
        <p:nvSpPr>
          <p:cNvPr id="4" name="TextBox 3"/>
          <p:cNvSpPr txBox="1"/>
          <p:nvPr/>
        </p:nvSpPr>
        <p:spPr>
          <a:xfrm>
            <a:off x="228600" y="1371600"/>
            <a:ext cx="8763000" cy="1631216"/>
          </a:xfrm>
          <a:prstGeom prst="rect">
            <a:avLst/>
          </a:prstGeom>
          <a:noFill/>
        </p:spPr>
        <p:txBody>
          <a:bodyPr wrap="square" rtlCol="0">
            <a:spAutoFit/>
          </a:bodyPr>
          <a:lstStyle/>
          <a:p>
            <a:pPr lvl="0" algn="just"/>
            <a:r>
              <a:rPr lang="en-US" sz="2000" dirty="0" smtClean="0"/>
              <a:t>The remuneration under sub-section (1) shall, in addition to the fee payable to an auditor, </a:t>
            </a:r>
            <a:r>
              <a:rPr lang="en-US" sz="2000" dirty="0" smtClean="0">
                <a:solidFill>
                  <a:srgbClr val="FF0000"/>
                </a:solidFill>
              </a:rPr>
              <a:t>include the expenses</a:t>
            </a:r>
            <a:r>
              <a:rPr lang="en-US" sz="2000" dirty="0" smtClean="0"/>
              <a:t>, if any, </a:t>
            </a:r>
            <a:r>
              <a:rPr lang="en-US" sz="2000" dirty="0" smtClean="0">
                <a:solidFill>
                  <a:srgbClr val="FF0000"/>
                </a:solidFill>
              </a:rPr>
              <a:t>incurred</a:t>
            </a:r>
            <a:r>
              <a:rPr lang="en-US" sz="2000" dirty="0" smtClean="0"/>
              <a:t> by the auditor in connection with the audit of the company and any </a:t>
            </a:r>
            <a:r>
              <a:rPr lang="en-US" sz="2000" dirty="0" smtClean="0">
                <a:solidFill>
                  <a:srgbClr val="FF0000"/>
                </a:solidFill>
              </a:rPr>
              <a:t>facility extended </a:t>
            </a:r>
            <a:r>
              <a:rPr lang="en-US" sz="2000" dirty="0" smtClean="0"/>
              <a:t>to him but does not include any remuneration paid to him for any other service rendered by him at the request of the company.</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88</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
        <p:nvSpPr>
          <p:cNvPr id="7" name="Title 1"/>
          <p:cNvSpPr txBox="1">
            <a:spLocks/>
          </p:cNvSpPr>
          <p:nvPr/>
        </p:nvSpPr>
        <p:spPr>
          <a:xfrm>
            <a:off x="0" y="2971800"/>
            <a:ext cx="9144000" cy="1219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Remuneration of Auditors</a:t>
            </a:r>
            <a:b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mj-cs"/>
              </a:rPr>
            </a:br>
            <a:r>
              <a:rPr kumimoji="0" lang="en-US" sz="2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[Section 142]</a:t>
            </a:r>
            <a:endParaRPr kumimoji="0" lang="en-US" sz="2000" b="0" i="0" u="none" strike="noStrike" kern="1200" cap="none" spc="0" normalizeH="0" baseline="0" noProof="0" dirty="0">
              <a:ln>
                <a:noFill/>
              </a:ln>
              <a:solidFill>
                <a:srgbClr val="00B0F0"/>
              </a:solidFill>
              <a:effectLst/>
              <a:uLnTx/>
              <a:uFillTx/>
              <a:latin typeface="Times New Roman" pitchFamily="18" charset="0"/>
              <a:ea typeface="+mj-ea"/>
              <a:cs typeface="+mj-cs"/>
            </a:endParaRPr>
          </a:p>
        </p:txBody>
      </p:sp>
      <p:sp>
        <p:nvSpPr>
          <p:cNvPr id="8" name="TextBox 7"/>
          <p:cNvSpPr txBox="1"/>
          <p:nvPr/>
        </p:nvSpPr>
        <p:spPr>
          <a:xfrm>
            <a:off x="152400" y="4343400"/>
            <a:ext cx="8839200" cy="1015663"/>
          </a:xfrm>
          <a:prstGeom prst="rect">
            <a:avLst/>
          </a:prstGeom>
          <a:noFill/>
        </p:spPr>
        <p:txBody>
          <a:bodyPr wrap="square" rtlCol="0">
            <a:spAutoFit/>
          </a:bodyPr>
          <a:lstStyle/>
          <a:p>
            <a:pPr algn="just"/>
            <a:r>
              <a:rPr lang="en-US" sz="2000" dirty="0" smtClean="0"/>
              <a:t>This Section provides for remuneration of auditors of the company. It further defines the term “remuneration”. The remuneration is to be fixed generally in the </a:t>
            </a:r>
            <a:r>
              <a:rPr lang="en-US" sz="2000" dirty="0" smtClean="0">
                <a:solidFill>
                  <a:srgbClr val="FF0000"/>
                </a:solidFill>
              </a:rPr>
              <a:t>general meeting.</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heckerboard(across)">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ppt_x</p:attrName>
                                        </p:attrNameLst>
                                      </p:cBhvr>
                                      <p:tavLst>
                                        <p:tav tm="0">
                                          <p:val>
                                            <p:strVal val="#ppt_x-.2"/>
                                          </p:val>
                                        </p:tav>
                                        <p:tav tm="100000">
                                          <p:val>
                                            <p:strVal val="#ppt_x"/>
                                          </p:val>
                                        </p:tav>
                                      </p:tavLst>
                                    </p:anim>
                                    <p:anim calcmode="lin" valueType="num">
                                      <p:cBhvr>
                                        <p:cTn id="25"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8"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Times New Roman" pitchFamily="18" charset="0"/>
              </a:rPr>
              <a:t>Eligibility, Qualifications of Auditors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141]</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1447800"/>
            <a:ext cx="9144000" cy="5410200"/>
          </a:xfrm>
        </p:spPr>
        <p:txBody>
          <a:bodyPr>
            <a:noAutofit/>
          </a:bodyPr>
          <a:lstStyle/>
          <a:p>
            <a:pPr lvl="0" algn="just"/>
            <a:r>
              <a:rPr lang="en-US" sz="2000" dirty="0" smtClean="0"/>
              <a:t>A CA </a:t>
            </a:r>
            <a:r>
              <a:rPr lang="en-US" sz="2000" dirty="0"/>
              <a:t>within the meaning of the </a:t>
            </a:r>
            <a:r>
              <a:rPr lang="en-US" sz="2000" dirty="0" smtClean="0"/>
              <a:t>CA </a:t>
            </a:r>
            <a:r>
              <a:rPr lang="en-US" sz="2000" dirty="0"/>
              <a:t>Act, 1949 may be appointed as an auditor. Only a </a:t>
            </a:r>
            <a:r>
              <a:rPr lang="en-US" sz="2000" dirty="0" smtClean="0">
                <a:solidFill>
                  <a:srgbClr val="FF0000"/>
                </a:solidFill>
              </a:rPr>
              <a:t>CA </a:t>
            </a:r>
            <a:r>
              <a:rPr lang="en-US" sz="2000" dirty="0">
                <a:solidFill>
                  <a:srgbClr val="FF0000"/>
                </a:solidFill>
              </a:rPr>
              <a:t>holding a </a:t>
            </a:r>
            <a:r>
              <a:rPr lang="en-US" sz="2000" dirty="0" smtClean="0">
                <a:solidFill>
                  <a:srgbClr val="FF0000"/>
                </a:solidFill>
              </a:rPr>
              <a:t>CP</a:t>
            </a:r>
            <a:r>
              <a:rPr lang="en-US" sz="2000" dirty="0" smtClean="0"/>
              <a:t> </a:t>
            </a:r>
            <a:r>
              <a:rPr lang="en-US" sz="2000" dirty="0"/>
              <a:t>can be appointed as an auditor</a:t>
            </a:r>
            <a:r>
              <a:rPr lang="en-US" sz="2000" dirty="0" smtClean="0"/>
              <a:t>.</a:t>
            </a:r>
          </a:p>
          <a:p>
            <a:pPr lvl="0" algn="just">
              <a:buNone/>
            </a:pPr>
            <a:endParaRPr lang="en-US" sz="2000" dirty="0"/>
          </a:p>
          <a:p>
            <a:pPr lvl="0" algn="just"/>
            <a:r>
              <a:rPr lang="en-US" sz="2000" dirty="0"/>
              <a:t>A </a:t>
            </a:r>
            <a:r>
              <a:rPr lang="en-US" sz="2000" dirty="0">
                <a:solidFill>
                  <a:srgbClr val="FF0000"/>
                </a:solidFill>
              </a:rPr>
              <a:t>firm</a:t>
            </a:r>
            <a:r>
              <a:rPr lang="en-US" sz="2000" dirty="0"/>
              <a:t> whereof all the partners practicing in India are qualified for appointment may be appointed by its firm name to be the auditor of a </a:t>
            </a:r>
            <a:r>
              <a:rPr lang="en-US" sz="2000" dirty="0" smtClean="0"/>
              <a:t>company.</a:t>
            </a:r>
          </a:p>
          <a:p>
            <a:pPr lvl="0" algn="just">
              <a:buNone/>
            </a:pPr>
            <a:endParaRPr lang="en-US" sz="2000" dirty="0" smtClean="0"/>
          </a:p>
          <a:p>
            <a:pPr lvl="0" algn="just"/>
            <a:r>
              <a:rPr lang="en-US" sz="2000" dirty="0" smtClean="0"/>
              <a:t>Where </a:t>
            </a:r>
            <a:r>
              <a:rPr lang="en-US" sz="2000" dirty="0"/>
              <a:t>a firm including a </a:t>
            </a:r>
            <a:r>
              <a:rPr lang="en-US" sz="2000" dirty="0" smtClean="0">
                <a:solidFill>
                  <a:srgbClr val="FF0000"/>
                </a:solidFill>
              </a:rPr>
              <a:t>LLP</a:t>
            </a:r>
            <a:r>
              <a:rPr lang="en-US" sz="2000" dirty="0" smtClean="0"/>
              <a:t> </a:t>
            </a:r>
            <a:r>
              <a:rPr lang="en-US" sz="2000" dirty="0"/>
              <a:t>is appointed as an auditor of a </a:t>
            </a:r>
            <a:r>
              <a:rPr lang="en-US" sz="2000" dirty="0" smtClean="0"/>
              <a:t>company, </a:t>
            </a:r>
            <a:r>
              <a:rPr lang="en-US" sz="2000" dirty="0"/>
              <a:t>only the partners who are </a:t>
            </a:r>
            <a:r>
              <a:rPr lang="en-US" sz="2000" dirty="0" smtClean="0"/>
              <a:t>CA </a:t>
            </a:r>
            <a:r>
              <a:rPr lang="en-US" sz="2000" dirty="0"/>
              <a:t>shall be </a:t>
            </a:r>
            <a:r>
              <a:rPr lang="en-US" sz="2000" dirty="0" smtClean="0"/>
              <a:t>authorized </a:t>
            </a:r>
            <a:r>
              <a:rPr lang="en-US" sz="2000" dirty="0"/>
              <a:t>to act and sign on behalf of </a:t>
            </a:r>
            <a:r>
              <a:rPr lang="en-US" sz="2000" dirty="0" smtClean="0"/>
              <a:t>firm.</a:t>
            </a:r>
            <a:endParaRPr lang="en-US" sz="2000"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89</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CS SHISHIR DUDEJA</a:t>
            </a:r>
            <a:endParaRPr lang="en-US" dirty="0"/>
          </a:p>
        </p:txBody>
      </p:sp>
      <p:sp>
        <p:nvSpPr>
          <p:cNvPr id="3" name="Footer Placeholder 2"/>
          <p:cNvSpPr>
            <a:spLocks noGrp="1"/>
          </p:cNvSpPr>
          <p:nvPr>
            <p:ph type="ftr" sz="quarter" idx="11"/>
          </p:nvPr>
        </p:nvSpPr>
        <p:spPr/>
        <p:txBody>
          <a:bodyPr/>
          <a:lstStyle/>
          <a:p>
            <a:r>
              <a:rPr lang="en-US" dirty="0" smtClean="0"/>
              <a:t>Email: CSshishirdudeja@gmail.com,                      Cell: +919910938312</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dirty="0"/>
          </a:p>
        </p:txBody>
      </p:sp>
      <p:grpSp>
        <p:nvGrpSpPr>
          <p:cNvPr id="5" name="Group 3"/>
          <p:cNvGrpSpPr>
            <a:grpSpLocks/>
          </p:cNvGrpSpPr>
          <p:nvPr/>
        </p:nvGrpSpPr>
        <p:grpSpPr bwMode="auto">
          <a:xfrm>
            <a:off x="228600" y="4343400"/>
            <a:ext cx="8763000" cy="1339843"/>
            <a:chOff x="0" y="5438586"/>
            <a:chExt cx="8686800" cy="817651"/>
          </a:xfrm>
        </p:grpSpPr>
        <p:sp>
          <p:nvSpPr>
            <p:cNvPr id="6" name="Rounded Rectangle 5"/>
            <p:cNvSpPr/>
            <p:nvPr/>
          </p:nvSpPr>
          <p:spPr>
            <a:xfrm>
              <a:off x="0" y="5570064"/>
              <a:ext cx="8686800" cy="686173"/>
            </a:xfrm>
            <a:prstGeom prst="roundRect">
              <a:avLst/>
            </a:prstGeom>
          </p:spPr>
          <p:style>
            <a:lnRef idx="1">
              <a:schemeClr val="accent6"/>
            </a:lnRef>
            <a:fillRef idx="2">
              <a:schemeClr val="accent6"/>
            </a:fillRef>
            <a:effectRef idx="1">
              <a:schemeClr val="accent6"/>
            </a:effectRef>
            <a:fontRef idx="minor">
              <a:schemeClr val="dk1"/>
            </a:fontRef>
          </p:style>
        </p:sp>
        <p:sp>
          <p:nvSpPr>
            <p:cNvPr id="7" name="Rounded Rectangle 4"/>
            <p:cNvSpPr/>
            <p:nvPr/>
          </p:nvSpPr>
          <p:spPr>
            <a:xfrm>
              <a:off x="152400" y="5438586"/>
              <a:ext cx="8382000" cy="521821"/>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lIns="60960" tIns="60960" rIns="60960" bIns="60960" spcCol="1270" anchor="ctr"/>
            <a:lstStyle/>
            <a:p>
              <a:pPr defTabSz="711200" fontAlgn="auto">
                <a:lnSpc>
                  <a:spcPct val="90000"/>
                </a:lnSpc>
                <a:spcAft>
                  <a:spcPct val="35000"/>
                </a:spcAft>
                <a:defRPr/>
              </a:pPr>
              <a:endParaRPr lang="en-US" sz="2000" dirty="0">
                <a:solidFill>
                  <a:srgbClr val="002060"/>
                </a:solidFill>
              </a:endParaRPr>
            </a:p>
            <a:p>
              <a:pPr defTabSz="711200" fontAlgn="auto">
                <a:lnSpc>
                  <a:spcPct val="90000"/>
                </a:lnSpc>
                <a:spcAft>
                  <a:spcPct val="35000"/>
                </a:spcAft>
                <a:defRPr/>
              </a:pPr>
              <a:endParaRPr lang="en-US" sz="2000" dirty="0">
                <a:solidFill>
                  <a:srgbClr val="002060"/>
                </a:solidFill>
              </a:endParaRPr>
            </a:p>
            <a:p>
              <a:pPr defTabSz="711200" fontAlgn="auto">
                <a:lnSpc>
                  <a:spcPct val="90000"/>
                </a:lnSpc>
                <a:spcAft>
                  <a:spcPct val="35000"/>
                </a:spcAft>
                <a:defRPr/>
              </a:pPr>
              <a:r>
                <a:rPr lang="en-US" sz="2000" dirty="0">
                  <a:solidFill>
                    <a:srgbClr val="002060"/>
                  </a:solidFill>
                </a:rPr>
                <a:t>Requirement to constitute Remuneration and Nomination Committee and Stakeholders.</a:t>
              </a:r>
            </a:p>
          </p:txBody>
        </p:sp>
      </p:grpSp>
      <p:grpSp>
        <p:nvGrpSpPr>
          <p:cNvPr id="8" name="Group 6"/>
          <p:cNvGrpSpPr>
            <a:grpSpLocks/>
          </p:cNvGrpSpPr>
          <p:nvPr/>
        </p:nvGrpSpPr>
        <p:grpSpPr bwMode="auto">
          <a:xfrm>
            <a:off x="152400" y="2286001"/>
            <a:ext cx="8763000" cy="990600"/>
            <a:chOff x="-153760" y="1208841"/>
            <a:chExt cx="8841241" cy="890587"/>
          </a:xfrm>
        </p:grpSpPr>
        <p:sp>
          <p:nvSpPr>
            <p:cNvPr id="9" name="Rounded Rectangle 8"/>
            <p:cNvSpPr/>
            <p:nvPr/>
          </p:nvSpPr>
          <p:spPr>
            <a:xfrm>
              <a:off x="-153760" y="1208841"/>
              <a:ext cx="8841241" cy="838200"/>
            </a:xfrm>
            <a:prstGeom prst="roundRect">
              <a:avLst/>
            </a:prstGeom>
            <a:ln>
              <a:noFill/>
            </a:ln>
          </p:spPr>
          <p:style>
            <a:lnRef idx="1">
              <a:schemeClr val="accent6"/>
            </a:lnRef>
            <a:fillRef idx="2">
              <a:schemeClr val="accent6"/>
            </a:fillRef>
            <a:effectRef idx="1">
              <a:schemeClr val="accent6"/>
            </a:effectRef>
            <a:fontRef idx="minor">
              <a:schemeClr val="dk1"/>
            </a:fontRef>
          </p:style>
        </p:sp>
        <p:sp>
          <p:nvSpPr>
            <p:cNvPr id="10" name="Rounded Rectangle 4"/>
            <p:cNvSpPr/>
            <p:nvPr/>
          </p:nvSpPr>
          <p:spPr>
            <a:xfrm>
              <a:off x="152160" y="1285041"/>
              <a:ext cx="8154122" cy="814387"/>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lIns="53340" tIns="53340" rIns="53340" bIns="53340" spcCol="1270" anchor="ctr"/>
            <a:lstStyle/>
            <a:p>
              <a:pPr defTabSz="622300" fontAlgn="auto">
                <a:lnSpc>
                  <a:spcPct val="90000"/>
                </a:lnSpc>
                <a:spcAft>
                  <a:spcPct val="35000"/>
                </a:spcAft>
                <a:defRPr/>
              </a:pPr>
              <a:r>
                <a:rPr lang="en-US" sz="2000" dirty="0" smtClean="0">
                  <a:solidFill>
                    <a:srgbClr val="002060"/>
                  </a:solidFill>
                </a:rPr>
                <a:t>Enabling </a:t>
              </a:r>
              <a:r>
                <a:rPr lang="en-US" sz="2000" dirty="0">
                  <a:solidFill>
                    <a:srgbClr val="002060"/>
                  </a:solidFill>
                </a:rPr>
                <a:t>Shareholders Associations / Group of Shareholders for taking class action its &amp; reimbursement of the expenses out of Investor Education and Protection Fund.</a:t>
              </a:r>
            </a:p>
          </p:txBody>
        </p:sp>
      </p:grpSp>
      <p:grpSp>
        <p:nvGrpSpPr>
          <p:cNvPr id="11" name="Group 9"/>
          <p:cNvGrpSpPr>
            <a:grpSpLocks/>
          </p:cNvGrpSpPr>
          <p:nvPr/>
        </p:nvGrpSpPr>
        <p:grpSpPr bwMode="auto">
          <a:xfrm>
            <a:off x="228600" y="3276600"/>
            <a:ext cx="8763000" cy="1066800"/>
            <a:chOff x="0" y="415377"/>
            <a:chExt cx="8382000" cy="644712"/>
          </a:xfrm>
        </p:grpSpPr>
        <p:sp>
          <p:nvSpPr>
            <p:cNvPr id="12" name="Rounded Rectangle 11"/>
            <p:cNvSpPr/>
            <p:nvPr/>
          </p:nvSpPr>
          <p:spPr>
            <a:xfrm>
              <a:off x="0" y="536260"/>
              <a:ext cx="8382000" cy="523829"/>
            </a:xfrm>
            <a:prstGeom prst="roundRect">
              <a:avLst/>
            </a:prstGeom>
            <a:ln>
              <a:noFill/>
            </a:ln>
          </p:spPr>
          <p:style>
            <a:lnRef idx="1">
              <a:schemeClr val="accent1"/>
            </a:lnRef>
            <a:fillRef idx="2">
              <a:schemeClr val="accent1"/>
            </a:fillRef>
            <a:effectRef idx="1">
              <a:schemeClr val="accent1"/>
            </a:effectRef>
            <a:fontRef idx="minor">
              <a:schemeClr val="dk1"/>
            </a:fontRef>
          </p:style>
        </p:sp>
        <p:sp>
          <p:nvSpPr>
            <p:cNvPr id="13" name="Rounded Rectangle 4"/>
            <p:cNvSpPr/>
            <p:nvPr/>
          </p:nvSpPr>
          <p:spPr>
            <a:xfrm>
              <a:off x="0" y="415377"/>
              <a:ext cx="8382000" cy="533423"/>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lIns="60960" tIns="60960" rIns="60960" bIns="60960" spcCol="1270" anchor="ctr"/>
            <a:lstStyle/>
            <a:p>
              <a:pPr defTabSz="711200" fontAlgn="auto">
                <a:lnSpc>
                  <a:spcPct val="90000"/>
                </a:lnSpc>
                <a:spcAft>
                  <a:spcPct val="35000"/>
                </a:spcAft>
                <a:defRPr/>
              </a:pPr>
              <a:endParaRPr lang="en-US" sz="2000" dirty="0">
                <a:solidFill>
                  <a:srgbClr val="002060"/>
                </a:solidFill>
              </a:endParaRPr>
            </a:p>
            <a:p>
              <a:pPr defTabSz="711200" fontAlgn="auto">
                <a:lnSpc>
                  <a:spcPct val="90000"/>
                </a:lnSpc>
                <a:spcAft>
                  <a:spcPct val="35000"/>
                </a:spcAft>
                <a:defRPr/>
              </a:pPr>
              <a:r>
                <a:rPr lang="en-US" sz="2000" dirty="0">
                  <a:solidFill>
                    <a:srgbClr val="002060"/>
                  </a:solidFill>
                </a:rPr>
                <a:t>Constitution of National Financial Reporting Authority, an independent body to take action against the Auditors in case of professional misconduct.</a:t>
              </a:r>
            </a:p>
          </p:txBody>
        </p:sp>
      </p:grpSp>
      <p:grpSp>
        <p:nvGrpSpPr>
          <p:cNvPr id="14" name="Group 12"/>
          <p:cNvGrpSpPr>
            <a:grpSpLocks/>
          </p:cNvGrpSpPr>
          <p:nvPr/>
        </p:nvGrpSpPr>
        <p:grpSpPr bwMode="auto">
          <a:xfrm>
            <a:off x="152400" y="1524000"/>
            <a:ext cx="8763000" cy="533400"/>
            <a:chOff x="-76200" y="4722180"/>
            <a:chExt cx="8458200" cy="533400"/>
          </a:xfrm>
        </p:grpSpPr>
        <p:sp>
          <p:nvSpPr>
            <p:cNvPr id="15" name="Rounded Rectangle 14"/>
            <p:cNvSpPr/>
            <p:nvPr/>
          </p:nvSpPr>
          <p:spPr>
            <a:xfrm>
              <a:off x="-76200" y="4722180"/>
              <a:ext cx="8458200" cy="533400"/>
            </a:xfrm>
            <a:prstGeom prst="roundRect">
              <a:avLst/>
            </a:prstGeom>
            <a:ln>
              <a:noFill/>
            </a:ln>
          </p:spPr>
          <p:style>
            <a:lnRef idx="1">
              <a:schemeClr val="accent1"/>
            </a:lnRef>
            <a:fillRef idx="2">
              <a:schemeClr val="accent1"/>
            </a:fillRef>
            <a:effectRef idx="1">
              <a:schemeClr val="accent1"/>
            </a:effectRef>
            <a:fontRef idx="minor">
              <a:schemeClr val="dk1"/>
            </a:fontRef>
          </p:style>
        </p:sp>
        <p:sp>
          <p:nvSpPr>
            <p:cNvPr id="16" name="Rounded Rectangle 4"/>
            <p:cNvSpPr/>
            <p:nvPr/>
          </p:nvSpPr>
          <p:spPr>
            <a:xfrm>
              <a:off x="0" y="4799967"/>
              <a:ext cx="8331200" cy="455613"/>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lIns="60960" tIns="60960" rIns="60960" bIns="60960" spcCol="1270" anchor="ctr"/>
            <a:lstStyle/>
            <a:p>
              <a:pPr defTabSz="711200" fontAlgn="auto">
                <a:lnSpc>
                  <a:spcPct val="90000"/>
                </a:lnSpc>
                <a:spcAft>
                  <a:spcPct val="35000"/>
                </a:spcAft>
                <a:defRPr/>
              </a:pPr>
              <a:r>
                <a:rPr lang="en-US" sz="2000" dirty="0">
                  <a:solidFill>
                    <a:srgbClr val="002060"/>
                  </a:solidFill>
                </a:rPr>
                <a:t>Granting of More powers to Audit Committee. </a:t>
              </a:r>
            </a:p>
          </p:txBody>
        </p:sp>
      </p:grpSp>
      <p:sp>
        <p:nvSpPr>
          <p:cNvPr id="17" name="Rectangle 16"/>
          <p:cNvSpPr/>
          <p:nvPr/>
        </p:nvSpPr>
        <p:spPr>
          <a:xfrm>
            <a:off x="0" y="0"/>
            <a:ext cx="9144000" cy="1015663"/>
          </a:xfrm>
          <a:prstGeom prst="rect">
            <a:avLst/>
          </a:prstGeom>
        </p:spPr>
        <p:txBody>
          <a:bodyPr wrap="square">
            <a:spAutoFit/>
          </a:bodyPr>
          <a:lstStyle/>
          <a:p>
            <a:pPr algn="ctr" fontAlgn="auto">
              <a:spcBef>
                <a:spcPts val="0"/>
              </a:spcBef>
              <a:spcAft>
                <a:spcPts val="0"/>
              </a:spcAft>
              <a:defRPr/>
            </a:pPr>
            <a:r>
              <a:rPr lang="en-US" sz="3000" b="1" dirty="0" smtClean="0">
                <a:solidFill>
                  <a:srgbClr val="00B0F0"/>
                </a:solidFill>
              </a:rPr>
              <a:t>PROVISIONS CITED IN COMPANIES ACT-2013 </a:t>
            </a:r>
          </a:p>
          <a:p>
            <a:pPr algn="ctr" fontAlgn="auto">
              <a:spcBef>
                <a:spcPts val="0"/>
              </a:spcBef>
              <a:spcAft>
                <a:spcPts val="0"/>
              </a:spcAft>
              <a:defRPr/>
            </a:pPr>
            <a:r>
              <a:rPr lang="en-US" sz="3000" b="1" dirty="0" smtClean="0">
                <a:solidFill>
                  <a:srgbClr val="00B0F0"/>
                </a:solidFill>
              </a:rPr>
              <a:t>FOR BETTER GOVERNANCE </a:t>
            </a:r>
            <a:r>
              <a:rPr lang="en-US" sz="2000" b="1" dirty="0" smtClean="0">
                <a:solidFill>
                  <a:srgbClr val="00B0F0"/>
                </a:solidFill>
              </a:rPr>
              <a:t>Contd…!!!</a:t>
            </a:r>
            <a:endParaRPr lang="en-US" sz="3000" i="1" u="sng" dirty="0">
              <a:solidFill>
                <a:srgbClr val="00B0F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Times New Roman" pitchFamily="18" charset="0"/>
              </a:rPr>
              <a:t>DISQUALIFICATIONS OF AUDITORS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141]</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1066800"/>
            <a:ext cx="9144000" cy="5715000"/>
          </a:xfrm>
        </p:spPr>
        <p:txBody>
          <a:bodyPr>
            <a:noAutofit/>
          </a:bodyPr>
          <a:lstStyle/>
          <a:p>
            <a:pPr lvl="0" algn="just">
              <a:buNone/>
            </a:pPr>
            <a:r>
              <a:rPr lang="en-US" sz="2000" dirty="0" smtClean="0"/>
              <a:t>A </a:t>
            </a:r>
            <a:r>
              <a:rPr lang="en-US" sz="2000" b="1" dirty="0" smtClean="0"/>
              <a:t>body corporate</a:t>
            </a:r>
            <a:r>
              <a:rPr lang="en-US" sz="2000" dirty="0" smtClean="0"/>
              <a:t> other than a LLP:</a:t>
            </a:r>
          </a:p>
          <a:p>
            <a:pPr lvl="0" algn="just">
              <a:buNone/>
            </a:pPr>
            <a:endParaRPr lang="en-US" sz="2000" dirty="0" smtClean="0"/>
          </a:p>
          <a:p>
            <a:pPr lvl="0" algn="just">
              <a:buFont typeface="Wingdings" pitchFamily="2" charset="2"/>
              <a:buChar char="Ø"/>
            </a:pPr>
            <a:r>
              <a:rPr lang="en-US" sz="2000" dirty="0" smtClean="0"/>
              <a:t>An officer or </a:t>
            </a:r>
            <a:r>
              <a:rPr lang="en-US" sz="2000" b="1" dirty="0" smtClean="0"/>
              <a:t>employee </a:t>
            </a:r>
            <a:r>
              <a:rPr lang="en-US" sz="2000" dirty="0" smtClean="0"/>
              <a:t>of the company. </a:t>
            </a:r>
          </a:p>
          <a:p>
            <a:pPr lvl="0" algn="just">
              <a:buFont typeface="Wingdings" pitchFamily="2" charset="2"/>
              <a:buChar char="Ø"/>
            </a:pPr>
            <a:r>
              <a:rPr lang="en-US" sz="2000" dirty="0" smtClean="0"/>
              <a:t>A person who is a </a:t>
            </a:r>
            <a:r>
              <a:rPr lang="en-US" sz="2000" b="1" dirty="0" smtClean="0"/>
              <a:t>partner</a:t>
            </a:r>
            <a:r>
              <a:rPr lang="en-US" sz="2000" dirty="0" smtClean="0"/>
              <a:t>, or who is in the employment, of an officer or employee of the company</a:t>
            </a:r>
          </a:p>
          <a:p>
            <a:pPr lvl="0" algn="just">
              <a:buFont typeface="Wingdings" pitchFamily="2" charset="2"/>
              <a:buChar char="Ø"/>
            </a:pPr>
            <a:r>
              <a:rPr lang="en-US" sz="2000" dirty="0" smtClean="0"/>
              <a:t>A person who, or his </a:t>
            </a:r>
            <a:r>
              <a:rPr lang="en-US" sz="2000" b="1" dirty="0" smtClean="0">
                <a:solidFill>
                  <a:srgbClr val="FF0000"/>
                </a:solidFill>
              </a:rPr>
              <a:t>relative or partner</a:t>
            </a:r>
            <a:r>
              <a:rPr lang="en-US" sz="2000" dirty="0" smtClean="0"/>
              <a:t>—</a:t>
            </a:r>
          </a:p>
          <a:p>
            <a:pPr lvl="0" algn="just"/>
            <a:r>
              <a:rPr lang="en-US" sz="2000" dirty="0" smtClean="0"/>
              <a:t>is </a:t>
            </a:r>
            <a:r>
              <a:rPr lang="en-US" sz="2000" b="1" dirty="0" smtClean="0"/>
              <a:t>holding any security</a:t>
            </a:r>
            <a:r>
              <a:rPr lang="en-US" sz="2000" dirty="0" smtClean="0"/>
              <a:t> of or </a:t>
            </a:r>
            <a:r>
              <a:rPr lang="en-US" sz="2000" b="1" dirty="0" smtClean="0">
                <a:solidFill>
                  <a:srgbClr val="FF0000"/>
                </a:solidFill>
              </a:rPr>
              <a:t>interest</a:t>
            </a:r>
            <a:r>
              <a:rPr lang="en-US" sz="2000" b="1" dirty="0" smtClean="0"/>
              <a:t> (beneficial owner) </a:t>
            </a:r>
            <a:r>
              <a:rPr lang="en-US" sz="2000" dirty="0" smtClean="0"/>
              <a:t> in the company or its subsidiary, or of its holding or associate co. or a subsidiary of such holding co.</a:t>
            </a:r>
            <a:br>
              <a:rPr lang="en-US" sz="2000" dirty="0" smtClean="0"/>
            </a:br>
            <a:r>
              <a:rPr lang="en-US" sz="2000" dirty="0" smtClean="0"/>
              <a:t>However, the relative may </a:t>
            </a:r>
            <a:r>
              <a:rPr lang="en-US" sz="2000" b="1" dirty="0" smtClean="0"/>
              <a:t>hold security or interest</a:t>
            </a:r>
            <a:r>
              <a:rPr lang="en-US" sz="2000" dirty="0" smtClean="0"/>
              <a:t> in the company of </a:t>
            </a:r>
            <a:r>
              <a:rPr lang="en-US" sz="2000" b="1" dirty="0" smtClean="0"/>
              <a:t>face value </a:t>
            </a:r>
            <a:r>
              <a:rPr lang="en-US" sz="2000" dirty="0" smtClean="0"/>
              <a:t>not exceeding Rs. 1,000 or such sum as may be prescribed </a:t>
            </a:r>
            <a:r>
              <a:rPr lang="en-US" sz="2000" b="1" dirty="0" smtClean="0">
                <a:solidFill>
                  <a:srgbClr val="FF0000"/>
                </a:solidFill>
              </a:rPr>
              <a:t>(1 Lakh)</a:t>
            </a:r>
            <a:r>
              <a:rPr lang="en-US" sz="2000" dirty="0" smtClean="0">
                <a:solidFill>
                  <a:srgbClr val="FF0000"/>
                </a:solidFill>
              </a:rPr>
              <a:t> </a:t>
            </a:r>
            <a:r>
              <a:rPr lang="en-US" sz="2000" dirty="0" smtClean="0"/>
              <a:t>;</a:t>
            </a:r>
          </a:p>
        </p:txBody>
      </p:sp>
      <p:sp>
        <p:nvSpPr>
          <p:cNvPr id="9" name="Slide Number Placeholder 8"/>
          <p:cNvSpPr>
            <a:spLocks noGrp="1"/>
          </p:cNvSpPr>
          <p:nvPr>
            <p:ph type="sldNum" sz="quarter" idx="12"/>
          </p:nvPr>
        </p:nvSpPr>
        <p:spPr/>
        <p:txBody>
          <a:bodyPr/>
          <a:lstStyle/>
          <a:p>
            <a:fld id="{B6F15528-21DE-4FAA-801E-634DDDAF4B2B}" type="slidenum">
              <a:rPr lang="en-US" smtClean="0"/>
              <a:pPr/>
              <a:t>90</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p:cTn id="40"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371600"/>
          </a:xfrm>
        </p:spPr>
        <p:txBody>
          <a:bodyPr>
            <a:noAutofit/>
          </a:bodyPr>
          <a:lstStyle/>
          <a:p>
            <a:r>
              <a:rPr lang="en-US" sz="3000" b="1" dirty="0" smtClean="0">
                <a:solidFill>
                  <a:srgbClr val="00B0F0"/>
                </a:solidFill>
                <a:latin typeface="Times New Roman" pitchFamily="18" charset="0"/>
              </a:rPr>
              <a:t>DISQUALIFICATIONS OF AUDITORS </a:t>
            </a:r>
            <a:r>
              <a:rPr lang="en-US" sz="2000" b="1" dirty="0" smtClean="0">
                <a:solidFill>
                  <a:srgbClr val="00B0F0"/>
                </a:solidFill>
                <a:latin typeface="Times New Roman" pitchFamily="18" charset="0"/>
              </a:rPr>
              <a:t>Contd…!!!</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1295400"/>
            <a:ext cx="8991600" cy="5334000"/>
          </a:xfrm>
        </p:spPr>
        <p:txBody>
          <a:bodyPr>
            <a:noAutofit/>
          </a:bodyPr>
          <a:lstStyle/>
          <a:p>
            <a:pPr lvl="0" algn="just"/>
            <a:r>
              <a:rPr lang="en-US" sz="2000" dirty="0" smtClean="0"/>
              <a:t>is </a:t>
            </a:r>
            <a:r>
              <a:rPr lang="en-US" sz="2000" dirty="0" smtClean="0">
                <a:solidFill>
                  <a:srgbClr val="FF0000"/>
                </a:solidFill>
              </a:rPr>
              <a:t>indebted</a:t>
            </a:r>
            <a:r>
              <a:rPr lang="en-US" sz="2000" dirty="0" smtClean="0"/>
              <a:t> to the co., or its subsidiary, or its holding or associate co. or a subsidiary of such holding co., in excess of such amount as may be prescribed </a:t>
            </a:r>
            <a:r>
              <a:rPr lang="en-US" sz="2000" dirty="0" smtClean="0">
                <a:solidFill>
                  <a:srgbClr val="FF0000"/>
                </a:solidFill>
              </a:rPr>
              <a:t>(1 Lakh)</a:t>
            </a:r>
            <a:r>
              <a:rPr lang="en-US" sz="2000" dirty="0" smtClean="0"/>
              <a:t>; or</a:t>
            </a:r>
          </a:p>
          <a:p>
            <a:pPr lvl="0" algn="just"/>
            <a:endParaRPr lang="en-US" sz="2000" dirty="0" smtClean="0"/>
          </a:p>
          <a:p>
            <a:pPr lvl="0" algn="just"/>
            <a:r>
              <a:rPr lang="en-US" sz="2000" dirty="0" smtClean="0"/>
              <a:t>has given a </a:t>
            </a:r>
            <a:r>
              <a:rPr lang="en-US" sz="2000" dirty="0" smtClean="0">
                <a:solidFill>
                  <a:srgbClr val="FF0000"/>
                </a:solidFill>
              </a:rPr>
              <a:t>guarantee</a:t>
            </a:r>
            <a:r>
              <a:rPr lang="en-US" sz="2000" dirty="0" smtClean="0"/>
              <a:t> or provided any security in connection with the indebtedness of any third person to the co., or its subsidiary, or its holding or associate co. or a subsidiary of such holding co., for such amount as may be prescribed </a:t>
            </a:r>
            <a:r>
              <a:rPr lang="en-US" sz="2000" dirty="0" smtClean="0">
                <a:solidFill>
                  <a:srgbClr val="FF0000"/>
                </a:solidFill>
              </a:rPr>
              <a:t>(1 Lakh)</a:t>
            </a:r>
            <a:r>
              <a:rPr lang="en-US" sz="2000" dirty="0" smtClean="0"/>
              <a:t>; </a:t>
            </a:r>
          </a:p>
          <a:p>
            <a:pPr lvl="0" algn="just"/>
            <a:endParaRPr lang="en-US" sz="2000" dirty="0" smtClean="0"/>
          </a:p>
          <a:p>
            <a:pPr lvl="0" algn="just"/>
            <a:r>
              <a:rPr lang="en-US" sz="2000" dirty="0" smtClean="0"/>
              <a:t>a person or a firm who, whether directly or indirectly, has </a:t>
            </a:r>
            <a:r>
              <a:rPr lang="en-US" sz="2000" dirty="0" smtClean="0">
                <a:solidFill>
                  <a:srgbClr val="FF0000"/>
                </a:solidFill>
              </a:rPr>
              <a:t>business relationship </a:t>
            </a:r>
            <a:r>
              <a:rPr lang="en-US" sz="2000" dirty="0" smtClean="0"/>
              <a:t>with co., or its subsidiary, or its holding or associate co. or subsidiary of such holding co. or associate co. of prescribed nature; </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91</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447800"/>
          </a:xfrm>
        </p:spPr>
        <p:txBody>
          <a:bodyPr>
            <a:noAutofit/>
          </a:bodyPr>
          <a:lstStyle/>
          <a:p>
            <a:r>
              <a:rPr lang="en-US" sz="3000" b="1" dirty="0" smtClean="0">
                <a:solidFill>
                  <a:srgbClr val="00B0F0"/>
                </a:solidFill>
                <a:latin typeface="Times New Roman" pitchFamily="18" charset="0"/>
              </a:rPr>
              <a:t>DISQUALIFICATIONS OF AUDITORS </a:t>
            </a:r>
            <a:r>
              <a:rPr lang="en-US" sz="2000" b="1" dirty="0" smtClean="0">
                <a:solidFill>
                  <a:srgbClr val="00B0F0"/>
                </a:solidFill>
                <a:latin typeface="Times New Roman" pitchFamily="18" charset="0"/>
              </a:rPr>
              <a:t>Contd…!!!</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1371600"/>
            <a:ext cx="9144000" cy="4876800"/>
          </a:xfrm>
        </p:spPr>
        <p:txBody>
          <a:bodyPr>
            <a:noAutofit/>
          </a:bodyPr>
          <a:lstStyle/>
          <a:p>
            <a:pPr lvl="0"/>
            <a:r>
              <a:rPr lang="en-US" sz="2000" dirty="0" smtClean="0"/>
              <a:t>A person whose </a:t>
            </a:r>
            <a:r>
              <a:rPr lang="en-US" sz="2000" dirty="0" smtClean="0">
                <a:solidFill>
                  <a:srgbClr val="FF0000"/>
                </a:solidFill>
              </a:rPr>
              <a:t>relative is a director </a:t>
            </a:r>
            <a:r>
              <a:rPr lang="en-US" sz="2000" dirty="0" smtClean="0"/>
              <a:t>or is in employment of the co. as a director or KMP;</a:t>
            </a:r>
          </a:p>
          <a:p>
            <a:pPr lvl="0">
              <a:buNone/>
            </a:pPr>
            <a:endParaRPr lang="en-US" sz="1200" dirty="0" smtClean="0"/>
          </a:p>
          <a:p>
            <a:pPr lvl="0"/>
            <a:r>
              <a:rPr lang="en-US" sz="2000" dirty="0" smtClean="0"/>
              <a:t> A person who is in full time employment elsewhere or a person or a partner of a firm holding appointment as its auditor, if such person or partner is at the date of such appointment or reappointment holding appointment as auditor of </a:t>
            </a:r>
            <a:r>
              <a:rPr lang="en-US" sz="2000" dirty="0" smtClean="0">
                <a:solidFill>
                  <a:srgbClr val="FF0000"/>
                </a:solidFill>
              </a:rPr>
              <a:t>more than 20 companies</a:t>
            </a:r>
            <a:r>
              <a:rPr lang="en-US" sz="2000" dirty="0" smtClean="0"/>
              <a:t>;</a:t>
            </a:r>
          </a:p>
          <a:p>
            <a:pPr lvl="0">
              <a:buNone/>
            </a:pPr>
            <a:endParaRPr lang="en-US" sz="1400" dirty="0" smtClean="0"/>
          </a:p>
          <a:p>
            <a:pPr lvl="0"/>
            <a:r>
              <a:rPr lang="en-US" sz="2000" dirty="0" smtClean="0"/>
              <a:t>A person who has been </a:t>
            </a:r>
            <a:r>
              <a:rPr lang="en-US" sz="2000" dirty="0" smtClean="0">
                <a:solidFill>
                  <a:srgbClr val="FF0000"/>
                </a:solidFill>
              </a:rPr>
              <a:t>convicted </a:t>
            </a:r>
            <a:r>
              <a:rPr lang="en-US" sz="2000" dirty="0" smtClean="0"/>
              <a:t>by a court of an offence involving fraud and a period of </a:t>
            </a:r>
            <a:r>
              <a:rPr lang="en-US" sz="2000" dirty="0" smtClean="0">
                <a:solidFill>
                  <a:srgbClr val="FF0000"/>
                </a:solidFill>
              </a:rPr>
              <a:t>10 years </a:t>
            </a:r>
            <a:r>
              <a:rPr lang="en-US" sz="2000" dirty="0" smtClean="0"/>
              <a:t>has </a:t>
            </a:r>
            <a:r>
              <a:rPr lang="en-US" sz="2000" dirty="0" smtClean="0">
                <a:solidFill>
                  <a:srgbClr val="FF0000"/>
                </a:solidFill>
              </a:rPr>
              <a:t>not elapsed </a:t>
            </a:r>
            <a:r>
              <a:rPr lang="en-US" sz="2000" dirty="0" smtClean="0"/>
              <a:t>from the date of such conviction; </a:t>
            </a:r>
          </a:p>
          <a:p>
            <a:pPr>
              <a:buNone/>
            </a:pPr>
            <a:endParaRPr lang="en-US" sz="1200" dirty="0" smtClean="0"/>
          </a:p>
          <a:p>
            <a:r>
              <a:rPr lang="en-US" sz="2000" dirty="0" smtClean="0"/>
              <a:t>Any person whose subsidiary or associate co. or any other form of entity, is engaged as on the date of appointment in consulting and specialized services as provided in sec. 144.</a:t>
            </a:r>
            <a:endParaRPr lang="en-US" sz="20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92</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p:cTn id="33"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txBody>
          <a:bodyPr>
            <a:normAutofit/>
          </a:bodyPr>
          <a:lstStyle/>
          <a:p>
            <a:r>
              <a:rPr lang="en-US" sz="3000" b="1" dirty="0" smtClean="0">
                <a:solidFill>
                  <a:srgbClr val="00B0F0"/>
                </a:solidFill>
                <a:latin typeface="Times New Roman" pitchFamily="18" charset="0"/>
              </a:rPr>
              <a:t>APPOINTMENT OF FIRST AUDITORS IN CASE OF COMPANIES OTHER THAN GOVT. CO.</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 [Section 139(6)]</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1524000"/>
            <a:ext cx="9067800" cy="3505200"/>
          </a:xfrm>
        </p:spPr>
        <p:txBody>
          <a:bodyPr>
            <a:noAutofit/>
          </a:bodyPr>
          <a:lstStyle/>
          <a:p>
            <a:pPr lvl="0"/>
            <a:r>
              <a:rPr lang="en-US" sz="2000" u="sng" dirty="0" smtClean="0"/>
              <a:t>Appointment </a:t>
            </a:r>
            <a:r>
              <a:rPr lang="en-US" sz="2000" u="sng" dirty="0"/>
              <a:t>by Board: </a:t>
            </a:r>
            <a:r>
              <a:rPr lang="en-US" sz="2000" dirty="0" smtClean="0"/>
              <a:t>within </a:t>
            </a:r>
            <a:r>
              <a:rPr lang="en-US" sz="2000" dirty="0">
                <a:solidFill>
                  <a:srgbClr val="FF0000"/>
                </a:solidFill>
              </a:rPr>
              <a:t>1 month </a:t>
            </a:r>
            <a:r>
              <a:rPr lang="en-US" sz="2000" dirty="0"/>
              <a:t>of the </a:t>
            </a:r>
            <a:r>
              <a:rPr lang="en-US" sz="2000" dirty="0">
                <a:solidFill>
                  <a:srgbClr val="FF0000"/>
                </a:solidFill>
              </a:rPr>
              <a:t>date of </a:t>
            </a:r>
            <a:r>
              <a:rPr lang="en-US" sz="2000" dirty="0" smtClean="0">
                <a:solidFill>
                  <a:srgbClr val="FF0000"/>
                </a:solidFill>
              </a:rPr>
              <a:t>registration</a:t>
            </a:r>
            <a:r>
              <a:rPr lang="en-US" sz="2000" dirty="0" smtClean="0"/>
              <a:t>.</a:t>
            </a:r>
          </a:p>
          <a:p>
            <a:pPr lvl="0"/>
            <a:endParaRPr lang="en-US" sz="2000" dirty="0" smtClean="0"/>
          </a:p>
          <a:p>
            <a:pPr lvl="0"/>
            <a:r>
              <a:rPr lang="en-US" sz="2000" u="sng" dirty="0" smtClean="0"/>
              <a:t>Appointment </a:t>
            </a:r>
            <a:r>
              <a:rPr lang="en-US" sz="2000" u="sng" dirty="0"/>
              <a:t>in </a:t>
            </a:r>
            <a:r>
              <a:rPr lang="en-US" sz="2000" u="sng" dirty="0" smtClean="0">
                <a:solidFill>
                  <a:srgbClr val="FF0000"/>
                </a:solidFill>
              </a:rPr>
              <a:t>EGM within 90 days</a:t>
            </a:r>
            <a:r>
              <a:rPr lang="en-US" sz="2000" dirty="0" smtClean="0"/>
              <a:t> : On </a:t>
            </a:r>
            <a:r>
              <a:rPr lang="en-US" sz="2000" dirty="0"/>
              <a:t>failure of </a:t>
            </a:r>
            <a:r>
              <a:rPr lang="en-US" sz="2000" dirty="0" smtClean="0"/>
              <a:t>Board, Co. shall inform the members, who shall appoint at EGM.</a:t>
            </a:r>
          </a:p>
          <a:p>
            <a:pPr lvl="0">
              <a:buNone/>
            </a:pPr>
            <a:r>
              <a:rPr lang="en-US" sz="2000" dirty="0" smtClean="0"/>
              <a:t> </a:t>
            </a:r>
            <a:endParaRPr lang="en-US" sz="2000" dirty="0"/>
          </a:p>
          <a:p>
            <a:pPr lvl="0"/>
            <a:r>
              <a:rPr lang="en-US" sz="2000" u="sng" dirty="0"/>
              <a:t>Tenure of office</a:t>
            </a:r>
            <a:r>
              <a:rPr lang="en-US" sz="2000" dirty="0"/>
              <a:t>: </a:t>
            </a:r>
            <a:r>
              <a:rPr lang="en-US" sz="2000" dirty="0" smtClean="0"/>
              <a:t>Till </a:t>
            </a:r>
            <a:r>
              <a:rPr lang="en-US" sz="2000" dirty="0"/>
              <a:t>the conclusion of the first </a:t>
            </a:r>
            <a:r>
              <a:rPr lang="en-US" sz="2000" dirty="0" smtClean="0"/>
              <a:t>AGM.</a:t>
            </a:r>
          </a:p>
          <a:p>
            <a:pPr lvl="0"/>
            <a:endParaRPr lang="en-US" sz="2000" dirty="0"/>
          </a:p>
          <a:p>
            <a:pPr lvl="0"/>
            <a:r>
              <a:rPr lang="en-US" sz="2000" u="sng" dirty="0"/>
              <a:t>No notice of appointment </a:t>
            </a:r>
            <a:r>
              <a:rPr lang="en-US" sz="2000" u="sng" dirty="0" smtClean="0"/>
              <a:t>to ROC</a:t>
            </a:r>
            <a:endParaRPr lang="en-US" sz="2000" dirty="0"/>
          </a:p>
          <a:p>
            <a:endParaRPr lang="en-US" sz="2000"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93</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p:cTn id="40"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219200"/>
            <a:ext cx="8991600" cy="5867400"/>
          </a:xfrm>
        </p:spPr>
        <p:txBody>
          <a:bodyPr>
            <a:normAutofit/>
          </a:bodyPr>
          <a:lstStyle/>
          <a:p>
            <a:pPr lvl="0" algn="just"/>
            <a:r>
              <a:rPr lang="en-US" sz="2000" u="sng" dirty="0" smtClean="0"/>
              <a:t>Appointment at 1</a:t>
            </a:r>
            <a:r>
              <a:rPr lang="en-US" sz="2000" u="sng" baseline="30000" dirty="0" smtClean="0"/>
              <a:t>st</a:t>
            </a:r>
            <a:r>
              <a:rPr lang="en-US" sz="2000" u="sng" dirty="0" smtClean="0"/>
              <a:t> AGM</a:t>
            </a:r>
            <a:r>
              <a:rPr lang="en-US" sz="2000" u="sng" dirty="0"/>
              <a:t>:</a:t>
            </a:r>
            <a:r>
              <a:rPr lang="en-US" sz="2000" dirty="0"/>
              <a:t> Every </a:t>
            </a:r>
            <a:r>
              <a:rPr lang="en-US" sz="2000" dirty="0" smtClean="0"/>
              <a:t>company </a:t>
            </a:r>
            <a:r>
              <a:rPr lang="en-US" sz="2000" dirty="0"/>
              <a:t>shall, at the first </a:t>
            </a:r>
            <a:r>
              <a:rPr lang="en-US" sz="2000" dirty="0" smtClean="0"/>
              <a:t>AGM, </a:t>
            </a:r>
            <a:r>
              <a:rPr lang="en-US" sz="2000" dirty="0"/>
              <a:t>appoint an individual or a firm as an auditor.</a:t>
            </a:r>
          </a:p>
          <a:p>
            <a:pPr lvl="0" algn="just">
              <a:buNone/>
            </a:pPr>
            <a:endParaRPr lang="en-US" sz="2000" u="sng" dirty="0" smtClean="0"/>
          </a:p>
          <a:p>
            <a:pPr lvl="0" algn="just"/>
            <a:r>
              <a:rPr lang="en-US" sz="2000" u="sng" dirty="0" smtClean="0"/>
              <a:t>Tenure </a:t>
            </a:r>
            <a:r>
              <a:rPr lang="en-US" sz="2000" u="sng" dirty="0"/>
              <a:t>of office:</a:t>
            </a:r>
            <a:r>
              <a:rPr lang="en-US" sz="2000" dirty="0"/>
              <a:t>  </a:t>
            </a:r>
            <a:r>
              <a:rPr lang="en-US" sz="2000" dirty="0" smtClean="0">
                <a:solidFill>
                  <a:srgbClr val="FF0000"/>
                </a:solidFill>
              </a:rPr>
              <a:t>Till </a:t>
            </a:r>
            <a:r>
              <a:rPr lang="en-US" sz="2000" dirty="0">
                <a:solidFill>
                  <a:srgbClr val="FF0000"/>
                </a:solidFill>
              </a:rPr>
              <a:t>the conclusion of </a:t>
            </a:r>
            <a:r>
              <a:rPr lang="en-US" sz="2000" dirty="0" smtClean="0">
                <a:solidFill>
                  <a:srgbClr val="FF0000"/>
                </a:solidFill>
              </a:rPr>
              <a:t>6</a:t>
            </a:r>
            <a:r>
              <a:rPr lang="en-US" sz="2000" baseline="30000" dirty="0" smtClean="0">
                <a:solidFill>
                  <a:srgbClr val="FF0000"/>
                </a:solidFill>
              </a:rPr>
              <a:t>th</a:t>
            </a:r>
            <a:r>
              <a:rPr lang="en-US" sz="2000" dirty="0" smtClean="0">
                <a:solidFill>
                  <a:srgbClr val="FF0000"/>
                </a:solidFill>
              </a:rPr>
              <a:t> AGM </a:t>
            </a:r>
            <a:r>
              <a:rPr lang="en-US" sz="2000" dirty="0" smtClean="0"/>
              <a:t>and thereafter till the conclusion of every 6</a:t>
            </a:r>
            <a:r>
              <a:rPr lang="en-US" sz="2000" baseline="30000" dirty="0" smtClean="0"/>
              <a:t>th</a:t>
            </a:r>
            <a:r>
              <a:rPr lang="en-US" sz="2000" dirty="0" smtClean="0"/>
              <a:t> meeting. </a:t>
            </a:r>
            <a:endParaRPr lang="en-US" sz="2000" dirty="0"/>
          </a:p>
          <a:p>
            <a:pPr lvl="0" algn="just"/>
            <a:endParaRPr lang="en-US" sz="2000" u="sng" dirty="0" smtClean="0"/>
          </a:p>
          <a:p>
            <a:pPr lvl="0" algn="just"/>
            <a:r>
              <a:rPr lang="en-US" sz="2000" u="sng" dirty="0" smtClean="0"/>
              <a:t>Ratification</a:t>
            </a:r>
            <a:r>
              <a:rPr lang="en-US" sz="2000" u="sng" dirty="0"/>
              <a:t>: </a:t>
            </a:r>
            <a:r>
              <a:rPr lang="en-US" sz="2000" dirty="0"/>
              <a:t> The </a:t>
            </a:r>
            <a:r>
              <a:rPr lang="en-US" sz="2000" dirty="0" smtClean="0"/>
              <a:t>Company </a:t>
            </a:r>
            <a:r>
              <a:rPr lang="en-US" sz="2000" dirty="0"/>
              <a:t>shall place the matter relating to such appointment of ratification by member at </a:t>
            </a:r>
            <a:r>
              <a:rPr lang="en-US" sz="2000" dirty="0">
                <a:solidFill>
                  <a:srgbClr val="FF0000"/>
                </a:solidFill>
              </a:rPr>
              <a:t>every Annual General Meeting. </a:t>
            </a:r>
          </a:p>
        </p:txBody>
      </p:sp>
      <p:sp>
        <p:nvSpPr>
          <p:cNvPr id="4" name="Title 1"/>
          <p:cNvSpPr txBox="1">
            <a:spLocks/>
          </p:cNvSpPr>
          <p:nvPr/>
        </p:nvSpPr>
        <p:spPr>
          <a:xfrm>
            <a:off x="0" y="0"/>
            <a:ext cx="91440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APPOINTMENT OF AUDITORS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rgbClr val="00B0F0"/>
                </a:solidFill>
                <a:effectLst/>
                <a:uLnTx/>
                <a:uFillTx/>
                <a:latin typeface="Times New Roman" pitchFamily="18" charset="0"/>
                <a:ea typeface="+mj-ea"/>
                <a:cs typeface="+mj-cs"/>
              </a:rPr>
              <a:t> [Section 139(1)]</a:t>
            </a:r>
            <a:endParaRPr kumimoji="0" lang="en-US" sz="2000" b="0" i="0" u="none" strike="noStrike" kern="1200" cap="none" spc="0" normalizeH="0" baseline="0" noProof="0" dirty="0" smtClean="0">
              <a:ln>
                <a:noFill/>
              </a:ln>
              <a:solidFill>
                <a:srgbClr val="00B0F0"/>
              </a:solidFill>
              <a:effectLst/>
              <a:uLnTx/>
              <a:uFillTx/>
              <a:latin typeface="Times New Roman" pitchFamily="18" charset="0"/>
              <a:ea typeface="+mj-ea"/>
              <a:cs typeface="+mj-cs"/>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94</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Times New Roman" pitchFamily="18" charset="0"/>
              </a:rPr>
              <a:t>APPOINTMENT OF AUDITORS </a:t>
            </a:r>
            <a:r>
              <a:rPr lang="en-US" sz="2000" b="1" dirty="0" smtClean="0">
                <a:solidFill>
                  <a:srgbClr val="00B0F0"/>
                </a:solidFill>
                <a:latin typeface="Times New Roman" pitchFamily="18" charset="0"/>
              </a:rPr>
              <a:t>Contd…!!!</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1036637"/>
            <a:ext cx="9144000" cy="5821363"/>
          </a:xfrm>
        </p:spPr>
        <p:txBody>
          <a:bodyPr>
            <a:noAutofit/>
          </a:bodyPr>
          <a:lstStyle/>
          <a:p>
            <a:pPr lvl="0" algn="just"/>
            <a:r>
              <a:rPr lang="en-US" sz="2000" u="sng" dirty="0" smtClean="0">
                <a:solidFill>
                  <a:srgbClr val="FF0000"/>
                </a:solidFill>
              </a:rPr>
              <a:t>Written consent</a:t>
            </a:r>
            <a:r>
              <a:rPr lang="en-US" sz="2000" dirty="0" smtClean="0"/>
              <a:t>: Before such appointment is made, the written consent of the auditor to such appointment shall be obtained from the auditor.</a:t>
            </a:r>
          </a:p>
          <a:p>
            <a:pPr lvl="0" algn="just">
              <a:buNone/>
            </a:pPr>
            <a:endParaRPr lang="en-US" sz="1800" dirty="0" smtClean="0"/>
          </a:p>
          <a:p>
            <a:pPr lvl="0" algn="just"/>
            <a:r>
              <a:rPr lang="en-US" sz="2000" u="sng" dirty="0" smtClean="0">
                <a:solidFill>
                  <a:srgbClr val="FF0000"/>
                </a:solidFill>
              </a:rPr>
              <a:t>Certificate</a:t>
            </a:r>
            <a:r>
              <a:rPr lang="en-US" sz="2000" dirty="0" smtClean="0"/>
              <a:t>: A certificate from him or it that the appointment, if made, shall be in accordance with the conditions as may be prescribed, shall be obtained from the auditor. The certificate shall also indicate whether the auditor satisfies the criteria provided in section 141.</a:t>
            </a:r>
          </a:p>
          <a:p>
            <a:pPr lvl="0" algn="just">
              <a:buNone/>
            </a:pPr>
            <a:endParaRPr lang="en-US" sz="1400" u="sng" dirty="0" smtClean="0">
              <a:solidFill>
                <a:srgbClr val="FF0000"/>
              </a:solidFill>
            </a:endParaRPr>
          </a:p>
          <a:p>
            <a:pPr lvl="0" algn="just"/>
            <a:r>
              <a:rPr lang="en-US" sz="2000" u="sng" dirty="0" smtClean="0">
                <a:solidFill>
                  <a:srgbClr val="FF0000"/>
                </a:solidFill>
              </a:rPr>
              <a:t>Notice of appointment</a:t>
            </a:r>
            <a:r>
              <a:rPr lang="en-US" sz="2000" dirty="0" smtClean="0"/>
              <a:t>: The Company shall inform the auditor concerned of his or its appointment, and also file a notice of such appointment with the Registrar within </a:t>
            </a:r>
            <a:r>
              <a:rPr lang="en-US" sz="2000" dirty="0" smtClean="0">
                <a:solidFill>
                  <a:srgbClr val="FF0000"/>
                </a:solidFill>
              </a:rPr>
              <a:t>15 days </a:t>
            </a:r>
            <a:r>
              <a:rPr lang="en-US" sz="2000" dirty="0" smtClean="0"/>
              <a:t>of the meeting in which the auditor is appointed.</a:t>
            </a:r>
            <a:endParaRPr lang="en-US" sz="2000"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95</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Times New Roman" pitchFamily="18" charset="0"/>
              </a:rPr>
              <a:t>ROTATION OF AUDITORS IN LISTED AND SPECIFIED CLASS OF COMPANIES</a:t>
            </a:r>
            <a:endParaRPr lang="en-US" sz="3000" b="1" dirty="0">
              <a:solidFill>
                <a:srgbClr val="00B0F0"/>
              </a:solidFill>
              <a:latin typeface="Times New Roman" pitchFamily="18" charset="0"/>
            </a:endParaRPr>
          </a:p>
        </p:txBody>
      </p:sp>
      <p:sp>
        <p:nvSpPr>
          <p:cNvPr id="3" name="Content Placeholder 2"/>
          <p:cNvSpPr>
            <a:spLocks noGrp="1"/>
          </p:cNvSpPr>
          <p:nvPr>
            <p:ph idx="1"/>
          </p:nvPr>
        </p:nvSpPr>
        <p:spPr>
          <a:xfrm>
            <a:off x="76200" y="1447800"/>
            <a:ext cx="8077200" cy="2392363"/>
          </a:xfrm>
        </p:spPr>
        <p:txBody>
          <a:bodyPr>
            <a:normAutofit/>
          </a:bodyPr>
          <a:lstStyle/>
          <a:p>
            <a:pPr>
              <a:buFont typeface="Arial" charset="0"/>
              <a:buChar char="•"/>
            </a:pPr>
            <a:r>
              <a:rPr lang="en-US" sz="2000" dirty="0" smtClean="0">
                <a:solidFill>
                  <a:srgbClr val="FF0000"/>
                </a:solidFill>
              </a:rPr>
              <a:t>STATUS                                 PERIOD</a:t>
            </a:r>
          </a:p>
          <a:p>
            <a:pPr>
              <a:buFont typeface="Arial" charset="0"/>
              <a:buNone/>
            </a:pPr>
            <a:r>
              <a:rPr lang="en-US" sz="2000" dirty="0" smtClean="0"/>
              <a:t>    Individual               1 term of 5 consecutive years </a:t>
            </a:r>
          </a:p>
          <a:p>
            <a:pPr>
              <a:buFont typeface="Arial" charset="0"/>
              <a:buNone/>
            </a:pPr>
            <a:r>
              <a:rPr lang="en-US" sz="2000" dirty="0" smtClean="0"/>
              <a:t>    Audit Firm              2 terms of 5 consecutive years </a:t>
            </a:r>
          </a:p>
          <a:p>
            <a:pPr>
              <a:buFont typeface="Arial" charset="0"/>
              <a:buChar char="•"/>
            </a:pPr>
            <a:endParaRPr lang="en-US" sz="2000" dirty="0" smtClean="0"/>
          </a:p>
          <a:p>
            <a:pPr>
              <a:buFont typeface="Arial" charset="0"/>
              <a:buChar char="•"/>
            </a:pPr>
            <a:r>
              <a:rPr lang="en-US" sz="2000" dirty="0" smtClean="0"/>
              <a:t>Cooling off period of 5 years before next appointment</a:t>
            </a:r>
            <a:endParaRPr lang="en-US" sz="2000"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96</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down)">
                                      <p:cBhvr>
                                        <p:cTn id="28" dur="580">
                                          <p:stCondLst>
                                            <p:cond delay="0"/>
                                          </p:stCondLst>
                                        </p:cTn>
                                        <p:tgtEl>
                                          <p:spTgt spid="3">
                                            <p:txEl>
                                              <p:pRg st="1" end="1"/>
                                            </p:txEl>
                                          </p:spTgt>
                                        </p:tgtEl>
                                      </p:cBhvr>
                                    </p:animEffect>
                                    <p:anim calcmode="lin" valueType="num">
                                      <p:cBhvr>
                                        <p:cTn id="29"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3">
                                            <p:txEl>
                                              <p:pRg st="1" end="1"/>
                                            </p:txEl>
                                          </p:spTgt>
                                        </p:tgtEl>
                                      </p:cBhvr>
                                      <p:to x="100000" y="60000"/>
                                    </p:animScale>
                                    <p:animScale>
                                      <p:cBhvr>
                                        <p:cTn id="35" dur="166" decel="50000">
                                          <p:stCondLst>
                                            <p:cond delay="676"/>
                                          </p:stCondLst>
                                        </p:cTn>
                                        <p:tgtEl>
                                          <p:spTgt spid="3">
                                            <p:txEl>
                                              <p:pRg st="1" end="1"/>
                                            </p:txEl>
                                          </p:spTgt>
                                        </p:tgtEl>
                                      </p:cBhvr>
                                      <p:to x="100000" y="100000"/>
                                    </p:animScale>
                                    <p:animScale>
                                      <p:cBhvr>
                                        <p:cTn id="36" dur="26">
                                          <p:stCondLst>
                                            <p:cond delay="1312"/>
                                          </p:stCondLst>
                                        </p:cTn>
                                        <p:tgtEl>
                                          <p:spTgt spid="3">
                                            <p:txEl>
                                              <p:pRg st="1" end="1"/>
                                            </p:txEl>
                                          </p:spTgt>
                                        </p:tgtEl>
                                      </p:cBhvr>
                                      <p:to x="100000" y="80000"/>
                                    </p:animScale>
                                    <p:animScale>
                                      <p:cBhvr>
                                        <p:cTn id="37" dur="166" decel="50000">
                                          <p:stCondLst>
                                            <p:cond delay="1338"/>
                                          </p:stCondLst>
                                        </p:cTn>
                                        <p:tgtEl>
                                          <p:spTgt spid="3">
                                            <p:txEl>
                                              <p:pRg st="1" end="1"/>
                                            </p:txEl>
                                          </p:spTgt>
                                        </p:tgtEl>
                                      </p:cBhvr>
                                      <p:to x="100000" y="100000"/>
                                    </p:animScale>
                                    <p:animScale>
                                      <p:cBhvr>
                                        <p:cTn id="38" dur="26">
                                          <p:stCondLst>
                                            <p:cond delay="1642"/>
                                          </p:stCondLst>
                                        </p:cTn>
                                        <p:tgtEl>
                                          <p:spTgt spid="3">
                                            <p:txEl>
                                              <p:pRg st="1" end="1"/>
                                            </p:txEl>
                                          </p:spTgt>
                                        </p:tgtEl>
                                      </p:cBhvr>
                                      <p:to x="100000" y="90000"/>
                                    </p:animScale>
                                    <p:animScale>
                                      <p:cBhvr>
                                        <p:cTn id="39" dur="166" decel="50000">
                                          <p:stCondLst>
                                            <p:cond delay="1668"/>
                                          </p:stCondLst>
                                        </p:cTn>
                                        <p:tgtEl>
                                          <p:spTgt spid="3">
                                            <p:txEl>
                                              <p:pRg st="1" end="1"/>
                                            </p:txEl>
                                          </p:spTgt>
                                        </p:tgtEl>
                                      </p:cBhvr>
                                      <p:to x="100000" y="100000"/>
                                    </p:animScale>
                                    <p:animScale>
                                      <p:cBhvr>
                                        <p:cTn id="40" dur="26">
                                          <p:stCondLst>
                                            <p:cond delay="1808"/>
                                          </p:stCondLst>
                                        </p:cTn>
                                        <p:tgtEl>
                                          <p:spTgt spid="3">
                                            <p:txEl>
                                              <p:pRg st="1" end="1"/>
                                            </p:txEl>
                                          </p:spTgt>
                                        </p:tgtEl>
                                      </p:cBhvr>
                                      <p:to x="100000" y="95000"/>
                                    </p:animScale>
                                    <p:animScale>
                                      <p:cBhvr>
                                        <p:cTn id="41" dur="166" decel="50000">
                                          <p:stCondLst>
                                            <p:cond delay="1834"/>
                                          </p:stCondLst>
                                        </p:cTn>
                                        <p:tgtEl>
                                          <p:spTgt spid="3">
                                            <p:txEl>
                                              <p:pRg st="1" end="1"/>
                                            </p:txEl>
                                          </p:spTgt>
                                        </p:tgtEl>
                                      </p:cBhvr>
                                      <p:to x="100000" y="100000"/>
                                    </p:animScale>
                                  </p:childTnLst>
                                </p:cTn>
                              </p:par>
                              <p:par>
                                <p:cTn id="42" presetID="26" presetClass="entr" presetSubtype="0" fill="hold" nodeType="with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Effect transition="in" filter="wipe(down)">
                                      <p:cBhvr>
                                        <p:cTn id="44" dur="580">
                                          <p:stCondLst>
                                            <p:cond delay="0"/>
                                          </p:stCondLst>
                                        </p:cTn>
                                        <p:tgtEl>
                                          <p:spTgt spid="3">
                                            <p:txEl>
                                              <p:pRg st="2" end="2"/>
                                            </p:txEl>
                                          </p:spTgt>
                                        </p:tgtEl>
                                      </p:cBhvr>
                                    </p:animEffect>
                                    <p:anim calcmode="lin" valueType="num">
                                      <p:cBhvr>
                                        <p:cTn id="45"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3">
                                            <p:txEl>
                                              <p:pRg st="2" end="2"/>
                                            </p:txEl>
                                          </p:spTgt>
                                        </p:tgtEl>
                                      </p:cBhvr>
                                      <p:to x="100000" y="60000"/>
                                    </p:animScale>
                                    <p:animScale>
                                      <p:cBhvr>
                                        <p:cTn id="51" dur="166" decel="50000">
                                          <p:stCondLst>
                                            <p:cond delay="676"/>
                                          </p:stCondLst>
                                        </p:cTn>
                                        <p:tgtEl>
                                          <p:spTgt spid="3">
                                            <p:txEl>
                                              <p:pRg st="2" end="2"/>
                                            </p:txEl>
                                          </p:spTgt>
                                        </p:tgtEl>
                                      </p:cBhvr>
                                      <p:to x="100000" y="100000"/>
                                    </p:animScale>
                                    <p:animScale>
                                      <p:cBhvr>
                                        <p:cTn id="52" dur="26">
                                          <p:stCondLst>
                                            <p:cond delay="1312"/>
                                          </p:stCondLst>
                                        </p:cTn>
                                        <p:tgtEl>
                                          <p:spTgt spid="3">
                                            <p:txEl>
                                              <p:pRg st="2" end="2"/>
                                            </p:txEl>
                                          </p:spTgt>
                                        </p:tgtEl>
                                      </p:cBhvr>
                                      <p:to x="100000" y="80000"/>
                                    </p:animScale>
                                    <p:animScale>
                                      <p:cBhvr>
                                        <p:cTn id="53" dur="166" decel="50000">
                                          <p:stCondLst>
                                            <p:cond delay="1338"/>
                                          </p:stCondLst>
                                        </p:cTn>
                                        <p:tgtEl>
                                          <p:spTgt spid="3">
                                            <p:txEl>
                                              <p:pRg st="2" end="2"/>
                                            </p:txEl>
                                          </p:spTgt>
                                        </p:tgtEl>
                                      </p:cBhvr>
                                      <p:to x="100000" y="100000"/>
                                    </p:animScale>
                                    <p:animScale>
                                      <p:cBhvr>
                                        <p:cTn id="54" dur="26">
                                          <p:stCondLst>
                                            <p:cond delay="1642"/>
                                          </p:stCondLst>
                                        </p:cTn>
                                        <p:tgtEl>
                                          <p:spTgt spid="3">
                                            <p:txEl>
                                              <p:pRg st="2" end="2"/>
                                            </p:txEl>
                                          </p:spTgt>
                                        </p:tgtEl>
                                      </p:cBhvr>
                                      <p:to x="100000" y="90000"/>
                                    </p:animScale>
                                    <p:animScale>
                                      <p:cBhvr>
                                        <p:cTn id="55" dur="166" decel="50000">
                                          <p:stCondLst>
                                            <p:cond delay="1668"/>
                                          </p:stCondLst>
                                        </p:cTn>
                                        <p:tgtEl>
                                          <p:spTgt spid="3">
                                            <p:txEl>
                                              <p:pRg st="2" end="2"/>
                                            </p:txEl>
                                          </p:spTgt>
                                        </p:tgtEl>
                                      </p:cBhvr>
                                      <p:to x="100000" y="100000"/>
                                    </p:animScale>
                                    <p:animScale>
                                      <p:cBhvr>
                                        <p:cTn id="56" dur="26">
                                          <p:stCondLst>
                                            <p:cond delay="1808"/>
                                          </p:stCondLst>
                                        </p:cTn>
                                        <p:tgtEl>
                                          <p:spTgt spid="3">
                                            <p:txEl>
                                              <p:pRg st="2" end="2"/>
                                            </p:txEl>
                                          </p:spTgt>
                                        </p:tgtEl>
                                      </p:cBhvr>
                                      <p:to x="100000" y="95000"/>
                                    </p:animScale>
                                    <p:animScale>
                                      <p:cBhvr>
                                        <p:cTn id="57" dur="166" decel="50000">
                                          <p:stCondLst>
                                            <p:cond delay="1834"/>
                                          </p:stCondLst>
                                        </p:cTn>
                                        <p:tgtEl>
                                          <p:spTgt spid="3">
                                            <p:txEl>
                                              <p:pRg st="2" end="2"/>
                                            </p:txEl>
                                          </p:spTgt>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29" presetClass="entr" presetSubtype="0" fill="hold" nodeType="clickEffect">
                                  <p:stCondLst>
                                    <p:cond delay="0"/>
                                  </p:stCondLst>
                                  <p:childTnLst>
                                    <p:set>
                                      <p:cBhvr>
                                        <p:cTn id="61" dur="1" fill="hold">
                                          <p:stCondLst>
                                            <p:cond delay="0"/>
                                          </p:stCondLst>
                                        </p:cTn>
                                        <p:tgtEl>
                                          <p:spTgt spid="3">
                                            <p:txEl>
                                              <p:pRg st="4" end="4"/>
                                            </p:txEl>
                                          </p:spTgt>
                                        </p:tgtEl>
                                        <p:attrNameLst>
                                          <p:attrName>style.visibility</p:attrName>
                                        </p:attrNameLst>
                                      </p:cBhvr>
                                      <p:to>
                                        <p:strVal val="visible"/>
                                      </p:to>
                                    </p:set>
                                    <p:anim calcmode="lin" valueType="num">
                                      <p:cBhvr>
                                        <p:cTn id="6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6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057400"/>
          </a:xfrm>
        </p:spPr>
        <p:txBody>
          <a:bodyPr>
            <a:noAutofit/>
          </a:bodyPr>
          <a:lstStyle/>
          <a:p>
            <a:r>
              <a:rPr lang="en-US" sz="3000" b="1" dirty="0" smtClean="0">
                <a:solidFill>
                  <a:srgbClr val="00B0F0"/>
                </a:solidFill>
                <a:latin typeface="Times New Roman" pitchFamily="18" charset="0"/>
              </a:rPr>
              <a:t>APPOINTMENT OF FIRST AUDITORS IN CASE OF GOVT. CO. OR CO. OWNED OR CONTROLLED BY CG OR SG ETC.</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139(7)]</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2057400"/>
            <a:ext cx="9144000" cy="4800600"/>
          </a:xfrm>
        </p:spPr>
        <p:txBody>
          <a:bodyPr>
            <a:noAutofit/>
          </a:bodyPr>
          <a:lstStyle/>
          <a:p>
            <a:pPr lvl="0" algn="just"/>
            <a:r>
              <a:rPr lang="en-US" sz="2000" u="sng" dirty="0" smtClean="0"/>
              <a:t>Appointment </a:t>
            </a:r>
            <a:r>
              <a:rPr lang="en-US" sz="2000" u="sng" dirty="0"/>
              <a:t>by C&amp;AG:</a:t>
            </a:r>
            <a:r>
              <a:rPr lang="en-US" sz="2000" dirty="0"/>
              <a:t> In the case of a </a:t>
            </a:r>
            <a:r>
              <a:rPr lang="en-US" sz="2000" dirty="0" smtClean="0"/>
              <a:t>Govt. Co. </a:t>
            </a:r>
            <a:r>
              <a:rPr lang="en-US" sz="2000" dirty="0"/>
              <a:t>or any other </a:t>
            </a:r>
            <a:r>
              <a:rPr lang="en-US" sz="2000" dirty="0" smtClean="0"/>
              <a:t>company </a:t>
            </a:r>
            <a:r>
              <a:rPr lang="en-US" sz="2000" dirty="0"/>
              <a:t>owned or controlled, directly or indirectly, by the </a:t>
            </a:r>
            <a:r>
              <a:rPr lang="en-US" sz="2000" dirty="0" smtClean="0"/>
              <a:t>CG, </a:t>
            </a:r>
            <a:r>
              <a:rPr lang="en-US" sz="2000" dirty="0"/>
              <a:t>or by any </a:t>
            </a:r>
            <a:r>
              <a:rPr lang="en-US" sz="2000" dirty="0" smtClean="0"/>
              <a:t>SG, </a:t>
            </a:r>
            <a:r>
              <a:rPr lang="en-US" sz="2000" dirty="0"/>
              <a:t>or Governments, or partly by the </a:t>
            </a:r>
            <a:r>
              <a:rPr lang="en-US" sz="2000" dirty="0" smtClean="0"/>
              <a:t>CG </a:t>
            </a:r>
            <a:r>
              <a:rPr lang="en-US" sz="2000" dirty="0"/>
              <a:t>and partly by one or more </a:t>
            </a:r>
            <a:r>
              <a:rPr lang="en-US" sz="2000" dirty="0" smtClean="0"/>
              <a:t>SGs</a:t>
            </a:r>
            <a:r>
              <a:rPr lang="en-US" sz="2000" dirty="0"/>
              <a:t>, the first auditor shall be appointed by the </a:t>
            </a:r>
            <a:r>
              <a:rPr lang="en-US" sz="2000" dirty="0" smtClean="0"/>
              <a:t>C&amp;AG </a:t>
            </a:r>
            <a:r>
              <a:rPr lang="en-US" sz="2000" dirty="0"/>
              <a:t>within </a:t>
            </a:r>
            <a:r>
              <a:rPr lang="en-US" sz="2000" dirty="0" smtClean="0">
                <a:solidFill>
                  <a:srgbClr val="FF0000"/>
                </a:solidFill>
              </a:rPr>
              <a:t>60 </a:t>
            </a:r>
            <a:r>
              <a:rPr lang="en-US" sz="2000" dirty="0">
                <a:solidFill>
                  <a:srgbClr val="FF0000"/>
                </a:solidFill>
              </a:rPr>
              <a:t>days </a:t>
            </a:r>
            <a:r>
              <a:rPr lang="en-US" sz="2000" dirty="0"/>
              <a:t>from the date of </a:t>
            </a:r>
            <a:r>
              <a:rPr lang="en-US" sz="2000" dirty="0" smtClean="0"/>
              <a:t>registration.</a:t>
            </a:r>
          </a:p>
          <a:p>
            <a:pPr lvl="0" algn="just"/>
            <a:endParaRPr lang="en-US" sz="2000" dirty="0"/>
          </a:p>
          <a:p>
            <a:pPr lvl="0" algn="just"/>
            <a:r>
              <a:rPr lang="en-US" sz="2000" u="sng" dirty="0" smtClean="0"/>
              <a:t>Appointment </a:t>
            </a:r>
            <a:r>
              <a:rPr lang="en-US" sz="2000" u="sng" dirty="0"/>
              <a:t>by Board: </a:t>
            </a:r>
            <a:r>
              <a:rPr lang="en-US" sz="2000" dirty="0"/>
              <a:t>In case the </a:t>
            </a:r>
            <a:r>
              <a:rPr lang="en-US" sz="2000" dirty="0" smtClean="0"/>
              <a:t>C&amp;AG </a:t>
            </a:r>
            <a:r>
              <a:rPr lang="en-US" sz="2000" dirty="0"/>
              <a:t>does not appoint such auditor within the said period, the </a:t>
            </a:r>
            <a:r>
              <a:rPr lang="en-US" sz="2000" dirty="0" smtClean="0"/>
              <a:t>BOD </a:t>
            </a:r>
            <a:r>
              <a:rPr lang="en-US" sz="2000" dirty="0"/>
              <a:t>shall appoint such auditor within the next </a:t>
            </a:r>
            <a:r>
              <a:rPr lang="en-US" sz="2000" dirty="0" smtClean="0">
                <a:solidFill>
                  <a:srgbClr val="FF0000"/>
                </a:solidFill>
              </a:rPr>
              <a:t>30 days.</a:t>
            </a:r>
            <a:endParaRPr lang="en-US" sz="2000"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97</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905000"/>
          </a:xfrm>
        </p:spPr>
        <p:txBody>
          <a:bodyPr>
            <a:noAutofit/>
          </a:bodyPr>
          <a:lstStyle/>
          <a:p>
            <a:r>
              <a:rPr lang="en-US" sz="3000" b="1" dirty="0" smtClean="0">
                <a:solidFill>
                  <a:srgbClr val="00B0F0"/>
                </a:solidFill>
                <a:latin typeface="Times New Roman" pitchFamily="18" charset="0"/>
              </a:rPr>
              <a:t>APPOINTMENT OF FIRST AUDITORS IN CASE OF GOVT. CO. OR CO. OWNED OR CONTROLLED BY CG OR SG ETC. </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[Section 139(7)]</a:t>
            </a:r>
            <a:endParaRPr lang="en-US" sz="2000" dirty="0">
              <a:solidFill>
                <a:srgbClr val="00B0F0"/>
              </a:solidFill>
              <a:latin typeface="Times New Roman" pitchFamily="18" charset="0"/>
            </a:endParaRPr>
          </a:p>
        </p:txBody>
      </p:sp>
      <p:sp>
        <p:nvSpPr>
          <p:cNvPr id="3" name="Content Placeholder 2"/>
          <p:cNvSpPr>
            <a:spLocks noGrp="1"/>
          </p:cNvSpPr>
          <p:nvPr>
            <p:ph idx="1"/>
          </p:nvPr>
        </p:nvSpPr>
        <p:spPr>
          <a:xfrm>
            <a:off x="0" y="1981200"/>
            <a:ext cx="9144000" cy="4876800"/>
          </a:xfrm>
        </p:spPr>
        <p:txBody>
          <a:bodyPr>
            <a:noAutofit/>
          </a:bodyPr>
          <a:lstStyle/>
          <a:p>
            <a:pPr lvl="0" algn="just"/>
            <a:r>
              <a:rPr lang="en-US" sz="2000" u="sng" dirty="0" smtClean="0">
                <a:latin typeface="+mj-lt"/>
              </a:rPr>
              <a:t>Appointment </a:t>
            </a:r>
            <a:r>
              <a:rPr lang="en-US" sz="2000" u="sng" dirty="0">
                <a:latin typeface="+mj-lt"/>
              </a:rPr>
              <a:t>in EGM: </a:t>
            </a:r>
            <a:r>
              <a:rPr lang="en-US" sz="2000" dirty="0">
                <a:latin typeface="+mj-lt"/>
              </a:rPr>
              <a:t>In the case of failure of the Board to appoint such auditor within next </a:t>
            </a:r>
            <a:r>
              <a:rPr lang="en-US" sz="2000" dirty="0" smtClean="0">
                <a:latin typeface="+mj-lt"/>
              </a:rPr>
              <a:t>30 days</a:t>
            </a:r>
            <a:r>
              <a:rPr lang="en-US" sz="2000" dirty="0">
                <a:latin typeface="+mj-lt"/>
              </a:rPr>
              <a:t>, it shall inform the members of the </a:t>
            </a:r>
            <a:r>
              <a:rPr lang="en-US" sz="2000" dirty="0" smtClean="0">
                <a:latin typeface="+mj-lt"/>
              </a:rPr>
              <a:t>company </a:t>
            </a:r>
            <a:r>
              <a:rPr lang="en-US" sz="2000" dirty="0">
                <a:latin typeface="+mj-lt"/>
              </a:rPr>
              <a:t>who shall appoint such auditor within </a:t>
            </a:r>
            <a:r>
              <a:rPr lang="en-US" sz="2000" dirty="0" smtClean="0">
                <a:solidFill>
                  <a:srgbClr val="FF0000"/>
                </a:solidFill>
                <a:latin typeface="+mj-lt"/>
              </a:rPr>
              <a:t>60 days </a:t>
            </a:r>
            <a:r>
              <a:rPr lang="en-US" sz="2000" dirty="0">
                <a:latin typeface="+mj-lt"/>
              </a:rPr>
              <a:t>at an </a:t>
            </a:r>
            <a:r>
              <a:rPr lang="en-US" sz="2000" dirty="0" smtClean="0">
                <a:latin typeface="+mj-lt"/>
              </a:rPr>
              <a:t>EGM.</a:t>
            </a:r>
          </a:p>
          <a:p>
            <a:pPr lvl="0" algn="just"/>
            <a:endParaRPr lang="en-US" sz="2000" dirty="0">
              <a:latin typeface="+mj-lt"/>
            </a:endParaRPr>
          </a:p>
          <a:p>
            <a:pPr lvl="0" algn="just"/>
            <a:r>
              <a:rPr lang="en-US" sz="2000" u="sng" dirty="0">
                <a:latin typeface="+mj-lt"/>
              </a:rPr>
              <a:t>Tenure of office</a:t>
            </a:r>
            <a:r>
              <a:rPr lang="en-US" sz="2000" dirty="0">
                <a:latin typeface="+mj-lt"/>
              </a:rPr>
              <a:t>: </a:t>
            </a:r>
            <a:r>
              <a:rPr lang="en-US" sz="2000" dirty="0" smtClean="0">
                <a:latin typeface="+mj-lt"/>
              </a:rPr>
              <a:t>Till </a:t>
            </a:r>
            <a:r>
              <a:rPr lang="en-US" sz="2000" dirty="0">
                <a:latin typeface="+mj-lt"/>
              </a:rPr>
              <a:t>the conclusion of the first </a:t>
            </a:r>
            <a:r>
              <a:rPr lang="en-US" sz="2000" dirty="0" smtClean="0">
                <a:latin typeface="+mj-lt"/>
              </a:rPr>
              <a:t>AGM.</a:t>
            </a:r>
          </a:p>
          <a:p>
            <a:pPr lvl="0" algn="just"/>
            <a:endParaRPr lang="en-US" sz="2000" dirty="0">
              <a:latin typeface="+mj-lt"/>
            </a:endParaRPr>
          </a:p>
          <a:p>
            <a:pPr lvl="0" algn="just"/>
            <a:r>
              <a:rPr lang="en-US" sz="2000" u="sng" dirty="0">
                <a:latin typeface="+mj-lt"/>
              </a:rPr>
              <a:t>No notice of </a:t>
            </a:r>
            <a:r>
              <a:rPr lang="en-US" sz="2000" u="sng" dirty="0" smtClean="0">
                <a:latin typeface="+mj-lt"/>
              </a:rPr>
              <a:t>appointment to ROC</a:t>
            </a:r>
            <a:endParaRPr lang="en-US" sz="2000" dirty="0">
              <a:latin typeface="+mj-lt"/>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98</a:t>
            </a:fld>
            <a:endParaRPr lang="en-US" dirty="0"/>
          </a:p>
        </p:txBody>
      </p:sp>
      <p:sp>
        <p:nvSpPr>
          <p:cNvPr id="10" name="Footer Placeholder 9"/>
          <p:cNvSpPr>
            <a:spLocks noGrp="1"/>
          </p:cNvSpPr>
          <p:nvPr>
            <p:ph type="ftr" sz="quarter" idx="11"/>
          </p:nvPr>
        </p:nvSpPr>
        <p:spPr/>
        <p:txBody>
          <a:bodyPr/>
          <a:lstStyle/>
          <a:p>
            <a:r>
              <a:rPr lang="en-US" dirty="0" smtClean="0"/>
              <a:t>Email: CSshishirdudeja@gmail.com,                      Cell: +919910938312</a:t>
            </a:r>
            <a:endParaRPr lang="en-US" dirty="0"/>
          </a:p>
        </p:txBody>
      </p:sp>
      <p:sp>
        <p:nvSpPr>
          <p:cNvPr id="11" name="Date Placeholder 10"/>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52600"/>
          </a:xfrm>
        </p:spPr>
        <p:txBody>
          <a:bodyPr>
            <a:noAutofit/>
          </a:bodyPr>
          <a:lstStyle/>
          <a:p>
            <a:r>
              <a:rPr lang="en-US" sz="3000" b="1" dirty="0" smtClean="0">
                <a:solidFill>
                  <a:srgbClr val="00B0F0"/>
                </a:solidFill>
                <a:latin typeface="Times New Roman" pitchFamily="18" charset="0"/>
              </a:rPr>
              <a:t>FIRM HAVING COMMON PARTNER INELIGIBLE FOR APPOINTMENT FOR NEXT FIVE YEARS</a:t>
            </a:r>
            <a:br>
              <a:rPr lang="en-US" sz="3000" b="1" dirty="0" smtClean="0">
                <a:solidFill>
                  <a:srgbClr val="00B0F0"/>
                </a:solidFill>
                <a:latin typeface="Times New Roman" pitchFamily="18" charset="0"/>
              </a:rPr>
            </a:br>
            <a:r>
              <a:rPr lang="en-US" sz="2000" b="1" dirty="0" smtClean="0">
                <a:solidFill>
                  <a:srgbClr val="00B0F0"/>
                </a:solidFill>
                <a:latin typeface="Times New Roman" pitchFamily="18" charset="0"/>
              </a:rPr>
              <a:t> [PROVISO TO Section 139(2)]</a:t>
            </a:r>
            <a:endParaRPr lang="en-US" sz="3000" dirty="0">
              <a:solidFill>
                <a:srgbClr val="00B0F0"/>
              </a:solidFill>
              <a:latin typeface="Times New Roman" pitchFamily="18" charset="0"/>
            </a:endParaRPr>
          </a:p>
        </p:txBody>
      </p:sp>
      <p:sp>
        <p:nvSpPr>
          <p:cNvPr id="4" name="TextBox 3"/>
          <p:cNvSpPr txBox="1"/>
          <p:nvPr/>
        </p:nvSpPr>
        <p:spPr>
          <a:xfrm>
            <a:off x="76200" y="2057400"/>
            <a:ext cx="8991600" cy="1323439"/>
          </a:xfrm>
          <a:prstGeom prst="rect">
            <a:avLst/>
          </a:prstGeom>
          <a:noFill/>
        </p:spPr>
        <p:txBody>
          <a:bodyPr wrap="square" rtlCol="0">
            <a:spAutoFit/>
          </a:bodyPr>
          <a:lstStyle/>
          <a:p>
            <a:pPr algn="just"/>
            <a:r>
              <a:rPr lang="en-US" sz="2000" dirty="0" smtClean="0">
                <a:latin typeface="+mj-lt"/>
              </a:rPr>
              <a:t>As </a:t>
            </a:r>
            <a:r>
              <a:rPr lang="en-US" sz="2000" dirty="0" smtClean="0">
                <a:solidFill>
                  <a:srgbClr val="FF0000"/>
                </a:solidFill>
                <a:latin typeface="+mj-lt"/>
              </a:rPr>
              <a:t>on the date of appointment</a:t>
            </a:r>
            <a:r>
              <a:rPr lang="en-US" sz="2000" dirty="0" smtClean="0">
                <a:latin typeface="+mj-lt"/>
              </a:rPr>
              <a:t>, no audit firm having a </a:t>
            </a:r>
            <a:r>
              <a:rPr lang="en-US" sz="2000" dirty="0" smtClean="0">
                <a:solidFill>
                  <a:srgbClr val="FF0000"/>
                </a:solidFill>
                <a:latin typeface="+mj-lt"/>
              </a:rPr>
              <a:t>common partner </a:t>
            </a:r>
            <a:r>
              <a:rPr lang="en-US" sz="2000" dirty="0" smtClean="0">
                <a:latin typeface="+mj-lt"/>
              </a:rPr>
              <a:t>or partners to the other audit firm, whose tenure has expired in a company immediately preceding the financial year, shall be appointed as auditor of the same company for a period of </a:t>
            </a:r>
            <a:r>
              <a:rPr lang="en-US" sz="2000" dirty="0" smtClean="0">
                <a:solidFill>
                  <a:srgbClr val="FF0000"/>
                </a:solidFill>
                <a:latin typeface="+mj-lt"/>
              </a:rPr>
              <a:t>5 years.</a:t>
            </a:r>
            <a:endParaRPr lang="en-US" sz="2000" dirty="0">
              <a:latin typeface="+mj-lt"/>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99</a:t>
            </a:fld>
            <a:endParaRPr lang="en-US" dirty="0"/>
          </a:p>
        </p:txBody>
      </p:sp>
      <p:sp>
        <p:nvSpPr>
          <p:cNvPr id="11" name="Footer Placeholder 10"/>
          <p:cNvSpPr>
            <a:spLocks noGrp="1"/>
          </p:cNvSpPr>
          <p:nvPr>
            <p:ph type="ftr" sz="quarter" idx="11"/>
          </p:nvPr>
        </p:nvSpPr>
        <p:spPr/>
        <p:txBody>
          <a:bodyPr/>
          <a:lstStyle/>
          <a:p>
            <a:r>
              <a:rPr lang="en-US" dirty="0" smtClean="0"/>
              <a:t>Email: CSshishirdudeja@gmail.com,                      Cell: +919910938312</a:t>
            </a:r>
            <a:endParaRPr lang="en-US" dirty="0"/>
          </a:p>
        </p:txBody>
      </p:sp>
      <p:sp>
        <p:nvSpPr>
          <p:cNvPr id="12" name="Date Placeholder 11"/>
          <p:cNvSpPr>
            <a:spLocks noGrp="1"/>
          </p:cNvSpPr>
          <p:nvPr>
            <p:ph type="dt" sz="half" idx="10"/>
          </p:nvPr>
        </p:nvSpPr>
        <p:spPr/>
        <p:txBody>
          <a:bodyPr/>
          <a:lstStyle/>
          <a:p>
            <a:r>
              <a:rPr lang="en-US" smtClean="0"/>
              <a:t>CS SHISHIR DUDEJA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1910</TotalTime>
  <Words>12586</Words>
  <Application>Microsoft Office PowerPoint</Application>
  <PresentationFormat>On-screen Show (4:3)</PresentationFormat>
  <Paragraphs>1814</Paragraphs>
  <Slides>141</Slides>
  <Notes>2</Notes>
  <HiddenSlides>0</HiddenSlides>
  <MMClips>0</MMClips>
  <ScaleCrop>false</ScaleCrop>
  <HeadingPairs>
    <vt:vector size="4" baseType="variant">
      <vt:variant>
        <vt:lpstr>Theme</vt:lpstr>
      </vt:variant>
      <vt:variant>
        <vt:i4>1</vt:i4>
      </vt:variant>
      <vt:variant>
        <vt:lpstr>Slide Titles</vt:lpstr>
      </vt:variant>
      <vt:variant>
        <vt:i4>141</vt:i4>
      </vt:variant>
    </vt:vector>
  </HeadingPairs>
  <TitlesOfParts>
    <vt:vector size="142" baseType="lpstr">
      <vt:lpstr>Office Theme</vt:lpstr>
      <vt:lpstr>THE COMPANIES ACT, 2013 (No. 18 of 2013) </vt:lpstr>
      <vt:lpstr>BACKGROUND</vt:lpstr>
      <vt:lpstr>CA, 2013 JOURNEY TILL TODAY…!!!</vt:lpstr>
      <vt:lpstr>Slide 4</vt:lpstr>
      <vt:lpstr>Slide 5</vt:lpstr>
      <vt:lpstr>Slide 6</vt:lpstr>
      <vt:lpstr>Slide 7</vt:lpstr>
      <vt:lpstr>Slide 8</vt:lpstr>
      <vt:lpstr>Slide 9</vt:lpstr>
      <vt:lpstr>Slide 10</vt:lpstr>
      <vt:lpstr>Slide 11</vt:lpstr>
      <vt:lpstr>Slide 12</vt:lpstr>
      <vt:lpstr> Background of One Person Company (OPC) </vt:lpstr>
      <vt:lpstr>Slide 14</vt:lpstr>
      <vt:lpstr>Slide 15</vt:lpstr>
      <vt:lpstr>COMPANIES LAW PROVISIONS w.r.t. OPC</vt:lpstr>
      <vt:lpstr>Slide 17</vt:lpstr>
      <vt:lpstr>Slide 18</vt:lpstr>
      <vt:lpstr>Slide 19</vt:lpstr>
      <vt:lpstr>Slide 20</vt:lpstr>
      <vt:lpstr>PRIVATE LTD COMPANIES HAVING TURNOVER UPTO 60 LAKHS SHOULD BE CONVERTED TO LLP</vt:lpstr>
      <vt:lpstr>PRIVATE LTD COMPANIES HAVING TURNOVER UPTO 60 LAKHS SHOULD BE CONVERTED TO LLP</vt:lpstr>
      <vt:lpstr>PRIVATE LTD COMPANIES SHOULD BE CONVERTED INTO PUBLIC LTD COMPANIES</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LOAN AND INVESTMENT  BY A COMPANY</vt:lpstr>
      <vt:lpstr>DEFINITION OF LOAN</vt:lpstr>
      <vt:lpstr>POSITIONS OF EXISTING LOAN</vt:lpstr>
      <vt:lpstr>LOAN given by holding to subsidiary co.</vt:lpstr>
      <vt:lpstr>LOAN AND INVESTMENT BY A COMPANY</vt:lpstr>
      <vt:lpstr>LOAN AND INVESTMENT BY A COMPANY</vt:lpstr>
      <vt:lpstr>NO LOAN / SECURITY / GUARANTEE  TO DIRECTORS &amp; PERSONS  IN WHOM DIRECTOR IS INTERESTED [Section 185)]</vt:lpstr>
      <vt:lpstr>MEANING OF “TO ANY OTHER PERSON IN  WHOM DIRECTOR IS INTERESTED”</vt:lpstr>
      <vt:lpstr>MEANING OF “CONTROL”  [Section 2(g)]</vt:lpstr>
      <vt:lpstr>EXCEPTIONS</vt:lpstr>
      <vt:lpstr>IMPRISONMENT &amp; FINE UPTO 25 LAKHS</vt:lpstr>
      <vt:lpstr>Slide 74</vt:lpstr>
      <vt:lpstr>Slide 75</vt:lpstr>
      <vt:lpstr>DEFINITION OF FRAUD  [Section 447]</vt:lpstr>
      <vt:lpstr>PENALTY FOR FRAUD</vt:lpstr>
      <vt:lpstr>REPORTING OF FRAUD TO CENTRAL GOVERNMENT  [Section143 (12)]</vt:lpstr>
      <vt:lpstr>APPLICABLE TO COST &amp; SECRETARIAL AUDITORS  [Section 143(14]</vt:lpstr>
      <vt:lpstr>PENALTY FOR NOT REPORTING OF FRAUD</vt:lpstr>
      <vt:lpstr>REPORT TO AUDIT COMMITTEE/ BOARD ALSO IN PRESCRIBED FORM  [DRAFT RULES 10.10(1)]</vt:lpstr>
      <vt:lpstr>MEANING OF MATERIALITY  [DRAFT RULES 10.10(2)]</vt:lpstr>
      <vt:lpstr>REPORTING OF NON-MATERIAL FRAUD  [DRAFT RULES 10.10(3)]</vt:lpstr>
      <vt:lpstr>AUDIT &amp; AUDITORS </vt:lpstr>
      <vt:lpstr>Slide 85</vt:lpstr>
      <vt:lpstr>TRANSITION PROVISIONS  [PROVISO TO Section 139(2)]</vt:lpstr>
      <vt:lpstr>AUDIT &amp; AUDITORS: SOME AMENDMENTS</vt:lpstr>
      <vt:lpstr>Meaning of ‘Remuneration’  [Section 142(2)]</vt:lpstr>
      <vt:lpstr>Eligibility, Qualifications of Auditors  [Section 141]</vt:lpstr>
      <vt:lpstr>DISQUALIFICATIONS OF AUDITORS  [Section  141]</vt:lpstr>
      <vt:lpstr>DISQUALIFICATIONS OF AUDITORS Contd…!!!</vt:lpstr>
      <vt:lpstr>DISQUALIFICATIONS OF AUDITORS Contd…!!!</vt:lpstr>
      <vt:lpstr>APPOINTMENT OF FIRST AUDITORS IN CASE OF COMPANIES OTHER THAN GOVT. CO.  [Section 139(6)]</vt:lpstr>
      <vt:lpstr>Slide 94</vt:lpstr>
      <vt:lpstr>APPOINTMENT OF AUDITORS Contd…!!!</vt:lpstr>
      <vt:lpstr>ROTATION OF AUDITORS IN LISTED AND SPECIFIED CLASS OF COMPANIES</vt:lpstr>
      <vt:lpstr>APPOINTMENT OF FIRST AUDITORS IN CASE OF GOVT. CO. OR CO. OWNED OR CONTROLLED BY CG OR SG ETC. [SECTION 139(7)]</vt:lpstr>
      <vt:lpstr>APPOINTMENT OF FIRST AUDITORS IN CASE OF GOVT. CO. OR CO. OWNED OR CONTROLLED BY CG OR SG ETC.  [Section 139(7)]</vt:lpstr>
      <vt:lpstr>FIRM HAVING COMMON PARTNER INELIGIBLE FOR APPOINTMENT FOR NEXT FIVE YEARS  [PROVISO TO Section 139(2)]</vt:lpstr>
      <vt:lpstr>CONDITIONS FOR APPOINTMENT</vt:lpstr>
      <vt:lpstr>INTIMATION OF APPOINTMENT</vt:lpstr>
      <vt:lpstr>ROTATION OF AUDITING PARTNER AND HIS TEAM</vt:lpstr>
      <vt:lpstr>APPOINTMENT OF AUDITORS OF GOVT. COMPANIES  [Section 139(5)]</vt:lpstr>
      <vt:lpstr>CASUAL VACANCY </vt:lpstr>
      <vt:lpstr>Reappointment of retiring auditor at AGM  [Section 139(9)]</vt:lpstr>
      <vt:lpstr>REMOVAL, RESIGNATION &amp; SPECIAL NOTICE  of AUDITOR [Section 140]</vt:lpstr>
      <vt:lpstr>INTIMATION OF RESIGNATION</vt:lpstr>
      <vt:lpstr>ACCOUNTS</vt:lpstr>
      <vt:lpstr>Slide 109</vt:lpstr>
      <vt:lpstr>MEANING OF “FINANCIAL STATEMENT”  [Section 2(40)]</vt:lpstr>
      <vt:lpstr>“FINANCIAL YEAR” [Section 2(41)]</vt:lpstr>
      <vt:lpstr>Requirements of Financial Statement  [Section 129]</vt:lpstr>
      <vt:lpstr>Re-opening of accounts on Court’s or Tribunal’s orders  [Section 130]</vt:lpstr>
      <vt:lpstr>Voluntary revision of FS or Board’s report  [Section 131]</vt:lpstr>
      <vt:lpstr>CG to prescribe Accounting Standards [Section 133]</vt:lpstr>
      <vt:lpstr>BOD shall approve Financial Statements  [Section 134]</vt:lpstr>
      <vt:lpstr>Copy of FS to be filed with Registrar   [Section 137]</vt:lpstr>
      <vt:lpstr>Internal Audit   [Section 138]</vt:lpstr>
      <vt:lpstr>DEPRECIATION</vt:lpstr>
      <vt:lpstr>SCHEDULE II (See section 123) USEFUL LIVES TO COMPUTE DEPRECIATION</vt:lpstr>
      <vt:lpstr>USEFUL LIVES TO COMPUTE DEPRECIATION (Contd.)</vt:lpstr>
      <vt:lpstr>USEFUL LIVES TO COMPUTE DEPRECIATION (Contd.)</vt:lpstr>
      <vt:lpstr>Constitution of National Financial Reporting Authority   [Section 132]</vt:lpstr>
      <vt:lpstr>National Company Law Tribunal  &amp;  National Company Law Appellate Tribunal</vt:lpstr>
      <vt:lpstr>Slide 125</vt:lpstr>
      <vt:lpstr>MISCELLANEOUS</vt:lpstr>
      <vt:lpstr>Slide 127</vt:lpstr>
      <vt:lpstr>Slide 128</vt:lpstr>
      <vt:lpstr>Slide 129</vt:lpstr>
      <vt:lpstr>Slide 130</vt:lpstr>
      <vt:lpstr>Slide 131</vt:lpstr>
      <vt:lpstr>Slide 132</vt:lpstr>
      <vt:lpstr>Slide 133</vt:lpstr>
      <vt:lpstr>Slide 134</vt:lpstr>
      <vt:lpstr>Slide 135</vt:lpstr>
      <vt:lpstr>NOTIFIED SECTION CA, 2013 Contd…!!!</vt:lpstr>
      <vt:lpstr>NOTIFIED SECTION CA, 2013 Contd…!!!</vt:lpstr>
      <vt:lpstr>Slide 138</vt:lpstr>
      <vt:lpstr>Slide 139</vt:lpstr>
      <vt:lpstr>Slide 140</vt:lpstr>
      <vt:lpstr>THANK YOU FOR READING….!!!</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CompanieS Act, 2013</dc:title>
  <dc:subject>The Companies Act, 2013</dc:subject>
  <dc:creator>Shishir Dudeja, Cell: +91-9910938312</dc:creator>
  <dc:description>Shishir Dudeja, Email : CSshishirdudeja@gmail.com, Cell: +91-9910938312</dc:description>
  <cp:lastModifiedBy>ShishirDudeja</cp:lastModifiedBy>
  <cp:revision>300</cp:revision>
  <dcterms:created xsi:type="dcterms:W3CDTF">2006-08-16T00:00:00Z</dcterms:created>
  <dcterms:modified xsi:type="dcterms:W3CDTF">2014-01-02T11:56:13Z</dcterms:modified>
</cp:coreProperties>
</file>