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63" r:id="rId4"/>
    <p:sldId id="264" r:id="rId5"/>
    <p:sldId id="265" r:id="rId6"/>
    <p:sldId id="266" r:id="rId7"/>
    <p:sldId id="258" r:id="rId8"/>
    <p:sldId id="259" r:id="rId9"/>
    <p:sldId id="260" r:id="rId10"/>
    <p:sldId id="261" r:id="rId11"/>
    <p:sldId id="262"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14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046E75A3-F1DF-4480-97D3-77079C35DD68}" type="datetimeFigureOut">
              <a:rPr lang="en-US" smtClean="0"/>
              <a:pPr/>
              <a:t>1/18/2011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F1C8C473-640A-4B2A-A430-02C6A502B394}"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6E75A3-F1DF-4480-97D3-77079C35DD68}"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6E75A3-F1DF-4480-97D3-77079C35DD68}"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6E75A3-F1DF-4480-97D3-77079C35DD68}"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46E75A3-F1DF-4480-97D3-77079C35DD68}" type="datetimeFigureOut">
              <a:rPr lang="en-US" smtClean="0"/>
              <a:pPr/>
              <a:t>1/18/2011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F1C8C473-640A-4B2A-A430-02C6A502B39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46E75A3-F1DF-4480-97D3-77079C35DD68}" type="datetimeFigureOut">
              <a:rPr lang="en-US" smtClean="0"/>
              <a:pPr/>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46E75A3-F1DF-4480-97D3-77079C35DD68}" type="datetimeFigureOut">
              <a:rPr lang="en-US" smtClean="0"/>
              <a:pPr/>
              <a:t>1/18/2011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46E75A3-F1DF-4480-97D3-77079C35DD68}" type="datetimeFigureOut">
              <a:rPr lang="en-US" smtClean="0"/>
              <a:pPr/>
              <a:t>1/18/2011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6E75A3-F1DF-4480-97D3-77079C35DD68}" type="datetimeFigureOut">
              <a:rPr lang="en-US" smtClean="0"/>
              <a:pPr/>
              <a:t>1/18/2011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46E75A3-F1DF-4480-97D3-77079C35DD68}" type="datetimeFigureOut">
              <a:rPr lang="en-US" smtClean="0"/>
              <a:pPr/>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46E75A3-F1DF-4480-97D3-77079C35DD68}" type="datetimeFigureOut">
              <a:rPr lang="en-US" smtClean="0"/>
              <a:pPr/>
              <a:t>1/18/2011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C8C473-640A-4B2A-A430-02C6A502B39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46E75A3-F1DF-4480-97D3-77079C35DD68}" type="datetimeFigureOut">
              <a:rPr lang="en-US" smtClean="0"/>
              <a:pPr/>
              <a:t>1/18/2011</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1C8C473-640A-4B2A-A430-02C6A502B39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45096" y="2130425"/>
            <a:ext cx="6513103" cy="1470025"/>
          </a:xfrm>
        </p:spPr>
        <p:txBody>
          <a:bodyPr>
            <a:normAutofit/>
          </a:bodyPr>
          <a:lstStyle/>
          <a:p>
            <a:endParaRPr lang="en-US" dirty="0"/>
          </a:p>
        </p:txBody>
      </p:sp>
      <p:sp>
        <p:nvSpPr>
          <p:cNvPr id="3" name="Subtitle 2"/>
          <p:cNvSpPr>
            <a:spLocks noGrp="1"/>
          </p:cNvSpPr>
          <p:nvPr>
            <p:ph type="subTitle" idx="1"/>
          </p:nvPr>
        </p:nvSpPr>
        <p:spPr>
          <a:xfrm>
            <a:off x="2408668" y="3810000"/>
            <a:ext cx="6278132" cy="1752600"/>
          </a:xfrm>
        </p:spPr>
        <p:txBody>
          <a:bodyPr>
            <a:normAutofit/>
          </a:bodyPr>
          <a:lstStyle/>
          <a:p>
            <a:pPr algn="r"/>
            <a:r>
              <a:rPr lang="en-US" sz="2800" dirty="0" smtClean="0"/>
              <a:t>MADE BY-RAKSHA MEHTA</a:t>
            </a:r>
          </a:p>
          <a:p>
            <a:pPr algn="r"/>
            <a:r>
              <a:rPr lang="en-US" sz="2800" dirty="0" smtClean="0"/>
              <a:t>CO-ORDINATOR-MS. MANEE PRABHA</a:t>
            </a:r>
            <a:endParaRPr lang="en-US" sz="2800" dirty="0"/>
          </a:p>
        </p:txBody>
      </p:sp>
      <p:pic>
        <p:nvPicPr>
          <p:cNvPr id="1026" name="Picture 2" descr="C:\Program Files\Microsoft Office\MEDIA\CAGCAT10\j0233018.wmf"/>
          <p:cNvPicPr>
            <a:picLocks noChangeAspect="1" noChangeArrowheads="1"/>
          </p:cNvPicPr>
          <p:nvPr/>
        </p:nvPicPr>
        <p:blipFill>
          <a:blip r:embed="rId2" cstate="print"/>
          <a:srcRect/>
          <a:stretch>
            <a:fillRect/>
          </a:stretch>
        </p:blipFill>
        <p:spPr bwMode="auto">
          <a:xfrm>
            <a:off x="457200" y="3733800"/>
            <a:ext cx="2157126" cy="2614943"/>
          </a:xfrm>
          <a:prstGeom prst="rect">
            <a:avLst/>
          </a:prstGeom>
          <a:noFill/>
        </p:spPr>
      </p:pic>
      <p:sp>
        <p:nvSpPr>
          <p:cNvPr id="5" name="Rectangle 4"/>
          <p:cNvSpPr/>
          <p:nvPr/>
        </p:nvSpPr>
        <p:spPr>
          <a:xfrm>
            <a:off x="-462092" y="685800"/>
            <a:ext cx="10068185"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EXTERNAL COMMERCIAL BORROWING</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142999"/>
          </a:xfrm>
        </p:spPr>
        <p:txBody>
          <a:bodyPr/>
          <a:lstStyle/>
          <a:p>
            <a:r>
              <a:rPr lang="en-US" u="sng" dirty="0" smtClean="0">
                <a:solidFill>
                  <a:schemeClr val="bg1">
                    <a:lumMod val="85000"/>
                    <a:lumOff val="15000"/>
                  </a:schemeClr>
                </a:solidFill>
              </a:rPr>
              <a:t>Exclusion from ECBs</a:t>
            </a:r>
            <a:endParaRPr lang="en-US" u="sng" dirty="0">
              <a:solidFill>
                <a:schemeClr val="bg1">
                  <a:lumMod val="85000"/>
                  <a:lumOff val="15000"/>
                </a:schemeClr>
              </a:solidFill>
            </a:endParaRPr>
          </a:p>
        </p:txBody>
      </p:sp>
      <p:sp>
        <p:nvSpPr>
          <p:cNvPr id="3" name="Subtitle 2"/>
          <p:cNvSpPr>
            <a:spLocks noGrp="1"/>
          </p:cNvSpPr>
          <p:nvPr>
            <p:ph type="subTitle" idx="1"/>
          </p:nvPr>
        </p:nvSpPr>
        <p:spPr>
          <a:xfrm>
            <a:off x="304800" y="1066800"/>
            <a:ext cx="8610600" cy="5638800"/>
          </a:xfrm>
        </p:spPr>
        <p:txBody>
          <a:bodyPr>
            <a:normAutofit/>
          </a:bodyPr>
          <a:lstStyle/>
          <a:p>
            <a:pPr algn="l">
              <a:buFont typeface="Wingdings" pitchFamily="2" charset="2"/>
              <a:buChar char="§"/>
            </a:pPr>
            <a:r>
              <a:rPr lang="en-US" sz="2100" dirty="0" smtClean="0"/>
              <a:t>Investment made towards core capital of an organization viz.</a:t>
            </a:r>
          </a:p>
          <a:p>
            <a:pPr algn="l"/>
            <a:r>
              <a:rPr lang="en-US" sz="2100" dirty="0" smtClean="0"/>
              <a:t>    -investment in equity shares,</a:t>
            </a:r>
          </a:p>
          <a:p>
            <a:pPr algn="l"/>
            <a:r>
              <a:rPr lang="en-US" sz="2100" dirty="0" smtClean="0"/>
              <a:t>    -convertible preference share and</a:t>
            </a:r>
          </a:p>
          <a:p>
            <a:pPr algn="l"/>
            <a:r>
              <a:rPr lang="en-US" sz="2100" dirty="0" smtClean="0"/>
              <a:t>    -convertible debentures</a:t>
            </a:r>
          </a:p>
          <a:p>
            <a:pPr algn="l">
              <a:buFont typeface="Wingdings" pitchFamily="2" charset="2"/>
              <a:buChar char="§"/>
            </a:pPr>
            <a:r>
              <a:rPr lang="en-US" sz="2100" dirty="0" smtClean="0"/>
              <a:t> In June 2007 the Reserve Bank of India has clarified that only</a:t>
            </a:r>
          </a:p>
          <a:p>
            <a:pPr algn="l"/>
            <a:r>
              <a:rPr lang="en-US" sz="2100" dirty="0" smtClean="0"/>
              <a:t>    instruments which are </a:t>
            </a:r>
            <a:r>
              <a:rPr lang="en-US" sz="2100" i="1" dirty="0" smtClean="0"/>
              <a:t>fully and mandatorily convertible into</a:t>
            </a:r>
          </a:p>
          <a:p>
            <a:pPr algn="l"/>
            <a:r>
              <a:rPr lang="en-US" sz="2100" i="1" dirty="0" smtClean="0"/>
              <a:t>    equity under the FDI Policy </a:t>
            </a:r>
            <a:r>
              <a:rPr lang="en-US" sz="2100" dirty="0" smtClean="0"/>
              <a:t>and will be eligible to be issued to</a:t>
            </a:r>
            <a:endParaRPr lang="en-US" sz="2100" i="1" dirty="0" smtClean="0"/>
          </a:p>
          <a:p>
            <a:pPr algn="l"/>
            <a:r>
              <a:rPr lang="en-US" sz="2100" dirty="0" smtClean="0"/>
              <a:t>    person’s resident outside India under the Foreign Direct</a:t>
            </a:r>
          </a:p>
          <a:p>
            <a:pPr algn="l"/>
            <a:r>
              <a:rPr lang="en-US" sz="2100" dirty="0" smtClean="0"/>
              <a:t>    Investment Scheme</a:t>
            </a:r>
          </a:p>
          <a:p>
            <a:pPr algn="l">
              <a:buFont typeface="Wingdings" pitchFamily="2" charset="2"/>
              <a:buChar char="§"/>
            </a:pPr>
            <a:r>
              <a:rPr lang="en-US" sz="2100" dirty="0" smtClean="0"/>
              <a:t> Equity capital</a:t>
            </a:r>
          </a:p>
          <a:p>
            <a:pPr algn="l">
              <a:buFont typeface="Wingdings" pitchFamily="2" charset="2"/>
              <a:buChar char="§"/>
            </a:pPr>
            <a:r>
              <a:rPr lang="en-US" sz="2100" dirty="0" smtClean="0"/>
              <a:t> Reinvested earnings’ (retained earnings of FDI companies)</a:t>
            </a:r>
          </a:p>
          <a:p>
            <a:pPr algn="l">
              <a:buFont typeface="Wingdings" pitchFamily="2" charset="2"/>
              <a:buChar char="§"/>
            </a:pPr>
            <a:r>
              <a:rPr lang="en-US" sz="2100" dirty="0" smtClean="0"/>
              <a:t> Other direct capital (inter-corporate debt transactions</a:t>
            </a:r>
          </a:p>
          <a:p>
            <a:pPr algn="l"/>
            <a:r>
              <a:rPr lang="en-US" sz="2100" dirty="0" smtClean="0"/>
              <a:t>    between  related entities)</a:t>
            </a:r>
          </a:p>
          <a:p>
            <a:pPr algn="l"/>
            <a:r>
              <a:rPr lang="en-US" sz="2100" dirty="0" smtClean="0"/>
              <a:t> </a:t>
            </a:r>
          </a:p>
          <a:p>
            <a:pPr algn="l"/>
            <a:endParaRPr lang="en-US" sz="21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0"/>
            <a:ext cx="8382000" cy="4939814"/>
          </a:xfrm>
          <a:prstGeom prst="rect">
            <a:avLst/>
          </a:prstGeom>
          <a:noFill/>
        </p:spPr>
        <p:txBody>
          <a:bodyPr wrap="square" rtlCol="0">
            <a:spAutoFit/>
          </a:bodyPr>
          <a:lstStyle/>
          <a:p>
            <a:pPr>
              <a:buFont typeface="Wingdings" pitchFamily="2" charset="2"/>
              <a:buChar char="§"/>
            </a:pPr>
            <a:r>
              <a:rPr lang="en-US" sz="2100" dirty="0" smtClean="0"/>
              <a:t>Credits extended for imports into India directly by the overseas supplier, bank and financial institution for </a:t>
            </a:r>
            <a:r>
              <a:rPr lang="en-US" sz="2100" b="1" dirty="0" smtClean="0"/>
              <a:t>maturity of less than three years</a:t>
            </a:r>
          </a:p>
          <a:p>
            <a:pPr>
              <a:buFont typeface="Wingdings" pitchFamily="2" charset="2"/>
              <a:buChar char="§"/>
            </a:pPr>
            <a:r>
              <a:rPr lang="en-US" sz="2100" dirty="0" smtClean="0"/>
              <a:t> </a:t>
            </a:r>
            <a:r>
              <a:rPr lang="en-US" sz="2100" b="1" dirty="0" smtClean="0"/>
              <a:t>Suppliers’ credit relates to credit for imports in to India extended by the</a:t>
            </a:r>
            <a:r>
              <a:rPr lang="en-US" sz="2100" i="1" dirty="0" smtClean="0"/>
              <a:t> overseas supplier</a:t>
            </a:r>
          </a:p>
          <a:p>
            <a:pPr>
              <a:buFont typeface="Wingdings" pitchFamily="2" charset="2"/>
              <a:buChar char="§"/>
            </a:pPr>
            <a:r>
              <a:rPr lang="en-US" sz="2100" dirty="0" smtClean="0"/>
              <a:t> </a:t>
            </a:r>
            <a:r>
              <a:rPr lang="en-US" sz="2100" b="1" dirty="0" smtClean="0"/>
              <a:t>Buyers’ credit refers to loans for payment of imports in to India arranged by </a:t>
            </a:r>
            <a:r>
              <a:rPr lang="en-US" sz="2100" dirty="0" smtClean="0"/>
              <a:t>the importer from a </a:t>
            </a:r>
            <a:r>
              <a:rPr lang="en-US" sz="2100" i="1" dirty="0" smtClean="0"/>
              <a:t>bank or financial institution outside India for maturity of </a:t>
            </a:r>
            <a:r>
              <a:rPr lang="en-US" sz="2100" dirty="0" smtClean="0"/>
              <a:t>Less than three years.</a:t>
            </a:r>
          </a:p>
          <a:p>
            <a:pPr>
              <a:buFont typeface="Wingdings" pitchFamily="2" charset="2"/>
              <a:buChar char="§"/>
            </a:pPr>
            <a:r>
              <a:rPr lang="en-US" sz="2100" dirty="0" smtClean="0"/>
              <a:t> Buyers’ credit and suppliers’ credit for </a:t>
            </a:r>
            <a:r>
              <a:rPr lang="en-US" sz="2100" b="1" dirty="0" smtClean="0"/>
              <a:t>three years and above come under the </a:t>
            </a:r>
            <a:r>
              <a:rPr lang="en-US" sz="2100" dirty="0" smtClean="0"/>
              <a:t>category of </a:t>
            </a:r>
            <a:r>
              <a:rPr lang="en-US" sz="2100" b="1" dirty="0" smtClean="0"/>
              <a:t>ECBs</a:t>
            </a:r>
          </a:p>
          <a:p>
            <a:pPr>
              <a:buFont typeface="Wingdings" pitchFamily="2" charset="2"/>
              <a:buChar char="§"/>
            </a:pPr>
            <a:r>
              <a:rPr lang="en-US" sz="2100" dirty="0" smtClean="0"/>
              <a:t> AD banks permitted to approve trade credits up to MUSD 20 per import</a:t>
            </a:r>
          </a:p>
          <a:p>
            <a:r>
              <a:rPr lang="en-US" sz="2100" dirty="0" smtClean="0"/>
              <a:t>  transaction with a maturity period up to one year (maturity period of more than one year and less than three years in case of import of capital goods)</a:t>
            </a:r>
          </a:p>
          <a:p>
            <a:pPr>
              <a:buFont typeface="Wingdings" pitchFamily="2" charset="2"/>
              <a:buChar char="§"/>
            </a:pPr>
            <a:r>
              <a:rPr lang="en-US" sz="2100" dirty="0" smtClean="0"/>
              <a:t> No rollover/ extension permitted beyond the permissible period.</a:t>
            </a:r>
          </a:p>
          <a:p>
            <a:endParaRPr lang="en-US" sz="21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0"/>
            <a:ext cx="8153400" cy="7232749"/>
          </a:xfrm>
          <a:prstGeom prst="rect">
            <a:avLst/>
          </a:prstGeom>
          <a:noFill/>
        </p:spPr>
        <p:txBody>
          <a:bodyPr wrap="square" rtlCol="0">
            <a:spAutoFit/>
          </a:bodyPr>
          <a:lstStyle/>
          <a:p>
            <a:r>
              <a:rPr lang="en-US" sz="2400" b="1" u="sng" dirty="0" smtClean="0">
                <a:solidFill>
                  <a:schemeClr val="bg1">
                    <a:lumMod val="95000"/>
                    <a:lumOff val="5000"/>
                  </a:schemeClr>
                </a:solidFill>
              </a:rPr>
              <a:t>All-In-Cost Ceilings : </a:t>
            </a:r>
          </a:p>
          <a:p>
            <a:r>
              <a:rPr lang="en-US" sz="2000" dirty="0" smtClean="0"/>
              <a:t>All-in-cost includes interest, fees, expenses in foreign currency, except commitment fee, pre payment fee, withholding taxes and all fees payable in INRS </a:t>
            </a:r>
          </a:p>
          <a:p>
            <a:r>
              <a:rPr lang="en-US" sz="2100" b="1" dirty="0" smtClean="0">
                <a:solidFill>
                  <a:schemeClr val="bg1">
                    <a:lumMod val="95000"/>
                    <a:lumOff val="5000"/>
                  </a:schemeClr>
                </a:solidFill>
              </a:rPr>
              <a:t>MAMP                  All-in-cost LIBOR+ of respective currency </a:t>
            </a:r>
          </a:p>
          <a:p>
            <a:r>
              <a:rPr lang="en-US" sz="2100" dirty="0" smtClean="0"/>
              <a:t>3 to 5 years                                  300bps </a:t>
            </a:r>
          </a:p>
          <a:p>
            <a:r>
              <a:rPr lang="en-US" sz="2100" dirty="0" smtClean="0"/>
              <a:t>Above 5 years                             500bps </a:t>
            </a:r>
          </a:p>
          <a:p>
            <a:r>
              <a:rPr lang="en-US" sz="2100" dirty="0" smtClean="0"/>
              <a:t/>
            </a:r>
            <a:br>
              <a:rPr lang="en-US" sz="2100" dirty="0" smtClean="0"/>
            </a:br>
            <a:r>
              <a:rPr lang="en-US" sz="2400" b="1" u="sng" dirty="0" smtClean="0">
                <a:solidFill>
                  <a:schemeClr val="bg1">
                    <a:lumMod val="95000"/>
                    <a:lumOff val="5000"/>
                  </a:schemeClr>
                </a:solidFill>
              </a:rPr>
              <a:t>End-User-Criteria : </a:t>
            </a:r>
          </a:p>
          <a:p>
            <a:pPr>
              <a:buFont typeface="Arial" pitchFamily="34" charset="0"/>
              <a:buChar char="•"/>
            </a:pPr>
            <a:r>
              <a:rPr lang="en-US" sz="2100" dirty="0" smtClean="0"/>
              <a:t>Import of capital goods</a:t>
            </a:r>
          </a:p>
          <a:p>
            <a:pPr>
              <a:buFont typeface="Arial" pitchFamily="34" charset="0"/>
              <a:buChar char="•"/>
            </a:pPr>
            <a:r>
              <a:rPr lang="en-US" sz="2100" dirty="0" smtClean="0"/>
              <a:t> New projects</a:t>
            </a:r>
          </a:p>
          <a:p>
            <a:pPr>
              <a:buFont typeface="Arial" pitchFamily="34" charset="0"/>
              <a:buChar char="•"/>
            </a:pPr>
            <a:r>
              <a:rPr lang="en-US" sz="2100" dirty="0" smtClean="0"/>
              <a:t>Modernization/ expansion of existing projects in real sector including infrastructure, S.M.E’s</a:t>
            </a:r>
          </a:p>
          <a:p>
            <a:pPr>
              <a:buFont typeface="Arial" pitchFamily="34" charset="0"/>
              <a:buChar char="•"/>
            </a:pPr>
            <a:r>
              <a:rPr lang="en-US" sz="2100" dirty="0" smtClean="0"/>
              <a:t>Infrastructure means sectors in Power, Telecom, Railways, roads and bridges, ports, industrial parks, water supply, sanitation, sewerage</a:t>
            </a:r>
          </a:p>
          <a:p>
            <a:pPr>
              <a:buFont typeface="Arial" pitchFamily="34" charset="0"/>
              <a:buChar char="•"/>
            </a:pPr>
            <a:r>
              <a:rPr lang="en-US" sz="2100" dirty="0" smtClean="0"/>
              <a:t> Overseas direct investment in J.V / W.O.S subject to FEMA 120</a:t>
            </a:r>
          </a:p>
          <a:p>
            <a:pPr>
              <a:buFont typeface="Arial" pitchFamily="34" charset="0"/>
              <a:buChar char="•"/>
            </a:pPr>
            <a:r>
              <a:rPr lang="en-US" sz="2100" dirty="0" smtClean="0"/>
              <a:t> Acquisition of shares in disinvestment process-first stage and mandatory second stage</a:t>
            </a:r>
          </a:p>
          <a:p>
            <a:pPr>
              <a:buFont typeface="Arial" pitchFamily="34" charset="0"/>
              <a:buChar char="•"/>
            </a:pPr>
            <a:r>
              <a:rPr lang="en-US" sz="2100" dirty="0" smtClean="0"/>
              <a:t> NGO’S can use for micro finance lending to self help groups</a:t>
            </a:r>
          </a:p>
          <a:p>
            <a:pPr>
              <a:buFont typeface="Arial" pitchFamily="34" charset="0"/>
              <a:buChar char="•"/>
            </a:pPr>
            <a:r>
              <a:rPr lang="en-US" sz="2100" dirty="0" smtClean="0"/>
              <a:t> </a:t>
            </a:r>
            <a:r>
              <a:rPr lang="en-US" sz="2100" dirty="0" err="1" smtClean="0"/>
              <a:t>Bonafide</a:t>
            </a:r>
            <a:r>
              <a:rPr lang="en-US" sz="2100" dirty="0" smtClean="0"/>
              <a:t> micro credit purposes </a:t>
            </a:r>
          </a:p>
          <a:p>
            <a:endParaRPr lang="en-US"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0"/>
            <a:ext cx="8305800" cy="6678751"/>
          </a:xfrm>
          <a:prstGeom prst="rect">
            <a:avLst/>
          </a:prstGeom>
          <a:noFill/>
        </p:spPr>
        <p:txBody>
          <a:bodyPr wrap="square" rtlCol="0">
            <a:spAutoFit/>
          </a:bodyPr>
          <a:lstStyle/>
          <a:p>
            <a:r>
              <a:rPr lang="en-US" sz="3200" b="1" u="sng" dirty="0" smtClean="0">
                <a:solidFill>
                  <a:schemeClr val="bg1">
                    <a:lumMod val="95000"/>
                    <a:lumOff val="5000"/>
                  </a:schemeClr>
                </a:solidFill>
              </a:rPr>
              <a:t>Security : </a:t>
            </a:r>
          </a:p>
          <a:p>
            <a:pPr>
              <a:buFont typeface="Arial" pitchFamily="34" charset="0"/>
              <a:buChar char="•"/>
            </a:pPr>
            <a:r>
              <a:rPr lang="en-US" sz="2800" dirty="0" smtClean="0"/>
              <a:t>Choice of borrower and lender </a:t>
            </a:r>
          </a:p>
          <a:p>
            <a:pPr>
              <a:buFont typeface="Arial" pitchFamily="34" charset="0"/>
              <a:buChar char="•"/>
            </a:pPr>
            <a:r>
              <a:rPr lang="en-US" sz="2800" dirty="0" smtClean="0"/>
              <a:t>Compliance with REG.8 FEMA21 and REG.3 FEMA20, that is prior approval of RBI required for creation of charge immovable properties and shares in India </a:t>
            </a:r>
            <a:br>
              <a:rPr lang="en-US" sz="2800" dirty="0" smtClean="0"/>
            </a:br>
            <a:r>
              <a:rPr lang="en-US" sz="3200" b="1" u="sng" dirty="0" smtClean="0">
                <a:solidFill>
                  <a:schemeClr val="bg1">
                    <a:lumMod val="95000"/>
                    <a:lumOff val="5000"/>
                  </a:schemeClr>
                </a:solidFill>
              </a:rPr>
              <a:t>Parking of Funds : </a:t>
            </a:r>
          </a:p>
          <a:p>
            <a:pPr>
              <a:buFont typeface="Arial" pitchFamily="34" charset="0"/>
              <a:buChar char="•"/>
            </a:pPr>
            <a:r>
              <a:rPr lang="en-US" sz="2800" dirty="0" smtClean="0"/>
              <a:t>Compulsory to park outside pending actual</a:t>
            </a:r>
          </a:p>
          <a:p>
            <a:r>
              <a:rPr lang="en-US" sz="2800" dirty="0" smtClean="0"/>
              <a:t>  requirement in India</a:t>
            </a:r>
          </a:p>
          <a:p>
            <a:pPr>
              <a:buFont typeface="Arial" pitchFamily="34" charset="0"/>
              <a:buChar char="•"/>
            </a:pPr>
            <a:r>
              <a:rPr lang="en-US" sz="2800" dirty="0" smtClean="0"/>
              <a:t> Parked funds can be invested in products of Banks rated AA- BY S&amp;P or AA 3 by moody’s</a:t>
            </a:r>
          </a:p>
          <a:p>
            <a:pPr>
              <a:buFont typeface="Arial" pitchFamily="34" charset="0"/>
              <a:buChar char="•"/>
            </a:pPr>
            <a:r>
              <a:rPr lang="en-US" sz="2800" dirty="0" smtClean="0"/>
              <a:t> Deposits with overseas branches of A.D </a:t>
            </a:r>
          </a:p>
          <a:p>
            <a:pPr>
              <a:buFont typeface="Arial" pitchFamily="34" charset="0"/>
              <a:buChar char="•"/>
            </a:pPr>
            <a:r>
              <a:rPr lang="en-US" sz="2800" dirty="0" smtClean="0"/>
              <a:t>Treasury bills of 1 year maturity</a:t>
            </a:r>
          </a:p>
          <a:p>
            <a:pPr>
              <a:buFont typeface="Arial" pitchFamily="34" charset="0"/>
              <a:buChar char="•"/>
            </a:pPr>
            <a:r>
              <a:rPr lang="en-US" sz="2800" dirty="0" smtClean="0"/>
              <a:t> Liquidity to meet the use in India </a:t>
            </a:r>
          </a:p>
          <a:p>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457200"/>
            <a:ext cx="8915400" cy="7417415"/>
          </a:xfrm>
          <a:prstGeom prst="rect">
            <a:avLst/>
          </a:prstGeom>
          <a:noFill/>
        </p:spPr>
        <p:txBody>
          <a:bodyPr wrap="square" rtlCol="0">
            <a:spAutoFit/>
          </a:bodyPr>
          <a:lstStyle/>
          <a:p>
            <a:r>
              <a:rPr lang="en-US" sz="2800" b="1" u="sng" dirty="0" smtClean="0">
                <a:solidFill>
                  <a:schemeClr val="bg1">
                    <a:lumMod val="95000"/>
                    <a:lumOff val="5000"/>
                  </a:schemeClr>
                </a:solidFill>
              </a:rPr>
              <a:t>“Why ECB is attractive?”: </a:t>
            </a:r>
          </a:p>
          <a:p>
            <a:pPr>
              <a:buFont typeface="Arial" pitchFamily="34" charset="0"/>
              <a:buChar char="•"/>
            </a:pPr>
            <a:r>
              <a:rPr lang="en-US" sz="2800" b="1" u="sng" dirty="0" smtClean="0"/>
              <a:t>Investor – </a:t>
            </a:r>
          </a:p>
          <a:p>
            <a:r>
              <a:rPr lang="en-US" sz="2800" dirty="0" smtClean="0"/>
              <a:t>    -ECB is for specific period, which can be as short as</a:t>
            </a:r>
          </a:p>
          <a:p>
            <a:r>
              <a:rPr lang="en-US" sz="2800" dirty="0" smtClean="0"/>
              <a:t>      three years</a:t>
            </a:r>
          </a:p>
          <a:p>
            <a:r>
              <a:rPr lang="en-US" sz="2800" dirty="0" smtClean="0"/>
              <a:t>    - Fixed Return, usually the rates of interest are fixed</a:t>
            </a:r>
          </a:p>
          <a:p>
            <a:r>
              <a:rPr lang="en-US" sz="2800" dirty="0" smtClean="0"/>
              <a:t>    - The interest and the borrowed amount are</a:t>
            </a:r>
          </a:p>
          <a:p>
            <a:r>
              <a:rPr lang="en-US" sz="2800" dirty="0" smtClean="0"/>
              <a:t>       </a:t>
            </a:r>
            <a:r>
              <a:rPr lang="en-US" sz="2800" dirty="0" err="1" smtClean="0"/>
              <a:t>repatriable</a:t>
            </a:r>
            <a:endParaRPr lang="en-US" sz="2800" dirty="0" smtClean="0"/>
          </a:p>
          <a:p>
            <a:r>
              <a:rPr lang="en-US" sz="2800" dirty="0" smtClean="0"/>
              <a:t>    - No owners risk as in case of Equity Investment </a:t>
            </a:r>
          </a:p>
          <a:p>
            <a:pPr>
              <a:buFont typeface="Arial" pitchFamily="34" charset="0"/>
              <a:buChar char="•"/>
            </a:pPr>
            <a:r>
              <a:rPr lang="en-US" sz="2800" b="1" u="sng" dirty="0" smtClean="0"/>
              <a:t>Borrower –</a:t>
            </a:r>
          </a:p>
          <a:p>
            <a:r>
              <a:rPr lang="en-US" sz="2800" dirty="0" smtClean="0"/>
              <a:t>   - No dilution in ownership </a:t>
            </a:r>
          </a:p>
          <a:p>
            <a:r>
              <a:rPr lang="en-US" sz="2800" dirty="0" smtClean="0"/>
              <a:t>   - Considerably large funds can be raised as per </a:t>
            </a:r>
          </a:p>
          <a:p>
            <a:r>
              <a:rPr lang="en-US" sz="2800" dirty="0" smtClean="0"/>
              <a:t>      requirements of borrower </a:t>
            </a:r>
          </a:p>
          <a:p>
            <a:r>
              <a:rPr lang="en-US" sz="2800" dirty="0" smtClean="0"/>
              <a:t>   - Usually only a fixed rate of interest is to be paid </a:t>
            </a:r>
          </a:p>
          <a:p>
            <a:r>
              <a:rPr lang="en-US" sz="2800" dirty="0" smtClean="0"/>
              <a:t>   - Easy Availability of funds because ECB is more</a:t>
            </a:r>
          </a:p>
          <a:p>
            <a:r>
              <a:rPr lang="en-US" sz="2800" dirty="0" smtClean="0"/>
              <a:t>    appealing  to Investors</a:t>
            </a:r>
          </a:p>
          <a:p>
            <a:r>
              <a:rPr lang="en-US" sz="2800" dirty="0" smtClean="0"/>
              <a:t/>
            </a:r>
            <a:br>
              <a:rPr lang="en-US" sz="2800" dirty="0" smtClean="0"/>
            </a:b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33400"/>
            <a:ext cx="8305800" cy="6678751"/>
          </a:xfrm>
          <a:prstGeom prst="rect">
            <a:avLst/>
          </a:prstGeom>
          <a:noFill/>
        </p:spPr>
        <p:txBody>
          <a:bodyPr wrap="square" rtlCol="0">
            <a:spAutoFit/>
          </a:bodyPr>
          <a:lstStyle/>
          <a:p>
            <a:r>
              <a:rPr lang="en-US" sz="3600" b="1" u="sng" dirty="0" smtClean="0">
                <a:solidFill>
                  <a:schemeClr val="bg1">
                    <a:lumMod val="95000"/>
                    <a:lumOff val="5000"/>
                  </a:schemeClr>
                </a:solidFill>
              </a:rPr>
              <a:t>“Conclusion”: </a:t>
            </a:r>
          </a:p>
          <a:p>
            <a:pPr>
              <a:buFont typeface="Arial" pitchFamily="34" charset="0"/>
              <a:buChar char="•"/>
            </a:pPr>
            <a:r>
              <a:rPr lang="en-US" sz="2800" dirty="0" smtClean="0"/>
              <a:t>External Commercial Borrowings (ECBs) occupy a very important position as a source of funds for Corporate. Thus, it is to be maintained within prudent limits for total external borrowings and to provide flexibility to Corporate in external borrowings and that is reflected in its guidelines. However, the main purpose of ECB is to encourage borrowings which provides basis for strongest economy. Nevertheless the significance of ECBs as a source of raising finance can not be undermined. </a:t>
            </a:r>
          </a:p>
          <a:p>
            <a:pPr>
              <a:buFont typeface="Arial" pitchFamily="34" charset="0"/>
              <a:buChar char="•"/>
            </a:pPr>
            <a:r>
              <a:rPr lang="en-US" sz="2800" dirty="0" smtClean="0"/>
              <a:t>Thus ECB is not only three letter word but lifeline of corporate world </a:t>
            </a:r>
          </a:p>
          <a:p>
            <a:r>
              <a:rPr lang="en-US" sz="2800" dirty="0" smtClean="0"/>
              <a:t/>
            </a:r>
            <a:br>
              <a:rPr lang="en-US" sz="2800" dirty="0" smtClean="0"/>
            </a:br>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295400"/>
          </a:xfrm>
        </p:spPr>
        <p:txBody>
          <a:bodyPr>
            <a:noAutofit/>
          </a:bodyPr>
          <a:lstStyle/>
          <a:p>
            <a:r>
              <a:rPr lang="en-US" sz="4800" b="1" dirty="0" smtClean="0">
                <a:ln w="24500" cmpd="dbl">
                  <a:solidFill>
                    <a:schemeClr val="accent2">
                      <a:shade val="85000"/>
                      <a:satMod val="155000"/>
                    </a:schemeClr>
                  </a:solidFill>
                  <a:prstDash val="solid"/>
                  <a:miter lim="800000"/>
                </a:ln>
                <a:solidFill>
                  <a:schemeClr val="bg1">
                    <a:lumMod val="85000"/>
                    <a:lumOff val="15000"/>
                  </a:schemeClr>
                </a:solidFill>
                <a:effectLst>
                  <a:outerShdw blurRad="38100" dist="38100" dir="7020000" algn="tl">
                    <a:srgbClr val="000000">
                      <a:alpha val="35000"/>
                    </a:srgbClr>
                  </a:outerShdw>
                </a:effectLst>
              </a:rPr>
              <a:t>WHAT IS ECB?</a:t>
            </a:r>
            <a:br>
              <a:rPr lang="en-US" sz="4800" b="1" dirty="0" smtClean="0">
                <a:ln w="24500" cmpd="dbl">
                  <a:solidFill>
                    <a:schemeClr val="accent2">
                      <a:shade val="85000"/>
                      <a:satMod val="155000"/>
                    </a:schemeClr>
                  </a:solidFill>
                  <a:prstDash val="solid"/>
                  <a:miter lim="800000"/>
                </a:ln>
                <a:solidFill>
                  <a:schemeClr val="bg1">
                    <a:lumMod val="85000"/>
                    <a:lumOff val="15000"/>
                  </a:schemeClr>
                </a:solidFill>
                <a:effectLst>
                  <a:outerShdw blurRad="38100" dist="38100" dir="7020000" algn="tl">
                    <a:srgbClr val="000000">
                      <a:alpha val="35000"/>
                    </a:srgbClr>
                  </a:outerShdw>
                </a:effectLst>
              </a:rPr>
            </a:br>
            <a:endParaRPr lang="en-US" sz="4800" dirty="0">
              <a:solidFill>
                <a:schemeClr val="bg1">
                  <a:lumMod val="85000"/>
                  <a:lumOff val="15000"/>
                </a:schemeClr>
              </a:solidFill>
            </a:endParaRPr>
          </a:p>
        </p:txBody>
      </p:sp>
      <p:sp>
        <p:nvSpPr>
          <p:cNvPr id="3" name="Subtitle 2"/>
          <p:cNvSpPr>
            <a:spLocks noGrp="1"/>
          </p:cNvSpPr>
          <p:nvPr>
            <p:ph type="subTitle" idx="1"/>
          </p:nvPr>
        </p:nvSpPr>
        <p:spPr>
          <a:xfrm>
            <a:off x="0" y="838200"/>
            <a:ext cx="9144000" cy="5867400"/>
          </a:xfrm>
        </p:spPr>
        <p:txBody>
          <a:bodyPr>
            <a:normAutofit/>
          </a:bodyPr>
          <a:lstStyle/>
          <a:p>
            <a:pPr algn="l">
              <a:buFont typeface="Arial" pitchFamily="34" charset="0"/>
              <a:buChar char="•"/>
            </a:pPr>
            <a:r>
              <a:rPr lang="en-US" dirty="0" smtClean="0">
                <a:latin typeface="Baskerville Old Face" pitchFamily="18" charset="0"/>
              </a:rPr>
              <a:t> </a:t>
            </a:r>
            <a:r>
              <a:rPr lang="en-US" sz="2500" dirty="0">
                <a:latin typeface="Baskerville Old Face" pitchFamily="18" charset="0"/>
              </a:rPr>
              <a:t>Source of funds for </a:t>
            </a:r>
            <a:r>
              <a:rPr lang="en-US" sz="2500" dirty="0" smtClean="0">
                <a:latin typeface="Baskerville Old Face" pitchFamily="18" charset="0"/>
              </a:rPr>
              <a:t>corporate </a:t>
            </a:r>
            <a:r>
              <a:rPr lang="en-US" sz="2500" dirty="0">
                <a:latin typeface="Baskerville Old Face" pitchFamily="18" charset="0"/>
              </a:rPr>
              <a:t>from abroad </a:t>
            </a:r>
            <a:r>
              <a:rPr lang="en-US" sz="2500" dirty="0" smtClean="0">
                <a:latin typeface="Baskerville Old Face" pitchFamily="18" charset="0"/>
              </a:rPr>
              <a:t>with advantage </a:t>
            </a:r>
            <a:r>
              <a:rPr lang="en-US" sz="2500" dirty="0">
                <a:latin typeface="Baskerville Old Face" pitchFamily="18" charset="0"/>
              </a:rPr>
              <a:t>of</a:t>
            </a:r>
          </a:p>
          <a:p>
            <a:pPr algn="l"/>
            <a:r>
              <a:rPr lang="en-US" sz="2500" dirty="0" smtClean="0">
                <a:latin typeface="Baskerville Old Face" pitchFamily="18" charset="0"/>
              </a:rPr>
              <a:t>   - </a:t>
            </a:r>
            <a:r>
              <a:rPr lang="en-US" sz="2500" dirty="0">
                <a:latin typeface="Baskerville Old Face" pitchFamily="18" charset="0"/>
              </a:rPr>
              <a:t>lower rates of interest prevailing in the </a:t>
            </a:r>
            <a:r>
              <a:rPr lang="en-US" sz="2500" dirty="0" smtClean="0">
                <a:latin typeface="Baskerville Old Face" pitchFamily="18" charset="0"/>
              </a:rPr>
              <a:t>international</a:t>
            </a:r>
          </a:p>
          <a:p>
            <a:pPr algn="l"/>
            <a:r>
              <a:rPr lang="en-US" sz="2500" dirty="0" smtClean="0">
                <a:latin typeface="Baskerville Old Face" pitchFamily="18" charset="0"/>
              </a:rPr>
              <a:t>      financial markets</a:t>
            </a:r>
          </a:p>
          <a:p>
            <a:pPr algn="l"/>
            <a:r>
              <a:rPr lang="en-US" sz="2500" dirty="0" smtClean="0">
                <a:latin typeface="Baskerville Old Face" pitchFamily="18" charset="0"/>
              </a:rPr>
              <a:t>  - longer </a:t>
            </a:r>
            <a:r>
              <a:rPr lang="en-US" sz="2500" dirty="0">
                <a:latin typeface="Baskerville Old Face" pitchFamily="18" charset="0"/>
              </a:rPr>
              <a:t>maturity </a:t>
            </a:r>
            <a:r>
              <a:rPr lang="en-US" sz="2500" dirty="0" smtClean="0">
                <a:latin typeface="Baskerville Old Face" pitchFamily="18" charset="0"/>
              </a:rPr>
              <a:t>period</a:t>
            </a:r>
          </a:p>
          <a:p>
            <a:pPr algn="l"/>
            <a:r>
              <a:rPr lang="en-US" sz="2500" dirty="0" smtClean="0">
                <a:latin typeface="Baskerville Old Face" pitchFamily="18" charset="0"/>
              </a:rPr>
              <a:t>  - for financing expansion of existing capacity as well as for</a:t>
            </a:r>
          </a:p>
          <a:p>
            <a:pPr algn="l"/>
            <a:r>
              <a:rPr lang="en-US" sz="2500" dirty="0" smtClean="0">
                <a:latin typeface="Baskerville Old Face" pitchFamily="18" charset="0"/>
              </a:rPr>
              <a:t>    fresh  investment</a:t>
            </a:r>
          </a:p>
          <a:p>
            <a:pPr algn="l">
              <a:buFont typeface="Arial" pitchFamily="34" charset="0"/>
              <a:buChar char="•"/>
            </a:pPr>
            <a:r>
              <a:rPr lang="en-US" sz="2500" dirty="0" smtClean="0">
                <a:latin typeface="Baskerville Old Face" pitchFamily="18" charset="0"/>
              </a:rPr>
              <a:t>Defined </a:t>
            </a:r>
            <a:r>
              <a:rPr lang="en-US" sz="2500" dirty="0">
                <a:latin typeface="Baskerville Old Face" pitchFamily="18" charset="0"/>
              </a:rPr>
              <a:t>as to include commercial loans [in the form of bank loans, </a:t>
            </a:r>
            <a:r>
              <a:rPr lang="en-US" sz="2500" dirty="0" smtClean="0">
                <a:latin typeface="Baskerville Old Face" pitchFamily="18" charset="0"/>
              </a:rPr>
              <a:t> buyers</a:t>
            </a:r>
            <a:r>
              <a:rPr lang="en-US" sz="2500" dirty="0">
                <a:latin typeface="Baskerville Old Face" pitchFamily="18" charset="0"/>
              </a:rPr>
              <a:t>’ </a:t>
            </a:r>
            <a:r>
              <a:rPr lang="en-US" sz="2500" dirty="0" smtClean="0">
                <a:latin typeface="Baskerville Old Face" pitchFamily="18" charset="0"/>
              </a:rPr>
              <a:t>credit, suppliers</a:t>
            </a:r>
            <a:r>
              <a:rPr lang="en-US" sz="2500" dirty="0">
                <a:latin typeface="Baskerville Old Face" pitchFamily="18" charset="0"/>
              </a:rPr>
              <a:t>’ credit, </a:t>
            </a:r>
            <a:r>
              <a:rPr lang="en-US" sz="2500" dirty="0" err="1">
                <a:latin typeface="Baskerville Old Face" pitchFamily="18" charset="0"/>
              </a:rPr>
              <a:t>securitised</a:t>
            </a:r>
            <a:r>
              <a:rPr lang="en-US" sz="2500" dirty="0">
                <a:latin typeface="Baskerville Old Face" pitchFamily="18" charset="0"/>
              </a:rPr>
              <a:t> instruments (e.g. floating rate notes and fixed </a:t>
            </a:r>
            <a:r>
              <a:rPr lang="en-US" sz="2500" dirty="0" smtClean="0">
                <a:latin typeface="Baskerville Old Face" pitchFamily="18" charset="0"/>
              </a:rPr>
              <a:t>rate bonds</a:t>
            </a:r>
            <a:r>
              <a:rPr lang="en-US" sz="2500" dirty="0">
                <a:latin typeface="Baskerville Old Face" pitchFamily="18" charset="0"/>
              </a:rPr>
              <a:t>, CP)] availed from non-resident lenders with </a:t>
            </a:r>
            <a:r>
              <a:rPr lang="en-US" sz="2500" b="1" dirty="0">
                <a:latin typeface="Baskerville Old Face" pitchFamily="18" charset="0"/>
              </a:rPr>
              <a:t>minimum average </a:t>
            </a:r>
            <a:r>
              <a:rPr lang="en-US" sz="2500" b="1" dirty="0" smtClean="0">
                <a:latin typeface="Baskerville Old Face" pitchFamily="18" charset="0"/>
              </a:rPr>
              <a:t>maturity of </a:t>
            </a:r>
            <a:r>
              <a:rPr lang="en-US" sz="2500" b="1" dirty="0">
                <a:latin typeface="Baskerville Old Face" pitchFamily="18" charset="0"/>
              </a:rPr>
              <a:t>3 years</a:t>
            </a:r>
            <a:endParaRPr lang="en-US" sz="2500" dirty="0">
              <a:latin typeface="Baskerville Old Fac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762000"/>
            <a:ext cx="7924800" cy="5386090"/>
          </a:xfrm>
          <a:prstGeom prst="rect">
            <a:avLst/>
          </a:prstGeom>
          <a:noFill/>
        </p:spPr>
        <p:txBody>
          <a:bodyPr wrap="square" rtlCol="0">
            <a:spAutoFit/>
          </a:bodyPr>
          <a:lstStyle/>
          <a:p>
            <a:r>
              <a:rPr lang="en-US" sz="4400" b="1" dirty="0" smtClean="0">
                <a:ln w="12700">
                  <a:solidFill>
                    <a:schemeClr val="tx2">
                      <a:satMod val="155000"/>
                    </a:schemeClr>
                  </a:solidFill>
                  <a:prstDash val="solid"/>
                </a:ln>
                <a:solidFill>
                  <a:schemeClr val="bg1">
                    <a:lumMod val="85000"/>
                    <a:lumOff val="15000"/>
                  </a:schemeClr>
                </a:solidFill>
                <a:effectLst>
                  <a:outerShdw blurRad="41275" dist="20320" dir="1800000" algn="tl" rotWithShape="0">
                    <a:srgbClr val="000000">
                      <a:alpha val="40000"/>
                    </a:srgbClr>
                  </a:outerShdw>
                </a:effectLst>
              </a:rPr>
              <a:t>Statutory Provisions :</a:t>
            </a:r>
            <a:endParaRPr lang="en-US" sz="4400" b="1" dirty="0" smtClean="0">
              <a:solidFill>
                <a:schemeClr val="bg1">
                  <a:lumMod val="85000"/>
                  <a:lumOff val="15000"/>
                </a:schemeClr>
              </a:solidFill>
            </a:endParaRPr>
          </a:p>
          <a:p>
            <a:pPr>
              <a:buFont typeface="Arial" pitchFamily="34" charset="0"/>
              <a:buChar char="•"/>
            </a:pPr>
            <a:r>
              <a:rPr lang="en-US" sz="3000" dirty="0" smtClean="0">
                <a:latin typeface="+mj-lt"/>
              </a:rPr>
              <a:t>The set of rules that governs foreign investment in form of borrowings is called ECB Regulations by MOF</a:t>
            </a:r>
          </a:p>
          <a:p>
            <a:pPr>
              <a:buFont typeface="Arial" pitchFamily="34" charset="0"/>
              <a:buChar char="•"/>
            </a:pPr>
            <a:r>
              <a:rPr lang="en-US" sz="3000" dirty="0" smtClean="0">
                <a:latin typeface="+mj-lt"/>
              </a:rPr>
              <a:t> Section 6(3)(d) of FEMA1999 </a:t>
            </a:r>
          </a:p>
          <a:p>
            <a:pPr>
              <a:buFont typeface="Arial" pitchFamily="34" charset="0"/>
              <a:buChar char="•"/>
            </a:pPr>
            <a:r>
              <a:rPr lang="en-US" sz="3000" dirty="0" smtClean="0">
                <a:latin typeface="+mj-lt"/>
              </a:rPr>
              <a:t>Section 6 of Notification no FEMA 3 Dated 3-5-2000 and amended from TIME TO TIME </a:t>
            </a:r>
          </a:p>
          <a:p>
            <a:pPr>
              <a:buFont typeface="Arial" pitchFamily="34" charset="0"/>
              <a:buChar char="•"/>
            </a:pPr>
            <a:r>
              <a:rPr lang="en-US" sz="3000" dirty="0" smtClean="0">
                <a:latin typeface="+mj-lt"/>
              </a:rPr>
              <a:t>Section 5(3) of ABOVE NOTIFICATION-IMPORT  CREDIT </a:t>
            </a:r>
          </a:p>
          <a:p>
            <a:pPr>
              <a:buFont typeface="Arial" pitchFamily="34" charset="0"/>
              <a:buChar char="•"/>
            </a:pPr>
            <a:r>
              <a:rPr lang="en-US" sz="3000" dirty="0" smtClean="0">
                <a:latin typeface="+mj-lt"/>
              </a:rPr>
              <a:t>Section 6(2) PUTS CAP ON TOTAL ECB </a:t>
            </a:r>
            <a:endParaRPr lang="en-US" sz="3000" dirty="0">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04800"/>
            <a:ext cx="8077200" cy="6186309"/>
          </a:xfrm>
          <a:prstGeom prst="rect">
            <a:avLst/>
          </a:prstGeom>
          <a:noFill/>
        </p:spPr>
        <p:txBody>
          <a:bodyPr wrap="square" rtlCol="0">
            <a:spAutoFit/>
          </a:bodyPr>
          <a:lstStyle/>
          <a:p>
            <a:r>
              <a:rPr lang="en-US" sz="3200" b="1" dirty="0" smtClean="0">
                <a:solidFill>
                  <a:schemeClr val="bg1">
                    <a:lumMod val="85000"/>
                    <a:lumOff val="15000"/>
                  </a:schemeClr>
                </a:solidFill>
              </a:rPr>
              <a:t>Purpose of ECB : </a:t>
            </a:r>
          </a:p>
          <a:p>
            <a:pPr>
              <a:buFont typeface="Arial" pitchFamily="34" charset="0"/>
              <a:buChar char="•"/>
            </a:pPr>
            <a:r>
              <a:rPr lang="en-US" sz="2800" dirty="0" smtClean="0"/>
              <a:t>Sources of Finance for Indian Corporate </a:t>
            </a:r>
          </a:p>
          <a:p>
            <a:pPr>
              <a:buFont typeface="Arial" pitchFamily="34" charset="0"/>
              <a:buChar char="•"/>
            </a:pPr>
            <a:r>
              <a:rPr lang="en-US" sz="2800" dirty="0" smtClean="0"/>
              <a:t>For expansion of existing capacity</a:t>
            </a:r>
          </a:p>
          <a:p>
            <a:pPr>
              <a:buFont typeface="Arial" pitchFamily="34" charset="0"/>
              <a:buChar char="•"/>
            </a:pPr>
            <a:r>
              <a:rPr lang="en-US" sz="2800" dirty="0" smtClean="0"/>
              <a:t>For fresh Investment </a:t>
            </a:r>
          </a:p>
          <a:p>
            <a:pPr>
              <a:buFont typeface="Arial" pitchFamily="34" charset="0"/>
              <a:buChar char="•"/>
            </a:pPr>
            <a:r>
              <a:rPr lang="en-US" sz="2800" dirty="0" smtClean="0"/>
              <a:t>To give greater priority on Infrastructure, Power, Oil  Exploration, Telecom, Railways, Roads, Bridges, etc.</a:t>
            </a:r>
          </a:p>
          <a:p>
            <a:pPr>
              <a:buFont typeface="Arial" pitchFamily="34" charset="0"/>
              <a:buChar char="•"/>
            </a:pPr>
            <a:r>
              <a:rPr lang="en-US" sz="2800" dirty="0" smtClean="0"/>
              <a:t> To give priority medium and small scale units To be utilized for foreign exchange costs of capital goods and services </a:t>
            </a:r>
          </a:p>
          <a:p>
            <a:endParaRPr lang="en-US" sz="2800" dirty="0" smtClean="0"/>
          </a:p>
          <a:p>
            <a:r>
              <a:rPr lang="en-US" sz="2800" b="1" dirty="0" smtClean="0">
                <a:solidFill>
                  <a:schemeClr val="bg1">
                    <a:lumMod val="85000"/>
                    <a:lumOff val="15000"/>
                  </a:schemeClr>
                </a:solidFill>
              </a:rPr>
              <a:t>Permitted Routes for ECB : </a:t>
            </a:r>
          </a:p>
          <a:p>
            <a:pPr>
              <a:buFont typeface="Arial" pitchFamily="34" charset="0"/>
              <a:buChar char="•"/>
            </a:pPr>
            <a:r>
              <a:rPr lang="en-US" sz="2800" dirty="0" smtClean="0"/>
              <a:t>Automatic Route </a:t>
            </a:r>
          </a:p>
          <a:p>
            <a:pPr>
              <a:buFont typeface="Arial" pitchFamily="34" charset="0"/>
              <a:buChar char="•"/>
            </a:pPr>
            <a:r>
              <a:rPr lang="en-US" sz="2800" dirty="0" smtClean="0"/>
              <a:t>Approval Route </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a:xfrm>
            <a:off x="381000" y="457200"/>
            <a:ext cx="4038600" cy="5592763"/>
          </a:xfrm>
        </p:spPr>
        <p:txBody>
          <a:bodyPr>
            <a:noAutofit/>
          </a:bodyPr>
          <a:lstStyle/>
          <a:p>
            <a:pPr>
              <a:buNone/>
            </a:pPr>
            <a:r>
              <a:rPr lang="en-US" sz="2000" dirty="0" smtClean="0"/>
              <a:t>    </a:t>
            </a:r>
            <a:r>
              <a:rPr lang="en-US" sz="2800" dirty="0" smtClean="0">
                <a:solidFill>
                  <a:schemeClr val="bg1">
                    <a:lumMod val="85000"/>
                    <a:lumOff val="15000"/>
                  </a:schemeClr>
                </a:solidFill>
              </a:rPr>
              <a:t>Automatic Route </a:t>
            </a:r>
          </a:p>
          <a:p>
            <a:r>
              <a:rPr lang="en-US" sz="2000" dirty="0" smtClean="0"/>
              <a:t>Indian Companies except financial intermediaries (such as Banks, Financial Institutions (FIs), Housing Finance companies and NBFCs). </a:t>
            </a:r>
          </a:p>
          <a:p>
            <a:r>
              <a:rPr lang="en-US" sz="2000" dirty="0" smtClean="0"/>
              <a:t>Units in Special Economic Zones (SEZ) are allowed to borrow funds through ECBs for their own requirements. </a:t>
            </a:r>
          </a:p>
          <a:p>
            <a:r>
              <a:rPr lang="en-US" sz="2000" dirty="0" smtClean="0"/>
              <a:t>(Individuals, Trusts and Non-Profit making </a:t>
            </a:r>
            <a:r>
              <a:rPr lang="en-US" sz="2000" dirty="0" err="1" smtClean="0"/>
              <a:t>organisations</a:t>
            </a:r>
            <a:r>
              <a:rPr lang="en-US" sz="2000" dirty="0" smtClean="0"/>
              <a:t> are not eligible to raise ECBs). </a:t>
            </a:r>
            <a:endParaRPr lang="en-US" sz="2000" dirty="0"/>
          </a:p>
        </p:txBody>
      </p:sp>
      <p:sp>
        <p:nvSpPr>
          <p:cNvPr id="4" name="Content Placeholder 3"/>
          <p:cNvSpPr>
            <a:spLocks noGrp="1"/>
          </p:cNvSpPr>
          <p:nvPr>
            <p:ph sz="half" idx="2"/>
          </p:nvPr>
        </p:nvSpPr>
        <p:spPr>
          <a:xfrm>
            <a:off x="4648200" y="381000"/>
            <a:ext cx="4038600" cy="9601200"/>
          </a:xfrm>
        </p:spPr>
        <p:txBody>
          <a:bodyPr>
            <a:noAutofit/>
          </a:bodyPr>
          <a:lstStyle/>
          <a:p>
            <a:pPr>
              <a:buNone/>
            </a:pPr>
            <a:r>
              <a:rPr lang="en-US" sz="2400" dirty="0" smtClean="0">
                <a:solidFill>
                  <a:schemeClr val="bg1">
                    <a:lumMod val="85000"/>
                    <a:lumOff val="15000"/>
                  </a:schemeClr>
                </a:solidFill>
              </a:rPr>
              <a:t>Approval Route </a:t>
            </a:r>
          </a:p>
          <a:p>
            <a:r>
              <a:rPr lang="en-US" sz="1500" dirty="0" smtClean="0"/>
              <a:t>Financial Institutions dealing exclusively with infrastructure or export finance </a:t>
            </a:r>
          </a:p>
          <a:p>
            <a:r>
              <a:rPr lang="en-US" sz="1500" dirty="0" smtClean="0"/>
              <a:t>Banks and Financial Institutions which participated in the textile or steel sector restructuring package </a:t>
            </a:r>
          </a:p>
          <a:p>
            <a:r>
              <a:rPr lang="en-US" sz="1500" dirty="0" smtClean="0"/>
              <a:t>ECBs with minimum average maturity of 5 years by NBFCs to finance import of infrastructure equipment for leasing to infrastructure projects. </a:t>
            </a:r>
          </a:p>
          <a:p>
            <a:r>
              <a:rPr lang="en-US" sz="1500" dirty="0" smtClean="0"/>
              <a:t>FCCBs by housing finance companies satisfying the prescribed criteria </a:t>
            </a:r>
          </a:p>
          <a:p>
            <a:r>
              <a:rPr lang="en-US" sz="1500" dirty="0" smtClean="0"/>
              <a:t>SPVs, or any other entity notified by RBI, set up to finance infrastructure companies / projects.</a:t>
            </a:r>
          </a:p>
          <a:p>
            <a:r>
              <a:rPr lang="en-US" sz="1500" dirty="0" smtClean="0"/>
              <a:t> Multi-State Co-operative Societies engaged in manufacturing activities. </a:t>
            </a:r>
          </a:p>
          <a:p>
            <a:r>
              <a:rPr lang="en-US" sz="1500" dirty="0" err="1" smtClean="0"/>
              <a:t>Corporates</a:t>
            </a:r>
            <a:r>
              <a:rPr lang="en-US" sz="1500" dirty="0" smtClean="0"/>
              <a:t> engaged in industrial &amp; infrastructure sector </a:t>
            </a:r>
          </a:p>
          <a:p>
            <a:r>
              <a:rPr lang="en-US" sz="1500" dirty="0" smtClean="0"/>
              <a:t>NGOs engaged in micro finance activities satisfying the criteria laid down </a:t>
            </a:r>
          </a:p>
          <a:p>
            <a:r>
              <a:rPr lang="en-US" sz="1500" dirty="0" err="1" smtClean="0"/>
              <a:t>Corporates</a:t>
            </a:r>
            <a:r>
              <a:rPr lang="en-US" sz="1500" dirty="0" smtClean="0"/>
              <a:t> in service sector for import of capital goods</a:t>
            </a:r>
            <a:r>
              <a:rPr lang="en-US" sz="1600" dirty="0" smtClean="0"/>
              <a:t>. </a:t>
            </a:r>
          </a:p>
          <a:p>
            <a:endParaRPr lang="en-US"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686800" cy="6232475"/>
          </a:xfrm>
          <a:prstGeom prst="rect">
            <a:avLst/>
          </a:prstGeom>
          <a:noFill/>
        </p:spPr>
        <p:txBody>
          <a:bodyPr wrap="square" rtlCol="0">
            <a:spAutoFit/>
          </a:bodyPr>
          <a:lstStyle/>
          <a:p>
            <a:r>
              <a:rPr lang="en-US" sz="2400" b="1" dirty="0" smtClean="0">
                <a:solidFill>
                  <a:schemeClr val="bg1">
                    <a:lumMod val="85000"/>
                    <a:lumOff val="15000"/>
                  </a:schemeClr>
                </a:solidFill>
              </a:rPr>
              <a:t>ELIGIBLE BORROWERS : </a:t>
            </a:r>
          </a:p>
          <a:p>
            <a:r>
              <a:rPr lang="en-US" sz="1700" b="1" u="sng" dirty="0" smtClean="0"/>
              <a:t>ECBs under the automatic route :-</a:t>
            </a:r>
          </a:p>
          <a:p>
            <a:pPr>
              <a:buFont typeface="Arial" pitchFamily="34" charset="0"/>
              <a:buChar char="•"/>
            </a:pPr>
            <a:r>
              <a:rPr lang="en-US" sz="1700" dirty="0" smtClean="0"/>
              <a:t> </a:t>
            </a:r>
            <a:r>
              <a:rPr lang="en-US" sz="1700" dirty="0" err="1" smtClean="0"/>
              <a:t>Corporates</a:t>
            </a:r>
            <a:r>
              <a:rPr lang="en-US" sz="1700" dirty="0" smtClean="0"/>
              <a:t> incorporated under Companies Act</a:t>
            </a:r>
          </a:p>
          <a:p>
            <a:pPr>
              <a:buFont typeface="Arial" pitchFamily="34" charset="0"/>
              <a:buChar char="•"/>
            </a:pPr>
            <a:r>
              <a:rPr lang="en-US" sz="1700" dirty="0" smtClean="0"/>
              <a:t> NGO’s engaged in micro finance activities are eligible subject to: - </a:t>
            </a:r>
          </a:p>
          <a:p>
            <a:r>
              <a:rPr lang="en-US" sz="1700" dirty="0" smtClean="0"/>
              <a:t>      -at least 3 years of borrowing relationship with an </a:t>
            </a:r>
            <a:r>
              <a:rPr lang="en-US" sz="1700" dirty="0" err="1" smtClean="0"/>
              <a:t>Authorised</a:t>
            </a:r>
            <a:r>
              <a:rPr lang="en-US" sz="1700" dirty="0" smtClean="0"/>
              <a:t> Dealer. </a:t>
            </a:r>
          </a:p>
          <a:p>
            <a:pPr>
              <a:buFont typeface="Arial" pitchFamily="34" charset="0"/>
              <a:buChar char="•"/>
            </a:pPr>
            <a:r>
              <a:rPr lang="en-US" sz="1700" dirty="0" smtClean="0"/>
              <a:t> </a:t>
            </a:r>
            <a:r>
              <a:rPr lang="en-US" sz="1700" dirty="0" err="1" smtClean="0"/>
              <a:t>Authorised</a:t>
            </a:r>
            <a:r>
              <a:rPr lang="en-US" sz="1700" dirty="0" smtClean="0"/>
              <a:t> Dealer should certify “fit and proper” due diligence certificate  about</a:t>
            </a:r>
          </a:p>
          <a:p>
            <a:r>
              <a:rPr lang="en-US" sz="1700" dirty="0" smtClean="0"/>
              <a:t>  the management of the NGO</a:t>
            </a:r>
          </a:p>
          <a:p>
            <a:pPr>
              <a:buFont typeface="Arial" pitchFamily="34" charset="0"/>
              <a:buChar char="•"/>
            </a:pPr>
            <a:r>
              <a:rPr lang="en-US" sz="1700" dirty="0" smtClean="0"/>
              <a:t> Ineligible intermediaries such as Banks, Financial Institutions, housing Finance</a:t>
            </a:r>
          </a:p>
          <a:p>
            <a:r>
              <a:rPr lang="en-US" sz="1700" b="1" dirty="0" smtClean="0"/>
              <a:t>  </a:t>
            </a:r>
            <a:r>
              <a:rPr lang="en-US" sz="1700" dirty="0" smtClean="0"/>
              <a:t>Companies and NBFCs.</a:t>
            </a:r>
            <a:endParaRPr lang="en-US" sz="1700" b="1" dirty="0" smtClean="0"/>
          </a:p>
          <a:p>
            <a:endParaRPr lang="en-US" sz="1700" dirty="0" smtClean="0"/>
          </a:p>
          <a:p>
            <a:r>
              <a:rPr lang="en-US" sz="1700" b="1" u="sng" dirty="0" smtClean="0"/>
              <a:t>ECBs under the approval route:-</a:t>
            </a:r>
          </a:p>
          <a:p>
            <a:r>
              <a:rPr lang="en-US" sz="1700" dirty="0" smtClean="0"/>
              <a:t> • Financial Institutions dealing exclusively with infrastructure or export finance such as  IDFC, IL&amp;FS, Power Finance Corporation, Power Trading Corporation, IRCON and EXIM Bank.</a:t>
            </a:r>
          </a:p>
          <a:p>
            <a:pPr>
              <a:buFont typeface="Arial" pitchFamily="34" charset="0"/>
              <a:buChar char="•"/>
            </a:pPr>
            <a:r>
              <a:rPr lang="en-US" sz="1700" dirty="0" smtClean="0"/>
              <a:t> ECBs with minimum average maturity of 5 years can be raised by NBFCs from multilateral financial institutions.</a:t>
            </a:r>
          </a:p>
          <a:p>
            <a:pPr>
              <a:buFont typeface="Arial" pitchFamily="34" charset="0"/>
              <a:buChar char="•"/>
            </a:pPr>
            <a:r>
              <a:rPr lang="en-US" sz="1700" dirty="0" smtClean="0"/>
              <a:t> </a:t>
            </a:r>
            <a:r>
              <a:rPr lang="en-US" sz="1700" dirty="0" err="1" smtClean="0"/>
              <a:t>Corporates</a:t>
            </a:r>
            <a:r>
              <a:rPr lang="en-US" sz="1700" dirty="0" smtClean="0"/>
              <a:t> in service sector viz., hotels, hospitals and software companies can also avail ECBs up to USD 100 million in each financial year for import of capital goods. </a:t>
            </a:r>
          </a:p>
          <a:p>
            <a:pPr>
              <a:buFont typeface="Arial" pitchFamily="34" charset="0"/>
              <a:buChar char="•"/>
            </a:pPr>
            <a:r>
              <a:rPr lang="en-US" sz="1700" dirty="0" smtClean="0"/>
              <a:t>Multi-State Co-operative Societies engaged in manufacturing activities. </a:t>
            </a:r>
          </a:p>
          <a:p>
            <a:pPr>
              <a:buFont typeface="Arial" pitchFamily="34" charset="0"/>
              <a:buChar char="•"/>
            </a:pPr>
            <a:r>
              <a:rPr lang="en-US" sz="1700" dirty="0" smtClean="0"/>
              <a:t>Non-Government </a:t>
            </a:r>
            <a:r>
              <a:rPr lang="en-US" sz="1700" dirty="0" err="1" smtClean="0"/>
              <a:t>Organisations</a:t>
            </a:r>
            <a:r>
              <a:rPr lang="en-US" sz="1700" dirty="0" smtClean="0"/>
              <a:t> (NGOs) engaged in micro finance activities having satisfactory borrowing relationship for at least 3 years with a scheduled commercial bank, which is </a:t>
            </a:r>
            <a:r>
              <a:rPr lang="en-US" sz="1700" dirty="0" err="1" smtClean="0"/>
              <a:t>authorised</a:t>
            </a:r>
            <a:r>
              <a:rPr lang="en-US" sz="1700" dirty="0" smtClean="0"/>
              <a:t> to deal in foreign exchange, can also raise ECBs.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Elbow Connector 51"/>
          <p:cNvCxnSpPr/>
          <p:nvPr/>
        </p:nvCxnSpPr>
        <p:spPr>
          <a:xfrm>
            <a:off x="4038600" y="3429000"/>
            <a:ext cx="4038600" cy="9906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28800" y="0"/>
            <a:ext cx="4724400" cy="830997"/>
          </a:xfrm>
          <a:prstGeom prst="rect">
            <a:avLst/>
          </a:prstGeom>
          <a:noFill/>
        </p:spPr>
        <p:txBody>
          <a:bodyPr wrap="square" rtlCol="0">
            <a:spAutoFit/>
          </a:bodyPr>
          <a:lstStyle/>
          <a:p>
            <a:pPr algn="ctr"/>
            <a:r>
              <a:rPr lang="en-US" sz="2400" b="1" u="sng" dirty="0" smtClean="0">
                <a:solidFill>
                  <a:schemeClr val="bg1">
                    <a:lumMod val="85000"/>
                    <a:lumOff val="15000"/>
                  </a:schemeClr>
                </a:solidFill>
              </a:rPr>
              <a:t>BASIC FINANCING STRUCTURE</a:t>
            </a:r>
            <a:endParaRPr lang="en-US" sz="2400" b="1" u="sng" dirty="0">
              <a:solidFill>
                <a:schemeClr val="bg1">
                  <a:lumMod val="85000"/>
                  <a:lumOff val="15000"/>
                </a:schemeClr>
              </a:solidFill>
            </a:endParaRPr>
          </a:p>
        </p:txBody>
      </p:sp>
      <p:sp>
        <p:nvSpPr>
          <p:cNvPr id="7" name="Rounded Rectangle 6"/>
          <p:cNvSpPr/>
          <p:nvPr/>
        </p:nvSpPr>
        <p:spPr>
          <a:xfrm>
            <a:off x="3429000" y="914400"/>
            <a:ext cx="1752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INVESTMENTS</a:t>
            </a:r>
            <a:endParaRPr lang="en-US" sz="1600" dirty="0"/>
          </a:p>
        </p:txBody>
      </p:sp>
      <p:sp>
        <p:nvSpPr>
          <p:cNvPr id="8" name="Rounded Rectangle 7"/>
          <p:cNvSpPr/>
          <p:nvPr/>
        </p:nvSpPr>
        <p:spPr>
          <a:xfrm>
            <a:off x="685800" y="1828800"/>
            <a:ext cx="16002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Equity</a:t>
            </a:r>
            <a:endParaRPr lang="en-US" dirty="0"/>
          </a:p>
        </p:txBody>
      </p:sp>
      <p:sp>
        <p:nvSpPr>
          <p:cNvPr id="10" name="Rounded Rectangle 9"/>
          <p:cNvSpPr/>
          <p:nvPr/>
        </p:nvSpPr>
        <p:spPr>
          <a:xfrm flipH="1">
            <a:off x="3276600" y="1752600"/>
            <a:ext cx="19050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Long term borrowings</a:t>
            </a:r>
            <a:endParaRPr lang="en-US" dirty="0"/>
          </a:p>
        </p:txBody>
      </p:sp>
      <p:sp>
        <p:nvSpPr>
          <p:cNvPr id="11" name="Rounded Rectangle 10"/>
          <p:cNvSpPr/>
          <p:nvPr/>
        </p:nvSpPr>
        <p:spPr>
          <a:xfrm>
            <a:off x="6400800" y="1600200"/>
            <a:ext cx="1752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Short term borrowings</a:t>
            </a:r>
            <a:endParaRPr lang="en-US" dirty="0"/>
          </a:p>
        </p:txBody>
      </p:sp>
      <p:sp>
        <p:nvSpPr>
          <p:cNvPr id="12" name="Rounded Rectangle 11"/>
          <p:cNvSpPr/>
          <p:nvPr/>
        </p:nvSpPr>
        <p:spPr>
          <a:xfrm>
            <a:off x="609600" y="2590800"/>
            <a:ext cx="17526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FDI</a:t>
            </a:r>
            <a:endParaRPr lang="en-US" dirty="0"/>
          </a:p>
        </p:txBody>
      </p:sp>
      <p:sp>
        <p:nvSpPr>
          <p:cNvPr id="13" name="Rounded Rectangle 12"/>
          <p:cNvSpPr/>
          <p:nvPr/>
        </p:nvSpPr>
        <p:spPr>
          <a:xfrm>
            <a:off x="6248400" y="2514600"/>
            <a:ext cx="22860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FEM (Borrowing or Lending </a:t>
            </a:r>
            <a:r>
              <a:rPr lang="en-US" dirty="0" smtClean="0"/>
              <a:t>in Foreign Exchange) Regulations</a:t>
            </a:r>
            <a:r>
              <a:rPr lang="en-US" dirty="0"/>
              <a:t>, 2000</a:t>
            </a:r>
          </a:p>
        </p:txBody>
      </p:sp>
      <p:sp>
        <p:nvSpPr>
          <p:cNvPr id="14" name="Rounded Rectangle 13"/>
          <p:cNvSpPr/>
          <p:nvPr/>
        </p:nvSpPr>
        <p:spPr>
          <a:xfrm>
            <a:off x="1143000" y="4648200"/>
            <a:ext cx="13716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Debentures</a:t>
            </a:r>
            <a:endParaRPr lang="en-US" sz="1600" dirty="0"/>
          </a:p>
        </p:txBody>
      </p:sp>
      <p:sp>
        <p:nvSpPr>
          <p:cNvPr id="15" name="Rounded Rectangle 14"/>
          <p:cNvSpPr/>
          <p:nvPr/>
        </p:nvSpPr>
        <p:spPr>
          <a:xfrm>
            <a:off x="2895600" y="3886200"/>
            <a:ext cx="175260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CONVERTIBLE</a:t>
            </a:r>
          </a:p>
          <a:p>
            <a:r>
              <a:rPr lang="en-US" sz="1400" dirty="0" smtClean="0"/>
              <a:t>PREFERENCE</a:t>
            </a:r>
          </a:p>
          <a:p>
            <a:r>
              <a:rPr lang="en-US" sz="1400" dirty="0" smtClean="0"/>
              <a:t>SHARES</a:t>
            </a:r>
            <a:endParaRPr lang="en-US" sz="1400" dirty="0"/>
          </a:p>
        </p:txBody>
      </p:sp>
      <p:sp>
        <p:nvSpPr>
          <p:cNvPr id="16" name="Rounded Rectangle 15"/>
          <p:cNvSpPr/>
          <p:nvPr/>
        </p:nvSpPr>
        <p:spPr>
          <a:xfrm>
            <a:off x="5105400" y="4724400"/>
            <a:ext cx="13716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Convertible</a:t>
            </a:r>
          </a:p>
          <a:p>
            <a:r>
              <a:rPr lang="en-US" sz="1600" dirty="0"/>
              <a:t>Debentures</a:t>
            </a:r>
          </a:p>
        </p:txBody>
      </p:sp>
      <p:sp>
        <p:nvSpPr>
          <p:cNvPr id="17" name="Rounded Rectangle 16"/>
          <p:cNvSpPr/>
          <p:nvPr/>
        </p:nvSpPr>
        <p:spPr>
          <a:xfrm>
            <a:off x="7086600" y="4724400"/>
            <a:ext cx="13716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Unfunded</a:t>
            </a:r>
          </a:p>
          <a:p>
            <a:r>
              <a:rPr lang="en-US" sz="1600" dirty="0"/>
              <a:t>Loans</a:t>
            </a:r>
          </a:p>
        </p:txBody>
      </p:sp>
      <p:sp>
        <p:nvSpPr>
          <p:cNvPr id="18" name="Rounded Rectangle 17"/>
          <p:cNvSpPr/>
          <p:nvPr/>
        </p:nvSpPr>
        <p:spPr>
          <a:xfrm>
            <a:off x="3810000" y="6096000"/>
            <a:ext cx="1600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ECBs</a:t>
            </a:r>
            <a:endParaRPr lang="en-US" dirty="0"/>
          </a:p>
        </p:txBody>
      </p:sp>
      <p:sp>
        <p:nvSpPr>
          <p:cNvPr id="26" name="Down Arrow 25"/>
          <p:cNvSpPr/>
          <p:nvPr/>
        </p:nvSpPr>
        <p:spPr>
          <a:xfrm>
            <a:off x="4191000" y="1600200"/>
            <a:ext cx="45719"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Elbow Connector 36"/>
          <p:cNvCxnSpPr>
            <a:stCxn id="7" idx="1"/>
            <a:endCxn id="8" idx="3"/>
          </p:cNvCxnSpPr>
          <p:nvPr/>
        </p:nvCxnSpPr>
        <p:spPr>
          <a:xfrm rot="10800000" flipV="1">
            <a:off x="2286000" y="1257300"/>
            <a:ext cx="1143000" cy="8001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7" idx="3"/>
            <a:endCxn id="11" idx="1"/>
          </p:cNvCxnSpPr>
          <p:nvPr/>
        </p:nvCxnSpPr>
        <p:spPr>
          <a:xfrm>
            <a:off x="5181600" y="1257300"/>
            <a:ext cx="1219200" cy="6477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40" name="Down Arrow 39"/>
          <p:cNvSpPr/>
          <p:nvPr/>
        </p:nvSpPr>
        <p:spPr>
          <a:xfrm>
            <a:off x="1371600" y="22860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Down Arrow 40"/>
          <p:cNvSpPr/>
          <p:nvPr/>
        </p:nvSpPr>
        <p:spPr>
          <a:xfrm>
            <a:off x="7239000" y="22098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Elbow Connector 43"/>
          <p:cNvCxnSpPr/>
          <p:nvPr/>
        </p:nvCxnSpPr>
        <p:spPr>
          <a:xfrm rot="5400000">
            <a:off x="1714500" y="2247900"/>
            <a:ext cx="2362200" cy="22860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3733800" y="3581400"/>
            <a:ext cx="6096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Down Arrow 53"/>
          <p:cNvSpPr/>
          <p:nvPr/>
        </p:nvSpPr>
        <p:spPr>
          <a:xfrm>
            <a:off x="8077200" y="44196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Down Arrow 54"/>
          <p:cNvSpPr/>
          <p:nvPr/>
        </p:nvSpPr>
        <p:spPr>
          <a:xfrm>
            <a:off x="6019800" y="44196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Down Arrow 55"/>
          <p:cNvSpPr/>
          <p:nvPr/>
        </p:nvSpPr>
        <p:spPr>
          <a:xfrm>
            <a:off x="4038600" y="3733800"/>
            <a:ext cx="762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Down Arrow 56"/>
          <p:cNvSpPr/>
          <p:nvPr/>
        </p:nvSpPr>
        <p:spPr>
          <a:xfrm>
            <a:off x="1752600" y="43434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Straight Connector 63"/>
          <p:cNvCxnSpPr/>
          <p:nvPr/>
        </p:nvCxnSpPr>
        <p:spPr>
          <a:xfrm flipV="1">
            <a:off x="1905000" y="5638800"/>
            <a:ext cx="5943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a:endCxn id="18" idx="0"/>
          </p:cNvCxnSpPr>
          <p:nvPr/>
        </p:nvCxnSpPr>
        <p:spPr>
          <a:xfrm rot="5400000">
            <a:off x="4400550" y="5848350"/>
            <a:ext cx="4572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5400000">
            <a:off x="5600700" y="5448300"/>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7658100" y="5448300"/>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5400000">
            <a:off x="3543300" y="5524500"/>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rot="5400000">
            <a:off x="1638300" y="5448300"/>
            <a:ext cx="5334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914399"/>
          </a:xfrm>
        </p:spPr>
        <p:txBody>
          <a:bodyPr>
            <a:normAutofit fontScale="90000"/>
          </a:bodyPr>
          <a:lstStyle/>
          <a:p>
            <a:r>
              <a:rPr lang="en-US" u="sng" dirty="0" smtClean="0">
                <a:solidFill>
                  <a:schemeClr val="bg1">
                    <a:lumMod val="85000"/>
                    <a:lumOff val="15000"/>
                  </a:schemeClr>
                </a:solidFill>
              </a:rPr>
              <a:t>MODES OF RAISING ECBs</a:t>
            </a:r>
            <a:endParaRPr lang="en-US" u="sng" dirty="0">
              <a:solidFill>
                <a:schemeClr val="bg1">
                  <a:lumMod val="85000"/>
                  <a:lumOff val="15000"/>
                </a:schemeClr>
              </a:solidFill>
            </a:endParaRPr>
          </a:p>
        </p:txBody>
      </p:sp>
      <p:sp>
        <p:nvSpPr>
          <p:cNvPr id="3" name="Subtitle 2"/>
          <p:cNvSpPr>
            <a:spLocks noGrp="1"/>
          </p:cNvSpPr>
          <p:nvPr>
            <p:ph type="subTitle" idx="1"/>
          </p:nvPr>
        </p:nvSpPr>
        <p:spPr>
          <a:xfrm>
            <a:off x="0" y="990600"/>
            <a:ext cx="9144000" cy="6248400"/>
          </a:xfrm>
        </p:spPr>
        <p:txBody>
          <a:bodyPr>
            <a:normAutofit fontScale="25000" lnSpcReduction="20000"/>
          </a:bodyPr>
          <a:lstStyle/>
          <a:p>
            <a:pPr algn="l">
              <a:buFont typeface="Wingdings" pitchFamily="2" charset="2"/>
              <a:buChar char="§"/>
            </a:pPr>
            <a:r>
              <a:rPr lang="en-US" sz="8000" dirty="0" smtClean="0"/>
              <a:t> Foreign currency loan raised by residents from </a:t>
            </a:r>
            <a:r>
              <a:rPr lang="en-US" sz="8000" dirty="0" err="1" smtClean="0"/>
              <a:t>recognised</a:t>
            </a:r>
            <a:endParaRPr lang="en-US" sz="8000" dirty="0" smtClean="0"/>
          </a:p>
          <a:p>
            <a:pPr algn="l"/>
            <a:r>
              <a:rPr lang="en-US" sz="8000" dirty="0" smtClean="0"/>
              <a:t>   lenders</a:t>
            </a:r>
          </a:p>
          <a:p>
            <a:pPr algn="l">
              <a:buFont typeface="Wingdings" pitchFamily="2" charset="2"/>
              <a:buChar char="§"/>
            </a:pPr>
            <a:r>
              <a:rPr lang="en-US" sz="8000" dirty="0" smtClean="0"/>
              <a:t> The ambit of ECB is wide.</a:t>
            </a:r>
          </a:p>
          <a:p>
            <a:pPr algn="l">
              <a:buFont typeface="Wingdings" pitchFamily="2" charset="2"/>
              <a:buChar char="§"/>
            </a:pPr>
            <a:r>
              <a:rPr lang="en-US" sz="8000" dirty="0" smtClean="0"/>
              <a:t> It recognizes simple form of credit as suppliers’ credit as well as</a:t>
            </a:r>
          </a:p>
          <a:p>
            <a:pPr algn="l"/>
            <a:r>
              <a:rPr lang="en-US" sz="8000" dirty="0" smtClean="0"/>
              <a:t>  sophisticated financial   products as </a:t>
            </a:r>
            <a:r>
              <a:rPr lang="en-US" sz="8000" dirty="0" err="1" smtClean="0"/>
              <a:t>securitisation</a:t>
            </a:r>
            <a:r>
              <a:rPr lang="en-US" sz="8000" dirty="0" smtClean="0"/>
              <a:t>  instruments</a:t>
            </a:r>
          </a:p>
          <a:p>
            <a:pPr algn="l">
              <a:buFont typeface="Wingdings" pitchFamily="2" charset="2"/>
              <a:buChar char="§"/>
            </a:pPr>
            <a:r>
              <a:rPr lang="en-US" sz="8000" dirty="0" smtClean="0"/>
              <a:t> Basically ECB suggests any kind of funding other than Equity (considered</a:t>
            </a:r>
          </a:p>
          <a:p>
            <a:pPr algn="l"/>
            <a:r>
              <a:rPr lang="en-US" sz="8000" dirty="0" smtClean="0"/>
              <a:t>  foreign direct investment) be it </a:t>
            </a:r>
            <a:r>
              <a:rPr lang="en-US" sz="8000" dirty="0" err="1" smtClean="0"/>
              <a:t>Bonds,Credit</a:t>
            </a:r>
            <a:r>
              <a:rPr lang="en-US" sz="8000" dirty="0" smtClean="0"/>
              <a:t> notes, Asset Backed</a:t>
            </a:r>
          </a:p>
          <a:p>
            <a:pPr algn="l"/>
            <a:r>
              <a:rPr lang="en-US" sz="8000" dirty="0" smtClean="0"/>
              <a:t>  Securities, Mortgage Backed Securities or anything of that nature,  </a:t>
            </a:r>
          </a:p>
          <a:p>
            <a:pPr algn="l"/>
            <a:r>
              <a:rPr lang="en-US" sz="8000" dirty="0" smtClean="0"/>
              <a:t>  satisfying the norms of the ECB regulations.</a:t>
            </a:r>
          </a:p>
          <a:p>
            <a:pPr algn="l">
              <a:buFont typeface="Wingdings" pitchFamily="2" charset="2"/>
              <a:buChar char="§"/>
            </a:pPr>
            <a:r>
              <a:rPr lang="en-US" sz="8000" dirty="0" smtClean="0"/>
              <a:t> Commercial Bank Loans : in the form of term loans from banks outside</a:t>
            </a:r>
          </a:p>
          <a:p>
            <a:pPr algn="l"/>
            <a:r>
              <a:rPr lang="en-US" sz="8000" dirty="0" smtClean="0"/>
              <a:t>   India</a:t>
            </a:r>
          </a:p>
          <a:p>
            <a:pPr algn="l">
              <a:buFont typeface="Wingdings" pitchFamily="2" charset="2"/>
              <a:buChar char="§"/>
            </a:pPr>
            <a:r>
              <a:rPr lang="en-US" sz="8000" dirty="0" smtClean="0"/>
              <a:t>  Buyer's Credit</a:t>
            </a:r>
          </a:p>
          <a:p>
            <a:pPr algn="l">
              <a:buFont typeface="Wingdings" pitchFamily="2" charset="2"/>
              <a:buChar char="§"/>
            </a:pPr>
            <a:r>
              <a:rPr lang="en-US" sz="8000" dirty="0" smtClean="0"/>
              <a:t>  Supplier's Credit</a:t>
            </a:r>
          </a:p>
          <a:p>
            <a:pPr algn="l">
              <a:buFont typeface="Wingdings" pitchFamily="2" charset="2"/>
              <a:buChar char="§"/>
            </a:pPr>
            <a:r>
              <a:rPr lang="en-US" sz="8000" dirty="0" smtClean="0"/>
              <a:t>  </a:t>
            </a:r>
            <a:r>
              <a:rPr lang="en-US" sz="8000" dirty="0" err="1" smtClean="0"/>
              <a:t>Securitised</a:t>
            </a:r>
            <a:r>
              <a:rPr lang="en-US" sz="8000" dirty="0" smtClean="0"/>
              <a:t> instruments such as Floating Rate Notes (FRNs), Fixed Rate</a:t>
            </a:r>
          </a:p>
          <a:p>
            <a:pPr algn="l"/>
            <a:r>
              <a:rPr lang="en-US" sz="8000" dirty="0" smtClean="0"/>
              <a:t>    Bonds (FRBs), Syndicated Loans etc. Syndicated Loan, CP Commercial</a:t>
            </a:r>
          </a:p>
          <a:p>
            <a:pPr algn="l"/>
            <a:r>
              <a:rPr lang="en-US" sz="8000" dirty="0" smtClean="0"/>
              <a:t>    borrow</a:t>
            </a:r>
          </a:p>
          <a:p>
            <a:pPr algn="l">
              <a:buFont typeface="Wingdings" pitchFamily="2" charset="2"/>
              <a:buChar char="§"/>
            </a:pPr>
            <a:r>
              <a:rPr lang="en-US" sz="8000" dirty="0" smtClean="0"/>
              <a:t> Credit from official export credit agencies</a:t>
            </a:r>
          </a:p>
          <a:p>
            <a:pPr algn="l">
              <a:buFont typeface="Wingdings" pitchFamily="2" charset="2"/>
              <a:buChar char="§"/>
            </a:pPr>
            <a:r>
              <a:rPr lang="en-US" sz="8000" dirty="0" smtClean="0"/>
              <a:t> </a:t>
            </a:r>
            <a:r>
              <a:rPr lang="en-US" sz="6800" dirty="0" smtClean="0"/>
              <a:t>Commercial Borrowings from the private sector window of multilateral</a:t>
            </a:r>
          </a:p>
          <a:p>
            <a:pPr algn="l"/>
            <a:r>
              <a:rPr lang="en-US" sz="6800" dirty="0" smtClean="0"/>
              <a:t>  financial institutions such as International Finance Corporation (Washington), ADB, AFIC,CDC,</a:t>
            </a:r>
          </a:p>
          <a:p>
            <a:pPr algn="l">
              <a:buFont typeface="Wingdings" pitchFamily="2" charset="2"/>
              <a:buChar char="§"/>
            </a:pPr>
            <a:endParaRPr lang="en-US" sz="8000" dirty="0" smtClean="0"/>
          </a:p>
          <a:p>
            <a:pPr algn="l"/>
            <a:endParaRPr lang="en-US" sz="6000" dirty="0" smtClean="0"/>
          </a:p>
          <a:p>
            <a:pPr algn="l"/>
            <a:endParaRPr lang="en-US" sz="4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940088"/>
          </a:xfrm>
          <a:prstGeom prst="rect">
            <a:avLst/>
          </a:prstGeom>
          <a:noFill/>
        </p:spPr>
        <p:txBody>
          <a:bodyPr wrap="square" rtlCol="0">
            <a:spAutoFit/>
          </a:bodyPr>
          <a:lstStyle/>
          <a:p>
            <a:pPr>
              <a:buFont typeface="Wingdings" pitchFamily="2" charset="2"/>
              <a:buChar char="§"/>
            </a:pPr>
            <a:r>
              <a:rPr lang="en-US" sz="2000" dirty="0" smtClean="0"/>
              <a:t>Loan from foreign collaborator/equity holder, etc and corporate/institutions with a  good credit rating from internationally </a:t>
            </a:r>
            <a:r>
              <a:rPr lang="en-US" sz="2000" dirty="0" err="1" smtClean="0"/>
              <a:t>recognised</a:t>
            </a:r>
            <a:r>
              <a:rPr lang="en-US" sz="2000" dirty="0" smtClean="0"/>
              <a:t> credit rating agency</a:t>
            </a:r>
          </a:p>
          <a:p>
            <a:pPr>
              <a:buFont typeface="Wingdings" pitchFamily="2" charset="2"/>
              <a:buChar char="§"/>
            </a:pPr>
            <a:r>
              <a:rPr lang="en-US" sz="2000" dirty="0" smtClean="0"/>
              <a:t> Lines of Credit from foreign banks and financial institutions</a:t>
            </a:r>
          </a:p>
          <a:p>
            <a:pPr>
              <a:buFont typeface="Wingdings" pitchFamily="2" charset="2"/>
              <a:buChar char="§"/>
            </a:pPr>
            <a:r>
              <a:rPr lang="en-US" sz="2000" dirty="0" smtClean="0"/>
              <a:t> Financial Leases</a:t>
            </a:r>
          </a:p>
          <a:p>
            <a:pPr>
              <a:buFont typeface="Wingdings" pitchFamily="2" charset="2"/>
              <a:buChar char="§"/>
            </a:pPr>
            <a:r>
              <a:rPr lang="en-US" sz="2000" dirty="0" smtClean="0"/>
              <a:t>Import Loans</a:t>
            </a:r>
          </a:p>
          <a:p>
            <a:pPr>
              <a:buFont typeface="Wingdings" pitchFamily="2" charset="2"/>
              <a:buChar char="§"/>
            </a:pPr>
            <a:r>
              <a:rPr lang="en-US" sz="2000" dirty="0" smtClean="0"/>
              <a:t> Investment by Foreign Institutional Investors (FIIs) in dedicated debt funds</a:t>
            </a:r>
          </a:p>
          <a:p>
            <a:pPr>
              <a:buFont typeface="Wingdings" pitchFamily="2" charset="2"/>
              <a:buChar char="§"/>
            </a:pPr>
            <a:r>
              <a:rPr lang="en-US" sz="2000" dirty="0" smtClean="0"/>
              <a:t> External assistance, NRI deposits, short-term credit and Rupee debt</a:t>
            </a:r>
          </a:p>
          <a:p>
            <a:pPr>
              <a:buFont typeface="Wingdings" pitchFamily="2" charset="2"/>
              <a:buChar char="§"/>
            </a:pPr>
            <a:r>
              <a:rPr lang="en-US" sz="2000" dirty="0" smtClean="0"/>
              <a:t> Foreign Currency Convertible Bonds</a:t>
            </a:r>
          </a:p>
          <a:p>
            <a:pPr>
              <a:buFont typeface="Wingdings" pitchFamily="2" charset="2"/>
              <a:buChar char="§"/>
            </a:pPr>
            <a:r>
              <a:rPr lang="en-US" sz="2000" dirty="0" smtClean="0"/>
              <a:t> Non convertible or optionally convertible or partially convertible debentures</a:t>
            </a:r>
          </a:p>
          <a:p>
            <a:pPr>
              <a:buFont typeface="Wingdings" pitchFamily="2" charset="2"/>
              <a:buChar char="§"/>
            </a:pPr>
            <a:r>
              <a:rPr lang="en-US" sz="2000" dirty="0" smtClean="0"/>
              <a:t> Redeemable preference shares are considered as part of ECBs</a:t>
            </a:r>
          </a:p>
          <a:p>
            <a:r>
              <a:rPr lang="en-US" sz="2000" dirty="0" smtClean="0"/>
              <a:t>    - As per Indian corporate law, all preference shares are mandatorily</a:t>
            </a:r>
          </a:p>
          <a:p>
            <a:r>
              <a:rPr lang="en-US" sz="2000" dirty="0" smtClean="0"/>
              <a:t>      redeemable unless they are convertible</a:t>
            </a:r>
          </a:p>
          <a:p>
            <a:r>
              <a:rPr lang="en-US" sz="2000" dirty="0" smtClean="0"/>
              <a:t>    - Hence, convertible preference shares will not be ECB (will be Foreign Direct</a:t>
            </a:r>
          </a:p>
          <a:p>
            <a:r>
              <a:rPr lang="en-US" sz="2000" dirty="0" smtClean="0"/>
              <a:t>         Investment)</a:t>
            </a:r>
          </a:p>
          <a:p>
            <a:r>
              <a:rPr lang="en-US" sz="2000" dirty="0" smtClean="0"/>
              <a:t>    -Non convertible, partly convertible or optionally convertible preference</a:t>
            </a:r>
          </a:p>
          <a:p>
            <a:r>
              <a:rPr lang="en-US" sz="2000" dirty="0" smtClean="0"/>
              <a:t>      shares are  treated as ECBs</a:t>
            </a:r>
          </a:p>
          <a:p>
            <a:pPr>
              <a:buFont typeface="Wingdings" pitchFamily="2" charset="2"/>
              <a:buChar char="§"/>
            </a:pPr>
            <a:r>
              <a:rPr lang="en-US" sz="2000" dirty="0" smtClean="0"/>
              <a:t> Bonds, Credit notes, Asset Backed Securities, Mortgage Backed securities</a:t>
            </a:r>
          </a:p>
          <a:p>
            <a:r>
              <a:rPr lang="en-US" sz="2000" dirty="0" smtClean="0"/>
              <a:t>   - Not expressly covered but Guidelines refer to </a:t>
            </a:r>
            <a:r>
              <a:rPr lang="en-US" sz="2000" dirty="0" err="1" smtClean="0"/>
              <a:t>securitised</a:t>
            </a:r>
            <a:r>
              <a:rPr lang="en-US" sz="2000" dirty="0" smtClean="0"/>
              <a:t> notes</a:t>
            </a:r>
          </a:p>
          <a:p>
            <a:endParaRPr lang="en-US"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317</TotalTime>
  <Words>1530</Words>
  <Application>Microsoft Office PowerPoint</Application>
  <PresentationFormat>On-screen Show (4:3)</PresentationFormat>
  <Paragraphs>176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Apex</vt:lpstr>
      <vt:lpstr>Slide 1</vt:lpstr>
      <vt:lpstr>WHAT IS ECB? </vt:lpstr>
      <vt:lpstr>Slide 3</vt:lpstr>
      <vt:lpstr>Slide 4</vt:lpstr>
      <vt:lpstr>Slide 5</vt:lpstr>
      <vt:lpstr>Slide 6</vt:lpstr>
      <vt:lpstr>Slide 7</vt:lpstr>
      <vt:lpstr>MODES OF RAISING ECBs</vt:lpstr>
      <vt:lpstr>Slide 9</vt:lpstr>
      <vt:lpstr>Exclusion from ECBs</vt:lpstr>
      <vt:lpstr>Slide 11</vt:lpstr>
      <vt:lpstr>Slide 12</vt:lpstr>
      <vt:lpstr>Slide 13</vt:lpstr>
      <vt:lpstr>Slide 14</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EXTERNAL COMMERCIAL BORROWING</dc:title>
  <dc:creator>a</dc:creator>
  <cp:lastModifiedBy>a</cp:lastModifiedBy>
  <cp:revision>49</cp:revision>
  <dcterms:created xsi:type="dcterms:W3CDTF">2011-01-06T07:05:40Z</dcterms:created>
  <dcterms:modified xsi:type="dcterms:W3CDTF">2011-01-18T06:03:12Z</dcterms:modified>
</cp:coreProperties>
</file>