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notesMasterIdLst>
    <p:notesMasterId r:id="rId21"/>
  </p:notesMasterIdLst>
  <p:handoutMasterIdLst>
    <p:handoutMasterId r:id="rId22"/>
  </p:handoutMasterIdLst>
  <p:sldIdLst>
    <p:sldId id="256" r:id="rId2"/>
    <p:sldId id="257" r:id="rId3"/>
    <p:sldId id="312" r:id="rId4"/>
    <p:sldId id="309" r:id="rId5"/>
    <p:sldId id="258" r:id="rId6"/>
    <p:sldId id="261" r:id="rId7"/>
    <p:sldId id="305" r:id="rId8"/>
    <p:sldId id="311" r:id="rId9"/>
    <p:sldId id="263" r:id="rId10"/>
    <p:sldId id="314" r:id="rId11"/>
    <p:sldId id="259" r:id="rId12"/>
    <p:sldId id="260" r:id="rId13"/>
    <p:sldId id="264" r:id="rId14"/>
    <p:sldId id="262" r:id="rId15"/>
    <p:sldId id="306" r:id="rId16"/>
    <p:sldId id="307" r:id="rId17"/>
    <p:sldId id="313" r:id="rId18"/>
    <p:sldId id="310" r:id="rId19"/>
    <p:sldId id="31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12F8CBC-1088-4F4E-81EF-9CF0AD2F5174}" type="datetimeFigureOut">
              <a:rPr lang="en-IN" smtClean="0"/>
              <a:t>27-05-2017</a:t>
            </a:fld>
            <a:endParaRPr lang="en-IN"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5AA82B0-9F44-417F-8B12-592FC88098C8}" type="slidenum">
              <a:rPr lang="en-IN" smtClean="0"/>
              <a:t>‹#›</a:t>
            </a:fld>
            <a:endParaRPr lang="en-IN" dirty="0"/>
          </a:p>
        </p:txBody>
      </p:sp>
    </p:spTree>
    <p:extLst>
      <p:ext uri="{BB962C8B-B14F-4D97-AF65-F5344CB8AC3E}">
        <p14:creationId xmlns:p14="http://schemas.microsoft.com/office/powerpoint/2010/main" val="329063456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E66F93-2588-4F42-9857-3CE8B6D26386}" type="datetimeFigureOut">
              <a:rPr lang="en-IN" smtClean="0"/>
              <a:t>27-05-2017</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0914AA-48CA-484C-8472-F470A72D1BA6}" type="slidenum">
              <a:rPr lang="en-IN" smtClean="0"/>
              <a:t>‹#›</a:t>
            </a:fld>
            <a:endParaRPr lang="en-IN" dirty="0"/>
          </a:p>
        </p:txBody>
      </p:sp>
    </p:spTree>
    <p:extLst>
      <p:ext uri="{BB962C8B-B14F-4D97-AF65-F5344CB8AC3E}">
        <p14:creationId xmlns:p14="http://schemas.microsoft.com/office/powerpoint/2010/main" val="2375286189"/>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810914AA-48CA-484C-8472-F470A72D1BA6}" type="slidenum">
              <a:rPr lang="en-IN" smtClean="0"/>
              <a:t>2</a:t>
            </a:fld>
            <a:endParaRPr lang="en-IN" dirty="0"/>
          </a:p>
        </p:txBody>
      </p:sp>
      <p:sp>
        <p:nvSpPr>
          <p:cNvPr id="5" name="Footer Placeholder 4"/>
          <p:cNvSpPr>
            <a:spLocks noGrp="1"/>
          </p:cNvSpPr>
          <p:nvPr>
            <p:ph type="ftr" sz="quarter" idx="11"/>
          </p:nvPr>
        </p:nvSpPr>
        <p:spPr/>
        <p:txBody>
          <a:bodyPr/>
          <a:lstStyle/>
          <a:p>
            <a:endParaRPr lang="en-IN" dirty="0"/>
          </a:p>
        </p:txBody>
      </p:sp>
    </p:spTree>
    <p:extLst>
      <p:ext uri="{BB962C8B-B14F-4D97-AF65-F5344CB8AC3E}">
        <p14:creationId xmlns:p14="http://schemas.microsoft.com/office/powerpoint/2010/main" val="2547225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810914AA-48CA-484C-8472-F470A72D1BA6}" type="slidenum">
              <a:rPr lang="en-IN" smtClean="0"/>
              <a:t>4</a:t>
            </a:fld>
            <a:endParaRPr lang="en-IN" dirty="0"/>
          </a:p>
        </p:txBody>
      </p:sp>
      <p:sp>
        <p:nvSpPr>
          <p:cNvPr id="5" name="Footer Placeholder 4"/>
          <p:cNvSpPr>
            <a:spLocks noGrp="1"/>
          </p:cNvSpPr>
          <p:nvPr>
            <p:ph type="ftr" sz="quarter" idx="11"/>
          </p:nvPr>
        </p:nvSpPr>
        <p:spPr/>
        <p:txBody>
          <a:bodyPr/>
          <a:lstStyle/>
          <a:p>
            <a:endParaRPr lang="en-IN" dirty="0"/>
          </a:p>
        </p:txBody>
      </p:sp>
    </p:spTree>
    <p:extLst>
      <p:ext uri="{BB962C8B-B14F-4D97-AF65-F5344CB8AC3E}">
        <p14:creationId xmlns:p14="http://schemas.microsoft.com/office/powerpoint/2010/main" val="3985044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endParaRPr lang="en-IN"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n-IN" dirty="0" smtClean="0"/>
              <a:t>Internal Financial Control (IFC)</a:t>
            </a:r>
            <a:endParaRPr lang="en-IN"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7842C9E0-6F46-4B3E-9913-00220A05FD2F}" type="slidenum">
              <a:rPr lang="en-IN" smtClean="0"/>
              <a:t>‹#›</a:t>
            </a:fld>
            <a:endParaRPr lang="en-IN"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36275965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IN" dirty="0"/>
          </a:p>
        </p:txBody>
      </p:sp>
      <p:sp>
        <p:nvSpPr>
          <p:cNvPr id="5" name="Footer Placeholder 4"/>
          <p:cNvSpPr>
            <a:spLocks noGrp="1"/>
          </p:cNvSpPr>
          <p:nvPr>
            <p:ph type="ftr" sz="quarter" idx="11"/>
          </p:nvPr>
        </p:nvSpPr>
        <p:spPr/>
        <p:txBody>
          <a:bodyPr/>
          <a:lstStyle/>
          <a:p>
            <a:r>
              <a:rPr lang="en-IN" dirty="0" smtClean="0"/>
              <a:t>Internal Financial Control (IFC)</a:t>
            </a:r>
            <a:endParaRPr lang="en-IN" dirty="0"/>
          </a:p>
        </p:txBody>
      </p:sp>
      <p:sp>
        <p:nvSpPr>
          <p:cNvPr id="6" name="Slide Number Placeholder 5"/>
          <p:cNvSpPr>
            <a:spLocks noGrp="1"/>
          </p:cNvSpPr>
          <p:nvPr>
            <p:ph type="sldNum" sz="quarter" idx="12"/>
          </p:nvPr>
        </p:nvSpPr>
        <p:spPr/>
        <p:txBody>
          <a:bodyPr/>
          <a:lstStyle/>
          <a:p>
            <a:fld id="{7842C9E0-6F46-4B3E-9913-00220A05FD2F}" type="slidenum">
              <a:rPr lang="en-IN" smtClean="0"/>
              <a:t>‹#›</a:t>
            </a:fld>
            <a:endParaRPr lang="en-IN" dirty="0"/>
          </a:p>
        </p:txBody>
      </p:sp>
    </p:spTree>
    <p:extLst>
      <p:ext uri="{BB962C8B-B14F-4D97-AF65-F5344CB8AC3E}">
        <p14:creationId xmlns:p14="http://schemas.microsoft.com/office/powerpoint/2010/main" val="3534979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IN" dirty="0"/>
          </a:p>
        </p:txBody>
      </p:sp>
      <p:sp>
        <p:nvSpPr>
          <p:cNvPr id="5" name="Footer Placeholder 4"/>
          <p:cNvSpPr>
            <a:spLocks noGrp="1"/>
          </p:cNvSpPr>
          <p:nvPr>
            <p:ph type="ftr" sz="quarter" idx="11"/>
          </p:nvPr>
        </p:nvSpPr>
        <p:spPr/>
        <p:txBody>
          <a:bodyPr/>
          <a:lstStyle/>
          <a:p>
            <a:r>
              <a:rPr lang="en-IN" dirty="0" smtClean="0"/>
              <a:t>Internal Financial Control (IFC)</a:t>
            </a:r>
            <a:endParaRPr lang="en-IN" dirty="0"/>
          </a:p>
        </p:txBody>
      </p:sp>
      <p:sp>
        <p:nvSpPr>
          <p:cNvPr id="6" name="Slide Number Placeholder 5"/>
          <p:cNvSpPr>
            <a:spLocks noGrp="1"/>
          </p:cNvSpPr>
          <p:nvPr>
            <p:ph type="sldNum" sz="quarter" idx="12"/>
          </p:nvPr>
        </p:nvSpPr>
        <p:spPr/>
        <p:txBody>
          <a:bodyPr/>
          <a:lstStyle/>
          <a:p>
            <a:fld id="{7842C9E0-6F46-4B3E-9913-00220A05FD2F}" type="slidenum">
              <a:rPr lang="en-IN" smtClean="0"/>
              <a:t>‹#›</a:t>
            </a:fld>
            <a:endParaRPr lang="en-IN" dirty="0"/>
          </a:p>
        </p:txBody>
      </p:sp>
    </p:spTree>
    <p:extLst>
      <p:ext uri="{BB962C8B-B14F-4D97-AF65-F5344CB8AC3E}">
        <p14:creationId xmlns:p14="http://schemas.microsoft.com/office/powerpoint/2010/main" val="31903645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endParaRPr lang="en-IN" dirty="0"/>
          </a:p>
        </p:txBody>
      </p:sp>
      <p:sp>
        <p:nvSpPr>
          <p:cNvPr id="4" name="Footer Placeholder 3"/>
          <p:cNvSpPr>
            <a:spLocks noGrp="1"/>
          </p:cNvSpPr>
          <p:nvPr>
            <p:ph type="ftr" sz="quarter" idx="11"/>
          </p:nvPr>
        </p:nvSpPr>
        <p:spPr/>
        <p:txBody>
          <a:bodyPr/>
          <a:lstStyle/>
          <a:p>
            <a:r>
              <a:rPr lang="en-IN" dirty="0" smtClean="0"/>
              <a:t>Internal Financial Control (IFC)</a:t>
            </a:r>
            <a:endParaRPr lang="en-IN" dirty="0"/>
          </a:p>
        </p:txBody>
      </p:sp>
      <p:sp>
        <p:nvSpPr>
          <p:cNvPr id="5" name="Slide Number Placeholder 4"/>
          <p:cNvSpPr>
            <a:spLocks noGrp="1"/>
          </p:cNvSpPr>
          <p:nvPr>
            <p:ph type="sldNum" sz="quarter" idx="12"/>
          </p:nvPr>
        </p:nvSpPr>
        <p:spPr/>
        <p:txBody>
          <a:bodyPr/>
          <a:lstStyle/>
          <a:p>
            <a:fld id="{7842C9E0-6F46-4B3E-9913-00220A05FD2F}" type="slidenum">
              <a:rPr lang="en-IN" smtClean="0"/>
              <a:t>‹#›</a:t>
            </a:fld>
            <a:endParaRPr lang="en-IN" dirty="0"/>
          </a:p>
        </p:txBody>
      </p:sp>
    </p:spTree>
    <p:extLst>
      <p:ext uri="{BB962C8B-B14F-4D97-AF65-F5344CB8AC3E}">
        <p14:creationId xmlns:p14="http://schemas.microsoft.com/office/powerpoint/2010/main" val="347486047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endParaRPr lang="en-IN" dirty="0"/>
          </a:p>
        </p:txBody>
      </p:sp>
      <p:sp>
        <p:nvSpPr>
          <p:cNvPr id="4" name="Footer Placeholder 3"/>
          <p:cNvSpPr>
            <a:spLocks noGrp="1"/>
          </p:cNvSpPr>
          <p:nvPr>
            <p:ph type="ftr" sz="quarter" idx="11"/>
          </p:nvPr>
        </p:nvSpPr>
        <p:spPr/>
        <p:txBody>
          <a:bodyPr/>
          <a:lstStyle/>
          <a:p>
            <a:r>
              <a:rPr lang="en-IN" dirty="0" smtClean="0"/>
              <a:t>Internal Financial Control (IFC)</a:t>
            </a:r>
            <a:endParaRPr lang="en-IN" dirty="0"/>
          </a:p>
        </p:txBody>
      </p:sp>
      <p:sp>
        <p:nvSpPr>
          <p:cNvPr id="5" name="Slide Number Placeholder 4"/>
          <p:cNvSpPr>
            <a:spLocks noGrp="1"/>
          </p:cNvSpPr>
          <p:nvPr>
            <p:ph type="sldNum" sz="quarter" idx="12"/>
          </p:nvPr>
        </p:nvSpPr>
        <p:spPr/>
        <p:txBody>
          <a:bodyPr/>
          <a:lstStyle/>
          <a:p>
            <a:fld id="{7842C9E0-6F46-4B3E-9913-00220A05FD2F}" type="slidenum">
              <a:rPr lang="en-IN" smtClean="0"/>
              <a:t>‹#›</a:t>
            </a:fld>
            <a:endParaRPr lang="en-IN" dirty="0"/>
          </a:p>
        </p:txBody>
      </p:sp>
    </p:spTree>
    <p:extLst>
      <p:ext uri="{BB962C8B-B14F-4D97-AF65-F5344CB8AC3E}">
        <p14:creationId xmlns:p14="http://schemas.microsoft.com/office/powerpoint/2010/main" val="66989162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endParaRPr lang="en-IN" dirty="0"/>
          </a:p>
        </p:txBody>
      </p:sp>
      <p:sp>
        <p:nvSpPr>
          <p:cNvPr id="4" name="Footer Placeholder 3"/>
          <p:cNvSpPr>
            <a:spLocks noGrp="1"/>
          </p:cNvSpPr>
          <p:nvPr>
            <p:ph type="ftr" sz="quarter" idx="11"/>
          </p:nvPr>
        </p:nvSpPr>
        <p:spPr/>
        <p:txBody>
          <a:bodyPr/>
          <a:lstStyle/>
          <a:p>
            <a:r>
              <a:rPr lang="en-IN" dirty="0" smtClean="0"/>
              <a:t>Internal Financial Control (IFC)</a:t>
            </a:r>
            <a:endParaRPr lang="en-IN" dirty="0"/>
          </a:p>
        </p:txBody>
      </p:sp>
      <p:sp>
        <p:nvSpPr>
          <p:cNvPr id="5" name="Slide Number Placeholder 4"/>
          <p:cNvSpPr>
            <a:spLocks noGrp="1"/>
          </p:cNvSpPr>
          <p:nvPr>
            <p:ph type="sldNum" sz="quarter" idx="12"/>
          </p:nvPr>
        </p:nvSpPr>
        <p:spPr/>
        <p:txBody>
          <a:bodyPr/>
          <a:lstStyle/>
          <a:p>
            <a:fld id="{7842C9E0-6F46-4B3E-9913-00220A05FD2F}" type="slidenum">
              <a:rPr lang="en-IN" smtClean="0"/>
              <a:t>‹#›</a:t>
            </a:fld>
            <a:endParaRPr lang="en-IN" dirty="0"/>
          </a:p>
        </p:txBody>
      </p:sp>
    </p:spTree>
    <p:extLst>
      <p:ext uri="{BB962C8B-B14F-4D97-AF65-F5344CB8AC3E}">
        <p14:creationId xmlns:p14="http://schemas.microsoft.com/office/powerpoint/2010/main" val="307605095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endParaRPr lang="en-IN" dirty="0"/>
          </a:p>
        </p:txBody>
      </p:sp>
      <p:sp>
        <p:nvSpPr>
          <p:cNvPr id="4" name="Footer Placeholder 3"/>
          <p:cNvSpPr>
            <a:spLocks noGrp="1"/>
          </p:cNvSpPr>
          <p:nvPr>
            <p:ph type="ftr" sz="quarter" idx="11"/>
          </p:nvPr>
        </p:nvSpPr>
        <p:spPr/>
        <p:txBody>
          <a:bodyPr/>
          <a:lstStyle/>
          <a:p>
            <a:r>
              <a:rPr lang="en-IN" dirty="0" smtClean="0"/>
              <a:t>Internal Financial Control (IFC)</a:t>
            </a:r>
            <a:endParaRPr lang="en-IN" dirty="0"/>
          </a:p>
        </p:txBody>
      </p:sp>
      <p:sp>
        <p:nvSpPr>
          <p:cNvPr id="5" name="Slide Number Placeholder 4"/>
          <p:cNvSpPr>
            <a:spLocks noGrp="1"/>
          </p:cNvSpPr>
          <p:nvPr>
            <p:ph type="sldNum" sz="quarter" idx="12"/>
          </p:nvPr>
        </p:nvSpPr>
        <p:spPr/>
        <p:txBody>
          <a:bodyPr/>
          <a:lstStyle/>
          <a:p>
            <a:fld id="{7842C9E0-6F46-4B3E-9913-00220A05FD2F}" type="slidenum">
              <a:rPr lang="en-IN" smtClean="0"/>
              <a:t>‹#›</a:t>
            </a:fld>
            <a:endParaRPr lang="en-IN" dirty="0"/>
          </a:p>
        </p:txBody>
      </p:sp>
    </p:spTree>
    <p:extLst>
      <p:ext uri="{BB962C8B-B14F-4D97-AF65-F5344CB8AC3E}">
        <p14:creationId xmlns:p14="http://schemas.microsoft.com/office/powerpoint/2010/main" val="425045106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lvl1pPr algn="ctr">
              <a:defRPr sz="1400" b="0">
                <a:solidFill>
                  <a:schemeClr val="tx1"/>
                </a:solidFill>
              </a:defRPr>
            </a:lvl1pPr>
          </a:lstStyle>
          <a:p>
            <a:r>
              <a:rPr lang="en-US" dirty="0" smtClean="0"/>
              <a:t>Internal Financial Control (IFC)</a:t>
            </a:r>
            <a:endParaRPr lang="en-IN" dirty="0"/>
          </a:p>
        </p:txBody>
      </p:sp>
    </p:spTree>
    <p:extLst>
      <p:ext uri="{BB962C8B-B14F-4D97-AF65-F5344CB8AC3E}">
        <p14:creationId xmlns:p14="http://schemas.microsoft.com/office/powerpoint/2010/main" val="394669863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endParaRPr lang="en-IN"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IN" dirty="0" smtClean="0"/>
              <a:t>Internal Financial Control (IFC)</a:t>
            </a:r>
            <a:endParaRPr lang="en-IN"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7842C9E0-6F46-4B3E-9913-00220A05FD2F}" type="slidenum">
              <a:rPr lang="en-IN" smtClean="0"/>
              <a:t>‹#›</a:t>
            </a:fld>
            <a:endParaRPr lang="en-IN"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422101774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IN" dirty="0"/>
          </a:p>
        </p:txBody>
      </p:sp>
      <p:sp>
        <p:nvSpPr>
          <p:cNvPr id="6" name="Footer Placeholder 5"/>
          <p:cNvSpPr>
            <a:spLocks noGrp="1"/>
          </p:cNvSpPr>
          <p:nvPr>
            <p:ph type="ftr" sz="quarter" idx="11"/>
          </p:nvPr>
        </p:nvSpPr>
        <p:spPr/>
        <p:txBody>
          <a:bodyPr/>
          <a:lstStyle/>
          <a:p>
            <a:r>
              <a:rPr lang="en-IN" dirty="0" smtClean="0"/>
              <a:t>Internal Financial Control (IFC)</a:t>
            </a:r>
            <a:endParaRPr lang="en-IN" dirty="0"/>
          </a:p>
        </p:txBody>
      </p:sp>
      <p:sp>
        <p:nvSpPr>
          <p:cNvPr id="7" name="Slide Number Placeholder 6"/>
          <p:cNvSpPr>
            <a:spLocks noGrp="1"/>
          </p:cNvSpPr>
          <p:nvPr>
            <p:ph type="sldNum" sz="quarter" idx="12"/>
          </p:nvPr>
        </p:nvSpPr>
        <p:spPr/>
        <p:txBody>
          <a:bodyPr/>
          <a:lstStyle/>
          <a:p>
            <a:fld id="{7842C9E0-6F46-4B3E-9913-00220A05FD2F}" type="slidenum">
              <a:rPr lang="en-IN" smtClean="0"/>
              <a:t>‹#›</a:t>
            </a:fld>
            <a:endParaRPr lang="en-IN" dirty="0"/>
          </a:p>
        </p:txBody>
      </p:sp>
    </p:spTree>
    <p:extLst>
      <p:ext uri="{BB962C8B-B14F-4D97-AF65-F5344CB8AC3E}">
        <p14:creationId xmlns:p14="http://schemas.microsoft.com/office/powerpoint/2010/main" val="295271751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IN" dirty="0"/>
          </a:p>
        </p:txBody>
      </p:sp>
      <p:sp>
        <p:nvSpPr>
          <p:cNvPr id="8" name="Footer Placeholder 7"/>
          <p:cNvSpPr>
            <a:spLocks noGrp="1"/>
          </p:cNvSpPr>
          <p:nvPr>
            <p:ph type="ftr" sz="quarter" idx="11"/>
          </p:nvPr>
        </p:nvSpPr>
        <p:spPr/>
        <p:txBody>
          <a:bodyPr/>
          <a:lstStyle/>
          <a:p>
            <a:r>
              <a:rPr lang="en-IN" dirty="0" smtClean="0"/>
              <a:t>Internal Financial Control (IFC)</a:t>
            </a:r>
            <a:endParaRPr lang="en-IN" dirty="0"/>
          </a:p>
        </p:txBody>
      </p:sp>
      <p:sp>
        <p:nvSpPr>
          <p:cNvPr id="9" name="Slide Number Placeholder 8"/>
          <p:cNvSpPr>
            <a:spLocks noGrp="1"/>
          </p:cNvSpPr>
          <p:nvPr>
            <p:ph type="sldNum" sz="quarter" idx="12"/>
          </p:nvPr>
        </p:nvSpPr>
        <p:spPr/>
        <p:txBody>
          <a:bodyPr/>
          <a:lstStyle/>
          <a:p>
            <a:fld id="{7842C9E0-6F46-4B3E-9913-00220A05FD2F}" type="slidenum">
              <a:rPr lang="en-IN" smtClean="0"/>
              <a:t>‹#›</a:t>
            </a:fld>
            <a:endParaRPr lang="en-IN" dirty="0"/>
          </a:p>
        </p:txBody>
      </p:sp>
    </p:spTree>
    <p:extLst>
      <p:ext uri="{BB962C8B-B14F-4D97-AF65-F5344CB8AC3E}">
        <p14:creationId xmlns:p14="http://schemas.microsoft.com/office/powerpoint/2010/main" val="1568960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IN" dirty="0"/>
          </a:p>
        </p:txBody>
      </p:sp>
      <p:sp>
        <p:nvSpPr>
          <p:cNvPr id="4" name="Footer Placeholder 3"/>
          <p:cNvSpPr>
            <a:spLocks noGrp="1"/>
          </p:cNvSpPr>
          <p:nvPr>
            <p:ph type="ftr" sz="quarter" idx="11"/>
          </p:nvPr>
        </p:nvSpPr>
        <p:spPr/>
        <p:txBody>
          <a:bodyPr/>
          <a:lstStyle/>
          <a:p>
            <a:r>
              <a:rPr lang="en-IN" dirty="0" smtClean="0"/>
              <a:t>Internal Financial Control (IFC)</a:t>
            </a:r>
            <a:endParaRPr lang="en-IN" dirty="0"/>
          </a:p>
        </p:txBody>
      </p:sp>
      <p:sp>
        <p:nvSpPr>
          <p:cNvPr id="5" name="Slide Number Placeholder 4"/>
          <p:cNvSpPr>
            <a:spLocks noGrp="1"/>
          </p:cNvSpPr>
          <p:nvPr>
            <p:ph type="sldNum" sz="quarter" idx="12"/>
          </p:nvPr>
        </p:nvSpPr>
        <p:spPr/>
        <p:txBody>
          <a:bodyPr/>
          <a:lstStyle/>
          <a:p>
            <a:fld id="{7842C9E0-6F46-4B3E-9913-00220A05FD2F}" type="slidenum">
              <a:rPr lang="en-IN" smtClean="0"/>
              <a:t>‹#›</a:t>
            </a:fld>
            <a:endParaRPr lang="en-IN" dirty="0"/>
          </a:p>
        </p:txBody>
      </p:sp>
    </p:spTree>
    <p:extLst>
      <p:ext uri="{BB962C8B-B14F-4D97-AF65-F5344CB8AC3E}">
        <p14:creationId xmlns:p14="http://schemas.microsoft.com/office/powerpoint/2010/main" val="506859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IN" dirty="0"/>
          </a:p>
        </p:txBody>
      </p:sp>
      <p:sp>
        <p:nvSpPr>
          <p:cNvPr id="3" name="Footer Placeholder 2"/>
          <p:cNvSpPr>
            <a:spLocks noGrp="1"/>
          </p:cNvSpPr>
          <p:nvPr>
            <p:ph type="ftr" sz="quarter" idx="11"/>
          </p:nvPr>
        </p:nvSpPr>
        <p:spPr/>
        <p:txBody>
          <a:bodyPr/>
          <a:lstStyle/>
          <a:p>
            <a:r>
              <a:rPr lang="en-IN" dirty="0" smtClean="0"/>
              <a:t>Internal Financial Control (IFC)</a:t>
            </a:r>
            <a:endParaRPr lang="en-IN" dirty="0"/>
          </a:p>
        </p:txBody>
      </p:sp>
      <p:sp>
        <p:nvSpPr>
          <p:cNvPr id="4" name="Slide Number Placeholder 3"/>
          <p:cNvSpPr>
            <a:spLocks noGrp="1"/>
          </p:cNvSpPr>
          <p:nvPr>
            <p:ph type="sldNum" sz="quarter" idx="12"/>
          </p:nvPr>
        </p:nvSpPr>
        <p:spPr/>
        <p:txBody>
          <a:bodyPr/>
          <a:lstStyle/>
          <a:p>
            <a:fld id="{7842C9E0-6F46-4B3E-9913-00220A05FD2F}" type="slidenum">
              <a:rPr lang="en-IN" smtClean="0"/>
              <a:t>‹#›</a:t>
            </a:fld>
            <a:endParaRPr lang="en-IN" dirty="0"/>
          </a:p>
        </p:txBody>
      </p:sp>
    </p:spTree>
    <p:extLst>
      <p:ext uri="{BB962C8B-B14F-4D97-AF65-F5344CB8AC3E}">
        <p14:creationId xmlns:p14="http://schemas.microsoft.com/office/powerpoint/2010/main" val="2687163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endParaRPr lang="en-IN"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IN" dirty="0" smtClean="0"/>
              <a:t>Internal Financial Control (IFC)</a:t>
            </a:r>
            <a:endParaRPr lang="en-IN"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7842C9E0-6F46-4B3E-9913-00220A05FD2F}" type="slidenum">
              <a:rPr lang="en-IN" smtClean="0"/>
              <a:t>‹#›</a:t>
            </a:fld>
            <a:endParaRPr lang="en-IN"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52925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endParaRPr lang="en-IN"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dirty="0" smtClean="0"/>
              <a:t>Internal Financial Control (IFC)</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7842C9E0-6F46-4B3E-9913-00220A05FD2F}" type="slidenum">
              <a:rPr lang="en-IN" smtClean="0"/>
              <a:t>‹#›</a:t>
            </a:fld>
            <a:endParaRPr lang="en-IN"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21206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alphaModFix amt="10000"/>
            <a:lum/>
          </a:blip>
          <a:srcRect/>
          <a:stretch>
            <a:fillRect l="-18000" r="-18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endParaRPr lang="en-IN"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n-IN" dirty="0" smtClean="0"/>
              <a:t>Internal Financial Control (IFC)</a:t>
            </a:r>
            <a:endParaRPr lang="en-IN"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7842C9E0-6F46-4B3E-9913-00220A05FD2F}" type="slidenum">
              <a:rPr lang="en-IN" smtClean="0"/>
              <a:t>‹#›</a:t>
            </a:fld>
            <a:endParaRPr lang="en-IN"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95002913"/>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Lst>
  <p:timing>
    <p:tnLst>
      <p:par>
        <p:cTn id="1" dur="indefinite" restart="never" nodeType="tmRoot"/>
      </p:par>
    </p:tnLst>
  </p:timing>
  <p:hf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Internal Financial Controls &amp;&#10;Internal Control over Financial Reporting&#10;Under The Companies Act, 2013&#10; "/>
          <p:cNvPicPr>
            <a:picLocks noChangeAspect="1" noChangeArrowheads="1"/>
          </p:cNvPicPr>
          <p:nvPr/>
        </p:nvPicPr>
        <p:blipFill rotWithShape="1">
          <a:blip r:embed="rId2">
            <a:extLst>
              <a:ext uri="{28A0092B-C50C-407E-A947-70E740481C1C}">
                <a14:useLocalDpi xmlns:a14="http://schemas.microsoft.com/office/drawing/2010/main" val="0"/>
              </a:ext>
            </a:extLst>
          </a:blip>
          <a:srcRect t="7547" b="17650"/>
          <a:stretch/>
        </p:blipFill>
        <p:spPr bwMode="auto">
          <a:xfrm>
            <a:off x="0" y="0"/>
            <a:ext cx="12299324"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7842C9E0-6F46-4B3E-9913-00220A05FD2F}" type="slidenum">
              <a:rPr lang="en-IN" smtClean="0"/>
              <a:t>1</a:t>
            </a:fld>
            <a:endParaRPr lang="en-IN" dirty="0"/>
          </a:p>
        </p:txBody>
      </p:sp>
    </p:spTree>
    <p:extLst>
      <p:ext uri="{BB962C8B-B14F-4D97-AF65-F5344CB8AC3E}">
        <p14:creationId xmlns:p14="http://schemas.microsoft.com/office/powerpoint/2010/main" val="19028041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90941" y="0"/>
            <a:ext cx="10972800" cy="707886"/>
          </a:xfrm>
          <a:prstGeom prst="rect">
            <a:avLst/>
          </a:prstGeom>
          <a:noFill/>
        </p:spPr>
        <p:txBody>
          <a:bodyPr wrap="square" rtlCol="0">
            <a:spAutoFit/>
          </a:bodyPr>
          <a:lstStyle/>
          <a:p>
            <a:r>
              <a:rPr lang="en-US" sz="4000" b="1" u="sng" dirty="0" smtClean="0">
                <a:solidFill>
                  <a:schemeClr val="bg1">
                    <a:lumMod val="50000"/>
                  </a:schemeClr>
                </a:solidFill>
                <a:latin typeface="Baskerville Old Face" panose="02020602080505020303" pitchFamily="18" charset="0"/>
              </a:rPr>
              <a:t>ICFR- A few key issues</a:t>
            </a:r>
            <a:endParaRPr lang="en-IN" sz="4000" b="1" u="sng" dirty="0">
              <a:solidFill>
                <a:schemeClr val="bg1">
                  <a:lumMod val="50000"/>
                </a:schemeClr>
              </a:solidFill>
              <a:latin typeface="Baskerville Old Face" panose="02020602080505020303" pitchFamily="18" charset="0"/>
            </a:endParaRPr>
          </a:p>
        </p:txBody>
      </p:sp>
      <p:sp>
        <p:nvSpPr>
          <p:cNvPr id="5" name="TextBox 4"/>
          <p:cNvSpPr txBox="1"/>
          <p:nvPr/>
        </p:nvSpPr>
        <p:spPr>
          <a:xfrm>
            <a:off x="753980" y="838894"/>
            <a:ext cx="11213432" cy="2123658"/>
          </a:xfrm>
          <a:prstGeom prst="rect">
            <a:avLst/>
          </a:prstGeom>
          <a:noFill/>
        </p:spPr>
        <p:txBody>
          <a:bodyPr wrap="square" rtlCol="0">
            <a:spAutoFit/>
          </a:bodyPr>
          <a:lstStyle/>
          <a:p>
            <a:pPr marL="342900" indent="-342900" algn="just">
              <a:buClr>
                <a:srgbClr val="FFC000"/>
              </a:buClr>
              <a:buSzPct val="75000"/>
              <a:buFont typeface="Wingdings" panose="05000000000000000000" pitchFamily="2" charset="2"/>
              <a:buChar char="q"/>
            </a:pPr>
            <a:r>
              <a:rPr lang="en-US" sz="2200" b="1" u="sng" dirty="0" smtClean="0"/>
              <a:t>Relying </a:t>
            </a:r>
            <a:r>
              <a:rPr lang="en-US" sz="2200" b="1" u="sng" dirty="0"/>
              <a:t>on the work of internal </a:t>
            </a:r>
            <a:r>
              <a:rPr lang="en-US" sz="2200" b="1" u="sng" dirty="0" smtClean="0"/>
              <a:t>auditor</a:t>
            </a:r>
          </a:p>
          <a:p>
            <a:pPr algn="just">
              <a:buClr>
                <a:srgbClr val="FFC000"/>
              </a:buClr>
              <a:buSzPct val="75000"/>
            </a:pPr>
            <a:r>
              <a:rPr lang="en-US" sz="2200" dirty="0" smtClean="0"/>
              <a:t>Internal auditor, in </a:t>
            </a:r>
            <a:r>
              <a:rPr lang="en-US" sz="2200" dirty="0"/>
              <a:t>I</a:t>
            </a:r>
            <a:r>
              <a:rPr lang="en-US" sz="2200" dirty="0" smtClean="0"/>
              <a:t>ndian context is viewed as an extension of management, therefore the ability of statutory auditor to rely on the work of internal auditor is restricted. The </a:t>
            </a:r>
            <a:r>
              <a:rPr lang="en-US" sz="2200" dirty="0"/>
              <a:t>statutory </a:t>
            </a:r>
            <a:r>
              <a:rPr lang="en-US" sz="2200" dirty="0" smtClean="0"/>
              <a:t>auditor can look on the output of </a:t>
            </a:r>
            <a:r>
              <a:rPr lang="en-US" sz="2200" dirty="0"/>
              <a:t>internal </a:t>
            </a:r>
            <a:r>
              <a:rPr lang="en-US" sz="2200" dirty="0" smtClean="0"/>
              <a:t>auditor to determine his risks and plan further procedures based on his assessment of risks. </a:t>
            </a:r>
            <a:r>
              <a:rPr lang="en-US" sz="2200" dirty="0"/>
              <a:t>S</a:t>
            </a:r>
            <a:r>
              <a:rPr lang="en-US" sz="2200" dirty="0" smtClean="0"/>
              <a:t>tatutory </a:t>
            </a:r>
            <a:r>
              <a:rPr lang="en-US" sz="2200" dirty="0"/>
              <a:t>auditor</a:t>
            </a:r>
            <a:r>
              <a:rPr lang="en-US" sz="2200" dirty="0" smtClean="0"/>
              <a:t>, however cannot completely rely on the work of internal auditor. (SA-610)</a:t>
            </a:r>
            <a:endParaRPr lang="en-US" sz="2200" dirty="0"/>
          </a:p>
        </p:txBody>
      </p:sp>
      <p:sp>
        <p:nvSpPr>
          <p:cNvPr id="6" name="Footer Placeholder 1"/>
          <p:cNvSpPr>
            <a:spLocks noGrp="1"/>
          </p:cNvSpPr>
          <p:nvPr>
            <p:ph type="ftr" sz="quarter" idx="11"/>
          </p:nvPr>
        </p:nvSpPr>
        <p:spPr>
          <a:xfrm>
            <a:off x="-475641" y="6672646"/>
            <a:ext cx="3434400" cy="201168"/>
          </a:xfrm>
        </p:spPr>
        <p:txBody>
          <a:bodyPr/>
          <a:lstStyle/>
          <a:p>
            <a:r>
              <a:rPr lang="en-IN" dirty="0" smtClean="0"/>
              <a:t>Page 9</a:t>
            </a:r>
            <a:endParaRPr lang="en-GB" dirty="0"/>
          </a:p>
        </p:txBody>
      </p:sp>
    </p:spTree>
    <p:extLst>
      <p:ext uri="{BB962C8B-B14F-4D97-AF65-F5344CB8AC3E}">
        <p14:creationId xmlns:p14="http://schemas.microsoft.com/office/powerpoint/2010/main" val="2658998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checkerboard(across)">
                                      <p:cBhvr>
                                        <p:cTn id="17" dur="500"/>
                                        <p:tgtEl>
                                          <p:spTgt spid="5">
                                            <p:txEl>
                                              <p:pRg st="0" end="0"/>
                                            </p:txEl>
                                          </p:spTgt>
                                        </p:tgtEl>
                                      </p:cBhvr>
                                    </p:animEffect>
                                  </p:childTnLst>
                                </p:cTn>
                              </p:par>
                              <p:par>
                                <p:cTn id="18" presetID="5" presetClass="entr" presetSubtype="10" fill="hold" nodeType="with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checkerboard(across)">
                                      <p:cBhvr>
                                        <p:cTn id="2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20462" y="0"/>
            <a:ext cx="10972800" cy="707886"/>
          </a:xfrm>
          <a:prstGeom prst="rect">
            <a:avLst/>
          </a:prstGeom>
          <a:noFill/>
        </p:spPr>
        <p:txBody>
          <a:bodyPr wrap="square" rtlCol="0">
            <a:spAutoFit/>
          </a:bodyPr>
          <a:lstStyle/>
          <a:p>
            <a:r>
              <a:rPr lang="en-US" sz="4000" b="1" u="sng" dirty="0" smtClean="0">
                <a:solidFill>
                  <a:schemeClr val="bg1">
                    <a:lumMod val="50000"/>
                  </a:schemeClr>
                </a:solidFill>
                <a:latin typeface="Baskerville Old Face" panose="02020602080505020303" pitchFamily="18" charset="0"/>
              </a:rPr>
              <a:t>Internal Financial Controls- Who all are responsible?</a:t>
            </a:r>
            <a:endParaRPr lang="en-IN" sz="4000" b="1" u="sng" dirty="0">
              <a:solidFill>
                <a:schemeClr val="bg1">
                  <a:lumMod val="50000"/>
                </a:schemeClr>
              </a:solidFill>
              <a:latin typeface="Baskerville Old Face" panose="02020602080505020303" pitchFamily="18" charset="0"/>
            </a:endParaRPr>
          </a:p>
        </p:txBody>
      </p:sp>
      <p:sp>
        <p:nvSpPr>
          <p:cNvPr id="5" name="Rectangle 18"/>
          <p:cNvSpPr/>
          <p:nvPr/>
        </p:nvSpPr>
        <p:spPr>
          <a:xfrm>
            <a:off x="721212" y="876429"/>
            <a:ext cx="11470788" cy="1086427"/>
          </a:xfrm>
          <a:custGeom>
            <a:avLst/>
            <a:gdLst>
              <a:gd name="connsiteX0" fmla="*/ 0 w 4604656"/>
              <a:gd name="connsiteY0" fmla="*/ 0 h 2406861"/>
              <a:gd name="connsiteX1" fmla="*/ 4604656 w 4604656"/>
              <a:gd name="connsiteY1" fmla="*/ 0 h 2406861"/>
              <a:gd name="connsiteX2" fmla="*/ 4604656 w 4604656"/>
              <a:gd name="connsiteY2" fmla="*/ 2406861 h 2406861"/>
              <a:gd name="connsiteX3" fmla="*/ 0 w 4604656"/>
              <a:gd name="connsiteY3" fmla="*/ 2406861 h 2406861"/>
              <a:gd name="connsiteX4" fmla="*/ 0 w 4604656"/>
              <a:gd name="connsiteY4" fmla="*/ 0 h 2406861"/>
              <a:gd name="connsiteX0" fmla="*/ 0 w 4604656"/>
              <a:gd name="connsiteY0" fmla="*/ 0 h 2406861"/>
              <a:gd name="connsiteX1" fmla="*/ 4604656 w 4604656"/>
              <a:gd name="connsiteY1" fmla="*/ 0 h 2406861"/>
              <a:gd name="connsiteX2" fmla="*/ 4093028 w 4604656"/>
              <a:gd name="connsiteY2" fmla="*/ 2406861 h 2406861"/>
              <a:gd name="connsiteX3" fmla="*/ 0 w 4604656"/>
              <a:gd name="connsiteY3" fmla="*/ 2406861 h 2406861"/>
              <a:gd name="connsiteX4" fmla="*/ 0 w 4604656"/>
              <a:gd name="connsiteY4" fmla="*/ 0 h 240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656" h="2406861">
                <a:moveTo>
                  <a:pt x="0" y="0"/>
                </a:moveTo>
                <a:lnTo>
                  <a:pt x="4604656" y="0"/>
                </a:lnTo>
                <a:lnTo>
                  <a:pt x="4093028" y="2406861"/>
                </a:lnTo>
                <a:lnTo>
                  <a:pt x="0" y="2406861"/>
                </a:lnTo>
                <a:lnTo>
                  <a:pt x="0" y="0"/>
                </a:lnTo>
                <a:close/>
              </a:path>
            </a:pathLst>
          </a:custGeom>
          <a:solidFill>
            <a:schemeClr val="accent1">
              <a:lumMod val="40000"/>
              <a:lumOff val="60000"/>
            </a:schemeClr>
          </a:solidFill>
        </p:spPr>
        <p:txBody>
          <a:bodyPr wrap="square" lIns="32975" tIns="32975" rIns="108000" bIns="32975" anchor="ctr" anchorCtr="0">
            <a:noAutofit/>
          </a:bodyPr>
          <a:lstStyle/>
          <a:p>
            <a:pPr marL="248696" defTabSz="837715">
              <a:lnSpc>
                <a:spcPts val="2108"/>
              </a:lnSpc>
              <a:spcAft>
                <a:spcPts val="550"/>
              </a:spcAft>
              <a:buClr>
                <a:srgbClr val="FFE600"/>
              </a:buClr>
              <a:buSzPct val="70000"/>
              <a:defRPr/>
            </a:pPr>
            <a:r>
              <a:rPr lang="en-US" sz="1600" b="1" kern="0" dirty="0">
                <a:latin typeface="EYInterstate Light" panose="02000506000000020004" pitchFamily="2" charset="0"/>
              </a:rPr>
              <a:t>Paradigm shift in the focus of ‘Internal controls</a:t>
            </a:r>
            <a:r>
              <a:rPr lang="en-US" sz="1600" b="1" kern="0" dirty="0" smtClean="0">
                <a:latin typeface="EYInterstate Light" panose="02000506000000020004" pitchFamily="2" charset="0"/>
              </a:rPr>
              <a:t>’, with </a:t>
            </a:r>
            <a:r>
              <a:rPr lang="en-US" sz="1600" b="1" kern="0" dirty="0">
                <a:latin typeface="EYInterstate Light" panose="02000506000000020004" pitchFamily="2" charset="0"/>
              </a:rPr>
              <a:t>explicit responsibility </a:t>
            </a:r>
            <a:r>
              <a:rPr lang="en-US" sz="1600" b="1" kern="0" dirty="0" smtClean="0">
                <a:latin typeface="EYInterstate Light" panose="02000506000000020004" pitchFamily="2" charset="0"/>
              </a:rPr>
              <a:t>of </a:t>
            </a:r>
            <a:r>
              <a:rPr lang="en-US" sz="1600" b="1" kern="0" dirty="0">
                <a:latin typeface="EYInterstate Light" panose="02000506000000020004" pitchFamily="2" charset="0"/>
              </a:rPr>
              <a:t>the Board </a:t>
            </a:r>
            <a:r>
              <a:rPr lang="en-US" sz="1600" b="1" kern="0" dirty="0" smtClean="0">
                <a:latin typeface="EYInterstate Light" panose="02000506000000020004" pitchFamily="2" charset="0"/>
              </a:rPr>
              <a:t>and auditors to certify </a:t>
            </a:r>
            <a:r>
              <a:rPr lang="en-US" sz="1600" b="1" kern="0" dirty="0">
                <a:latin typeface="EYInterstate Light" panose="02000506000000020004" pitchFamily="2" charset="0"/>
              </a:rPr>
              <a:t>design and </a:t>
            </a:r>
            <a:r>
              <a:rPr lang="en-US" sz="1600" b="1" kern="0" dirty="0" smtClean="0">
                <a:latin typeface="EYInterstate Light" panose="02000506000000020004" pitchFamily="2" charset="0"/>
              </a:rPr>
              <a:t>operating </a:t>
            </a:r>
            <a:r>
              <a:rPr lang="en-US" sz="1600" b="1" kern="0" dirty="0">
                <a:latin typeface="EYInterstate Light" panose="02000506000000020004" pitchFamily="2" charset="0"/>
              </a:rPr>
              <a:t>effectiveness of IFC</a:t>
            </a:r>
            <a:endParaRPr lang="en-IN" sz="1600" b="1" kern="0" dirty="0">
              <a:latin typeface="EYInterstate Light" panose="02000506000000020004" pitchFamily="2" charset="0"/>
            </a:endParaRPr>
          </a:p>
        </p:txBody>
      </p:sp>
      <p:sp>
        <p:nvSpPr>
          <p:cNvPr id="9" name="Rectangle 8"/>
          <p:cNvSpPr/>
          <p:nvPr/>
        </p:nvSpPr>
        <p:spPr>
          <a:xfrm>
            <a:off x="4649274" y="2078315"/>
            <a:ext cx="7443988" cy="870948"/>
          </a:xfrm>
          <a:prstGeom prst="rect">
            <a:avLst/>
          </a:prstGeom>
          <a:noFill/>
          <a:ln w="25400">
            <a:solidFill>
              <a:schemeClr val="tx1"/>
            </a:solidFill>
          </a:ln>
          <a:effectLst/>
        </p:spPr>
        <p:txBody>
          <a:bodyPr wrap="square" lIns="103658" tIns="51857" rIns="103658" bIns="51857">
            <a:noAutofit/>
          </a:bodyPr>
          <a:lstStyle/>
          <a:p>
            <a:pPr marL="45076" algn="just" defTabSz="1042688">
              <a:spcAft>
                <a:spcPts val="600"/>
              </a:spcAft>
              <a:buClr>
                <a:srgbClr val="FFC000"/>
              </a:buClr>
              <a:buSzPct val="100000"/>
            </a:pPr>
            <a:r>
              <a:rPr lang="en-IN" altLang="en-US" sz="1600" dirty="0">
                <a:latin typeface="EYInterstate Light" panose="02000506000000020004" pitchFamily="2" charset="0"/>
              </a:rPr>
              <a:t>In the case of a listed company, the Directors’ Responsibility states that directors, </a:t>
            </a:r>
            <a:r>
              <a:rPr lang="en-IN" altLang="en-US" sz="1600" b="1" dirty="0">
                <a:latin typeface="EYInterstate Light" panose="02000506000000020004" pitchFamily="2" charset="0"/>
              </a:rPr>
              <a:t>have laid down IFC</a:t>
            </a:r>
            <a:r>
              <a:rPr lang="en-IN" altLang="en-US" sz="1600" b="1" dirty="0">
                <a:solidFill>
                  <a:srgbClr val="C00000"/>
                </a:solidFill>
                <a:latin typeface="EYInterstate Light" panose="02000506000000020004" pitchFamily="2" charset="0"/>
              </a:rPr>
              <a:t> </a:t>
            </a:r>
            <a:r>
              <a:rPr lang="en-IN" altLang="en-US" sz="1600" dirty="0">
                <a:latin typeface="EYInterstate Light" panose="02000506000000020004" pitchFamily="2" charset="0"/>
              </a:rPr>
              <a:t>to be followed by the company and that such </a:t>
            </a:r>
            <a:r>
              <a:rPr lang="en-IN" altLang="en-US" sz="1600" b="1" dirty="0">
                <a:latin typeface="EYInterstate Light" panose="02000506000000020004" pitchFamily="2" charset="0"/>
              </a:rPr>
              <a:t>controls are adequate and operating effectively. </a:t>
            </a:r>
          </a:p>
        </p:txBody>
      </p:sp>
      <p:sp>
        <p:nvSpPr>
          <p:cNvPr id="10" name="Rectangle 9"/>
          <p:cNvSpPr/>
          <p:nvPr/>
        </p:nvSpPr>
        <p:spPr>
          <a:xfrm>
            <a:off x="1090199" y="2092135"/>
            <a:ext cx="1539239" cy="860282"/>
          </a:xfrm>
          <a:prstGeom prst="rect">
            <a:avLst/>
          </a:prstGeom>
          <a:solidFill>
            <a:schemeClr val="bg1">
              <a:lumMod val="85000"/>
            </a:schemeClr>
          </a:solidFill>
          <a:ln w="25400">
            <a:noFill/>
          </a:ln>
          <a:effectLst/>
        </p:spPr>
        <p:txBody>
          <a:bodyPr wrap="square" lIns="103658" tIns="51857" rIns="103658" bIns="51857">
            <a:noAutofit/>
          </a:bodyPr>
          <a:lstStyle/>
          <a:p>
            <a:pPr marL="45076" algn="ctr" defTabSz="1042688">
              <a:spcAft>
                <a:spcPts val="600"/>
              </a:spcAft>
              <a:buClr>
                <a:srgbClr val="FFC000"/>
              </a:buClr>
              <a:buSzPct val="100000"/>
            </a:pPr>
            <a:r>
              <a:rPr lang="en-IN" altLang="en-US" sz="1600" b="1" dirty="0">
                <a:latin typeface="EYInterstate Light" panose="02000506000000020004" pitchFamily="2" charset="0"/>
              </a:rPr>
              <a:t>Section </a:t>
            </a:r>
            <a:r>
              <a:rPr lang="en-IN" altLang="en-US" sz="1600" b="1" dirty="0" smtClean="0">
                <a:latin typeface="EYInterstate Light" panose="02000506000000020004" pitchFamily="2" charset="0"/>
              </a:rPr>
              <a:t>134</a:t>
            </a:r>
            <a:br>
              <a:rPr lang="en-IN" altLang="en-US" sz="1600" b="1" dirty="0" smtClean="0">
                <a:latin typeface="EYInterstate Light" panose="02000506000000020004" pitchFamily="2" charset="0"/>
              </a:rPr>
            </a:br>
            <a:r>
              <a:rPr lang="en-US" altLang="en-US" sz="1600" b="1" u="sng" dirty="0" smtClean="0">
                <a:latin typeface="EYInterstate Light" panose="02000506000000020004" pitchFamily="2" charset="0"/>
              </a:rPr>
              <a:t>(IFC)</a:t>
            </a:r>
            <a:endParaRPr lang="en-IN" altLang="en-US" sz="1600" b="1" u="sng" dirty="0">
              <a:latin typeface="EYInterstate Light" panose="02000506000000020004" pitchFamily="2" charset="0"/>
            </a:endParaRPr>
          </a:p>
        </p:txBody>
      </p:sp>
      <p:sp>
        <p:nvSpPr>
          <p:cNvPr id="13" name="Rectangle 12"/>
          <p:cNvSpPr/>
          <p:nvPr/>
        </p:nvSpPr>
        <p:spPr>
          <a:xfrm>
            <a:off x="2955489" y="2089987"/>
            <a:ext cx="1596937" cy="861940"/>
          </a:xfrm>
          <a:prstGeom prst="rect">
            <a:avLst/>
          </a:prstGeom>
          <a:solidFill>
            <a:schemeClr val="accent5">
              <a:lumMod val="60000"/>
              <a:lumOff val="40000"/>
            </a:schemeClr>
          </a:solidFill>
          <a:ln w="25400">
            <a:noFill/>
          </a:ln>
          <a:effectLst/>
        </p:spPr>
        <p:txBody>
          <a:bodyPr wrap="square" lIns="103658" tIns="51857" rIns="103658" bIns="51857">
            <a:noAutofit/>
          </a:bodyPr>
          <a:lstStyle/>
          <a:p>
            <a:pPr marL="45076" algn="ctr" defTabSz="1042688">
              <a:spcAft>
                <a:spcPts val="600"/>
              </a:spcAft>
              <a:buClr>
                <a:srgbClr val="FFC000"/>
              </a:buClr>
              <a:buSzPct val="100000"/>
            </a:pPr>
            <a:r>
              <a:rPr lang="en-IN" altLang="en-US" sz="1600" b="1" dirty="0" smtClean="0">
                <a:latin typeface="EYInterstate Light" panose="02000506000000020004" pitchFamily="2" charset="0"/>
              </a:rPr>
              <a:t>Director’s Responsibility statement</a:t>
            </a:r>
            <a:endParaRPr lang="en-IN" altLang="en-US" sz="1600" b="1" dirty="0">
              <a:latin typeface="EYInterstate Light" panose="02000506000000020004" pitchFamily="2" charset="0"/>
            </a:endParaRPr>
          </a:p>
        </p:txBody>
      </p:sp>
      <p:sp>
        <p:nvSpPr>
          <p:cNvPr id="14" name="Rectangle 13"/>
          <p:cNvSpPr/>
          <p:nvPr/>
        </p:nvSpPr>
        <p:spPr>
          <a:xfrm>
            <a:off x="4649273" y="3222380"/>
            <a:ext cx="7443989" cy="898857"/>
          </a:xfrm>
          <a:prstGeom prst="rect">
            <a:avLst/>
          </a:prstGeom>
          <a:noFill/>
          <a:ln w="25400">
            <a:solidFill>
              <a:schemeClr val="tx1"/>
            </a:solidFill>
          </a:ln>
          <a:effectLst/>
        </p:spPr>
        <p:txBody>
          <a:bodyPr wrap="square" lIns="103658" tIns="51857" rIns="103658" bIns="51857">
            <a:noAutofit/>
          </a:bodyPr>
          <a:lstStyle/>
          <a:p>
            <a:pPr algn="just" defTabSz="1042688">
              <a:buClr>
                <a:srgbClr val="FFC000"/>
              </a:buClr>
              <a:buSzPct val="100000"/>
            </a:pPr>
            <a:r>
              <a:rPr lang="en-IN" altLang="en-US" sz="1600" dirty="0">
                <a:latin typeface="EYInterstate Light" panose="02000506000000020004" pitchFamily="2" charset="0"/>
              </a:rPr>
              <a:t>The auditor’s report should also state whether the company has </a:t>
            </a:r>
            <a:r>
              <a:rPr lang="en-IN" altLang="en-US" sz="1600" b="1" dirty="0">
                <a:latin typeface="EYInterstate Light" panose="02000506000000020004" pitchFamily="2" charset="0"/>
              </a:rPr>
              <a:t>adequate IFC system in place </a:t>
            </a:r>
            <a:r>
              <a:rPr lang="en-IN" altLang="en-US" sz="1600" dirty="0">
                <a:latin typeface="EYInterstate Light" panose="02000506000000020004" pitchFamily="2" charset="0"/>
              </a:rPr>
              <a:t>and </a:t>
            </a:r>
            <a:r>
              <a:rPr lang="en-IN" altLang="en-US" sz="1600" dirty="0" smtClean="0">
                <a:latin typeface="EYInterstate Light" panose="02000506000000020004" pitchFamily="2" charset="0"/>
              </a:rPr>
              <a:t>the </a:t>
            </a:r>
            <a:r>
              <a:rPr lang="en-IN" altLang="en-US" sz="1600" b="1" dirty="0" smtClean="0">
                <a:latin typeface="EYInterstate Light" panose="02000506000000020004" pitchFamily="2" charset="0"/>
              </a:rPr>
              <a:t>operating </a:t>
            </a:r>
            <a:r>
              <a:rPr lang="en-IN" altLang="en-US" sz="1600" b="1" dirty="0">
                <a:latin typeface="EYInterstate Light" panose="02000506000000020004" pitchFamily="2" charset="0"/>
              </a:rPr>
              <a:t>effectiveness of such </a:t>
            </a:r>
            <a:r>
              <a:rPr lang="en-IN" altLang="en-US" sz="1600" b="1" dirty="0" smtClean="0">
                <a:latin typeface="EYInterstate Light" panose="02000506000000020004" pitchFamily="2" charset="0"/>
              </a:rPr>
              <a:t>controls.</a:t>
            </a:r>
          </a:p>
          <a:p>
            <a:pPr algn="just" defTabSz="1042688">
              <a:buClr>
                <a:srgbClr val="FFC000"/>
              </a:buClr>
              <a:buSzPct val="100000"/>
            </a:pPr>
            <a:r>
              <a:rPr lang="en-US" altLang="en-US" sz="1600" b="1" dirty="0" smtClean="0">
                <a:latin typeface="EYInterstate Light" panose="02000506000000020004" pitchFamily="2" charset="0"/>
              </a:rPr>
              <a:t>As per guidance note issued by ICAI, auditor will opine only on ICFR</a:t>
            </a:r>
            <a:r>
              <a:rPr lang="en-US" altLang="en-US" b="1" dirty="0" smtClean="0">
                <a:latin typeface="EYInterstate Light" panose="02000506000000020004" pitchFamily="2" charset="0"/>
              </a:rPr>
              <a:t>.</a:t>
            </a:r>
            <a:endParaRPr lang="en-IN" altLang="en-US" b="1" dirty="0" smtClean="0">
              <a:latin typeface="EYInterstate Light" panose="02000506000000020004" pitchFamily="2" charset="0"/>
            </a:endParaRPr>
          </a:p>
          <a:p>
            <a:pPr marL="45076" algn="just" defTabSz="1042688">
              <a:spcAft>
                <a:spcPts val="600"/>
              </a:spcAft>
              <a:buClr>
                <a:srgbClr val="FFC000"/>
              </a:buClr>
              <a:buSzPct val="100000"/>
            </a:pPr>
            <a:endParaRPr lang="en-IN" altLang="en-US" b="1" dirty="0" smtClean="0">
              <a:latin typeface="EYInterstate Light" panose="02000506000000020004" pitchFamily="2" charset="0"/>
            </a:endParaRPr>
          </a:p>
          <a:p>
            <a:pPr marL="45076" algn="just" defTabSz="1042688">
              <a:spcAft>
                <a:spcPts val="600"/>
              </a:spcAft>
              <a:buClr>
                <a:srgbClr val="FFC000"/>
              </a:buClr>
              <a:buSzPct val="100000"/>
            </a:pPr>
            <a:endParaRPr lang="en-IN" altLang="en-US" b="1" dirty="0">
              <a:latin typeface="EYInterstate Light" panose="02000506000000020004" pitchFamily="2" charset="0"/>
            </a:endParaRPr>
          </a:p>
          <a:p>
            <a:pPr marL="45076" algn="just" defTabSz="1042688">
              <a:spcAft>
                <a:spcPts val="600"/>
              </a:spcAft>
              <a:buClr>
                <a:srgbClr val="FFC000"/>
              </a:buClr>
              <a:buSzPct val="100000"/>
            </a:pPr>
            <a:endParaRPr lang="en-IN" altLang="en-US" b="1" dirty="0">
              <a:latin typeface="EYInterstate Light" panose="02000506000000020004" pitchFamily="2" charset="0"/>
            </a:endParaRPr>
          </a:p>
        </p:txBody>
      </p:sp>
      <p:sp>
        <p:nvSpPr>
          <p:cNvPr id="15" name="Rectangle 14"/>
          <p:cNvSpPr/>
          <p:nvPr/>
        </p:nvSpPr>
        <p:spPr>
          <a:xfrm>
            <a:off x="1088051" y="3249079"/>
            <a:ext cx="1539239" cy="872625"/>
          </a:xfrm>
          <a:prstGeom prst="rect">
            <a:avLst/>
          </a:prstGeom>
          <a:solidFill>
            <a:schemeClr val="bg1">
              <a:lumMod val="85000"/>
            </a:schemeClr>
          </a:solidFill>
          <a:ln w="25400">
            <a:noFill/>
          </a:ln>
          <a:effectLst/>
        </p:spPr>
        <p:txBody>
          <a:bodyPr wrap="square" lIns="103658" tIns="51857" rIns="103658" bIns="51857">
            <a:noAutofit/>
          </a:bodyPr>
          <a:lstStyle/>
          <a:p>
            <a:pPr marL="45076" algn="ctr" defTabSz="1042688">
              <a:spcAft>
                <a:spcPts val="600"/>
              </a:spcAft>
              <a:buClr>
                <a:srgbClr val="FFC000"/>
              </a:buClr>
              <a:buSzPct val="100000"/>
            </a:pPr>
            <a:r>
              <a:rPr lang="en-IN" altLang="en-US" sz="1600" b="1" dirty="0">
                <a:latin typeface="EYInterstate Light" panose="02000506000000020004" pitchFamily="2" charset="0"/>
              </a:rPr>
              <a:t>Section </a:t>
            </a:r>
            <a:r>
              <a:rPr lang="en-IN" altLang="en-US" sz="1600" b="1" dirty="0" smtClean="0">
                <a:latin typeface="EYInterstate Light" panose="02000506000000020004" pitchFamily="2" charset="0"/>
              </a:rPr>
              <a:t>143</a:t>
            </a:r>
            <a:br>
              <a:rPr lang="en-IN" altLang="en-US" sz="1600" b="1" dirty="0" smtClean="0">
                <a:latin typeface="EYInterstate Light" panose="02000506000000020004" pitchFamily="2" charset="0"/>
              </a:rPr>
            </a:br>
            <a:r>
              <a:rPr lang="en-US" altLang="en-US" sz="1600" b="1" u="sng" dirty="0" smtClean="0">
                <a:latin typeface="EYInterstate Light" panose="02000506000000020004" pitchFamily="2" charset="0"/>
              </a:rPr>
              <a:t>(ICFR)</a:t>
            </a:r>
            <a:endParaRPr lang="en-IN" altLang="en-US" sz="1600" b="1" u="sng" dirty="0">
              <a:latin typeface="EYInterstate Light" panose="02000506000000020004" pitchFamily="2" charset="0"/>
            </a:endParaRPr>
          </a:p>
        </p:txBody>
      </p:sp>
      <p:sp>
        <p:nvSpPr>
          <p:cNvPr id="16" name="Rectangle 15"/>
          <p:cNvSpPr/>
          <p:nvPr/>
        </p:nvSpPr>
        <p:spPr>
          <a:xfrm>
            <a:off x="2953341" y="3246932"/>
            <a:ext cx="1599165" cy="874306"/>
          </a:xfrm>
          <a:prstGeom prst="rect">
            <a:avLst/>
          </a:prstGeom>
          <a:solidFill>
            <a:schemeClr val="accent5">
              <a:lumMod val="60000"/>
              <a:lumOff val="40000"/>
            </a:schemeClr>
          </a:solidFill>
          <a:ln w="25400">
            <a:noFill/>
          </a:ln>
          <a:effectLst/>
        </p:spPr>
        <p:txBody>
          <a:bodyPr wrap="square" lIns="103658" tIns="51857" rIns="103658" bIns="51857">
            <a:noAutofit/>
          </a:bodyPr>
          <a:lstStyle/>
          <a:p>
            <a:pPr marL="45076" algn="ctr" defTabSz="1042688">
              <a:spcAft>
                <a:spcPts val="600"/>
              </a:spcAft>
              <a:buClr>
                <a:srgbClr val="FFC000"/>
              </a:buClr>
              <a:buSzPct val="100000"/>
            </a:pPr>
            <a:r>
              <a:rPr lang="en-IN" altLang="en-US" sz="1600" b="1" dirty="0" smtClean="0">
                <a:latin typeface="EYInterstate Light" panose="02000506000000020004" pitchFamily="2" charset="0"/>
              </a:rPr>
              <a:t>Auditors Report</a:t>
            </a:r>
            <a:endParaRPr lang="en-IN" altLang="en-US" sz="1600" b="1" dirty="0">
              <a:latin typeface="EYInterstate Light" panose="02000506000000020004" pitchFamily="2" charset="0"/>
            </a:endParaRPr>
          </a:p>
        </p:txBody>
      </p:sp>
      <p:sp>
        <p:nvSpPr>
          <p:cNvPr id="17" name="Rectangle 16"/>
          <p:cNvSpPr/>
          <p:nvPr/>
        </p:nvSpPr>
        <p:spPr>
          <a:xfrm>
            <a:off x="4621367" y="4379331"/>
            <a:ext cx="7443989" cy="1001430"/>
          </a:xfrm>
          <a:prstGeom prst="rect">
            <a:avLst/>
          </a:prstGeom>
          <a:noFill/>
          <a:ln w="25400">
            <a:solidFill>
              <a:schemeClr val="tx1"/>
            </a:solidFill>
          </a:ln>
          <a:effectLst/>
        </p:spPr>
        <p:txBody>
          <a:bodyPr wrap="square" lIns="103658" tIns="51857" rIns="103658" bIns="51857">
            <a:noAutofit/>
          </a:bodyPr>
          <a:lstStyle/>
          <a:p>
            <a:pPr marL="45076" defTabSz="1042688">
              <a:spcAft>
                <a:spcPts val="600"/>
              </a:spcAft>
              <a:buClr>
                <a:srgbClr val="FFC000"/>
              </a:buClr>
              <a:buSzPct val="100000"/>
            </a:pPr>
            <a:r>
              <a:rPr lang="en-IN" altLang="en-US" sz="1600" dirty="0">
                <a:latin typeface="EYInterstate Light" panose="02000506000000020004" pitchFamily="2" charset="0"/>
              </a:rPr>
              <a:t>Audit committee </a:t>
            </a:r>
            <a:r>
              <a:rPr lang="en-IN" altLang="en-US" sz="1600" b="1" dirty="0">
                <a:latin typeface="EYInterstate Light" panose="02000506000000020004" pitchFamily="2" charset="0"/>
              </a:rPr>
              <a:t>may call for comments of auditors about internal control systems </a:t>
            </a:r>
            <a:r>
              <a:rPr lang="en-IN" altLang="en-US" sz="1600" dirty="0">
                <a:latin typeface="EYInterstate Light" panose="02000506000000020004" pitchFamily="2" charset="0"/>
              </a:rPr>
              <a:t>before their submission to the Board and may also discuss any related issues with the internal and statutory auditors and the management of the </a:t>
            </a:r>
            <a:r>
              <a:rPr lang="en-IN" altLang="en-US" sz="1600" dirty="0" smtClean="0">
                <a:latin typeface="EYInterstate Light" panose="02000506000000020004" pitchFamily="2" charset="0"/>
              </a:rPr>
              <a:t>company. </a:t>
            </a:r>
            <a:endParaRPr lang="en-IN" altLang="en-US" sz="1600" dirty="0">
              <a:latin typeface="EYInterstate Light" panose="02000506000000020004" pitchFamily="2" charset="0"/>
            </a:endParaRPr>
          </a:p>
        </p:txBody>
      </p:sp>
      <p:sp>
        <p:nvSpPr>
          <p:cNvPr id="18" name="Rectangle 17"/>
          <p:cNvSpPr/>
          <p:nvPr/>
        </p:nvSpPr>
        <p:spPr>
          <a:xfrm>
            <a:off x="1060145" y="4406030"/>
            <a:ext cx="1539239" cy="975000"/>
          </a:xfrm>
          <a:prstGeom prst="rect">
            <a:avLst/>
          </a:prstGeom>
          <a:solidFill>
            <a:schemeClr val="bg1">
              <a:lumMod val="85000"/>
            </a:schemeClr>
          </a:solidFill>
          <a:ln w="25400">
            <a:noFill/>
          </a:ln>
          <a:effectLst/>
        </p:spPr>
        <p:txBody>
          <a:bodyPr wrap="square" lIns="103658" tIns="51857" rIns="103658" bIns="51857">
            <a:noAutofit/>
          </a:bodyPr>
          <a:lstStyle/>
          <a:p>
            <a:pPr marL="45076" algn="ctr" defTabSz="1042688">
              <a:spcAft>
                <a:spcPts val="600"/>
              </a:spcAft>
              <a:buClr>
                <a:srgbClr val="FFC000"/>
              </a:buClr>
              <a:buSzPct val="100000"/>
            </a:pPr>
            <a:r>
              <a:rPr lang="en-IN" altLang="en-US" sz="1600" b="1" dirty="0">
                <a:latin typeface="EYInterstate Light" panose="02000506000000020004" pitchFamily="2" charset="0"/>
              </a:rPr>
              <a:t>Section </a:t>
            </a:r>
            <a:r>
              <a:rPr lang="en-IN" altLang="en-US" sz="1600" b="1" dirty="0" smtClean="0">
                <a:latin typeface="EYInterstate Light" panose="02000506000000020004" pitchFamily="2" charset="0"/>
              </a:rPr>
              <a:t>177</a:t>
            </a:r>
            <a:br>
              <a:rPr lang="en-IN" altLang="en-US" sz="1600" b="1" dirty="0" smtClean="0">
                <a:latin typeface="EYInterstate Light" panose="02000506000000020004" pitchFamily="2" charset="0"/>
              </a:rPr>
            </a:br>
            <a:r>
              <a:rPr lang="en-US" altLang="en-US" sz="1600" b="1" u="sng" dirty="0" smtClean="0">
                <a:latin typeface="EYInterstate Light" panose="02000506000000020004" pitchFamily="2" charset="0"/>
              </a:rPr>
              <a:t>(IFC)</a:t>
            </a:r>
            <a:endParaRPr lang="en-IN" altLang="en-US" sz="1600" b="1" u="sng" dirty="0">
              <a:latin typeface="EYInterstate Light" panose="02000506000000020004" pitchFamily="2" charset="0"/>
            </a:endParaRPr>
          </a:p>
        </p:txBody>
      </p:sp>
      <p:sp>
        <p:nvSpPr>
          <p:cNvPr id="19" name="Rectangle 18"/>
          <p:cNvSpPr/>
          <p:nvPr/>
        </p:nvSpPr>
        <p:spPr>
          <a:xfrm>
            <a:off x="2925435" y="4403883"/>
            <a:ext cx="1599165" cy="976878"/>
          </a:xfrm>
          <a:prstGeom prst="rect">
            <a:avLst/>
          </a:prstGeom>
          <a:solidFill>
            <a:schemeClr val="accent5">
              <a:lumMod val="60000"/>
              <a:lumOff val="40000"/>
            </a:schemeClr>
          </a:solidFill>
          <a:ln w="25400">
            <a:noFill/>
          </a:ln>
          <a:effectLst/>
        </p:spPr>
        <p:txBody>
          <a:bodyPr wrap="square" lIns="103658" tIns="51857" rIns="103658" bIns="51857">
            <a:noAutofit/>
          </a:bodyPr>
          <a:lstStyle/>
          <a:p>
            <a:pPr marL="45076" algn="ctr" defTabSz="1042688">
              <a:spcAft>
                <a:spcPts val="600"/>
              </a:spcAft>
              <a:buClr>
                <a:srgbClr val="FFC000"/>
              </a:buClr>
              <a:buSzPct val="100000"/>
            </a:pPr>
            <a:r>
              <a:rPr lang="en-IN" altLang="en-US" sz="1600" b="1" dirty="0" smtClean="0">
                <a:latin typeface="EYInterstate Light" panose="02000506000000020004" pitchFamily="2" charset="0"/>
              </a:rPr>
              <a:t>Audit Committee</a:t>
            </a:r>
            <a:endParaRPr lang="en-IN" altLang="en-US" sz="1600" b="1" dirty="0">
              <a:latin typeface="EYInterstate Light" panose="02000506000000020004" pitchFamily="2" charset="0"/>
            </a:endParaRPr>
          </a:p>
        </p:txBody>
      </p:sp>
      <p:sp>
        <p:nvSpPr>
          <p:cNvPr id="20" name="Rectangle 19"/>
          <p:cNvSpPr/>
          <p:nvPr/>
        </p:nvSpPr>
        <p:spPr>
          <a:xfrm>
            <a:off x="4619219" y="5536282"/>
            <a:ext cx="7443989" cy="877397"/>
          </a:xfrm>
          <a:prstGeom prst="rect">
            <a:avLst/>
          </a:prstGeom>
          <a:noFill/>
          <a:ln w="25400">
            <a:solidFill>
              <a:schemeClr val="tx1"/>
            </a:solidFill>
          </a:ln>
          <a:effectLst/>
        </p:spPr>
        <p:txBody>
          <a:bodyPr wrap="square" lIns="103658" tIns="51857" rIns="103658" bIns="51857">
            <a:noAutofit/>
          </a:bodyPr>
          <a:lstStyle/>
          <a:p>
            <a:pPr marL="45076" defTabSz="1042688">
              <a:spcAft>
                <a:spcPts val="600"/>
              </a:spcAft>
              <a:buClr>
                <a:srgbClr val="FFC000"/>
              </a:buClr>
              <a:buSzPct val="100000"/>
            </a:pPr>
            <a:r>
              <a:rPr lang="en-IN" altLang="en-US" sz="1600" dirty="0" smtClean="0">
                <a:latin typeface="EYInterstate Light" panose="02000506000000020004" pitchFamily="2" charset="0"/>
              </a:rPr>
              <a:t>The </a:t>
            </a:r>
            <a:r>
              <a:rPr lang="en-IN" altLang="en-US" sz="1600" dirty="0">
                <a:latin typeface="EYInterstate Light" panose="02000506000000020004" pitchFamily="2" charset="0"/>
              </a:rPr>
              <a:t>independent directors should satisfy themselves on the integrity of financial information and </a:t>
            </a:r>
            <a:r>
              <a:rPr lang="en-IN" altLang="en-US" sz="1600" b="1" dirty="0">
                <a:latin typeface="EYInterstate Light" panose="02000506000000020004" pitchFamily="2" charset="0"/>
              </a:rPr>
              <a:t>ensure that financial controls </a:t>
            </a:r>
            <a:r>
              <a:rPr lang="en-IN" altLang="en-US" sz="1600" dirty="0">
                <a:latin typeface="EYInterstate Light" panose="02000506000000020004" pitchFamily="2" charset="0"/>
              </a:rPr>
              <a:t>and systems of risk management </a:t>
            </a:r>
            <a:r>
              <a:rPr lang="en-IN" altLang="en-US" sz="1600" b="1" dirty="0">
                <a:latin typeface="EYInterstate Light" panose="02000506000000020004" pitchFamily="2" charset="0"/>
              </a:rPr>
              <a:t>are robust and defensible</a:t>
            </a:r>
            <a:r>
              <a:rPr lang="en-IN" altLang="en-US" sz="1600" dirty="0">
                <a:latin typeface="EYInterstate Light" panose="02000506000000020004" pitchFamily="2" charset="0"/>
              </a:rPr>
              <a:t>.</a:t>
            </a:r>
          </a:p>
        </p:txBody>
      </p:sp>
      <p:sp>
        <p:nvSpPr>
          <p:cNvPr id="21" name="Rectangle 20"/>
          <p:cNvSpPr/>
          <p:nvPr/>
        </p:nvSpPr>
        <p:spPr>
          <a:xfrm>
            <a:off x="1057997" y="5562981"/>
            <a:ext cx="1539239" cy="854241"/>
          </a:xfrm>
          <a:prstGeom prst="rect">
            <a:avLst/>
          </a:prstGeom>
          <a:solidFill>
            <a:schemeClr val="bg1">
              <a:lumMod val="85000"/>
            </a:schemeClr>
          </a:solidFill>
          <a:ln w="25400">
            <a:noFill/>
          </a:ln>
          <a:effectLst/>
        </p:spPr>
        <p:txBody>
          <a:bodyPr wrap="square" lIns="103658" tIns="51857" rIns="103658" bIns="51857">
            <a:noAutofit/>
          </a:bodyPr>
          <a:lstStyle/>
          <a:p>
            <a:pPr marL="45076" algn="ctr" defTabSz="1042688">
              <a:spcAft>
                <a:spcPts val="600"/>
              </a:spcAft>
              <a:buClr>
                <a:srgbClr val="FFC000"/>
              </a:buClr>
              <a:buSzPct val="100000"/>
            </a:pPr>
            <a:r>
              <a:rPr lang="en-IN" altLang="en-US" sz="1600" b="1" dirty="0" smtClean="0">
                <a:latin typeface="EYInterstate Light" panose="02000506000000020004" pitchFamily="2" charset="0"/>
              </a:rPr>
              <a:t>Schedule IV</a:t>
            </a:r>
            <a:br>
              <a:rPr lang="en-IN" altLang="en-US" sz="1600" b="1" dirty="0" smtClean="0">
                <a:latin typeface="EYInterstate Light" panose="02000506000000020004" pitchFamily="2" charset="0"/>
              </a:rPr>
            </a:br>
            <a:r>
              <a:rPr lang="en-US" altLang="en-US" sz="1600" b="1" u="sng" dirty="0" smtClean="0">
                <a:latin typeface="EYInterstate Light" panose="02000506000000020004" pitchFamily="2" charset="0"/>
              </a:rPr>
              <a:t>(ICFR)</a:t>
            </a:r>
            <a:endParaRPr lang="en-IN" altLang="en-US" sz="1600" b="1" u="sng" dirty="0">
              <a:latin typeface="EYInterstate Light" panose="02000506000000020004" pitchFamily="2" charset="0"/>
            </a:endParaRPr>
          </a:p>
        </p:txBody>
      </p:sp>
      <p:sp>
        <p:nvSpPr>
          <p:cNvPr id="22" name="Rectangle 21"/>
          <p:cNvSpPr/>
          <p:nvPr/>
        </p:nvSpPr>
        <p:spPr>
          <a:xfrm>
            <a:off x="2923287" y="5560834"/>
            <a:ext cx="1599165" cy="855886"/>
          </a:xfrm>
          <a:prstGeom prst="rect">
            <a:avLst/>
          </a:prstGeom>
          <a:solidFill>
            <a:schemeClr val="accent5">
              <a:lumMod val="60000"/>
              <a:lumOff val="40000"/>
            </a:schemeClr>
          </a:solidFill>
          <a:ln w="25400">
            <a:noFill/>
          </a:ln>
          <a:effectLst/>
        </p:spPr>
        <p:txBody>
          <a:bodyPr wrap="square" lIns="103658" tIns="51857" rIns="103658" bIns="51857">
            <a:noAutofit/>
          </a:bodyPr>
          <a:lstStyle/>
          <a:p>
            <a:pPr marL="45076" algn="ctr" defTabSz="1042688">
              <a:spcAft>
                <a:spcPts val="600"/>
              </a:spcAft>
              <a:buClr>
                <a:srgbClr val="FFC000"/>
              </a:buClr>
              <a:buSzPct val="100000"/>
            </a:pPr>
            <a:r>
              <a:rPr lang="en-IN" altLang="en-US" sz="1600" b="1" dirty="0" smtClean="0">
                <a:latin typeface="EYInterstate Light" panose="02000506000000020004" pitchFamily="2" charset="0"/>
              </a:rPr>
              <a:t>Independent Directors</a:t>
            </a:r>
            <a:endParaRPr lang="en-IN" altLang="en-US" sz="1600" b="1" dirty="0">
              <a:latin typeface="EYInterstate Light" panose="02000506000000020004" pitchFamily="2" charset="0"/>
            </a:endParaRPr>
          </a:p>
        </p:txBody>
      </p:sp>
      <p:sp>
        <p:nvSpPr>
          <p:cNvPr id="23" name="Footer Placeholder 1"/>
          <p:cNvSpPr>
            <a:spLocks noGrp="1"/>
          </p:cNvSpPr>
          <p:nvPr>
            <p:ph type="ftr" sz="quarter" idx="11"/>
          </p:nvPr>
        </p:nvSpPr>
        <p:spPr>
          <a:xfrm>
            <a:off x="-475641" y="6672646"/>
            <a:ext cx="3434400" cy="201168"/>
          </a:xfrm>
        </p:spPr>
        <p:txBody>
          <a:bodyPr/>
          <a:lstStyle/>
          <a:p>
            <a:r>
              <a:rPr lang="en-IN" dirty="0" smtClean="0"/>
              <a:t>Page 10</a:t>
            </a:r>
            <a:endParaRPr lang="en-GB" dirty="0"/>
          </a:p>
        </p:txBody>
      </p:sp>
    </p:spTree>
    <p:extLst>
      <p:ext uri="{BB962C8B-B14F-4D97-AF65-F5344CB8AC3E}">
        <p14:creationId xmlns:p14="http://schemas.microsoft.com/office/powerpoint/2010/main" val="31050788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500"/>
                                        <p:tgtEl>
                                          <p:spTgt spid="14"/>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down)">
                                      <p:cBhvr>
                                        <p:cTn id="30" dur="500"/>
                                        <p:tgtEl>
                                          <p:spTgt spid="16"/>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down)">
                                      <p:cBhvr>
                                        <p:cTn id="33" dur="500"/>
                                        <p:tgtEl>
                                          <p:spTgt spid="17"/>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down)">
                                      <p:cBhvr>
                                        <p:cTn id="36" dur="500"/>
                                        <p:tgtEl>
                                          <p:spTgt spid="18"/>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down)">
                                      <p:cBhvr>
                                        <p:cTn id="39" dur="500"/>
                                        <p:tgtEl>
                                          <p:spTgt spid="19"/>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down)">
                                      <p:cBhvr>
                                        <p:cTn id="42" dur="500"/>
                                        <p:tgtEl>
                                          <p:spTgt spid="20"/>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ipe(down)">
                                      <p:cBhvr>
                                        <p:cTn id="45" dur="500"/>
                                        <p:tgtEl>
                                          <p:spTgt spid="21"/>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down)">
                                      <p:cBhvr>
                                        <p:cTn id="4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9" grpId="0" animBg="1"/>
      <p:bldP spid="10"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19219" y="1067304"/>
            <a:ext cx="7443989" cy="1336377"/>
          </a:xfrm>
          <a:prstGeom prst="rect">
            <a:avLst/>
          </a:prstGeom>
          <a:noFill/>
          <a:ln w="25400">
            <a:solidFill>
              <a:schemeClr val="tx1"/>
            </a:solidFill>
          </a:ln>
          <a:effectLst/>
        </p:spPr>
        <p:txBody>
          <a:bodyPr wrap="square" lIns="103658" tIns="51857" rIns="103658" bIns="51857">
            <a:noAutofit/>
          </a:bodyPr>
          <a:lstStyle/>
          <a:p>
            <a:pPr marL="45076" defTabSz="1042688">
              <a:spcAft>
                <a:spcPts val="600"/>
              </a:spcAft>
              <a:buClr>
                <a:srgbClr val="FFC000"/>
              </a:buClr>
              <a:buSzPct val="100000"/>
            </a:pPr>
            <a:r>
              <a:rPr lang="en-IN" altLang="en-US" sz="1600" dirty="0" smtClean="0">
                <a:latin typeface="EYInterstate Light" panose="02000506000000020004" pitchFamily="2" charset="0"/>
              </a:rPr>
              <a:t>In case of </a:t>
            </a:r>
            <a:r>
              <a:rPr lang="en-IN" altLang="en-US" sz="1600" b="1" dirty="0" smtClean="0">
                <a:latin typeface="EYInterstate Light" panose="02000506000000020004" pitchFamily="2" charset="0"/>
              </a:rPr>
              <a:t>all</a:t>
            </a:r>
            <a:r>
              <a:rPr lang="en-IN" altLang="en-US" sz="1600" dirty="0" smtClean="0">
                <a:latin typeface="EYInterstate Light" panose="02000506000000020004" pitchFamily="2" charset="0"/>
              </a:rPr>
              <a:t> companies, the board of directors report to state the details in respect of adequacy of internal financial controls with reference to the financial statements.</a:t>
            </a:r>
            <a:endParaRPr lang="en-IN" altLang="en-US" sz="1600" dirty="0">
              <a:latin typeface="EYInterstate Light" panose="02000506000000020004" pitchFamily="2" charset="0"/>
            </a:endParaRPr>
          </a:p>
        </p:txBody>
      </p:sp>
      <p:sp>
        <p:nvSpPr>
          <p:cNvPr id="5" name="Rectangle 4"/>
          <p:cNvSpPr/>
          <p:nvPr/>
        </p:nvSpPr>
        <p:spPr>
          <a:xfrm>
            <a:off x="1057997" y="1094004"/>
            <a:ext cx="1539239" cy="1301107"/>
          </a:xfrm>
          <a:prstGeom prst="rect">
            <a:avLst/>
          </a:prstGeom>
          <a:solidFill>
            <a:schemeClr val="bg1">
              <a:lumMod val="85000"/>
            </a:schemeClr>
          </a:solidFill>
          <a:ln w="25400">
            <a:noFill/>
          </a:ln>
          <a:effectLst/>
        </p:spPr>
        <p:txBody>
          <a:bodyPr wrap="square" lIns="103658" tIns="51857" rIns="103658" bIns="51857">
            <a:noAutofit/>
          </a:bodyPr>
          <a:lstStyle/>
          <a:p>
            <a:pPr marL="45076" algn="ctr" defTabSz="1042688">
              <a:spcAft>
                <a:spcPts val="600"/>
              </a:spcAft>
              <a:buClr>
                <a:srgbClr val="FFC000"/>
              </a:buClr>
              <a:buSzPct val="100000"/>
            </a:pPr>
            <a:r>
              <a:rPr lang="en-US" altLang="en-US" sz="1600" b="1" dirty="0" smtClean="0">
                <a:latin typeface="EYInterstate Light" panose="02000506000000020004" pitchFamily="2" charset="0"/>
              </a:rPr>
              <a:t>Rule 8(5)(viii) of Companies (Accounts) Rules, 2014 (ICFR)</a:t>
            </a:r>
            <a:endParaRPr lang="en-IN" altLang="en-US" sz="1600" b="1" u="sng" dirty="0">
              <a:latin typeface="EYInterstate Light" panose="02000506000000020004" pitchFamily="2" charset="0"/>
            </a:endParaRPr>
          </a:p>
        </p:txBody>
      </p:sp>
      <p:sp>
        <p:nvSpPr>
          <p:cNvPr id="6" name="Rectangle 5"/>
          <p:cNvSpPr/>
          <p:nvPr/>
        </p:nvSpPr>
        <p:spPr>
          <a:xfrm>
            <a:off x="2923287" y="1091856"/>
            <a:ext cx="1599165" cy="1303613"/>
          </a:xfrm>
          <a:prstGeom prst="rect">
            <a:avLst/>
          </a:prstGeom>
          <a:solidFill>
            <a:schemeClr val="accent5">
              <a:lumMod val="60000"/>
              <a:lumOff val="40000"/>
            </a:schemeClr>
          </a:solidFill>
          <a:ln w="25400">
            <a:noFill/>
          </a:ln>
          <a:effectLst/>
        </p:spPr>
        <p:txBody>
          <a:bodyPr wrap="square" lIns="103658" tIns="51857" rIns="103658" bIns="51857">
            <a:noAutofit/>
          </a:bodyPr>
          <a:lstStyle/>
          <a:p>
            <a:pPr marL="45076" algn="ctr" defTabSz="1042688">
              <a:spcAft>
                <a:spcPts val="600"/>
              </a:spcAft>
              <a:buClr>
                <a:srgbClr val="FFC000"/>
              </a:buClr>
              <a:buSzPct val="100000"/>
            </a:pPr>
            <a:r>
              <a:rPr lang="en-IN" altLang="en-US" sz="1600" b="1" dirty="0" smtClean="0">
                <a:latin typeface="EYInterstate Light" panose="02000506000000020004" pitchFamily="2" charset="0"/>
              </a:rPr>
              <a:t>Board of Directors Report</a:t>
            </a:r>
            <a:endParaRPr lang="en-IN" altLang="en-US" sz="1600" b="1" dirty="0">
              <a:latin typeface="EYInterstate Light" panose="02000506000000020004" pitchFamily="2" charset="0"/>
            </a:endParaRPr>
          </a:p>
        </p:txBody>
      </p:sp>
      <p:sp>
        <p:nvSpPr>
          <p:cNvPr id="7" name="TextBox 6"/>
          <p:cNvSpPr txBox="1"/>
          <p:nvPr/>
        </p:nvSpPr>
        <p:spPr>
          <a:xfrm>
            <a:off x="1120462" y="0"/>
            <a:ext cx="10972800" cy="707886"/>
          </a:xfrm>
          <a:prstGeom prst="rect">
            <a:avLst/>
          </a:prstGeom>
          <a:noFill/>
        </p:spPr>
        <p:txBody>
          <a:bodyPr wrap="square" rtlCol="0">
            <a:spAutoFit/>
          </a:bodyPr>
          <a:lstStyle/>
          <a:p>
            <a:r>
              <a:rPr lang="en-US" sz="4000" b="1" u="sng" dirty="0" smtClean="0">
                <a:solidFill>
                  <a:schemeClr val="bg1">
                    <a:lumMod val="50000"/>
                  </a:schemeClr>
                </a:solidFill>
                <a:latin typeface="Baskerville Old Face" panose="02020602080505020303" pitchFamily="18" charset="0"/>
              </a:rPr>
              <a:t>Internal Financial Controls- Who all are responsible?</a:t>
            </a:r>
            <a:endParaRPr lang="en-IN" sz="4000" b="1" u="sng" dirty="0">
              <a:solidFill>
                <a:schemeClr val="bg1">
                  <a:lumMod val="50000"/>
                </a:schemeClr>
              </a:solidFill>
              <a:latin typeface="Baskerville Old Face" panose="02020602080505020303" pitchFamily="18" charset="0"/>
            </a:endParaRPr>
          </a:p>
        </p:txBody>
      </p:sp>
      <p:sp>
        <p:nvSpPr>
          <p:cNvPr id="2" name="Rectangle 1"/>
          <p:cNvSpPr/>
          <p:nvPr/>
        </p:nvSpPr>
        <p:spPr>
          <a:xfrm>
            <a:off x="721218" y="2779439"/>
            <a:ext cx="5138669" cy="350127"/>
          </a:xfrm>
          <a:custGeom>
            <a:avLst/>
            <a:gdLst>
              <a:gd name="connsiteX0" fmla="*/ 0 w 3206839"/>
              <a:gd name="connsiteY0" fmla="*/ 0 h 515155"/>
              <a:gd name="connsiteX1" fmla="*/ 3206839 w 3206839"/>
              <a:gd name="connsiteY1" fmla="*/ 0 h 515155"/>
              <a:gd name="connsiteX2" fmla="*/ 3206839 w 3206839"/>
              <a:gd name="connsiteY2" fmla="*/ 515155 h 515155"/>
              <a:gd name="connsiteX3" fmla="*/ 0 w 3206839"/>
              <a:gd name="connsiteY3" fmla="*/ 515155 h 515155"/>
              <a:gd name="connsiteX4" fmla="*/ 0 w 3206839"/>
              <a:gd name="connsiteY4" fmla="*/ 0 h 515155"/>
              <a:gd name="connsiteX0" fmla="*/ 0 w 3206839"/>
              <a:gd name="connsiteY0" fmla="*/ 0 h 515155"/>
              <a:gd name="connsiteX1" fmla="*/ 3206839 w 3206839"/>
              <a:gd name="connsiteY1" fmla="*/ 0 h 515155"/>
              <a:gd name="connsiteX2" fmla="*/ 2807594 w 3206839"/>
              <a:gd name="connsiteY2" fmla="*/ 502276 h 515155"/>
              <a:gd name="connsiteX3" fmla="*/ 0 w 3206839"/>
              <a:gd name="connsiteY3" fmla="*/ 515155 h 515155"/>
              <a:gd name="connsiteX4" fmla="*/ 0 w 3206839"/>
              <a:gd name="connsiteY4" fmla="*/ 0 h 515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6839" h="515155">
                <a:moveTo>
                  <a:pt x="0" y="0"/>
                </a:moveTo>
                <a:lnTo>
                  <a:pt x="3206839" y="0"/>
                </a:lnTo>
                <a:lnTo>
                  <a:pt x="2807594" y="502276"/>
                </a:lnTo>
                <a:lnTo>
                  <a:pt x="0" y="515155"/>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solidFill>
                  <a:schemeClr val="tx1"/>
                </a:solidFill>
              </a:rPr>
              <a:t>Responsibilities of stakeholders</a:t>
            </a:r>
            <a:endParaRPr lang="en-IN" b="1" dirty="0">
              <a:solidFill>
                <a:schemeClr val="tx1"/>
              </a:solidFill>
            </a:endParaRPr>
          </a:p>
        </p:txBody>
      </p:sp>
      <p:sp>
        <p:nvSpPr>
          <p:cNvPr id="8" name="Rectangle 7"/>
          <p:cNvSpPr/>
          <p:nvPr/>
        </p:nvSpPr>
        <p:spPr>
          <a:xfrm>
            <a:off x="6584265" y="4155044"/>
            <a:ext cx="2142422" cy="2630844"/>
          </a:xfrm>
          <a:prstGeom prst="rect">
            <a:avLst/>
          </a:prstGeom>
          <a:solidFill>
            <a:sysClr val="window" lastClr="FFFFFF">
              <a:lumMod val="50000"/>
              <a:alpha val="80000"/>
            </a:sysClr>
          </a:solidFill>
          <a:ln w="25400" cap="flat" cmpd="sng" algn="ctr">
            <a:noFill/>
            <a:prstDash val="solid"/>
          </a:ln>
          <a:effectLst/>
        </p:spPr>
        <p:txBody>
          <a:bodyPr lIns="91363" tIns="45680" rIns="91363" bIns="45680" rtlCol="0" anchor="ctr"/>
          <a:lstStyle/>
          <a:p>
            <a:pPr marL="272982" indent="-272982">
              <a:spcBef>
                <a:spcPts val="600"/>
              </a:spcBef>
              <a:spcAft>
                <a:spcPts val="301"/>
              </a:spcAft>
              <a:buClr>
                <a:prstClr val="white">
                  <a:lumMod val="50000"/>
                </a:prstClr>
              </a:buClr>
              <a:buSzPct val="75000"/>
              <a:buFont typeface="Wingdings 3" panose="05040102010807070707" pitchFamily="18" charset="2"/>
              <a:buChar char="u"/>
              <a:defRPr/>
            </a:pPr>
            <a:endParaRPr lang="en-IN" sz="1600" dirty="0">
              <a:solidFill>
                <a:srgbClr val="FFFFFF"/>
              </a:solidFill>
              <a:latin typeface="EYInterstate Light" panose="02000506000000020004" pitchFamily="2" charset="0"/>
            </a:endParaRPr>
          </a:p>
          <a:p>
            <a:pPr marL="272982" indent="-272982">
              <a:spcBef>
                <a:spcPts val="600"/>
              </a:spcBef>
              <a:spcAft>
                <a:spcPts val="301"/>
              </a:spcAft>
              <a:buClr>
                <a:prstClr val="white">
                  <a:lumMod val="50000"/>
                </a:prstClr>
              </a:buClr>
              <a:buSzPct val="75000"/>
              <a:buFont typeface="Wingdings 3" panose="05040102010807070707" pitchFamily="18" charset="2"/>
              <a:buChar char="u"/>
              <a:defRPr/>
            </a:pPr>
            <a:endParaRPr lang="en-IN" sz="1600" dirty="0">
              <a:solidFill>
                <a:srgbClr val="FFFFFF"/>
              </a:solidFill>
              <a:latin typeface="EYInterstate Light" panose="02000506000000020004" pitchFamily="2" charset="0"/>
            </a:endParaRPr>
          </a:p>
          <a:p>
            <a:pPr marL="272982" indent="-272982">
              <a:spcBef>
                <a:spcPts val="600"/>
              </a:spcBef>
              <a:spcAft>
                <a:spcPts val="301"/>
              </a:spcAft>
              <a:buClr>
                <a:prstClr val="white">
                  <a:lumMod val="50000"/>
                </a:prstClr>
              </a:buClr>
              <a:buSzPct val="75000"/>
              <a:buFont typeface="Wingdings 3" panose="05040102010807070707" pitchFamily="18" charset="2"/>
              <a:buChar char="u"/>
              <a:defRPr/>
            </a:pPr>
            <a:endParaRPr lang="en-IN" sz="1600" dirty="0">
              <a:solidFill>
                <a:srgbClr val="FFFFFF"/>
              </a:solidFill>
              <a:latin typeface="EYInterstate Light" panose="02000506000000020004" pitchFamily="2" charset="0"/>
            </a:endParaRPr>
          </a:p>
          <a:p>
            <a:pPr>
              <a:spcBef>
                <a:spcPts val="600"/>
              </a:spcBef>
              <a:spcAft>
                <a:spcPts val="301"/>
              </a:spcAft>
              <a:buClr>
                <a:prstClr val="white"/>
              </a:buClr>
              <a:buSzPct val="75000"/>
              <a:defRPr/>
            </a:pPr>
            <a:endParaRPr lang="en-IN" sz="1600" kern="0" dirty="0" smtClean="0">
              <a:latin typeface="EYInterstate Light" panose="02000506000000020004" pitchFamily="2" charset="0"/>
            </a:endParaRPr>
          </a:p>
          <a:p>
            <a:pPr>
              <a:spcBef>
                <a:spcPts val="600"/>
              </a:spcBef>
              <a:spcAft>
                <a:spcPts val="301"/>
              </a:spcAft>
              <a:buClr>
                <a:prstClr val="white"/>
              </a:buClr>
              <a:buSzPct val="75000"/>
              <a:defRPr/>
            </a:pPr>
            <a:endParaRPr lang="en-IN" sz="1600" kern="0" dirty="0">
              <a:latin typeface="EYInterstate Light" panose="02000506000000020004" pitchFamily="2" charset="0"/>
            </a:endParaRPr>
          </a:p>
          <a:p>
            <a:pPr>
              <a:spcBef>
                <a:spcPts val="600"/>
              </a:spcBef>
              <a:spcAft>
                <a:spcPts val="301"/>
              </a:spcAft>
              <a:buClr>
                <a:prstClr val="white"/>
              </a:buClr>
              <a:buSzPct val="75000"/>
              <a:defRPr/>
            </a:pPr>
            <a:r>
              <a:rPr lang="en-IN" sz="1600" kern="0" dirty="0" smtClean="0">
                <a:latin typeface="EYInterstate Light" panose="02000506000000020004" pitchFamily="2" charset="0"/>
              </a:rPr>
              <a:t>Would </a:t>
            </a:r>
            <a:r>
              <a:rPr lang="en-IN" sz="1600" kern="0" dirty="0">
                <a:latin typeface="EYInterstate Light" panose="02000506000000020004" pitchFamily="2" charset="0"/>
              </a:rPr>
              <a:t>like to see a robust framework that is aligned to acceptable standards</a:t>
            </a:r>
          </a:p>
          <a:p>
            <a:pPr>
              <a:spcBef>
                <a:spcPts val="600"/>
              </a:spcBef>
              <a:spcAft>
                <a:spcPts val="301"/>
              </a:spcAft>
              <a:buClr>
                <a:prstClr val="white"/>
              </a:buClr>
              <a:buSzPct val="75000"/>
              <a:defRPr/>
            </a:pPr>
            <a:r>
              <a:rPr lang="en-IN" sz="1600" kern="0" dirty="0" smtClean="0">
                <a:latin typeface="EYInterstate Light" panose="02000506000000020004" pitchFamily="2" charset="0"/>
              </a:rPr>
              <a:t>Review </a:t>
            </a:r>
            <a:r>
              <a:rPr lang="en-IN" sz="1600" kern="0" dirty="0">
                <a:latin typeface="EYInterstate Light" panose="02000506000000020004" pitchFamily="2" charset="0"/>
              </a:rPr>
              <a:t>&amp; question the basis </a:t>
            </a:r>
            <a:r>
              <a:rPr lang="en-IN" sz="1600" kern="0" dirty="0" smtClean="0">
                <a:latin typeface="EYInterstate Light" panose="02000506000000020004" pitchFamily="2" charset="0"/>
              </a:rPr>
              <a:t>of </a:t>
            </a:r>
            <a:r>
              <a:rPr lang="en-IN" sz="1600" kern="0" dirty="0">
                <a:latin typeface="EYInterstate Light" panose="02000506000000020004" pitchFamily="2" charset="0"/>
              </a:rPr>
              <a:t>controls design and ongoing assessments</a:t>
            </a:r>
          </a:p>
          <a:p>
            <a:pPr marL="272982" indent="-272982">
              <a:spcBef>
                <a:spcPts val="600"/>
              </a:spcBef>
              <a:spcAft>
                <a:spcPts val="301"/>
              </a:spcAft>
              <a:buClr>
                <a:prstClr val="white"/>
              </a:buClr>
              <a:buSzPct val="75000"/>
              <a:buFont typeface="Wingdings 3" panose="05040102010807070707" pitchFamily="18" charset="2"/>
              <a:buChar char="u"/>
              <a:defRPr/>
            </a:pPr>
            <a:endParaRPr lang="en-US" sz="1600" dirty="0">
              <a:solidFill>
                <a:srgbClr val="FFFFFF"/>
              </a:solidFill>
              <a:latin typeface="EYInterstate Light" panose="02000506000000020004" pitchFamily="2" charset="0"/>
            </a:endParaRPr>
          </a:p>
          <a:p>
            <a:pPr marL="272982" indent="-272982">
              <a:spcBef>
                <a:spcPts val="600"/>
              </a:spcBef>
              <a:spcAft>
                <a:spcPts val="301"/>
              </a:spcAft>
              <a:buClr>
                <a:prstClr val="white">
                  <a:lumMod val="50000"/>
                </a:prstClr>
              </a:buClr>
              <a:buSzPct val="75000"/>
              <a:buFont typeface="Wingdings 3" panose="05040102010807070707" pitchFamily="18" charset="2"/>
              <a:buChar char="u"/>
              <a:defRPr/>
            </a:pPr>
            <a:endParaRPr lang="en-US" sz="1600" dirty="0">
              <a:solidFill>
                <a:srgbClr val="FFFFFF"/>
              </a:solidFill>
              <a:latin typeface="EYInterstate Light" panose="02000506000000020004" pitchFamily="2" charset="0"/>
            </a:endParaRPr>
          </a:p>
          <a:p>
            <a:pPr marL="272982" indent="-272982">
              <a:spcBef>
                <a:spcPts val="600"/>
              </a:spcBef>
              <a:spcAft>
                <a:spcPts val="301"/>
              </a:spcAft>
              <a:buClr>
                <a:prstClr val="white">
                  <a:lumMod val="50000"/>
                </a:prstClr>
              </a:buClr>
              <a:buSzPct val="75000"/>
              <a:buFont typeface="Wingdings 3" panose="05040102010807070707" pitchFamily="18" charset="2"/>
              <a:buChar char="u"/>
              <a:defRPr/>
            </a:pPr>
            <a:endParaRPr lang="en-US" sz="1600" dirty="0">
              <a:solidFill>
                <a:srgbClr val="FFFFFF"/>
              </a:solidFill>
              <a:latin typeface="EYInterstate Light" panose="02000506000000020004" pitchFamily="2" charset="0"/>
            </a:endParaRPr>
          </a:p>
          <a:p>
            <a:pPr marL="272982" indent="-272982">
              <a:spcBef>
                <a:spcPts val="600"/>
              </a:spcBef>
              <a:spcAft>
                <a:spcPts val="301"/>
              </a:spcAft>
              <a:buClr>
                <a:prstClr val="white">
                  <a:lumMod val="50000"/>
                </a:prstClr>
              </a:buClr>
              <a:buSzPct val="75000"/>
              <a:buFont typeface="Wingdings 3" panose="05040102010807070707" pitchFamily="18" charset="2"/>
              <a:buChar char="u"/>
              <a:defRPr/>
            </a:pPr>
            <a:endParaRPr lang="en-US" sz="1600" dirty="0">
              <a:solidFill>
                <a:srgbClr val="FFFFFF"/>
              </a:solidFill>
              <a:latin typeface="EYInterstate Light" panose="02000506000000020004" pitchFamily="2" charset="0"/>
            </a:endParaRPr>
          </a:p>
          <a:p>
            <a:pPr marL="272982" indent="-272982">
              <a:spcBef>
                <a:spcPts val="600"/>
              </a:spcBef>
              <a:spcAft>
                <a:spcPts val="301"/>
              </a:spcAft>
              <a:buClr>
                <a:prstClr val="white">
                  <a:lumMod val="50000"/>
                </a:prstClr>
              </a:buClr>
              <a:buSzPct val="75000"/>
              <a:buFont typeface="Wingdings 3" panose="05040102010807070707" pitchFamily="18" charset="2"/>
              <a:buChar char="u"/>
              <a:defRPr/>
            </a:pPr>
            <a:endParaRPr lang="en-US" sz="1600" dirty="0">
              <a:solidFill>
                <a:srgbClr val="FFFFFF"/>
              </a:solidFill>
              <a:latin typeface="EYInterstate Light" panose="02000506000000020004" pitchFamily="2" charset="0"/>
            </a:endParaRPr>
          </a:p>
        </p:txBody>
      </p:sp>
      <p:sp>
        <p:nvSpPr>
          <p:cNvPr id="9" name="Rectangle 8"/>
          <p:cNvSpPr/>
          <p:nvPr/>
        </p:nvSpPr>
        <p:spPr>
          <a:xfrm>
            <a:off x="4103930" y="4427074"/>
            <a:ext cx="2142422" cy="2357437"/>
          </a:xfrm>
          <a:prstGeom prst="rect">
            <a:avLst/>
          </a:prstGeom>
          <a:solidFill>
            <a:sysClr val="window" lastClr="FFFFFF">
              <a:lumMod val="65000"/>
              <a:alpha val="80000"/>
            </a:sysClr>
          </a:solidFill>
          <a:ln w="25400" cap="flat" cmpd="sng" algn="ctr">
            <a:noFill/>
            <a:prstDash val="solid"/>
          </a:ln>
          <a:effectLst/>
        </p:spPr>
        <p:txBody>
          <a:bodyPr lIns="91363" tIns="45680" rIns="91363" bIns="45680" rtlCol="0" anchor="ctr"/>
          <a:lstStyle/>
          <a:p>
            <a:pPr>
              <a:spcBef>
                <a:spcPts val="1200"/>
              </a:spcBef>
              <a:buClr>
                <a:srgbClr val="FFE600"/>
              </a:buClr>
              <a:buSzPct val="75000"/>
              <a:defRPr/>
            </a:pPr>
            <a:endParaRPr lang="en-IN" sz="1600" kern="0" dirty="0">
              <a:latin typeface="EYInterstate Light" panose="02000506000000020004" pitchFamily="2" charset="0"/>
            </a:endParaRPr>
          </a:p>
          <a:p>
            <a:pPr>
              <a:spcBef>
                <a:spcPts val="1200"/>
              </a:spcBef>
              <a:buClr>
                <a:srgbClr val="FFE600"/>
              </a:buClr>
              <a:buSzPct val="75000"/>
              <a:defRPr/>
            </a:pPr>
            <a:r>
              <a:rPr lang="en-IN" sz="1600" kern="0" dirty="0">
                <a:latin typeface="EYInterstate Light" panose="02000506000000020004" pitchFamily="2" charset="0"/>
              </a:rPr>
              <a:t>Focus on internal controls, to the extent these relate to the </a:t>
            </a:r>
            <a:r>
              <a:rPr lang="en-IN" sz="1600" b="1" kern="0" dirty="0">
                <a:latin typeface="EYInterstate Light" panose="02000506000000020004" pitchFamily="2" charset="0"/>
              </a:rPr>
              <a:t>financial reporting </a:t>
            </a:r>
            <a:r>
              <a:rPr lang="en-IN" sz="1600" b="1" kern="0" dirty="0" smtClean="0">
                <a:latin typeface="EYInterstate Light" panose="02000506000000020004" pitchFamily="2" charset="0"/>
              </a:rPr>
              <a:t>(ICFR)</a:t>
            </a:r>
          </a:p>
          <a:p>
            <a:pPr>
              <a:spcBef>
                <a:spcPts val="1200"/>
              </a:spcBef>
              <a:buClr>
                <a:srgbClr val="FFE600"/>
              </a:buClr>
              <a:buSzPct val="75000"/>
              <a:defRPr/>
            </a:pPr>
            <a:r>
              <a:rPr lang="en-US" sz="1600" kern="0" dirty="0" smtClean="0">
                <a:latin typeface="EYInterstate Light" panose="02000506000000020004" pitchFamily="2" charset="0"/>
              </a:rPr>
              <a:t>Responsibility limited to evaluation of “financial reporting controls”</a:t>
            </a:r>
            <a:endParaRPr lang="en-US" sz="1400" i="1" kern="0" dirty="0">
              <a:latin typeface="EYInterstate Light" panose="02000506000000020004" pitchFamily="2" charset="0"/>
            </a:endParaRPr>
          </a:p>
          <a:p>
            <a:pPr marL="0" lvl="1">
              <a:spcBef>
                <a:spcPts val="1200"/>
              </a:spcBef>
              <a:buClr>
                <a:srgbClr val="FFE600"/>
              </a:buClr>
              <a:buSzPct val="75000"/>
              <a:defRPr/>
            </a:pPr>
            <a:endParaRPr lang="en-IN" sz="1400" i="1" kern="0" dirty="0">
              <a:latin typeface="EYInterstate Light" panose="02000506000000020004" pitchFamily="2" charset="0"/>
            </a:endParaRPr>
          </a:p>
        </p:txBody>
      </p:sp>
      <p:sp>
        <p:nvSpPr>
          <p:cNvPr id="10" name="Rectangle 9"/>
          <p:cNvSpPr/>
          <p:nvPr/>
        </p:nvSpPr>
        <p:spPr>
          <a:xfrm>
            <a:off x="1256993" y="4011839"/>
            <a:ext cx="2677727" cy="415235"/>
          </a:xfrm>
          <a:prstGeom prst="rect">
            <a:avLst/>
          </a:prstGeom>
        </p:spPr>
        <p:txBody>
          <a:bodyPr wrap="square" lIns="91363" tIns="45680" rIns="91363" bIns="45680">
            <a:spAutoFit/>
          </a:bodyPr>
          <a:lstStyle/>
          <a:p>
            <a:pPr algn="ctr"/>
            <a:r>
              <a:rPr lang="en-US" b="1" dirty="0" smtClean="0">
                <a:solidFill>
                  <a:prstClr val="white">
                    <a:lumMod val="50000"/>
                  </a:prstClr>
                </a:solidFill>
                <a:latin typeface="Arial" panose="020B0604020202020204" pitchFamily="34" charset="0"/>
              </a:rPr>
              <a:t>Company </a:t>
            </a:r>
          </a:p>
          <a:p>
            <a:pPr algn="ctr"/>
            <a:r>
              <a:rPr lang="en-US" b="1" dirty="0" smtClean="0">
                <a:solidFill>
                  <a:prstClr val="white">
                    <a:lumMod val="50000"/>
                  </a:prstClr>
                </a:solidFill>
                <a:latin typeface="Arial" panose="020B0604020202020204" pitchFamily="34" charset="0"/>
              </a:rPr>
              <a:t>Management</a:t>
            </a:r>
            <a:endParaRPr lang="en-US" b="1" dirty="0">
              <a:solidFill>
                <a:prstClr val="white">
                  <a:lumMod val="50000"/>
                </a:prstClr>
              </a:solidFill>
              <a:latin typeface="Arial" panose="020B0604020202020204" pitchFamily="34" charset="0"/>
            </a:endParaRPr>
          </a:p>
        </p:txBody>
      </p:sp>
      <p:sp>
        <p:nvSpPr>
          <p:cNvPr id="11" name="Rectangle 10"/>
          <p:cNvSpPr/>
          <p:nvPr/>
        </p:nvSpPr>
        <p:spPr>
          <a:xfrm>
            <a:off x="4017513" y="3776496"/>
            <a:ext cx="2174474" cy="237277"/>
          </a:xfrm>
          <a:prstGeom prst="rect">
            <a:avLst/>
          </a:prstGeom>
        </p:spPr>
        <p:txBody>
          <a:bodyPr wrap="square" lIns="91363" tIns="45680" rIns="91363" bIns="45680">
            <a:spAutoFit/>
          </a:bodyPr>
          <a:lstStyle/>
          <a:p>
            <a:pPr algn="ctr"/>
            <a:r>
              <a:rPr lang="en-US" b="1" dirty="0" smtClean="0">
                <a:solidFill>
                  <a:prstClr val="white">
                    <a:lumMod val="50000"/>
                  </a:prstClr>
                </a:solidFill>
                <a:latin typeface="Arial" panose="020B0604020202020204" pitchFamily="34" charset="0"/>
              </a:rPr>
              <a:t>Auditors</a:t>
            </a:r>
            <a:endParaRPr lang="en-US" b="1" dirty="0">
              <a:solidFill>
                <a:prstClr val="white">
                  <a:lumMod val="50000"/>
                </a:prstClr>
              </a:solidFill>
              <a:latin typeface="Arial" panose="020B0604020202020204" pitchFamily="34" charset="0"/>
            </a:endParaRPr>
          </a:p>
        </p:txBody>
      </p:sp>
      <p:sp>
        <p:nvSpPr>
          <p:cNvPr id="12" name="Rectangle 11"/>
          <p:cNvSpPr/>
          <p:nvPr/>
        </p:nvSpPr>
        <p:spPr>
          <a:xfrm>
            <a:off x="6245603" y="3513438"/>
            <a:ext cx="2845687" cy="415235"/>
          </a:xfrm>
          <a:prstGeom prst="rect">
            <a:avLst/>
          </a:prstGeom>
        </p:spPr>
        <p:txBody>
          <a:bodyPr wrap="square" lIns="91363" tIns="45680" rIns="91363" bIns="45680">
            <a:spAutoFit/>
          </a:bodyPr>
          <a:lstStyle/>
          <a:p>
            <a:pPr algn="ctr"/>
            <a:r>
              <a:rPr lang="en-US" b="1" kern="0" dirty="0" smtClean="0">
                <a:solidFill>
                  <a:prstClr val="white">
                    <a:lumMod val="50000"/>
                  </a:prstClr>
                </a:solidFill>
                <a:latin typeface="Arial" panose="020B0604020202020204" pitchFamily="34" charset="0"/>
              </a:rPr>
              <a:t>Audit Committee/ Independent Directors</a:t>
            </a:r>
            <a:endParaRPr lang="en-US" b="1" kern="0" dirty="0">
              <a:solidFill>
                <a:prstClr val="white">
                  <a:lumMod val="50000"/>
                </a:prstClr>
              </a:solidFill>
              <a:latin typeface="Arial" panose="020B0604020202020204" pitchFamily="34" charset="0"/>
            </a:endParaRPr>
          </a:p>
        </p:txBody>
      </p:sp>
      <p:sp>
        <p:nvSpPr>
          <p:cNvPr id="13" name="Rectangle 12"/>
          <p:cNvSpPr/>
          <p:nvPr/>
        </p:nvSpPr>
        <p:spPr>
          <a:xfrm>
            <a:off x="1565179" y="4619333"/>
            <a:ext cx="2142422" cy="2163456"/>
          </a:xfrm>
          <a:prstGeom prst="rect">
            <a:avLst/>
          </a:prstGeom>
          <a:solidFill>
            <a:sysClr val="window" lastClr="FFFFFF">
              <a:lumMod val="85000"/>
              <a:alpha val="80000"/>
            </a:sysClr>
          </a:solidFill>
          <a:ln w="25400" cap="flat" cmpd="sng" algn="ctr">
            <a:noFill/>
            <a:prstDash val="solid"/>
          </a:ln>
          <a:effectLst/>
        </p:spPr>
        <p:txBody>
          <a:bodyPr lIns="91363" tIns="45680" rIns="91363" bIns="45680" rtlCol="0" anchor="ctr"/>
          <a:lstStyle/>
          <a:p>
            <a:pPr>
              <a:spcBef>
                <a:spcPts val="600"/>
              </a:spcBef>
              <a:spcAft>
                <a:spcPts val="301"/>
              </a:spcAft>
              <a:buClr>
                <a:prstClr val="white">
                  <a:lumMod val="50000"/>
                </a:prstClr>
              </a:buClr>
              <a:buSzPct val="75000"/>
              <a:defRPr/>
            </a:pPr>
            <a:r>
              <a:rPr lang="en-US" sz="1600" dirty="0">
                <a:solidFill>
                  <a:prstClr val="black">
                    <a:lumMod val="95000"/>
                    <a:lumOff val="5000"/>
                  </a:prstClr>
                </a:solidFill>
                <a:latin typeface="EYInterstate Light" panose="02000506000000020004" pitchFamily="2" charset="0"/>
              </a:rPr>
              <a:t>Create &amp; test the framework of internal </a:t>
            </a:r>
            <a:r>
              <a:rPr lang="en-US" sz="1600" dirty="0" smtClean="0">
                <a:solidFill>
                  <a:prstClr val="black">
                    <a:lumMod val="95000"/>
                    <a:lumOff val="5000"/>
                  </a:prstClr>
                </a:solidFill>
                <a:latin typeface="EYInterstate Light" panose="02000506000000020004" pitchFamily="2" charset="0"/>
              </a:rPr>
              <a:t>controls</a:t>
            </a:r>
          </a:p>
          <a:p>
            <a:pPr marL="285750" indent="-285750">
              <a:spcBef>
                <a:spcPts val="600"/>
              </a:spcBef>
              <a:spcAft>
                <a:spcPts val="301"/>
              </a:spcAft>
              <a:buClr>
                <a:prstClr val="white">
                  <a:lumMod val="50000"/>
                </a:prstClr>
              </a:buClr>
              <a:buSzPct val="75000"/>
              <a:buFont typeface="Arial" panose="020B0604020202020204" pitchFamily="34" charset="0"/>
              <a:buChar char="•"/>
              <a:defRPr/>
            </a:pPr>
            <a:r>
              <a:rPr lang="en-US" sz="1600" dirty="0" smtClean="0">
                <a:solidFill>
                  <a:prstClr val="black">
                    <a:lumMod val="95000"/>
                    <a:lumOff val="5000"/>
                  </a:prstClr>
                </a:solidFill>
                <a:latin typeface="EYInterstate Light" panose="02000506000000020004" pitchFamily="2" charset="0"/>
              </a:rPr>
              <a:t>IFC (including operational and compliance)</a:t>
            </a:r>
          </a:p>
          <a:p>
            <a:pPr marL="285750" indent="-285750">
              <a:spcBef>
                <a:spcPts val="600"/>
              </a:spcBef>
              <a:spcAft>
                <a:spcPts val="301"/>
              </a:spcAft>
              <a:buClr>
                <a:prstClr val="white">
                  <a:lumMod val="50000"/>
                </a:prstClr>
              </a:buClr>
              <a:buSzPct val="75000"/>
              <a:buFont typeface="Arial" panose="020B0604020202020204" pitchFamily="34" charset="0"/>
              <a:buChar char="•"/>
              <a:defRPr/>
            </a:pPr>
            <a:r>
              <a:rPr lang="en-US" sz="1600" dirty="0" smtClean="0">
                <a:solidFill>
                  <a:prstClr val="black">
                    <a:lumMod val="95000"/>
                    <a:lumOff val="5000"/>
                  </a:prstClr>
                </a:solidFill>
                <a:latin typeface="EYInterstate Light" panose="02000506000000020004" pitchFamily="2" charset="0"/>
              </a:rPr>
              <a:t>Controls documentation</a:t>
            </a:r>
          </a:p>
        </p:txBody>
      </p:sp>
      <p:sp>
        <p:nvSpPr>
          <p:cNvPr id="14" name="Rectangle 13"/>
          <p:cNvSpPr/>
          <p:nvPr/>
        </p:nvSpPr>
        <p:spPr>
          <a:xfrm>
            <a:off x="9134611" y="3774067"/>
            <a:ext cx="2142422" cy="2996343"/>
          </a:xfrm>
          <a:prstGeom prst="rect">
            <a:avLst/>
          </a:prstGeom>
          <a:solidFill>
            <a:schemeClr val="accent5">
              <a:lumMod val="60000"/>
              <a:lumOff val="40000"/>
              <a:alpha val="80000"/>
            </a:schemeClr>
          </a:solidFill>
          <a:ln w="25400" cap="flat" cmpd="sng" algn="ctr">
            <a:noFill/>
            <a:prstDash val="solid"/>
          </a:ln>
          <a:effectLst/>
        </p:spPr>
        <p:txBody>
          <a:bodyPr lIns="91363" tIns="45680" rIns="91363" bIns="45680" rtlCol="0" anchor="ctr"/>
          <a:lstStyle/>
          <a:p>
            <a:pPr marL="272982" indent="-272982">
              <a:spcBef>
                <a:spcPts val="600"/>
              </a:spcBef>
              <a:spcAft>
                <a:spcPts val="301"/>
              </a:spcAft>
              <a:buClr>
                <a:prstClr val="white">
                  <a:lumMod val="50000"/>
                </a:prstClr>
              </a:buClr>
              <a:buSzPct val="75000"/>
              <a:buFont typeface="Wingdings 3" panose="05040102010807070707" pitchFamily="18" charset="2"/>
              <a:buChar char="u"/>
              <a:defRPr/>
            </a:pPr>
            <a:endParaRPr lang="en-IN" sz="1600" dirty="0">
              <a:solidFill>
                <a:srgbClr val="EEECE1">
                  <a:lumMod val="10000"/>
                </a:srgbClr>
              </a:solidFill>
              <a:latin typeface="EYInterstate Light" panose="02000506000000020004" pitchFamily="2" charset="0"/>
            </a:endParaRPr>
          </a:p>
          <a:p>
            <a:pPr marL="272982" indent="-272982">
              <a:spcBef>
                <a:spcPts val="600"/>
              </a:spcBef>
              <a:spcAft>
                <a:spcPts val="301"/>
              </a:spcAft>
              <a:buClr>
                <a:prstClr val="white">
                  <a:lumMod val="50000"/>
                </a:prstClr>
              </a:buClr>
              <a:buSzPct val="75000"/>
              <a:buFont typeface="Wingdings 3" panose="05040102010807070707" pitchFamily="18" charset="2"/>
              <a:buChar char="u"/>
              <a:defRPr/>
            </a:pPr>
            <a:endParaRPr lang="en-IN" sz="1600" dirty="0">
              <a:solidFill>
                <a:srgbClr val="EEECE1">
                  <a:lumMod val="10000"/>
                </a:srgbClr>
              </a:solidFill>
              <a:latin typeface="EYInterstate Light" panose="02000506000000020004" pitchFamily="2" charset="0"/>
            </a:endParaRPr>
          </a:p>
          <a:p>
            <a:pPr marL="272982" indent="-272982">
              <a:spcBef>
                <a:spcPts val="600"/>
              </a:spcBef>
              <a:spcAft>
                <a:spcPts val="301"/>
              </a:spcAft>
              <a:buClr>
                <a:prstClr val="white">
                  <a:lumMod val="50000"/>
                </a:prstClr>
              </a:buClr>
              <a:buSzPct val="75000"/>
              <a:buFont typeface="Wingdings 3" panose="05040102010807070707" pitchFamily="18" charset="2"/>
              <a:buChar char="u"/>
              <a:defRPr/>
            </a:pPr>
            <a:endParaRPr lang="en-IN" sz="1600" dirty="0">
              <a:solidFill>
                <a:srgbClr val="EEECE1">
                  <a:lumMod val="10000"/>
                </a:srgbClr>
              </a:solidFill>
              <a:latin typeface="EYInterstate Light" panose="02000506000000020004" pitchFamily="2" charset="0"/>
            </a:endParaRPr>
          </a:p>
          <a:p>
            <a:pPr>
              <a:spcBef>
                <a:spcPts val="600"/>
              </a:spcBef>
              <a:spcAft>
                <a:spcPts val="301"/>
              </a:spcAft>
              <a:buClr>
                <a:prstClr val="white">
                  <a:lumMod val="50000"/>
                </a:prstClr>
              </a:buClr>
              <a:buSzPct val="75000"/>
              <a:defRPr/>
            </a:pPr>
            <a:endParaRPr lang="en-US" sz="1600" dirty="0" smtClean="0">
              <a:solidFill>
                <a:srgbClr val="EEECE1">
                  <a:lumMod val="10000"/>
                </a:srgbClr>
              </a:solidFill>
              <a:latin typeface="EYInterstate Light" panose="02000506000000020004" pitchFamily="2" charset="0"/>
            </a:endParaRPr>
          </a:p>
          <a:p>
            <a:pPr>
              <a:spcBef>
                <a:spcPts val="600"/>
              </a:spcBef>
              <a:spcAft>
                <a:spcPts val="301"/>
              </a:spcAft>
              <a:buClr>
                <a:prstClr val="white">
                  <a:lumMod val="50000"/>
                </a:prstClr>
              </a:buClr>
              <a:buSzPct val="75000"/>
              <a:defRPr/>
            </a:pPr>
            <a:endParaRPr lang="en-US" sz="1600" dirty="0">
              <a:solidFill>
                <a:srgbClr val="EEECE1">
                  <a:lumMod val="10000"/>
                </a:srgbClr>
              </a:solidFill>
              <a:latin typeface="EYInterstate Light" panose="02000506000000020004" pitchFamily="2" charset="0"/>
            </a:endParaRPr>
          </a:p>
          <a:p>
            <a:pPr>
              <a:spcBef>
                <a:spcPts val="600"/>
              </a:spcBef>
              <a:spcAft>
                <a:spcPts val="301"/>
              </a:spcAft>
              <a:buClr>
                <a:prstClr val="white">
                  <a:lumMod val="50000"/>
                </a:prstClr>
              </a:buClr>
              <a:buSzPct val="75000"/>
              <a:defRPr/>
            </a:pPr>
            <a:endParaRPr lang="en-US" sz="1600" dirty="0" smtClean="0">
              <a:solidFill>
                <a:srgbClr val="EEECE1">
                  <a:lumMod val="10000"/>
                </a:srgbClr>
              </a:solidFill>
              <a:latin typeface="EYInterstate Light" panose="02000506000000020004" pitchFamily="2" charset="0"/>
            </a:endParaRPr>
          </a:p>
          <a:p>
            <a:pPr>
              <a:spcBef>
                <a:spcPts val="600"/>
              </a:spcBef>
              <a:spcAft>
                <a:spcPts val="301"/>
              </a:spcAft>
              <a:buClr>
                <a:prstClr val="white">
                  <a:lumMod val="50000"/>
                </a:prstClr>
              </a:buClr>
              <a:buSzPct val="75000"/>
              <a:defRPr/>
            </a:pPr>
            <a:endParaRPr lang="en-US" sz="1600" dirty="0">
              <a:solidFill>
                <a:srgbClr val="EEECE1">
                  <a:lumMod val="10000"/>
                </a:srgbClr>
              </a:solidFill>
              <a:latin typeface="EYInterstate Light" panose="02000506000000020004" pitchFamily="2" charset="0"/>
            </a:endParaRPr>
          </a:p>
          <a:p>
            <a:pPr>
              <a:spcBef>
                <a:spcPts val="600"/>
              </a:spcBef>
              <a:spcAft>
                <a:spcPts val="301"/>
              </a:spcAft>
              <a:buClr>
                <a:prstClr val="white">
                  <a:lumMod val="50000"/>
                </a:prstClr>
              </a:buClr>
              <a:buSzPct val="75000"/>
              <a:defRPr/>
            </a:pPr>
            <a:r>
              <a:rPr lang="en-US" sz="1600" dirty="0" smtClean="0">
                <a:solidFill>
                  <a:srgbClr val="EEECE1">
                    <a:lumMod val="10000"/>
                  </a:srgbClr>
                </a:solidFill>
                <a:latin typeface="EYInterstate Light" panose="02000506000000020004" pitchFamily="2" charset="0"/>
              </a:rPr>
              <a:t>Would </a:t>
            </a:r>
            <a:r>
              <a:rPr lang="en-US" sz="1600" dirty="0">
                <a:solidFill>
                  <a:srgbClr val="EEECE1">
                    <a:lumMod val="10000"/>
                  </a:srgbClr>
                </a:solidFill>
                <a:latin typeface="EYInterstate Light" panose="02000506000000020004" pitchFamily="2" charset="0"/>
              </a:rPr>
              <a:t>rely on the assessment and view of the </a:t>
            </a:r>
            <a:r>
              <a:rPr lang="en-US" sz="1600" dirty="0" smtClean="0">
                <a:solidFill>
                  <a:srgbClr val="EEECE1">
                    <a:lumMod val="10000"/>
                  </a:srgbClr>
                </a:solidFill>
                <a:latin typeface="EYInterstate Light" panose="02000506000000020004" pitchFamily="2" charset="0"/>
              </a:rPr>
              <a:t>Audit Committee</a:t>
            </a:r>
          </a:p>
          <a:p>
            <a:pPr>
              <a:spcBef>
                <a:spcPts val="600"/>
              </a:spcBef>
              <a:spcAft>
                <a:spcPts val="301"/>
              </a:spcAft>
              <a:buClr>
                <a:prstClr val="white">
                  <a:lumMod val="50000"/>
                </a:prstClr>
              </a:buClr>
              <a:buSzPct val="75000"/>
              <a:defRPr/>
            </a:pPr>
            <a:r>
              <a:rPr lang="en-US" sz="1600" dirty="0" smtClean="0">
                <a:solidFill>
                  <a:srgbClr val="EEECE1">
                    <a:lumMod val="10000"/>
                  </a:srgbClr>
                </a:solidFill>
                <a:latin typeface="EYInterstate Light" panose="02000506000000020004" pitchFamily="2" charset="0"/>
              </a:rPr>
              <a:t>They </a:t>
            </a:r>
            <a:r>
              <a:rPr lang="en-US" sz="1600" dirty="0">
                <a:solidFill>
                  <a:srgbClr val="EEECE1">
                    <a:lumMod val="10000"/>
                  </a:srgbClr>
                </a:solidFill>
                <a:latin typeface="EYInterstate Light" panose="02000506000000020004" pitchFamily="2" charset="0"/>
              </a:rPr>
              <a:t>may ask for additional information</a:t>
            </a:r>
          </a:p>
          <a:p>
            <a:pPr>
              <a:spcBef>
                <a:spcPts val="600"/>
              </a:spcBef>
              <a:spcAft>
                <a:spcPts val="301"/>
              </a:spcAft>
              <a:buClr>
                <a:prstClr val="white">
                  <a:lumMod val="50000"/>
                </a:prstClr>
              </a:buClr>
              <a:buSzPct val="75000"/>
              <a:defRPr/>
            </a:pPr>
            <a:endParaRPr lang="en-US" sz="1600" dirty="0">
              <a:solidFill>
                <a:srgbClr val="EEECE1">
                  <a:lumMod val="10000"/>
                </a:srgbClr>
              </a:solidFill>
              <a:latin typeface="EYInterstate Light" panose="02000506000000020004" pitchFamily="2" charset="0"/>
            </a:endParaRPr>
          </a:p>
          <a:p>
            <a:pPr marL="272982" indent="-272982">
              <a:spcBef>
                <a:spcPts val="600"/>
              </a:spcBef>
              <a:spcAft>
                <a:spcPts val="301"/>
              </a:spcAft>
              <a:buClr>
                <a:prstClr val="white">
                  <a:lumMod val="50000"/>
                </a:prstClr>
              </a:buClr>
              <a:buSzPct val="75000"/>
              <a:buFont typeface="Wingdings 3" panose="05040102010807070707" pitchFamily="18" charset="2"/>
              <a:buChar char="u"/>
              <a:defRPr/>
            </a:pPr>
            <a:endParaRPr lang="en-US" sz="1600" dirty="0">
              <a:solidFill>
                <a:srgbClr val="EEECE1">
                  <a:lumMod val="10000"/>
                </a:srgbClr>
              </a:solidFill>
              <a:latin typeface="EYInterstate Light" panose="02000506000000020004" pitchFamily="2" charset="0"/>
            </a:endParaRPr>
          </a:p>
          <a:p>
            <a:pPr marL="272982" indent="-272982">
              <a:spcBef>
                <a:spcPts val="600"/>
              </a:spcBef>
              <a:spcAft>
                <a:spcPts val="301"/>
              </a:spcAft>
              <a:buClr>
                <a:prstClr val="white">
                  <a:lumMod val="50000"/>
                </a:prstClr>
              </a:buClr>
              <a:buSzPct val="75000"/>
              <a:buFont typeface="Wingdings 3" panose="05040102010807070707" pitchFamily="18" charset="2"/>
              <a:buChar char="u"/>
              <a:defRPr/>
            </a:pPr>
            <a:endParaRPr lang="en-US" sz="1600" dirty="0">
              <a:solidFill>
                <a:srgbClr val="EEECE1">
                  <a:lumMod val="10000"/>
                </a:srgbClr>
              </a:solidFill>
              <a:latin typeface="EYInterstate Light" panose="02000506000000020004" pitchFamily="2" charset="0"/>
            </a:endParaRPr>
          </a:p>
          <a:p>
            <a:pPr marL="272982" indent="-272982">
              <a:spcBef>
                <a:spcPts val="600"/>
              </a:spcBef>
              <a:spcAft>
                <a:spcPts val="301"/>
              </a:spcAft>
              <a:buClr>
                <a:prstClr val="white">
                  <a:lumMod val="50000"/>
                </a:prstClr>
              </a:buClr>
              <a:buSzPct val="75000"/>
              <a:buFont typeface="Wingdings 3" panose="05040102010807070707" pitchFamily="18" charset="2"/>
              <a:buChar char="u"/>
              <a:defRPr/>
            </a:pPr>
            <a:endParaRPr lang="en-US" sz="1600" dirty="0">
              <a:solidFill>
                <a:srgbClr val="EEECE1">
                  <a:lumMod val="10000"/>
                </a:srgbClr>
              </a:solidFill>
              <a:latin typeface="EYInterstate Light" panose="02000506000000020004" pitchFamily="2" charset="0"/>
            </a:endParaRPr>
          </a:p>
          <a:p>
            <a:pPr marL="272982" indent="-272982">
              <a:spcBef>
                <a:spcPts val="600"/>
              </a:spcBef>
              <a:spcAft>
                <a:spcPts val="301"/>
              </a:spcAft>
              <a:buClr>
                <a:prstClr val="white">
                  <a:lumMod val="50000"/>
                </a:prstClr>
              </a:buClr>
              <a:buSzPct val="75000"/>
              <a:buFont typeface="Wingdings 3" panose="05040102010807070707" pitchFamily="18" charset="2"/>
              <a:buChar char="u"/>
              <a:defRPr/>
            </a:pPr>
            <a:endParaRPr lang="en-US" sz="1600" dirty="0">
              <a:solidFill>
                <a:srgbClr val="EEECE1">
                  <a:lumMod val="10000"/>
                </a:srgbClr>
              </a:solidFill>
              <a:latin typeface="EYInterstate Light" panose="02000506000000020004" pitchFamily="2" charset="0"/>
            </a:endParaRPr>
          </a:p>
          <a:p>
            <a:pPr marL="272982" indent="-272982">
              <a:spcBef>
                <a:spcPts val="600"/>
              </a:spcBef>
              <a:spcAft>
                <a:spcPts val="301"/>
              </a:spcAft>
              <a:buClr>
                <a:prstClr val="white">
                  <a:lumMod val="50000"/>
                </a:prstClr>
              </a:buClr>
              <a:buSzPct val="75000"/>
              <a:buFont typeface="Wingdings 3" panose="05040102010807070707" pitchFamily="18" charset="2"/>
              <a:buChar char="u"/>
              <a:defRPr/>
            </a:pPr>
            <a:endParaRPr lang="en-US" sz="1600" dirty="0">
              <a:solidFill>
                <a:srgbClr val="EEECE1">
                  <a:lumMod val="10000"/>
                </a:srgbClr>
              </a:solidFill>
              <a:latin typeface="EYInterstate Light" panose="02000506000000020004" pitchFamily="2" charset="0"/>
            </a:endParaRPr>
          </a:p>
          <a:p>
            <a:pPr marL="272982" indent="-272982">
              <a:spcBef>
                <a:spcPts val="600"/>
              </a:spcBef>
              <a:spcAft>
                <a:spcPts val="301"/>
              </a:spcAft>
              <a:buClr>
                <a:prstClr val="white">
                  <a:lumMod val="50000"/>
                </a:prstClr>
              </a:buClr>
              <a:buSzPct val="75000"/>
              <a:buFont typeface="Wingdings 3" panose="05040102010807070707" pitchFamily="18" charset="2"/>
              <a:buChar char="u"/>
              <a:defRPr/>
            </a:pPr>
            <a:endParaRPr lang="en-US" sz="1600" dirty="0">
              <a:solidFill>
                <a:srgbClr val="EEECE1">
                  <a:lumMod val="10000"/>
                </a:srgbClr>
              </a:solidFill>
              <a:latin typeface="EYInterstate Light" panose="02000506000000020004" pitchFamily="2" charset="0"/>
            </a:endParaRPr>
          </a:p>
          <a:p>
            <a:pPr marL="272982" indent="-272982">
              <a:spcAft>
                <a:spcPts val="301"/>
              </a:spcAft>
              <a:buClr>
                <a:prstClr val="white">
                  <a:lumMod val="50000"/>
                </a:prstClr>
              </a:buClr>
              <a:buFont typeface="Wingdings 3" panose="05040102010807070707" pitchFamily="18" charset="2"/>
              <a:buChar char="u"/>
            </a:pPr>
            <a:endParaRPr lang="en-US" sz="1600" dirty="0">
              <a:solidFill>
                <a:srgbClr val="EEECE1">
                  <a:lumMod val="10000"/>
                </a:srgbClr>
              </a:solidFill>
              <a:latin typeface="EYInterstate Light" panose="02000506000000020004" pitchFamily="2" charset="0"/>
            </a:endParaRPr>
          </a:p>
          <a:p>
            <a:pPr marL="272982" indent="-272982">
              <a:spcAft>
                <a:spcPts val="301"/>
              </a:spcAft>
              <a:buClr>
                <a:prstClr val="white">
                  <a:lumMod val="50000"/>
                </a:prstClr>
              </a:buClr>
              <a:buFont typeface="Wingdings 3" panose="05040102010807070707" pitchFamily="18" charset="2"/>
              <a:buChar char="u"/>
            </a:pPr>
            <a:endParaRPr lang="en-US" sz="1600" dirty="0">
              <a:solidFill>
                <a:srgbClr val="EEECE1">
                  <a:lumMod val="10000"/>
                </a:srgbClr>
              </a:solidFill>
              <a:latin typeface="EYInterstate Light" panose="02000506000000020004" pitchFamily="2" charset="0"/>
            </a:endParaRPr>
          </a:p>
        </p:txBody>
      </p:sp>
      <p:sp>
        <p:nvSpPr>
          <p:cNvPr id="15" name="Rectangle 14"/>
          <p:cNvSpPr/>
          <p:nvPr/>
        </p:nvSpPr>
        <p:spPr>
          <a:xfrm>
            <a:off x="9089681" y="3101515"/>
            <a:ext cx="2174474" cy="408951"/>
          </a:xfrm>
          <a:prstGeom prst="rect">
            <a:avLst/>
          </a:prstGeom>
        </p:spPr>
        <p:txBody>
          <a:bodyPr wrap="square" lIns="91363" tIns="45680" rIns="91363" bIns="45680">
            <a:spAutoFit/>
          </a:bodyPr>
          <a:lstStyle/>
          <a:p>
            <a:pPr algn="ctr"/>
            <a:r>
              <a:rPr lang="en-US" b="1" dirty="0" smtClean="0">
                <a:solidFill>
                  <a:prstClr val="white">
                    <a:lumMod val="50000"/>
                  </a:prstClr>
                </a:solidFill>
                <a:latin typeface="Arial" panose="020B0604020202020204" pitchFamily="34" charset="0"/>
              </a:rPr>
              <a:t>Board of Directors</a:t>
            </a:r>
            <a:endParaRPr lang="en-US" b="1" dirty="0">
              <a:solidFill>
                <a:prstClr val="white">
                  <a:lumMod val="50000"/>
                </a:prstClr>
              </a:solidFill>
              <a:latin typeface="Arial" panose="020B0604020202020204" pitchFamily="34" charset="0"/>
            </a:endParaRPr>
          </a:p>
        </p:txBody>
      </p:sp>
      <p:pic>
        <p:nvPicPr>
          <p:cNvPr id="16"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0391"/>
          <a:stretch/>
        </p:blipFill>
        <p:spPr bwMode="auto">
          <a:xfrm>
            <a:off x="7422848" y="2854746"/>
            <a:ext cx="444795" cy="43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6"/>
          <p:cNvPicPr>
            <a:picLocks noChangeAspect="1"/>
          </p:cNvPicPr>
          <p:nvPr/>
        </p:nvPicPr>
        <p:blipFill>
          <a:blip r:embed="rId3" cstate="email">
            <a:clrChange>
              <a:clrFrom>
                <a:srgbClr val="57575B">
                  <a:alpha val="76471"/>
                </a:srgbClr>
              </a:clrFrom>
              <a:clrTo>
                <a:srgbClr val="57575B">
                  <a:alpha val="0"/>
                </a:srgbClr>
              </a:clrTo>
            </a:clrChange>
            <a:biLevel thresh="50000"/>
            <a:extLst>
              <a:ext uri="{28A0092B-C50C-407E-A947-70E740481C1C}">
                <a14:useLocalDpi xmlns:a14="http://schemas.microsoft.com/office/drawing/2010/main" val="0"/>
              </a:ext>
            </a:extLst>
          </a:blip>
          <a:stretch>
            <a:fillRect/>
          </a:stretch>
        </p:blipFill>
        <p:spPr>
          <a:xfrm>
            <a:off x="4969795" y="3299462"/>
            <a:ext cx="269907" cy="276186"/>
          </a:xfrm>
          <a:prstGeom prst="rect">
            <a:avLst/>
          </a:prstGeom>
          <a:noFill/>
          <a:ln>
            <a:noFill/>
          </a:ln>
          <a:effectLst/>
        </p:spPr>
      </p:pic>
      <p:pic>
        <p:nvPicPr>
          <p:cNvPr id="18" name="Picture 3"/>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9887120" y="2819070"/>
            <a:ext cx="510947" cy="2009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5" descr="C:\Users\gaurav.handa\Desktop\dep_25223055-Uniform-Outfit-Clothing-Wear-Captain-Scout-Guard-Student-Chef-Fireman-Soldier-Army-Sailor-Trainee-Employee-Worker-Staff-Stick-Figure-Pictogram-Icon.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2369874" y="3324234"/>
            <a:ext cx="451950" cy="509150"/>
          </a:xfrm>
          <a:prstGeom prst="rect">
            <a:avLst/>
          </a:prstGeom>
          <a:noFill/>
          <a:extLst>
            <a:ext uri="{909E8E84-426E-40DD-AFC4-6F175D3DCCD1}">
              <a14:hiddenFill xmlns:a14="http://schemas.microsoft.com/office/drawing/2010/main">
                <a:solidFill>
                  <a:srgbClr val="FFFFFF"/>
                </a:solidFill>
              </a14:hiddenFill>
            </a:ext>
          </a:extLst>
        </p:spPr>
      </p:pic>
      <p:sp>
        <p:nvSpPr>
          <p:cNvPr id="20" name="Footer Placeholder 1"/>
          <p:cNvSpPr>
            <a:spLocks noGrp="1"/>
          </p:cNvSpPr>
          <p:nvPr>
            <p:ph type="ftr" sz="quarter" idx="11"/>
          </p:nvPr>
        </p:nvSpPr>
        <p:spPr>
          <a:xfrm>
            <a:off x="-475641" y="6656604"/>
            <a:ext cx="3434400" cy="201168"/>
          </a:xfrm>
        </p:spPr>
        <p:txBody>
          <a:bodyPr/>
          <a:lstStyle/>
          <a:p>
            <a:r>
              <a:rPr lang="en-IN" dirty="0" smtClean="0"/>
              <a:t>Page 11</a:t>
            </a:r>
            <a:endParaRPr lang="en-GB" dirty="0"/>
          </a:p>
        </p:txBody>
      </p:sp>
    </p:spTree>
    <p:extLst>
      <p:ext uri="{BB962C8B-B14F-4D97-AF65-F5344CB8AC3E}">
        <p14:creationId xmlns:p14="http://schemas.microsoft.com/office/powerpoint/2010/main" val="34414728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circle(in)">
                                      <p:cBhvr>
                                        <p:cTn id="23" dur="20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1000"/>
                                        <p:tgtEl>
                                          <p:spTgt spid="13"/>
                                        </p:tgtEl>
                                      </p:cBhvr>
                                    </p:animEffect>
                                    <p:anim calcmode="lin" valueType="num">
                                      <p:cBhvr>
                                        <p:cTn id="39" dur="1000" fill="hold"/>
                                        <p:tgtEl>
                                          <p:spTgt spid="13"/>
                                        </p:tgtEl>
                                        <p:attrNameLst>
                                          <p:attrName>ppt_x</p:attrName>
                                        </p:attrNameLst>
                                      </p:cBhvr>
                                      <p:tavLst>
                                        <p:tav tm="0">
                                          <p:val>
                                            <p:strVal val="#ppt_x"/>
                                          </p:val>
                                        </p:tav>
                                        <p:tav tm="100000">
                                          <p:val>
                                            <p:strVal val="#ppt_x"/>
                                          </p:val>
                                        </p:tav>
                                      </p:tavLst>
                                    </p:anim>
                                    <p:anim calcmode="lin" valueType="num">
                                      <p:cBhvr>
                                        <p:cTn id="4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1000"/>
                                        <p:tgtEl>
                                          <p:spTgt spid="17"/>
                                        </p:tgtEl>
                                      </p:cBhvr>
                                    </p:animEffect>
                                    <p:anim calcmode="lin" valueType="num">
                                      <p:cBhvr>
                                        <p:cTn id="46" dur="1000" fill="hold"/>
                                        <p:tgtEl>
                                          <p:spTgt spid="17"/>
                                        </p:tgtEl>
                                        <p:attrNameLst>
                                          <p:attrName>ppt_x</p:attrName>
                                        </p:attrNameLst>
                                      </p:cBhvr>
                                      <p:tavLst>
                                        <p:tav tm="0">
                                          <p:val>
                                            <p:strVal val="#ppt_x"/>
                                          </p:val>
                                        </p:tav>
                                        <p:tav tm="100000">
                                          <p:val>
                                            <p:strVal val="#ppt_x"/>
                                          </p:val>
                                        </p:tav>
                                      </p:tavLst>
                                    </p:anim>
                                    <p:anim calcmode="lin" valueType="num">
                                      <p:cBhvr>
                                        <p:cTn id="47" dur="1000" fill="hold"/>
                                        <p:tgtEl>
                                          <p:spTgt spid="17"/>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1000"/>
                                        <p:tgtEl>
                                          <p:spTgt spid="11"/>
                                        </p:tgtEl>
                                      </p:cBhvr>
                                    </p:animEffect>
                                    <p:anim calcmode="lin" valueType="num">
                                      <p:cBhvr>
                                        <p:cTn id="51" dur="1000" fill="hold"/>
                                        <p:tgtEl>
                                          <p:spTgt spid="11"/>
                                        </p:tgtEl>
                                        <p:attrNameLst>
                                          <p:attrName>ppt_x</p:attrName>
                                        </p:attrNameLst>
                                      </p:cBhvr>
                                      <p:tavLst>
                                        <p:tav tm="0">
                                          <p:val>
                                            <p:strVal val="#ppt_x"/>
                                          </p:val>
                                        </p:tav>
                                        <p:tav tm="100000">
                                          <p:val>
                                            <p:strVal val="#ppt_x"/>
                                          </p:val>
                                        </p:tav>
                                      </p:tavLst>
                                    </p:anim>
                                    <p:anim calcmode="lin" valueType="num">
                                      <p:cBhvr>
                                        <p:cTn id="52" dur="1000" fill="hold"/>
                                        <p:tgtEl>
                                          <p:spTgt spid="11"/>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1000"/>
                                        <p:tgtEl>
                                          <p:spTgt spid="9"/>
                                        </p:tgtEl>
                                      </p:cBhvr>
                                    </p:animEffect>
                                    <p:anim calcmode="lin" valueType="num">
                                      <p:cBhvr>
                                        <p:cTn id="56" dur="1000" fill="hold"/>
                                        <p:tgtEl>
                                          <p:spTgt spid="9"/>
                                        </p:tgtEl>
                                        <p:attrNameLst>
                                          <p:attrName>ppt_x</p:attrName>
                                        </p:attrNameLst>
                                      </p:cBhvr>
                                      <p:tavLst>
                                        <p:tav tm="0">
                                          <p:val>
                                            <p:strVal val="#ppt_x"/>
                                          </p:val>
                                        </p:tav>
                                        <p:tav tm="100000">
                                          <p:val>
                                            <p:strVal val="#ppt_x"/>
                                          </p:val>
                                        </p:tav>
                                      </p:tavLst>
                                    </p:anim>
                                    <p:anim calcmode="lin" valueType="num">
                                      <p:cBhvr>
                                        <p:cTn id="5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1000"/>
                                        <p:tgtEl>
                                          <p:spTgt spid="16"/>
                                        </p:tgtEl>
                                      </p:cBhvr>
                                    </p:animEffect>
                                    <p:anim calcmode="lin" valueType="num">
                                      <p:cBhvr>
                                        <p:cTn id="63" dur="1000" fill="hold"/>
                                        <p:tgtEl>
                                          <p:spTgt spid="16"/>
                                        </p:tgtEl>
                                        <p:attrNameLst>
                                          <p:attrName>ppt_x</p:attrName>
                                        </p:attrNameLst>
                                      </p:cBhvr>
                                      <p:tavLst>
                                        <p:tav tm="0">
                                          <p:val>
                                            <p:strVal val="#ppt_x"/>
                                          </p:val>
                                        </p:tav>
                                        <p:tav tm="100000">
                                          <p:val>
                                            <p:strVal val="#ppt_x"/>
                                          </p:val>
                                        </p:tav>
                                      </p:tavLst>
                                    </p:anim>
                                    <p:anim calcmode="lin" valueType="num">
                                      <p:cBhvr>
                                        <p:cTn id="64" dur="1000" fill="hold"/>
                                        <p:tgtEl>
                                          <p:spTgt spid="16"/>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fade">
                                      <p:cBhvr>
                                        <p:cTn id="67" dur="1000"/>
                                        <p:tgtEl>
                                          <p:spTgt spid="12"/>
                                        </p:tgtEl>
                                      </p:cBhvr>
                                    </p:animEffect>
                                    <p:anim calcmode="lin" valueType="num">
                                      <p:cBhvr>
                                        <p:cTn id="68" dur="1000" fill="hold"/>
                                        <p:tgtEl>
                                          <p:spTgt spid="12"/>
                                        </p:tgtEl>
                                        <p:attrNameLst>
                                          <p:attrName>ppt_x</p:attrName>
                                        </p:attrNameLst>
                                      </p:cBhvr>
                                      <p:tavLst>
                                        <p:tav tm="0">
                                          <p:val>
                                            <p:strVal val="#ppt_x"/>
                                          </p:val>
                                        </p:tav>
                                        <p:tav tm="100000">
                                          <p:val>
                                            <p:strVal val="#ppt_x"/>
                                          </p:val>
                                        </p:tav>
                                      </p:tavLst>
                                    </p:anim>
                                    <p:anim calcmode="lin" valueType="num">
                                      <p:cBhvr>
                                        <p:cTn id="69" dur="1000" fill="hold"/>
                                        <p:tgtEl>
                                          <p:spTgt spid="12"/>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8"/>
                                        </p:tgtEl>
                                        <p:attrNameLst>
                                          <p:attrName>style.visibility</p:attrName>
                                        </p:attrNameLst>
                                      </p:cBhvr>
                                      <p:to>
                                        <p:strVal val="visible"/>
                                      </p:to>
                                    </p:set>
                                    <p:animEffect transition="in" filter="fade">
                                      <p:cBhvr>
                                        <p:cTn id="72" dur="1000"/>
                                        <p:tgtEl>
                                          <p:spTgt spid="8"/>
                                        </p:tgtEl>
                                      </p:cBhvr>
                                    </p:animEffect>
                                    <p:anim calcmode="lin" valueType="num">
                                      <p:cBhvr>
                                        <p:cTn id="73" dur="1000" fill="hold"/>
                                        <p:tgtEl>
                                          <p:spTgt spid="8"/>
                                        </p:tgtEl>
                                        <p:attrNameLst>
                                          <p:attrName>ppt_x</p:attrName>
                                        </p:attrNameLst>
                                      </p:cBhvr>
                                      <p:tavLst>
                                        <p:tav tm="0">
                                          <p:val>
                                            <p:strVal val="#ppt_x"/>
                                          </p:val>
                                        </p:tav>
                                        <p:tav tm="100000">
                                          <p:val>
                                            <p:strVal val="#ppt_x"/>
                                          </p:val>
                                        </p:tav>
                                      </p:tavLst>
                                    </p:anim>
                                    <p:anim calcmode="lin" valueType="num">
                                      <p:cBhvr>
                                        <p:cTn id="7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nodeType="clickEffect">
                                  <p:stCondLst>
                                    <p:cond delay="0"/>
                                  </p:stCondLst>
                                  <p:childTnLst>
                                    <p:set>
                                      <p:cBhvr>
                                        <p:cTn id="78" dur="1" fill="hold">
                                          <p:stCondLst>
                                            <p:cond delay="0"/>
                                          </p:stCondLst>
                                        </p:cTn>
                                        <p:tgtEl>
                                          <p:spTgt spid="18"/>
                                        </p:tgtEl>
                                        <p:attrNameLst>
                                          <p:attrName>style.visibility</p:attrName>
                                        </p:attrNameLst>
                                      </p:cBhvr>
                                      <p:to>
                                        <p:strVal val="visible"/>
                                      </p:to>
                                    </p:set>
                                    <p:animEffect transition="in" filter="fade">
                                      <p:cBhvr>
                                        <p:cTn id="79" dur="1000"/>
                                        <p:tgtEl>
                                          <p:spTgt spid="18"/>
                                        </p:tgtEl>
                                      </p:cBhvr>
                                    </p:animEffect>
                                    <p:anim calcmode="lin" valueType="num">
                                      <p:cBhvr>
                                        <p:cTn id="80" dur="1000" fill="hold"/>
                                        <p:tgtEl>
                                          <p:spTgt spid="18"/>
                                        </p:tgtEl>
                                        <p:attrNameLst>
                                          <p:attrName>ppt_x</p:attrName>
                                        </p:attrNameLst>
                                      </p:cBhvr>
                                      <p:tavLst>
                                        <p:tav tm="0">
                                          <p:val>
                                            <p:strVal val="#ppt_x"/>
                                          </p:val>
                                        </p:tav>
                                        <p:tav tm="100000">
                                          <p:val>
                                            <p:strVal val="#ppt_x"/>
                                          </p:val>
                                        </p:tav>
                                      </p:tavLst>
                                    </p:anim>
                                    <p:anim calcmode="lin" valueType="num">
                                      <p:cBhvr>
                                        <p:cTn id="81" dur="1000" fill="hold"/>
                                        <p:tgtEl>
                                          <p:spTgt spid="18"/>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15"/>
                                        </p:tgtEl>
                                        <p:attrNameLst>
                                          <p:attrName>style.visibility</p:attrName>
                                        </p:attrNameLst>
                                      </p:cBhvr>
                                      <p:to>
                                        <p:strVal val="visible"/>
                                      </p:to>
                                    </p:set>
                                    <p:animEffect transition="in" filter="fade">
                                      <p:cBhvr>
                                        <p:cTn id="84" dur="1000"/>
                                        <p:tgtEl>
                                          <p:spTgt spid="15"/>
                                        </p:tgtEl>
                                      </p:cBhvr>
                                    </p:animEffect>
                                    <p:anim calcmode="lin" valueType="num">
                                      <p:cBhvr>
                                        <p:cTn id="85" dur="1000" fill="hold"/>
                                        <p:tgtEl>
                                          <p:spTgt spid="15"/>
                                        </p:tgtEl>
                                        <p:attrNameLst>
                                          <p:attrName>ppt_x</p:attrName>
                                        </p:attrNameLst>
                                      </p:cBhvr>
                                      <p:tavLst>
                                        <p:tav tm="0">
                                          <p:val>
                                            <p:strVal val="#ppt_x"/>
                                          </p:val>
                                        </p:tav>
                                        <p:tav tm="100000">
                                          <p:val>
                                            <p:strVal val="#ppt_x"/>
                                          </p:val>
                                        </p:tav>
                                      </p:tavLst>
                                    </p:anim>
                                    <p:anim calcmode="lin" valueType="num">
                                      <p:cBhvr>
                                        <p:cTn id="86" dur="1000" fill="hold"/>
                                        <p:tgtEl>
                                          <p:spTgt spid="15"/>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14"/>
                                        </p:tgtEl>
                                        <p:attrNameLst>
                                          <p:attrName>style.visibility</p:attrName>
                                        </p:attrNameLst>
                                      </p:cBhvr>
                                      <p:to>
                                        <p:strVal val="visible"/>
                                      </p:to>
                                    </p:set>
                                    <p:animEffect transition="in" filter="fade">
                                      <p:cBhvr>
                                        <p:cTn id="89" dur="1000"/>
                                        <p:tgtEl>
                                          <p:spTgt spid="14"/>
                                        </p:tgtEl>
                                      </p:cBhvr>
                                    </p:animEffect>
                                    <p:anim calcmode="lin" valueType="num">
                                      <p:cBhvr>
                                        <p:cTn id="90" dur="1000" fill="hold"/>
                                        <p:tgtEl>
                                          <p:spTgt spid="14"/>
                                        </p:tgtEl>
                                        <p:attrNameLst>
                                          <p:attrName>ppt_x</p:attrName>
                                        </p:attrNameLst>
                                      </p:cBhvr>
                                      <p:tavLst>
                                        <p:tav tm="0">
                                          <p:val>
                                            <p:strVal val="#ppt_x"/>
                                          </p:val>
                                        </p:tav>
                                        <p:tav tm="100000">
                                          <p:val>
                                            <p:strVal val="#ppt_x"/>
                                          </p:val>
                                        </p:tav>
                                      </p:tavLst>
                                    </p:anim>
                                    <p:anim calcmode="lin" valueType="num">
                                      <p:cBhvr>
                                        <p:cTn id="9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p:bldP spid="2" grpId="0" animBg="1"/>
      <p:bldP spid="8" grpId="0" animBg="1"/>
      <p:bldP spid="9" grpId="0" animBg="1"/>
      <p:bldP spid="10" grpId="0"/>
      <p:bldP spid="11" grpId="0"/>
      <p:bldP spid="12" grpId="0"/>
      <p:bldP spid="13" grpId="0" animBg="1"/>
      <p:bldP spid="14" grpId="0" animBg="1"/>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08168" y="-16042"/>
            <a:ext cx="10972800" cy="707886"/>
          </a:xfrm>
          <a:prstGeom prst="rect">
            <a:avLst/>
          </a:prstGeom>
          <a:noFill/>
        </p:spPr>
        <p:txBody>
          <a:bodyPr wrap="square" rtlCol="0">
            <a:spAutoFit/>
          </a:bodyPr>
          <a:lstStyle/>
          <a:p>
            <a:pPr algn="ctr"/>
            <a:r>
              <a:rPr lang="en-US" sz="4000" b="1" u="sng" dirty="0" smtClean="0">
                <a:solidFill>
                  <a:schemeClr val="bg1">
                    <a:lumMod val="50000"/>
                  </a:schemeClr>
                </a:solidFill>
                <a:latin typeface="Baskerville Old Face" panose="02020602080505020303" pitchFamily="18" charset="0"/>
              </a:rPr>
              <a:t>Components of internal control</a:t>
            </a:r>
            <a:endParaRPr lang="en-IN" sz="4000" b="1" u="sng" dirty="0">
              <a:solidFill>
                <a:schemeClr val="bg1">
                  <a:lumMod val="50000"/>
                </a:schemeClr>
              </a:solidFill>
              <a:latin typeface="Baskerville Old Face" panose="02020602080505020303" pitchFamily="18" charset="0"/>
            </a:endParaRPr>
          </a:p>
        </p:txBody>
      </p:sp>
      <p:pic>
        <p:nvPicPr>
          <p:cNvPr id="3074" name="Picture 2" descr="Image result for components of internal control"/>
          <p:cNvPicPr>
            <a:picLocks noChangeAspect="1" noChangeArrowheads="1"/>
          </p:cNvPicPr>
          <p:nvPr/>
        </p:nvPicPr>
        <p:blipFill rotWithShape="1">
          <a:blip r:embed="rId2">
            <a:extLst>
              <a:ext uri="{28A0092B-C50C-407E-A947-70E740481C1C}">
                <a14:useLocalDpi xmlns:a14="http://schemas.microsoft.com/office/drawing/2010/main" val="0"/>
              </a:ext>
            </a:extLst>
          </a:blip>
          <a:srcRect t="834" r="-369" b="9584"/>
          <a:stretch/>
        </p:blipFill>
        <p:spPr bwMode="auto">
          <a:xfrm>
            <a:off x="801098" y="2065316"/>
            <a:ext cx="2761264" cy="2558928"/>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p:nvPr/>
        </p:nvCxnSpPr>
        <p:spPr>
          <a:xfrm>
            <a:off x="3386041" y="3272588"/>
            <a:ext cx="451328" cy="16043"/>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flipH="1">
            <a:off x="3835774" y="1171073"/>
            <a:ext cx="12634" cy="5358063"/>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3848408" y="1171073"/>
            <a:ext cx="739635" cy="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a:off x="3840388" y="3184360"/>
            <a:ext cx="739635" cy="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a:off x="3864452" y="4700331"/>
            <a:ext cx="739635" cy="0"/>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a:off x="3840390" y="5606711"/>
            <a:ext cx="739635" cy="0"/>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a:xfrm>
            <a:off x="3848412" y="6513085"/>
            <a:ext cx="739635" cy="0"/>
          </a:xfrm>
          <a:prstGeom prst="line">
            <a:avLst/>
          </a:prstGeom>
        </p:spPr>
        <p:style>
          <a:lnRef idx="1">
            <a:schemeClr val="dk1"/>
          </a:lnRef>
          <a:fillRef idx="0">
            <a:schemeClr val="dk1"/>
          </a:fillRef>
          <a:effectRef idx="0">
            <a:schemeClr val="dk1"/>
          </a:effectRef>
          <a:fontRef idx="minor">
            <a:schemeClr val="tx1"/>
          </a:fontRef>
        </p:style>
      </p:cxnSp>
      <p:sp>
        <p:nvSpPr>
          <p:cNvPr id="17" name="TextBox 16"/>
          <p:cNvSpPr txBox="1"/>
          <p:nvPr/>
        </p:nvSpPr>
        <p:spPr>
          <a:xfrm>
            <a:off x="4604087" y="753980"/>
            <a:ext cx="7384901" cy="1754326"/>
          </a:xfrm>
          <a:prstGeom prst="rect">
            <a:avLst/>
          </a:prstGeom>
          <a:noFill/>
          <a:ln w="3175">
            <a:solidFill>
              <a:schemeClr val="tx1"/>
            </a:solidFill>
          </a:ln>
        </p:spPr>
        <p:txBody>
          <a:bodyPr wrap="square" rtlCol="0">
            <a:spAutoFit/>
          </a:bodyPr>
          <a:lstStyle/>
          <a:p>
            <a:r>
              <a:rPr lang="en-US" b="1" u="sng" dirty="0" smtClean="0"/>
              <a:t>Control environment</a:t>
            </a:r>
          </a:p>
          <a:p>
            <a:pPr marL="285750" indent="-285750">
              <a:buFont typeface="Arial" panose="020B0604020202020204" pitchFamily="34" charset="0"/>
              <a:buChar char="•"/>
            </a:pPr>
            <a:r>
              <a:rPr lang="en-US" dirty="0" smtClean="0"/>
              <a:t>Demonstrates commitment to integrity and ethical values</a:t>
            </a:r>
          </a:p>
          <a:p>
            <a:pPr marL="285750" indent="-285750">
              <a:buFont typeface="Arial" panose="020B0604020202020204" pitchFamily="34" charset="0"/>
              <a:buChar char="•"/>
            </a:pPr>
            <a:r>
              <a:rPr lang="en-US" dirty="0" smtClean="0"/>
              <a:t>Management, with board oversight, establishes structure, authority and responsibility</a:t>
            </a:r>
          </a:p>
          <a:p>
            <a:pPr marL="285750" indent="-285750">
              <a:buFont typeface="Arial" panose="020B0604020202020204" pitchFamily="34" charset="0"/>
              <a:buChar char="•"/>
            </a:pPr>
            <a:r>
              <a:rPr lang="en-US" dirty="0" smtClean="0"/>
              <a:t>The organization establishes accountability</a:t>
            </a:r>
          </a:p>
          <a:p>
            <a:pPr marL="285750" indent="-285750">
              <a:buFont typeface="Arial" panose="020B0604020202020204" pitchFamily="34" charset="0"/>
              <a:buChar char="•"/>
            </a:pPr>
            <a:r>
              <a:rPr lang="en-US" dirty="0" smtClean="0"/>
              <a:t>Board of directors demonstrate independence from management </a:t>
            </a:r>
            <a:endParaRPr lang="en-IN" dirty="0"/>
          </a:p>
        </p:txBody>
      </p:sp>
      <p:sp>
        <p:nvSpPr>
          <p:cNvPr id="20" name="TextBox 19"/>
          <p:cNvSpPr txBox="1"/>
          <p:nvPr/>
        </p:nvSpPr>
        <p:spPr>
          <a:xfrm>
            <a:off x="4596067" y="2558708"/>
            <a:ext cx="7384901" cy="1477328"/>
          </a:xfrm>
          <a:prstGeom prst="rect">
            <a:avLst/>
          </a:prstGeom>
          <a:noFill/>
          <a:ln w="3175">
            <a:solidFill>
              <a:schemeClr val="tx1"/>
            </a:solidFill>
          </a:ln>
        </p:spPr>
        <p:txBody>
          <a:bodyPr wrap="square" rtlCol="0">
            <a:spAutoFit/>
          </a:bodyPr>
          <a:lstStyle/>
          <a:p>
            <a:r>
              <a:rPr lang="en-US" b="1" u="sng" dirty="0" smtClean="0"/>
              <a:t>Risk Assessment</a:t>
            </a:r>
          </a:p>
          <a:p>
            <a:pPr marL="285750" indent="-285750">
              <a:buFont typeface="Arial" panose="020B0604020202020204" pitchFamily="34" charset="0"/>
              <a:buChar char="•"/>
            </a:pPr>
            <a:r>
              <a:rPr lang="en-US" dirty="0" smtClean="0"/>
              <a:t>Identifies and assesses risk</a:t>
            </a:r>
          </a:p>
          <a:p>
            <a:pPr marL="285750" indent="-285750">
              <a:buFont typeface="Arial" panose="020B0604020202020204" pitchFamily="34" charset="0"/>
              <a:buChar char="•"/>
            </a:pPr>
            <a:r>
              <a:rPr lang="en-US" dirty="0" smtClean="0"/>
              <a:t>Considers the potential for fraud</a:t>
            </a:r>
          </a:p>
          <a:p>
            <a:pPr marL="285750" indent="-285750">
              <a:buFont typeface="Arial" panose="020B0604020202020204" pitchFamily="34" charset="0"/>
              <a:buChar char="•"/>
            </a:pPr>
            <a:r>
              <a:rPr lang="en-US" dirty="0" smtClean="0"/>
              <a:t>specifies relevant objectives with sufficient clarity to enable identification of risks</a:t>
            </a:r>
          </a:p>
        </p:txBody>
      </p:sp>
      <p:sp>
        <p:nvSpPr>
          <p:cNvPr id="21" name="TextBox 20"/>
          <p:cNvSpPr txBox="1"/>
          <p:nvPr/>
        </p:nvSpPr>
        <p:spPr>
          <a:xfrm>
            <a:off x="4620131" y="4122807"/>
            <a:ext cx="7384901" cy="923330"/>
          </a:xfrm>
          <a:prstGeom prst="rect">
            <a:avLst/>
          </a:prstGeom>
          <a:noFill/>
          <a:ln w="3175">
            <a:solidFill>
              <a:schemeClr val="tx1"/>
            </a:solidFill>
          </a:ln>
        </p:spPr>
        <p:txBody>
          <a:bodyPr wrap="square" rtlCol="0">
            <a:spAutoFit/>
          </a:bodyPr>
          <a:lstStyle/>
          <a:p>
            <a:r>
              <a:rPr lang="en-US" b="1" u="sng" dirty="0" smtClean="0"/>
              <a:t>Control activities</a:t>
            </a:r>
          </a:p>
          <a:p>
            <a:pPr marL="285750" indent="-285750">
              <a:buFont typeface="Arial" panose="020B0604020202020204" pitchFamily="34" charset="0"/>
              <a:buChar char="•"/>
            </a:pPr>
            <a:r>
              <a:rPr lang="en-US" dirty="0" smtClean="0"/>
              <a:t>Selects and develop control activities</a:t>
            </a:r>
          </a:p>
          <a:p>
            <a:pPr marL="285750" indent="-285750">
              <a:buFont typeface="Arial" panose="020B0604020202020204" pitchFamily="34" charset="0"/>
              <a:buChar char="•"/>
            </a:pPr>
            <a:r>
              <a:rPr lang="en-US" dirty="0" smtClean="0"/>
              <a:t>Deploys through policies and procedures</a:t>
            </a:r>
          </a:p>
        </p:txBody>
      </p:sp>
      <p:sp>
        <p:nvSpPr>
          <p:cNvPr id="22" name="TextBox 21"/>
          <p:cNvSpPr txBox="1"/>
          <p:nvPr/>
        </p:nvSpPr>
        <p:spPr>
          <a:xfrm>
            <a:off x="4596069" y="5141482"/>
            <a:ext cx="7384901" cy="923330"/>
          </a:xfrm>
          <a:prstGeom prst="rect">
            <a:avLst/>
          </a:prstGeom>
          <a:noFill/>
          <a:ln w="3175">
            <a:solidFill>
              <a:schemeClr val="tx1"/>
            </a:solidFill>
          </a:ln>
        </p:spPr>
        <p:txBody>
          <a:bodyPr wrap="square" rtlCol="0">
            <a:spAutoFit/>
          </a:bodyPr>
          <a:lstStyle/>
          <a:p>
            <a:r>
              <a:rPr lang="en-US" b="1" u="sng" dirty="0" smtClean="0"/>
              <a:t>Information and communication</a:t>
            </a:r>
          </a:p>
          <a:p>
            <a:pPr marL="285750" indent="-285750">
              <a:buFont typeface="Arial" panose="020B0604020202020204" pitchFamily="34" charset="0"/>
              <a:buChar char="•"/>
            </a:pPr>
            <a:r>
              <a:rPr lang="en-US" dirty="0" smtClean="0"/>
              <a:t>Obtains or generates relevant information</a:t>
            </a:r>
          </a:p>
          <a:p>
            <a:pPr marL="285750" indent="-285750">
              <a:buFont typeface="Arial" panose="020B0604020202020204" pitchFamily="34" charset="0"/>
              <a:buChar char="•"/>
            </a:pPr>
            <a:r>
              <a:rPr lang="en-US" dirty="0" smtClean="0"/>
              <a:t>Communicates internally and externally</a:t>
            </a:r>
          </a:p>
        </p:txBody>
      </p:sp>
      <p:sp>
        <p:nvSpPr>
          <p:cNvPr id="23" name="TextBox 22"/>
          <p:cNvSpPr txBox="1"/>
          <p:nvPr/>
        </p:nvSpPr>
        <p:spPr>
          <a:xfrm>
            <a:off x="4604091" y="6144108"/>
            <a:ext cx="7384901" cy="646331"/>
          </a:xfrm>
          <a:prstGeom prst="rect">
            <a:avLst/>
          </a:prstGeom>
          <a:noFill/>
          <a:ln w="3175">
            <a:solidFill>
              <a:schemeClr val="tx1"/>
            </a:solidFill>
          </a:ln>
        </p:spPr>
        <p:txBody>
          <a:bodyPr wrap="square" rtlCol="0">
            <a:spAutoFit/>
          </a:bodyPr>
          <a:lstStyle/>
          <a:p>
            <a:r>
              <a:rPr lang="en-US" b="1" u="sng" dirty="0" smtClean="0"/>
              <a:t>Monitoring</a:t>
            </a:r>
          </a:p>
          <a:p>
            <a:pPr marL="285750" indent="-285750">
              <a:buFont typeface="Arial" panose="020B0604020202020204" pitchFamily="34" charset="0"/>
              <a:buChar char="•"/>
            </a:pPr>
            <a:r>
              <a:rPr lang="en-US" dirty="0" smtClean="0"/>
              <a:t>Evaluates and communicate deficiencies</a:t>
            </a:r>
          </a:p>
        </p:txBody>
      </p:sp>
      <p:sp>
        <p:nvSpPr>
          <p:cNvPr id="25" name="Footer Placeholder 1"/>
          <p:cNvSpPr>
            <a:spLocks noGrp="1"/>
          </p:cNvSpPr>
          <p:nvPr>
            <p:ph type="ftr" sz="quarter" idx="11"/>
          </p:nvPr>
        </p:nvSpPr>
        <p:spPr>
          <a:xfrm>
            <a:off x="-475641" y="6672646"/>
            <a:ext cx="3434400" cy="201168"/>
          </a:xfrm>
        </p:spPr>
        <p:txBody>
          <a:bodyPr/>
          <a:lstStyle/>
          <a:p>
            <a:r>
              <a:rPr lang="en-IN" dirty="0" smtClean="0"/>
              <a:t>Page 12</a:t>
            </a:r>
            <a:endParaRPr lang="en-GB" dirty="0"/>
          </a:p>
        </p:txBody>
      </p:sp>
    </p:spTree>
    <p:extLst>
      <p:ext uri="{BB962C8B-B14F-4D97-AF65-F5344CB8AC3E}">
        <p14:creationId xmlns:p14="http://schemas.microsoft.com/office/powerpoint/2010/main" val="4946644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1000"/>
                                        <p:tgtEl>
                                          <p:spTgt spid="3074"/>
                                        </p:tgtEl>
                                      </p:cBhvr>
                                    </p:animEffect>
                                    <p:anim calcmode="lin" valueType="num">
                                      <p:cBhvr>
                                        <p:cTn id="13" dur="1000" fill="hold"/>
                                        <p:tgtEl>
                                          <p:spTgt spid="3074"/>
                                        </p:tgtEl>
                                        <p:attrNameLst>
                                          <p:attrName>ppt_x</p:attrName>
                                        </p:attrNameLst>
                                      </p:cBhvr>
                                      <p:tavLst>
                                        <p:tav tm="0">
                                          <p:val>
                                            <p:strVal val="#ppt_x"/>
                                          </p:val>
                                        </p:tav>
                                        <p:tav tm="100000">
                                          <p:val>
                                            <p:strVal val="#ppt_x"/>
                                          </p:val>
                                        </p:tav>
                                      </p:tavLst>
                                    </p:anim>
                                    <p:anim calcmode="lin" valueType="num">
                                      <p:cBhvr>
                                        <p:cTn id="14" dur="1000" fill="hold"/>
                                        <p:tgtEl>
                                          <p:spTgt spid="307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1000"/>
                                        <p:tgtEl>
                                          <p:spTgt spid="16"/>
                                        </p:tgtEl>
                                      </p:cBhvr>
                                    </p:animEffect>
                                    <p:anim calcmode="lin" valueType="num">
                                      <p:cBhvr>
                                        <p:cTn id="48" dur="1000" fill="hold"/>
                                        <p:tgtEl>
                                          <p:spTgt spid="16"/>
                                        </p:tgtEl>
                                        <p:attrNameLst>
                                          <p:attrName>ppt_x</p:attrName>
                                        </p:attrNameLst>
                                      </p:cBhvr>
                                      <p:tavLst>
                                        <p:tav tm="0">
                                          <p:val>
                                            <p:strVal val="#ppt_x"/>
                                          </p:val>
                                        </p:tav>
                                        <p:tav tm="100000">
                                          <p:val>
                                            <p:strVal val="#ppt_x"/>
                                          </p:val>
                                        </p:tav>
                                      </p:tavLst>
                                    </p:anim>
                                    <p:anim calcmode="lin" valueType="num">
                                      <p:cBhvr>
                                        <p:cTn id="49" dur="1000" fill="hold"/>
                                        <p:tgtEl>
                                          <p:spTgt spid="16"/>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1000"/>
                                        <p:tgtEl>
                                          <p:spTgt spid="17"/>
                                        </p:tgtEl>
                                      </p:cBhvr>
                                    </p:animEffect>
                                    <p:anim calcmode="lin" valueType="num">
                                      <p:cBhvr>
                                        <p:cTn id="53" dur="1000" fill="hold"/>
                                        <p:tgtEl>
                                          <p:spTgt spid="17"/>
                                        </p:tgtEl>
                                        <p:attrNameLst>
                                          <p:attrName>ppt_x</p:attrName>
                                        </p:attrNameLst>
                                      </p:cBhvr>
                                      <p:tavLst>
                                        <p:tav tm="0">
                                          <p:val>
                                            <p:strVal val="#ppt_x"/>
                                          </p:val>
                                        </p:tav>
                                        <p:tav tm="100000">
                                          <p:val>
                                            <p:strVal val="#ppt_x"/>
                                          </p:val>
                                        </p:tav>
                                      </p:tavLst>
                                    </p:anim>
                                    <p:anim calcmode="lin" valueType="num">
                                      <p:cBhvr>
                                        <p:cTn id="54" dur="1000" fill="hold"/>
                                        <p:tgtEl>
                                          <p:spTgt spid="17"/>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1000"/>
                                        <p:tgtEl>
                                          <p:spTgt spid="20"/>
                                        </p:tgtEl>
                                      </p:cBhvr>
                                    </p:animEffect>
                                    <p:anim calcmode="lin" valueType="num">
                                      <p:cBhvr>
                                        <p:cTn id="58" dur="1000" fill="hold"/>
                                        <p:tgtEl>
                                          <p:spTgt spid="20"/>
                                        </p:tgtEl>
                                        <p:attrNameLst>
                                          <p:attrName>ppt_x</p:attrName>
                                        </p:attrNameLst>
                                      </p:cBhvr>
                                      <p:tavLst>
                                        <p:tav tm="0">
                                          <p:val>
                                            <p:strVal val="#ppt_x"/>
                                          </p:val>
                                        </p:tav>
                                        <p:tav tm="100000">
                                          <p:val>
                                            <p:strVal val="#ppt_x"/>
                                          </p:val>
                                        </p:tav>
                                      </p:tavLst>
                                    </p:anim>
                                    <p:anim calcmode="lin" valueType="num">
                                      <p:cBhvr>
                                        <p:cTn id="59" dur="1000" fill="hold"/>
                                        <p:tgtEl>
                                          <p:spTgt spid="20"/>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1000"/>
                                        <p:tgtEl>
                                          <p:spTgt spid="21"/>
                                        </p:tgtEl>
                                      </p:cBhvr>
                                    </p:animEffect>
                                    <p:anim calcmode="lin" valueType="num">
                                      <p:cBhvr>
                                        <p:cTn id="63" dur="1000" fill="hold"/>
                                        <p:tgtEl>
                                          <p:spTgt spid="21"/>
                                        </p:tgtEl>
                                        <p:attrNameLst>
                                          <p:attrName>ppt_x</p:attrName>
                                        </p:attrNameLst>
                                      </p:cBhvr>
                                      <p:tavLst>
                                        <p:tav tm="0">
                                          <p:val>
                                            <p:strVal val="#ppt_x"/>
                                          </p:val>
                                        </p:tav>
                                        <p:tav tm="100000">
                                          <p:val>
                                            <p:strVal val="#ppt_x"/>
                                          </p:val>
                                        </p:tav>
                                      </p:tavLst>
                                    </p:anim>
                                    <p:anim calcmode="lin" valueType="num">
                                      <p:cBhvr>
                                        <p:cTn id="64" dur="1000" fill="hold"/>
                                        <p:tgtEl>
                                          <p:spTgt spid="21"/>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1000"/>
                                        <p:tgtEl>
                                          <p:spTgt spid="22"/>
                                        </p:tgtEl>
                                      </p:cBhvr>
                                    </p:animEffect>
                                    <p:anim calcmode="lin" valueType="num">
                                      <p:cBhvr>
                                        <p:cTn id="68" dur="1000" fill="hold"/>
                                        <p:tgtEl>
                                          <p:spTgt spid="22"/>
                                        </p:tgtEl>
                                        <p:attrNameLst>
                                          <p:attrName>ppt_x</p:attrName>
                                        </p:attrNameLst>
                                      </p:cBhvr>
                                      <p:tavLst>
                                        <p:tav tm="0">
                                          <p:val>
                                            <p:strVal val="#ppt_x"/>
                                          </p:val>
                                        </p:tav>
                                        <p:tav tm="100000">
                                          <p:val>
                                            <p:strVal val="#ppt_x"/>
                                          </p:val>
                                        </p:tav>
                                      </p:tavLst>
                                    </p:anim>
                                    <p:anim calcmode="lin" valueType="num">
                                      <p:cBhvr>
                                        <p:cTn id="69" dur="1000" fill="hold"/>
                                        <p:tgtEl>
                                          <p:spTgt spid="22"/>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fade">
                                      <p:cBhvr>
                                        <p:cTn id="72" dur="1000"/>
                                        <p:tgtEl>
                                          <p:spTgt spid="23"/>
                                        </p:tgtEl>
                                      </p:cBhvr>
                                    </p:animEffect>
                                    <p:anim calcmode="lin" valueType="num">
                                      <p:cBhvr>
                                        <p:cTn id="73" dur="1000" fill="hold"/>
                                        <p:tgtEl>
                                          <p:spTgt spid="23"/>
                                        </p:tgtEl>
                                        <p:attrNameLst>
                                          <p:attrName>ppt_x</p:attrName>
                                        </p:attrNameLst>
                                      </p:cBhvr>
                                      <p:tavLst>
                                        <p:tav tm="0">
                                          <p:val>
                                            <p:strVal val="#ppt_x"/>
                                          </p:val>
                                        </p:tav>
                                        <p:tav tm="100000">
                                          <p:val>
                                            <p:strVal val="#ppt_x"/>
                                          </p:val>
                                        </p:tav>
                                      </p:tavLst>
                                    </p:anim>
                                    <p:anim calcmode="lin" valueType="num">
                                      <p:cBhvr>
                                        <p:cTn id="7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7" grpId="0" animBg="1"/>
      <p:bldP spid="20" grpId="0" animBg="1"/>
      <p:bldP spid="21" grpId="0" animBg="1"/>
      <p:bldP spid="22" grpId="0" animBg="1"/>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67827" y="0"/>
            <a:ext cx="12046039" cy="646331"/>
          </a:xfrm>
          <a:prstGeom prst="rect">
            <a:avLst/>
          </a:prstGeom>
          <a:noFill/>
        </p:spPr>
        <p:txBody>
          <a:bodyPr wrap="square" rtlCol="0">
            <a:spAutoFit/>
          </a:bodyPr>
          <a:lstStyle/>
          <a:p>
            <a:r>
              <a:rPr lang="en-US" sz="3600" b="1" u="sng" dirty="0" smtClean="0">
                <a:solidFill>
                  <a:schemeClr val="bg1">
                    <a:lumMod val="50000"/>
                  </a:schemeClr>
                </a:solidFill>
                <a:latin typeface="Baskerville Old Face" panose="02020602080505020303" pitchFamily="18" charset="0"/>
              </a:rPr>
              <a:t>Gearing up for implementing Section 134</a:t>
            </a:r>
            <a:endParaRPr lang="en-IN" sz="3600" b="1" u="sng" dirty="0">
              <a:solidFill>
                <a:schemeClr val="bg1">
                  <a:lumMod val="50000"/>
                </a:schemeClr>
              </a:solidFill>
              <a:latin typeface="Baskerville Old Face" panose="02020602080505020303" pitchFamily="18" charset="0"/>
            </a:endParaRPr>
          </a:p>
        </p:txBody>
      </p:sp>
      <p:sp>
        <p:nvSpPr>
          <p:cNvPr id="5" name="TextBox 4"/>
          <p:cNvSpPr txBox="1"/>
          <p:nvPr/>
        </p:nvSpPr>
        <p:spPr>
          <a:xfrm>
            <a:off x="927278" y="903062"/>
            <a:ext cx="10947043" cy="3477875"/>
          </a:xfrm>
          <a:prstGeom prst="rect">
            <a:avLst/>
          </a:prstGeom>
          <a:noFill/>
        </p:spPr>
        <p:txBody>
          <a:bodyPr wrap="square" rtlCol="0">
            <a:spAutoFit/>
          </a:bodyPr>
          <a:lstStyle/>
          <a:p>
            <a:pPr marL="342900" indent="-342900" algn="just">
              <a:buClr>
                <a:srgbClr val="FFC000"/>
              </a:buClr>
              <a:buSzPct val="75000"/>
              <a:buFont typeface="Wingdings" panose="05000000000000000000" pitchFamily="2" charset="2"/>
              <a:buChar char="q"/>
            </a:pPr>
            <a:r>
              <a:rPr lang="en-US" sz="2200" dirty="0" smtClean="0"/>
              <a:t>The IFC framework to be adopted by the company will have to address combination of internal controls on financial reporting(ICFR) and other controls in order to align with the definition of IFC given under the act.</a:t>
            </a:r>
          </a:p>
          <a:p>
            <a:pPr marL="342900" indent="-342900" algn="just">
              <a:buClr>
                <a:srgbClr val="FFC000"/>
              </a:buClr>
              <a:buSzPct val="75000"/>
              <a:buFont typeface="Wingdings" panose="05000000000000000000" pitchFamily="2" charset="2"/>
              <a:buChar char="q"/>
            </a:pPr>
            <a:r>
              <a:rPr lang="en-US" sz="2200" dirty="0" smtClean="0"/>
              <a:t>Implementation of internal financial controls by the management includes- </a:t>
            </a:r>
          </a:p>
          <a:p>
            <a:pPr marL="1257300" lvl="2" indent="-342900" algn="just">
              <a:buClr>
                <a:srgbClr val="FFC000"/>
              </a:buClr>
              <a:buSzPct val="75000"/>
              <a:buFont typeface="Wingdings" panose="05000000000000000000" pitchFamily="2" charset="2"/>
              <a:buChar char="Ø"/>
            </a:pPr>
            <a:r>
              <a:rPr lang="en-US" sz="2200" dirty="0" smtClean="0"/>
              <a:t>Documentation of IFC</a:t>
            </a:r>
          </a:p>
          <a:p>
            <a:pPr marL="1257300" lvl="2" indent="-342900" algn="just">
              <a:buClr>
                <a:srgbClr val="FFC000"/>
              </a:buClr>
              <a:buSzPct val="75000"/>
              <a:buFont typeface="Wingdings" panose="05000000000000000000" pitchFamily="2" charset="2"/>
              <a:buChar char="Ø"/>
            </a:pPr>
            <a:r>
              <a:rPr lang="en-US" sz="2200" dirty="0" smtClean="0"/>
              <a:t>Testing of IFC</a:t>
            </a:r>
          </a:p>
          <a:p>
            <a:pPr marL="1257300" lvl="2" indent="-342900" algn="just">
              <a:buClr>
                <a:srgbClr val="FFC000"/>
              </a:buClr>
              <a:buSzPct val="75000"/>
              <a:buFont typeface="Wingdings" panose="05000000000000000000" pitchFamily="2" charset="2"/>
              <a:buChar char="Ø"/>
            </a:pPr>
            <a:r>
              <a:rPr lang="en-US" sz="2200" dirty="0" smtClean="0"/>
              <a:t>Forming opinion about IFC including identification of gaps, action plan for mitigation thereof</a:t>
            </a:r>
          </a:p>
          <a:p>
            <a:pPr algn="just">
              <a:buClr>
                <a:srgbClr val="FFC000"/>
              </a:buClr>
              <a:buSzPct val="75000"/>
            </a:pPr>
            <a:r>
              <a:rPr lang="en-US" sz="2200" b="1" dirty="0" smtClean="0"/>
              <a:t>(Discussed in later slides)</a:t>
            </a:r>
          </a:p>
          <a:p>
            <a:pPr marL="342900" indent="-342900" algn="just">
              <a:buClr>
                <a:srgbClr val="FFC000"/>
              </a:buClr>
              <a:buSzPct val="75000"/>
              <a:buFont typeface="Wingdings" panose="05000000000000000000" pitchFamily="2" charset="2"/>
              <a:buChar char="q"/>
            </a:pPr>
            <a:endParaRPr lang="en-US" sz="2200" dirty="0" smtClean="0"/>
          </a:p>
        </p:txBody>
      </p:sp>
      <p:sp>
        <p:nvSpPr>
          <p:cNvPr id="7" name="Footer Placeholder 1"/>
          <p:cNvSpPr>
            <a:spLocks noGrp="1"/>
          </p:cNvSpPr>
          <p:nvPr>
            <p:ph type="ftr" sz="quarter" idx="11"/>
          </p:nvPr>
        </p:nvSpPr>
        <p:spPr>
          <a:xfrm>
            <a:off x="-475641" y="6672646"/>
            <a:ext cx="3434400" cy="201168"/>
          </a:xfrm>
        </p:spPr>
        <p:txBody>
          <a:bodyPr/>
          <a:lstStyle/>
          <a:p>
            <a:r>
              <a:rPr lang="en-IN" dirty="0" smtClean="0"/>
              <a:t>Page 13</a:t>
            </a:r>
            <a:endParaRPr lang="en-GB" dirty="0"/>
          </a:p>
        </p:txBody>
      </p:sp>
    </p:spTree>
    <p:extLst>
      <p:ext uri="{BB962C8B-B14F-4D97-AF65-F5344CB8AC3E}">
        <p14:creationId xmlns:p14="http://schemas.microsoft.com/office/powerpoint/2010/main" val="22873238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67827" y="0"/>
            <a:ext cx="12046039" cy="646331"/>
          </a:xfrm>
          <a:prstGeom prst="rect">
            <a:avLst/>
          </a:prstGeom>
          <a:noFill/>
        </p:spPr>
        <p:txBody>
          <a:bodyPr wrap="square" rtlCol="0">
            <a:spAutoFit/>
          </a:bodyPr>
          <a:lstStyle/>
          <a:p>
            <a:r>
              <a:rPr lang="en-US" sz="3600" b="1" u="sng" dirty="0" smtClean="0">
                <a:solidFill>
                  <a:schemeClr val="bg1">
                    <a:lumMod val="50000"/>
                  </a:schemeClr>
                </a:solidFill>
                <a:latin typeface="Baskerville Old Face" panose="02020602080505020303" pitchFamily="18" charset="0"/>
              </a:rPr>
              <a:t>Gearing up for implementing Section 134</a:t>
            </a:r>
            <a:endParaRPr lang="en-IN" sz="3600" b="1" u="sng" dirty="0">
              <a:solidFill>
                <a:schemeClr val="bg1">
                  <a:lumMod val="50000"/>
                </a:schemeClr>
              </a:solidFill>
              <a:latin typeface="Baskerville Old Face" panose="02020602080505020303" pitchFamily="18" charset="0"/>
            </a:endParaRPr>
          </a:p>
        </p:txBody>
      </p:sp>
      <p:pic>
        <p:nvPicPr>
          <p:cNvPr id="7" name="Picture 2" descr="Image result for internal financial controls ey present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733" y="2361034"/>
            <a:ext cx="11315700" cy="429556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913630" y="898640"/>
            <a:ext cx="10947043" cy="1323439"/>
          </a:xfrm>
          <a:prstGeom prst="rect">
            <a:avLst/>
          </a:prstGeom>
          <a:noFill/>
        </p:spPr>
        <p:txBody>
          <a:bodyPr wrap="square" rtlCol="0">
            <a:spAutoFit/>
          </a:bodyPr>
          <a:lstStyle/>
          <a:p>
            <a:pPr>
              <a:buClr>
                <a:srgbClr val="FFC000"/>
              </a:buClr>
              <a:buSzPct val="75000"/>
            </a:pPr>
            <a:r>
              <a:rPr lang="en-US" sz="2000" dirty="0"/>
              <a:t>The </a:t>
            </a:r>
            <a:r>
              <a:rPr lang="en-US" sz="2000" dirty="0" smtClean="0"/>
              <a:t>expanded coverage and focus goes way beyond the financial reporting controls and the focus is on all the elements of a controls framework- policies and procedures, operating controls, controls monitoring , designing of controls to mitigate risks and testing of controls to ensure their operating effectiveness. </a:t>
            </a:r>
            <a:endParaRPr lang="en-IN" sz="2000" dirty="0"/>
          </a:p>
        </p:txBody>
      </p:sp>
      <p:sp>
        <p:nvSpPr>
          <p:cNvPr id="10" name="Footer Placeholder 1"/>
          <p:cNvSpPr>
            <a:spLocks noGrp="1"/>
          </p:cNvSpPr>
          <p:nvPr>
            <p:ph type="ftr" sz="quarter" idx="11"/>
          </p:nvPr>
        </p:nvSpPr>
        <p:spPr>
          <a:xfrm>
            <a:off x="-475641" y="6656604"/>
            <a:ext cx="3434400" cy="201168"/>
          </a:xfrm>
        </p:spPr>
        <p:txBody>
          <a:bodyPr/>
          <a:lstStyle/>
          <a:p>
            <a:r>
              <a:rPr lang="en-IN" dirty="0" smtClean="0"/>
              <a:t>Page 14</a:t>
            </a:r>
            <a:endParaRPr lang="en-GB" dirty="0"/>
          </a:p>
        </p:txBody>
      </p:sp>
    </p:spTree>
    <p:extLst>
      <p:ext uri="{BB962C8B-B14F-4D97-AF65-F5344CB8AC3E}">
        <p14:creationId xmlns:p14="http://schemas.microsoft.com/office/powerpoint/2010/main" val="32912171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2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67827" y="0"/>
            <a:ext cx="12046039" cy="646331"/>
          </a:xfrm>
          <a:prstGeom prst="rect">
            <a:avLst/>
          </a:prstGeom>
          <a:noFill/>
        </p:spPr>
        <p:txBody>
          <a:bodyPr wrap="square" rtlCol="0">
            <a:spAutoFit/>
          </a:bodyPr>
          <a:lstStyle/>
          <a:p>
            <a:r>
              <a:rPr lang="en-US" sz="3600" b="1" u="sng" dirty="0" smtClean="0">
                <a:solidFill>
                  <a:schemeClr val="bg1">
                    <a:lumMod val="50000"/>
                  </a:schemeClr>
                </a:solidFill>
                <a:latin typeface="Baskerville Old Face" panose="02020602080505020303" pitchFamily="18" charset="0"/>
              </a:rPr>
              <a:t>Gearing up for implementing Section 134</a:t>
            </a:r>
            <a:endParaRPr lang="en-IN" sz="3600" b="1" u="sng" dirty="0">
              <a:solidFill>
                <a:schemeClr val="bg1">
                  <a:lumMod val="50000"/>
                </a:schemeClr>
              </a:solidFill>
              <a:latin typeface="Baskerville Old Face" panose="02020602080505020303" pitchFamily="18" charset="0"/>
            </a:endParaRPr>
          </a:p>
        </p:txBody>
      </p:sp>
      <p:sp>
        <p:nvSpPr>
          <p:cNvPr id="7" name="TextBox 6"/>
          <p:cNvSpPr txBox="1"/>
          <p:nvPr/>
        </p:nvSpPr>
        <p:spPr>
          <a:xfrm>
            <a:off x="913630" y="818425"/>
            <a:ext cx="10947043" cy="1938992"/>
          </a:xfrm>
          <a:prstGeom prst="rect">
            <a:avLst/>
          </a:prstGeom>
          <a:noFill/>
        </p:spPr>
        <p:txBody>
          <a:bodyPr wrap="square" rtlCol="0">
            <a:spAutoFit/>
          </a:bodyPr>
          <a:lstStyle/>
          <a:p>
            <a:pPr algn="just">
              <a:buClr>
                <a:srgbClr val="FFC000"/>
              </a:buClr>
              <a:buSzPct val="75000"/>
            </a:pPr>
            <a:r>
              <a:rPr lang="en-IN" sz="2000" dirty="0"/>
              <a:t>The approach of </a:t>
            </a:r>
            <a:r>
              <a:rPr lang="en-IN" sz="2000" dirty="0" smtClean="0"/>
              <a:t>Companies </a:t>
            </a:r>
            <a:r>
              <a:rPr lang="en-IN" sz="2000" dirty="0"/>
              <a:t>Act is of </a:t>
            </a:r>
            <a:r>
              <a:rPr lang="en-IN" sz="2000" dirty="0" smtClean="0"/>
              <a:t>self-governance. Management </a:t>
            </a:r>
            <a:r>
              <a:rPr lang="en-IN" sz="2000" dirty="0"/>
              <a:t>should therefore, </a:t>
            </a:r>
            <a:r>
              <a:rPr lang="en-IN" sz="2000" dirty="0" smtClean="0"/>
              <a:t>take </a:t>
            </a:r>
            <a:r>
              <a:rPr lang="en-IN" sz="2000" dirty="0"/>
              <a:t>following steps to ensure that there exist a proper internal control system</a:t>
            </a:r>
            <a:r>
              <a:rPr lang="en-IN" sz="2000" dirty="0" smtClean="0"/>
              <a:t>. The “Three </a:t>
            </a:r>
            <a:r>
              <a:rPr lang="en-IN" sz="2000" dirty="0"/>
              <a:t>L</a:t>
            </a:r>
            <a:r>
              <a:rPr lang="en-IN" sz="2000" dirty="0" smtClean="0"/>
              <a:t>ines of Defence” model provides a simple and effective way to enhance communications on internal financial controls by clarifying roles and duties</a:t>
            </a:r>
          </a:p>
          <a:p>
            <a:pPr marL="342900" indent="-342900" algn="just">
              <a:buClr>
                <a:srgbClr val="FFC000"/>
              </a:buClr>
              <a:buSzPct val="75000"/>
              <a:buFont typeface="Wingdings" panose="05000000000000000000" pitchFamily="2" charset="2"/>
              <a:buChar char="q"/>
            </a:pPr>
            <a:endParaRPr lang="en-US" sz="2000" dirty="0"/>
          </a:p>
          <a:p>
            <a:pPr marL="342900" indent="-342900" algn="just">
              <a:buClr>
                <a:srgbClr val="FFC000"/>
              </a:buClr>
              <a:buSzPct val="75000"/>
              <a:buFont typeface="Wingdings" panose="05000000000000000000" pitchFamily="2" charset="2"/>
              <a:buChar char="q"/>
            </a:pPr>
            <a:endParaRPr lang="en-IN" sz="2000" dirty="0"/>
          </a:p>
        </p:txBody>
      </p:sp>
      <p:pic>
        <p:nvPicPr>
          <p:cNvPr id="8" name="Picture 2" descr="Image result for three lines of def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419" y="2149643"/>
            <a:ext cx="11262327" cy="4346541"/>
          </a:xfrm>
          <a:prstGeom prst="rect">
            <a:avLst/>
          </a:prstGeom>
          <a:noFill/>
          <a:extLst>
            <a:ext uri="{909E8E84-426E-40DD-AFC4-6F175D3DCCD1}">
              <a14:hiddenFill xmlns:a14="http://schemas.microsoft.com/office/drawing/2010/main">
                <a:solidFill>
                  <a:srgbClr val="FFFFFF"/>
                </a:solidFill>
              </a14:hiddenFill>
            </a:ext>
          </a:extLst>
        </p:spPr>
      </p:pic>
      <p:sp>
        <p:nvSpPr>
          <p:cNvPr id="10" name="Footer Placeholder 1"/>
          <p:cNvSpPr>
            <a:spLocks noGrp="1"/>
          </p:cNvSpPr>
          <p:nvPr>
            <p:ph type="ftr" sz="quarter" idx="11"/>
          </p:nvPr>
        </p:nvSpPr>
        <p:spPr>
          <a:xfrm>
            <a:off x="-475641" y="6672646"/>
            <a:ext cx="3434400" cy="201168"/>
          </a:xfrm>
        </p:spPr>
        <p:txBody>
          <a:bodyPr/>
          <a:lstStyle/>
          <a:p>
            <a:r>
              <a:rPr lang="en-IN" dirty="0" smtClean="0"/>
              <a:t>Page 15</a:t>
            </a:r>
            <a:endParaRPr lang="en-GB" dirty="0"/>
          </a:p>
        </p:txBody>
      </p:sp>
    </p:spTree>
    <p:extLst>
      <p:ext uri="{BB962C8B-B14F-4D97-AF65-F5344CB8AC3E}">
        <p14:creationId xmlns:p14="http://schemas.microsoft.com/office/powerpoint/2010/main" val="12986084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3406" y="0"/>
            <a:ext cx="12046039" cy="646331"/>
          </a:xfrm>
          <a:prstGeom prst="rect">
            <a:avLst/>
          </a:prstGeom>
          <a:noFill/>
        </p:spPr>
        <p:txBody>
          <a:bodyPr wrap="square" rtlCol="0">
            <a:spAutoFit/>
          </a:bodyPr>
          <a:lstStyle/>
          <a:p>
            <a:pPr algn="ctr"/>
            <a:r>
              <a:rPr lang="en-US" sz="3600" b="1" u="sng" dirty="0" smtClean="0">
                <a:solidFill>
                  <a:schemeClr val="bg1">
                    <a:lumMod val="50000"/>
                  </a:schemeClr>
                </a:solidFill>
                <a:latin typeface="Baskerville Old Face" panose="02020602080505020303" pitchFamily="18" charset="0"/>
              </a:rPr>
              <a:t>IFC – Key components</a:t>
            </a:r>
            <a:endParaRPr lang="en-IN" sz="3600" b="1" u="sng" dirty="0">
              <a:solidFill>
                <a:schemeClr val="bg1">
                  <a:lumMod val="50000"/>
                </a:schemeClr>
              </a:solidFill>
              <a:latin typeface="Baskerville Old Face" panose="02020602080505020303" pitchFamily="18" charset="0"/>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164" r="-1184"/>
          <a:stretch/>
        </p:blipFill>
        <p:spPr>
          <a:xfrm>
            <a:off x="465221" y="753979"/>
            <a:ext cx="11662611" cy="5742205"/>
          </a:xfrm>
          <a:prstGeom prst="rect">
            <a:avLst/>
          </a:prstGeom>
          <a:ln>
            <a:solidFill>
              <a:schemeClr val="tx1"/>
            </a:solidFill>
          </a:ln>
        </p:spPr>
      </p:pic>
      <p:sp>
        <p:nvSpPr>
          <p:cNvPr id="9" name="Footer Placeholder 1"/>
          <p:cNvSpPr>
            <a:spLocks noGrp="1"/>
          </p:cNvSpPr>
          <p:nvPr>
            <p:ph type="ftr" sz="quarter" idx="11"/>
          </p:nvPr>
        </p:nvSpPr>
        <p:spPr>
          <a:xfrm>
            <a:off x="-475641" y="6672646"/>
            <a:ext cx="3434400" cy="201168"/>
          </a:xfrm>
        </p:spPr>
        <p:txBody>
          <a:bodyPr/>
          <a:lstStyle/>
          <a:p>
            <a:r>
              <a:rPr lang="en-IN" dirty="0" smtClean="0"/>
              <a:t>Page 16</a:t>
            </a:r>
            <a:endParaRPr lang="en-GB" dirty="0"/>
          </a:p>
        </p:txBody>
      </p:sp>
    </p:spTree>
    <p:extLst>
      <p:ext uri="{BB962C8B-B14F-4D97-AF65-F5344CB8AC3E}">
        <p14:creationId xmlns:p14="http://schemas.microsoft.com/office/powerpoint/2010/main" val="2728543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08168" y="-16042"/>
            <a:ext cx="10972800" cy="707886"/>
          </a:xfrm>
          <a:prstGeom prst="rect">
            <a:avLst/>
          </a:prstGeom>
          <a:noFill/>
        </p:spPr>
        <p:txBody>
          <a:bodyPr wrap="square" rtlCol="0">
            <a:spAutoFit/>
          </a:bodyPr>
          <a:lstStyle/>
          <a:p>
            <a:pPr algn="ctr"/>
            <a:r>
              <a:rPr lang="en-US" sz="4000" b="1" u="sng" dirty="0" smtClean="0">
                <a:solidFill>
                  <a:schemeClr val="bg1">
                    <a:lumMod val="50000"/>
                  </a:schemeClr>
                </a:solidFill>
                <a:latin typeface="Baskerville Old Face" panose="02020602080505020303" pitchFamily="18" charset="0"/>
              </a:rPr>
              <a:t>Conclusion</a:t>
            </a:r>
            <a:endParaRPr lang="en-IN" sz="4000" b="1" u="sng" dirty="0">
              <a:solidFill>
                <a:schemeClr val="bg1">
                  <a:lumMod val="50000"/>
                </a:schemeClr>
              </a:solidFill>
              <a:latin typeface="Baskerville Old Face" panose="02020602080505020303" pitchFamily="18" charset="0"/>
            </a:endParaRPr>
          </a:p>
        </p:txBody>
      </p:sp>
      <p:sp>
        <p:nvSpPr>
          <p:cNvPr id="18" name="TextBox 17"/>
          <p:cNvSpPr txBox="1"/>
          <p:nvPr/>
        </p:nvSpPr>
        <p:spPr>
          <a:xfrm>
            <a:off x="927278" y="903062"/>
            <a:ext cx="10947043" cy="6278642"/>
          </a:xfrm>
          <a:prstGeom prst="rect">
            <a:avLst/>
          </a:prstGeom>
          <a:noFill/>
        </p:spPr>
        <p:txBody>
          <a:bodyPr wrap="square" rtlCol="0">
            <a:spAutoFit/>
          </a:bodyPr>
          <a:lstStyle/>
          <a:p>
            <a:pPr marL="342900" indent="-342900" algn="just">
              <a:spcAft>
                <a:spcPts val="600"/>
              </a:spcAft>
              <a:buClr>
                <a:srgbClr val="FFC000"/>
              </a:buClr>
              <a:buSzPct val="75000"/>
              <a:buFont typeface="Wingdings" panose="05000000000000000000" pitchFamily="2" charset="2"/>
              <a:buChar char="q"/>
            </a:pPr>
            <a:r>
              <a:rPr lang="en-IN" sz="2000" dirty="0"/>
              <a:t>The requirement of internal control is now legally mandated. In respect of the listed companies, it is by virtue of Section 134(5) of the Companies Act, 2013. Unlisted and private limited companies are covered by virtue of rules and reporting requirement by </a:t>
            </a:r>
            <a:r>
              <a:rPr lang="en-IN" sz="2000" dirty="0" smtClean="0"/>
              <a:t>auditors.</a:t>
            </a:r>
            <a:endParaRPr lang="en-IN" dirty="0" smtClean="0"/>
          </a:p>
          <a:p>
            <a:pPr marL="342900" indent="-342900" algn="just">
              <a:spcAft>
                <a:spcPts val="600"/>
              </a:spcAft>
              <a:buClr>
                <a:srgbClr val="FFC000"/>
              </a:buClr>
              <a:buSzPct val="75000"/>
              <a:buFont typeface="Wingdings" panose="05000000000000000000" pitchFamily="2" charset="2"/>
              <a:buChar char="q"/>
            </a:pPr>
            <a:r>
              <a:rPr lang="en-US" sz="2000" dirty="0" smtClean="0"/>
              <a:t>By placing more accountability and responsibility on the Board and Audit committee with respect to internal financial controls, the government is attempting to align the corporate governance and financial reporting standards with global best practices.</a:t>
            </a:r>
            <a:endParaRPr lang="en-IN" sz="2000" dirty="0"/>
          </a:p>
          <a:p>
            <a:pPr marL="342900" indent="-342900" algn="just">
              <a:spcAft>
                <a:spcPts val="600"/>
              </a:spcAft>
              <a:buClr>
                <a:srgbClr val="FFC000"/>
              </a:buClr>
              <a:buSzPct val="75000"/>
              <a:buFont typeface="Wingdings" panose="05000000000000000000" pitchFamily="2" charset="2"/>
              <a:buChar char="q"/>
            </a:pPr>
            <a:r>
              <a:rPr lang="en-US" sz="2000" dirty="0" smtClean="0"/>
              <a:t>Due to enhanced reporting requirements, companies should first evaluate their present components of  internal controls and ensure that they are robust and mitigate the risk of fraud.</a:t>
            </a:r>
          </a:p>
          <a:p>
            <a:pPr marL="342900" indent="-342900" algn="just">
              <a:spcAft>
                <a:spcPts val="600"/>
              </a:spcAft>
              <a:buClr>
                <a:srgbClr val="FFC000"/>
              </a:buClr>
              <a:buSzPct val="75000"/>
              <a:buFont typeface="Wingdings" panose="05000000000000000000" pitchFamily="2" charset="2"/>
              <a:buChar char="q"/>
            </a:pPr>
            <a:r>
              <a:rPr lang="en-US" sz="2000" dirty="0" smtClean="0"/>
              <a:t>To truly unlock the value of this legislation, management should step back and identify the risks to its organization in light of its size, complexity, nature of operations etc. and evaluate the existing controls as against those risks.</a:t>
            </a:r>
          </a:p>
          <a:p>
            <a:pPr marL="342900" indent="-342900" algn="just">
              <a:spcAft>
                <a:spcPts val="600"/>
              </a:spcAft>
              <a:buClr>
                <a:srgbClr val="FFC000"/>
              </a:buClr>
              <a:buSzPct val="75000"/>
              <a:buFont typeface="Wingdings" panose="05000000000000000000" pitchFamily="2" charset="2"/>
              <a:buChar char="q"/>
            </a:pPr>
            <a:r>
              <a:rPr lang="en-IN" sz="2000" dirty="0"/>
              <a:t>The introduction of IFC will help companies enhance their internal control environment. For the IFC framework to be sustainable, each stakeholder is expected to play an </a:t>
            </a:r>
            <a:r>
              <a:rPr lang="en-IN" sz="2000" dirty="0" smtClean="0"/>
              <a:t>important </a:t>
            </a:r>
            <a:r>
              <a:rPr lang="en-IN" sz="2000" dirty="0"/>
              <a:t>role during its implementation. </a:t>
            </a:r>
          </a:p>
          <a:p>
            <a:pPr marL="342900" indent="-342900" algn="just">
              <a:spcAft>
                <a:spcPts val="600"/>
              </a:spcAft>
              <a:buClr>
                <a:srgbClr val="FFC000"/>
              </a:buClr>
              <a:buSzPct val="75000"/>
              <a:buFont typeface="Wingdings" panose="05000000000000000000" pitchFamily="2" charset="2"/>
              <a:buChar char="q"/>
            </a:pPr>
            <a:endParaRPr lang="en-US" sz="2000" dirty="0" smtClean="0"/>
          </a:p>
          <a:p>
            <a:pPr marL="342900" indent="-342900" algn="just">
              <a:spcAft>
                <a:spcPts val="600"/>
              </a:spcAft>
              <a:buClr>
                <a:srgbClr val="FFC000"/>
              </a:buClr>
              <a:buSzPct val="75000"/>
              <a:buFont typeface="Wingdings" panose="05000000000000000000" pitchFamily="2" charset="2"/>
              <a:buChar char="q"/>
            </a:pPr>
            <a:endParaRPr lang="en-IN" sz="2000" dirty="0" smtClean="0"/>
          </a:p>
          <a:p>
            <a:pPr marL="342900" indent="-342900" algn="just">
              <a:spcAft>
                <a:spcPts val="600"/>
              </a:spcAft>
              <a:buClr>
                <a:srgbClr val="FFC000"/>
              </a:buClr>
              <a:buSzPct val="75000"/>
              <a:buFont typeface="Wingdings" panose="05000000000000000000" pitchFamily="2" charset="2"/>
              <a:buChar char="q"/>
            </a:pPr>
            <a:endParaRPr lang="en-IN" sz="2000" dirty="0" smtClean="0"/>
          </a:p>
          <a:p>
            <a:pPr marL="342900" indent="-342900" algn="just">
              <a:spcAft>
                <a:spcPts val="600"/>
              </a:spcAft>
              <a:buClr>
                <a:srgbClr val="FFC000"/>
              </a:buClr>
              <a:buSzPct val="75000"/>
              <a:buFont typeface="Wingdings" panose="05000000000000000000" pitchFamily="2" charset="2"/>
              <a:buChar char="q"/>
            </a:pPr>
            <a:endParaRPr lang="en-US" sz="2200" dirty="0" smtClean="0"/>
          </a:p>
        </p:txBody>
      </p:sp>
      <p:sp>
        <p:nvSpPr>
          <p:cNvPr id="19" name="Footer Placeholder 1"/>
          <p:cNvSpPr>
            <a:spLocks noGrp="1"/>
          </p:cNvSpPr>
          <p:nvPr>
            <p:ph type="ftr" sz="quarter" idx="11"/>
          </p:nvPr>
        </p:nvSpPr>
        <p:spPr>
          <a:xfrm>
            <a:off x="-475641" y="6656604"/>
            <a:ext cx="3434400" cy="201168"/>
          </a:xfrm>
        </p:spPr>
        <p:txBody>
          <a:bodyPr/>
          <a:lstStyle/>
          <a:p>
            <a:r>
              <a:rPr lang="en-IN" dirty="0" smtClean="0"/>
              <a:t>Page 17</a:t>
            </a:r>
            <a:endParaRPr lang="en-GB" dirty="0"/>
          </a:p>
        </p:txBody>
      </p:sp>
    </p:spTree>
    <p:extLst>
      <p:ext uri="{BB962C8B-B14F-4D97-AF65-F5344CB8AC3E}">
        <p14:creationId xmlns:p14="http://schemas.microsoft.com/office/powerpoint/2010/main" val="4300812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randombar(horizontal)">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Image result for thank yo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7086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43306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7"/>
                                        </p:tgtEl>
                                        <p:attrNameLst>
                                          <p:attrName>style.color</p:attrName>
                                        </p:attrNameLst>
                                      </p:cBhvr>
                                      <p:to>
                                        <a:schemeClr val="accent2"/>
                                      </p:to>
                                    </p:animClr>
                                    <p:animClr clrSpc="rgb" dir="cw">
                                      <p:cBhvr>
                                        <p:cTn id="7" dur="500" fill="hold"/>
                                        <p:tgtEl>
                                          <p:spTgt spid="7"/>
                                        </p:tgtEl>
                                        <p:attrNameLst>
                                          <p:attrName>fillcolor</p:attrName>
                                        </p:attrNameLst>
                                      </p:cBhvr>
                                      <p:to>
                                        <a:schemeClr val="accent2"/>
                                      </p:to>
                                    </p:animClr>
                                    <p:set>
                                      <p:cBhvr>
                                        <p:cTn id="8" dur="500" fill="hold"/>
                                        <p:tgtEl>
                                          <p:spTgt spid="7"/>
                                        </p:tgtEl>
                                        <p:attrNameLst>
                                          <p:attrName>fill.type</p:attrName>
                                        </p:attrNameLst>
                                      </p:cBhvr>
                                      <p:to>
                                        <p:strVal val="solid"/>
                                      </p:to>
                                    </p:set>
                                    <p:set>
                                      <p:cBhvr>
                                        <p:cTn id="9" dur="500" fill="hold"/>
                                        <p:tgtEl>
                                          <p:spTgt spid="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78673" y="0"/>
            <a:ext cx="6812924" cy="646331"/>
          </a:xfrm>
          <a:prstGeom prst="rect">
            <a:avLst/>
          </a:prstGeom>
          <a:noFill/>
        </p:spPr>
        <p:txBody>
          <a:bodyPr wrap="square" rtlCol="0">
            <a:spAutoFit/>
          </a:bodyPr>
          <a:lstStyle/>
          <a:p>
            <a:r>
              <a:rPr lang="en-US" sz="3600" b="1" u="sng" dirty="0" smtClean="0">
                <a:solidFill>
                  <a:schemeClr val="bg1">
                    <a:lumMod val="50000"/>
                  </a:schemeClr>
                </a:solidFill>
                <a:latin typeface="Baskerville Old Face" panose="02020602080505020303" pitchFamily="18" charset="0"/>
              </a:rPr>
              <a:t>Table of Contents</a:t>
            </a:r>
            <a:endParaRPr lang="en-IN" sz="3600" b="1" u="sng" dirty="0">
              <a:solidFill>
                <a:schemeClr val="bg1">
                  <a:lumMod val="50000"/>
                </a:schemeClr>
              </a:solidFill>
              <a:latin typeface="Baskerville Old Face" panose="02020602080505020303"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802784398"/>
              </p:ext>
            </p:extLst>
          </p:nvPr>
        </p:nvGraphicFramePr>
        <p:xfrm>
          <a:off x="1108607" y="937435"/>
          <a:ext cx="10570046" cy="4632595"/>
        </p:xfrm>
        <a:graphic>
          <a:graphicData uri="http://schemas.openxmlformats.org/drawingml/2006/table">
            <a:tbl>
              <a:tblPr firstRow="1" bandRow="1">
                <a:tableStyleId>{5C22544A-7EE6-4342-B048-85BDC9FD1C3A}</a:tableStyleId>
              </a:tblPr>
              <a:tblGrid>
                <a:gridCol w="1041236"/>
                <a:gridCol w="7491616"/>
                <a:gridCol w="2037194"/>
              </a:tblGrid>
              <a:tr h="370163">
                <a:tc>
                  <a:txBody>
                    <a:bodyPr/>
                    <a:lstStyle/>
                    <a:p>
                      <a:pPr algn="ctr"/>
                      <a:r>
                        <a:rPr lang="en-US" sz="1200" dirty="0" smtClean="0">
                          <a:solidFill>
                            <a:schemeClr val="tx2"/>
                          </a:solidFill>
                          <a:latin typeface="EYInterstate Light" pitchFamily="2" charset="0"/>
                        </a:rPr>
                        <a:t>S.</a:t>
                      </a:r>
                      <a:r>
                        <a:rPr lang="en-US" sz="1200" baseline="0" dirty="0" smtClean="0">
                          <a:solidFill>
                            <a:schemeClr val="tx2"/>
                          </a:solidFill>
                          <a:latin typeface="EYInterstate Light" pitchFamily="2" charset="0"/>
                        </a:rPr>
                        <a:t> </a:t>
                      </a:r>
                      <a:r>
                        <a:rPr lang="en-US" sz="1200" dirty="0" smtClean="0">
                          <a:solidFill>
                            <a:schemeClr val="tx2"/>
                          </a:solidFill>
                          <a:latin typeface="EYInterstate Light" pitchFamily="2" charset="0"/>
                        </a:rPr>
                        <a:t>No.</a:t>
                      </a:r>
                      <a:endParaRPr lang="en-US" sz="1200" dirty="0">
                        <a:solidFill>
                          <a:schemeClr val="tx2"/>
                        </a:solidFill>
                        <a:latin typeface="EYInterstate Light" pitchFamily="2" charset="0"/>
                      </a:endParaRPr>
                    </a:p>
                  </a:txBody>
                  <a:tcPr marL="60960" marR="60960" marT="34290" marB="3429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1200" dirty="0" smtClean="0">
                          <a:solidFill>
                            <a:schemeClr val="tx2"/>
                          </a:solidFill>
                          <a:latin typeface="EYInterstate Light" pitchFamily="2" charset="0"/>
                        </a:rPr>
                        <a:t>Contents</a:t>
                      </a:r>
                      <a:endParaRPr lang="en-US" sz="1200" dirty="0">
                        <a:solidFill>
                          <a:schemeClr val="tx2"/>
                        </a:solidFill>
                        <a:latin typeface="EYInterstate Light" pitchFamily="2" charset="0"/>
                      </a:endParaRPr>
                    </a:p>
                  </a:txBody>
                  <a:tcPr marL="60960" marR="60960" marT="34290" marB="34290" anchor="ctr">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bg2"/>
                    </a:solidFill>
                  </a:tcPr>
                </a:tc>
                <a:tc>
                  <a:txBody>
                    <a:bodyPr/>
                    <a:lstStyle/>
                    <a:p>
                      <a:pPr algn="ctr"/>
                      <a:r>
                        <a:rPr lang="en-US" sz="1200" dirty="0" smtClean="0">
                          <a:solidFill>
                            <a:schemeClr val="tx2"/>
                          </a:solidFill>
                          <a:latin typeface="EYInterstate Light" pitchFamily="2" charset="0"/>
                        </a:rPr>
                        <a:t>Page</a:t>
                      </a:r>
                      <a:endParaRPr lang="en-US" sz="1200" dirty="0">
                        <a:solidFill>
                          <a:schemeClr val="tx2"/>
                        </a:solidFill>
                        <a:latin typeface="EYInterstate Light" pitchFamily="2" charset="0"/>
                      </a:endParaRPr>
                    </a:p>
                  </a:txBody>
                  <a:tcPr marL="60960" marR="60960" marT="34290" marB="3429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bg2"/>
                    </a:solidFill>
                  </a:tcPr>
                </a:tc>
              </a:tr>
              <a:tr h="532804">
                <a:tc>
                  <a:txBody>
                    <a:bodyPr/>
                    <a:lstStyle/>
                    <a:p>
                      <a:pPr algn="ctr"/>
                      <a:r>
                        <a:rPr lang="en-US" sz="2000" dirty="0" smtClean="0">
                          <a:solidFill>
                            <a:schemeClr val="tx1"/>
                          </a:solidFill>
                          <a:latin typeface="EYInterstate Light" pitchFamily="2" charset="0"/>
                        </a:rPr>
                        <a:t>1</a:t>
                      </a:r>
                      <a:endParaRPr lang="en-US" sz="2000" dirty="0">
                        <a:solidFill>
                          <a:schemeClr val="tx1"/>
                        </a:solidFill>
                        <a:latin typeface="EYInterstate Light" pitchFamily="2" charset="0"/>
                      </a:endParaRPr>
                    </a:p>
                  </a:txBody>
                  <a:tcPr marL="60960" marR="60960" marT="34290" marB="3429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algn="l"/>
                      <a:r>
                        <a:rPr lang="en-US" sz="2000" dirty="0" smtClean="0">
                          <a:solidFill>
                            <a:schemeClr val="tx1"/>
                          </a:solidFill>
                          <a:latin typeface="EYInterstate Light" pitchFamily="2" charset="0"/>
                        </a:rPr>
                        <a:t>Introduction</a:t>
                      </a:r>
                      <a:endParaRPr lang="en-US" sz="2000" dirty="0">
                        <a:solidFill>
                          <a:schemeClr val="tx1"/>
                        </a:solidFill>
                        <a:latin typeface="EYInterstate Light" pitchFamily="2" charset="0"/>
                      </a:endParaRPr>
                    </a:p>
                  </a:txBody>
                  <a:tcPr marL="81280" marR="81280" marT="25718" marB="2571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algn="ctr"/>
                      <a:r>
                        <a:rPr lang="en-US" sz="2000" kern="1200" dirty="0" smtClean="0">
                          <a:solidFill>
                            <a:schemeClr val="tx1"/>
                          </a:solidFill>
                          <a:latin typeface="EYInterstate Light" pitchFamily="2" charset="0"/>
                          <a:ea typeface="+mn-ea"/>
                          <a:cs typeface="+mn-cs"/>
                        </a:rPr>
                        <a:t>3</a:t>
                      </a:r>
                    </a:p>
                  </a:txBody>
                  <a:tcPr marL="60960" marR="60960" marT="34290" marB="3429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r>
              <a:tr h="532804">
                <a:tc>
                  <a:txBody>
                    <a:bodyPr/>
                    <a:lstStyle/>
                    <a:p>
                      <a:pPr algn="ctr"/>
                      <a:r>
                        <a:rPr lang="en-US" sz="2000" dirty="0" smtClean="0">
                          <a:solidFill>
                            <a:schemeClr val="tx1"/>
                          </a:solidFill>
                          <a:latin typeface="EYInterstate Light" pitchFamily="2" charset="0"/>
                        </a:rPr>
                        <a:t>2</a:t>
                      </a:r>
                      <a:endParaRPr lang="en-US" sz="2000" dirty="0">
                        <a:solidFill>
                          <a:schemeClr val="tx1"/>
                        </a:solidFill>
                        <a:latin typeface="EYInterstate Light" pitchFamily="2" charset="0"/>
                      </a:endParaRPr>
                    </a:p>
                  </a:txBody>
                  <a:tcPr marL="60960" marR="60960" marT="34290" marB="3429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EYInterstate Light" pitchFamily="2" charset="0"/>
                        </a:rPr>
                        <a:t>Internal financial</a:t>
                      </a:r>
                      <a:r>
                        <a:rPr lang="en-US" sz="2000" baseline="0" dirty="0" smtClean="0">
                          <a:solidFill>
                            <a:schemeClr val="tx1"/>
                          </a:solidFill>
                          <a:latin typeface="EYInterstate Light" pitchFamily="2" charset="0"/>
                        </a:rPr>
                        <a:t> controls</a:t>
                      </a:r>
                      <a:endParaRPr lang="en-US" sz="2000" dirty="0" smtClean="0">
                        <a:solidFill>
                          <a:schemeClr val="tx1"/>
                        </a:solidFill>
                        <a:latin typeface="EYInterstate Light" pitchFamily="2" charset="0"/>
                      </a:endParaRPr>
                    </a:p>
                  </a:txBody>
                  <a:tcPr marL="81280" marR="81280" marT="25718" marB="2571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algn="ctr"/>
                      <a:r>
                        <a:rPr lang="en-US" sz="2000" kern="1200" dirty="0" smtClean="0">
                          <a:solidFill>
                            <a:schemeClr val="tx1"/>
                          </a:solidFill>
                          <a:latin typeface="EYInterstate Light" pitchFamily="2" charset="0"/>
                          <a:ea typeface="+mn-ea"/>
                          <a:cs typeface="+mn-cs"/>
                        </a:rPr>
                        <a:t>4</a:t>
                      </a:r>
                      <a:endParaRPr lang="en-US" sz="2000" kern="1200" dirty="0">
                        <a:solidFill>
                          <a:schemeClr val="tx1"/>
                        </a:solidFill>
                        <a:latin typeface="EYInterstate Light" pitchFamily="2" charset="0"/>
                        <a:ea typeface="+mn-ea"/>
                        <a:cs typeface="+mn-cs"/>
                      </a:endParaRPr>
                    </a:p>
                  </a:txBody>
                  <a:tcPr marL="60960" marR="60960" marT="34290" marB="3429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r>
              <a:tr h="532804">
                <a:tc>
                  <a:txBody>
                    <a:bodyPr/>
                    <a:lstStyle/>
                    <a:p>
                      <a:pPr algn="ctr"/>
                      <a:r>
                        <a:rPr lang="en-US" sz="2000" dirty="0" smtClean="0">
                          <a:solidFill>
                            <a:schemeClr val="tx1"/>
                          </a:solidFill>
                          <a:latin typeface="EYInterstate Light" pitchFamily="2" charset="0"/>
                        </a:rPr>
                        <a:t>3</a:t>
                      </a:r>
                      <a:endParaRPr lang="en-US" sz="2000" dirty="0">
                        <a:solidFill>
                          <a:schemeClr val="tx1"/>
                        </a:solidFill>
                        <a:latin typeface="EYInterstate Light" pitchFamily="2" charset="0"/>
                      </a:endParaRPr>
                    </a:p>
                  </a:txBody>
                  <a:tcPr marL="60960" marR="60960" marT="34290" marB="3429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EYInterstate Light" pitchFamily="2" charset="0"/>
                        </a:rPr>
                        <a:t>Internal financial control over financial reporting</a:t>
                      </a:r>
                    </a:p>
                  </a:txBody>
                  <a:tcPr marL="81280" marR="81280" marT="25718" marB="2571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solidFill>
                            <a:schemeClr val="tx1"/>
                          </a:solidFill>
                          <a:latin typeface="EYInterstate Light" pitchFamily="2" charset="0"/>
                          <a:ea typeface="+mn-ea"/>
                          <a:cs typeface="+mn-cs"/>
                        </a:rPr>
                        <a:t>5-7</a:t>
                      </a:r>
                    </a:p>
                  </a:txBody>
                  <a:tcPr marL="81280" marR="81280" marT="25718" marB="2571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r>
              <a:tr h="532804">
                <a:tc>
                  <a:txBody>
                    <a:bodyPr/>
                    <a:lstStyle/>
                    <a:p>
                      <a:pPr algn="ctr"/>
                      <a:r>
                        <a:rPr lang="en-US" sz="2000" dirty="0" smtClean="0">
                          <a:solidFill>
                            <a:schemeClr val="tx1"/>
                          </a:solidFill>
                          <a:latin typeface="EYInterstate Light" pitchFamily="2" charset="0"/>
                        </a:rPr>
                        <a:t>4</a:t>
                      </a:r>
                      <a:endParaRPr lang="en-US" sz="2000" dirty="0">
                        <a:solidFill>
                          <a:schemeClr val="tx1"/>
                        </a:solidFill>
                        <a:latin typeface="EYInterstate Light" pitchFamily="2" charset="0"/>
                      </a:endParaRPr>
                    </a:p>
                  </a:txBody>
                  <a:tcPr marL="60960" marR="60960" marT="34290" marB="3429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algn="l"/>
                      <a:r>
                        <a:rPr lang="en-US" sz="2000" dirty="0" smtClean="0">
                          <a:solidFill>
                            <a:schemeClr val="tx1"/>
                          </a:solidFill>
                          <a:latin typeface="EYInterstate Light" pitchFamily="2" charset="0"/>
                        </a:rPr>
                        <a:t>ICFR- Few key issues</a:t>
                      </a:r>
                    </a:p>
                  </a:txBody>
                  <a:tcPr marL="69472" marR="69472" marT="23238" marB="2323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solidFill>
                            <a:schemeClr val="tx1"/>
                          </a:solidFill>
                          <a:latin typeface="EYInterstate Light" pitchFamily="2" charset="0"/>
                          <a:ea typeface="+mn-ea"/>
                          <a:cs typeface="+mn-cs"/>
                        </a:rPr>
                        <a:t>8-9</a:t>
                      </a:r>
                    </a:p>
                  </a:txBody>
                  <a:tcPr marL="69472" marR="69472" marT="23238" marB="2323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r>
              <a:tr h="532804">
                <a:tc>
                  <a:txBody>
                    <a:bodyPr/>
                    <a:lstStyle/>
                    <a:p>
                      <a:pPr algn="ctr"/>
                      <a:r>
                        <a:rPr lang="en-US" sz="2000" dirty="0" smtClean="0">
                          <a:solidFill>
                            <a:schemeClr val="tx1"/>
                          </a:solidFill>
                          <a:latin typeface="EYInterstate Light" pitchFamily="2" charset="0"/>
                        </a:rPr>
                        <a:t>5</a:t>
                      </a:r>
                      <a:endParaRPr lang="en-US" sz="2000" dirty="0">
                        <a:solidFill>
                          <a:schemeClr val="tx1"/>
                        </a:solidFill>
                        <a:latin typeface="EYInterstate Light" pitchFamily="2" charset="0"/>
                      </a:endParaRPr>
                    </a:p>
                  </a:txBody>
                  <a:tcPr marL="60960" marR="60960" marT="34290" marB="3429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algn="l"/>
                      <a:r>
                        <a:rPr lang="en-US" sz="2000" dirty="0" smtClean="0">
                          <a:solidFill>
                            <a:schemeClr val="tx1"/>
                          </a:solidFill>
                          <a:latin typeface="EYInterstate Light" pitchFamily="2" charset="0"/>
                        </a:rPr>
                        <a:t>IFC- Who all are responsible</a:t>
                      </a:r>
                    </a:p>
                  </a:txBody>
                  <a:tcPr marL="69472" marR="69472" marT="23238" marB="2323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solidFill>
                            <a:schemeClr val="tx1"/>
                          </a:solidFill>
                          <a:latin typeface="EYInterstate Light" pitchFamily="2" charset="0"/>
                          <a:ea typeface="+mn-ea"/>
                          <a:cs typeface="+mn-cs"/>
                        </a:rPr>
                        <a:t>10-11</a:t>
                      </a:r>
                    </a:p>
                  </a:txBody>
                  <a:tcPr marL="69472" marR="69472" marT="23238" marB="2323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r>
              <a:tr h="532804">
                <a:tc>
                  <a:txBody>
                    <a:bodyPr/>
                    <a:lstStyle/>
                    <a:p>
                      <a:pPr algn="ctr"/>
                      <a:r>
                        <a:rPr lang="en-US" sz="2000" dirty="0" smtClean="0">
                          <a:solidFill>
                            <a:schemeClr val="tx1"/>
                          </a:solidFill>
                          <a:latin typeface="EYInterstate Light" pitchFamily="2" charset="0"/>
                        </a:rPr>
                        <a:t>6</a:t>
                      </a:r>
                      <a:endParaRPr lang="en-US" sz="2000" dirty="0">
                        <a:solidFill>
                          <a:schemeClr val="tx1"/>
                        </a:solidFill>
                        <a:latin typeface="EYInterstate Light" pitchFamily="2" charset="0"/>
                      </a:endParaRPr>
                    </a:p>
                  </a:txBody>
                  <a:tcPr marL="60960" marR="60960" marT="34290" marB="3429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algn="l"/>
                      <a:r>
                        <a:rPr lang="en-US" sz="2000" dirty="0" smtClean="0">
                          <a:solidFill>
                            <a:schemeClr val="tx1"/>
                          </a:solidFill>
                          <a:latin typeface="EYInterstate Light" pitchFamily="2" charset="0"/>
                        </a:rPr>
                        <a:t>Components of internal control</a:t>
                      </a:r>
                    </a:p>
                  </a:txBody>
                  <a:tcPr marL="69472" marR="69472" marT="23238" marB="2323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solidFill>
                            <a:schemeClr val="tx1"/>
                          </a:solidFill>
                          <a:latin typeface="EYInterstate Light" pitchFamily="2" charset="0"/>
                          <a:ea typeface="+mn-ea"/>
                          <a:cs typeface="+mn-cs"/>
                        </a:rPr>
                        <a:t>12</a:t>
                      </a:r>
                    </a:p>
                  </a:txBody>
                  <a:tcPr marL="69472" marR="69472" marT="23238" marB="2323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r>
              <a:tr h="532804">
                <a:tc>
                  <a:txBody>
                    <a:bodyPr/>
                    <a:lstStyle/>
                    <a:p>
                      <a:pPr algn="ctr"/>
                      <a:r>
                        <a:rPr lang="en-US" sz="2000" dirty="0" smtClean="0">
                          <a:solidFill>
                            <a:schemeClr val="tx1"/>
                          </a:solidFill>
                          <a:latin typeface="EYInterstate Light" pitchFamily="2" charset="0"/>
                        </a:rPr>
                        <a:t>7</a:t>
                      </a:r>
                      <a:endParaRPr lang="en-US" sz="2000" dirty="0">
                        <a:solidFill>
                          <a:schemeClr val="tx1"/>
                        </a:solidFill>
                        <a:latin typeface="EYInterstate Light" pitchFamily="2" charset="0"/>
                      </a:endParaRPr>
                    </a:p>
                  </a:txBody>
                  <a:tcPr marL="60960" marR="60960" marT="34290" marB="3429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EYInterstate Light" pitchFamily="2" charset="0"/>
                        </a:rPr>
                        <a:t>Gearing up for implementing section 134</a:t>
                      </a:r>
                    </a:p>
                  </a:txBody>
                  <a:tcPr marL="69472" marR="69472" marT="23238" marB="2323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solidFill>
                            <a:schemeClr val="tx1"/>
                          </a:solidFill>
                          <a:latin typeface="EYInterstate Light" pitchFamily="2" charset="0"/>
                          <a:ea typeface="+mn-ea"/>
                          <a:cs typeface="+mn-cs"/>
                        </a:rPr>
                        <a:t>13-16</a:t>
                      </a:r>
                    </a:p>
                  </a:txBody>
                  <a:tcPr marL="69472" marR="69472" marT="23238" marB="2323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r>
              <a:tr h="532804">
                <a:tc>
                  <a:txBody>
                    <a:bodyPr/>
                    <a:lstStyle/>
                    <a:p>
                      <a:pPr algn="ctr"/>
                      <a:r>
                        <a:rPr lang="en-US" sz="2000" dirty="0" smtClean="0">
                          <a:solidFill>
                            <a:schemeClr val="tx1"/>
                          </a:solidFill>
                          <a:latin typeface="EYInterstate Light" pitchFamily="2" charset="0"/>
                        </a:rPr>
                        <a:t>8</a:t>
                      </a:r>
                      <a:endParaRPr lang="en-US" sz="2000" dirty="0">
                        <a:solidFill>
                          <a:schemeClr val="tx1"/>
                        </a:solidFill>
                        <a:latin typeface="EYInterstate Light" pitchFamily="2" charset="0"/>
                      </a:endParaRPr>
                    </a:p>
                  </a:txBody>
                  <a:tcPr marL="60960" marR="60960" marT="34290" marB="3429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EYInterstate Light" pitchFamily="2" charset="0"/>
                        </a:rPr>
                        <a:t>Conclusion</a:t>
                      </a:r>
                    </a:p>
                  </a:txBody>
                  <a:tcPr marL="69472" marR="69472" marT="23238" marB="2323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solidFill>
                            <a:schemeClr val="tx1"/>
                          </a:solidFill>
                          <a:latin typeface="EYInterstate Light" pitchFamily="2" charset="0"/>
                          <a:ea typeface="+mn-ea"/>
                          <a:cs typeface="+mn-cs"/>
                        </a:rPr>
                        <a:t>17</a:t>
                      </a:r>
                    </a:p>
                  </a:txBody>
                  <a:tcPr marL="69472" marR="69472" marT="23238" marB="2323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r>
            </a:tbl>
          </a:graphicData>
        </a:graphic>
      </p:graphicFrame>
      <p:sp>
        <p:nvSpPr>
          <p:cNvPr id="7" name="Footer Placeholder 1"/>
          <p:cNvSpPr>
            <a:spLocks noGrp="1"/>
          </p:cNvSpPr>
          <p:nvPr>
            <p:ph type="ftr" sz="quarter" idx="11"/>
          </p:nvPr>
        </p:nvSpPr>
        <p:spPr>
          <a:xfrm>
            <a:off x="-475641" y="6656604"/>
            <a:ext cx="3434400" cy="201168"/>
          </a:xfrm>
        </p:spPr>
        <p:txBody>
          <a:bodyPr/>
          <a:lstStyle/>
          <a:p>
            <a:r>
              <a:rPr lang="en-IN" dirty="0" smtClean="0"/>
              <a:t>Page 1</a:t>
            </a:r>
            <a:endParaRPr lang="en-GB" dirty="0"/>
          </a:p>
        </p:txBody>
      </p:sp>
    </p:spTree>
    <p:extLst>
      <p:ext uri="{BB962C8B-B14F-4D97-AF65-F5344CB8AC3E}">
        <p14:creationId xmlns:p14="http://schemas.microsoft.com/office/powerpoint/2010/main" val="28593592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4164"/>
            <a:ext cx="12192000" cy="7078861"/>
          </a:xfrm>
          <a:prstGeom prst="rect">
            <a:avLst/>
          </a:prstGeom>
          <a:solidFill>
            <a:schemeClr val="bg1"/>
          </a:solidFill>
        </p:spPr>
        <p:txBody>
          <a:bodyPr wrap="square">
            <a:spAutoFit/>
          </a:bodyPr>
          <a:lstStyle/>
          <a:p>
            <a:r>
              <a:rPr lang="en-IN" sz="2400" b="1" u="sng" dirty="0" smtClean="0">
                <a:latin typeface="Arial" panose="020B0604020202020204" pitchFamily="34" charset="0"/>
              </a:rPr>
              <a:t>Key questions</a:t>
            </a:r>
          </a:p>
          <a:p>
            <a:endParaRPr lang="en-IN" sz="1200" dirty="0" smtClean="0">
              <a:solidFill>
                <a:srgbClr val="000000"/>
              </a:solidFill>
              <a:latin typeface="Arial" panose="020B0604020202020204" pitchFamily="34" charset="0"/>
            </a:endParaRPr>
          </a:p>
          <a:p>
            <a:endParaRPr lang="en-IN" sz="2400" dirty="0" smtClean="0">
              <a:solidFill>
                <a:schemeClr val="bg1">
                  <a:lumMod val="65000"/>
                </a:schemeClr>
              </a:solidFill>
              <a:latin typeface="Arial" panose="020B0604020202020204" pitchFamily="34" charset="0"/>
            </a:endParaRPr>
          </a:p>
          <a:p>
            <a:r>
              <a:rPr lang="en-IN" sz="2400" dirty="0" smtClean="0">
                <a:solidFill>
                  <a:schemeClr val="bg1">
                    <a:lumMod val="65000"/>
                  </a:schemeClr>
                </a:solidFill>
                <a:latin typeface="Arial" panose="020B0604020202020204" pitchFamily="34" charset="0"/>
              </a:rPr>
              <a:t>•</a:t>
            </a:r>
            <a:r>
              <a:rPr lang="en-IN" sz="2400" dirty="0">
                <a:solidFill>
                  <a:schemeClr val="bg1">
                    <a:lumMod val="65000"/>
                  </a:schemeClr>
                </a:solidFill>
                <a:latin typeface="Arial" panose="020B0604020202020204" pitchFamily="34" charset="0"/>
              </a:rPr>
              <a:t>What does the regulation say?</a:t>
            </a:r>
          </a:p>
          <a:p>
            <a:endParaRPr lang="en-IN" sz="2400" dirty="0"/>
          </a:p>
          <a:p>
            <a:endParaRPr lang="en-IN" sz="2400" dirty="0"/>
          </a:p>
          <a:p>
            <a:endParaRPr lang="en-IN" sz="2400" dirty="0" smtClean="0">
              <a:solidFill>
                <a:srgbClr val="000000"/>
              </a:solidFill>
              <a:latin typeface="Arial" panose="020B0604020202020204" pitchFamily="34" charset="0"/>
            </a:endParaRPr>
          </a:p>
          <a:p>
            <a:endParaRPr lang="en-IN" sz="2400" dirty="0">
              <a:solidFill>
                <a:srgbClr val="000000"/>
              </a:solidFill>
              <a:latin typeface="Arial" panose="020B0604020202020204" pitchFamily="34" charset="0"/>
            </a:endParaRPr>
          </a:p>
          <a:p>
            <a:endParaRPr lang="en-US" sz="1400" dirty="0" smtClean="0">
              <a:solidFill>
                <a:srgbClr val="000000"/>
              </a:solidFill>
              <a:latin typeface="Arial" panose="020B0604020202020204" pitchFamily="34" charset="0"/>
            </a:endParaRPr>
          </a:p>
          <a:p>
            <a:endParaRPr lang="en-US" sz="1400" dirty="0">
              <a:solidFill>
                <a:srgbClr val="000000"/>
              </a:solidFill>
              <a:latin typeface="Arial" panose="020B0604020202020204" pitchFamily="34" charset="0"/>
            </a:endParaRPr>
          </a:p>
          <a:p>
            <a:endParaRPr lang="en-IN" sz="1400" dirty="0" smtClean="0">
              <a:solidFill>
                <a:schemeClr val="bg1">
                  <a:lumMod val="65000"/>
                </a:schemeClr>
              </a:solidFill>
              <a:latin typeface="Arial" panose="020B0604020202020204" pitchFamily="34" charset="0"/>
            </a:endParaRPr>
          </a:p>
          <a:p>
            <a:r>
              <a:rPr lang="en-US" sz="2400" dirty="0">
                <a:solidFill>
                  <a:schemeClr val="bg1">
                    <a:lumMod val="65000"/>
                  </a:schemeClr>
                </a:solidFill>
                <a:latin typeface="Arial" panose="020B0604020202020204" pitchFamily="34" charset="0"/>
              </a:rPr>
              <a:t> </a:t>
            </a:r>
            <a:r>
              <a:rPr lang="en-IN" sz="2400" dirty="0">
                <a:solidFill>
                  <a:schemeClr val="bg1">
                    <a:lumMod val="65000"/>
                  </a:schemeClr>
                </a:solidFill>
                <a:latin typeface="Arial" panose="020B0604020202020204" pitchFamily="34" charset="0"/>
              </a:rPr>
              <a:t>•Who should drive it? Whose involvement is needed</a:t>
            </a:r>
            <a:r>
              <a:rPr lang="en-IN" sz="2400" dirty="0" smtClean="0">
                <a:solidFill>
                  <a:schemeClr val="bg1">
                    <a:lumMod val="65000"/>
                  </a:schemeClr>
                </a:solidFill>
                <a:latin typeface="Arial" panose="020B0604020202020204" pitchFamily="34" charset="0"/>
              </a:rPr>
              <a:t>?</a:t>
            </a:r>
          </a:p>
          <a:p>
            <a:endParaRPr lang="en-IN" sz="2000" dirty="0">
              <a:solidFill>
                <a:srgbClr val="000000"/>
              </a:solidFill>
              <a:latin typeface="Arial" panose="020B0604020202020204" pitchFamily="34" charset="0"/>
            </a:endParaRPr>
          </a:p>
          <a:p>
            <a:pPr algn="r"/>
            <a:endParaRPr lang="en-IN" sz="2400" dirty="0" smtClean="0">
              <a:solidFill>
                <a:srgbClr val="000000"/>
              </a:solidFill>
              <a:latin typeface="Arial" panose="020B0604020202020204" pitchFamily="34" charset="0"/>
            </a:endParaRPr>
          </a:p>
          <a:p>
            <a:pPr algn="r"/>
            <a:r>
              <a:rPr lang="en-IN" sz="2400" dirty="0" smtClean="0">
                <a:solidFill>
                  <a:schemeClr val="bg1">
                    <a:lumMod val="65000"/>
                  </a:schemeClr>
                </a:solidFill>
                <a:latin typeface="Arial" panose="020B0604020202020204" pitchFamily="34" charset="0"/>
              </a:rPr>
              <a:t>•There is no guidance on implementation, where do we start?</a:t>
            </a:r>
          </a:p>
          <a:p>
            <a:endParaRPr lang="en-US" sz="2400" dirty="0" smtClean="0">
              <a:solidFill>
                <a:srgbClr val="000000"/>
              </a:solidFill>
              <a:latin typeface="Arial" panose="020B0604020202020204" pitchFamily="34" charset="0"/>
            </a:endParaRPr>
          </a:p>
          <a:p>
            <a:endParaRPr lang="en-IN" sz="2000" dirty="0" smtClean="0">
              <a:solidFill>
                <a:schemeClr val="bg1">
                  <a:lumMod val="65000"/>
                </a:schemeClr>
              </a:solidFill>
              <a:latin typeface="Arial" panose="020B0604020202020204" pitchFamily="34" charset="0"/>
            </a:endParaRPr>
          </a:p>
          <a:p>
            <a:r>
              <a:rPr lang="en-IN" sz="2400" dirty="0" smtClean="0">
                <a:solidFill>
                  <a:schemeClr val="bg1">
                    <a:lumMod val="65000"/>
                  </a:schemeClr>
                </a:solidFill>
                <a:latin typeface="Arial" panose="020B0604020202020204" pitchFamily="34" charset="0"/>
              </a:rPr>
              <a:t>•What is the approach and methodology to be followed?</a:t>
            </a:r>
          </a:p>
          <a:p>
            <a:endParaRPr lang="en-US" sz="2400" dirty="0">
              <a:solidFill>
                <a:srgbClr val="000000"/>
              </a:solidFill>
              <a:latin typeface="Arial" panose="020B0604020202020204" pitchFamily="34" charset="0"/>
            </a:endParaRPr>
          </a:p>
          <a:p>
            <a:endParaRPr lang="en-US" sz="2400" dirty="0">
              <a:solidFill>
                <a:srgbClr val="000000"/>
              </a:solidFill>
              <a:latin typeface="Arial" panose="020B0604020202020204" pitchFamily="34" charset="0"/>
            </a:endParaRPr>
          </a:p>
          <a:p>
            <a:endParaRPr lang="en-US" sz="2400" dirty="0" smtClean="0">
              <a:solidFill>
                <a:srgbClr val="000000"/>
              </a:solidFill>
              <a:latin typeface="Arial" panose="020B0604020202020204" pitchFamily="34" charset="0"/>
            </a:endParaRPr>
          </a:p>
        </p:txBody>
      </p:sp>
      <p:sp>
        <p:nvSpPr>
          <p:cNvPr id="8" name="TextBox 7"/>
          <p:cNvSpPr txBox="1"/>
          <p:nvPr/>
        </p:nvSpPr>
        <p:spPr>
          <a:xfrm>
            <a:off x="3850102" y="1888544"/>
            <a:ext cx="8791075" cy="1477328"/>
          </a:xfrm>
          <a:prstGeom prst="rect">
            <a:avLst/>
          </a:prstGeom>
          <a:noFill/>
        </p:spPr>
        <p:txBody>
          <a:bodyPr wrap="square" rtlCol="0">
            <a:spAutoFit/>
          </a:bodyPr>
          <a:lstStyle/>
          <a:p>
            <a:pPr marL="342900" indent="-342900">
              <a:buFont typeface="Arial" panose="020B0604020202020204" pitchFamily="34" charset="0"/>
              <a:buChar char="•"/>
            </a:pPr>
            <a:r>
              <a:rPr lang="en-IN" sz="2400" dirty="0">
                <a:solidFill>
                  <a:schemeClr val="bg1">
                    <a:lumMod val="65000"/>
                  </a:schemeClr>
                </a:solidFill>
                <a:latin typeface="Arial" panose="020B0604020202020204" pitchFamily="34" charset="0"/>
              </a:rPr>
              <a:t>What is the difference between Internal Control over Financial Reporting (ICFR) and Internal Financial Controls (IFC)? </a:t>
            </a:r>
          </a:p>
          <a:p>
            <a:endParaRPr lang="en-IN" dirty="0"/>
          </a:p>
        </p:txBody>
      </p:sp>
      <p:sp>
        <p:nvSpPr>
          <p:cNvPr id="11" name="Footer Placeholder 1"/>
          <p:cNvSpPr>
            <a:spLocks noGrp="1"/>
          </p:cNvSpPr>
          <p:nvPr>
            <p:ph type="ftr" sz="quarter" idx="11"/>
          </p:nvPr>
        </p:nvSpPr>
        <p:spPr>
          <a:xfrm>
            <a:off x="-475641" y="6817024"/>
            <a:ext cx="3434400" cy="201168"/>
          </a:xfrm>
        </p:spPr>
        <p:txBody>
          <a:bodyPr/>
          <a:lstStyle/>
          <a:p>
            <a:r>
              <a:rPr lang="en-IN" dirty="0" smtClean="0"/>
              <a:t>Page 2</a:t>
            </a:r>
            <a:endParaRPr lang="en-GB" dirty="0"/>
          </a:p>
        </p:txBody>
      </p:sp>
    </p:spTree>
    <p:extLst>
      <p:ext uri="{BB962C8B-B14F-4D97-AF65-F5344CB8AC3E}">
        <p14:creationId xmlns:p14="http://schemas.microsoft.com/office/powerpoint/2010/main" val="26679080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animEffect transition="in" filter="circle(in)">
                                      <p:cBhvr>
                                        <p:cTn id="7" dur="2000"/>
                                        <p:tgtEl>
                                          <p:spTgt spid="7">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circle(in)">
                                      <p:cBhvr>
                                        <p:cTn id="12" dur="20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
                                            <p:txEl>
                                              <p:pRg st="11" end="11"/>
                                            </p:txEl>
                                          </p:spTgt>
                                        </p:tgtEl>
                                        <p:attrNameLst>
                                          <p:attrName>style.visibility</p:attrName>
                                        </p:attrNameLst>
                                      </p:cBhvr>
                                      <p:to>
                                        <p:strVal val="visible"/>
                                      </p:to>
                                    </p:set>
                                    <p:animEffect transition="in" filter="circle(in)">
                                      <p:cBhvr>
                                        <p:cTn id="17" dur="2000"/>
                                        <p:tgtEl>
                                          <p:spTgt spid="7">
                                            <p:txEl>
                                              <p:pRg st="11" end="1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7">
                                            <p:txEl>
                                              <p:pRg st="14" end="14"/>
                                            </p:txEl>
                                          </p:spTgt>
                                        </p:tgtEl>
                                        <p:attrNameLst>
                                          <p:attrName>style.visibility</p:attrName>
                                        </p:attrNameLst>
                                      </p:cBhvr>
                                      <p:to>
                                        <p:strVal val="visible"/>
                                      </p:to>
                                    </p:set>
                                    <p:animEffect transition="in" filter="circle(in)">
                                      <p:cBhvr>
                                        <p:cTn id="22" dur="2000"/>
                                        <p:tgtEl>
                                          <p:spTgt spid="7">
                                            <p:txEl>
                                              <p:pRg st="14" end="1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7">
                                            <p:txEl>
                                              <p:pRg st="17" end="17"/>
                                            </p:txEl>
                                          </p:spTgt>
                                        </p:tgtEl>
                                        <p:attrNameLst>
                                          <p:attrName>style.visibility</p:attrName>
                                        </p:attrNameLst>
                                      </p:cBhvr>
                                      <p:to>
                                        <p:strVal val="visible"/>
                                      </p:to>
                                    </p:set>
                                    <p:animEffect transition="in" filter="circle(in)">
                                      <p:cBhvr>
                                        <p:cTn id="27" dur="2000"/>
                                        <p:tgtEl>
                                          <p:spTgt spid="7">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42841" y="0"/>
            <a:ext cx="6812924" cy="646331"/>
          </a:xfrm>
          <a:prstGeom prst="rect">
            <a:avLst/>
          </a:prstGeom>
          <a:noFill/>
        </p:spPr>
        <p:txBody>
          <a:bodyPr wrap="square" rtlCol="0">
            <a:spAutoFit/>
          </a:bodyPr>
          <a:lstStyle/>
          <a:p>
            <a:r>
              <a:rPr lang="en-US" sz="3600" b="1" u="sng" dirty="0" smtClean="0">
                <a:solidFill>
                  <a:schemeClr val="bg1">
                    <a:lumMod val="50000"/>
                  </a:schemeClr>
                </a:solidFill>
                <a:latin typeface="Baskerville Old Face" panose="02020602080505020303" pitchFamily="18" charset="0"/>
              </a:rPr>
              <a:t>Introduction</a:t>
            </a:r>
            <a:endParaRPr lang="en-IN" sz="3600" b="1" u="sng" dirty="0">
              <a:solidFill>
                <a:schemeClr val="bg1">
                  <a:lumMod val="50000"/>
                </a:schemeClr>
              </a:solidFill>
              <a:latin typeface="Baskerville Old Face" panose="02020602080505020303" pitchFamily="18" charset="0"/>
            </a:endParaRPr>
          </a:p>
        </p:txBody>
      </p:sp>
      <p:sp>
        <p:nvSpPr>
          <p:cNvPr id="6" name="TextBox 5"/>
          <p:cNvSpPr txBox="1"/>
          <p:nvPr/>
        </p:nvSpPr>
        <p:spPr>
          <a:xfrm>
            <a:off x="1004552" y="634907"/>
            <a:ext cx="10921284" cy="6247864"/>
          </a:xfrm>
          <a:prstGeom prst="rect">
            <a:avLst/>
          </a:prstGeom>
          <a:noFill/>
        </p:spPr>
        <p:txBody>
          <a:bodyPr wrap="square" rtlCol="0">
            <a:spAutoFit/>
          </a:bodyPr>
          <a:lstStyle/>
          <a:p>
            <a:pPr marL="342900" indent="-342900" algn="just">
              <a:buClr>
                <a:srgbClr val="FFC000"/>
              </a:buClr>
              <a:buSzPct val="75000"/>
              <a:buFont typeface="Wingdings" panose="05000000000000000000" pitchFamily="2" charset="2"/>
              <a:buChar char="q"/>
            </a:pPr>
            <a:r>
              <a:rPr lang="en-IN" sz="2000" dirty="0"/>
              <a:t>Globally</a:t>
            </a:r>
            <a:r>
              <a:rPr lang="en-IN" sz="2000" dirty="0" smtClean="0"/>
              <a:t>, auditors report on both internal financial controls along with the reporting on the financial statements. </a:t>
            </a:r>
            <a:r>
              <a:rPr lang="en-IN" sz="2000" dirty="0"/>
              <a:t>Internal financial controls </a:t>
            </a:r>
            <a:r>
              <a:rPr lang="en-IN" sz="2000" dirty="0" smtClean="0"/>
              <a:t>are </a:t>
            </a:r>
            <a:r>
              <a:rPr lang="en-IN" sz="2000" dirty="0"/>
              <a:t>designed to provide reasonable assurance </a:t>
            </a:r>
            <a:r>
              <a:rPr lang="en-IN" sz="2000" dirty="0" smtClean="0"/>
              <a:t>about the efficient and orderly conduct of the business, accuracy and completeness of the accounting records and timely preparation of reliable financial information in accordance with the law.</a:t>
            </a:r>
          </a:p>
          <a:p>
            <a:pPr marL="342900" indent="-342900" algn="just">
              <a:buClr>
                <a:srgbClr val="FFC000"/>
              </a:buClr>
              <a:buSzPct val="75000"/>
              <a:buFont typeface="Wingdings" panose="05000000000000000000" pitchFamily="2" charset="2"/>
              <a:buChar char="q"/>
            </a:pPr>
            <a:r>
              <a:rPr lang="en-IN" sz="2000" dirty="0" smtClean="0"/>
              <a:t>Such </a:t>
            </a:r>
            <a:r>
              <a:rPr lang="en-IN" sz="2000" dirty="0"/>
              <a:t>controls gained currency after the Sarbanes-Oxley Act of 2002 added this requirement for most public companies in the US following accounting scandals at Enron, Tyco International and WorldCom in the early 2000</a:t>
            </a:r>
            <a:r>
              <a:rPr lang="en-IN" sz="2000" dirty="0" smtClean="0"/>
              <a:t>. </a:t>
            </a:r>
          </a:p>
          <a:p>
            <a:pPr marL="342900" indent="-342900" algn="just">
              <a:buClr>
                <a:srgbClr val="FFC000"/>
              </a:buClr>
              <a:buSzPct val="75000"/>
              <a:buFont typeface="Wingdings" panose="05000000000000000000" pitchFamily="2" charset="2"/>
              <a:buChar char="q"/>
            </a:pPr>
            <a:r>
              <a:rPr lang="en-IN" sz="2000" dirty="0" smtClean="0"/>
              <a:t>In </a:t>
            </a:r>
            <a:r>
              <a:rPr lang="en-IN" sz="2000" dirty="0"/>
              <a:t>India, </a:t>
            </a:r>
            <a:r>
              <a:rPr lang="en-IN" sz="2000" dirty="0" smtClean="0"/>
              <a:t>internal financial controls</a:t>
            </a:r>
            <a:r>
              <a:rPr lang="en-IN" sz="2000" dirty="0"/>
              <a:t> assumed importance after the Satyam scandal erupted in </a:t>
            </a:r>
            <a:r>
              <a:rPr lang="en-IN" sz="2000" dirty="0" smtClean="0"/>
              <a:t>2009.The </a:t>
            </a:r>
            <a:r>
              <a:rPr lang="en-IN" sz="2000" dirty="0"/>
              <a:t>provisions relating to  internal financial controls </a:t>
            </a:r>
            <a:r>
              <a:rPr lang="en-IN" sz="2000" dirty="0" smtClean="0"/>
              <a:t>have </a:t>
            </a:r>
            <a:r>
              <a:rPr lang="en-IN" sz="2000" dirty="0"/>
              <a:t>been included </a:t>
            </a:r>
            <a:r>
              <a:rPr lang="en-IN" sz="2000" dirty="0" smtClean="0"/>
              <a:t>in </a:t>
            </a:r>
            <a:r>
              <a:rPr lang="en-IN" sz="2000" dirty="0"/>
              <a:t>the Companies </a:t>
            </a:r>
            <a:r>
              <a:rPr lang="en-IN" sz="2000" dirty="0" smtClean="0"/>
              <a:t>Act </a:t>
            </a:r>
            <a:r>
              <a:rPr lang="en-IN" sz="2000" dirty="0"/>
              <a:t>because of the financial statement frauds witnessed in the last few </a:t>
            </a:r>
            <a:r>
              <a:rPr lang="en-IN" sz="2000" dirty="0" smtClean="0"/>
              <a:t>years.</a:t>
            </a:r>
          </a:p>
          <a:p>
            <a:pPr marL="342900" indent="-342900" algn="just">
              <a:buClr>
                <a:srgbClr val="FFC000"/>
              </a:buClr>
              <a:buSzPct val="75000"/>
              <a:buFont typeface="Wingdings" panose="05000000000000000000" pitchFamily="2" charset="2"/>
              <a:buChar char="q"/>
            </a:pPr>
            <a:r>
              <a:rPr lang="en-US" sz="2000" dirty="0" smtClean="0"/>
              <a:t>The concept of internal financial controls is</a:t>
            </a:r>
            <a:r>
              <a:rPr lang="en-US" sz="2000" b="1" dirty="0" smtClean="0"/>
              <a:t> not new in India for listed companies</a:t>
            </a:r>
            <a:r>
              <a:rPr lang="en-US" sz="2000" dirty="0" smtClean="0"/>
              <a:t>. Clause 49 IX(C) of the listing agreement requires certification by the CEO/CFO stating that they accept responsibility for establishing and maintaining internal controls for financial reporting and that they have evaluated the same for its effectiveness.</a:t>
            </a:r>
          </a:p>
          <a:p>
            <a:pPr marL="342900" indent="-342900" algn="just">
              <a:buClr>
                <a:srgbClr val="FFC000"/>
              </a:buClr>
              <a:buSzPct val="75000"/>
              <a:buFont typeface="Wingdings" panose="05000000000000000000" pitchFamily="2" charset="2"/>
              <a:buChar char="q"/>
            </a:pPr>
            <a:r>
              <a:rPr lang="en-US" sz="2000" dirty="0"/>
              <a:t>In USA, the requirement of ICFR applies only to companies listed on US-SEC. However, in India the intent of regulators was clear that they wanted to cover both listed as well as unlisted companies. The requirement of IFC is being viewed as an important barometer to comment upon the operating effectiveness of a company.</a:t>
            </a:r>
          </a:p>
          <a:p>
            <a:pPr marL="342900" indent="-342900" algn="just">
              <a:buClr>
                <a:srgbClr val="FFC000"/>
              </a:buClr>
              <a:buSzPct val="75000"/>
              <a:buFont typeface="Wingdings" panose="05000000000000000000" pitchFamily="2" charset="2"/>
              <a:buChar char="q"/>
            </a:pPr>
            <a:endParaRPr lang="en-IN" sz="2000" dirty="0"/>
          </a:p>
        </p:txBody>
      </p:sp>
      <p:sp>
        <p:nvSpPr>
          <p:cNvPr id="7" name="Footer Placeholder 1"/>
          <p:cNvSpPr>
            <a:spLocks noGrp="1"/>
          </p:cNvSpPr>
          <p:nvPr>
            <p:ph type="ftr" sz="quarter" idx="11"/>
          </p:nvPr>
        </p:nvSpPr>
        <p:spPr>
          <a:xfrm>
            <a:off x="-475641" y="6672646"/>
            <a:ext cx="3434400" cy="201168"/>
          </a:xfrm>
        </p:spPr>
        <p:txBody>
          <a:bodyPr/>
          <a:lstStyle/>
          <a:p>
            <a:r>
              <a:rPr lang="en-IN" dirty="0" smtClean="0"/>
              <a:t>Page 3</a:t>
            </a:r>
            <a:endParaRPr lang="en-GB" dirty="0"/>
          </a:p>
        </p:txBody>
      </p:sp>
    </p:spTree>
    <p:extLst>
      <p:ext uri="{BB962C8B-B14F-4D97-AF65-F5344CB8AC3E}">
        <p14:creationId xmlns:p14="http://schemas.microsoft.com/office/powerpoint/2010/main" val="16520684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2285" y="0"/>
            <a:ext cx="8912180" cy="646331"/>
          </a:xfrm>
          <a:prstGeom prst="rect">
            <a:avLst/>
          </a:prstGeom>
          <a:noFill/>
        </p:spPr>
        <p:txBody>
          <a:bodyPr wrap="square" rtlCol="0">
            <a:spAutoFit/>
          </a:bodyPr>
          <a:lstStyle/>
          <a:p>
            <a:pPr algn="ctr"/>
            <a:r>
              <a:rPr lang="en-US" sz="3600" b="1" u="sng" dirty="0" smtClean="0">
                <a:solidFill>
                  <a:schemeClr val="bg1">
                    <a:lumMod val="50000"/>
                  </a:schemeClr>
                </a:solidFill>
                <a:latin typeface="Baskerville Old Face" panose="02020602080505020303" pitchFamily="18" charset="0"/>
              </a:rPr>
              <a:t>Internal Financial Controls (IFC)</a:t>
            </a:r>
            <a:endParaRPr lang="en-IN" sz="3600" b="1" u="sng" dirty="0">
              <a:solidFill>
                <a:schemeClr val="bg1">
                  <a:lumMod val="50000"/>
                </a:schemeClr>
              </a:solidFill>
              <a:latin typeface="Baskerville Old Face" panose="02020602080505020303" pitchFamily="18" charset="0"/>
            </a:endParaRPr>
          </a:p>
        </p:txBody>
      </p:sp>
      <p:sp>
        <p:nvSpPr>
          <p:cNvPr id="7" name="TextBox 6"/>
          <p:cNvSpPr txBox="1"/>
          <p:nvPr/>
        </p:nvSpPr>
        <p:spPr>
          <a:xfrm>
            <a:off x="927278" y="785611"/>
            <a:ext cx="10947043" cy="5955476"/>
          </a:xfrm>
          <a:prstGeom prst="rect">
            <a:avLst/>
          </a:prstGeom>
          <a:noFill/>
        </p:spPr>
        <p:txBody>
          <a:bodyPr wrap="square" rtlCol="0">
            <a:spAutoFit/>
          </a:bodyPr>
          <a:lstStyle/>
          <a:p>
            <a:pPr marL="342900" indent="-342900" algn="just">
              <a:buClr>
                <a:srgbClr val="FFC000"/>
              </a:buClr>
              <a:buSzPct val="75000"/>
              <a:buFont typeface="Wingdings" panose="05000000000000000000" pitchFamily="2" charset="2"/>
              <a:buChar char="q"/>
            </a:pPr>
            <a:r>
              <a:rPr lang="en-US" sz="2000" dirty="0"/>
              <a:t>Section 134(5)(e) requires the directors responsibility statement to state that the directors, in case of a listed company had laid down internal financial controls to be followed by the company and that such internal financial controls are adequate and were operating effectively.</a:t>
            </a:r>
          </a:p>
          <a:p>
            <a:pPr marL="342900" indent="-342900" algn="just">
              <a:buClr>
                <a:srgbClr val="FFC000"/>
              </a:buClr>
              <a:buSzPct val="75000"/>
              <a:buFont typeface="Wingdings" panose="05000000000000000000" pitchFamily="2" charset="2"/>
              <a:buChar char="q"/>
            </a:pPr>
            <a:r>
              <a:rPr lang="en-US" sz="2000" dirty="0"/>
              <a:t>The term internal financial controls has been defined as </a:t>
            </a:r>
            <a:r>
              <a:rPr lang="en-US" sz="2000" dirty="0">
                <a:solidFill>
                  <a:schemeClr val="accent6">
                    <a:lumMod val="50000"/>
                  </a:schemeClr>
                </a:solidFill>
              </a:rPr>
              <a:t>“</a:t>
            </a:r>
            <a:r>
              <a:rPr lang="en-US" sz="2000" b="1" i="1" dirty="0">
                <a:solidFill>
                  <a:schemeClr val="accent6">
                    <a:lumMod val="50000"/>
                  </a:schemeClr>
                </a:solidFill>
              </a:rPr>
              <a:t>the policies and procedures adopted by the company for ensuring the orderly and efficient conduct of its business, including adherence to company’s policies, the safeguarding of its assets, the prevention and detection of frauds and errors, the accuracy and completeness of the accounting records, and the timely preparation of reliable financial information.”</a:t>
            </a:r>
          </a:p>
          <a:p>
            <a:pPr marL="342900" indent="-342900" algn="just">
              <a:buClr>
                <a:srgbClr val="FFC000"/>
              </a:buClr>
              <a:buSzPct val="75000"/>
              <a:buFont typeface="Wingdings" panose="05000000000000000000" pitchFamily="2" charset="2"/>
              <a:buChar char="q"/>
            </a:pPr>
            <a:endParaRPr lang="en-US" sz="100" b="1" u="sng" dirty="0" smtClean="0"/>
          </a:p>
          <a:p>
            <a:pPr marL="342900" indent="-342900" algn="just">
              <a:buClr>
                <a:srgbClr val="FFC000"/>
              </a:buClr>
              <a:buSzPct val="75000"/>
              <a:buFont typeface="Wingdings" panose="05000000000000000000" pitchFamily="2" charset="2"/>
              <a:buChar char="q"/>
            </a:pPr>
            <a:r>
              <a:rPr lang="en-US" sz="2000" b="1" u="sng" dirty="0" smtClean="0"/>
              <a:t>Decoding IFC:-</a:t>
            </a:r>
            <a:r>
              <a:rPr lang="en-US" sz="2000" dirty="0" smtClean="0"/>
              <a:t>  </a:t>
            </a:r>
          </a:p>
          <a:p>
            <a:pPr marL="1257300" lvl="2" indent="-342900" algn="just">
              <a:buClr>
                <a:srgbClr val="FFC000"/>
              </a:buClr>
              <a:buSzPct val="75000"/>
              <a:buFont typeface="Wingdings" panose="05000000000000000000" pitchFamily="2" charset="2"/>
              <a:buChar char="Ø"/>
            </a:pPr>
            <a:r>
              <a:rPr lang="en-US" sz="2000" dirty="0" smtClean="0"/>
              <a:t>The 2013 Act has significantly expanded the scope of internal controls to be considered by the management of companies to cover all aspects of the operations of the company. </a:t>
            </a:r>
          </a:p>
          <a:p>
            <a:pPr marL="1257300" lvl="2" indent="-342900" algn="just">
              <a:buClr>
                <a:srgbClr val="FFC000"/>
              </a:buClr>
              <a:buSzPct val="75000"/>
              <a:buFont typeface="Wingdings" panose="05000000000000000000" pitchFamily="2" charset="2"/>
              <a:buChar char="Ø"/>
            </a:pPr>
            <a:r>
              <a:rPr lang="en-US" sz="2000" dirty="0" smtClean="0"/>
              <a:t>IFC includes policies and procedures adopted by the company for ensuring the orderly conduct of its business, thereby covering </a:t>
            </a:r>
            <a:r>
              <a:rPr lang="en-US" sz="2000" b="1" dirty="0" smtClean="0"/>
              <a:t>not only the controls pertaining to Financial statements but also strategic and operational controls.</a:t>
            </a:r>
          </a:p>
          <a:p>
            <a:pPr marL="1257300" lvl="2" indent="-342900" algn="just">
              <a:buClr>
                <a:srgbClr val="FFC000"/>
              </a:buClr>
              <a:buSzPct val="75000"/>
              <a:buFont typeface="Wingdings" panose="05000000000000000000" pitchFamily="2" charset="2"/>
              <a:buChar char="Ø"/>
            </a:pPr>
            <a:r>
              <a:rPr lang="en-US" sz="2000" dirty="0" smtClean="0"/>
              <a:t>The inclusion of the matters relating to IFC in the directors responsibility statement are in addition to the requirement for the directors to state that they have taken proper care for the maintenance of adequate accounting records in accordance with law, for safeguarding assets of the company and for preventing and detecting frauds.</a:t>
            </a:r>
          </a:p>
          <a:p>
            <a:pPr lvl="4" algn="just">
              <a:buClr>
                <a:srgbClr val="FFC000"/>
              </a:buClr>
              <a:buSzPct val="75000"/>
            </a:pPr>
            <a:r>
              <a:rPr lang="en-US" sz="2000" dirty="0" smtClean="0"/>
              <a:t> </a:t>
            </a:r>
            <a:endParaRPr lang="en-IN" sz="2000" dirty="0"/>
          </a:p>
        </p:txBody>
      </p:sp>
      <p:sp>
        <p:nvSpPr>
          <p:cNvPr id="5" name="Footer Placeholder 1"/>
          <p:cNvSpPr>
            <a:spLocks noGrp="1"/>
          </p:cNvSpPr>
          <p:nvPr>
            <p:ph type="ftr" sz="quarter" idx="11"/>
          </p:nvPr>
        </p:nvSpPr>
        <p:spPr>
          <a:xfrm>
            <a:off x="-475641" y="6656604"/>
            <a:ext cx="3434400" cy="201168"/>
          </a:xfrm>
        </p:spPr>
        <p:txBody>
          <a:bodyPr/>
          <a:lstStyle/>
          <a:p>
            <a:r>
              <a:rPr lang="en-IN" dirty="0" smtClean="0"/>
              <a:t>Page 4</a:t>
            </a:r>
            <a:endParaRPr lang="en-GB" dirty="0"/>
          </a:p>
        </p:txBody>
      </p:sp>
    </p:spTree>
    <p:extLst>
      <p:ext uri="{BB962C8B-B14F-4D97-AF65-F5344CB8AC3E}">
        <p14:creationId xmlns:p14="http://schemas.microsoft.com/office/powerpoint/2010/main" val="3930709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58592" y="0"/>
            <a:ext cx="12046039" cy="646331"/>
          </a:xfrm>
          <a:prstGeom prst="rect">
            <a:avLst/>
          </a:prstGeom>
          <a:noFill/>
        </p:spPr>
        <p:txBody>
          <a:bodyPr wrap="square" rtlCol="0">
            <a:spAutoFit/>
          </a:bodyPr>
          <a:lstStyle/>
          <a:p>
            <a:r>
              <a:rPr lang="en-US" sz="3600" b="1" u="sng" dirty="0" smtClean="0">
                <a:solidFill>
                  <a:schemeClr val="bg1">
                    <a:lumMod val="50000"/>
                  </a:schemeClr>
                </a:solidFill>
                <a:latin typeface="Baskerville Old Face" panose="02020602080505020303" pitchFamily="18" charset="0"/>
              </a:rPr>
              <a:t>Internal Financial Controls over Financial Reporting (ICFR)</a:t>
            </a:r>
            <a:endParaRPr lang="en-IN" sz="3600" b="1" u="sng" dirty="0">
              <a:solidFill>
                <a:schemeClr val="bg1">
                  <a:lumMod val="50000"/>
                </a:schemeClr>
              </a:solidFill>
              <a:latin typeface="Baskerville Old Face" panose="02020602080505020303" pitchFamily="18" charset="0"/>
            </a:endParaRPr>
          </a:p>
        </p:txBody>
      </p:sp>
      <p:sp>
        <p:nvSpPr>
          <p:cNvPr id="5" name="TextBox 4"/>
          <p:cNvSpPr txBox="1"/>
          <p:nvPr/>
        </p:nvSpPr>
        <p:spPr>
          <a:xfrm>
            <a:off x="927278" y="913720"/>
            <a:ext cx="10947043" cy="5955476"/>
          </a:xfrm>
          <a:prstGeom prst="rect">
            <a:avLst/>
          </a:prstGeom>
          <a:noFill/>
        </p:spPr>
        <p:txBody>
          <a:bodyPr wrap="square" rtlCol="0">
            <a:spAutoFit/>
          </a:bodyPr>
          <a:lstStyle/>
          <a:p>
            <a:pPr marL="342900" indent="-342900" algn="just">
              <a:buClr>
                <a:srgbClr val="FFC000"/>
              </a:buClr>
              <a:buSzPct val="75000"/>
              <a:buFont typeface="Wingdings" panose="05000000000000000000" pitchFamily="2" charset="2"/>
              <a:buChar char="q"/>
            </a:pPr>
            <a:r>
              <a:rPr lang="en-US" sz="2000" dirty="0" smtClean="0"/>
              <a:t>“A process designed to provide reasonable assurance regarding the reliability of financial reporting and the preparation of financial statements for external purposes in accordance with generally accepted accounting principles. A company’s internal financial control over financial reporting includes those policies and procedures that</a:t>
            </a:r>
          </a:p>
          <a:p>
            <a:pPr marL="1428750" lvl="2" indent="-514350" algn="just">
              <a:buClr>
                <a:srgbClr val="FFC000"/>
              </a:buClr>
              <a:buSzPct val="100000"/>
              <a:buFont typeface="+mj-lt"/>
              <a:buAutoNum type="romanLcPeriod"/>
            </a:pPr>
            <a:r>
              <a:rPr lang="en-US" sz="2000" dirty="0" smtClean="0"/>
              <a:t>Pertain to the </a:t>
            </a:r>
            <a:r>
              <a:rPr lang="en-US" sz="2000" b="1" dirty="0" smtClean="0"/>
              <a:t>maintenance of records </a:t>
            </a:r>
            <a:r>
              <a:rPr lang="en-US" sz="2000" dirty="0" smtClean="0"/>
              <a:t>that, in reasonable detail, accurately and fairly reflect the transactions and dispositions of the assets of the company;</a:t>
            </a:r>
          </a:p>
          <a:p>
            <a:pPr marL="1428750" lvl="2" indent="-514350" algn="just">
              <a:buClr>
                <a:srgbClr val="FFC000"/>
              </a:buClr>
              <a:buSzPct val="100000"/>
              <a:buFont typeface="+mj-lt"/>
              <a:buAutoNum type="romanLcPeriod"/>
            </a:pPr>
            <a:r>
              <a:rPr lang="en-US" sz="2000" dirty="0" smtClean="0"/>
              <a:t>Provide reasonable assurance that transactions are recorded as necessary to permit preparation of financial statements in accordance with generally accepted accounting principles, and that receipts and expenditures of the company are being made only in </a:t>
            </a:r>
            <a:r>
              <a:rPr lang="en-US" sz="2000" b="1" dirty="0" smtClean="0"/>
              <a:t>accordance with authorizations of management and directors of the company;</a:t>
            </a:r>
            <a:r>
              <a:rPr lang="en-US" sz="2000" dirty="0" smtClean="0"/>
              <a:t> and</a:t>
            </a:r>
          </a:p>
          <a:p>
            <a:pPr marL="1428750" lvl="2" indent="-514350" algn="just">
              <a:buClr>
                <a:srgbClr val="FFC000"/>
              </a:buClr>
              <a:buSzPct val="100000"/>
              <a:buFont typeface="+mj-lt"/>
              <a:buAutoNum type="romanLcPeriod"/>
            </a:pPr>
            <a:r>
              <a:rPr lang="en-US" sz="2000" dirty="0" smtClean="0"/>
              <a:t>Provide reasonable assurance regarding </a:t>
            </a:r>
            <a:r>
              <a:rPr lang="en-US" sz="2000" b="1" dirty="0" smtClean="0"/>
              <a:t>prevention or timely detection of unauthorized acquisition, use, or disposition of company’s assets </a:t>
            </a:r>
            <a:r>
              <a:rPr lang="en-US" sz="2000" dirty="0" smtClean="0"/>
              <a:t>that could have a material effect on the financial statements.”</a:t>
            </a:r>
          </a:p>
          <a:p>
            <a:pPr marL="342900" indent="-342900" algn="just">
              <a:buClr>
                <a:srgbClr val="FFC000"/>
              </a:buClr>
              <a:buSzPct val="75000"/>
              <a:buFont typeface="Wingdings" panose="05000000000000000000" pitchFamily="2" charset="2"/>
              <a:buChar char="q"/>
            </a:pPr>
            <a:r>
              <a:rPr lang="en-US" sz="2000" dirty="0" smtClean="0"/>
              <a:t>The auditor needs to obtain reasonable assurance to state whether an adequate internal financial controls system was in place and whether such internal financial control system operated effectively in the company in all material respects with respect to </a:t>
            </a:r>
            <a:r>
              <a:rPr lang="en-US" sz="2000" b="1" dirty="0" smtClean="0"/>
              <a:t>financial reporting only.</a:t>
            </a:r>
          </a:p>
          <a:p>
            <a:pPr lvl="2" algn="just">
              <a:buClr>
                <a:srgbClr val="FFC000"/>
              </a:buClr>
              <a:buSzPct val="100000"/>
            </a:pPr>
            <a:endParaRPr lang="en-US" sz="2000" b="1" dirty="0"/>
          </a:p>
          <a:p>
            <a:pPr marL="342900" indent="-342900" algn="just">
              <a:buClr>
                <a:srgbClr val="FFC000"/>
              </a:buClr>
              <a:buSzPct val="75000"/>
              <a:buFont typeface="Arial" panose="020B0604020202020204" pitchFamily="34" charset="0"/>
              <a:buChar char="►"/>
            </a:pPr>
            <a:endParaRPr lang="en-US" sz="100" b="1" u="sng" dirty="0" smtClean="0"/>
          </a:p>
          <a:p>
            <a:pPr lvl="4" algn="just">
              <a:buClr>
                <a:srgbClr val="FFC000"/>
              </a:buClr>
              <a:buSzPct val="75000"/>
            </a:pPr>
            <a:r>
              <a:rPr lang="en-US" sz="2000" dirty="0" smtClean="0"/>
              <a:t> </a:t>
            </a:r>
            <a:endParaRPr lang="en-IN" sz="2000" dirty="0"/>
          </a:p>
        </p:txBody>
      </p:sp>
      <p:sp>
        <p:nvSpPr>
          <p:cNvPr id="6" name="Footer Placeholder 1"/>
          <p:cNvSpPr>
            <a:spLocks noGrp="1"/>
          </p:cNvSpPr>
          <p:nvPr>
            <p:ph type="ftr" sz="quarter" idx="11"/>
          </p:nvPr>
        </p:nvSpPr>
        <p:spPr>
          <a:xfrm>
            <a:off x="-475641" y="6672646"/>
            <a:ext cx="3434400" cy="201168"/>
          </a:xfrm>
        </p:spPr>
        <p:txBody>
          <a:bodyPr/>
          <a:lstStyle/>
          <a:p>
            <a:r>
              <a:rPr lang="en-IN" dirty="0" smtClean="0"/>
              <a:t>Page 5</a:t>
            </a:r>
            <a:endParaRPr lang="en-GB" dirty="0"/>
          </a:p>
        </p:txBody>
      </p:sp>
    </p:spTree>
    <p:extLst>
      <p:ext uri="{BB962C8B-B14F-4D97-AF65-F5344CB8AC3E}">
        <p14:creationId xmlns:p14="http://schemas.microsoft.com/office/powerpoint/2010/main" val="30865112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58592" y="0"/>
            <a:ext cx="12046039" cy="646331"/>
          </a:xfrm>
          <a:prstGeom prst="rect">
            <a:avLst/>
          </a:prstGeom>
          <a:noFill/>
        </p:spPr>
        <p:txBody>
          <a:bodyPr wrap="square" rtlCol="0">
            <a:spAutoFit/>
          </a:bodyPr>
          <a:lstStyle/>
          <a:p>
            <a:r>
              <a:rPr lang="en-US" sz="3600" b="1" u="sng" dirty="0" smtClean="0">
                <a:solidFill>
                  <a:schemeClr val="bg1">
                    <a:lumMod val="50000"/>
                  </a:schemeClr>
                </a:solidFill>
                <a:latin typeface="Baskerville Old Face" panose="02020602080505020303" pitchFamily="18" charset="0"/>
              </a:rPr>
              <a:t>Internal Financial Controls over Financial Reporting (ICFR)</a:t>
            </a:r>
            <a:endParaRPr lang="en-IN" sz="3600" b="1" u="sng" dirty="0">
              <a:solidFill>
                <a:schemeClr val="bg1">
                  <a:lumMod val="50000"/>
                </a:schemeClr>
              </a:solidFill>
              <a:latin typeface="Baskerville Old Face" panose="02020602080505020303" pitchFamily="18" charset="0"/>
            </a:endParaRPr>
          </a:p>
        </p:txBody>
      </p:sp>
      <p:sp>
        <p:nvSpPr>
          <p:cNvPr id="5" name="TextBox 4"/>
          <p:cNvSpPr txBox="1"/>
          <p:nvPr/>
        </p:nvSpPr>
        <p:spPr>
          <a:xfrm>
            <a:off x="927278" y="945804"/>
            <a:ext cx="10947043" cy="4724370"/>
          </a:xfrm>
          <a:prstGeom prst="rect">
            <a:avLst/>
          </a:prstGeom>
          <a:noFill/>
        </p:spPr>
        <p:txBody>
          <a:bodyPr wrap="square" rtlCol="0">
            <a:spAutoFit/>
          </a:bodyPr>
          <a:lstStyle/>
          <a:p>
            <a:pPr marL="342900" indent="-342900" algn="just">
              <a:buClr>
                <a:srgbClr val="FFC000"/>
              </a:buClr>
              <a:buSzPct val="75000"/>
              <a:buFont typeface="Wingdings" panose="05000000000000000000" pitchFamily="2" charset="2"/>
              <a:buChar char="q"/>
            </a:pPr>
            <a:r>
              <a:rPr lang="en-US" sz="2000" dirty="0"/>
              <a:t>The auditors are required to express an opinion on the effectiveness of entity’s internal controls over financial reporting in addition to and distinct from the opinion expressed by the auditor on the financial statements</a:t>
            </a:r>
            <a:r>
              <a:rPr lang="en-US" sz="2000" dirty="0" smtClean="0"/>
              <a:t>.</a:t>
            </a:r>
            <a:endParaRPr lang="en-US" sz="2000" dirty="0"/>
          </a:p>
          <a:p>
            <a:pPr marL="342900" indent="-342900" algn="just">
              <a:buClr>
                <a:srgbClr val="FFC000"/>
              </a:buClr>
              <a:buSzPct val="75000"/>
              <a:buFont typeface="Wingdings" panose="05000000000000000000" pitchFamily="2" charset="2"/>
              <a:buChar char="q"/>
            </a:pPr>
            <a:r>
              <a:rPr lang="en-US" sz="2000" dirty="0" smtClean="0"/>
              <a:t>With the introduction of section 143(3)(i), the auditors shall express opinion on the following aspects:-</a:t>
            </a:r>
          </a:p>
          <a:p>
            <a:pPr marL="1257300" lvl="2" indent="-342900" algn="just">
              <a:buClr>
                <a:srgbClr val="FFC000"/>
              </a:buClr>
              <a:buSzPct val="75000"/>
              <a:buFont typeface="Wingdings" panose="05000000000000000000" pitchFamily="2" charset="2"/>
              <a:buChar char="Ø"/>
            </a:pPr>
            <a:r>
              <a:rPr lang="en-US" sz="2000" dirty="0" smtClean="0"/>
              <a:t>Opinion on internal control over financial reporting (ICFR)</a:t>
            </a:r>
          </a:p>
          <a:p>
            <a:pPr marL="1257300" lvl="2" indent="-342900" algn="just">
              <a:buClr>
                <a:srgbClr val="FFC000"/>
              </a:buClr>
              <a:buSzPct val="75000"/>
              <a:buFont typeface="Wingdings" panose="05000000000000000000" pitchFamily="2" charset="2"/>
              <a:buChar char="Ø"/>
            </a:pPr>
            <a:r>
              <a:rPr lang="en-US" sz="2000" dirty="0" smtClean="0"/>
              <a:t>Opinion on the financial statements</a:t>
            </a:r>
          </a:p>
          <a:p>
            <a:pPr marL="342900" indent="-342900" algn="just">
              <a:buClr>
                <a:srgbClr val="FFC000"/>
              </a:buClr>
              <a:buSzPct val="75000"/>
              <a:buFont typeface="Wingdings" panose="05000000000000000000" pitchFamily="2" charset="2"/>
              <a:buChar char="q"/>
            </a:pPr>
            <a:r>
              <a:rPr lang="en-US" sz="2000" dirty="0" smtClean="0"/>
              <a:t>The Guidance note issued by ICAI provides supplementary procedures that would need to be considered by the auditor for planning, performing and reporting in an audit of ICFR under section 143(3). It specifically states that since the audit of IFC is in relation to financial reporting, the concept of materiality will be applicable for such audits.</a:t>
            </a:r>
          </a:p>
          <a:p>
            <a:pPr marL="342900" indent="-342900" algn="just">
              <a:buClr>
                <a:srgbClr val="FFC000"/>
              </a:buClr>
              <a:buSzPct val="75000"/>
              <a:buFont typeface="Wingdings" panose="05000000000000000000" pitchFamily="2" charset="2"/>
              <a:buChar char="q"/>
            </a:pPr>
            <a:r>
              <a:rPr lang="en-US" sz="2000" dirty="0" smtClean="0"/>
              <a:t>While the objectives of ICFR and audit of financial statements are not identical, the auditor shall plan and perform the work to achieve objectives of both the audits in an integrated manner.</a:t>
            </a:r>
          </a:p>
          <a:p>
            <a:pPr algn="just">
              <a:buClr>
                <a:srgbClr val="FFC000"/>
              </a:buClr>
              <a:buSzPct val="75000"/>
            </a:pPr>
            <a:endParaRPr lang="en-US" sz="2000" b="1" dirty="0">
              <a:solidFill>
                <a:schemeClr val="accent6">
                  <a:lumMod val="75000"/>
                </a:schemeClr>
              </a:solidFill>
            </a:endParaRPr>
          </a:p>
          <a:p>
            <a:pPr marL="342900" indent="-342900" algn="just">
              <a:buClr>
                <a:srgbClr val="FFC000"/>
              </a:buClr>
              <a:buSzPct val="75000"/>
              <a:buFont typeface="Arial" panose="020B0604020202020204" pitchFamily="34" charset="0"/>
              <a:buChar char="►"/>
            </a:pPr>
            <a:endParaRPr lang="en-US" sz="100" b="1" u="sng" dirty="0" smtClean="0"/>
          </a:p>
          <a:p>
            <a:pPr lvl="4" algn="just">
              <a:buClr>
                <a:srgbClr val="FFC000"/>
              </a:buClr>
              <a:buSzPct val="75000"/>
            </a:pPr>
            <a:r>
              <a:rPr lang="en-US" sz="2000" dirty="0" smtClean="0"/>
              <a:t> </a:t>
            </a:r>
            <a:endParaRPr lang="en-IN" sz="2000" dirty="0"/>
          </a:p>
        </p:txBody>
      </p:sp>
      <p:sp>
        <p:nvSpPr>
          <p:cNvPr id="12" name="Footer Placeholder 1"/>
          <p:cNvSpPr>
            <a:spLocks noGrp="1"/>
          </p:cNvSpPr>
          <p:nvPr>
            <p:ph type="ftr" sz="quarter" idx="11"/>
          </p:nvPr>
        </p:nvSpPr>
        <p:spPr>
          <a:xfrm>
            <a:off x="-475641" y="6672646"/>
            <a:ext cx="3434400" cy="201168"/>
          </a:xfrm>
        </p:spPr>
        <p:txBody>
          <a:bodyPr/>
          <a:lstStyle/>
          <a:p>
            <a:r>
              <a:rPr lang="en-IN" dirty="0" smtClean="0"/>
              <a:t>Page 6</a:t>
            </a:r>
            <a:endParaRPr lang="en-GB" dirty="0"/>
          </a:p>
        </p:txBody>
      </p:sp>
    </p:spTree>
    <p:extLst>
      <p:ext uri="{BB962C8B-B14F-4D97-AF65-F5344CB8AC3E}">
        <p14:creationId xmlns:p14="http://schemas.microsoft.com/office/powerpoint/2010/main" val="20182213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58592" y="0"/>
            <a:ext cx="12046039" cy="646331"/>
          </a:xfrm>
          <a:prstGeom prst="rect">
            <a:avLst/>
          </a:prstGeom>
          <a:noFill/>
        </p:spPr>
        <p:txBody>
          <a:bodyPr wrap="square" rtlCol="0">
            <a:spAutoFit/>
          </a:bodyPr>
          <a:lstStyle/>
          <a:p>
            <a:r>
              <a:rPr lang="en-US" sz="3600" b="1" u="sng" dirty="0" smtClean="0">
                <a:solidFill>
                  <a:schemeClr val="bg1">
                    <a:lumMod val="50000"/>
                  </a:schemeClr>
                </a:solidFill>
                <a:latin typeface="Baskerville Old Face" panose="02020602080505020303" pitchFamily="18" charset="0"/>
              </a:rPr>
              <a:t>Internal Financial Controls over Financial Reporting (ICFR)</a:t>
            </a:r>
            <a:endParaRPr lang="en-IN" sz="3600" b="1" u="sng" dirty="0">
              <a:solidFill>
                <a:schemeClr val="bg1">
                  <a:lumMod val="50000"/>
                </a:schemeClr>
              </a:solidFill>
              <a:latin typeface="Baskerville Old Face" panose="02020602080505020303" pitchFamily="18" charset="0"/>
            </a:endParaRPr>
          </a:p>
        </p:txBody>
      </p:sp>
      <p:sp>
        <p:nvSpPr>
          <p:cNvPr id="5" name="TextBox 4"/>
          <p:cNvSpPr txBox="1"/>
          <p:nvPr/>
        </p:nvSpPr>
        <p:spPr>
          <a:xfrm>
            <a:off x="927278" y="721216"/>
            <a:ext cx="10947043" cy="2569934"/>
          </a:xfrm>
          <a:prstGeom prst="rect">
            <a:avLst/>
          </a:prstGeom>
          <a:noFill/>
        </p:spPr>
        <p:txBody>
          <a:bodyPr wrap="square" rtlCol="0">
            <a:spAutoFit/>
          </a:bodyPr>
          <a:lstStyle/>
          <a:p>
            <a:pPr marL="342900" indent="-342900" algn="just">
              <a:buClr>
                <a:srgbClr val="FFC000"/>
              </a:buClr>
              <a:buSzPct val="75000"/>
              <a:buFont typeface="Wingdings" panose="05000000000000000000" pitchFamily="2" charset="2"/>
              <a:buChar char="q"/>
            </a:pPr>
            <a:r>
              <a:rPr lang="en-US" sz="2000" dirty="0" smtClean="0"/>
              <a:t>The auditor should report if the company has an adequate internal financial controls system in place and whether the same was operating effectively as at the balance sheet date. The auditor shall also test the same during the financial year under audit and not just as at the balance sheet date , though the extent of testing at or near the balance sheet date may be higher.</a:t>
            </a:r>
          </a:p>
          <a:p>
            <a:pPr algn="just">
              <a:buClr>
                <a:srgbClr val="FFC000"/>
              </a:buClr>
              <a:buSzPct val="75000"/>
            </a:pPr>
            <a:endParaRPr lang="en-US" sz="2000" b="1" dirty="0" smtClean="0">
              <a:solidFill>
                <a:schemeClr val="accent6">
                  <a:lumMod val="75000"/>
                </a:schemeClr>
              </a:solidFill>
            </a:endParaRPr>
          </a:p>
          <a:p>
            <a:pPr algn="just">
              <a:buClr>
                <a:srgbClr val="FFC000"/>
              </a:buClr>
              <a:buSzPct val="75000"/>
            </a:pPr>
            <a:r>
              <a:rPr lang="en-US" sz="2000" b="1" dirty="0" smtClean="0">
                <a:solidFill>
                  <a:schemeClr val="accent6">
                    <a:lumMod val="75000"/>
                  </a:schemeClr>
                </a:solidFill>
              </a:rPr>
              <a:t>In a nutshell,</a:t>
            </a:r>
          </a:p>
          <a:p>
            <a:pPr algn="just">
              <a:buClr>
                <a:srgbClr val="FFC000"/>
              </a:buClr>
              <a:buSzPct val="75000"/>
            </a:pPr>
            <a:endParaRPr lang="en-US" sz="2000" b="1" dirty="0">
              <a:solidFill>
                <a:schemeClr val="accent6">
                  <a:lumMod val="75000"/>
                </a:schemeClr>
              </a:solidFill>
            </a:endParaRPr>
          </a:p>
          <a:p>
            <a:pPr marL="342900" indent="-342900" algn="just">
              <a:buClr>
                <a:srgbClr val="FFC000"/>
              </a:buClr>
              <a:buSzPct val="75000"/>
              <a:buFont typeface="Arial" panose="020B0604020202020204" pitchFamily="34" charset="0"/>
              <a:buChar char="►"/>
            </a:pPr>
            <a:endParaRPr lang="en-US" sz="100" b="1" u="sng" dirty="0" smtClean="0"/>
          </a:p>
          <a:p>
            <a:pPr lvl="4" algn="just">
              <a:buClr>
                <a:srgbClr val="FFC000"/>
              </a:buClr>
              <a:buSzPct val="75000"/>
            </a:pPr>
            <a:r>
              <a:rPr lang="en-US" sz="2000" dirty="0" smtClean="0"/>
              <a:t> </a:t>
            </a:r>
            <a:endParaRPr lang="en-IN" sz="2000" dirty="0"/>
          </a:p>
        </p:txBody>
      </p:sp>
      <p:sp>
        <p:nvSpPr>
          <p:cNvPr id="4" name="Rectangle 3"/>
          <p:cNvSpPr/>
          <p:nvPr/>
        </p:nvSpPr>
        <p:spPr>
          <a:xfrm>
            <a:off x="1120827" y="2880589"/>
            <a:ext cx="2135720" cy="1065774"/>
          </a:xfrm>
          <a:prstGeom prst="rect">
            <a:avLst/>
          </a:prstGeom>
          <a:solidFill>
            <a:schemeClr val="accent5">
              <a:lumMod val="60000"/>
              <a:lumOff val="40000"/>
            </a:schemeClr>
          </a:solidFill>
          <a:ln w="3175">
            <a:solidFill>
              <a:schemeClr val="tx1"/>
            </a:solidFill>
          </a:ln>
          <a:effectLst/>
        </p:spPr>
        <p:txBody>
          <a:bodyPr wrap="square" lIns="103658" tIns="51857" rIns="103658" bIns="51857">
            <a:noAutofit/>
          </a:bodyPr>
          <a:lstStyle/>
          <a:p>
            <a:pPr marL="45076" defTabSz="1042688">
              <a:spcAft>
                <a:spcPts val="600"/>
              </a:spcAft>
              <a:buClr>
                <a:srgbClr val="FFC000"/>
              </a:buClr>
              <a:buSzPct val="100000"/>
            </a:pPr>
            <a:endParaRPr lang="en-IN" altLang="en-US" sz="1000" b="1" dirty="0" smtClean="0">
              <a:latin typeface="EYInterstate Light" panose="02000506000000020004" pitchFamily="2" charset="0"/>
            </a:endParaRPr>
          </a:p>
          <a:p>
            <a:pPr marL="45076" algn="ctr" defTabSz="1042688">
              <a:spcAft>
                <a:spcPts val="600"/>
              </a:spcAft>
              <a:buClr>
                <a:srgbClr val="FFC000"/>
              </a:buClr>
              <a:buSzPct val="100000"/>
            </a:pPr>
            <a:r>
              <a:rPr lang="en-IN" altLang="en-US" sz="3000" b="1" dirty="0" smtClean="0">
                <a:latin typeface="EYInterstate Light" panose="02000506000000020004" pitchFamily="2" charset="0"/>
              </a:rPr>
              <a:t>IFC</a:t>
            </a:r>
            <a:endParaRPr lang="en-IN" altLang="en-US" sz="3000" b="1" dirty="0">
              <a:latin typeface="EYInterstate Light" panose="02000506000000020004" pitchFamily="2" charset="0"/>
            </a:endParaRPr>
          </a:p>
        </p:txBody>
      </p:sp>
      <p:sp>
        <p:nvSpPr>
          <p:cNvPr id="6" name="Rectangle 5"/>
          <p:cNvSpPr/>
          <p:nvPr/>
        </p:nvSpPr>
        <p:spPr>
          <a:xfrm>
            <a:off x="4305247" y="2880588"/>
            <a:ext cx="2135720" cy="1065774"/>
          </a:xfrm>
          <a:prstGeom prst="rect">
            <a:avLst/>
          </a:prstGeom>
          <a:solidFill>
            <a:schemeClr val="bg2"/>
          </a:solidFill>
          <a:ln w="3175">
            <a:solidFill>
              <a:schemeClr val="tx1"/>
            </a:solidFill>
          </a:ln>
          <a:effectLst/>
        </p:spPr>
        <p:txBody>
          <a:bodyPr wrap="square" lIns="103658" tIns="51857" rIns="103658" bIns="51857">
            <a:noAutofit/>
          </a:bodyPr>
          <a:lstStyle/>
          <a:p>
            <a:pPr marL="45076" algn="ctr" defTabSz="1042688">
              <a:spcAft>
                <a:spcPts val="600"/>
              </a:spcAft>
              <a:buClr>
                <a:srgbClr val="FFC000"/>
              </a:buClr>
              <a:buSzPct val="100000"/>
            </a:pPr>
            <a:endParaRPr lang="en-IN" altLang="en-US" sz="900" b="1" dirty="0" smtClean="0">
              <a:latin typeface="EYInterstate Light" panose="02000506000000020004" pitchFamily="2" charset="0"/>
            </a:endParaRPr>
          </a:p>
          <a:p>
            <a:pPr marL="45076" algn="ctr" defTabSz="1042688">
              <a:spcAft>
                <a:spcPts val="600"/>
              </a:spcAft>
              <a:buClr>
                <a:srgbClr val="FFC000"/>
              </a:buClr>
              <a:buSzPct val="100000"/>
            </a:pPr>
            <a:r>
              <a:rPr lang="en-IN" altLang="en-US" sz="3000" b="1" dirty="0" smtClean="0">
                <a:latin typeface="EYInterstate Light" panose="02000506000000020004" pitchFamily="2" charset="0"/>
              </a:rPr>
              <a:t>ICFR</a:t>
            </a:r>
            <a:endParaRPr lang="en-IN" altLang="en-US" sz="3000" b="1" dirty="0">
              <a:latin typeface="EYInterstate Light" panose="02000506000000020004" pitchFamily="2" charset="0"/>
            </a:endParaRPr>
          </a:p>
        </p:txBody>
      </p:sp>
      <p:sp>
        <p:nvSpPr>
          <p:cNvPr id="7" name="Rectangle 6"/>
          <p:cNvSpPr/>
          <p:nvPr/>
        </p:nvSpPr>
        <p:spPr>
          <a:xfrm>
            <a:off x="7075159" y="2880588"/>
            <a:ext cx="2181135" cy="1065774"/>
          </a:xfrm>
          <a:prstGeom prst="rect">
            <a:avLst/>
          </a:prstGeom>
          <a:solidFill>
            <a:schemeClr val="bg1">
              <a:lumMod val="85000"/>
            </a:schemeClr>
          </a:solidFill>
          <a:ln w="3175">
            <a:solidFill>
              <a:schemeClr val="tx1"/>
            </a:solidFill>
          </a:ln>
          <a:effectLst/>
        </p:spPr>
        <p:txBody>
          <a:bodyPr wrap="square" lIns="103658" tIns="51857" rIns="103658" bIns="51857">
            <a:noAutofit/>
          </a:bodyPr>
          <a:lstStyle/>
          <a:p>
            <a:pPr marL="45076" defTabSz="1042688">
              <a:spcAft>
                <a:spcPts val="600"/>
              </a:spcAft>
              <a:buClr>
                <a:srgbClr val="FFC000"/>
              </a:buClr>
              <a:buSzPct val="100000"/>
            </a:pPr>
            <a:r>
              <a:rPr lang="en-IN" altLang="en-US" sz="2800" b="1" dirty="0" smtClean="0">
                <a:latin typeface="EYInterstate Light" panose="02000506000000020004" pitchFamily="2" charset="0"/>
              </a:rPr>
              <a:t>Operational controls</a:t>
            </a:r>
            <a:endParaRPr lang="en-IN" altLang="en-US" sz="2800" b="1" dirty="0">
              <a:latin typeface="EYInterstate Light" panose="02000506000000020004" pitchFamily="2" charset="0"/>
            </a:endParaRPr>
          </a:p>
        </p:txBody>
      </p:sp>
      <p:sp>
        <p:nvSpPr>
          <p:cNvPr id="8" name="Rectangle 7"/>
          <p:cNvSpPr/>
          <p:nvPr/>
        </p:nvSpPr>
        <p:spPr>
          <a:xfrm>
            <a:off x="9811173" y="2896129"/>
            <a:ext cx="2135720" cy="1065774"/>
          </a:xfrm>
          <a:prstGeom prst="rect">
            <a:avLst/>
          </a:prstGeom>
          <a:solidFill>
            <a:schemeClr val="bg1">
              <a:lumMod val="75000"/>
            </a:schemeClr>
          </a:solidFill>
          <a:ln w="3175">
            <a:solidFill>
              <a:schemeClr val="tx1"/>
            </a:solidFill>
          </a:ln>
          <a:effectLst/>
        </p:spPr>
        <p:txBody>
          <a:bodyPr wrap="square" lIns="103658" tIns="51857" rIns="103658" bIns="51857">
            <a:noAutofit/>
          </a:bodyPr>
          <a:lstStyle/>
          <a:p>
            <a:pPr marL="45076" defTabSz="1042688">
              <a:spcAft>
                <a:spcPts val="600"/>
              </a:spcAft>
              <a:buClr>
                <a:srgbClr val="FFC000"/>
              </a:buClr>
              <a:buSzPct val="100000"/>
            </a:pPr>
            <a:r>
              <a:rPr lang="en-IN" altLang="en-US" sz="2800" b="1" dirty="0" smtClean="0">
                <a:latin typeface="EYInterstate Light" panose="02000506000000020004" pitchFamily="2" charset="0"/>
              </a:rPr>
              <a:t>Fraud Prevention</a:t>
            </a:r>
            <a:endParaRPr lang="en-IN" altLang="en-US" sz="2800" b="1" dirty="0">
              <a:latin typeface="EYInterstate Light" panose="02000506000000020004" pitchFamily="2" charset="0"/>
            </a:endParaRPr>
          </a:p>
        </p:txBody>
      </p:sp>
      <p:sp>
        <p:nvSpPr>
          <p:cNvPr id="2" name="TextBox 1"/>
          <p:cNvSpPr txBox="1"/>
          <p:nvPr/>
        </p:nvSpPr>
        <p:spPr>
          <a:xfrm>
            <a:off x="3482376" y="3062046"/>
            <a:ext cx="641684" cy="707886"/>
          </a:xfrm>
          <a:prstGeom prst="rect">
            <a:avLst/>
          </a:prstGeom>
          <a:noFill/>
        </p:spPr>
        <p:txBody>
          <a:bodyPr wrap="square" rtlCol="0">
            <a:spAutoFit/>
          </a:bodyPr>
          <a:lstStyle/>
          <a:p>
            <a:r>
              <a:rPr lang="en-US" sz="4000" dirty="0" smtClean="0"/>
              <a:t>=</a:t>
            </a:r>
            <a:endParaRPr lang="en-IN" sz="4000" dirty="0"/>
          </a:p>
        </p:txBody>
      </p:sp>
      <p:sp>
        <p:nvSpPr>
          <p:cNvPr id="9" name="TextBox 8"/>
          <p:cNvSpPr txBox="1"/>
          <p:nvPr/>
        </p:nvSpPr>
        <p:spPr>
          <a:xfrm>
            <a:off x="6490270" y="3102152"/>
            <a:ext cx="641684" cy="707886"/>
          </a:xfrm>
          <a:prstGeom prst="rect">
            <a:avLst/>
          </a:prstGeom>
          <a:noFill/>
        </p:spPr>
        <p:txBody>
          <a:bodyPr wrap="square" rtlCol="0">
            <a:spAutoFit/>
          </a:bodyPr>
          <a:lstStyle/>
          <a:p>
            <a:r>
              <a:rPr lang="en-US" sz="4000" dirty="0" smtClean="0"/>
              <a:t>+</a:t>
            </a:r>
            <a:endParaRPr lang="en-IN" sz="4000" dirty="0"/>
          </a:p>
        </p:txBody>
      </p:sp>
      <p:sp>
        <p:nvSpPr>
          <p:cNvPr id="10" name="TextBox 9"/>
          <p:cNvSpPr txBox="1"/>
          <p:nvPr/>
        </p:nvSpPr>
        <p:spPr>
          <a:xfrm>
            <a:off x="9241494" y="3142258"/>
            <a:ext cx="641684" cy="707886"/>
          </a:xfrm>
          <a:prstGeom prst="rect">
            <a:avLst/>
          </a:prstGeom>
          <a:noFill/>
        </p:spPr>
        <p:txBody>
          <a:bodyPr wrap="square" rtlCol="0">
            <a:spAutoFit/>
          </a:bodyPr>
          <a:lstStyle/>
          <a:p>
            <a:r>
              <a:rPr lang="en-US" sz="4000" dirty="0" smtClean="0"/>
              <a:t>+</a:t>
            </a:r>
            <a:endParaRPr lang="en-IN" sz="4000" dirty="0"/>
          </a:p>
        </p:txBody>
      </p:sp>
      <p:sp>
        <p:nvSpPr>
          <p:cNvPr id="11" name="TextBox 10"/>
          <p:cNvSpPr txBox="1"/>
          <p:nvPr/>
        </p:nvSpPr>
        <p:spPr>
          <a:xfrm>
            <a:off x="4124060" y="4299284"/>
            <a:ext cx="2629666" cy="1200329"/>
          </a:xfrm>
          <a:prstGeom prst="rect">
            <a:avLst/>
          </a:prstGeom>
          <a:noFill/>
          <a:ln>
            <a:solidFill>
              <a:schemeClr val="bg1"/>
            </a:solidFill>
          </a:ln>
        </p:spPr>
        <p:txBody>
          <a:bodyPr wrap="square" rtlCol="0">
            <a:spAutoFit/>
          </a:bodyPr>
          <a:lstStyle/>
          <a:p>
            <a:pPr algn="just"/>
            <a:r>
              <a:rPr lang="en-US" i="1" dirty="0" smtClean="0">
                <a:solidFill>
                  <a:schemeClr val="accent6">
                    <a:lumMod val="75000"/>
                  </a:schemeClr>
                </a:solidFill>
              </a:rPr>
              <a:t>Credit limit is defined and updated in system at the time of onboarding of new customer.</a:t>
            </a:r>
            <a:endParaRPr lang="en-IN" i="1" dirty="0">
              <a:solidFill>
                <a:schemeClr val="accent6">
                  <a:lumMod val="75000"/>
                </a:schemeClr>
              </a:solidFill>
            </a:endParaRPr>
          </a:p>
        </p:txBody>
      </p:sp>
      <p:sp>
        <p:nvSpPr>
          <p:cNvPr id="12" name="TextBox 11"/>
          <p:cNvSpPr txBox="1"/>
          <p:nvPr/>
        </p:nvSpPr>
        <p:spPr>
          <a:xfrm>
            <a:off x="6932670" y="4299283"/>
            <a:ext cx="2629666" cy="1200329"/>
          </a:xfrm>
          <a:prstGeom prst="rect">
            <a:avLst/>
          </a:prstGeom>
          <a:noFill/>
          <a:ln>
            <a:solidFill>
              <a:schemeClr val="bg1"/>
            </a:solidFill>
          </a:ln>
        </p:spPr>
        <p:txBody>
          <a:bodyPr wrap="square" rtlCol="0">
            <a:spAutoFit/>
          </a:bodyPr>
          <a:lstStyle/>
          <a:p>
            <a:pPr algn="just"/>
            <a:r>
              <a:rPr lang="en-US" i="1" dirty="0" smtClean="0">
                <a:solidFill>
                  <a:schemeClr val="accent6">
                    <a:lumMod val="75000"/>
                  </a:schemeClr>
                </a:solidFill>
              </a:rPr>
              <a:t>SOPs have been defined laying down authority matrix for approval of credit limits.</a:t>
            </a:r>
            <a:endParaRPr lang="en-IN" i="1" dirty="0">
              <a:solidFill>
                <a:schemeClr val="accent6">
                  <a:lumMod val="75000"/>
                </a:schemeClr>
              </a:solidFill>
            </a:endParaRPr>
          </a:p>
        </p:txBody>
      </p:sp>
      <p:sp>
        <p:nvSpPr>
          <p:cNvPr id="13" name="TextBox 12"/>
          <p:cNvSpPr txBox="1"/>
          <p:nvPr/>
        </p:nvSpPr>
        <p:spPr>
          <a:xfrm>
            <a:off x="9741280" y="4299282"/>
            <a:ext cx="2205613" cy="646331"/>
          </a:xfrm>
          <a:prstGeom prst="rect">
            <a:avLst/>
          </a:prstGeom>
          <a:noFill/>
          <a:ln>
            <a:solidFill>
              <a:schemeClr val="bg1"/>
            </a:solidFill>
          </a:ln>
        </p:spPr>
        <p:txBody>
          <a:bodyPr wrap="square" rtlCol="0">
            <a:spAutoFit/>
          </a:bodyPr>
          <a:lstStyle/>
          <a:p>
            <a:pPr algn="just"/>
            <a:r>
              <a:rPr lang="en-US" i="1" dirty="0" smtClean="0">
                <a:solidFill>
                  <a:schemeClr val="accent6">
                    <a:lumMod val="75000"/>
                  </a:schemeClr>
                </a:solidFill>
              </a:rPr>
              <a:t>Unauthorized access to credit master</a:t>
            </a:r>
            <a:endParaRPr lang="en-IN" i="1" dirty="0">
              <a:solidFill>
                <a:schemeClr val="accent6">
                  <a:lumMod val="75000"/>
                </a:schemeClr>
              </a:solidFill>
            </a:endParaRPr>
          </a:p>
        </p:txBody>
      </p:sp>
      <p:sp>
        <p:nvSpPr>
          <p:cNvPr id="15" name="Footer Placeholder 1"/>
          <p:cNvSpPr>
            <a:spLocks noGrp="1"/>
          </p:cNvSpPr>
          <p:nvPr>
            <p:ph type="ftr" sz="quarter" idx="11"/>
          </p:nvPr>
        </p:nvSpPr>
        <p:spPr>
          <a:xfrm>
            <a:off x="-475641" y="6672646"/>
            <a:ext cx="3434400" cy="201168"/>
          </a:xfrm>
        </p:spPr>
        <p:txBody>
          <a:bodyPr/>
          <a:lstStyle/>
          <a:p>
            <a:r>
              <a:rPr lang="en-IN" dirty="0" smtClean="0"/>
              <a:t>Page 7</a:t>
            </a:r>
            <a:endParaRPr lang="en-GB" dirty="0"/>
          </a:p>
        </p:txBody>
      </p:sp>
    </p:spTree>
    <p:extLst>
      <p:ext uri="{BB962C8B-B14F-4D97-AF65-F5344CB8AC3E}">
        <p14:creationId xmlns:p14="http://schemas.microsoft.com/office/powerpoint/2010/main" val="36894595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1000"/>
                                        <p:tgtEl>
                                          <p:spTgt spid="10"/>
                                        </p:tgtEl>
                                      </p:cBhvr>
                                    </p:animEffect>
                                    <p:anim calcmode="lin" valueType="num">
                                      <p:cBhvr>
                                        <p:cTn id="47" dur="1000" fill="hold"/>
                                        <p:tgtEl>
                                          <p:spTgt spid="10"/>
                                        </p:tgtEl>
                                        <p:attrNameLst>
                                          <p:attrName>ppt_x</p:attrName>
                                        </p:attrNameLst>
                                      </p:cBhvr>
                                      <p:tavLst>
                                        <p:tav tm="0">
                                          <p:val>
                                            <p:strVal val="#ppt_x"/>
                                          </p:val>
                                        </p:tav>
                                        <p:tav tm="100000">
                                          <p:val>
                                            <p:strVal val="#ppt_x"/>
                                          </p:val>
                                        </p:tav>
                                      </p:tavLst>
                                    </p:anim>
                                    <p:anim calcmode="lin" valueType="num">
                                      <p:cBhvr>
                                        <p:cTn id="48" dur="1000" fill="hold"/>
                                        <p:tgtEl>
                                          <p:spTgt spid="10"/>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1000"/>
                                        <p:tgtEl>
                                          <p:spTgt spid="8"/>
                                        </p:tgtEl>
                                      </p:cBhvr>
                                    </p:animEffect>
                                    <p:anim calcmode="lin" valueType="num">
                                      <p:cBhvr>
                                        <p:cTn id="52" dur="1000" fill="hold"/>
                                        <p:tgtEl>
                                          <p:spTgt spid="8"/>
                                        </p:tgtEl>
                                        <p:attrNameLst>
                                          <p:attrName>ppt_x</p:attrName>
                                        </p:attrNameLst>
                                      </p:cBhvr>
                                      <p:tavLst>
                                        <p:tav tm="0">
                                          <p:val>
                                            <p:strVal val="#ppt_x"/>
                                          </p:val>
                                        </p:tav>
                                        <p:tav tm="100000">
                                          <p:val>
                                            <p:strVal val="#ppt_x"/>
                                          </p:val>
                                        </p:tav>
                                      </p:tavLst>
                                    </p:anim>
                                    <p:anim calcmode="lin" valueType="num">
                                      <p:cBhvr>
                                        <p:cTn id="5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fade">
                                      <p:cBhvr>
                                        <p:cTn id="58" dur="1000"/>
                                        <p:tgtEl>
                                          <p:spTgt spid="11"/>
                                        </p:tgtEl>
                                      </p:cBhvr>
                                    </p:animEffect>
                                    <p:anim calcmode="lin" valueType="num">
                                      <p:cBhvr>
                                        <p:cTn id="59" dur="1000" fill="hold"/>
                                        <p:tgtEl>
                                          <p:spTgt spid="11"/>
                                        </p:tgtEl>
                                        <p:attrNameLst>
                                          <p:attrName>ppt_x</p:attrName>
                                        </p:attrNameLst>
                                      </p:cBhvr>
                                      <p:tavLst>
                                        <p:tav tm="0">
                                          <p:val>
                                            <p:strVal val="#ppt_x"/>
                                          </p:val>
                                        </p:tav>
                                        <p:tav tm="100000">
                                          <p:val>
                                            <p:strVal val="#ppt_x"/>
                                          </p:val>
                                        </p:tav>
                                      </p:tavLst>
                                    </p:anim>
                                    <p:anim calcmode="lin" valueType="num">
                                      <p:cBhvr>
                                        <p:cTn id="60" dur="1000" fill="hold"/>
                                        <p:tgtEl>
                                          <p:spTgt spid="11"/>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1000"/>
                                        <p:tgtEl>
                                          <p:spTgt spid="12"/>
                                        </p:tgtEl>
                                      </p:cBhvr>
                                    </p:animEffect>
                                    <p:anim calcmode="lin" valueType="num">
                                      <p:cBhvr>
                                        <p:cTn id="64" dur="1000" fill="hold"/>
                                        <p:tgtEl>
                                          <p:spTgt spid="12"/>
                                        </p:tgtEl>
                                        <p:attrNameLst>
                                          <p:attrName>ppt_x</p:attrName>
                                        </p:attrNameLst>
                                      </p:cBhvr>
                                      <p:tavLst>
                                        <p:tav tm="0">
                                          <p:val>
                                            <p:strVal val="#ppt_x"/>
                                          </p:val>
                                        </p:tav>
                                        <p:tav tm="100000">
                                          <p:val>
                                            <p:strVal val="#ppt_x"/>
                                          </p:val>
                                        </p:tav>
                                      </p:tavLst>
                                    </p:anim>
                                    <p:anim calcmode="lin" valueType="num">
                                      <p:cBhvr>
                                        <p:cTn id="65" dur="1000" fill="hold"/>
                                        <p:tgtEl>
                                          <p:spTgt spid="12"/>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fade">
                                      <p:cBhvr>
                                        <p:cTn id="68" dur="1000"/>
                                        <p:tgtEl>
                                          <p:spTgt spid="13"/>
                                        </p:tgtEl>
                                      </p:cBhvr>
                                    </p:animEffect>
                                    <p:anim calcmode="lin" valueType="num">
                                      <p:cBhvr>
                                        <p:cTn id="69" dur="1000" fill="hold"/>
                                        <p:tgtEl>
                                          <p:spTgt spid="13"/>
                                        </p:tgtEl>
                                        <p:attrNameLst>
                                          <p:attrName>ppt_x</p:attrName>
                                        </p:attrNameLst>
                                      </p:cBhvr>
                                      <p:tavLst>
                                        <p:tav tm="0">
                                          <p:val>
                                            <p:strVal val="#ppt_x"/>
                                          </p:val>
                                        </p:tav>
                                        <p:tav tm="100000">
                                          <p:val>
                                            <p:strVal val="#ppt_x"/>
                                          </p:val>
                                        </p:tav>
                                      </p:tavLst>
                                    </p:anim>
                                    <p:anim calcmode="lin" valueType="num">
                                      <p:cBhvr>
                                        <p:cTn id="7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4" grpId="0" animBg="1"/>
      <p:bldP spid="6" grpId="0" animBg="1"/>
      <p:bldP spid="7" grpId="0" animBg="1"/>
      <p:bldP spid="8" grpId="0" animBg="1"/>
      <p:bldP spid="2" grpId="0"/>
      <p:bldP spid="9" grpId="0"/>
      <p:bldP spid="10" grpId="0"/>
      <p:bldP spid="11" grpId="0" animBg="1"/>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90941" y="0"/>
            <a:ext cx="10972800" cy="707886"/>
          </a:xfrm>
          <a:prstGeom prst="rect">
            <a:avLst/>
          </a:prstGeom>
          <a:noFill/>
        </p:spPr>
        <p:txBody>
          <a:bodyPr wrap="square" rtlCol="0">
            <a:spAutoFit/>
          </a:bodyPr>
          <a:lstStyle/>
          <a:p>
            <a:r>
              <a:rPr lang="en-US" sz="4000" b="1" u="sng" dirty="0" smtClean="0">
                <a:solidFill>
                  <a:schemeClr val="bg1">
                    <a:lumMod val="50000"/>
                  </a:schemeClr>
                </a:solidFill>
                <a:latin typeface="Baskerville Old Face" panose="02020602080505020303" pitchFamily="18" charset="0"/>
              </a:rPr>
              <a:t>ICFR- A few key issues</a:t>
            </a:r>
            <a:endParaRPr lang="en-IN" sz="4000" b="1" u="sng" dirty="0">
              <a:solidFill>
                <a:schemeClr val="bg1">
                  <a:lumMod val="50000"/>
                </a:schemeClr>
              </a:solidFill>
              <a:latin typeface="Baskerville Old Face" panose="02020602080505020303" pitchFamily="18" charset="0"/>
            </a:endParaRPr>
          </a:p>
        </p:txBody>
      </p:sp>
      <p:sp>
        <p:nvSpPr>
          <p:cNvPr id="5" name="TextBox 4"/>
          <p:cNvSpPr txBox="1"/>
          <p:nvPr/>
        </p:nvSpPr>
        <p:spPr>
          <a:xfrm>
            <a:off x="753980" y="790768"/>
            <a:ext cx="11213432" cy="4832092"/>
          </a:xfrm>
          <a:prstGeom prst="rect">
            <a:avLst/>
          </a:prstGeom>
          <a:noFill/>
        </p:spPr>
        <p:txBody>
          <a:bodyPr wrap="square" rtlCol="0">
            <a:spAutoFit/>
          </a:bodyPr>
          <a:lstStyle/>
          <a:p>
            <a:pPr marL="342900" indent="-342900" algn="just">
              <a:buClr>
                <a:srgbClr val="FFC000"/>
              </a:buClr>
              <a:buSzPct val="75000"/>
              <a:buFont typeface="Wingdings" panose="05000000000000000000" pitchFamily="2" charset="2"/>
              <a:buChar char="q"/>
            </a:pPr>
            <a:r>
              <a:rPr lang="en-US" sz="2200" b="1" u="sng" dirty="0" smtClean="0"/>
              <a:t>Auditors responsibility for reporting in case of consolidated financial statements</a:t>
            </a:r>
          </a:p>
          <a:p>
            <a:pPr algn="just">
              <a:buClr>
                <a:srgbClr val="FFC000"/>
              </a:buClr>
              <a:buSzPct val="75000"/>
            </a:pPr>
            <a:r>
              <a:rPr lang="en-US" sz="2200" dirty="0" smtClean="0"/>
              <a:t>As per section 129(4) of the Companies Act, the provisions applicable to the preparation, adoption and audit of the financial statements of a holding company, shall mutatis mutandis apply to the consolidated financial statements.</a:t>
            </a:r>
          </a:p>
          <a:p>
            <a:pPr algn="just">
              <a:buClr>
                <a:srgbClr val="FFC000"/>
              </a:buClr>
              <a:buSzPct val="75000"/>
            </a:pPr>
            <a:r>
              <a:rPr lang="en-US" sz="2200" dirty="0" smtClean="0"/>
              <a:t>Thus, auditors of the parent company shall report on the adequacy and operating effectiveness of ICFR of the components of CFS. As per the guidance note issued by ICAI, the auditors shall opine on ICFR of components basis the reports submitted by their statutory auditors under section 143(3).</a:t>
            </a:r>
          </a:p>
          <a:p>
            <a:pPr algn="just">
              <a:buClr>
                <a:srgbClr val="FFC000"/>
              </a:buClr>
              <a:buSzPct val="75000"/>
            </a:pPr>
            <a:endParaRPr lang="en-US" sz="2200" dirty="0" smtClean="0"/>
          </a:p>
          <a:p>
            <a:pPr marL="342900" indent="-342900" algn="just">
              <a:buClr>
                <a:srgbClr val="FFC000"/>
              </a:buClr>
              <a:buSzPct val="75000"/>
              <a:buFont typeface="Wingdings" panose="05000000000000000000" pitchFamily="2" charset="2"/>
              <a:buChar char="q"/>
            </a:pPr>
            <a:r>
              <a:rPr lang="en-US" sz="2200" b="1" u="sng" dirty="0" smtClean="0"/>
              <a:t>Auditors reporting on the adequacy and operating effectiveness of ICFR in case of interim financial statements</a:t>
            </a:r>
          </a:p>
          <a:p>
            <a:pPr algn="just">
              <a:buClr>
                <a:srgbClr val="FFC000"/>
              </a:buClr>
              <a:buSzPct val="75000"/>
            </a:pPr>
            <a:r>
              <a:rPr lang="en-US" sz="2200" dirty="0" smtClean="0"/>
              <a:t>Reporting on ICFR is not applicable on interim financial statements since this requirement is applicable only in case of reporting on financial statements prepared under the act and reported under section 143.</a:t>
            </a:r>
          </a:p>
        </p:txBody>
      </p:sp>
      <p:sp>
        <p:nvSpPr>
          <p:cNvPr id="6" name="Footer Placeholder 1"/>
          <p:cNvSpPr>
            <a:spLocks noGrp="1"/>
          </p:cNvSpPr>
          <p:nvPr>
            <p:ph type="ftr" sz="quarter" idx="11"/>
          </p:nvPr>
        </p:nvSpPr>
        <p:spPr>
          <a:xfrm>
            <a:off x="-475641" y="6672646"/>
            <a:ext cx="3434400" cy="201168"/>
          </a:xfrm>
        </p:spPr>
        <p:txBody>
          <a:bodyPr/>
          <a:lstStyle/>
          <a:p>
            <a:r>
              <a:rPr lang="en-IN" dirty="0" smtClean="0"/>
              <a:t>Page 8</a:t>
            </a:r>
            <a:endParaRPr lang="en-GB" dirty="0"/>
          </a:p>
        </p:txBody>
      </p:sp>
    </p:spTree>
    <p:extLst>
      <p:ext uri="{BB962C8B-B14F-4D97-AF65-F5344CB8AC3E}">
        <p14:creationId xmlns:p14="http://schemas.microsoft.com/office/powerpoint/2010/main" val="39650000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checkerboard(across)">
                                      <p:cBhvr>
                                        <p:cTn id="17" dur="500"/>
                                        <p:tgtEl>
                                          <p:spTgt spid="5">
                                            <p:txEl>
                                              <p:pRg st="0" end="0"/>
                                            </p:txEl>
                                          </p:spTgt>
                                        </p:tgtEl>
                                      </p:cBhvr>
                                    </p:animEffect>
                                  </p:childTnLst>
                                </p:cTn>
                              </p:par>
                              <p:par>
                                <p:cTn id="18" presetID="5" presetClass="entr" presetSubtype="10" fill="hold" nodeType="with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checkerboard(across)">
                                      <p:cBhvr>
                                        <p:cTn id="20" dur="500"/>
                                        <p:tgtEl>
                                          <p:spTgt spid="5">
                                            <p:txEl>
                                              <p:pRg st="1" end="1"/>
                                            </p:txEl>
                                          </p:spTgt>
                                        </p:tgtEl>
                                      </p:cBhvr>
                                    </p:animEffect>
                                  </p:childTnLst>
                                </p:cTn>
                              </p:par>
                              <p:par>
                                <p:cTn id="21" presetID="5" presetClass="entr" presetSubtype="10" fill="hold"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checkerboard(across)">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checkerboard(across)">
                                      <p:cBhvr>
                                        <p:cTn id="28" dur="500"/>
                                        <p:tgtEl>
                                          <p:spTgt spid="5">
                                            <p:txEl>
                                              <p:pRg st="4" end="4"/>
                                            </p:txEl>
                                          </p:spTgt>
                                        </p:tgtEl>
                                      </p:cBhvr>
                                    </p:animEffect>
                                  </p:childTnLst>
                                </p:cTn>
                              </p:par>
                              <p:par>
                                <p:cTn id="29" presetID="5" presetClass="entr" presetSubtype="10" fill="hold" nodeType="with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Effect transition="in" filter="checkerboard(across)">
                                      <p:cBhvr>
                                        <p:cTn id="31"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TM10001105[[fn=Crop]]</Template>
  <TotalTime>5593</TotalTime>
  <Words>1993</Words>
  <Application>Microsoft Office PowerPoint</Application>
  <PresentationFormat>Widescreen</PresentationFormat>
  <Paragraphs>227</Paragraphs>
  <Slides>19</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Baskerville Old Face</vt:lpstr>
      <vt:lpstr>Calibri</vt:lpstr>
      <vt:lpstr>EYInterstate Light</vt:lpstr>
      <vt:lpstr>Franklin Gothic Book</vt:lpstr>
      <vt:lpstr>Wingdings</vt:lpstr>
      <vt:lpstr>Wingdings 3</vt:lpstr>
      <vt:lpstr>Crop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Ernst &amp; Young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Aishwarya Sidhwani</dc:creator>
  <cp:lastModifiedBy>Aishwarya Sidhwani</cp:lastModifiedBy>
  <cp:revision>272</cp:revision>
  <dcterms:created xsi:type="dcterms:W3CDTF">2016-12-13T17:06:08Z</dcterms:created>
  <dcterms:modified xsi:type="dcterms:W3CDTF">2017-05-27T11:14:06Z</dcterms:modified>
</cp:coreProperties>
</file>