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64" r:id="rId1"/>
  </p:sldMasterIdLst>
  <p:notesMasterIdLst>
    <p:notesMasterId r:id="rId43"/>
  </p:notesMasterIdLst>
  <p:sldIdLst>
    <p:sldId id="256" r:id="rId2"/>
    <p:sldId id="288"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9" r:id="rId32"/>
    <p:sldId id="290" r:id="rId33"/>
    <p:sldId id="291" r:id="rId34"/>
    <p:sldId id="292" r:id="rId35"/>
    <p:sldId id="293" r:id="rId36"/>
    <p:sldId id="294" r:id="rId37"/>
    <p:sldId id="295" r:id="rId38"/>
    <p:sldId id="296" r:id="rId39"/>
    <p:sldId id="297" r:id="rId40"/>
    <p:sldId id="298" r:id="rId41"/>
    <p:sldId id="299"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4661D7-08F3-41BF-8340-A802C3380CA8}" type="datetimeFigureOut">
              <a:rPr lang="en-US" smtClean="0"/>
              <a:t>30/01/2013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4F92BA-C258-414C-8CEC-5EBFBCC84725}" type="slidenum">
              <a:rPr lang="en-US" smtClean="0"/>
              <a:t>‹#›</a:t>
            </a:fld>
            <a:endParaRPr lang="en-US"/>
          </a:p>
        </p:txBody>
      </p:sp>
    </p:spTree>
    <p:extLst>
      <p:ext uri="{BB962C8B-B14F-4D97-AF65-F5344CB8AC3E}">
        <p14:creationId xmlns:p14="http://schemas.microsoft.com/office/powerpoint/2010/main" val="3104959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4F92BA-C258-414C-8CEC-5EBFBCC84725}" type="slidenum">
              <a:rPr lang="en-US" smtClean="0"/>
              <a:t>4</a:t>
            </a:fld>
            <a:endParaRPr lang="en-US"/>
          </a:p>
        </p:txBody>
      </p:sp>
    </p:spTree>
    <p:extLst>
      <p:ext uri="{BB962C8B-B14F-4D97-AF65-F5344CB8AC3E}">
        <p14:creationId xmlns:p14="http://schemas.microsoft.com/office/powerpoint/2010/main" val="3309472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30/01/2013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D8BD707-D9CF-40AE-B4C6-C98DA3205C09}" type="datetimeFigureOut">
              <a:rPr lang="en-US" smtClean="0"/>
              <a:pPr/>
              <a:t>30/01/2013</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765" r:id="rId1"/>
    <p:sldLayoutId id="2147484766" r:id="rId2"/>
    <p:sldLayoutId id="2147484767" r:id="rId3"/>
    <p:sldLayoutId id="2147484768" r:id="rId4"/>
    <p:sldLayoutId id="2147484769" r:id="rId5"/>
    <p:sldLayoutId id="2147484770" r:id="rId6"/>
    <p:sldLayoutId id="2147484771" r:id="rId7"/>
    <p:sldLayoutId id="2147484772" r:id="rId8"/>
    <p:sldLayoutId id="2147484773" r:id="rId9"/>
    <p:sldLayoutId id="2147484774" r:id="rId10"/>
    <p:sldLayoutId id="214748477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7" Type="http://schemas.openxmlformats.org/officeDocument/2006/relationships/image" Target="../media/image10.jpeg"/><Relationship Id="rId2" Type="http://schemas.openxmlformats.org/officeDocument/2006/relationships/image" Target="../media/image5.wmf"/><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65000"/>
              </a:schemeClr>
            </a:gs>
            <a:gs pos="100000">
              <a:schemeClr val="bg2">
                <a:tint val="70000"/>
                <a:satMod val="175000"/>
              </a:schemeClr>
            </a:gs>
          </a:gsLst>
          <a:lin ang="162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143000"/>
            <a:ext cx="6248399" cy="1828090"/>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6000" b="1" dirty="0" smtClean="0">
                <a:ln w="11430">
                  <a:solidFill>
                    <a:schemeClr val="bg1">
                      <a:lumMod val="50000"/>
                    </a:schemeClr>
                  </a:solidFill>
                </a:ln>
                <a:solidFill>
                  <a:schemeClr val="bg2">
                    <a:lumMod val="75000"/>
                  </a:schemeClr>
                </a:solidFill>
                <a:effectLst>
                  <a:outerShdw blurRad="50800" dist="39000" dir="5460000" algn="tl">
                    <a:srgbClr val="000000">
                      <a:alpha val="38000"/>
                    </a:srgbClr>
                  </a:outerShdw>
                </a:effectLst>
              </a:rPr>
              <a:t>MONEY LAUNDERING</a:t>
            </a:r>
            <a:endParaRPr lang="en-US" sz="6000" b="1" dirty="0">
              <a:ln w="11430">
                <a:solidFill>
                  <a:schemeClr val="bg1">
                    <a:lumMod val="50000"/>
                  </a:schemeClr>
                </a:solidFill>
              </a:ln>
              <a:solidFill>
                <a:schemeClr val="bg2">
                  <a:lumMod val="75000"/>
                </a:schemeClr>
              </a:solidFill>
              <a:effectLst>
                <a:outerShdw blurRad="50800" dist="39000" dir="5460000" algn="tl">
                  <a:srgbClr val="000000">
                    <a:alpha val="38000"/>
                  </a:srgbClr>
                </a:outerShdw>
              </a:effectLst>
            </a:endParaRPr>
          </a:p>
        </p:txBody>
      </p:sp>
      <p:sp>
        <p:nvSpPr>
          <p:cNvPr id="3" name="Subtitle 2"/>
          <p:cNvSpPr>
            <a:spLocks noGrp="1"/>
          </p:cNvSpPr>
          <p:nvPr>
            <p:ph type="subTitle" idx="1"/>
          </p:nvPr>
        </p:nvSpPr>
        <p:spPr>
          <a:xfrm>
            <a:off x="1600200" y="3685032"/>
            <a:ext cx="6894576" cy="582168"/>
          </a:xfrm>
        </p:spPr>
        <p:txBody>
          <a:bodyPr>
            <a:noAutofit/>
          </a:bodyPr>
          <a:lstStyle/>
          <a:p>
            <a:r>
              <a:rPr lang="en-US" sz="3200" b="1" dirty="0" smtClean="0">
                <a:ln w="12700">
                  <a:solidFill>
                    <a:schemeClr val="accent2"/>
                  </a:solidFill>
                  <a:prstDash val="solid"/>
                </a:ln>
                <a:solidFill>
                  <a:schemeClr val="accent1"/>
                </a:solidFill>
                <a:effectLst>
                  <a:outerShdw blurRad="41275" dist="20320" dir="1800000" algn="tl" rotWithShape="0">
                    <a:srgbClr val="000000">
                      <a:alpha val="40000"/>
                    </a:srgbClr>
                  </a:outerShdw>
                </a:effectLst>
              </a:rPr>
              <a:t>MADE BY:- UTTMA SHUKLA</a:t>
            </a:r>
            <a:endParaRPr lang="en-US" sz="3200" b="1" dirty="0">
              <a:ln w="12700">
                <a:solidFill>
                  <a:schemeClr val="accent2"/>
                </a:solidFill>
                <a:prstDash val="solid"/>
              </a:ln>
              <a:solidFill>
                <a:schemeClr val="accent1"/>
              </a:solidFill>
              <a:effectLst>
                <a:outerShdw blurRad="41275" dist="20320" dir="1800000" algn="tl" rotWithShape="0">
                  <a:srgbClr val="000000">
                    <a:alpha val="40000"/>
                  </a:srgbClr>
                </a:outerShdw>
              </a:effectLst>
            </a:endParaRPr>
          </a:p>
        </p:txBody>
      </p:sp>
      <p:pic>
        <p:nvPicPr>
          <p:cNvPr id="4" name="Picture 3" descr="bd07250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4191000"/>
            <a:ext cx="1828800" cy="1981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p:cNvGraphicFramePr>
            <a:graphicFrameLocks noChangeAspect="1"/>
          </p:cNvGraphicFramePr>
          <p:nvPr>
            <p:extLst>
              <p:ext uri="{D42A27DB-BD31-4B8C-83A1-F6EECF244321}">
                <p14:modId xmlns:p14="http://schemas.microsoft.com/office/powerpoint/2010/main" val="3972127519"/>
              </p:ext>
            </p:extLst>
          </p:nvPr>
        </p:nvGraphicFramePr>
        <p:xfrm>
          <a:off x="1143000" y="4521650"/>
          <a:ext cx="1104900" cy="1649413"/>
        </p:xfrm>
        <a:graphic>
          <a:graphicData uri="http://schemas.openxmlformats.org/presentationml/2006/ole">
            <mc:AlternateContent xmlns:mc="http://schemas.openxmlformats.org/markup-compatibility/2006">
              <mc:Choice xmlns:v="urn:schemas-microsoft-com:vml" Requires="v">
                <p:oleObj spid="_x0000_s2057" name="Clip" r:id="rId4" imgW="2109788" imgH="3148013" progId="MS_ClipArt_Gallery.2">
                  <p:embed/>
                </p:oleObj>
              </mc:Choice>
              <mc:Fallback>
                <p:oleObj name="Clip" r:id="rId4" imgW="2109788" imgH="3148013" progId="MS_ClipArt_Gallery.2">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4521650"/>
                        <a:ext cx="1104900" cy="164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15503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0953" y="655189"/>
            <a:ext cx="5487400" cy="584775"/>
          </a:xfrm>
          <a:prstGeom prst="rect">
            <a:avLst/>
          </a:prstGeom>
        </p:spPr>
        <p:txBody>
          <a:bodyPr wrap="none">
            <a:spAutoFit/>
          </a:bodyPr>
          <a:lstStyle/>
          <a:p>
            <a:r>
              <a:rPr lang="en-US" sz="3200" b="1" dirty="0">
                <a:solidFill>
                  <a:schemeClr val="accent1"/>
                </a:solidFill>
              </a:rPr>
              <a:t>Financing of </a:t>
            </a:r>
            <a:r>
              <a:rPr lang="en-US" sz="3200" b="1" dirty="0" smtClean="0">
                <a:solidFill>
                  <a:schemeClr val="accent1"/>
                </a:solidFill>
              </a:rPr>
              <a:t>terrorism:</a:t>
            </a:r>
            <a:endParaRPr lang="en-US" sz="3200" b="1" dirty="0">
              <a:solidFill>
                <a:schemeClr val="accent1"/>
              </a:solidFill>
            </a:endParaRPr>
          </a:p>
        </p:txBody>
      </p:sp>
      <p:sp>
        <p:nvSpPr>
          <p:cNvPr id="3" name="Rectangle 3"/>
          <p:cNvSpPr txBox="1">
            <a:spLocks noChangeArrowheads="1"/>
          </p:cNvSpPr>
          <p:nvPr/>
        </p:nvSpPr>
        <p:spPr>
          <a:xfrm>
            <a:off x="460953" y="1255887"/>
            <a:ext cx="7313612" cy="51054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lnSpc>
                <a:spcPct val="150000"/>
              </a:lnSpc>
              <a:buNone/>
            </a:pPr>
            <a:r>
              <a:rPr lang="en-US" sz="2400" dirty="0" smtClean="0">
                <a:latin typeface="Times New Roman" pitchFamily="18" charset="0"/>
              </a:rPr>
              <a:t>(i) State Sponsored</a:t>
            </a:r>
          </a:p>
          <a:p>
            <a:pPr marL="0" indent="0">
              <a:lnSpc>
                <a:spcPct val="150000"/>
              </a:lnSpc>
              <a:buNone/>
            </a:pPr>
            <a:r>
              <a:rPr lang="en-US" sz="2400" dirty="0" smtClean="0">
                <a:latin typeface="Times New Roman" pitchFamily="18" charset="0"/>
              </a:rPr>
              <a:t>(ii) Other Activities- legal or non-legal</a:t>
            </a:r>
          </a:p>
          <a:p>
            <a:pPr marL="0" indent="0">
              <a:lnSpc>
                <a:spcPct val="150000"/>
              </a:lnSpc>
              <a:buNone/>
            </a:pPr>
            <a:endParaRPr lang="en-US" sz="2400" u="sng" dirty="0" smtClean="0">
              <a:latin typeface="Times New Roman" pitchFamily="18" charset="0"/>
            </a:endParaRPr>
          </a:p>
          <a:p>
            <a:pPr marL="0" indent="0">
              <a:lnSpc>
                <a:spcPct val="150000"/>
              </a:lnSpc>
              <a:buNone/>
            </a:pPr>
            <a:r>
              <a:rPr lang="en-US" sz="2400" u="sng" dirty="0" smtClean="0">
                <a:latin typeface="Times New Roman" pitchFamily="18" charset="0"/>
              </a:rPr>
              <a:t>Legal Sources of terrorist financing</a:t>
            </a:r>
          </a:p>
          <a:p>
            <a:pPr lvl="1">
              <a:buFont typeface="Wingdings" pitchFamily="2" charset="2"/>
              <a:buChar char="v"/>
            </a:pPr>
            <a:r>
              <a:rPr lang="en-US" dirty="0" smtClean="0">
                <a:latin typeface="Times New Roman" pitchFamily="18" charset="0"/>
              </a:rPr>
              <a:t> Collection of membership dues</a:t>
            </a:r>
          </a:p>
          <a:p>
            <a:pPr lvl="1">
              <a:buFont typeface="Wingdings" pitchFamily="2" charset="2"/>
              <a:buChar char="v"/>
            </a:pPr>
            <a:r>
              <a:rPr lang="en-US" dirty="0" smtClean="0">
                <a:latin typeface="Times New Roman" pitchFamily="18" charset="0"/>
              </a:rPr>
              <a:t> Sale of publications</a:t>
            </a:r>
          </a:p>
          <a:p>
            <a:pPr lvl="1">
              <a:buFont typeface="Wingdings" pitchFamily="2" charset="2"/>
              <a:buChar char="v"/>
            </a:pPr>
            <a:r>
              <a:rPr lang="en-US" dirty="0" smtClean="0">
                <a:latin typeface="Times New Roman" pitchFamily="18" charset="0"/>
              </a:rPr>
              <a:t> Cultural of social events</a:t>
            </a:r>
          </a:p>
          <a:p>
            <a:pPr lvl="1">
              <a:buFont typeface="Wingdings" pitchFamily="2" charset="2"/>
              <a:buChar char="v"/>
            </a:pPr>
            <a:r>
              <a:rPr lang="en-US" dirty="0" smtClean="0">
                <a:latin typeface="Times New Roman" pitchFamily="18" charset="0"/>
              </a:rPr>
              <a:t> Door to door solicitation within community</a:t>
            </a:r>
          </a:p>
          <a:p>
            <a:pPr lvl="1">
              <a:buFont typeface="Wingdings" pitchFamily="2" charset="2"/>
              <a:buChar char="v"/>
            </a:pPr>
            <a:r>
              <a:rPr lang="en-US" dirty="0" smtClean="0">
                <a:latin typeface="Times New Roman" pitchFamily="18" charset="0"/>
              </a:rPr>
              <a:t> Appeal to wealthy members of the community</a:t>
            </a:r>
          </a:p>
          <a:p>
            <a:pPr lvl="1">
              <a:buFont typeface="Wingdings" pitchFamily="2" charset="2"/>
              <a:buChar char="v"/>
            </a:pPr>
            <a:r>
              <a:rPr lang="en-US" dirty="0" smtClean="0">
                <a:latin typeface="Times New Roman" pitchFamily="18" charset="0"/>
              </a:rPr>
              <a:t> Donation of a portion of personal savings</a:t>
            </a:r>
            <a:endParaRPr lang="en-US" sz="2000" dirty="0">
              <a:latin typeface="Times New Roman" pitchFamily="18" charset="0"/>
            </a:endParaRPr>
          </a:p>
        </p:txBody>
      </p:sp>
    </p:spTree>
    <p:extLst>
      <p:ext uri="{BB962C8B-B14F-4D97-AF65-F5344CB8AC3E}">
        <p14:creationId xmlns:p14="http://schemas.microsoft.com/office/powerpoint/2010/main" val="2884007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40140" y="1600200"/>
            <a:ext cx="7713260" cy="46482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lnSpc>
                <a:spcPct val="150000"/>
              </a:lnSpc>
              <a:buNone/>
            </a:pPr>
            <a:r>
              <a:rPr lang="en-US" sz="2400" u="sng" dirty="0" smtClean="0">
                <a:latin typeface="Times New Roman" pitchFamily="18" charset="0"/>
              </a:rPr>
              <a:t>Illegal Sources</a:t>
            </a:r>
          </a:p>
          <a:p>
            <a:pPr lvl="1">
              <a:lnSpc>
                <a:spcPct val="150000"/>
              </a:lnSpc>
              <a:buFont typeface="Wingdings" pitchFamily="2" charset="2"/>
              <a:buChar char="v"/>
            </a:pPr>
            <a:r>
              <a:rPr lang="en-US" dirty="0" smtClean="0">
                <a:latin typeface="Times New Roman" pitchFamily="18" charset="0"/>
              </a:rPr>
              <a:t> Kidnap and extortion;</a:t>
            </a:r>
          </a:p>
          <a:p>
            <a:pPr lvl="1">
              <a:lnSpc>
                <a:spcPct val="150000"/>
              </a:lnSpc>
              <a:buFont typeface="Wingdings" pitchFamily="2" charset="2"/>
              <a:buChar char="v"/>
            </a:pPr>
            <a:r>
              <a:rPr lang="en-US" dirty="0" smtClean="0">
                <a:latin typeface="Times New Roman" pitchFamily="18" charset="0"/>
              </a:rPr>
              <a:t> Smuggling;</a:t>
            </a:r>
          </a:p>
          <a:p>
            <a:pPr lvl="1">
              <a:lnSpc>
                <a:spcPct val="150000"/>
              </a:lnSpc>
              <a:buFont typeface="Wingdings" pitchFamily="2" charset="2"/>
              <a:buChar char="v"/>
            </a:pPr>
            <a:r>
              <a:rPr lang="en-US" dirty="0" smtClean="0">
                <a:latin typeface="Times New Roman" pitchFamily="18" charset="0"/>
              </a:rPr>
              <a:t> Fraud including credit card fraud;</a:t>
            </a:r>
          </a:p>
          <a:p>
            <a:pPr lvl="1">
              <a:lnSpc>
                <a:spcPct val="150000"/>
              </a:lnSpc>
              <a:buFont typeface="Wingdings" pitchFamily="2" charset="2"/>
              <a:buChar char="v"/>
            </a:pPr>
            <a:r>
              <a:rPr lang="en-US" dirty="0" smtClean="0">
                <a:latin typeface="Times New Roman" pitchFamily="18" charset="0"/>
              </a:rPr>
              <a:t> Misuse of non-profit organizations and charities fraud;</a:t>
            </a:r>
          </a:p>
          <a:p>
            <a:pPr lvl="1">
              <a:lnSpc>
                <a:spcPct val="150000"/>
              </a:lnSpc>
              <a:buFont typeface="Wingdings" pitchFamily="2" charset="2"/>
              <a:buChar char="v"/>
            </a:pPr>
            <a:r>
              <a:rPr lang="en-US" dirty="0" smtClean="0">
                <a:latin typeface="Times New Roman" pitchFamily="18" charset="0"/>
              </a:rPr>
              <a:t> Thefts and robbery; and </a:t>
            </a:r>
          </a:p>
          <a:p>
            <a:pPr lvl="1">
              <a:lnSpc>
                <a:spcPct val="150000"/>
              </a:lnSpc>
              <a:buFont typeface="Wingdings" pitchFamily="2" charset="2"/>
              <a:buChar char="v"/>
            </a:pPr>
            <a:r>
              <a:rPr lang="en-US" dirty="0" smtClean="0">
                <a:latin typeface="Times New Roman" pitchFamily="18" charset="0"/>
              </a:rPr>
              <a:t> Drug trafficking</a:t>
            </a:r>
          </a:p>
          <a:p>
            <a:endParaRPr lang="en-US" sz="2400" dirty="0">
              <a:latin typeface="Times New Roman" pitchFamily="18" charset="0"/>
            </a:endParaRPr>
          </a:p>
        </p:txBody>
      </p:sp>
      <p:sp>
        <p:nvSpPr>
          <p:cNvPr id="3" name="Rectangle 2"/>
          <p:cNvSpPr/>
          <p:nvPr/>
        </p:nvSpPr>
        <p:spPr>
          <a:xfrm>
            <a:off x="467436" y="669975"/>
            <a:ext cx="5487400" cy="584775"/>
          </a:xfrm>
          <a:prstGeom prst="rect">
            <a:avLst/>
          </a:prstGeom>
        </p:spPr>
        <p:txBody>
          <a:bodyPr wrap="none">
            <a:spAutoFit/>
          </a:bodyPr>
          <a:lstStyle/>
          <a:p>
            <a:r>
              <a:rPr lang="en-US" sz="3200" b="1" dirty="0">
                <a:solidFill>
                  <a:schemeClr val="accent1"/>
                </a:solidFill>
              </a:rPr>
              <a:t>Financing of </a:t>
            </a:r>
            <a:r>
              <a:rPr lang="en-US" sz="3200" b="1" dirty="0" smtClean="0">
                <a:solidFill>
                  <a:schemeClr val="accent1"/>
                </a:solidFill>
              </a:rPr>
              <a:t>terrorism:</a:t>
            </a:r>
            <a:endParaRPr lang="en-US" sz="3200" b="1" dirty="0">
              <a:solidFill>
                <a:schemeClr val="accent1"/>
              </a:solidFill>
            </a:endParaRPr>
          </a:p>
        </p:txBody>
      </p:sp>
    </p:spTree>
    <p:extLst>
      <p:ext uri="{BB962C8B-B14F-4D97-AF65-F5344CB8AC3E}">
        <p14:creationId xmlns:p14="http://schemas.microsoft.com/office/powerpoint/2010/main" val="3822380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09600" y="457200"/>
            <a:ext cx="7726363" cy="8382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rPr>
              <a:t>Money Laundering  Risks:</a:t>
            </a:r>
            <a:endParaRPr lang="en-US" dirty="0">
              <a:solidFill>
                <a:schemeClr val="accent1"/>
              </a:solidFill>
            </a:endParaRPr>
          </a:p>
        </p:txBody>
      </p:sp>
      <p:sp>
        <p:nvSpPr>
          <p:cNvPr id="3" name="Rectangle 3"/>
          <p:cNvSpPr txBox="1">
            <a:spLocks noChangeArrowheads="1"/>
          </p:cNvSpPr>
          <p:nvPr/>
        </p:nvSpPr>
        <p:spPr>
          <a:xfrm>
            <a:off x="624385" y="1447800"/>
            <a:ext cx="8105775" cy="49530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buFontTx/>
              <a:buNone/>
            </a:pPr>
            <a:r>
              <a:rPr lang="en-US" sz="2400" dirty="0" smtClean="0"/>
              <a:t>What are the risks to banks?</a:t>
            </a:r>
          </a:p>
          <a:p>
            <a:pPr algn="just">
              <a:buFontTx/>
              <a:buNone/>
            </a:pPr>
            <a:endParaRPr lang="en-US" sz="2400" dirty="0" smtClean="0"/>
          </a:p>
          <a:p>
            <a:pPr algn="just">
              <a:buFontTx/>
              <a:buNone/>
            </a:pPr>
            <a:r>
              <a:rPr lang="en-US" sz="2400" dirty="0" smtClean="0"/>
              <a:t> (i)   Reputational risk</a:t>
            </a:r>
          </a:p>
          <a:p>
            <a:pPr algn="just">
              <a:buFontTx/>
              <a:buNone/>
            </a:pPr>
            <a:r>
              <a:rPr lang="en-US" sz="2400" dirty="0" smtClean="0"/>
              <a:t> (ii)  Legal risk</a:t>
            </a:r>
          </a:p>
          <a:p>
            <a:pPr algn="just">
              <a:buFontTx/>
              <a:buNone/>
            </a:pPr>
            <a:r>
              <a:rPr lang="en-US" sz="2400" dirty="0" smtClean="0"/>
              <a:t>(iii)  Operational risk (failed internal processes,  </a:t>
            </a:r>
          </a:p>
          <a:p>
            <a:pPr algn="just">
              <a:buFontTx/>
              <a:buNone/>
            </a:pPr>
            <a:r>
              <a:rPr lang="en-US" sz="2400" dirty="0"/>
              <a:t> </a:t>
            </a:r>
            <a:r>
              <a:rPr lang="en-US" sz="2400" dirty="0" smtClean="0"/>
              <a:t>      people and systems &amp; technology)</a:t>
            </a:r>
          </a:p>
          <a:p>
            <a:pPr algn="just">
              <a:buFontTx/>
              <a:buNone/>
            </a:pPr>
            <a:r>
              <a:rPr lang="en-US" sz="2400" dirty="0" smtClean="0"/>
              <a:t>(iv) Concentration risk (either side of balance  </a:t>
            </a:r>
          </a:p>
          <a:p>
            <a:pPr algn="just">
              <a:buFontTx/>
              <a:buNone/>
            </a:pPr>
            <a:r>
              <a:rPr lang="en-US" sz="2400" dirty="0"/>
              <a:t> </a:t>
            </a:r>
            <a:r>
              <a:rPr lang="en-US" sz="2400" dirty="0" smtClean="0"/>
              <a:t>      sheet).</a:t>
            </a:r>
          </a:p>
          <a:p>
            <a:pPr algn="just">
              <a:buFontTx/>
              <a:buNone/>
            </a:pPr>
            <a:endParaRPr lang="en-US" sz="2400" dirty="0" smtClean="0"/>
          </a:p>
          <a:p>
            <a:pPr algn="just">
              <a:buFontTx/>
              <a:buNone/>
            </a:pPr>
            <a:r>
              <a:rPr lang="en-US" sz="2400" dirty="0" smtClean="0"/>
              <a:t>	All  risks are inter-related and together have the potential of causing serious  threat to the survival of the bank </a:t>
            </a:r>
            <a:endParaRPr lang="en-AU" sz="2400" dirty="0" smtClean="0"/>
          </a:p>
          <a:p>
            <a:endParaRPr lang="en-US" dirty="0"/>
          </a:p>
        </p:txBody>
      </p:sp>
    </p:spTree>
    <p:extLst>
      <p:ext uri="{BB962C8B-B14F-4D97-AF65-F5344CB8AC3E}">
        <p14:creationId xmlns:p14="http://schemas.microsoft.com/office/powerpoint/2010/main" val="4000640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540793"/>
            <a:ext cx="7726363" cy="6858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sz="4000" dirty="0" smtClean="0">
                <a:solidFill>
                  <a:schemeClr val="accent1"/>
                </a:solidFill>
              </a:rPr>
              <a:t>Reputational Risk: </a:t>
            </a:r>
            <a:r>
              <a:rPr lang="en-US" sz="4000" u="sng" dirty="0" smtClean="0"/>
              <a:t/>
            </a:r>
            <a:br>
              <a:rPr lang="en-US" sz="4000" u="sng" dirty="0" smtClean="0"/>
            </a:br>
            <a:endParaRPr lang="en-US" sz="4000" u="sng" dirty="0"/>
          </a:p>
        </p:txBody>
      </p:sp>
      <p:sp>
        <p:nvSpPr>
          <p:cNvPr id="3" name="Rectangle 3"/>
          <p:cNvSpPr txBox="1">
            <a:spLocks noChangeArrowheads="1"/>
          </p:cNvSpPr>
          <p:nvPr/>
        </p:nvSpPr>
        <p:spPr>
          <a:xfrm>
            <a:off x="236561" y="1371600"/>
            <a:ext cx="8297839" cy="51054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30000"/>
              </a:lnSpc>
            </a:pPr>
            <a:r>
              <a:rPr lang="en-US" sz="2400" dirty="0" smtClean="0"/>
              <a:t>The potential that adverse publicity regarding a bank’s business practices, whether accurate or not, will cause a loss of confidence in the integrity of the institution. </a:t>
            </a:r>
          </a:p>
          <a:p>
            <a:pPr algn="just">
              <a:lnSpc>
                <a:spcPct val="130000"/>
              </a:lnSpc>
            </a:pPr>
            <a:r>
              <a:rPr lang="en-US" sz="2400" dirty="0" smtClean="0"/>
              <a:t>Reputational Risk : a major threat to banks as confidence of depositors, creditors and general market place to be maintained.</a:t>
            </a:r>
          </a:p>
          <a:p>
            <a:pPr algn="just">
              <a:lnSpc>
                <a:spcPct val="130000"/>
              </a:lnSpc>
            </a:pPr>
            <a:r>
              <a:rPr lang="en-US" sz="2400" dirty="0" smtClean="0"/>
              <a:t>Banks vulnerable to Reputational Risk as they can easily become a vehicle for or a victim of customers’ illegal activities.</a:t>
            </a:r>
          </a:p>
          <a:p>
            <a:pPr>
              <a:lnSpc>
                <a:spcPct val="90000"/>
              </a:lnSpc>
            </a:pPr>
            <a:endParaRPr lang="en-US" dirty="0"/>
          </a:p>
        </p:txBody>
      </p:sp>
    </p:spTree>
    <p:extLst>
      <p:ext uri="{BB962C8B-B14F-4D97-AF65-F5344CB8AC3E}">
        <p14:creationId xmlns:p14="http://schemas.microsoft.com/office/powerpoint/2010/main" val="3571627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18531" y="470943"/>
            <a:ext cx="7726363" cy="748257"/>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rPr>
              <a:t>Operational Risk:</a:t>
            </a:r>
            <a:r>
              <a:rPr lang="en-US" u="sng" dirty="0" smtClean="0">
                <a:solidFill>
                  <a:schemeClr val="accent1"/>
                </a:solidFill>
              </a:rPr>
              <a:t/>
            </a:r>
            <a:br>
              <a:rPr lang="en-US" u="sng" dirty="0" smtClean="0">
                <a:solidFill>
                  <a:schemeClr val="accent1"/>
                </a:solidFill>
              </a:rPr>
            </a:br>
            <a:endParaRPr lang="en-US" u="sng" dirty="0">
              <a:solidFill>
                <a:schemeClr val="accent1"/>
              </a:solidFill>
            </a:endParaRPr>
          </a:p>
        </p:txBody>
      </p:sp>
      <p:sp>
        <p:nvSpPr>
          <p:cNvPr id="3" name="Rectangle 3"/>
          <p:cNvSpPr txBox="1">
            <a:spLocks noChangeArrowheads="1"/>
          </p:cNvSpPr>
          <p:nvPr/>
        </p:nvSpPr>
        <p:spPr>
          <a:xfrm>
            <a:off x="191293" y="1219200"/>
            <a:ext cx="8419307" cy="50292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50000"/>
              </a:lnSpc>
            </a:pPr>
            <a:r>
              <a:rPr lang="en-US" dirty="0" smtClean="0"/>
              <a:t>The risk of direct or indirect loss resulting from inadequate or failed internal processes, people and systems or from external events.</a:t>
            </a:r>
          </a:p>
          <a:p>
            <a:pPr algn="just">
              <a:lnSpc>
                <a:spcPct val="150000"/>
              </a:lnSpc>
            </a:pPr>
            <a:r>
              <a:rPr lang="en-US" dirty="0" smtClean="0"/>
              <a:t>Weaknesses in implementation of banks’ programs, ineffective control procedures and failure to practice due diligence.</a:t>
            </a:r>
          </a:p>
          <a:p>
            <a:pPr>
              <a:lnSpc>
                <a:spcPct val="150000"/>
              </a:lnSpc>
            </a:pPr>
            <a:endParaRPr lang="en-US" dirty="0"/>
          </a:p>
        </p:txBody>
      </p:sp>
    </p:spTree>
    <p:extLst>
      <p:ext uri="{BB962C8B-B14F-4D97-AF65-F5344CB8AC3E}">
        <p14:creationId xmlns:p14="http://schemas.microsoft.com/office/powerpoint/2010/main" val="2152988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1749" y="540271"/>
            <a:ext cx="7726363" cy="748257"/>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rPr>
              <a:t>Legal Risk:</a:t>
            </a:r>
          </a:p>
          <a:p>
            <a:endParaRPr lang="en-US" dirty="0">
              <a:solidFill>
                <a:srgbClr val="7030A0"/>
              </a:solidFill>
            </a:endParaRPr>
          </a:p>
        </p:txBody>
      </p:sp>
      <p:sp>
        <p:nvSpPr>
          <p:cNvPr id="3" name="Rectangle 3"/>
          <p:cNvSpPr txBox="1">
            <a:spLocks noChangeArrowheads="1"/>
          </p:cNvSpPr>
          <p:nvPr/>
        </p:nvSpPr>
        <p:spPr>
          <a:xfrm>
            <a:off x="235649" y="914400"/>
            <a:ext cx="8105775" cy="51816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80000"/>
              </a:lnSpc>
              <a:buFontTx/>
              <a:buNone/>
            </a:pPr>
            <a:endParaRPr lang="en-US" u="sng" dirty="0" smtClean="0"/>
          </a:p>
          <a:p>
            <a:pPr algn="just">
              <a:lnSpc>
                <a:spcPct val="120000"/>
              </a:lnSpc>
            </a:pPr>
            <a:r>
              <a:rPr lang="en-US" sz="2400" dirty="0" smtClean="0"/>
              <a:t>The possibility that lawsuits, adverse judgments or contracts that turn out to be unenforceable can disrupt or adversely affect the operations or condition of a bank.</a:t>
            </a:r>
          </a:p>
          <a:p>
            <a:pPr algn="just">
              <a:lnSpc>
                <a:spcPct val="120000"/>
              </a:lnSpc>
            </a:pPr>
            <a:r>
              <a:rPr lang="en-US" sz="2400" dirty="0" smtClean="0"/>
              <a:t>Banks may become subject to lawsuits resulting from the failure to observe mandatory KYC standards or from the failure to practice due diligence.</a:t>
            </a:r>
          </a:p>
          <a:p>
            <a:pPr algn="just">
              <a:lnSpc>
                <a:spcPct val="120000"/>
              </a:lnSpc>
            </a:pPr>
            <a:r>
              <a:rPr lang="en-US" sz="2400" dirty="0" smtClean="0"/>
              <a:t>Banks can suffer fines, criminal liabilities and special penalties imposed by supervisors.</a:t>
            </a:r>
            <a:endParaRPr lang="en-US" sz="2400" dirty="0"/>
          </a:p>
        </p:txBody>
      </p:sp>
    </p:spTree>
    <p:extLst>
      <p:ext uri="{BB962C8B-B14F-4D97-AF65-F5344CB8AC3E}">
        <p14:creationId xmlns:p14="http://schemas.microsoft.com/office/powerpoint/2010/main" val="2990668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198" y="533400"/>
            <a:ext cx="7726363" cy="7620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rPr>
              <a:t>Concentration Risk:</a:t>
            </a:r>
            <a:endParaRPr lang="en-US" dirty="0">
              <a:solidFill>
                <a:schemeClr val="accent1"/>
              </a:solidFill>
            </a:endParaRPr>
          </a:p>
        </p:txBody>
      </p:sp>
      <p:sp>
        <p:nvSpPr>
          <p:cNvPr id="3" name="Rectangle 3"/>
          <p:cNvSpPr txBox="1">
            <a:spLocks noChangeArrowheads="1"/>
          </p:cNvSpPr>
          <p:nvPr/>
        </p:nvSpPr>
        <p:spPr>
          <a:xfrm>
            <a:off x="267493" y="921840"/>
            <a:ext cx="8105775" cy="563136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ctr">
              <a:lnSpc>
                <a:spcPct val="80000"/>
              </a:lnSpc>
              <a:buFontTx/>
              <a:buNone/>
            </a:pPr>
            <a:endParaRPr lang="en-US" u="sng" dirty="0" smtClean="0"/>
          </a:p>
          <a:p>
            <a:pPr algn="just">
              <a:lnSpc>
                <a:spcPct val="120000"/>
              </a:lnSpc>
            </a:pPr>
            <a:r>
              <a:rPr lang="en-US" dirty="0" smtClean="0"/>
              <a:t>Mostly applies on the  assets side of the balance sheet: Information systems to identify credit concentrations; setting prudential limits to restrict banks’ exposures to single borrowers or groups of related borrowers. </a:t>
            </a:r>
          </a:p>
          <a:p>
            <a:pPr algn="just">
              <a:lnSpc>
                <a:spcPct val="120000"/>
              </a:lnSpc>
            </a:pPr>
            <a:r>
              <a:rPr lang="en-US" dirty="0" smtClean="0"/>
              <a:t>On liabilities side: Risk of early and sudden withdrawal of funds by large depositors- damages to liquidity.  </a:t>
            </a:r>
          </a:p>
          <a:p>
            <a:pPr marL="0" indent="0">
              <a:lnSpc>
                <a:spcPct val="80000"/>
              </a:lnSpc>
              <a:buNone/>
            </a:pPr>
            <a:endParaRPr lang="en-US" dirty="0"/>
          </a:p>
        </p:txBody>
      </p:sp>
    </p:spTree>
    <p:extLst>
      <p:ext uri="{BB962C8B-B14F-4D97-AF65-F5344CB8AC3E}">
        <p14:creationId xmlns:p14="http://schemas.microsoft.com/office/powerpoint/2010/main" val="3977118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5613" y="572543"/>
            <a:ext cx="8226425" cy="5715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t>Punishment for Offence:</a:t>
            </a:r>
            <a:endParaRPr lang="en-US" dirty="0"/>
          </a:p>
        </p:txBody>
      </p:sp>
      <p:sp>
        <p:nvSpPr>
          <p:cNvPr id="3" name="Rectangle 3"/>
          <p:cNvSpPr txBox="1">
            <a:spLocks noChangeArrowheads="1"/>
          </p:cNvSpPr>
          <p:nvPr/>
        </p:nvSpPr>
        <p:spPr>
          <a:xfrm>
            <a:off x="474947" y="1600200"/>
            <a:ext cx="8226425" cy="4497387"/>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r>
              <a:rPr lang="en-US" sz="2400" dirty="0" smtClean="0"/>
              <a:t>Imprisonment up to seven years.</a:t>
            </a:r>
          </a:p>
          <a:p>
            <a:pPr algn="just">
              <a:buFont typeface="Wingdings" pitchFamily="2" charset="2"/>
              <a:buNone/>
            </a:pPr>
            <a:endParaRPr lang="en-US" sz="2400" dirty="0" smtClean="0"/>
          </a:p>
          <a:p>
            <a:pPr algn="just"/>
            <a:r>
              <a:rPr lang="en-US" sz="2400" dirty="0" smtClean="0"/>
              <a:t>The same is 10 years in case of Narcotics and Drugs, and</a:t>
            </a:r>
          </a:p>
          <a:p>
            <a:pPr algn="just"/>
            <a:endParaRPr lang="en-US" sz="2400" dirty="0" smtClean="0"/>
          </a:p>
          <a:p>
            <a:pPr algn="just"/>
            <a:r>
              <a:rPr lang="en-US" sz="2400" dirty="0" smtClean="0"/>
              <a:t>Fine up to </a:t>
            </a:r>
            <a:r>
              <a:rPr lang="en-US" sz="2400" dirty="0" err="1" smtClean="0"/>
              <a:t>Rs</a:t>
            </a:r>
            <a:r>
              <a:rPr lang="en-US" sz="2400" dirty="0" smtClean="0"/>
              <a:t> 5 </a:t>
            </a:r>
            <a:r>
              <a:rPr lang="en-US" sz="2400" dirty="0" err="1" smtClean="0"/>
              <a:t>lacs</a:t>
            </a:r>
            <a:r>
              <a:rPr lang="en-US" sz="2400" dirty="0" smtClean="0"/>
              <a:t>.</a:t>
            </a:r>
          </a:p>
          <a:p>
            <a:pPr algn="just"/>
            <a:endParaRPr lang="en-US" sz="2400" dirty="0" smtClean="0"/>
          </a:p>
          <a:p>
            <a:pPr algn="just"/>
            <a:r>
              <a:rPr lang="en-US" sz="2400" dirty="0" smtClean="0"/>
              <a:t>In addition, the tainted property is also confiscated by the Central Government.</a:t>
            </a:r>
            <a:r>
              <a:rPr lang="en-US" dirty="0" smtClean="0"/>
              <a:t> </a:t>
            </a:r>
          </a:p>
          <a:p>
            <a:endParaRPr lang="en-US" dirty="0"/>
          </a:p>
        </p:txBody>
      </p:sp>
    </p:spTree>
    <p:extLst>
      <p:ext uri="{BB962C8B-B14F-4D97-AF65-F5344CB8AC3E}">
        <p14:creationId xmlns:p14="http://schemas.microsoft.com/office/powerpoint/2010/main" val="488623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710821" y="441751"/>
            <a:ext cx="7313612" cy="8413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latin typeface="Times New Roman" pitchFamily="18" charset="0"/>
              </a:rPr>
              <a:t>What KYC means?</a:t>
            </a:r>
            <a:endParaRPr lang="en-US" dirty="0">
              <a:latin typeface="Times New Roman" pitchFamily="18" charset="0"/>
            </a:endParaRPr>
          </a:p>
        </p:txBody>
      </p:sp>
      <p:sp>
        <p:nvSpPr>
          <p:cNvPr id="4" name="Rectangle 3"/>
          <p:cNvSpPr txBox="1">
            <a:spLocks noChangeArrowheads="1"/>
          </p:cNvSpPr>
          <p:nvPr/>
        </p:nvSpPr>
        <p:spPr>
          <a:xfrm>
            <a:off x="710821" y="1295400"/>
            <a:ext cx="7313612" cy="48006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r>
              <a:rPr lang="en-US" b="1" dirty="0" smtClean="0">
                <a:latin typeface="Times New Roman" pitchFamily="18" charset="0"/>
              </a:rPr>
              <a:t>Customer</a:t>
            </a:r>
            <a:r>
              <a:rPr lang="en-US" dirty="0" smtClean="0">
                <a:latin typeface="Times New Roman" pitchFamily="18" charset="0"/>
              </a:rPr>
              <a:t>?</a:t>
            </a:r>
          </a:p>
          <a:p>
            <a:pPr algn="just"/>
            <a:r>
              <a:rPr lang="en-US" sz="2400" dirty="0" smtClean="0">
                <a:latin typeface="Times New Roman" pitchFamily="18" charset="0"/>
              </a:rPr>
              <a:t>One who maintains an account, establishes business relationship, on who’s behalf account is maintained, beneficiary of  accounts maintained by intermediaries, and one who carries potential risk through one off transaction.</a:t>
            </a:r>
          </a:p>
          <a:p>
            <a:pPr algn="just"/>
            <a:r>
              <a:rPr lang="en-US" b="1" dirty="0" smtClean="0">
                <a:latin typeface="Times New Roman" pitchFamily="18" charset="0"/>
              </a:rPr>
              <a:t>Your</a:t>
            </a:r>
            <a:r>
              <a:rPr lang="en-US" dirty="0" smtClean="0">
                <a:latin typeface="Times New Roman" pitchFamily="18" charset="0"/>
              </a:rPr>
              <a:t>? Who should know?</a:t>
            </a:r>
          </a:p>
          <a:p>
            <a:pPr algn="just"/>
            <a:r>
              <a:rPr lang="en-US" sz="2400" dirty="0" smtClean="0">
                <a:latin typeface="Times New Roman" pitchFamily="18" charset="0"/>
              </a:rPr>
              <a:t>Branch manager, audit officer, monitoring officials, PO.</a:t>
            </a:r>
          </a:p>
          <a:p>
            <a:pPr algn="just"/>
            <a:r>
              <a:rPr lang="en-US" b="1" dirty="0" smtClean="0">
                <a:latin typeface="Times New Roman" pitchFamily="18" charset="0"/>
              </a:rPr>
              <a:t>Know</a:t>
            </a:r>
            <a:r>
              <a:rPr lang="en-US" dirty="0" smtClean="0">
                <a:latin typeface="Times New Roman" pitchFamily="18" charset="0"/>
              </a:rPr>
              <a:t>? What you should know</a:t>
            </a:r>
            <a:r>
              <a:rPr lang="en-US" sz="2400" dirty="0" smtClean="0">
                <a:latin typeface="Times New Roman" pitchFamily="18" charset="0"/>
              </a:rPr>
              <a:t>?</a:t>
            </a:r>
          </a:p>
          <a:p>
            <a:pPr algn="just"/>
            <a:r>
              <a:rPr lang="en-US" sz="2400" dirty="0" smtClean="0">
                <a:latin typeface="Times New Roman" pitchFamily="18" charset="0"/>
              </a:rPr>
              <a:t>True identity and beneficial ownership of the accounts.</a:t>
            </a:r>
          </a:p>
          <a:p>
            <a:pPr algn="just"/>
            <a:r>
              <a:rPr lang="en-US" sz="2400" dirty="0" smtClean="0">
                <a:latin typeface="Times New Roman" pitchFamily="18" charset="0"/>
              </a:rPr>
              <a:t>Permanent address, registered &amp; administrative address.</a:t>
            </a:r>
            <a:endParaRPr lang="en-US" sz="2400" dirty="0">
              <a:latin typeface="Times New Roman" pitchFamily="18" charset="0"/>
            </a:endParaRPr>
          </a:p>
        </p:txBody>
      </p:sp>
    </p:spTree>
    <p:extLst>
      <p:ext uri="{BB962C8B-B14F-4D97-AF65-F5344CB8AC3E}">
        <p14:creationId xmlns:p14="http://schemas.microsoft.com/office/powerpoint/2010/main" val="298552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710821" y="441751"/>
            <a:ext cx="7313612" cy="8413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latin typeface="Times New Roman" pitchFamily="18" charset="0"/>
              </a:rPr>
              <a:t>What KYC means?</a:t>
            </a:r>
            <a:endParaRPr lang="en-US" dirty="0">
              <a:latin typeface="Times New Roman" pitchFamily="18" charset="0"/>
            </a:endParaRPr>
          </a:p>
        </p:txBody>
      </p:sp>
      <p:sp>
        <p:nvSpPr>
          <p:cNvPr id="3" name="Rectangle 3"/>
          <p:cNvSpPr txBox="1">
            <a:spLocks noChangeArrowheads="1"/>
          </p:cNvSpPr>
          <p:nvPr/>
        </p:nvSpPr>
        <p:spPr>
          <a:xfrm>
            <a:off x="710821" y="1524000"/>
            <a:ext cx="7313612" cy="41148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r>
              <a:rPr lang="en-US" sz="2400" dirty="0" smtClean="0">
                <a:latin typeface="Times New Roman" pitchFamily="18" charset="0"/>
              </a:rPr>
              <a:t>Making reasonable efforts to determine the true identity and beneficial ownership of accounts; </a:t>
            </a:r>
          </a:p>
          <a:p>
            <a:pPr algn="just"/>
            <a:r>
              <a:rPr lang="en-US" sz="2400" dirty="0" smtClean="0">
                <a:latin typeface="Times New Roman" pitchFamily="18" charset="0"/>
              </a:rPr>
              <a:t>Sources of funds.</a:t>
            </a:r>
          </a:p>
          <a:p>
            <a:pPr algn="just"/>
            <a:r>
              <a:rPr lang="en-US" sz="2400" dirty="0" smtClean="0">
                <a:latin typeface="Times New Roman" pitchFamily="18" charset="0"/>
              </a:rPr>
              <a:t>Nature of customers’ business.</a:t>
            </a:r>
          </a:p>
          <a:p>
            <a:pPr algn="just"/>
            <a:r>
              <a:rPr lang="en-US" sz="2400" dirty="0" smtClean="0">
                <a:latin typeface="Times New Roman" pitchFamily="18" charset="0"/>
              </a:rPr>
              <a:t>What constitutes reasonable account activity?</a:t>
            </a:r>
          </a:p>
          <a:p>
            <a:pPr algn="just"/>
            <a:r>
              <a:rPr lang="en-US" sz="2400" dirty="0" smtClean="0">
                <a:latin typeface="Times New Roman" pitchFamily="18" charset="0"/>
              </a:rPr>
              <a:t>Who your customer’s customer are?</a:t>
            </a:r>
            <a:endParaRPr lang="en-US" sz="2400" dirty="0">
              <a:latin typeface="Times New Roman" pitchFamily="18" charset="0"/>
            </a:endParaRPr>
          </a:p>
        </p:txBody>
      </p:sp>
    </p:spTree>
    <p:extLst>
      <p:ext uri="{BB962C8B-B14F-4D97-AF65-F5344CB8AC3E}">
        <p14:creationId xmlns:p14="http://schemas.microsoft.com/office/powerpoint/2010/main" val="677716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18160" y="609600"/>
            <a:ext cx="8183880" cy="525780"/>
          </a:xfrm>
          <a:prstGeom prst="rect">
            <a:avLst/>
          </a:prstGeom>
        </p:spPr>
        <p:txBody>
          <a:bodyPr>
            <a:noAutofit/>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ln w="12700">
                  <a:solidFill>
                    <a:srgbClr val="7030A0"/>
                  </a:solidFill>
                  <a:prstDash val="solid"/>
                </a:ln>
                <a:solidFill>
                  <a:schemeClr val="accent1"/>
                </a:solidFill>
                <a:effectLst>
                  <a:outerShdw blurRad="41275" dist="20320" dir="1800000" algn="tl" rotWithShape="0">
                    <a:srgbClr val="000000">
                      <a:alpha val="40000"/>
                    </a:srgbClr>
                  </a:outerShdw>
                </a:effectLst>
              </a:rPr>
              <a:t>WHAT IS MONEY LAUNDERING</a:t>
            </a:r>
            <a:endParaRPr lang="en-US" dirty="0">
              <a:ln w="12700">
                <a:solidFill>
                  <a:srgbClr val="7030A0"/>
                </a:solidFill>
                <a:prstDash val="solid"/>
              </a:ln>
              <a:solidFill>
                <a:schemeClr val="accent1"/>
              </a:solidFill>
              <a:effectLst>
                <a:outerShdw blurRad="41275" dist="20320" dir="1800000" algn="tl" rotWithShape="0">
                  <a:srgbClr val="000000">
                    <a:alpha val="40000"/>
                  </a:srgbClr>
                </a:outerShdw>
              </a:effectLst>
            </a:endParaRPr>
          </a:p>
        </p:txBody>
      </p:sp>
      <p:graphicFrame>
        <p:nvGraphicFramePr>
          <p:cNvPr id="3" name="Content Placeholder 3"/>
          <p:cNvGraphicFramePr>
            <a:graphicFrameLocks/>
          </p:cNvGraphicFramePr>
          <p:nvPr>
            <p:extLst>
              <p:ext uri="{D42A27DB-BD31-4B8C-83A1-F6EECF244321}">
                <p14:modId xmlns:p14="http://schemas.microsoft.com/office/powerpoint/2010/main" val="1637879429"/>
              </p:ext>
            </p:extLst>
          </p:nvPr>
        </p:nvGraphicFramePr>
        <p:xfrm>
          <a:off x="1524000" y="2121907"/>
          <a:ext cx="1905000" cy="1188720"/>
        </p:xfrm>
        <a:graphic>
          <a:graphicData uri="http://schemas.openxmlformats.org/drawingml/2006/table">
            <a:tbl>
              <a:tblPr firstRow="1" bandRow="1">
                <a:tableStyleId>{5C22544A-7EE6-4342-B048-85BDC9FD1C3A}</a:tableStyleId>
              </a:tblPr>
              <a:tblGrid>
                <a:gridCol w="1905000"/>
              </a:tblGrid>
              <a:tr h="1081087">
                <a:tc>
                  <a:txBody>
                    <a:bodyPr/>
                    <a:lstStyle/>
                    <a:p>
                      <a:r>
                        <a:rPr lang="en-US" sz="2400" dirty="0" smtClean="0"/>
                        <a:t>Illegal</a:t>
                      </a:r>
                      <a:r>
                        <a:rPr lang="en-US" sz="2400" baseline="0" dirty="0" smtClean="0"/>
                        <a:t> / </a:t>
                      </a:r>
                    </a:p>
                    <a:p>
                      <a:r>
                        <a:rPr lang="en-US" sz="2400" baseline="0" dirty="0" smtClean="0"/>
                        <a:t>Dirty Money</a:t>
                      </a:r>
                      <a:endParaRPr lang="en-US" sz="2400" dirty="0"/>
                    </a:p>
                  </a:txBody>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047581696"/>
              </p:ext>
            </p:extLst>
          </p:nvPr>
        </p:nvGraphicFramePr>
        <p:xfrm>
          <a:off x="5791200" y="2068091"/>
          <a:ext cx="1905000" cy="1188720"/>
        </p:xfrm>
        <a:graphic>
          <a:graphicData uri="http://schemas.openxmlformats.org/drawingml/2006/table">
            <a:tbl>
              <a:tblPr firstRow="1" bandRow="1">
                <a:tableStyleId>{5C22544A-7EE6-4342-B048-85BDC9FD1C3A}</a:tableStyleId>
              </a:tblPr>
              <a:tblGrid>
                <a:gridCol w="1905000"/>
              </a:tblGrid>
              <a:tr h="1142999">
                <a:tc>
                  <a:txBody>
                    <a:bodyPr/>
                    <a:lstStyle/>
                    <a:p>
                      <a:r>
                        <a:rPr lang="en-US" sz="2400" dirty="0" smtClean="0"/>
                        <a:t>Legal / white Money</a:t>
                      </a:r>
                      <a:endParaRPr lang="en-US" sz="2400" dirty="0"/>
                    </a:p>
                  </a:txBody>
                  <a:tcPr/>
                </a:tc>
              </a:tr>
            </a:tbl>
          </a:graphicData>
        </a:graphic>
      </p:graphicFrame>
      <p:sp>
        <p:nvSpPr>
          <p:cNvPr id="5" name="Right Arrow 4"/>
          <p:cNvSpPr/>
          <p:nvPr/>
        </p:nvSpPr>
        <p:spPr>
          <a:xfrm>
            <a:off x="3429000" y="2438399"/>
            <a:ext cx="2362200" cy="533401"/>
          </a:xfrm>
          <a:prstGeom prst="rightArrow">
            <a:avLst/>
          </a:prstGeom>
          <a:solidFill>
            <a:schemeClr val="accent6">
              <a:lumMod val="60000"/>
              <a:lumOff val="40000"/>
            </a:schemeClr>
          </a:solidFill>
        </p:spPr>
        <p:style>
          <a:lnRef idx="2">
            <a:schemeClr val="accent3">
              <a:shade val="50000"/>
            </a:schemeClr>
          </a:lnRef>
          <a:fillRef idx="1002">
            <a:schemeClr val="lt1"/>
          </a:fillRef>
          <a:effectRef idx="0">
            <a:schemeClr val="accent3"/>
          </a:effectRef>
          <a:fontRef idx="minor">
            <a:schemeClr val="lt1"/>
          </a:fontRef>
        </p:style>
        <p:txBody>
          <a:bodyPr rtlCol="0" anchor="ctr"/>
          <a:lstStyle/>
          <a:p>
            <a:pPr algn="ctr"/>
            <a:r>
              <a:rPr lang="en-US" dirty="0" smtClean="0"/>
              <a:t>Conversion</a:t>
            </a:r>
            <a:endParaRPr lang="en-US" dirty="0"/>
          </a:p>
        </p:txBody>
      </p:sp>
      <p:sp>
        <p:nvSpPr>
          <p:cNvPr id="6" name="TextBox 5"/>
          <p:cNvSpPr txBox="1"/>
          <p:nvPr/>
        </p:nvSpPr>
        <p:spPr>
          <a:xfrm>
            <a:off x="1409700" y="4081607"/>
            <a:ext cx="6400800" cy="1431161"/>
          </a:xfrm>
          <a:prstGeom prst="rect">
            <a:avLst/>
          </a:prstGeom>
          <a:noFill/>
        </p:spPr>
        <p:txBody>
          <a:bodyPr wrap="square" rtlCol="0">
            <a:spAutoFit/>
          </a:bodyPr>
          <a:lstStyle/>
          <a:p>
            <a:pPr marL="609600" indent="-609600" algn="just">
              <a:spcBef>
                <a:spcPct val="50000"/>
              </a:spcBef>
            </a:pPr>
            <a:r>
              <a:rPr lang="en-US" sz="2000" b="1" dirty="0" smtClean="0"/>
              <a:t>Definition: </a:t>
            </a:r>
            <a:r>
              <a:rPr lang="en-GB" sz="2000" dirty="0"/>
              <a:t>'Money Laundering' is the process by which illegal </a:t>
            </a:r>
            <a:r>
              <a:rPr lang="en-GB" sz="2000" dirty="0" smtClean="0"/>
              <a:t> funds </a:t>
            </a:r>
            <a:r>
              <a:rPr lang="en-GB" sz="2000" dirty="0"/>
              <a:t>and assets are converted into legitimate funds and </a:t>
            </a:r>
            <a:r>
              <a:rPr lang="en-GB" sz="2000" dirty="0" smtClean="0"/>
              <a:t>assets.</a:t>
            </a:r>
            <a:endParaRPr lang="en-GB" sz="2000" dirty="0"/>
          </a:p>
          <a:p>
            <a:pPr marL="609600" indent="-609600" algn="just">
              <a:spcBef>
                <a:spcPct val="50000"/>
              </a:spcBef>
            </a:pPr>
            <a:endParaRPr lang="en-US" dirty="0"/>
          </a:p>
        </p:txBody>
      </p:sp>
    </p:spTree>
    <p:extLst>
      <p:ext uri="{BB962C8B-B14F-4D97-AF65-F5344CB8AC3E}">
        <p14:creationId xmlns:p14="http://schemas.microsoft.com/office/powerpoint/2010/main" val="2977552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77672" y="679023"/>
            <a:ext cx="7726363" cy="775553"/>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GB" dirty="0" smtClean="0"/>
              <a:t> KYC Does Not Mean: </a:t>
            </a:r>
            <a:endParaRPr lang="en-US" dirty="0"/>
          </a:p>
        </p:txBody>
      </p:sp>
      <p:sp>
        <p:nvSpPr>
          <p:cNvPr id="3" name="Rectangle 3"/>
          <p:cNvSpPr txBox="1">
            <a:spLocks noChangeArrowheads="1"/>
          </p:cNvSpPr>
          <p:nvPr/>
        </p:nvSpPr>
        <p:spPr>
          <a:xfrm>
            <a:off x="457200" y="1600200"/>
            <a:ext cx="8229600" cy="4525963"/>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150000"/>
              </a:lnSpc>
            </a:pPr>
            <a:r>
              <a:rPr lang="en-US" sz="2400" dirty="0" smtClean="0"/>
              <a:t>Denial of Service to the Common Person.</a:t>
            </a:r>
          </a:p>
          <a:p>
            <a:pPr>
              <a:lnSpc>
                <a:spcPct val="150000"/>
              </a:lnSpc>
            </a:pPr>
            <a:r>
              <a:rPr lang="en-US" sz="2400" dirty="0" smtClean="0"/>
              <a:t>Intrusive Behavior. </a:t>
            </a:r>
          </a:p>
          <a:p>
            <a:pPr>
              <a:lnSpc>
                <a:spcPct val="150000"/>
              </a:lnSpc>
            </a:pPr>
            <a:r>
              <a:rPr lang="en-US" sz="2400" dirty="0" smtClean="0"/>
              <a:t>Use of information for cross selling.</a:t>
            </a:r>
          </a:p>
          <a:p>
            <a:pPr>
              <a:lnSpc>
                <a:spcPct val="150000"/>
              </a:lnSpc>
            </a:pPr>
            <a:r>
              <a:rPr lang="en-US" sz="2400" dirty="0" smtClean="0"/>
              <a:t>Harassment of customers- threatening to close down the accounts arbitrarily.</a:t>
            </a:r>
          </a:p>
          <a:p>
            <a:endParaRPr lang="en-US" dirty="0" smtClean="0"/>
          </a:p>
          <a:p>
            <a:pPr>
              <a:buFont typeface="Wingdings" pitchFamily="2" charset="2"/>
              <a:buNone/>
            </a:pPr>
            <a:endParaRPr lang="en-US" dirty="0"/>
          </a:p>
        </p:txBody>
      </p:sp>
    </p:spTree>
    <p:extLst>
      <p:ext uri="{BB962C8B-B14F-4D97-AF65-F5344CB8AC3E}">
        <p14:creationId xmlns:p14="http://schemas.microsoft.com/office/powerpoint/2010/main" val="1733301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19112" y="457200"/>
            <a:ext cx="8229600" cy="788987"/>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t>Advantages of KYC norms:</a:t>
            </a:r>
            <a:endParaRPr lang="en-US" dirty="0"/>
          </a:p>
        </p:txBody>
      </p:sp>
      <p:sp>
        <p:nvSpPr>
          <p:cNvPr id="3" name="Rectangle 3"/>
          <p:cNvSpPr txBox="1">
            <a:spLocks noChangeArrowheads="1"/>
          </p:cNvSpPr>
          <p:nvPr/>
        </p:nvSpPr>
        <p:spPr>
          <a:xfrm>
            <a:off x="519112" y="1246187"/>
            <a:ext cx="8105775" cy="49530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552450" indent="-552450" algn="just">
              <a:lnSpc>
                <a:spcPct val="90000"/>
              </a:lnSpc>
            </a:pPr>
            <a:r>
              <a:rPr lang="en-US" sz="2400" dirty="0" smtClean="0"/>
              <a:t>Sound KYC procedures  have particular relevance to the safety and soundness of banks, in that:</a:t>
            </a:r>
          </a:p>
          <a:p>
            <a:pPr marL="0" indent="0">
              <a:lnSpc>
                <a:spcPct val="90000"/>
              </a:lnSpc>
              <a:buNone/>
            </a:pPr>
            <a:endParaRPr lang="en-US" sz="2400" dirty="0" smtClean="0"/>
          </a:p>
          <a:p>
            <a:pPr marL="552450" indent="-552450" algn="just">
              <a:lnSpc>
                <a:spcPct val="90000"/>
              </a:lnSpc>
              <a:buFont typeface="Wingdings" pitchFamily="2" charset="2"/>
              <a:buAutoNum type="arabicPeriod"/>
            </a:pPr>
            <a:r>
              <a:rPr lang="en-US" sz="2400" dirty="0" smtClean="0"/>
              <a:t>They help to protect banks’ reputation and the integrity of banking systems by reducing the likelihood of banks becoming a vehicle for or a victim of financial crime and suffering consequential reputational damage;</a:t>
            </a:r>
          </a:p>
          <a:p>
            <a:pPr marL="552450" indent="-552450" algn="just">
              <a:lnSpc>
                <a:spcPct val="90000"/>
              </a:lnSpc>
              <a:buFont typeface="Wingdings" pitchFamily="2" charset="2"/>
              <a:buAutoNum type="arabicPeriod"/>
            </a:pPr>
            <a:endParaRPr lang="en-US" sz="2400" dirty="0" smtClean="0"/>
          </a:p>
          <a:p>
            <a:pPr marL="552450" indent="-552450" algn="just">
              <a:lnSpc>
                <a:spcPct val="90000"/>
              </a:lnSpc>
              <a:buFont typeface="Wingdings" pitchFamily="2" charset="2"/>
              <a:buAutoNum type="arabicPeriod"/>
            </a:pPr>
            <a:r>
              <a:rPr lang="en-US" sz="2400" dirty="0" smtClean="0"/>
              <a:t>They provide an essential part of sound risk management system (basis for identifying, limiting and controlling risk exposures in assets &amp; liabilities).    </a:t>
            </a:r>
            <a:endParaRPr lang="en-AU" sz="2400" dirty="0" smtClean="0"/>
          </a:p>
          <a:p>
            <a:pPr marL="552450" indent="-552450">
              <a:lnSpc>
                <a:spcPct val="90000"/>
              </a:lnSpc>
            </a:pPr>
            <a:endParaRPr lang="en-US" sz="2400" dirty="0"/>
          </a:p>
        </p:txBody>
      </p:sp>
    </p:spTree>
    <p:extLst>
      <p:ext uri="{BB962C8B-B14F-4D97-AF65-F5344CB8AC3E}">
        <p14:creationId xmlns:p14="http://schemas.microsoft.com/office/powerpoint/2010/main" val="3414500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09600" y="457200"/>
            <a:ext cx="7726363" cy="7620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t>Core elements of KYC:</a:t>
            </a:r>
            <a:endParaRPr lang="en-US" dirty="0"/>
          </a:p>
        </p:txBody>
      </p:sp>
      <p:sp>
        <p:nvSpPr>
          <p:cNvPr id="3" name="Rectangle 3"/>
          <p:cNvSpPr txBox="1">
            <a:spLocks noChangeArrowheads="1"/>
          </p:cNvSpPr>
          <p:nvPr/>
        </p:nvSpPr>
        <p:spPr>
          <a:xfrm>
            <a:off x="627797" y="1295400"/>
            <a:ext cx="7924800" cy="4684784"/>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50000"/>
              </a:lnSpc>
            </a:pPr>
            <a:r>
              <a:rPr lang="en-US" sz="2400" dirty="0" smtClean="0"/>
              <a:t>Customer Acceptance Policy.</a:t>
            </a:r>
          </a:p>
          <a:p>
            <a:pPr algn="just">
              <a:lnSpc>
                <a:spcPct val="150000"/>
              </a:lnSpc>
            </a:pPr>
            <a:r>
              <a:rPr lang="en-US" sz="2400" dirty="0" smtClean="0"/>
              <a:t>Customer Identification Procedure- Customer Profile.</a:t>
            </a:r>
          </a:p>
          <a:p>
            <a:pPr algn="just">
              <a:lnSpc>
                <a:spcPct val="150000"/>
              </a:lnSpc>
            </a:pPr>
            <a:r>
              <a:rPr lang="en-US" sz="2400" dirty="0" smtClean="0"/>
              <a:t>Risk classification of accounts - risk based approach.</a:t>
            </a:r>
          </a:p>
          <a:p>
            <a:pPr algn="just">
              <a:lnSpc>
                <a:spcPct val="150000"/>
              </a:lnSpc>
            </a:pPr>
            <a:r>
              <a:rPr lang="en-US" sz="2400" dirty="0" smtClean="0"/>
              <a:t>Risk Management.</a:t>
            </a:r>
          </a:p>
          <a:p>
            <a:pPr algn="just">
              <a:lnSpc>
                <a:spcPct val="150000"/>
              </a:lnSpc>
            </a:pPr>
            <a:r>
              <a:rPr lang="en-US" sz="2400" dirty="0" smtClean="0"/>
              <a:t>Ongoing monitoring of account activity.</a:t>
            </a:r>
          </a:p>
          <a:p>
            <a:pPr algn="just">
              <a:lnSpc>
                <a:spcPct val="150000"/>
              </a:lnSpc>
            </a:pPr>
            <a:r>
              <a:rPr lang="en-US" sz="2400" dirty="0" smtClean="0"/>
              <a:t>Reporting of cash and suspicious transactions.</a:t>
            </a:r>
            <a:endParaRPr lang="en-US" sz="2400" dirty="0"/>
          </a:p>
        </p:txBody>
      </p:sp>
    </p:spTree>
    <p:extLst>
      <p:ext uri="{BB962C8B-B14F-4D97-AF65-F5344CB8AC3E}">
        <p14:creationId xmlns:p14="http://schemas.microsoft.com/office/powerpoint/2010/main" val="506875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43718" y="457200"/>
            <a:ext cx="8077200" cy="11430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sz="3200" dirty="0" smtClean="0"/>
              <a:t>Measures to deter money laundering:</a:t>
            </a:r>
            <a:endParaRPr lang="en-US" sz="3200" dirty="0"/>
          </a:p>
        </p:txBody>
      </p:sp>
      <p:sp>
        <p:nvSpPr>
          <p:cNvPr id="3" name="Rectangle 3"/>
          <p:cNvSpPr txBox="1">
            <a:spLocks noChangeArrowheads="1"/>
          </p:cNvSpPr>
          <p:nvPr/>
        </p:nvSpPr>
        <p:spPr>
          <a:xfrm>
            <a:off x="643718" y="1827213"/>
            <a:ext cx="7966881" cy="41148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20000"/>
              </a:lnSpc>
            </a:pPr>
            <a:r>
              <a:rPr lang="en-US" sz="2400" dirty="0" smtClean="0">
                <a:latin typeface="Times New Roman" pitchFamily="18" charset="0"/>
              </a:rPr>
              <a:t>Board and management oversight of AML risks.</a:t>
            </a:r>
          </a:p>
          <a:p>
            <a:pPr algn="just">
              <a:lnSpc>
                <a:spcPct val="120000"/>
              </a:lnSpc>
            </a:pPr>
            <a:r>
              <a:rPr lang="en-US" sz="2400" dirty="0" smtClean="0">
                <a:latin typeface="Times New Roman" pitchFamily="18" charset="0"/>
              </a:rPr>
              <a:t>Appointment a senior executive as principal officer with adequate authority and resources at his command.</a:t>
            </a:r>
          </a:p>
          <a:p>
            <a:pPr algn="just">
              <a:lnSpc>
                <a:spcPct val="120000"/>
              </a:lnSpc>
            </a:pPr>
            <a:r>
              <a:rPr lang="en-US" sz="2400" dirty="0" smtClean="0">
                <a:latin typeface="Times New Roman" pitchFamily="18" charset="0"/>
              </a:rPr>
              <a:t>Systems and controls to identify, assess &amp; manage the money laundering risks.</a:t>
            </a:r>
          </a:p>
          <a:p>
            <a:pPr algn="just">
              <a:lnSpc>
                <a:spcPct val="120000"/>
              </a:lnSpc>
            </a:pPr>
            <a:r>
              <a:rPr lang="en-US" sz="2400" dirty="0" smtClean="0">
                <a:latin typeface="Times New Roman" pitchFamily="18" charset="0"/>
              </a:rPr>
              <a:t>Make a report to the Board on the operation and effectiveness of systems and  control.</a:t>
            </a:r>
          </a:p>
          <a:p>
            <a:pPr algn="just">
              <a:lnSpc>
                <a:spcPct val="120000"/>
              </a:lnSpc>
            </a:pPr>
            <a:r>
              <a:rPr lang="en-US" sz="2400" dirty="0" smtClean="0">
                <a:latin typeface="Times New Roman" pitchFamily="18" charset="0"/>
              </a:rPr>
              <a:t>Appropriate documentation of risk management policies, their application and risk profiles.  </a:t>
            </a:r>
            <a:endParaRPr lang="en-US" sz="2400" dirty="0">
              <a:latin typeface="Times New Roman" pitchFamily="18" charset="0"/>
            </a:endParaRPr>
          </a:p>
        </p:txBody>
      </p:sp>
    </p:spTree>
    <p:extLst>
      <p:ext uri="{BB962C8B-B14F-4D97-AF65-F5344CB8AC3E}">
        <p14:creationId xmlns:p14="http://schemas.microsoft.com/office/powerpoint/2010/main" val="163178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0" y="1827213"/>
            <a:ext cx="7543800" cy="41148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20000"/>
              </a:lnSpc>
            </a:pPr>
            <a:r>
              <a:rPr lang="en-US" sz="2400" dirty="0" smtClean="0">
                <a:latin typeface="Times New Roman" pitchFamily="18" charset="0"/>
              </a:rPr>
              <a:t>Appropriate measures to ensure that ML risks are taken into account in daily operations, development of new financial products, establishing new business relationships and changes in the customer profile.</a:t>
            </a:r>
          </a:p>
          <a:p>
            <a:pPr algn="just">
              <a:lnSpc>
                <a:spcPct val="120000"/>
              </a:lnSpc>
            </a:pPr>
            <a:r>
              <a:rPr lang="en-US" sz="2400" dirty="0" smtClean="0">
                <a:latin typeface="Times New Roman" pitchFamily="18" charset="0"/>
              </a:rPr>
              <a:t>Screening of employees before hiring and of those who have access to sensitive information.</a:t>
            </a:r>
          </a:p>
          <a:p>
            <a:pPr algn="just">
              <a:lnSpc>
                <a:spcPct val="120000"/>
              </a:lnSpc>
            </a:pPr>
            <a:r>
              <a:rPr lang="en-US" sz="2400" dirty="0" smtClean="0">
                <a:latin typeface="Times New Roman" pitchFamily="18" charset="0"/>
              </a:rPr>
              <a:t>Appropriate quality training to staff.</a:t>
            </a:r>
          </a:p>
          <a:p>
            <a:pPr algn="just">
              <a:lnSpc>
                <a:spcPct val="120000"/>
              </a:lnSpc>
            </a:pPr>
            <a:r>
              <a:rPr lang="en-US" sz="2400" dirty="0" smtClean="0">
                <a:latin typeface="Times New Roman" pitchFamily="18" charset="0"/>
              </a:rPr>
              <a:t>Quick and timely reporting of suspicious transactions.</a:t>
            </a:r>
            <a:endParaRPr lang="en-US" sz="2400" dirty="0">
              <a:latin typeface="Times New Roman" pitchFamily="18" charset="0"/>
            </a:endParaRPr>
          </a:p>
        </p:txBody>
      </p:sp>
      <p:sp>
        <p:nvSpPr>
          <p:cNvPr id="3" name="Rectangle 2"/>
          <p:cNvSpPr txBox="1">
            <a:spLocks noChangeArrowheads="1"/>
          </p:cNvSpPr>
          <p:nvPr/>
        </p:nvSpPr>
        <p:spPr>
          <a:xfrm>
            <a:off x="798394" y="457200"/>
            <a:ext cx="8077200" cy="11430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sz="3200" dirty="0" smtClean="0"/>
              <a:t>Measures to deter money laundering:</a:t>
            </a:r>
            <a:endParaRPr lang="en-US" sz="3200" dirty="0"/>
          </a:p>
        </p:txBody>
      </p:sp>
    </p:spTree>
    <p:extLst>
      <p:ext uri="{BB962C8B-B14F-4D97-AF65-F5344CB8AC3E}">
        <p14:creationId xmlns:p14="http://schemas.microsoft.com/office/powerpoint/2010/main" val="953612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81084" y="553981"/>
            <a:ext cx="8229600" cy="569912"/>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GB" dirty="0" smtClean="0"/>
              <a:t>SUSPICIOUS TRANACTION:</a:t>
            </a:r>
            <a:endParaRPr lang="en-US" dirty="0"/>
          </a:p>
        </p:txBody>
      </p:sp>
      <p:sp>
        <p:nvSpPr>
          <p:cNvPr id="3" name="Rectangle 3"/>
          <p:cNvSpPr txBox="1">
            <a:spLocks noChangeArrowheads="1"/>
          </p:cNvSpPr>
          <p:nvPr/>
        </p:nvSpPr>
        <p:spPr>
          <a:xfrm>
            <a:off x="639028" y="1631855"/>
            <a:ext cx="8105775" cy="442595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20000"/>
              </a:lnSpc>
            </a:pPr>
            <a:r>
              <a:rPr lang="en-US" sz="2400" dirty="0" smtClean="0"/>
              <a:t>Suspicious transaction</a:t>
            </a:r>
            <a:r>
              <a:rPr lang="en-US" sz="2400" b="1" dirty="0" smtClean="0"/>
              <a:t> </a:t>
            </a:r>
            <a:r>
              <a:rPr lang="en-US" sz="2400" dirty="0" smtClean="0"/>
              <a:t>means a transaction whether or not made in cash which, to a person acting in good faith –</a:t>
            </a:r>
          </a:p>
          <a:p>
            <a:pPr lvl="1" algn="just">
              <a:lnSpc>
                <a:spcPct val="120000"/>
              </a:lnSpc>
              <a:buFont typeface="Arial" pitchFamily="34" charset="0"/>
              <a:buChar char="•"/>
            </a:pPr>
            <a:r>
              <a:rPr lang="en-US" dirty="0" smtClean="0"/>
              <a:t>gives rise to a reasonable ground of suspicion that it may involve the proceeds of crime; or</a:t>
            </a:r>
          </a:p>
          <a:p>
            <a:pPr lvl="1" algn="just">
              <a:lnSpc>
                <a:spcPct val="120000"/>
              </a:lnSpc>
              <a:buFont typeface="Arial" pitchFamily="34" charset="0"/>
              <a:buChar char="•"/>
            </a:pPr>
            <a:r>
              <a:rPr lang="en-US" dirty="0" smtClean="0"/>
              <a:t>appears to be made in circumstances of unusual or unjustified complexity; or</a:t>
            </a:r>
          </a:p>
          <a:p>
            <a:pPr lvl="1" algn="just">
              <a:lnSpc>
                <a:spcPct val="120000"/>
              </a:lnSpc>
              <a:buFont typeface="Arial" pitchFamily="34" charset="0"/>
              <a:buChar char="•"/>
            </a:pPr>
            <a:r>
              <a:rPr lang="en-US" dirty="0" smtClean="0"/>
              <a:t>appears to have no economic rationale or </a:t>
            </a:r>
            <a:r>
              <a:rPr lang="en-US" dirty="0" err="1" smtClean="0"/>
              <a:t>bonafide</a:t>
            </a:r>
            <a:r>
              <a:rPr lang="en-US" dirty="0" smtClean="0"/>
              <a:t> purpose;</a:t>
            </a:r>
          </a:p>
          <a:p>
            <a:endParaRPr lang="en-US" dirty="0"/>
          </a:p>
        </p:txBody>
      </p:sp>
    </p:spTree>
    <p:extLst>
      <p:ext uri="{BB962C8B-B14F-4D97-AF65-F5344CB8AC3E}">
        <p14:creationId xmlns:p14="http://schemas.microsoft.com/office/powerpoint/2010/main" val="2916790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1600200"/>
            <a:ext cx="8229600" cy="4525963"/>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120000"/>
              </a:lnSpc>
            </a:pPr>
            <a:r>
              <a:rPr lang="en-US" sz="2400" dirty="0" smtClean="0"/>
              <a:t>Providing misleading information / information not easily verifiable while opening an Account.</a:t>
            </a:r>
          </a:p>
          <a:p>
            <a:pPr>
              <a:lnSpc>
                <a:spcPct val="120000"/>
              </a:lnSpc>
            </a:pPr>
            <a:r>
              <a:rPr lang="en-US" sz="2400" dirty="0" smtClean="0"/>
              <a:t>Large cash withdrawals from: a dormant or inactive account or account with unexpected large credit from abroad.</a:t>
            </a:r>
          </a:p>
          <a:p>
            <a:pPr>
              <a:lnSpc>
                <a:spcPct val="120000"/>
              </a:lnSpc>
            </a:pPr>
            <a:r>
              <a:rPr lang="en-US" sz="2400" dirty="0" smtClean="0"/>
              <a:t>Sudden increase in cash deposits of an individual with no justification.</a:t>
            </a:r>
          </a:p>
          <a:p>
            <a:pPr>
              <a:lnSpc>
                <a:spcPct val="120000"/>
              </a:lnSpc>
            </a:pPr>
            <a:r>
              <a:rPr lang="en-US" sz="2400" dirty="0" smtClean="0"/>
              <a:t>Employees leading lavish lifestyles that do not match their known income sources.</a:t>
            </a:r>
          </a:p>
          <a:p>
            <a:endParaRPr lang="en-US" dirty="0"/>
          </a:p>
        </p:txBody>
      </p:sp>
      <p:sp>
        <p:nvSpPr>
          <p:cNvPr id="3" name="Rectangle 2"/>
          <p:cNvSpPr txBox="1">
            <a:spLocks noChangeArrowheads="1"/>
          </p:cNvSpPr>
          <p:nvPr/>
        </p:nvSpPr>
        <p:spPr>
          <a:xfrm>
            <a:off x="481084" y="553981"/>
            <a:ext cx="8229600" cy="569912"/>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GB" dirty="0" smtClean="0"/>
              <a:t>SUSPICIOUS TRANACTION:</a:t>
            </a:r>
            <a:endParaRPr lang="en-US" dirty="0"/>
          </a:p>
        </p:txBody>
      </p:sp>
    </p:spTree>
    <p:extLst>
      <p:ext uri="{BB962C8B-B14F-4D97-AF65-F5344CB8AC3E}">
        <p14:creationId xmlns:p14="http://schemas.microsoft.com/office/powerpoint/2010/main" val="4198934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81084" y="553981"/>
            <a:ext cx="8229600" cy="569912"/>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GB" dirty="0" smtClean="0"/>
              <a:t>Suspicious Transaction:</a:t>
            </a:r>
            <a:endParaRPr lang="en-US" dirty="0"/>
          </a:p>
        </p:txBody>
      </p:sp>
      <p:sp>
        <p:nvSpPr>
          <p:cNvPr id="3" name="Rectangle 3"/>
          <p:cNvSpPr txBox="1">
            <a:spLocks noChangeArrowheads="1"/>
          </p:cNvSpPr>
          <p:nvPr/>
        </p:nvSpPr>
        <p:spPr>
          <a:xfrm>
            <a:off x="457200" y="1600200"/>
            <a:ext cx="8229600" cy="4525963"/>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20000"/>
              </a:lnSpc>
            </a:pPr>
            <a:r>
              <a:rPr lang="en-US" sz="2400" dirty="0" smtClean="0"/>
              <a:t>Large cash deposits into same account.</a:t>
            </a:r>
          </a:p>
          <a:p>
            <a:pPr algn="just">
              <a:lnSpc>
                <a:spcPct val="120000"/>
              </a:lnSpc>
            </a:pPr>
            <a:r>
              <a:rPr lang="en-US" sz="2400" dirty="0" smtClean="0"/>
              <a:t>Substantial increase in turnover in a dormant account.</a:t>
            </a:r>
          </a:p>
          <a:p>
            <a:pPr algn="just">
              <a:lnSpc>
                <a:spcPct val="120000"/>
              </a:lnSpc>
            </a:pPr>
            <a:r>
              <a:rPr lang="en-US" sz="2400" dirty="0" smtClean="0"/>
              <a:t>Receipt or payment of large cash sums with no obvious purpose or relationship to Account holder / his business.</a:t>
            </a:r>
          </a:p>
          <a:p>
            <a:pPr algn="just">
              <a:lnSpc>
                <a:spcPct val="120000"/>
              </a:lnSpc>
            </a:pPr>
            <a:r>
              <a:rPr lang="en-US" sz="2400" dirty="0" smtClean="0"/>
              <a:t>Reluctance to provide normal information when opening an Account or providing minimal or fictitious information.</a:t>
            </a:r>
          </a:p>
          <a:p>
            <a:pPr>
              <a:lnSpc>
                <a:spcPct val="90000"/>
              </a:lnSpc>
            </a:pPr>
            <a:endParaRPr lang="en-US" dirty="0"/>
          </a:p>
        </p:txBody>
      </p:sp>
    </p:spTree>
    <p:extLst>
      <p:ext uri="{BB962C8B-B14F-4D97-AF65-F5344CB8AC3E}">
        <p14:creationId xmlns:p14="http://schemas.microsoft.com/office/powerpoint/2010/main" val="17059102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7813"/>
            <a:ext cx="8229600" cy="1246187"/>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GB" sz="4000" dirty="0" smtClean="0"/>
              <a:t>Role of cash in money laundering:</a:t>
            </a:r>
            <a:endParaRPr lang="en-US" sz="4000" dirty="0"/>
          </a:p>
        </p:txBody>
      </p:sp>
      <p:sp>
        <p:nvSpPr>
          <p:cNvPr id="3" name="Rectangle 3"/>
          <p:cNvSpPr txBox="1">
            <a:spLocks noChangeArrowheads="1"/>
          </p:cNvSpPr>
          <p:nvPr/>
        </p:nvSpPr>
        <p:spPr>
          <a:xfrm>
            <a:off x="457200" y="1905001"/>
            <a:ext cx="8229600" cy="35052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150000"/>
              </a:lnSpc>
            </a:pPr>
            <a:r>
              <a:rPr lang="en-US" sz="2400" dirty="0" smtClean="0"/>
              <a:t>Disguise the audit trail.</a:t>
            </a:r>
          </a:p>
          <a:p>
            <a:pPr>
              <a:lnSpc>
                <a:spcPct val="150000"/>
              </a:lnSpc>
            </a:pPr>
            <a:r>
              <a:rPr lang="en-US" sz="2400" dirty="0" smtClean="0"/>
              <a:t>Provide anonymity.</a:t>
            </a:r>
          </a:p>
          <a:p>
            <a:pPr>
              <a:lnSpc>
                <a:spcPct val="150000"/>
              </a:lnSpc>
            </a:pPr>
            <a:r>
              <a:rPr lang="en-US" sz="2400" dirty="0" smtClean="0"/>
              <a:t>Concealing true ownership and origin of money.</a:t>
            </a:r>
          </a:p>
          <a:p>
            <a:pPr>
              <a:lnSpc>
                <a:spcPct val="150000"/>
              </a:lnSpc>
            </a:pPr>
            <a:r>
              <a:rPr lang="en-US" sz="2400" dirty="0" smtClean="0"/>
              <a:t>Control over money.</a:t>
            </a:r>
          </a:p>
          <a:p>
            <a:pPr>
              <a:lnSpc>
                <a:spcPct val="150000"/>
              </a:lnSpc>
            </a:pPr>
            <a:r>
              <a:rPr lang="en-US" sz="2400" dirty="0" smtClean="0"/>
              <a:t>Changing the form of money.</a:t>
            </a:r>
            <a:endParaRPr lang="en-US" dirty="0"/>
          </a:p>
        </p:txBody>
      </p:sp>
    </p:spTree>
    <p:extLst>
      <p:ext uri="{BB962C8B-B14F-4D97-AF65-F5344CB8AC3E}">
        <p14:creationId xmlns:p14="http://schemas.microsoft.com/office/powerpoint/2010/main" val="4013084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960437" y="477672"/>
            <a:ext cx="7726363" cy="7620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t>Cash Transactions:</a:t>
            </a:r>
            <a:endParaRPr lang="en-US" dirty="0"/>
          </a:p>
        </p:txBody>
      </p:sp>
      <p:sp>
        <p:nvSpPr>
          <p:cNvPr id="3" name="Rectangle 3"/>
          <p:cNvSpPr txBox="1">
            <a:spLocks noChangeArrowheads="1"/>
          </p:cNvSpPr>
          <p:nvPr/>
        </p:nvSpPr>
        <p:spPr>
          <a:xfrm>
            <a:off x="228600" y="1321558"/>
            <a:ext cx="8229600" cy="46482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90000"/>
              </a:lnSpc>
            </a:pPr>
            <a:endParaRPr lang="en-US" sz="2400" dirty="0" smtClean="0"/>
          </a:p>
          <a:p>
            <a:pPr lvl="2" algn="just">
              <a:lnSpc>
                <a:spcPct val="120000"/>
              </a:lnSpc>
            </a:pPr>
            <a:r>
              <a:rPr lang="en-US" sz="2400" dirty="0" smtClean="0"/>
              <a:t>All cash transactions of the value of more than rupees ten lakhs or its equivalent in foreign currency.</a:t>
            </a:r>
          </a:p>
          <a:p>
            <a:pPr lvl="2">
              <a:lnSpc>
                <a:spcPct val="120000"/>
              </a:lnSpc>
            </a:pPr>
            <a:endParaRPr lang="en-US" sz="2400" dirty="0" smtClean="0"/>
          </a:p>
          <a:p>
            <a:pPr lvl="2" algn="just">
              <a:lnSpc>
                <a:spcPct val="120000"/>
              </a:lnSpc>
            </a:pPr>
            <a:r>
              <a:rPr lang="en-US" sz="2400" dirty="0" smtClean="0"/>
              <a:t>All series of cash transactions integrally connected to each other which have been valued below rupees ten lakhs or its equivalent in foreign currency where such series of transactions have taken place within a month.</a:t>
            </a:r>
          </a:p>
          <a:p>
            <a:pPr>
              <a:lnSpc>
                <a:spcPct val="90000"/>
              </a:lnSpc>
            </a:pPr>
            <a:endParaRPr lang="en-US" dirty="0" smtClean="0"/>
          </a:p>
          <a:p>
            <a:pPr>
              <a:lnSpc>
                <a:spcPct val="90000"/>
              </a:lnSpc>
            </a:pPr>
            <a:endParaRPr lang="en-US" dirty="0"/>
          </a:p>
        </p:txBody>
      </p:sp>
    </p:spTree>
    <p:extLst>
      <p:ext uri="{BB962C8B-B14F-4D97-AF65-F5344CB8AC3E}">
        <p14:creationId xmlns:p14="http://schemas.microsoft.com/office/powerpoint/2010/main" val="1790822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25940" y="914400"/>
            <a:ext cx="6934200" cy="5066002"/>
          </a:xfrm>
          <a:prstGeom prst="rect">
            <a:avLst/>
          </a:prstGeom>
          <a:noFill/>
        </p:spPr>
        <p:txBody>
          <a:bodyPr wrap="square" rtlCol="0">
            <a:spAutoFit/>
          </a:bodyPr>
          <a:lstStyle/>
          <a:p>
            <a:r>
              <a:rPr lang="en-US" sz="2000" b="1" dirty="0" smtClean="0">
                <a:solidFill>
                  <a:schemeClr val="accent1"/>
                </a:solidFill>
              </a:rPr>
              <a:t>Money Laundering as </a:t>
            </a:r>
            <a:r>
              <a:rPr lang="en-US" sz="2000" b="1" dirty="0">
                <a:solidFill>
                  <a:schemeClr val="accent1"/>
                </a:solidFill>
              </a:rPr>
              <a:t>per section 3 of the Prevention Money Laundering </a:t>
            </a:r>
            <a:r>
              <a:rPr lang="en-US" sz="2000" b="1" dirty="0" smtClean="0">
                <a:solidFill>
                  <a:schemeClr val="accent1"/>
                </a:solidFill>
              </a:rPr>
              <a:t>Act:-</a:t>
            </a:r>
          </a:p>
          <a:p>
            <a:endParaRPr lang="en-US" sz="2400" b="1" dirty="0"/>
          </a:p>
          <a:p>
            <a:pPr algn="just"/>
            <a:r>
              <a:rPr lang="en-US" sz="2000" dirty="0"/>
              <a:t>“Whosoever directly or indirectly attempts to indulge or knowingly assists or knowingly is a party or is actually involved in any process or activity connected with the proceeds of crime and projecting it as untainted property shall be guilty of offence of money </a:t>
            </a:r>
            <a:r>
              <a:rPr lang="en-US" sz="2000" dirty="0" smtClean="0"/>
              <a:t>laundering.” </a:t>
            </a:r>
          </a:p>
          <a:p>
            <a:endParaRPr lang="en-US" sz="2400" dirty="0" smtClean="0">
              <a:solidFill>
                <a:srgbClr val="7030A0"/>
              </a:solidFill>
            </a:endParaRPr>
          </a:p>
          <a:p>
            <a:pPr algn="just">
              <a:lnSpc>
                <a:spcPct val="80000"/>
              </a:lnSpc>
              <a:buFont typeface="Wingdings" pitchFamily="2" charset="2"/>
              <a:buNone/>
            </a:pPr>
            <a:r>
              <a:rPr lang="en-US" sz="2000" b="1" dirty="0">
                <a:solidFill>
                  <a:schemeClr val="accent1"/>
                </a:solidFill>
              </a:rPr>
              <a:t>As per </a:t>
            </a:r>
            <a:r>
              <a:rPr lang="en-US" sz="2000" b="1" dirty="0" smtClean="0">
                <a:solidFill>
                  <a:schemeClr val="accent1"/>
                </a:solidFill>
              </a:rPr>
              <a:t>Sub - </a:t>
            </a:r>
            <a:r>
              <a:rPr lang="en-US" sz="2000" b="1" dirty="0">
                <a:solidFill>
                  <a:schemeClr val="accent1"/>
                </a:solidFill>
              </a:rPr>
              <a:t>Committee on Narcotics and Terrorism of US Senate Foreign Relations Committee</a:t>
            </a:r>
            <a:r>
              <a:rPr lang="en-US" sz="2000" b="1" dirty="0" smtClean="0">
                <a:solidFill>
                  <a:schemeClr val="accent1"/>
                </a:solidFill>
              </a:rPr>
              <a:t>:-</a:t>
            </a:r>
            <a:endParaRPr lang="en-US" sz="2000" b="1" dirty="0">
              <a:solidFill>
                <a:schemeClr val="accent1"/>
              </a:solidFill>
            </a:endParaRPr>
          </a:p>
          <a:p>
            <a:pPr algn="just">
              <a:lnSpc>
                <a:spcPct val="80000"/>
              </a:lnSpc>
              <a:buFont typeface="Wingdings" pitchFamily="2" charset="2"/>
              <a:buNone/>
            </a:pPr>
            <a:endParaRPr lang="en-US" sz="2400" dirty="0"/>
          </a:p>
          <a:p>
            <a:pPr algn="just">
              <a:lnSpc>
                <a:spcPct val="80000"/>
              </a:lnSpc>
              <a:buFont typeface="Wingdings" pitchFamily="2" charset="2"/>
              <a:buNone/>
            </a:pPr>
            <a:r>
              <a:rPr lang="en-US" sz="2000" dirty="0" smtClean="0"/>
              <a:t>“</a:t>
            </a:r>
            <a:r>
              <a:rPr lang="en-US" sz="2000" dirty="0"/>
              <a:t>Money Laundering is the conversion of profits from illegal activities into financial assets which appear to have legitimate origins</a:t>
            </a:r>
            <a:r>
              <a:rPr lang="en-US" sz="2000" dirty="0" smtClean="0"/>
              <a:t>.”</a:t>
            </a:r>
            <a:endParaRPr lang="en-US" sz="2000" dirty="0"/>
          </a:p>
        </p:txBody>
      </p:sp>
    </p:spTree>
    <p:extLst>
      <p:ext uri="{BB962C8B-B14F-4D97-AF65-F5344CB8AC3E}">
        <p14:creationId xmlns:p14="http://schemas.microsoft.com/office/powerpoint/2010/main" val="40969231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809767" y="631588"/>
            <a:ext cx="7726363" cy="5715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GB" dirty="0" smtClean="0"/>
              <a:t>DUE DATES:</a:t>
            </a:r>
            <a:endParaRPr lang="en-US" dirty="0"/>
          </a:p>
        </p:txBody>
      </p:sp>
      <p:sp>
        <p:nvSpPr>
          <p:cNvPr id="5" name="Rectangle 3"/>
          <p:cNvSpPr txBox="1">
            <a:spLocks noChangeArrowheads="1"/>
          </p:cNvSpPr>
          <p:nvPr/>
        </p:nvSpPr>
        <p:spPr>
          <a:xfrm>
            <a:off x="457200" y="1600200"/>
            <a:ext cx="8229600" cy="4525963"/>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r>
              <a:rPr lang="en-US" dirty="0" smtClean="0"/>
              <a:t>Cash Transaction Report</a:t>
            </a:r>
          </a:p>
          <a:p>
            <a:pPr lvl="1"/>
            <a:r>
              <a:rPr lang="en-US" dirty="0" smtClean="0"/>
              <a:t>by 15th of the succeeding month.</a:t>
            </a:r>
          </a:p>
          <a:p>
            <a:pPr marL="347472" lvl="1" indent="0">
              <a:buNone/>
            </a:pPr>
            <a:r>
              <a:rPr lang="en-US" dirty="0" smtClean="0"/>
              <a:t>  (individual </a:t>
            </a:r>
            <a:r>
              <a:rPr lang="en-US" dirty="0"/>
              <a:t>transactions below rupees fifty </a:t>
            </a:r>
            <a:r>
              <a:rPr lang="en-US" dirty="0" smtClean="0"/>
              <a:t> </a:t>
            </a:r>
          </a:p>
          <a:p>
            <a:pPr marL="347472" lvl="1" indent="0">
              <a:buNone/>
            </a:pPr>
            <a:r>
              <a:rPr lang="en-US" dirty="0"/>
              <a:t> </a:t>
            </a:r>
            <a:r>
              <a:rPr lang="en-US" dirty="0" smtClean="0"/>
              <a:t>  thousand </a:t>
            </a:r>
            <a:r>
              <a:rPr lang="en-US" dirty="0"/>
              <a:t>may not be included</a:t>
            </a:r>
            <a:r>
              <a:rPr lang="en-US" dirty="0" smtClean="0"/>
              <a:t>;)</a:t>
            </a:r>
            <a:endParaRPr lang="en-US" dirty="0"/>
          </a:p>
          <a:p>
            <a:pPr marL="347472" lvl="1" indent="0">
              <a:buNone/>
            </a:pPr>
            <a:endParaRPr lang="en-US" dirty="0" smtClean="0"/>
          </a:p>
          <a:p>
            <a:r>
              <a:rPr lang="en-US" dirty="0" smtClean="0"/>
              <a:t>Suspicious Transaction Report</a:t>
            </a:r>
          </a:p>
          <a:p>
            <a:pPr lvl="1"/>
            <a:r>
              <a:rPr lang="en-US" dirty="0" smtClean="0"/>
              <a:t>within 7 days of arriving at a conclusion that any transaction is of suspicious nature.</a:t>
            </a:r>
          </a:p>
          <a:p>
            <a:endParaRPr lang="en-US" dirty="0" smtClean="0"/>
          </a:p>
          <a:p>
            <a:endParaRPr lang="en-US" dirty="0"/>
          </a:p>
        </p:txBody>
      </p:sp>
    </p:spTree>
    <p:extLst>
      <p:ext uri="{BB962C8B-B14F-4D97-AF65-F5344CB8AC3E}">
        <p14:creationId xmlns:p14="http://schemas.microsoft.com/office/powerpoint/2010/main" val="2493133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57200" y="274638"/>
            <a:ext cx="8229600" cy="6127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rPr>
              <a:t>IPO SCAM - INDIA</a:t>
            </a:r>
            <a:endParaRPr lang="en-US" dirty="0">
              <a:solidFill>
                <a:schemeClr val="accent1"/>
              </a:solidFill>
            </a:endParaRPr>
          </a:p>
        </p:txBody>
      </p:sp>
      <p:sp>
        <p:nvSpPr>
          <p:cNvPr id="3" name="Rectangle 3"/>
          <p:cNvSpPr txBox="1">
            <a:spLocks noChangeArrowheads="1"/>
          </p:cNvSpPr>
          <p:nvPr/>
        </p:nvSpPr>
        <p:spPr>
          <a:xfrm>
            <a:off x="482220" y="1066800"/>
            <a:ext cx="7899779" cy="51054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10000"/>
              </a:lnSpc>
            </a:pPr>
            <a:r>
              <a:rPr lang="en-US" sz="2600" dirty="0" smtClean="0">
                <a:latin typeface="Times New Roman" pitchFamily="18" charset="0"/>
              </a:rPr>
              <a:t>Current account opened in the name of multiple companies on the same date in the same branch of a bank.</a:t>
            </a:r>
          </a:p>
          <a:p>
            <a:pPr algn="just">
              <a:lnSpc>
                <a:spcPct val="110000"/>
              </a:lnSpc>
            </a:pPr>
            <a:r>
              <a:rPr lang="en-US" sz="2600" dirty="0" smtClean="0">
                <a:latin typeface="Times New Roman" pitchFamily="18" charset="0"/>
              </a:rPr>
              <a:t>Sole person authorized to operate all these accounts who was also a Director in all the companies.</a:t>
            </a:r>
          </a:p>
          <a:p>
            <a:pPr algn="just">
              <a:lnSpc>
                <a:spcPct val="110000"/>
              </a:lnSpc>
            </a:pPr>
            <a:r>
              <a:rPr lang="en-US" sz="2600" dirty="0" smtClean="0">
                <a:latin typeface="Times New Roman" pitchFamily="18" charset="0"/>
              </a:rPr>
              <a:t>Identity disguised by using different spelling for the same name in different companies.</a:t>
            </a:r>
          </a:p>
          <a:p>
            <a:pPr algn="just">
              <a:lnSpc>
                <a:spcPct val="110000"/>
              </a:lnSpc>
            </a:pPr>
            <a:r>
              <a:rPr lang="en-US" sz="2600" dirty="0" smtClean="0">
                <a:latin typeface="Times New Roman" pitchFamily="18" charset="0"/>
              </a:rPr>
              <a:t>Multiple accounts opened in different banks by the same group of joint account holders.</a:t>
            </a:r>
          </a:p>
          <a:p>
            <a:pPr algn="just">
              <a:lnSpc>
                <a:spcPct val="110000"/>
              </a:lnSpc>
            </a:pPr>
            <a:r>
              <a:rPr lang="en-US" sz="2600" dirty="0">
                <a:latin typeface="Times New Roman" pitchFamily="18" charset="0"/>
              </a:rPr>
              <a:t>Huge funds transferred from companies accounts to the individual’s account which was invested    in </a:t>
            </a:r>
            <a:r>
              <a:rPr lang="en-US" sz="2600" dirty="0" smtClean="0">
                <a:latin typeface="Times New Roman" pitchFamily="18" charset="0"/>
              </a:rPr>
              <a:t>IPO’s.</a:t>
            </a:r>
            <a:endParaRPr lang="en-US" sz="2600" dirty="0">
              <a:latin typeface="Times New Roman" pitchFamily="18" charset="0"/>
            </a:endParaRPr>
          </a:p>
        </p:txBody>
      </p:sp>
    </p:spTree>
    <p:extLst>
      <p:ext uri="{BB962C8B-B14F-4D97-AF65-F5344CB8AC3E}">
        <p14:creationId xmlns:p14="http://schemas.microsoft.com/office/powerpoint/2010/main" val="37138388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762000" y="380999"/>
            <a:ext cx="6858000" cy="6127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rPr>
              <a:t>IPO SCAM - INDIA</a:t>
            </a:r>
            <a:endParaRPr lang="en-US" dirty="0">
              <a:solidFill>
                <a:schemeClr val="accent1"/>
              </a:solidFill>
            </a:endParaRPr>
          </a:p>
        </p:txBody>
      </p:sp>
      <p:sp>
        <p:nvSpPr>
          <p:cNvPr id="3" name="Rectangle 3"/>
          <p:cNvSpPr txBox="1">
            <a:spLocks noChangeArrowheads="1"/>
          </p:cNvSpPr>
          <p:nvPr/>
        </p:nvSpPr>
        <p:spPr>
          <a:xfrm>
            <a:off x="617561" y="1295400"/>
            <a:ext cx="8035120" cy="46482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20000"/>
              </a:lnSpc>
            </a:pPr>
            <a:r>
              <a:rPr lang="en-US" sz="2600" dirty="0" smtClean="0">
                <a:latin typeface="Times New Roman" pitchFamily="18" charset="0"/>
              </a:rPr>
              <a:t>Loans/ overdrafts got sanctioned in multiple names to bypass limit imposed by RBI.</a:t>
            </a:r>
          </a:p>
          <a:p>
            <a:pPr algn="just">
              <a:lnSpc>
                <a:spcPct val="120000"/>
              </a:lnSpc>
            </a:pPr>
            <a:r>
              <a:rPr lang="en-US" sz="2600" dirty="0" smtClean="0">
                <a:latin typeface="Times New Roman" pitchFamily="18" charset="0"/>
              </a:rPr>
              <a:t>Loans sanctioned to brokers violating guidelines.</a:t>
            </a:r>
          </a:p>
          <a:p>
            <a:pPr algn="just">
              <a:lnSpc>
                <a:spcPct val="120000"/>
              </a:lnSpc>
            </a:pPr>
            <a:r>
              <a:rPr lang="en-US" sz="2600" dirty="0" smtClean="0">
                <a:latin typeface="Times New Roman" pitchFamily="18" charset="0"/>
              </a:rPr>
              <a:t>Multiple DP accounts opened to facilitate investment in IPO.</a:t>
            </a:r>
          </a:p>
          <a:p>
            <a:pPr algn="just">
              <a:lnSpc>
                <a:spcPct val="120000"/>
              </a:lnSpc>
            </a:pPr>
            <a:r>
              <a:rPr lang="en-US" sz="2600" dirty="0" smtClean="0">
                <a:latin typeface="Times New Roman" pitchFamily="18" charset="0"/>
              </a:rPr>
              <a:t>Large number of cheques for the same value issued from a single account on the same day.</a:t>
            </a:r>
          </a:p>
          <a:p>
            <a:pPr algn="just">
              <a:lnSpc>
                <a:spcPct val="120000"/>
              </a:lnSpc>
            </a:pPr>
            <a:r>
              <a:rPr lang="en-US" sz="2600" dirty="0">
                <a:latin typeface="Times New Roman" pitchFamily="18" charset="0"/>
              </a:rPr>
              <a:t>Multiple large value credits received by way of transfer from other </a:t>
            </a:r>
            <a:r>
              <a:rPr lang="en-US" sz="2600" dirty="0" smtClean="0">
                <a:latin typeface="Times New Roman" pitchFamily="18" charset="0"/>
              </a:rPr>
              <a:t>banks. </a:t>
            </a:r>
            <a:endParaRPr lang="en-US" sz="2600" dirty="0">
              <a:latin typeface="Times New Roman" pitchFamily="18" charset="0"/>
            </a:endParaRPr>
          </a:p>
          <a:p>
            <a:pPr algn="just">
              <a:lnSpc>
                <a:spcPct val="90000"/>
              </a:lnSpc>
            </a:pPr>
            <a:endParaRPr lang="en-US" sz="2600" dirty="0">
              <a:latin typeface="Times New Roman" pitchFamily="18" charset="0"/>
            </a:endParaRPr>
          </a:p>
        </p:txBody>
      </p:sp>
    </p:spTree>
    <p:extLst>
      <p:ext uri="{BB962C8B-B14F-4D97-AF65-F5344CB8AC3E}">
        <p14:creationId xmlns:p14="http://schemas.microsoft.com/office/powerpoint/2010/main" val="1588372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762000" y="533400"/>
            <a:ext cx="6858000" cy="6127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rPr>
              <a:t>IPO SCAM - INDIA</a:t>
            </a:r>
            <a:endParaRPr lang="en-US" dirty="0">
              <a:solidFill>
                <a:schemeClr val="accent1"/>
              </a:solidFill>
            </a:endParaRPr>
          </a:p>
        </p:txBody>
      </p:sp>
      <p:sp>
        <p:nvSpPr>
          <p:cNvPr id="3" name="Rectangle 3"/>
          <p:cNvSpPr txBox="1">
            <a:spLocks noChangeArrowheads="1"/>
          </p:cNvSpPr>
          <p:nvPr/>
        </p:nvSpPr>
        <p:spPr>
          <a:xfrm>
            <a:off x="609600" y="1524000"/>
            <a:ext cx="7620000" cy="41148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130000"/>
              </a:lnSpc>
            </a:pPr>
            <a:r>
              <a:rPr lang="en-US" sz="2600" dirty="0" smtClean="0">
                <a:latin typeface="Times New Roman" pitchFamily="18" charset="0"/>
              </a:rPr>
              <a:t>Several accounts opened for funding the IPO on the request of brokers, some were in fictitious names.</a:t>
            </a:r>
          </a:p>
          <a:p>
            <a:pPr>
              <a:lnSpc>
                <a:spcPct val="130000"/>
              </a:lnSpc>
            </a:pPr>
            <a:r>
              <a:rPr lang="en-US" sz="2600" dirty="0" smtClean="0">
                <a:latin typeface="Times New Roman" pitchFamily="18" charset="0"/>
              </a:rPr>
              <a:t>Refunds received got credited in brokers a/cs.</a:t>
            </a:r>
          </a:p>
          <a:p>
            <a:pPr>
              <a:lnSpc>
                <a:spcPct val="130000"/>
              </a:lnSpc>
            </a:pPr>
            <a:r>
              <a:rPr lang="en-US" sz="2600" dirty="0" smtClean="0">
                <a:latin typeface="Times New Roman" pitchFamily="18" charset="0"/>
              </a:rPr>
              <a:t>Margin money provided by brokers through single cheque.</a:t>
            </a:r>
          </a:p>
          <a:p>
            <a:pPr>
              <a:lnSpc>
                <a:spcPct val="130000"/>
              </a:lnSpc>
            </a:pPr>
            <a:r>
              <a:rPr lang="en-US" sz="2600" dirty="0" smtClean="0">
                <a:latin typeface="Times New Roman" pitchFamily="18" charset="0"/>
              </a:rPr>
              <a:t>Nexus between merchant banker, brokers and banks suspected.</a:t>
            </a:r>
          </a:p>
          <a:p>
            <a:pPr>
              <a:lnSpc>
                <a:spcPct val="90000"/>
              </a:lnSpc>
            </a:pPr>
            <a:endParaRPr lang="en-US" sz="2600" dirty="0">
              <a:latin typeface="Times New Roman" pitchFamily="18" charset="0"/>
            </a:endParaRPr>
          </a:p>
        </p:txBody>
      </p:sp>
    </p:spTree>
    <p:extLst>
      <p:ext uri="{BB962C8B-B14F-4D97-AF65-F5344CB8AC3E}">
        <p14:creationId xmlns:p14="http://schemas.microsoft.com/office/powerpoint/2010/main" val="3578365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3400" y="533400"/>
            <a:ext cx="7313612" cy="7620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t>Operational deficiencies:</a:t>
            </a:r>
            <a:endParaRPr lang="en-US" dirty="0"/>
          </a:p>
        </p:txBody>
      </p:sp>
      <p:sp>
        <p:nvSpPr>
          <p:cNvPr id="3" name="Rectangle 3"/>
          <p:cNvSpPr txBox="1">
            <a:spLocks noChangeArrowheads="1"/>
          </p:cNvSpPr>
          <p:nvPr/>
        </p:nvSpPr>
        <p:spPr>
          <a:xfrm>
            <a:off x="548184" y="1447800"/>
            <a:ext cx="7833815" cy="48006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20000"/>
              </a:lnSpc>
              <a:buFont typeface="Wingdings" pitchFamily="2" charset="2"/>
              <a:buNone/>
            </a:pPr>
            <a:r>
              <a:rPr lang="en-US" sz="2600" u="sng" dirty="0" smtClean="0">
                <a:latin typeface="Times New Roman" pitchFamily="18" charset="0"/>
              </a:rPr>
              <a:t>Factors that facilitated the scam</a:t>
            </a:r>
          </a:p>
          <a:p>
            <a:pPr algn="just">
              <a:lnSpc>
                <a:spcPct val="120000"/>
              </a:lnSpc>
            </a:pPr>
            <a:r>
              <a:rPr lang="en-US" sz="2600" dirty="0" smtClean="0">
                <a:latin typeface="Times New Roman" pitchFamily="18" charset="0"/>
              </a:rPr>
              <a:t>Photographs not obtained.</a:t>
            </a:r>
          </a:p>
          <a:p>
            <a:pPr algn="just">
              <a:lnSpc>
                <a:spcPct val="120000"/>
              </a:lnSpc>
            </a:pPr>
            <a:r>
              <a:rPr lang="en-US" sz="2600" dirty="0" smtClean="0">
                <a:latin typeface="Times New Roman" pitchFamily="18" charset="0"/>
              </a:rPr>
              <a:t>Proper introductions not obtained.</a:t>
            </a:r>
          </a:p>
          <a:p>
            <a:pPr algn="just">
              <a:lnSpc>
                <a:spcPct val="120000"/>
              </a:lnSpc>
            </a:pPr>
            <a:r>
              <a:rPr lang="en-US" sz="2600" dirty="0" smtClean="0">
                <a:latin typeface="Times New Roman" pitchFamily="18" charset="0"/>
              </a:rPr>
              <a:t>Signatures not taken in the presence of bank official.</a:t>
            </a:r>
          </a:p>
          <a:p>
            <a:pPr algn="just">
              <a:lnSpc>
                <a:spcPct val="120000"/>
              </a:lnSpc>
            </a:pPr>
            <a:r>
              <a:rPr lang="en-US" sz="2600" dirty="0" smtClean="0">
                <a:latin typeface="Times New Roman" pitchFamily="18" charset="0"/>
              </a:rPr>
              <a:t>Failure to independently verify the identity and address of all joint account holders.</a:t>
            </a:r>
          </a:p>
          <a:p>
            <a:pPr algn="just">
              <a:lnSpc>
                <a:spcPct val="120000"/>
              </a:lnSpc>
            </a:pPr>
            <a:r>
              <a:rPr lang="en-US" sz="2600" dirty="0" smtClean="0">
                <a:latin typeface="Times New Roman" pitchFamily="18" charset="0"/>
              </a:rPr>
              <a:t>Directors identity/ address not verified.</a:t>
            </a:r>
          </a:p>
          <a:p>
            <a:pPr algn="just">
              <a:lnSpc>
                <a:spcPct val="120000"/>
              </a:lnSpc>
            </a:pPr>
            <a:r>
              <a:rPr lang="en-US" sz="2600" dirty="0" smtClean="0">
                <a:latin typeface="Times New Roman" pitchFamily="18" charset="0"/>
              </a:rPr>
              <a:t>Customer Due Diligence done by a subsidiary.</a:t>
            </a:r>
          </a:p>
          <a:p>
            <a:pPr>
              <a:lnSpc>
                <a:spcPct val="90000"/>
              </a:lnSpc>
            </a:pPr>
            <a:endParaRPr lang="en-US" sz="2600" dirty="0">
              <a:latin typeface="Times New Roman" pitchFamily="18" charset="0"/>
            </a:endParaRPr>
          </a:p>
        </p:txBody>
      </p:sp>
    </p:spTree>
    <p:extLst>
      <p:ext uri="{BB962C8B-B14F-4D97-AF65-F5344CB8AC3E}">
        <p14:creationId xmlns:p14="http://schemas.microsoft.com/office/powerpoint/2010/main" val="3248142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457200"/>
            <a:ext cx="8229600" cy="7651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latin typeface="Trebuchet MS" pitchFamily="34" charset="0"/>
              </a:rPr>
              <a:t>SATYAM – Issue:</a:t>
            </a:r>
            <a:endParaRPr lang="en-US" dirty="0">
              <a:solidFill>
                <a:schemeClr val="accent1"/>
              </a:solidFill>
              <a:latin typeface="Trebuchet MS" pitchFamily="34" charset="0"/>
            </a:endParaRPr>
          </a:p>
        </p:txBody>
      </p:sp>
      <p:sp>
        <p:nvSpPr>
          <p:cNvPr id="3" name="Rectangle 3"/>
          <p:cNvSpPr txBox="1">
            <a:spLocks noChangeArrowheads="1"/>
          </p:cNvSpPr>
          <p:nvPr/>
        </p:nvSpPr>
        <p:spPr>
          <a:xfrm>
            <a:off x="432178" y="1222375"/>
            <a:ext cx="8254621" cy="51054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20000"/>
              </a:lnSpc>
            </a:pPr>
            <a:r>
              <a:rPr lang="en-US" sz="2400" dirty="0" smtClean="0">
                <a:solidFill>
                  <a:schemeClr val="tx1">
                    <a:lumMod val="95000"/>
                    <a:lumOff val="5000"/>
                  </a:schemeClr>
                </a:solidFill>
                <a:latin typeface="Trebuchet MS" pitchFamily="34" charset="0"/>
              </a:rPr>
              <a:t>The Enforcement Directorate has registered a case against Satyam Computer and its tainted founder-chairman B </a:t>
            </a:r>
            <a:r>
              <a:rPr lang="en-US" sz="2400" dirty="0" err="1" smtClean="0">
                <a:solidFill>
                  <a:schemeClr val="tx1">
                    <a:lumMod val="95000"/>
                    <a:lumOff val="5000"/>
                  </a:schemeClr>
                </a:solidFill>
                <a:latin typeface="Trebuchet MS" pitchFamily="34" charset="0"/>
              </a:rPr>
              <a:t>Ramalinga</a:t>
            </a:r>
            <a:r>
              <a:rPr lang="en-US" sz="2400" dirty="0" smtClean="0">
                <a:solidFill>
                  <a:schemeClr val="tx1">
                    <a:lumMod val="95000"/>
                    <a:lumOff val="5000"/>
                  </a:schemeClr>
                </a:solidFill>
                <a:latin typeface="Trebuchet MS" pitchFamily="34" charset="0"/>
              </a:rPr>
              <a:t> </a:t>
            </a:r>
            <a:r>
              <a:rPr lang="en-US" sz="2400" dirty="0" err="1" smtClean="0">
                <a:solidFill>
                  <a:schemeClr val="tx1">
                    <a:lumMod val="95000"/>
                    <a:lumOff val="5000"/>
                  </a:schemeClr>
                </a:solidFill>
                <a:latin typeface="Trebuchet MS" pitchFamily="34" charset="0"/>
              </a:rPr>
              <a:t>Raju</a:t>
            </a:r>
            <a:r>
              <a:rPr lang="en-US" sz="2400" dirty="0" smtClean="0">
                <a:solidFill>
                  <a:schemeClr val="tx1">
                    <a:lumMod val="95000"/>
                    <a:lumOff val="5000"/>
                  </a:schemeClr>
                </a:solidFill>
                <a:latin typeface="Trebuchet MS" pitchFamily="34" charset="0"/>
              </a:rPr>
              <a:t> for alleged money laundering.</a:t>
            </a:r>
          </a:p>
          <a:p>
            <a:pPr algn="just">
              <a:lnSpc>
                <a:spcPct val="120000"/>
              </a:lnSpc>
            </a:pPr>
            <a:r>
              <a:rPr lang="en-US" sz="2400" dirty="0" smtClean="0">
                <a:solidFill>
                  <a:schemeClr val="tx1">
                    <a:lumMod val="95000"/>
                    <a:lumOff val="5000"/>
                  </a:schemeClr>
                </a:solidFill>
                <a:latin typeface="Trebuchet MS" pitchFamily="34" charset="0"/>
              </a:rPr>
              <a:t>The ED sources alleged that </a:t>
            </a:r>
            <a:r>
              <a:rPr lang="en-US" sz="2400" dirty="0" err="1" smtClean="0">
                <a:solidFill>
                  <a:schemeClr val="tx1">
                    <a:lumMod val="95000"/>
                    <a:lumOff val="5000"/>
                  </a:schemeClr>
                </a:solidFill>
                <a:latin typeface="Trebuchet MS" pitchFamily="34" charset="0"/>
              </a:rPr>
              <a:t>Raju</a:t>
            </a:r>
            <a:r>
              <a:rPr lang="en-US" sz="2400" dirty="0" smtClean="0">
                <a:solidFill>
                  <a:schemeClr val="tx1">
                    <a:lumMod val="95000"/>
                    <a:lumOff val="5000"/>
                  </a:schemeClr>
                </a:solidFill>
                <a:latin typeface="Trebuchet MS" pitchFamily="34" charset="0"/>
              </a:rPr>
              <a:t> had diverted funds of Satyam into purchasing nearly 50 plots in </a:t>
            </a:r>
            <a:r>
              <a:rPr lang="en-US" sz="2400" dirty="0" err="1" smtClean="0">
                <a:solidFill>
                  <a:schemeClr val="tx1">
                    <a:lumMod val="95000"/>
                    <a:lumOff val="5000"/>
                  </a:schemeClr>
                </a:solidFill>
                <a:latin typeface="Trebuchet MS" pitchFamily="34" charset="0"/>
              </a:rPr>
              <a:t>Medchal</a:t>
            </a:r>
            <a:r>
              <a:rPr lang="en-US" sz="2400" dirty="0" smtClean="0">
                <a:solidFill>
                  <a:schemeClr val="tx1">
                    <a:lumMod val="95000"/>
                    <a:lumOff val="5000"/>
                  </a:schemeClr>
                </a:solidFill>
                <a:latin typeface="Trebuchet MS" pitchFamily="34" charset="0"/>
              </a:rPr>
              <a:t> and </a:t>
            </a:r>
            <a:r>
              <a:rPr lang="en-US" sz="2400" dirty="0" err="1" smtClean="0">
                <a:solidFill>
                  <a:schemeClr val="tx1">
                    <a:lumMod val="95000"/>
                    <a:lumOff val="5000"/>
                  </a:schemeClr>
                </a:solidFill>
                <a:latin typeface="Trebuchet MS" pitchFamily="34" charset="0"/>
              </a:rPr>
              <a:t>Qutbullahpur</a:t>
            </a:r>
            <a:r>
              <a:rPr lang="en-US" sz="2400" dirty="0" smtClean="0">
                <a:solidFill>
                  <a:schemeClr val="tx1">
                    <a:lumMod val="95000"/>
                    <a:lumOff val="5000"/>
                  </a:schemeClr>
                </a:solidFill>
                <a:latin typeface="Trebuchet MS" pitchFamily="34" charset="0"/>
              </a:rPr>
              <a:t> near Hyderabad. </a:t>
            </a:r>
          </a:p>
          <a:p>
            <a:pPr algn="just">
              <a:lnSpc>
                <a:spcPct val="120000"/>
              </a:lnSpc>
            </a:pPr>
            <a:r>
              <a:rPr lang="en-US" sz="2400" dirty="0" smtClean="0">
                <a:solidFill>
                  <a:schemeClr val="tx1">
                    <a:lumMod val="95000"/>
                    <a:lumOff val="5000"/>
                  </a:schemeClr>
                </a:solidFill>
                <a:latin typeface="Trebuchet MS" pitchFamily="34" charset="0"/>
              </a:rPr>
              <a:t>The ED alleged that several hundred </a:t>
            </a:r>
            <a:r>
              <a:rPr lang="en-US" sz="2400" dirty="0" err="1" smtClean="0">
                <a:solidFill>
                  <a:schemeClr val="tx1">
                    <a:lumMod val="95000"/>
                    <a:lumOff val="5000"/>
                  </a:schemeClr>
                </a:solidFill>
                <a:latin typeface="Trebuchet MS" pitchFamily="34" charset="0"/>
              </a:rPr>
              <a:t>crore</a:t>
            </a:r>
            <a:r>
              <a:rPr lang="en-US" sz="2400" dirty="0" smtClean="0">
                <a:solidFill>
                  <a:schemeClr val="tx1">
                    <a:lumMod val="95000"/>
                    <a:lumOff val="5000"/>
                  </a:schemeClr>
                </a:solidFill>
                <a:latin typeface="Trebuchet MS" pitchFamily="34" charset="0"/>
              </a:rPr>
              <a:t> rupees had been diverted from the Satyam Computer accounts and had been invested in purchasing land and other infrastructure for </a:t>
            </a:r>
            <a:r>
              <a:rPr lang="en-US" sz="2400" dirty="0" err="1" smtClean="0">
                <a:solidFill>
                  <a:schemeClr val="tx1">
                    <a:lumMod val="95000"/>
                    <a:lumOff val="5000"/>
                  </a:schemeClr>
                </a:solidFill>
                <a:latin typeface="Trebuchet MS" pitchFamily="34" charset="0"/>
              </a:rPr>
              <a:t>Maytas</a:t>
            </a:r>
            <a:r>
              <a:rPr lang="en-US" sz="2400" dirty="0" smtClean="0">
                <a:solidFill>
                  <a:schemeClr val="tx1">
                    <a:lumMod val="95000"/>
                    <a:lumOff val="5000"/>
                  </a:schemeClr>
                </a:solidFill>
                <a:latin typeface="Trebuchet MS" pitchFamily="34" charset="0"/>
              </a:rPr>
              <a:t>.</a:t>
            </a:r>
          </a:p>
        </p:txBody>
      </p:sp>
    </p:spTree>
    <p:extLst>
      <p:ext uri="{BB962C8B-B14F-4D97-AF65-F5344CB8AC3E}">
        <p14:creationId xmlns:p14="http://schemas.microsoft.com/office/powerpoint/2010/main" val="11020184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457201"/>
            <a:ext cx="8229600" cy="533400"/>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latin typeface="Trebuchet MS" pitchFamily="34" charset="0"/>
              </a:rPr>
              <a:t>SATYAM – Issue:</a:t>
            </a:r>
            <a:endParaRPr lang="en-US" dirty="0">
              <a:solidFill>
                <a:schemeClr val="accent1"/>
              </a:solidFill>
              <a:latin typeface="Trebuchet MS" pitchFamily="34" charset="0"/>
            </a:endParaRPr>
          </a:p>
        </p:txBody>
      </p:sp>
      <p:sp>
        <p:nvSpPr>
          <p:cNvPr id="3" name="Rectangle 3"/>
          <p:cNvSpPr txBox="1">
            <a:spLocks noChangeArrowheads="1"/>
          </p:cNvSpPr>
          <p:nvPr/>
        </p:nvSpPr>
        <p:spPr>
          <a:xfrm>
            <a:off x="724693" y="1447799"/>
            <a:ext cx="7694613" cy="4494213"/>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50000"/>
              </a:lnSpc>
            </a:pPr>
            <a:r>
              <a:rPr lang="en-US" sz="2400" dirty="0" smtClean="0">
                <a:solidFill>
                  <a:schemeClr val="tx1">
                    <a:lumMod val="95000"/>
                    <a:lumOff val="5000"/>
                  </a:schemeClr>
                </a:solidFill>
                <a:latin typeface="Trebuchet MS" pitchFamily="34" charset="0"/>
              </a:rPr>
              <a:t>The Directorate will go through deals of the IT company and ascertain their genuineness including payments made to acquire companies abroad.</a:t>
            </a:r>
          </a:p>
          <a:p>
            <a:pPr algn="just">
              <a:lnSpc>
                <a:spcPct val="150000"/>
              </a:lnSpc>
            </a:pPr>
            <a:r>
              <a:rPr lang="en-US" sz="2400" dirty="0" smtClean="0">
                <a:solidFill>
                  <a:schemeClr val="tx1">
                    <a:lumMod val="95000"/>
                    <a:lumOff val="5000"/>
                  </a:schemeClr>
                </a:solidFill>
                <a:latin typeface="Trebuchet MS" pitchFamily="34" charset="0"/>
              </a:rPr>
              <a:t>The ED will also send a team to a few countries to investigate and get documents of bank accounts opened in violation of Indian laws.</a:t>
            </a:r>
            <a:r>
              <a:rPr lang="en-US" dirty="0" smtClean="0">
                <a:solidFill>
                  <a:schemeClr val="tx1">
                    <a:lumMod val="95000"/>
                    <a:lumOff val="5000"/>
                  </a:schemeClr>
                </a:solidFill>
                <a:latin typeface="Trebuchet MS" pitchFamily="34" charset="0"/>
              </a:rPr>
              <a:t> </a:t>
            </a:r>
            <a:endParaRPr lang="en-US" dirty="0">
              <a:solidFill>
                <a:schemeClr val="tx1">
                  <a:lumMod val="95000"/>
                  <a:lumOff val="5000"/>
                </a:schemeClr>
              </a:solidFill>
              <a:latin typeface="Trebuchet MS" pitchFamily="34" charset="0"/>
            </a:endParaRPr>
          </a:p>
        </p:txBody>
      </p:sp>
    </p:spTree>
    <p:extLst>
      <p:ext uri="{BB962C8B-B14F-4D97-AF65-F5344CB8AC3E}">
        <p14:creationId xmlns:p14="http://schemas.microsoft.com/office/powerpoint/2010/main" val="8941075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9175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err="1" smtClean="0">
                <a:solidFill>
                  <a:schemeClr val="accent1"/>
                </a:solidFill>
                <a:latin typeface="Trebuchet MS" pitchFamily="34" charset="0"/>
              </a:rPr>
              <a:t>Hasan</a:t>
            </a:r>
            <a:r>
              <a:rPr lang="en-US" dirty="0" smtClean="0">
                <a:solidFill>
                  <a:schemeClr val="accent1"/>
                </a:solidFill>
                <a:latin typeface="Trebuchet MS" pitchFamily="34" charset="0"/>
              </a:rPr>
              <a:t> Ali Khan – Issues:</a:t>
            </a:r>
            <a:endParaRPr lang="en-US" dirty="0">
              <a:solidFill>
                <a:schemeClr val="accent1"/>
              </a:solidFill>
              <a:latin typeface="Trebuchet MS" pitchFamily="34" charset="0"/>
            </a:endParaRPr>
          </a:p>
        </p:txBody>
      </p:sp>
      <p:sp>
        <p:nvSpPr>
          <p:cNvPr id="3" name="Rectangle 3"/>
          <p:cNvSpPr txBox="1">
            <a:spLocks noChangeArrowheads="1"/>
          </p:cNvSpPr>
          <p:nvPr/>
        </p:nvSpPr>
        <p:spPr>
          <a:xfrm>
            <a:off x="453788" y="1295400"/>
            <a:ext cx="7770813" cy="44958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150000"/>
              </a:lnSpc>
            </a:pPr>
            <a:r>
              <a:rPr lang="en-US" sz="2400" dirty="0" smtClean="0">
                <a:latin typeface="Trebuchet MS" pitchFamily="34" charset="0"/>
              </a:rPr>
              <a:t>India's lone banking regulator, Reserve Bank of India, recently blocked the application of Swiss bank UBS for a banking license in India on the ground that it was involved in $8 billion money-laundering racket </a:t>
            </a:r>
          </a:p>
          <a:p>
            <a:pPr>
              <a:lnSpc>
                <a:spcPct val="150000"/>
              </a:lnSpc>
            </a:pPr>
            <a:r>
              <a:rPr lang="en-US" sz="2400" dirty="0" smtClean="0">
                <a:latin typeface="Trebuchet MS" pitchFamily="34" charset="0"/>
              </a:rPr>
              <a:t>RBI said it put the UBS application on hold because the bank failed to cooperate in a money-laundering case in which controversial Bombay-based businessman </a:t>
            </a:r>
            <a:r>
              <a:rPr lang="en-US" sz="2400" dirty="0" err="1" smtClean="0">
                <a:latin typeface="Trebuchet MS" pitchFamily="34" charset="0"/>
              </a:rPr>
              <a:t>Hasan</a:t>
            </a:r>
            <a:r>
              <a:rPr lang="en-US" sz="2400" dirty="0" smtClean="0">
                <a:latin typeface="Trebuchet MS" pitchFamily="34" charset="0"/>
              </a:rPr>
              <a:t> Ali Khan was involved. </a:t>
            </a:r>
          </a:p>
        </p:txBody>
      </p:sp>
    </p:spTree>
    <p:extLst>
      <p:ext uri="{BB962C8B-B14F-4D97-AF65-F5344CB8AC3E}">
        <p14:creationId xmlns:p14="http://schemas.microsoft.com/office/powerpoint/2010/main" val="2910692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9175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err="1" smtClean="0">
                <a:solidFill>
                  <a:schemeClr val="accent1"/>
                </a:solidFill>
                <a:latin typeface="Trebuchet MS" pitchFamily="34" charset="0"/>
              </a:rPr>
              <a:t>Hasan</a:t>
            </a:r>
            <a:r>
              <a:rPr lang="en-US" dirty="0" smtClean="0">
                <a:solidFill>
                  <a:schemeClr val="accent1"/>
                </a:solidFill>
                <a:latin typeface="Trebuchet MS" pitchFamily="34" charset="0"/>
              </a:rPr>
              <a:t> Ali Khan – Issues:</a:t>
            </a:r>
            <a:endParaRPr lang="en-US" dirty="0">
              <a:solidFill>
                <a:schemeClr val="accent1"/>
              </a:solidFill>
              <a:latin typeface="Trebuchet MS" pitchFamily="34" charset="0"/>
            </a:endParaRPr>
          </a:p>
        </p:txBody>
      </p:sp>
      <p:sp>
        <p:nvSpPr>
          <p:cNvPr id="3" name="Rectangle 3"/>
          <p:cNvSpPr txBox="1">
            <a:spLocks noChangeArrowheads="1"/>
          </p:cNvSpPr>
          <p:nvPr/>
        </p:nvSpPr>
        <p:spPr>
          <a:xfrm>
            <a:off x="453788" y="1295400"/>
            <a:ext cx="7770813" cy="44958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150000"/>
              </a:lnSpc>
            </a:pPr>
            <a:r>
              <a:rPr lang="en-US" sz="2400" dirty="0" smtClean="0">
                <a:latin typeface="Trebuchet MS" pitchFamily="34" charset="0"/>
              </a:rPr>
              <a:t>Khan is charged with large-scale breaching of India's currency controls.</a:t>
            </a:r>
          </a:p>
          <a:p>
            <a:pPr>
              <a:lnSpc>
                <a:spcPct val="150000"/>
              </a:lnSpc>
            </a:pPr>
            <a:r>
              <a:rPr lang="en-US" sz="2400" dirty="0" smtClean="0">
                <a:latin typeface="Trebuchet MS" pitchFamily="34" charset="0"/>
              </a:rPr>
              <a:t>RBI investigators found the link between UBS and Khan, as the businessman had deposited $8 billion at a Zurich branch of UBS.</a:t>
            </a:r>
          </a:p>
          <a:p>
            <a:pPr>
              <a:lnSpc>
                <a:spcPct val="150000"/>
              </a:lnSpc>
            </a:pPr>
            <a:r>
              <a:rPr lang="en-US" sz="2400" dirty="0" smtClean="0">
                <a:latin typeface="Trebuchet MS" pitchFamily="34" charset="0"/>
              </a:rPr>
              <a:t>They cited it as direct evidence for blocking the license of the bank.</a:t>
            </a:r>
            <a:endParaRPr lang="en-US" sz="2400" dirty="0">
              <a:latin typeface="Trebuchet MS" pitchFamily="34" charset="0"/>
            </a:endParaRPr>
          </a:p>
        </p:txBody>
      </p:sp>
    </p:spTree>
    <p:extLst>
      <p:ext uri="{BB962C8B-B14F-4D97-AF65-F5344CB8AC3E}">
        <p14:creationId xmlns:p14="http://schemas.microsoft.com/office/powerpoint/2010/main" val="1957051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3400" y="457200"/>
            <a:ext cx="7770813" cy="6127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sz="3200" dirty="0" smtClean="0">
                <a:solidFill>
                  <a:schemeClr val="accent1"/>
                </a:solidFill>
              </a:rPr>
              <a:t>High risk areas of AML:</a:t>
            </a:r>
            <a:endParaRPr lang="en-US" sz="3200" dirty="0">
              <a:solidFill>
                <a:schemeClr val="accent1"/>
              </a:solidFill>
            </a:endParaRPr>
          </a:p>
        </p:txBody>
      </p:sp>
      <p:sp>
        <p:nvSpPr>
          <p:cNvPr id="3" name="Rectangle 4"/>
          <p:cNvSpPr txBox="1">
            <a:spLocks noChangeArrowheads="1"/>
          </p:cNvSpPr>
          <p:nvPr/>
        </p:nvSpPr>
        <p:spPr>
          <a:xfrm>
            <a:off x="914400" y="1066800"/>
            <a:ext cx="7772400" cy="51816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80000"/>
              </a:lnSpc>
              <a:buFontTx/>
              <a:buNone/>
            </a:pPr>
            <a:r>
              <a:rPr lang="en-US" sz="2400" dirty="0" smtClean="0"/>
              <a:t>High risk countries:</a:t>
            </a:r>
          </a:p>
          <a:p>
            <a:pPr lvl="1">
              <a:lnSpc>
                <a:spcPct val="80000"/>
              </a:lnSpc>
              <a:buFont typeface="Wingdings" pitchFamily="2" charset="2"/>
              <a:buChar char="ì"/>
            </a:pPr>
            <a:r>
              <a:rPr lang="en-US" sz="2000" dirty="0" smtClean="0"/>
              <a:t>Drug producing countries</a:t>
            </a:r>
          </a:p>
          <a:p>
            <a:pPr lvl="1">
              <a:lnSpc>
                <a:spcPct val="80000"/>
              </a:lnSpc>
              <a:buFont typeface="Wingdings" pitchFamily="2" charset="2"/>
              <a:buChar char="ì"/>
            </a:pPr>
            <a:r>
              <a:rPr lang="en-US" sz="2000" dirty="0" smtClean="0"/>
              <a:t>Countries with high levels of corruption</a:t>
            </a:r>
          </a:p>
          <a:p>
            <a:pPr lvl="1">
              <a:lnSpc>
                <a:spcPct val="80000"/>
              </a:lnSpc>
              <a:buFont typeface="Wingdings" pitchFamily="2" charset="2"/>
              <a:buChar char="ì"/>
            </a:pPr>
            <a:r>
              <a:rPr lang="en-US" sz="2000" dirty="0" smtClean="0"/>
              <a:t>Countries linked to terrorist financing</a:t>
            </a:r>
          </a:p>
          <a:p>
            <a:pPr>
              <a:lnSpc>
                <a:spcPct val="80000"/>
              </a:lnSpc>
            </a:pPr>
            <a:endParaRPr lang="en-US" sz="2400" dirty="0" smtClean="0"/>
          </a:p>
          <a:p>
            <a:pPr>
              <a:lnSpc>
                <a:spcPct val="80000"/>
              </a:lnSpc>
              <a:buFontTx/>
              <a:buNone/>
            </a:pPr>
            <a:r>
              <a:rPr lang="en-US" sz="2400" dirty="0" smtClean="0"/>
              <a:t> High risk customers:</a:t>
            </a:r>
          </a:p>
          <a:p>
            <a:pPr lvl="1">
              <a:lnSpc>
                <a:spcPct val="80000"/>
              </a:lnSpc>
              <a:buFont typeface="Wingdings" pitchFamily="2" charset="2"/>
              <a:buChar char="ì"/>
            </a:pPr>
            <a:r>
              <a:rPr lang="en-US" sz="2000" dirty="0" smtClean="0"/>
              <a:t>Private money transmitters</a:t>
            </a:r>
          </a:p>
          <a:p>
            <a:pPr lvl="1">
              <a:lnSpc>
                <a:spcPct val="80000"/>
              </a:lnSpc>
              <a:buFont typeface="Wingdings" pitchFamily="2" charset="2"/>
              <a:buChar char="ì"/>
            </a:pPr>
            <a:r>
              <a:rPr lang="en-US" sz="2000" dirty="0" smtClean="0"/>
              <a:t>Money changers</a:t>
            </a:r>
          </a:p>
          <a:p>
            <a:pPr lvl="1">
              <a:lnSpc>
                <a:spcPct val="80000"/>
              </a:lnSpc>
              <a:buFont typeface="Wingdings" pitchFamily="2" charset="2"/>
              <a:buChar char="ì"/>
            </a:pPr>
            <a:r>
              <a:rPr lang="en-US" sz="2000" dirty="0" smtClean="0"/>
              <a:t>Real estate dealers</a:t>
            </a:r>
          </a:p>
          <a:p>
            <a:pPr lvl="1">
              <a:lnSpc>
                <a:spcPct val="80000"/>
              </a:lnSpc>
              <a:buFont typeface="Wingdings" pitchFamily="2" charset="2"/>
              <a:buChar char="ì"/>
            </a:pPr>
            <a:r>
              <a:rPr lang="en-US" sz="2000" dirty="0" smtClean="0"/>
              <a:t>Casinos, gambling outfits</a:t>
            </a:r>
          </a:p>
          <a:p>
            <a:pPr lvl="1">
              <a:lnSpc>
                <a:spcPct val="80000"/>
              </a:lnSpc>
              <a:buFont typeface="Wingdings" pitchFamily="2" charset="2"/>
              <a:buChar char="ì"/>
            </a:pPr>
            <a:r>
              <a:rPr lang="en-US" sz="2000" dirty="0" smtClean="0"/>
              <a:t>Non profit organizations –charities</a:t>
            </a:r>
          </a:p>
          <a:p>
            <a:pPr>
              <a:lnSpc>
                <a:spcPct val="80000"/>
              </a:lnSpc>
              <a:buFontTx/>
              <a:buNone/>
            </a:pPr>
            <a:endParaRPr lang="en-US" sz="2400" b="1" dirty="0" smtClean="0"/>
          </a:p>
          <a:p>
            <a:pPr>
              <a:lnSpc>
                <a:spcPct val="80000"/>
              </a:lnSpc>
              <a:buFontTx/>
              <a:buNone/>
            </a:pPr>
            <a:r>
              <a:rPr lang="en-US" sz="2400" dirty="0" smtClean="0"/>
              <a:t>High risk services:</a:t>
            </a:r>
          </a:p>
          <a:p>
            <a:pPr lvl="1">
              <a:lnSpc>
                <a:spcPct val="80000"/>
              </a:lnSpc>
              <a:buFont typeface="Wingdings" pitchFamily="2" charset="2"/>
              <a:buChar char="ì"/>
            </a:pPr>
            <a:r>
              <a:rPr lang="en-US" sz="2000" dirty="0" smtClean="0"/>
              <a:t>Wire transfers</a:t>
            </a:r>
          </a:p>
          <a:p>
            <a:pPr lvl="1">
              <a:lnSpc>
                <a:spcPct val="80000"/>
              </a:lnSpc>
              <a:buFont typeface="Wingdings" pitchFamily="2" charset="2"/>
              <a:buChar char="ì"/>
            </a:pPr>
            <a:r>
              <a:rPr lang="en-US" sz="2000" dirty="0" smtClean="0"/>
              <a:t>Private banking </a:t>
            </a:r>
          </a:p>
          <a:p>
            <a:pPr lvl="1">
              <a:lnSpc>
                <a:spcPct val="80000"/>
              </a:lnSpc>
              <a:buFont typeface="Wingdings" pitchFamily="2" charset="2"/>
              <a:buChar char="ì"/>
            </a:pPr>
            <a:r>
              <a:rPr lang="en-US" sz="2000" dirty="0" smtClean="0"/>
              <a:t>Correspondent banking</a:t>
            </a:r>
          </a:p>
          <a:p>
            <a:pPr lvl="1">
              <a:lnSpc>
                <a:spcPct val="80000"/>
              </a:lnSpc>
              <a:buFont typeface="Wingdings" pitchFamily="2" charset="2"/>
              <a:buChar char="ì"/>
            </a:pPr>
            <a:r>
              <a:rPr lang="en-US" sz="2000" dirty="0" smtClean="0"/>
              <a:t>Electronic banking services-internet, debit/credit cards</a:t>
            </a:r>
            <a:endParaRPr lang="en-US" sz="2000" dirty="0"/>
          </a:p>
        </p:txBody>
      </p:sp>
    </p:spTree>
    <p:extLst>
      <p:ext uri="{BB962C8B-B14F-4D97-AF65-F5344CB8AC3E}">
        <p14:creationId xmlns:p14="http://schemas.microsoft.com/office/powerpoint/2010/main" val="2253169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27228" y="533399"/>
            <a:ext cx="7983372" cy="1200329"/>
          </a:xfrm>
          <a:prstGeom prst="rect">
            <a:avLst/>
          </a:prstGeom>
          <a:noFill/>
        </p:spPr>
        <p:txBody>
          <a:bodyPr wrap="square" rtlCol="0">
            <a:spAutoFit/>
          </a:bodyPr>
          <a:lstStyle/>
          <a:p>
            <a:pPr algn="just"/>
            <a:r>
              <a:rPr lang="en-US" sz="2400" b="1" dirty="0" smtClean="0">
                <a:solidFill>
                  <a:schemeClr val="accent1"/>
                </a:solidFill>
              </a:rPr>
              <a:t>Money Laundering generally refers to ‘washing’ of the proceeds or profits generated from:</a:t>
            </a:r>
            <a:endParaRPr lang="en-US" sz="2400" b="1" dirty="0">
              <a:solidFill>
                <a:schemeClr val="accent1"/>
              </a:solidFill>
            </a:endParaRPr>
          </a:p>
        </p:txBody>
      </p:sp>
      <p:sp>
        <p:nvSpPr>
          <p:cNvPr id="7" name="Oval 4"/>
          <p:cNvSpPr>
            <a:spLocks noChangeArrowheads="1"/>
          </p:cNvSpPr>
          <p:nvPr/>
        </p:nvSpPr>
        <p:spPr bwMode="auto">
          <a:xfrm>
            <a:off x="3971214" y="3250606"/>
            <a:ext cx="1295400" cy="1219200"/>
          </a:xfrm>
          <a:prstGeom prst="ellipse">
            <a:avLst/>
          </a:prstGeom>
          <a:solidFill>
            <a:srgbClr val="666666"/>
          </a:solidFill>
          <a:ln w="9360">
            <a:solidFill>
              <a:srgbClr val="7030A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FF"/>
                </a:solidFill>
              </a:rPr>
              <a:t>Criminal</a:t>
            </a:r>
          </a:p>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FF"/>
                </a:solidFill>
              </a:rPr>
              <a:t> Activities</a:t>
            </a:r>
          </a:p>
        </p:txBody>
      </p:sp>
      <p:sp>
        <p:nvSpPr>
          <p:cNvPr id="8" name="Oval 3"/>
          <p:cNvSpPr>
            <a:spLocks noChangeArrowheads="1"/>
          </p:cNvSpPr>
          <p:nvPr/>
        </p:nvSpPr>
        <p:spPr bwMode="auto">
          <a:xfrm>
            <a:off x="3748269" y="1733728"/>
            <a:ext cx="1600200" cy="609600"/>
          </a:xfrm>
          <a:prstGeom prst="ellipse">
            <a:avLst/>
          </a:prstGeom>
          <a:solidFill>
            <a:schemeClr val="bg1">
              <a:lumMod val="75000"/>
            </a:schemeClr>
          </a:solidFill>
          <a:ln w="9360">
            <a:solidFill>
              <a:srgbClr val="7030A0"/>
            </a:solidFill>
            <a:miter lim="800000"/>
            <a:headEnd/>
            <a:tailEnd/>
          </a:ln>
          <a:effectLst/>
        </p:spPr>
        <p:txBody>
          <a:bodyPr wrap="none" lIns="90000" tIns="45000" rIns="90000" bIns="45000" anchor="ctr"/>
          <a:lstStyle/>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Kidnapping</a:t>
            </a:r>
          </a:p>
        </p:txBody>
      </p:sp>
      <p:sp>
        <p:nvSpPr>
          <p:cNvPr id="10" name="Oval 7"/>
          <p:cNvSpPr>
            <a:spLocks noChangeArrowheads="1"/>
          </p:cNvSpPr>
          <p:nvPr/>
        </p:nvSpPr>
        <p:spPr bwMode="auto">
          <a:xfrm>
            <a:off x="5811515" y="2159000"/>
            <a:ext cx="1676400" cy="533400"/>
          </a:xfrm>
          <a:prstGeom prst="ellipse">
            <a:avLst/>
          </a:prstGeom>
          <a:solidFill>
            <a:schemeClr val="bg1">
              <a:lumMod val="75000"/>
            </a:schemeClr>
          </a:solidFill>
          <a:ln w="9360">
            <a:solidFill>
              <a:srgbClr val="7030A0"/>
            </a:solidFill>
            <a:miter lim="800000"/>
            <a:headEnd/>
            <a:tailEnd/>
          </a:ln>
          <a:effectLst/>
        </p:spPr>
        <p:txBody>
          <a:bodyPr wrap="none" lIns="90000" tIns="45000" rIns="90000" bIns="45000" anchor="ctr"/>
          <a:lstStyle/>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dirty="0">
              <a:solidFill>
                <a:srgbClr val="000000"/>
              </a:solidFill>
            </a:endParaRPr>
          </a:p>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Extortion</a:t>
            </a:r>
          </a:p>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dirty="0">
              <a:solidFill>
                <a:srgbClr val="000000"/>
              </a:solidFill>
            </a:endParaRPr>
          </a:p>
        </p:txBody>
      </p:sp>
      <p:sp>
        <p:nvSpPr>
          <p:cNvPr id="11" name="Oval 11"/>
          <p:cNvSpPr>
            <a:spLocks noChangeArrowheads="1"/>
          </p:cNvSpPr>
          <p:nvPr/>
        </p:nvSpPr>
        <p:spPr bwMode="auto">
          <a:xfrm>
            <a:off x="6324600" y="3131367"/>
            <a:ext cx="2057400" cy="838200"/>
          </a:xfrm>
          <a:prstGeom prst="ellipse">
            <a:avLst/>
          </a:prstGeom>
          <a:solidFill>
            <a:schemeClr val="bg1">
              <a:lumMod val="75000"/>
            </a:schemeClr>
          </a:solidFill>
          <a:ln w="9360">
            <a:solidFill>
              <a:srgbClr val="7030A0"/>
            </a:solidFill>
            <a:miter lim="800000"/>
            <a:headEnd/>
            <a:tailEnd/>
          </a:ln>
          <a:effectLst/>
        </p:spPr>
        <p:txBody>
          <a:bodyPr wrap="none" lIns="90000" tIns="45000" rIns="90000" bIns="45000" anchor="ctr"/>
          <a:lstStyle/>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dirty="0">
              <a:solidFill>
                <a:srgbClr val="000000"/>
              </a:solidFill>
            </a:endParaRPr>
          </a:p>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Bribery</a:t>
            </a:r>
          </a:p>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 &amp; Corruption</a:t>
            </a:r>
          </a:p>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GB" dirty="0">
              <a:solidFill>
                <a:srgbClr val="000000"/>
              </a:solidFill>
            </a:endParaRPr>
          </a:p>
        </p:txBody>
      </p:sp>
      <p:sp>
        <p:nvSpPr>
          <p:cNvPr id="12" name="Oval 6"/>
          <p:cNvSpPr>
            <a:spLocks noChangeArrowheads="1"/>
          </p:cNvSpPr>
          <p:nvPr/>
        </p:nvSpPr>
        <p:spPr bwMode="auto">
          <a:xfrm>
            <a:off x="6248400" y="4331520"/>
            <a:ext cx="1828800" cy="1147763"/>
          </a:xfrm>
          <a:prstGeom prst="ellipse">
            <a:avLst/>
          </a:prstGeom>
          <a:solidFill>
            <a:schemeClr val="bg1">
              <a:lumMod val="75000"/>
            </a:schemeClr>
          </a:solidFill>
          <a:ln w="9360">
            <a:solidFill>
              <a:srgbClr val="7030A0"/>
            </a:solidFill>
            <a:miter lim="800000"/>
            <a:headEnd/>
            <a:tailEnd/>
          </a:ln>
          <a:effectLst/>
        </p:spPr>
        <p:txBody>
          <a:bodyPr wrap="none" lIns="90000" tIns="45000" rIns="90000" bIns="45000" anchor="ctr"/>
          <a:lstStyle/>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Gambling, </a:t>
            </a:r>
          </a:p>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Robbery,</a:t>
            </a:r>
          </a:p>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 Cheating</a:t>
            </a:r>
          </a:p>
        </p:txBody>
      </p:sp>
      <p:sp>
        <p:nvSpPr>
          <p:cNvPr id="13" name="Oval 10"/>
          <p:cNvSpPr>
            <a:spLocks noChangeArrowheads="1"/>
          </p:cNvSpPr>
          <p:nvPr/>
        </p:nvSpPr>
        <p:spPr bwMode="auto">
          <a:xfrm>
            <a:off x="4743014" y="5428189"/>
            <a:ext cx="1886386" cy="877887"/>
          </a:xfrm>
          <a:prstGeom prst="ellipse">
            <a:avLst/>
          </a:prstGeom>
          <a:solidFill>
            <a:schemeClr val="bg1">
              <a:lumMod val="75000"/>
            </a:schemeClr>
          </a:solidFill>
          <a:ln w="9360">
            <a:solidFill>
              <a:srgbClr val="7030A0"/>
            </a:solidFill>
            <a:miter lim="800000"/>
            <a:headEnd/>
            <a:tailEnd/>
          </a:ln>
          <a:effectLst/>
        </p:spPr>
        <p:txBody>
          <a:bodyPr wrap="none" lIns="90000" tIns="45000" rIns="90000" bIns="45000" anchor="ctr"/>
          <a:lstStyle/>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Counterfeiting</a:t>
            </a:r>
          </a:p>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 &amp; Forgery</a:t>
            </a:r>
          </a:p>
        </p:txBody>
      </p:sp>
      <p:sp>
        <p:nvSpPr>
          <p:cNvPr id="14" name="Oval 5"/>
          <p:cNvSpPr>
            <a:spLocks noChangeArrowheads="1"/>
          </p:cNvSpPr>
          <p:nvPr/>
        </p:nvSpPr>
        <p:spPr bwMode="auto">
          <a:xfrm>
            <a:off x="2802919" y="5614473"/>
            <a:ext cx="1633205" cy="684449"/>
          </a:xfrm>
          <a:prstGeom prst="ellipse">
            <a:avLst/>
          </a:prstGeom>
          <a:solidFill>
            <a:schemeClr val="bg1">
              <a:lumMod val="75000"/>
            </a:schemeClr>
          </a:solidFill>
          <a:ln w="9360">
            <a:solidFill>
              <a:srgbClr val="7030A0"/>
            </a:solidFill>
            <a:miter lim="800000"/>
            <a:headEnd/>
            <a:tailEnd/>
          </a:ln>
          <a:effectLst/>
        </p:spPr>
        <p:txBody>
          <a:bodyPr wrap="none" lIns="90000" tIns="45000" rIns="90000" bIns="45000" anchor="ctr"/>
          <a:lstStyle/>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Terrorist Act</a:t>
            </a:r>
          </a:p>
        </p:txBody>
      </p:sp>
      <p:sp>
        <p:nvSpPr>
          <p:cNvPr id="15" name="Oval 9"/>
          <p:cNvSpPr>
            <a:spLocks noChangeArrowheads="1"/>
          </p:cNvSpPr>
          <p:nvPr/>
        </p:nvSpPr>
        <p:spPr bwMode="auto">
          <a:xfrm>
            <a:off x="1581162" y="2159000"/>
            <a:ext cx="1828800" cy="618343"/>
          </a:xfrm>
          <a:prstGeom prst="ellipse">
            <a:avLst/>
          </a:prstGeom>
          <a:solidFill>
            <a:schemeClr val="bg1">
              <a:lumMod val="75000"/>
            </a:schemeClr>
          </a:solidFill>
          <a:ln w="9360">
            <a:solidFill>
              <a:srgbClr val="7030A0"/>
            </a:solidFill>
            <a:miter lim="800000"/>
            <a:headEnd/>
            <a:tailEnd/>
          </a:ln>
          <a:effectLst/>
        </p:spPr>
        <p:txBody>
          <a:bodyPr wrap="none" lIns="90000" tIns="45000" rIns="90000" bIns="45000" anchor="ctr"/>
          <a:lstStyle/>
          <a:p>
            <a: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000000"/>
                </a:solidFill>
              </a:rPr>
              <a:t>Prostitution</a:t>
            </a:r>
          </a:p>
        </p:txBody>
      </p:sp>
      <p:sp>
        <p:nvSpPr>
          <p:cNvPr id="16" name="Oval 8"/>
          <p:cNvSpPr>
            <a:spLocks noChangeArrowheads="1"/>
          </p:cNvSpPr>
          <p:nvPr/>
        </p:nvSpPr>
        <p:spPr bwMode="auto">
          <a:xfrm>
            <a:off x="1222612" y="4437363"/>
            <a:ext cx="1981200" cy="1066800"/>
          </a:xfrm>
          <a:prstGeom prst="ellipse">
            <a:avLst/>
          </a:prstGeom>
          <a:solidFill>
            <a:schemeClr val="bg1">
              <a:lumMod val="75000"/>
            </a:schemeClr>
          </a:solidFill>
          <a:ln w="9360">
            <a:solidFill>
              <a:srgbClr val="7030A0"/>
            </a:solidFill>
            <a:miter lim="800000"/>
            <a:headEnd/>
            <a:tailEnd/>
          </a:ln>
          <a:effectLst/>
        </p:spPr>
        <p:txBody>
          <a:bodyPr wrap="none" lIns="90000" tIns="45000" rIns="90000" bIns="45000" anchor="ctr"/>
          <a:lstStyle/>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GB" sz="1800" b="0" i="0" u="none" strike="noStrike" kern="0" cap="none" spc="0" normalizeH="0" baseline="0" noProof="0" dirty="0" smtClean="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1800" b="0" i="0" u="none" strike="noStrike" kern="0" cap="none" spc="0" normalizeH="0" baseline="0" noProof="0" dirty="0" smtClean="0">
                <a:ln>
                  <a:noFill/>
                </a:ln>
                <a:solidFill>
                  <a:srgbClr val="000000"/>
                </a:solidFill>
                <a:effectLst/>
                <a:uLnTx/>
                <a:uFillTx/>
              </a:rPr>
              <a:t>Smuggling</a:t>
            </a:r>
          </a:p>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1800" b="0" i="0" u="none" strike="noStrike" kern="0" cap="none" spc="0" normalizeH="0" baseline="0" noProof="0" dirty="0" smtClean="0">
                <a:ln>
                  <a:noFill/>
                </a:ln>
                <a:solidFill>
                  <a:srgbClr val="000000"/>
                </a:solidFill>
                <a:effectLst/>
                <a:uLnTx/>
                <a:uFillTx/>
              </a:rPr>
              <a:t>(arms, people,</a:t>
            </a:r>
          </a:p>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1800" b="0" i="0" u="none" strike="noStrike" kern="0" cap="none" spc="0" normalizeH="0" baseline="0" noProof="0" dirty="0" smtClean="0">
                <a:ln>
                  <a:noFill/>
                </a:ln>
                <a:solidFill>
                  <a:srgbClr val="000000"/>
                </a:solidFill>
                <a:effectLst/>
                <a:uLnTx/>
                <a:uFillTx/>
              </a:rPr>
              <a:t>goods)‏</a:t>
            </a:r>
          </a:p>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GB" sz="1800" b="0" i="0" u="none" strike="noStrike" kern="0" cap="none" spc="0" normalizeH="0" baseline="0" noProof="0" dirty="0" smtClean="0">
              <a:ln>
                <a:noFill/>
              </a:ln>
              <a:solidFill>
                <a:srgbClr val="000000"/>
              </a:solidFill>
              <a:effectLst/>
              <a:uLnTx/>
              <a:uFillTx/>
            </a:endParaRPr>
          </a:p>
        </p:txBody>
      </p:sp>
      <p:sp>
        <p:nvSpPr>
          <p:cNvPr id="17" name="Oval 12"/>
          <p:cNvSpPr>
            <a:spLocks noChangeArrowheads="1"/>
          </p:cNvSpPr>
          <p:nvPr/>
        </p:nvSpPr>
        <p:spPr bwMode="auto">
          <a:xfrm>
            <a:off x="1238534" y="3133806"/>
            <a:ext cx="1828800" cy="754063"/>
          </a:xfrm>
          <a:prstGeom prst="ellipse">
            <a:avLst/>
          </a:prstGeom>
          <a:solidFill>
            <a:schemeClr val="bg1">
              <a:lumMod val="75000"/>
            </a:schemeClr>
          </a:solidFill>
          <a:ln w="9360">
            <a:solidFill>
              <a:srgbClr val="7030A0"/>
            </a:solidFill>
            <a:miter lim="800000"/>
            <a:headEnd/>
            <a:tailEnd/>
          </a:ln>
          <a:effectLst/>
        </p:spPr>
        <p:txBody>
          <a:bodyPr wrap="none" lIns="90000" tIns="45000" rIns="90000" bIns="45000" anchor="ctr"/>
          <a:lstStyle/>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GB" sz="1800" b="0" i="0" u="none" strike="noStrike" kern="0" cap="none" spc="0" normalizeH="0" baseline="0" noProof="0" dirty="0" smtClean="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1800" b="0" i="0" u="none" strike="noStrike" kern="0" cap="none" spc="0" normalizeH="0" baseline="0" noProof="0" dirty="0" smtClean="0">
                <a:ln>
                  <a:noFill/>
                </a:ln>
                <a:solidFill>
                  <a:srgbClr val="000000"/>
                </a:solidFill>
                <a:effectLst/>
                <a:uLnTx/>
                <a:uFillTx/>
              </a:rPr>
              <a:t>Drug </a:t>
            </a:r>
          </a:p>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1800" b="0" i="0" u="none" strike="noStrike" kern="0" cap="none" spc="0" normalizeH="0" baseline="0" noProof="0" dirty="0" smtClean="0">
                <a:ln>
                  <a:noFill/>
                </a:ln>
                <a:solidFill>
                  <a:srgbClr val="000000"/>
                </a:solidFill>
                <a:effectLst/>
                <a:uLnTx/>
                <a:uFillTx/>
              </a:rPr>
              <a:t>Trafficking</a:t>
            </a:r>
          </a:p>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GB" sz="1800" b="0" i="0" u="none" strike="noStrike" kern="0" cap="none" spc="0" normalizeH="0" baseline="0" noProof="0" dirty="0" smtClean="0">
              <a:ln>
                <a:noFill/>
              </a:ln>
              <a:solidFill>
                <a:srgbClr val="000000"/>
              </a:solidFill>
              <a:effectLst/>
              <a:uLnTx/>
              <a:uFillTx/>
            </a:endParaRPr>
          </a:p>
        </p:txBody>
      </p:sp>
      <p:cxnSp>
        <p:nvCxnSpPr>
          <p:cNvPr id="19" name="Straight Arrow Connector 18"/>
          <p:cNvCxnSpPr>
            <a:stCxn id="7" idx="0"/>
            <a:endCxn id="8" idx="4"/>
          </p:cNvCxnSpPr>
          <p:nvPr/>
        </p:nvCxnSpPr>
        <p:spPr>
          <a:xfrm flipH="1" flipV="1">
            <a:off x="4548369" y="2343328"/>
            <a:ext cx="70545" cy="907278"/>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7" idx="7"/>
            <a:endCxn id="10" idx="3"/>
          </p:cNvCxnSpPr>
          <p:nvPr/>
        </p:nvCxnSpPr>
        <p:spPr>
          <a:xfrm flipV="1">
            <a:off x="5076907" y="2614285"/>
            <a:ext cx="980111" cy="814869"/>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11" idx="2"/>
          </p:cNvCxnSpPr>
          <p:nvPr/>
        </p:nvCxnSpPr>
        <p:spPr>
          <a:xfrm flipV="1">
            <a:off x="5266614" y="3550467"/>
            <a:ext cx="1057986" cy="201317"/>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12" idx="1"/>
          </p:cNvCxnSpPr>
          <p:nvPr/>
        </p:nvCxnSpPr>
        <p:spPr>
          <a:xfrm>
            <a:off x="5266614" y="4038600"/>
            <a:ext cx="1249608" cy="461006"/>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861041" y="4437363"/>
            <a:ext cx="405573" cy="1041921"/>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endCxn id="14" idx="0"/>
          </p:cNvCxnSpPr>
          <p:nvPr/>
        </p:nvCxnSpPr>
        <p:spPr>
          <a:xfrm flipH="1">
            <a:off x="3619522" y="4436397"/>
            <a:ext cx="719103" cy="1178076"/>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2590800" y="3918825"/>
            <a:ext cx="1380416" cy="550981"/>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endCxn id="17" idx="6"/>
          </p:cNvCxnSpPr>
          <p:nvPr/>
        </p:nvCxnSpPr>
        <p:spPr>
          <a:xfrm flipH="1" flipV="1">
            <a:off x="3067334" y="3510838"/>
            <a:ext cx="968741" cy="94257"/>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7" idx="1"/>
            <a:endCxn id="15" idx="5"/>
          </p:cNvCxnSpPr>
          <p:nvPr/>
        </p:nvCxnSpPr>
        <p:spPr>
          <a:xfrm flipH="1" flipV="1">
            <a:off x="3142140" y="2686789"/>
            <a:ext cx="1018781" cy="742365"/>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8154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762000" y="301625"/>
            <a:ext cx="7923213" cy="688975"/>
          </a:xfrm>
          <a:prstGeom prst="rect">
            <a:avLst/>
          </a:prstGeom>
        </p:spPr>
        <p:txBody>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dirty="0" smtClean="0">
                <a:solidFill>
                  <a:schemeClr val="accent1"/>
                </a:solidFill>
                <a:latin typeface="Trebuchet MS" pitchFamily="34" charset="0"/>
              </a:rPr>
              <a:t>Risk Factors:</a:t>
            </a:r>
            <a:endParaRPr lang="en-US" dirty="0">
              <a:solidFill>
                <a:schemeClr val="accent1"/>
              </a:solidFill>
              <a:latin typeface="Trebuchet MS" pitchFamily="34" charset="0"/>
            </a:endParaRPr>
          </a:p>
        </p:txBody>
      </p:sp>
      <p:sp>
        <p:nvSpPr>
          <p:cNvPr id="3" name="Rectangle 5"/>
          <p:cNvSpPr txBox="1">
            <a:spLocks noChangeArrowheads="1"/>
          </p:cNvSpPr>
          <p:nvPr/>
        </p:nvSpPr>
        <p:spPr>
          <a:xfrm>
            <a:off x="760413" y="990601"/>
            <a:ext cx="7924800" cy="51054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63500" indent="279400">
              <a:lnSpc>
                <a:spcPct val="90000"/>
              </a:lnSpc>
              <a:buFontTx/>
              <a:buNone/>
            </a:pPr>
            <a:r>
              <a:rPr lang="en-US" sz="2400" dirty="0" smtClean="0">
                <a:latin typeface="Trebuchet MS" pitchFamily="34" charset="0"/>
              </a:rPr>
              <a:t>Vulnerabilities:</a:t>
            </a:r>
          </a:p>
          <a:p>
            <a:pPr marL="1085850" lvl="1">
              <a:lnSpc>
                <a:spcPct val="90000"/>
              </a:lnSpc>
              <a:buFont typeface="Wingdings" pitchFamily="2" charset="2"/>
              <a:buChar char="ì"/>
            </a:pPr>
            <a:r>
              <a:rPr lang="en-US" sz="2000" dirty="0" smtClean="0">
                <a:latin typeface="Trebuchet MS" pitchFamily="34" charset="0"/>
              </a:rPr>
              <a:t>Entities may  not be regulated</a:t>
            </a:r>
          </a:p>
          <a:p>
            <a:pPr marL="1085850" lvl="1">
              <a:lnSpc>
                <a:spcPct val="90000"/>
              </a:lnSpc>
              <a:buFont typeface="Wingdings" pitchFamily="2" charset="2"/>
              <a:buChar char="ì"/>
            </a:pPr>
            <a:r>
              <a:rPr lang="en-US" sz="2000" dirty="0" smtClean="0">
                <a:latin typeface="Trebuchet MS" pitchFamily="34" charset="0"/>
              </a:rPr>
              <a:t>Customer anonymity(Secrecy)</a:t>
            </a:r>
          </a:p>
          <a:p>
            <a:pPr marL="1085850" lvl="1">
              <a:lnSpc>
                <a:spcPct val="90000"/>
              </a:lnSpc>
              <a:buFont typeface="Wingdings" pitchFamily="2" charset="2"/>
              <a:buChar char="ì"/>
            </a:pPr>
            <a:r>
              <a:rPr lang="en-US" sz="2000" dirty="0" smtClean="0">
                <a:latin typeface="Trebuchet MS" pitchFamily="34" charset="0"/>
              </a:rPr>
              <a:t>No face to face relationship</a:t>
            </a:r>
          </a:p>
          <a:p>
            <a:pPr marL="1085850" lvl="1">
              <a:lnSpc>
                <a:spcPct val="90000"/>
              </a:lnSpc>
              <a:buFont typeface="Wingdings" pitchFamily="2" charset="2"/>
              <a:buChar char="ì"/>
            </a:pPr>
            <a:r>
              <a:rPr lang="en-US" sz="2000" dirty="0" smtClean="0">
                <a:latin typeface="Trebuchet MS" pitchFamily="34" charset="0"/>
              </a:rPr>
              <a:t>Anonymous funding(Promissory notes) </a:t>
            </a:r>
          </a:p>
          <a:p>
            <a:pPr marL="1085850" lvl="1">
              <a:lnSpc>
                <a:spcPct val="90000"/>
              </a:lnSpc>
              <a:buFont typeface="Wingdings" pitchFamily="2" charset="2"/>
              <a:buChar char="ì"/>
            </a:pPr>
            <a:r>
              <a:rPr lang="en-US" sz="2000" dirty="0" smtClean="0">
                <a:latin typeface="Trebuchet MS" pitchFamily="34" charset="0"/>
              </a:rPr>
              <a:t>Cross border transfers</a:t>
            </a:r>
          </a:p>
          <a:p>
            <a:pPr marL="1085850" lvl="1">
              <a:lnSpc>
                <a:spcPct val="90000"/>
              </a:lnSpc>
              <a:buFont typeface="Wingdings" pitchFamily="2" charset="2"/>
              <a:buChar char="ì"/>
            </a:pPr>
            <a:r>
              <a:rPr lang="en-US" sz="2000" dirty="0" smtClean="0">
                <a:latin typeface="Trebuchet MS" pitchFamily="34" charset="0"/>
              </a:rPr>
              <a:t>access to cash globally through ATMs</a:t>
            </a:r>
          </a:p>
          <a:p>
            <a:pPr marL="884682" lvl="1" indent="0">
              <a:lnSpc>
                <a:spcPct val="90000"/>
              </a:lnSpc>
              <a:buNone/>
            </a:pPr>
            <a:endParaRPr lang="en-US" sz="2000" dirty="0" smtClean="0">
              <a:latin typeface="Trebuchet MS" pitchFamily="34" charset="0"/>
            </a:endParaRPr>
          </a:p>
          <a:p>
            <a:pPr marL="63500" indent="279400">
              <a:lnSpc>
                <a:spcPct val="90000"/>
              </a:lnSpc>
              <a:buFontTx/>
              <a:buNone/>
            </a:pPr>
            <a:r>
              <a:rPr lang="en-US" sz="2400" dirty="0" smtClean="0">
                <a:latin typeface="Trebuchet MS" pitchFamily="34" charset="0"/>
              </a:rPr>
              <a:t>Possible risk  mitigates:</a:t>
            </a:r>
          </a:p>
          <a:p>
            <a:pPr marL="1085850" lvl="1">
              <a:lnSpc>
                <a:spcPct val="90000"/>
              </a:lnSpc>
              <a:buFont typeface="Wingdings" pitchFamily="2" charset="2"/>
              <a:buChar char="ì"/>
            </a:pPr>
            <a:r>
              <a:rPr lang="en-US" sz="2000" dirty="0" smtClean="0">
                <a:latin typeface="Trebuchet MS" pitchFamily="34" charset="0"/>
              </a:rPr>
              <a:t>Verification of customer identity</a:t>
            </a:r>
          </a:p>
          <a:p>
            <a:pPr marL="1085850" lvl="1">
              <a:lnSpc>
                <a:spcPct val="90000"/>
              </a:lnSpc>
              <a:buFont typeface="Wingdings" pitchFamily="2" charset="2"/>
              <a:buChar char="ì"/>
            </a:pPr>
            <a:r>
              <a:rPr lang="en-US" sz="2000" dirty="0" smtClean="0">
                <a:latin typeface="Trebuchet MS" pitchFamily="34" charset="0"/>
              </a:rPr>
              <a:t>Limit funding options</a:t>
            </a:r>
          </a:p>
          <a:p>
            <a:pPr marL="1085850" lvl="1">
              <a:lnSpc>
                <a:spcPct val="90000"/>
              </a:lnSpc>
              <a:buFont typeface="Wingdings" pitchFamily="2" charset="2"/>
              <a:buChar char="ì"/>
            </a:pPr>
            <a:r>
              <a:rPr lang="en-US" sz="2000" dirty="0" smtClean="0">
                <a:latin typeface="Trebuchet MS" pitchFamily="34" charset="0"/>
              </a:rPr>
              <a:t>Limit card value</a:t>
            </a:r>
          </a:p>
          <a:p>
            <a:pPr marL="1085850" lvl="1">
              <a:lnSpc>
                <a:spcPct val="90000"/>
              </a:lnSpc>
              <a:buFont typeface="Wingdings" pitchFamily="2" charset="2"/>
              <a:buChar char="ì"/>
            </a:pPr>
            <a:r>
              <a:rPr lang="en-US" sz="2000" dirty="0" smtClean="0">
                <a:latin typeface="Trebuchet MS" pitchFamily="34" charset="0"/>
              </a:rPr>
              <a:t>Monitor transactions</a:t>
            </a:r>
          </a:p>
          <a:p>
            <a:pPr marL="1085850" lvl="1">
              <a:lnSpc>
                <a:spcPct val="90000"/>
              </a:lnSpc>
              <a:buFont typeface="Wingdings" pitchFamily="2" charset="2"/>
              <a:buChar char="ì"/>
            </a:pPr>
            <a:r>
              <a:rPr lang="en-US" sz="2000" dirty="0" smtClean="0">
                <a:latin typeface="Trebuchet MS" pitchFamily="34" charset="0"/>
              </a:rPr>
              <a:t>Reporting of suspicious activity</a:t>
            </a:r>
          </a:p>
          <a:p>
            <a:pPr marL="1085850" lvl="1">
              <a:lnSpc>
                <a:spcPct val="90000"/>
              </a:lnSpc>
              <a:buFont typeface="Wingdings" pitchFamily="2" charset="2"/>
              <a:buChar char="ì"/>
            </a:pPr>
            <a:r>
              <a:rPr lang="en-US" sz="2000" dirty="0" smtClean="0">
                <a:latin typeface="Trebuchet MS" pitchFamily="34" charset="0"/>
              </a:rPr>
              <a:t>No direct cash via ATM</a:t>
            </a:r>
            <a:endParaRPr lang="en-US" sz="1800" dirty="0"/>
          </a:p>
        </p:txBody>
      </p:sp>
    </p:spTree>
    <p:extLst>
      <p:ext uri="{BB962C8B-B14F-4D97-AF65-F5344CB8AC3E}">
        <p14:creationId xmlns:p14="http://schemas.microsoft.com/office/powerpoint/2010/main" val="4243985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00200"/>
            <a:ext cx="7086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7060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3387" y="381000"/>
            <a:ext cx="6400800" cy="523220"/>
          </a:xfrm>
          <a:prstGeom prst="rect">
            <a:avLst/>
          </a:prstGeom>
          <a:noFill/>
        </p:spPr>
        <p:txBody>
          <a:bodyPr wrap="square" rtlCol="0">
            <a:spAutoFit/>
          </a:bodyPr>
          <a:lstStyle/>
          <a:p>
            <a:r>
              <a:rPr lang="en-US" sz="2800" b="1" dirty="0">
                <a:solidFill>
                  <a:schemeClr val="accent1"/>
                </a:solidFill>
                <a:cs typeface="Arial" charset="0"/>
              </a:rPr>
              <a:t>Money Laundering </a:t>
            </a:r>
            <a:r>
              <a:rPr lang="en-US" sz="2800" b="1" dirty="0" smtClean="0">
                <a:solidFill>
                  <a:schemeClr val="accent1"/>
                </a:solidFill>
                <a:cs typeface="Arial" charset="0"/>
              </a:rPr>
              <a:t>Cycle:</a:t>
            </a:r>
            <a:endParaRPr lang="en-US" sz="2800" b="1" dirty="0">
              <a:solidFill>
                <a:schemeClr val="accent1"/>
              </a:solidFill>
            </a:endParaRPr>
          </a:p>
        </p:txBody>
      </p:sp>
      <p:sp>
        <p:nvSpPr>
          <p:cNvPr id="3" name="Oval 6"/>
          <p:cNvSpPr>
            <a:spLocks noChangeArrowheads="1"/>
          </p:cNvSpPr>
          <p:nvPr/>
        </p:nvSpPr>
        <p:spPr bwMode="auto">
          <a:xfrm>
            <a:off x="789294" y="1058895"/>
            <a:ext cx="3198813" cy="2286000"/>
          </a:xfrm>
          <a:prstGeom prst="ellipse">
            <a:avLst/>
          </a:prstGeom>
          <a:solidFill>
            <a:schemeClr val="bg1">
              <a:lumMod val="65000"/>
            </a:schemeClr>
          </a:solidFill>
          <a:ln w="9525">
            <a:solidFill>
              <a:srgbClr val="7030A0"/>
            </a:solidFill>
            <a:round/>
            <a:headEnd/>
            <a:tailEnd/>
          </a:ln>
          <a:effectLst/>
        </p:spPr>
        <p:txBody>
          <a:bodyPr wrap="none" anchor="ctr"/>
          <a:lstStyle/>
          <a:p>
            <a:pPr algn="ctr"/>
            <a:r>
              <a:rPr lang="en-US" sz="1400" b="1" dirty="0">
                <a:solidFill>
                  <a:srgbClr val="7030A0"/>
                </a:solidFill>
                <a:latin typeface="Verdana" pitchFamily="34" charset="0"/>
                <a:cs typeface="Arial" charset="0"/>
              </a:rPr>
              <a:t>1.</a:t>
            </a:r>
            <a:r>
              <a:rPr lang="en-US" b="1" dirty="0">
                <a:solidFill>
                  <a:srgbClr val="7030A0"/>
                </a:solidFill>
                <a:latin typeface="Verdana" pitchFamily="34" charset="0"/>
                <a:cs typeface="Arial" charset="0"/>
              </a:rPr>
              <a:t/>
            </a:r>
            <a:br>
              <a:rPr lang="en-US" b="1" dirty="0">
                <a:solidFill>
                  <a:srgbClr val="7030A0"/>
                </a:solidFill>
                <a:latin typeface="Verdana" pitchFamily="34" charset="0"/>
                <a:cs typeface="Arial" charset="0"/>
              </a:rPr>
            </a:br>
            <a:r>
              <a:rPr lang="en-US" sz="1400" b="1" dirty="0">
                <a:solidFill>
                  <a:srgbClr val="7030A0"/>
                </a:solidFill>
                <a:latin typeface="Verdana" pitchFamily="34" charset="0"/>
                <a:cs typeface="Arial" charset="0"/>
              </a:rPr>
              <a:t>Predicate </a:t>
            </a:r>
            <a:r>
              <a:rPr lang="en-US" sz="1400" b="1" dirty="0" smtClean="0">
                <a:solidFill>
                  <a:srgbClr val="7030A0"/>
                </a:solidFill>
                <a:latin typeface="Verdana" pitchFamily="34" charset="0"/>
                <a:cs typeface="Arial" charset="0"/>
              </a:rPr>
              <a:t>Crimes</a:t>
            </a:r>
          </a:p>
          <a:p>
            <a:pPr>
              <a:buFontTx/>
              <a:buChar char="•"/>
            </a:pPr>
            <a:r>
              <a:rPr lang="en-US" sz="1400" dirty="0" smtClean="0">
                <a:solidFill>
                  <a:schemeClr val="bg1"/>
                </a:solidFill>
                <a:latin typeface="Verdana" pitchFamily="34" charset="0"/>
                <a:cs typeface="Arial" charset="0"/>
              </a:rPr>
              <a:t>Corruption </a:t>
            </a:r>
            <a:r>
              <a:rPr lang="en-US" sz="1400" dirty="0">
                <a:solidFill>
                  <a:schemeClr val="bg1"/>
                </a:solidFill>
                <a:latin typeface="Verdana" pitchFamily="34" charset="0"/>
                <a:cs typeface="Arial" charset="0"/>
              </a:rPr>
              <a:t>and Bribery  </a:t>
            </a:r>
          </a:p>
          <a:p>
            <a:pPr>
              <a:buFontTx/>
              <a:buChar char="•"/>
            </a:pPr>
            <a:r>
              <a:rPr lang="en-US" sz="1400" dirty="0">
                <a:solidFill>
                  <a:schemeClr val="bg1"/>
                </a:solidFill>
                <a:latin typeface="Verdana" pitchFamily="34" charset="0"/>
                <a:cs typeface="Arial" charset="0"/>
              </a:rPr>
              <a:t>Fraud</a:t>
            </a:r>
          </a:p>
          <a:p>
            <a:pPr>
              <a:buFontTx/>
              <a:buChar char="•"/>
            </a:pPr>
            <a:r>
              <a:rPr lang="en-US" sz="1400" dirty="0">
                <a:solidFill>
                  <a:schemeClr val="bg1"/>
                </a:solidFill>
                <a:latin typeface="Verdana" pitchFamily="34" charset="0"/>
                <a:cs typeface="Arial" charset="0"/>
              </a:rPr>
              <a:t>Organized crime</a:t>
            </a:r>
          </a:p>
          <a:p>
            <a:pPr>
              <a:buFontTx/>
              <a:buChar char="•"/>
            </a:pPr>
            <a:r>
              <a:rPr lang="en-US" sz="1400" dirty="0">
                <a:solidFill>
                  <a:schemeClr val="bg1"/>
                </a:solidFill>
                <a:latin typeface="Verdana" pitchFamily="34" charset="0"/>
                <a:cs typeface="Arial" charset="0"/>
              </a:rPr>
              <a:t>Drug and human trafficking</a:t>
            </a:r>
          </a:p>
          <a:p>
            <a:pPr>
              <a:buFontTx/>
              <a:buChar char="•"/>
            </a:pPr>
            <a:r>
              <a:rPr lang="en-US" sz="1400" dirty="0">
                <a:solidFill>
                  <a:schemeClr val="bg1"/>
                </a:solidFill>
                <a:latin typeface="Verdana" pitchFamily="34" charset="0"/>
                <a:cs typeface="Arial" charset="0"/>
              </a:rPr>
              <a:t>Environmental crime</a:t>
            </a:r>
          </a:p>
          <a:p>
            <a:pPr>
              <a:buFontTx/>
              <a:buChar char="•"/>
            </a:pPr>
            <a:r>
              <a:rPr lang="en-US" sz="1400" dirty="0">
                <a:solidFill>
                  <a:schemeClr val="bg1"/>
                </a:solidFill>
                <a:latin typeface="Verdana" pitchFamily="34" charset="0"/>
                <a:cs typeface="Arial" charset="0"/>
              </a:rPr>
              <a:t>Terrorism</a:t>
            </a:r>
          </a:p>
          <a:p>
            <a:pPr>
              <a:buFontTx/>
              <a:buChar char="•"/>
            </a:pPr>
            <a:r>
              <a:rPr lang="en-US" sz="1400" dirty="0">
                <a:solidFill>
                  <a:schemeClr val="bg1"/>
                </a:solidFill>
                <a:latin typeface="Verdana" pitchFamily="34" charset="0"/>
                <a:cs typeface="Arial" charset="0"/>
              </a:rPr>
              <a:t>Other serious crimes…</a:t>
            </a:r>
          </a:p>
          <a:p>
            <a:pPr algn="ctr">
              <a:spcBef>
                <a:spcPct val="50000"/>
              </a:spcBef>
            </a:pPr>
            <a:endParaRPr lang="en-US" sz="1200" b="1" dirty="0">
              <a:solidFill>
                <a:schemeClr val="bg1"/>
              </a:solidFill>
              <a:latin typeface="Verdana" pitchFamily="34" charset="0"/>
              <a:cs typeface="Arial" charset="0"/>
            </a:endParaRPr>
          </a:p>
        </p:txBody>
      </p:sp>
      <p:sp>
        <p:nvSpPr>
          <p:cNvPr id="4" name="Oval 7"/>
          <p:cNvSpPr>
            <a:spLocks noChangeArrowheads="1"/>
          </p:cNvSpPr>
          <p:nvPr/>
        </p:nvSpPr>
        <p:spPr bwMode="auto">
          <a:xfrm>
            <a:off x="5324782" y="1061710"/>
            <a:ext cx="3198813" cy="2286000"/>
          </a:xfrm>
          <a:prstGeom prst="ellipse">
            <a:avLst/>
          </a:prstGeom>
          <a:solidFill>
            <a:schemeClr val="bg1">
              <a:lumMod val="65000"/>
            </a:schemeClr>
          </a:solidFill>
          <a:ln w="9525">
            <a:solidFill>
              <a:srgbClr val="7030A0"/>
            </a:solidFill>
            <a:round/>
            <a:headEnd/>
            <a:tailEnd/>
          </a:ln>
          <a:effectLst/>
        </p:spPr>
        <p:txBody>
          <a:bodyPr wrap="none" anchor="ctr"/>
          <a:lstStyle/>
          <a:p>
            <a:endParaRPr lang="en-US" sz="1400" dirty="0">
              <a:solidFill>
                <a:schemeClr val="bg1"/>
              </a:solidFill>
              <a:latin typeface="Verdana" pitchFamily="34" charset="0"/>
              <a:cs typeface="Arial" charset="0"/>
            </a:endParaRPr>
          </a:p>
          <a:p>
            <a:pPr algn="ctr">
              <a:spcBef>
                <a:spcPct val="50000"/>
              </a:spcBef>
            </a:pPr>
            <a:endParaRPr lang="en-US" sz="1400" b="1" dirty="0">
              <a:solidFill>
                <a:schemeClr val="bg1"/>
              </a:solidFill>
              <a:latin typeface="Verdana" pitchFamily="34" charset="0"/>
              <a:cs typeface="Arial" charset="0"/>
            </a:endParaRPr>
          </a:p>
        </p:txBody>
      </p:sp>
      <p:sp>
        <p:nvSpPr>
          <p:cNvPr id="5" name="Text Box 14"/>
          <p:cNvSpPr txBox="1">
            <a:spLocks noChangeArrowheads="1"/>
          </p:cNvSpPr>
          <p:nvPr/>
        </p:nvSpPr>
        <p:spPr bwMode="auto">
          <a:xfrm>
            <a:off x="5904195" y="1662865"/>
            <a:ext cx="2538933"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74625" indent="-174625">
              <a:defRPr sz="2400">
                <a:solidFill>
                  <a:schemeClr val="tx1"/>
                </a:solidFill>
                <a:latin typeface="Times New Roman" pitchFamily="18" charset="0"/>
              </a:defRPr>
            </a:lvl1pPr>
            <a:lvl2pPr indent="-168275">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buFontTx/>
              <a:buChar char="•"/>
            </a:pPr>
            <a:r>
              <a:rPr lang="en-US" sz="1400" dirty="0">
                <a:solidFill>
                  <a:schemeClr val="bg1"/>
                </a:solidFill>
                <a:latin typeface="Verdana" pitchFamily="34" charset="0"/>
                <a:cs typeface="Arial" charset="0"/>
              </a:rPr>
              <a:t>Initial introduction of criminal proceeds into the </a:t>
            </a:r>
            <a:r>
              <a:rPr lang="en-US" sz="1400" dirty="0" smtClean="0">
                <a:solidFill>
                  <a:schemeClr val="bg1"/>
                </a:solidFill>
                <a:latin typeface="Verdana" pitchFamily="34" charset="0"/>
                <a:cs typeface="Arial" charset="0"/>
              </a:rPr>
              <a:t>stream of commerce</a:t>
            </a:r>
          </a:p>
          <a:p>
            <a:pPr eaLnBrk="1" hangingPunct="1">
              <a:buFontTx/>
              <a:buChar char="•"/>
            </a:pPr>
            <a:r>
              <a:rPr lang="en-US" sz="1400" dirty="0" smtClean="0">
                <a:solidFill>
                  <a:schemeClr val="bg1"/>
                </a:solidFill>
                <a:latin typeface="Verdana" pitchFamily="34" charset="0"/>
                <a:cs typeface="Arial" charset="0"/>
              </a:rPr>
              <a:t>Most vulnerable stage of money laundering process</a:t>
            </a:r>
            <a:endParaRPr lang="en-US" sz="1400" dirty="0">
              <a:solidFill>
                <a:schemeClr val="bg1"/>
              </a:solidFill>
              <a:latin typeface="Verdana" pitchFamily="34" charset="0"/>
              <a:cs typeface="Arial" charset="0"/>
            </a:endParaRPr>
          </a:p>
        </p:txBody>
      </p:sp>
      <p:sp>
        <p:nvSpPr>
          <p:cNvPr id="6" name="Text Box 9"/>
          <p:cNvSpPr txBox="1">
            <a:spLocks noChangeArrowheads="1"/>
          </p:cNvSpPr>
          <p:nvPr/>
        </p:nvSpPr>
        <p:spPr bwMode="auto">
          <a:xfrm>
            <a:off x="5996177" y="1140726"/>
            <a:ext cx="1600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R="0" lvl="0" algn="ctr" defTabSz="914400" eaLnBrk="1" fontAlgn="auto" latinLnBrk="0" hangingPunct="1">
              <a:lnSpc>
                <a:spcPct val="100000"/>
              </a:lnSpc>
              <a:spcBef>
                <a:spcPct val="50000"/>
              </a:spcBef>
              <a:spcAft>
                <a:spcPts val="0"/>
              </a:spcAft>
              <a:buClrTx/>
              <a:buSzTx/>
              <a:tabLst/>
              <a:defRPr/>
            </a:pPr>
            <a:r>
              <a:rPr kumimoji="0" lang="en-US" sz="1400" b="1" i="0" u="none" strike="noStrike" kern="0" cap="none" spc="0" normalizeH="0" baseline="0" noProof="0" dirty="0" smtClean="0">
                <a:ln>
                  <a:noFill/>
                </a:ln>
                <a:solidFill>
                  <a:srgbClr val="7030A0"/>
                </a:solidFill>
                <a:effectLst/>
                <a:uLnTx/>
                <a:uFillTx/>
                <a:latin typeface="Verdana" pitchFamily="34" charset="0"/>
                <a:cs typeface="Arial" charset="0"/>
              </a:rPr>
              <a:t>2. PLACEMENT</a:t>
            </a:r>
          </a:p>
        </p:txBody>
      </p:sp>
      <p:sp>
        <p:nvSpPr>
          <p:cNvPr id="7" name="Oval 8"/>
          <p:cNvSpPr>
            <a:spLocks noChangeArrowheads="1"/>
          </p:cNvSpPr>
          <p:nvPr/>
        </p:nvSpPr>
        <p:spPr bwMode="auto">
          <a:xfrm>
            <a:off x="5282940" y="4089947"/>
            <a:ext cx="3240655" cy="2286000"/>
          </a:xfrm>
          <a:prstGeom prst="ellipse">
            <a:avLst/>
          </a:prstGeom>
          <a:solidFill>
            <a:schemeClr val="bg1">
              <a:lumMod val="65000"/>
            </a:schemeClr>
          </a:solidFill>
          <a:ln w="9525">
            <a:solidFill>
              <a:srgbClr val="7030A0"/>
            </a:solidFill>
            <a:round/>
            <a:headEnd/>
            <a:tailEnd/>
          </a:ln>
          <a:effectLst/>
        </p:spPr>
        <p:txBody>
          <a:bodyPr wrap="none" anchor="ctr"/>
          <a:lstStyle/>
          <a:p>
            <a:pPr algn="ctr">
              <a:spcBef>
                <a:spcPct val="50000"/>
              </a:spcBef>
            </a:pPr>
            <a:endParaRPr lang="en-US" sz="1400" b="1" dirty="0" smtClean="0">
              <a:solidFill>
                <a:srgbClr val="7030A0"/>
              </a:solidFill>
              <a:latin typeface="Verdana" pitchFamily="34" charset="0"/>
              <a:cs typeface="Arial" charset="0"/>
            </a:endParaRPr>
          </a:p>
        </p:txBody>
      </p:sp>
      <p:sp>
        <p:nvSpPr>
          <p:cNvPr id="8" name="Text Box 10"/>
          <p:cNvSpPr txBox="1">
            <a:spLocks noChangeArrowheads="1"/>
          </p:cNvSpPr>
          <p:nvPr/>
        </p:nvSpPr>
        <p:spPr bwMode="auto">
          <a:xfrm>
            <a:off x="6137736" y="4089947"/>
            <a:ext cx="1600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1400" b="1" dirty="0">
                <a:solidFill>
                  <a:srgbClr val="7030A0"/>
                </a:solidFill>
                <a:latin typeface="Verdana" pitchFamily="34" charset="0"/>
                <a:cs typeface="Arial" charset="0"/>
              </a:rPr>
              <a:t>3.</a:t>
            </a:r>
            <a:br>
              <a:rPr lang="en-US" sz="1400" b="1" dirty="0">
                <a:solidFill>
                  <a:srgbClr val="7030A0"/>
                </a:solidFill>
                <a:latin typeface="Verdana" pitchFamily="34" charset="0"/>
                <a:cs typeface="Arial" charset="0"/>
              </a:rPr>
            </a:br>
            <a:r>
              <a:rPr lang="en-US" sz="1400" b="1" dirty="0">
                <a:solidFill>
                  <a:srgbClr val="7030A0"/>
                </a:solidFill>
                <a:latin typeface="Verdana" pitchFamily="34" charset="0"/>
                <a:cs typeface="Arial" charset="0"/>
              </a:rPr>
              <a:t>LAYERING</a:t>
            </a:r>
          </a:p>
        </p:txBody>
      </p:sp>
      <p:sp>
        <p:nvSpPr>
          <p:cNvPr id="9" name="Text Box 13"/>
          <p:cNvSpPr txBox="1">
            <a:spLocks noChangeArrowheads="1"/>
          </p:cNvSpPr>
          <p:nvPr/>
        </p:nvSpPr>
        <p:spPr bwMode="auto">
          <a:xfrm>
            <a:off x="5489751" y="4613167"/>
            <a:ext cx="2868873" cy="1438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74625" indent="-174625">
              <a:defRPr sz="2400">
                <a:solidFill>
                  <a:schemeClr val="tx1"/>
                </a:solidFill>
                <a:latin typeface="Times New Roman" pitchFamily="18" charset="0"/>
              </a:defRPr>
            </a:lvl1pPr>
            <a:lvl2pPr indent="-168275">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buFontTx/>
              <a:buChar char="•"/>
            </a:pPr>
            <a:r>
              <a:rPr lang="en-US" sz="1250" dirty="0">
                <a:solidFill>
                  <a:schemeClr val="bg1"/>
                </a:solidFill>
                <a:latin typeface="Verdana" pitchFamily="34" charset="0"/>
                <a:cs typeface="Arial" charset="0"/>
              </a:rPr>
              <a:t>Involves distancing the money </a:t>
            </a:r>
            <a:endParaRPr lang="en-US" sz="1250" dirty="0" smtClean="0">
              <a:solidFill>
                <a:schemeClr val="bg1"/>
              </a:solidFill>
              <a:latin typeface="Verdana" pitchFamily="34" charset="0"/>
              <a:cs typeface="Arial" charset="0"/>
            </a:endParaRPr>
          </a:p>
          <a:p>
            <a:pPr marL="0" indent="0" eaLnBrk="1" hangingPunct="1"/>
            <a:r>
              <a:rPr lang="en-US" sz="1250" dirty="0">
                <a:solidFill>
                  <a:schemeClr val="bg1"/>
                </a:solidFill>
                <a:latin typeface="Verdana" pitchFamily="34" charset="0"/>
                <a:cs typeface="Arial" charset="0"/>
              </a:rPr>
              <a:t> </a:t>
            </a:r>
            <a:r>
              <a:rPr lang="en-US" sz="1250" dirty="0" smtClean="0">
                <a:solidFill>
                  <a:schemeClr val="bg1"/>
                </a:solidFill>
                <a:latin typeface="Verdana" pitchFamily="34" charset="0"/>
                <a:cs typeface="Arial" charset="0"/>
              </a:rPr>
              <a:t>  from </a:t>
            </a:r>
            <a:r>
              <a:rPr lang="en-US" sz="1250" dirty="0">
                <a:solidFill>
                  <a:schemeClr val="bg1"/>
                </a:solidFill>
                <a:latin typeface="Verdana" pitchFamily="34" charset="0"/>
                <a:cs typeface="Arial" charset="0"/>
              </a:rPr>
              <a:t>its criminal source:</a:t>
            </a:r>
          </a:p>
          <a:p>
            <a:pPr lvl="1" eaLnBrk="1" hangingPunct="1">
              <a:buFontTx/>
              <a:buChar char="•"/>
            </a:pPr>
            <a:r>
              <a:rPr lang="en-US" sz="1250" dirty="0">
                <a:solidFill>
                  <a:schemeClr val="bg1"/>
                </a:solidFill>
                <a:latin typeface="Verdana" pitchFamily="34" charset="0"/>
                <a:cs typeface="Arial" charset="0"/>
              </a:rPr>
              <a:t>movements of $ into different accounts</a:t>
            </a:r>
          </a:p>
          <a:p>
            <a:pPr lvl="1" eaLnBrk="1" hangingPunct="1">
              <a:buFontTx/>
              <a:buChar char="•"/>
            </a:pPr>
            <a:r>
              <a:rPr lang="en-US" sz="1250" dirty="0">
                <a:solidFill>
                  <a:schemeClr val="bg1"/>
                </a:solidFill>
                <a:latin typeface="Verdana" pitchFamily="34" charset="0"/>
                <a:cs typeface="Arial" charset="0"/>
              </a:rPr>
              <a:t>movements of money to different countries</a:t>
            </a:r>
          </a:p>
          <a:p>
            <a:pPr eaLnBrk="1" hangingPunct="1">
              <a:buFontTx/>
              <a:buChar char="•"/>
            </a:pPr>
            <a:r>
              <a:rPr lang="en-US" sz="1250" dirty="0" smtClean="0">
                <a:solidFill>
                  <a:schemeClr val="bg1"/>
                </a:solidFill>
                <a:latin typeface="Verdana" pitchFamily="34" charset="0"/>
                <a:cs typeface="Arial" charset="0"/>
              </a:rPr>
              <a:t> Increasingly </a:t>
            </a:r>
            <a:r>
              <a:rPr lang="en-US" sz="1250" dirty="0">
                <a:solidFill>
                  <a:schemeClr val="bg1"/>
                </a:solidFill>
                <a:latin typeface="Verdana" pitchFamily="34" charset="0"/>
                <a:cs typeface="Arial" charset="0"/>
              </a:rPr>
              <a:t>difficult to </a:t>
            </a:r>
            <a:r>
              <a:rPr lang="en-US" sz="1250" dirty="0" smtClean="0">
                <a:solidFill>
                  <a:schemeClr val="bg1"/>
                </a:solidFill>
                <a:latin typeface="Verdana" pitchFamily="34" charset="0"/>
                <a:cs typeface="Arial" charset="0"/>
              </a:rPr>
              <a:t>detect.</a:t>
            </a:r>
            <a:endParaRPr lang="en-US" sz="1250" dirty="0">
              <a:solidFill>
                <a:schemeClr val="bg1"/>
              </a:solidFill>
              <a:latin typeface="Verdana" pitchFamily="34" charset="0"/>
              <a:cs typeface="Arial" charset="0"/>
            </a:endParaRPr>
          </a:p>
        </p:txBody>
      </p:sp>
      <p:sp>
        <p:nvSpPr>
          <p:cNvPr id="10" name="Oval 5"/>
          <p:cNvSpPr>
            <a:spLocks noChangeArrowheads="1"/>
          </p:cNvSpPr>
          <p:nvPr/>
        </p:nvSpPr>
        <p:spPr bwMode="auto">
          <a:xfrm>
            <a:off x="794533" y="4089947"/>
            <a:ext cx="3198813" cy="2286000"/>
          </a:xfrm>
          <a:prstGeom prst="ellipse">
            <a:avLst/>
          </a:prstGeom>
          <a:solidFill>
            <a:schemeClr val="bg1">
              <a:lumMod val="65000"/>
            </a:schemeClr>
          </a:solidFill>
          <a:ln w="9525">
            <a:solidFill>
              <a:srgbClr val="7030A0"/>
            </a:solidFill>
            <a:round/>
            <a:headEnd/>
            <a:tailEnd/>
          </a:ln>
          <a:effectLst/>
        </p:spPr>
        <p:txBody>
          <a:bodyPr wrap="none" anchor="ctr"/>
          <a:lstStyle/>
          <a:p>
            <a:endParaRPr lang="en-US"/>
          </a:p>
        </p:txBody>
      </p:sp>
      <p:sp>
        <p:nvSpPr>
          <p:cNvPr id="11" name="Text Box 11"/>
          <p:cNvSpPr txBox="1">
            <a:spLocks noChangeArrowheads="1"/>
          </p:cNvSpPr>
          <p:nvPr/>
        </p:nvSpPr>
        <p:spPr bwMode="auto">
          <a:xfrm>
            <a:off x="1476007" y="4089947"/>
            <a:ext cx="1752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1400" b="1" dirty="0">
                <a:solidFill>
                  <a:srgbClr val="7030A0"/>
                </a:solidFill>
                <a:latin typeface="Verdana" pitchFamily="34" charset="0"/>
                <a:cs typeface="Arial" charset="0"/>
              </a:rPr>
              <a:t>4.</a:t>
            </a:r>
            <a:br>
              <a:rPr lang="en-US" sz="1400" b="1" dirty="0">
                <a:solidFill>
                  <a:srgbClr val="7030A0"/>
                </a:solidFill>
                <a:latin typeface="Verdana" pitchFamily="34" charset="0"/>
                <a:cs typeface="Arial" charset="0"/>
              </a:rPr>
            </a:br>
            <a:r>
              <a:rPr lang="en-US" sz="1400" b="1" dirty="0">
                <a:solidFill>
                  <a:srgbClr val="7030A0"/>
                </a:solidFill>
                <a:latin typeface="Verdana" pitchFamily="34" charset="0"/>
                <a:cs typeface="Arial" charset="0"/>
              </a:rPr>
              <a:t>INTEGRATION</a:t>
            </a:r>
          </a:p>
        </p:txBody>
      </p:sp>
      <p:sp>
        <p:nvSpPr>
          <p:cNvPr id="12" name="Text Box 12"/>
          <p:cNvSpPr txBox="1">
            <a:spLocks noChangeArrowheads="1"/>
          </p:cNvSpPr>
          <p:nvPr/>
        </p:nvSpPr>
        <p:spPr bwMode="auto">
          <a:xfrm>
            <a:off x="1168707" y="4486616"/>
            <a:ext cx="281940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2713" indent="-112713">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buFontTx/>
              <a:buChar char="•"/>
            </a:pPr>
            <a:r>
              <a:rPr lang="en-US" sz="1400" dirty="0">
                <a:solidFill>
                  <a:schemeClr val="bg1"/>
                </a:solidFill>
                <a:latin typeface="Verdana" pitchFamily="34" charset="0"/>
                <a:cs typeface="Times New Roman" pitchFamily="18" charset="0"/>
              </a:rPr>
              <a:t>The last stage in the laundering process.</a:t>
            </a:r>
          </a:p>
          <a:p>
            <a:pPr eaLnBrk="1" hangingPunct="1">
              <a:buFontTx/>
              <a:buChar char="•"/>
            </a:pPr>
            <a:r>
              <a:rPr lang="en-US" sz="1400" dirty="0">
                <a:solidFill>
                  <a:schemeClr val="bg1"/>
                </a:solidFill>
                <a:latin typeface="Verdana" pitchFamily="34" charset="0"/>
                <a:cs typeface="Times New Roman" pitchFamily="18" charset="0"/>
              </a:rPr>
              <a:t>Occurs when the laundered proceeds are distributed back to the criminal.</a:t>
            </a:r>
          </a:p>
          <a:p>
            <a:pPr eaLnBrk="1" hangingPunct="1">
              <a:buFontTx/>
              <a:buChar char="•"/>
            </a:pPr>
            <a:r>
              <a:rPr lang="en-US" sz="1400" dirty="0">
                <a:solidFill>
                  <a:schemeClr val="bg1"/>
                </a:solidFill>
                <a:latin typeface="Verdana" pitchFamily="34" charset="0"/>
                <a:cs typeface="Times New Roman" pitchFamily="18" charset="0"/>
              </a:rPr>
              <a:t>Creates appearance of legitimate wealth.</a:t>
            </a:r>
          </a:p>
        </p:txBody>
      </p:sp>
      <p:sp>
        <p:nvSpPr>
          <p:cNvPr id="13" name="Right Arrow 12"/>
          <p:cNvSpPr/>
          <p:nvPr/>
        </p:nvSpPr>
        <p:spPr>
          <a:xfrm>
            <a:off x="3988108" y="2201894"/>
            <a:ext cx="1336673" cy="73925"/>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6881514" y="3344895"/>
            <a:ext cx="165929" cy="745052"/>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10800000">
            <a:off x="3993346" y="5156746"/>
            <a:ext cx="1248470" cy="152401"/>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61869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259" y="1132054"/>
            <a:ext cx="8893329" cy="5723671"/>
          </a:xfrm>
          <a:prstGeom prst="rect">
            <a:avLst/>
          </a:prstGeom>
        </p:spPr>
      </p:pic>
      <p:sp>
        <p:nvSpPr>
          <p:cNvPr id="3" name="TextBox 2"/>
          <p:cNvSpPr txBox="1"/>
          <p:nvPr/>
        </p:nvSpPr>
        <p:spPr>
          <a:xfrm>
            <a:off x="762000" y="304800"/>
            <a:ext cx="7467600" cy="461665"/>
          </a:xfrm>
          <a:prstGeom prst="rect">
            <a:avLst/>
          </a:prstGeom>
          <a:noFill/>
        </p:spPr>
        <p:txBody>
          <a:bodyPr wrap="square" rtlCol="0">
            <a:spAutoFit/>
          </a:bodyPr>
          <a:lstStyle/>
          <a:p>
            <a:r>
              <a:rPr lang="en-US" sz="2400" b="1" dirty="0" smtClean="0">
                <a:solidFill>
                  <a:schemeClr val="accent1"/>
                </a:solidFill>
              </a:rPr>
              <a:t>HOW MONEY LAUNDERING WORKS:</a:t>
            </a:r>
            <a:endParaRPr lang="en-US" sz="2400" b="1" dirty="0">
              <a:solidFill>
                <a:schemeClr val="accent1"/>
              </a:solidFill>
            </a:endParaRPr>
          </a:p>
        </p:txBody>
      </p:sp>
    </p:spTree>
    <p:extLst>
      <p:ext uri="{BB962C8B-B14F-4D97-AF65-F5344CB8AC3E}">
        <p14:creationId xmlns:p14="http://schemas.microsoft.com/office/powerpoint/2010/main" val="41782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8315" y="279779"/>
            <a:ext cx="7620000" cy="830997"/>
          </a:xfrm>
          <a:prstGeom prst="rect">
            <a:avLst/>
          </a:prstGeom>
        </p:spPr>
        <p:txBody>
          <a:bodyPr wrap="square">
            <a:spAutoFit/>
          </a:bodyPr>
          <a:lstStyle/>
          <a:p>
            <a:r>
              <a:rPr lang="en-US" sz="2400" b="1" dirty="0" smtClean="0">
                <a:solidFill>
                  <a:schemeClr val="accent1"/>
                </a:solidFill>
              </a:rPr>
              <a:t>Some of the Popular Places from where Money is </a:t>
            </a:r>
            <a:r>
              <a:rPr lang="en-US" sz="2400" b="1" dirty="0">
                <a:solidFill>
                  <a:schemeClr val="accent1"/>
                </a:solidFill>
              </a:rPr>
              <a:t>laundered through…</a:t>
            </a:r>
            <a:endParaRPr lang="en-US" sz="2400" dirty="0">
              <a:solidFill>
                <a:schemeClr val="accent1"/>
              </a:solidFill>
            </a:endParaRPr>
          </a:p>
        </p:txBody>
      </p:sp>
      <p:pic>
        <p:nvPicPr>
          <p:cNvPr id="3" name="Picture 4" descr="pe01194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4029977"/>
            <a:ext cx="1219200" cy="8520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7" descr="bs00614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9859" y="1069866"/>
            <a:ext cx="1752600" cy="76993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33400" y="1031919"/>
            <a:ext cx="7630948" cy="5632311"/>
          </a:xfrm>
          <a:prstGeom prst="rect">
            <a:avLst/>
          </a:prstGeom>
        </p:spPr>
        <p:txBody>
          <a:bodyPr wrap="square">
            <a:spAutoFit/>
          </a:bodyPr>
          <a:lstStyle/>
          <a:p>
            <a:pPr marL="285750" indent="-285750">
              <a:lnSpc>
                <a:spcPct val="150000"/>
              </a:lnSpc>
              <a:buFont typeface="Wingdings" pitchFamily="2" charset="2"/>
              <a:buChar char="Ø"/>
            </a:pPr>
            <a:r>
              <a:rPr lang="en-US" sz="2000" dirty="0"/>
              <a:t>Stock </a:t>
            </a:r>
            <a:r>
              <a:rPr lang="en-US" sz="2000" dirty="0" smtClean="0"/>
              <a:t>Markets</a:t>
            </a:r>
          </a:p>
          <a:p>
            <a:pPr>
              <a:lnSpc>
                <a:spcPct val="150000"/>
              </a:lnSpc>
            </a:pPr>
            <a:endParaRPr lang="en-US" sz="2000" dirty="0" smtClean="0"/>
          </a:p>
          <a:p>
            <a:pPr marL="285750" indent="-285750">
              <a:lnSpc>
                <a:spcPct val="150000"/>
              </a:lnSpc>
              <a:buFont typeface="Wingdings" pitchFamily="2" charset="2"/>
              <a:buChar char="Ø"/>
            </a:pPr>
            <a:r>
              <a:rPr lang="en-US" sz="2000" dirty="0" smtClean="0"/>
              <a:t>Agricultural </a:t>
            </a:r>
            <a:r>
              <a:rPr lang="en-US" sz="2000" dirty="0"/>
              <a:t>Products (as there is no income tax and mostly the transactions are on cash basis</a:t>
            </a:r>
            <a:r>
              <a:rPr lang="en-US" sz="2000" dirty="0" smtClean="0"/>
              <a:t>)</a:t>
            </a:r>
          </a:p>
          <a:p>
            <a:pPr>
              <a:lnSpc>
                <a:spcPct val="150000"/>
              </a:lnSpc>
            </a:pPr>
            <a:endParaRPr lang="en-US" sz="2000" dirty="0"/>
          </a:p>
          <a:p>
            <a:pPr marL="285750" indent="-285750">
              <a:lnSpc>
                <a:spcPct val="150000"/>
              </a:lnSpc>
              <a:buFont typeface="Wingdings" pitchFamily="2" charset="2"/>
              <a:buChar char="Ø"/>
            </a:pPr>
            <a:r>
              <a:rPr lang="en-US" sz="2000" dirty="0"/>
              <a:t>Property Market </a:t>
            </a:r>
            <a:endParaRPr lang="en-US" sz="2000" dirty="0" smtClean="0"/>
          </a:p>
          <a:p>
            <a:pPr>
              <a:lnSpc>
                <a:spcPct val="150000"/>
              </a:lnSpc>
            </a:pPr>
            <a:endParaRPr lang="en-US" sz="2000" dirty="0"/>
          </a:p>
          <a:p>
            <a:pPr marL="285750" indent="-285750">
              <a:lnSpc>
                <a:spcPct val="150000"/>
              </a:lnSpc>
              <a:buFont typeface="Wingdings" pitchFamily="2" charset="2"/>
              <a:buChar char="Ø"/>
            </a:pPr>
            <a:r>
              <a:rPr lang="en-US" sz="2000" dirty="0"/>
              <a:t>Creating Bogus </a:t>
            </a:r>
            <a:r>
              <a:rPr lang="en-US" sz="2000" dirty="0" smtClean="0"/>
              <a:t>Companies</a:t>
            </a:r>
          </a:p>
          <a:p>
            <a:pPr marL="285750" indent="-285750">
              <a:lnSpc>
                <a:spcPct val="150000"/>
              </a:lnSpc>
              <a:buFont typeface="Wingdings" pitchFamily="2" charset="2"/>
              <a:buChar char="Ø"/>
            </a:pPr>
            <a:endParaRPr lang="en-US" sz="2000" dirty="0"/>
          </a:p>
          <a:p>
            <a:pPr marL="285750" indent="-285750">
              <a:lnSpc>
                <a:spcPct val="150000"/>
              </a:lnSpc>
              <a:buFont typeface="Wingdings" pitchFamily="2" charset="2"/>
              <a:buChar char="Ø"/>
            </a:pPr>
            <a:r>
              <a:rPr lang="en-US" sz="2000" dirty="0"/>
              <a:t>Showing </a:t>
            </a:r>
            <a:r>
              <a:rPr lang="en-US" sz="2000" dirty="0" smtClean="0"/>
              <a:t>Loans</a:t>
            </a:r>
          </a:p>
          <a:p>
            <a:pPr marL="285750" indent="-285750">
              <a:lnSpc>
                <a:spcPct val="150000"/>
              </a:lnSpc>
              <a:buFont typeface="Wingdings" pitchFamily="2" charset="2"/>
              <a:buChar char="Ø"/>
            </a:pPr>
            <a:endParaRPr lang="en-US" sz="2000" dirty="0"/>
          </a:p>
          <a:p>
            <a:pPr marL="285750" indent="-285750">
              <a:lnSpc>
                <a:spcPct val="150000"/>
              </a:lnSpc>
              <a:buFont typeface="Wingdings" pitchFamily="2" charset="2"/>
              <a:buChar char="Ø"/>
            </a:pPr>
            <a:r>
              <a:rPr lang="en-US" sz="2000" dirty="0"/>
              <a:t>False Export Import Invoices</a:t>
            </a: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9643" y="1130508"/>
            <a:ext cx="1108151" cy="72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82075" y="3393133"/>
            <a:ext cx="1066799" cy="636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1516" y="5105400"/>
            <a:ext cx="1066799"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7000" y="2438400"/>
            <a:ext cx="1447800" cy="954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7127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1015" y="381000"/>
            <a:ext cx="7284042" cy="646331"/>
          </a:xfrm>
          <a:prstGeom prst="rect">
            <a:avLst/>
          </a:prstGeom>
        </p:spPr>
        <p:txBody>
          <a:bodyPr wrap="square">
            <a:spAutoFit/>
          </a:bodyPr>
          <a:lstStyle/>
          <a:p>
            <a:r>
              <a:rPr lang="en-US" sz="3600" b="1" dirty="0">
                <a:solidFill>
                  <a:schemeClr val="accent1"/>
                </a:solidFill>
                <a:latin typeface="Times New Roman" pitchFamily="18" charset="0"/>
              </a:rPr>
              <a:t>Typologies/ Techniques </a:t>
            </a:r>
            <a:r>
              <a:rPr lang="en-US" sz="3600" b="1" dirty="0" smtClean="0">
                <a:solidFill>
                  <a:schemeClr val="accent1"/>
                </a:solidFill>
                <a:latin typeface="Times New Roman" pitchFamily="18" charset="0"/>
              </a:rPr>
              <a:t>employed</a:t>
            </a:r>
            <a:endParaRPr lang="en-US" sz="3600" b="1" dirty="0">
              <a:solidFill>
                <a:schemeClr val="accent1"/>
              </a:solidFill>
            </a:endParaRPr>
          </a:p>
        </p:txBody>
      </p:sp>
      <p:sp>
        <p:nvSpPr>
          <p:cNvPr id="3" name="Rectangle 3"/>
          <p:cNvSpPr txBox="1">
            <a:spLocks noChangeArrowheads="1"/>
          </p:cNvSpPr>
          <p:nvPr/>
        </p:nvSpPr>
        <p:spPr>
          <a:xfrm>
            <a:off x="641445" y="1295400"/>
            <a:ext cx="7313612" cy="5029200"/>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r>
              <a:rPr lang="en-US" sz="2400" dirty="0" smtClean="0">
                <a:latin typeface="Times New Roman" pitchFamily="18" charset="0"/>
              </a:rPr>
              <a:t>Deposit structuring or smurfing</a:t>
            </a:r>
          </a:p>
          <a:p>
            <a:r>
              <a:rPr lang="en-US" sz="2400" dirty="0" smtClean="0">
                <a:latin typeface="Times New Roman" pitchFamily="18" charset="0"/>
              </a:rPr>
              <a:t>Connected Accounts</a:t>
            </a:r>
          </a:p>
          <a:p>
            <a:r>
              <a:rPr lang="en-US" sz="2400" dirty="0" smtClean="0">
                <a:latin typeface="Times New Roman" pitchFamily="18" charset="0"/>
              </a:rPr>
              <a:t>Payable Through Accounts</a:t>
            </a:r>
          </a:p>
          <a:p>
            <a:r>
              <a:rPr lang="en-US" sz="2400" dirty="0" smtClean="0">
                <a:latin typeface="Times New Roman" pitchFamily="18" charset="0"/>
              </a:rPr>
              <a:t>Loan back arrangements</a:t>
            </a:r>
          </a:p>
          <a:p>
            <a:r>
              <a:rPr lang="en-US" sz="2400" dirty="0" smtClean="0">
                <a:latin typeface="Times New Roman" pitchFamily="18" charset="0"/>
              </a:rPr>
              <a:t>Forex Money Changers</a:t>
            </a:r>
          </a:p>
          <a:p>
            <a:r>
              <a:rPr lang="en-US" sz="2400" dirty="0" smtClean="0">
                <a:latin typeface="Times New Roman" pitchFamily="18" charset="0"/>
              </a:rPr>
              <a:t>Credit/ Debit cards</a:t>
            </a:r>
          </a:p>
          <a:p>
            <a:r>
              <a:rPr lang="en-US" sz="2400" dirty="0" smtClean="0">
                <a:latin typeface="Times New Roman" pitchFamily="18" charset="0"/>
              </a:rPr>
              <a:t>Investment Banking and the Securities Sector</a:t>
            </a:r>
          </a:p>
          <a:p>
            <a:r>
              <a:rPr lang="en-US" sz="2400" dirty="0" smtClean="0">
                <a:latin typeface="Times New Roman" pitchFamily="18" charset="0"/>
              </a:rPr>
              <a:t>Insurance and Personal Investment Products</a:t>
            </a:r>
          </a:p>
          <a:p>
            <a:r>
              <a:rPr lang="en-US" sz="2400" dirty="0" smtClean="0">
                <a:latin typeface="Times New Roman" pitchFamily="18" charset="0"/>
              </a:rPr>
              <a:t>Companies Trading and Business Activity</a:t>
            </a:r>
          </a:p>
          <a:p>
            <a:r>
              <a:rPr lang="en-US" sz="2400" dirty="0" smtClean="0">
                <a:latin typeface="Times New Roman" pitchFamily="18" charset="0"/>
              </a:rPr>
              <a:t>Correspondent Banking </a:t>
            </a:r>
          </a:p>
          <a:p>
            <a:r>
              <a:rPr lang="en-US" sz="2400" dirty="0" smtClean="0">
                <a:latin typeface="Times New Roman" pitchFamily="18" charset="0"/>
              </a:rPr>
              <a:t>Lawyers, Accountants &amp; other Intermediaries</a:t>
            </a:r>
          </a:p>
          <a:p>
            <a:r>
              <a:rPr lang="en-US" sz="2400" dirty="0" smtClean="0">
                <a:latin typeface="Times New Roman" pitchFamily="18" charset="0"/>
              </a:rPr>
              <a:t>Misuse of Non-Profit Organizations.</a:t>
            </a:r>
          </a:p>
          <a:p>
            <a:pPr>
              <a:lnSpc>
                <a:spcPct val="80000"/>
              </a:lnSpc>
            </a:pPr>
            <a:endParaRPr lang="en-US" sz="2000" dirty="0">
              <a:latin typeface="Times New Roman" pitchFamily="18" charset="0"/>
            </a:endParaRPr>
          </a:p>
        </p:txBody>
      </p:sp>
    </p:spTree>
    <p:extLst>
      <p:ext uri="{BB962C8B-B14F-4D97-AF65-F5344CB8AC3E}">
        <p14:creationId xmlns:p14="http://schemas.microsoft.com/office/powerpoint/2010/main" val="405864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0953" y="457200"/>
            <a:ext cx="5487400" cy="584775"/>
          </a:xfrm>
          <a:prstGeom prst="rect">
            <a:avLst/>
          </a:prstGeom>
        </p:spPr>
        <p:txBody>
          <a:bodyPr wrap="none">
            <a:spAutoFit/>
          </a:bodyPr>
          <a:lstStyle/>
          <a:p>
            <a:r>
              <a:rPr lang="en-US" sz="3200" b="1" dirty="0">
                <a:solidFill>
                  <a:schemeClr val="accent1"/>
                </a:solidFill>
              </a:rPr>
              <a:t>Financing of </a:t>
            </a:r>
            <a:r>
              <a:rPr lang="en-US" sz="3200" b="1" dirty="0" smtClean="0">
                <a:solidFill>
                  <a:schemeClr val="accent1"/>
                </a:solidFill>
              </a:rPr>
              <a:t>terrorism:</a:t>
            </a:r>
            <a:endParaRPr lang="en-US" sz="3200" b="1" dirty="0">
              <a:solidFill>
                <a:schemeClr val="accent1"/>
              </a:solidFill>
            </a:endParaRPr>
          </a:p>
        </p:txBody>
      </p:sp>
      <p:sp>
        <p:nvSpPr>
          <p:cNvPr id="3" name="Rectangle 3"/>
          <p:cNvSpPr txBox="1">
            <a:spLocks noChangeArrowheads="1"/>
          </p:cNvSpPr>
          <p:nvPr/>
        </p:nvSpPr>
        <p:spPr>
          <a:xfrm>
            <a:off x="304800" y="1139588"/>
            <a:ext cx="8485154" cy="5185012"/>
          </a:xfrm>
          <a:prstGeom prst="rect">
            <a:avLst/>
          </a:prstGeom>
        </p:spPr>
        <p:txBody>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lnSpc>
                <a:spcPct val="120000"/>
              </a:lnSpc>
              <a:buFont typeface="Courier New" pitchFamily="49" charset="0"/>
              <a:buChar char="o"/>
            </a:pPr>
            <a:r>
              <a:rPr lang="en-US" sz="2400" dirty="0" smtClean="0">
                <a:solidFill>
                  <a:schemeClr val="tx1">
                    <a:lumMod val="95000"/>
                    <a:lumOff val="5000"/>
                  </a:schemeClr>
                </a:solidFill>
                <a:latin typeface="Times New Roman" pitchFamily="18" charset="0"/>
              </a:rPr>
              <a:t>Money to fund terrorist activities  moves through the global financial system via wire transfers and in and out of personal and business accounts. It can sit in the accounts of illegitimate charities and be laundered through buying and selling securities and other commodities, or purchasing and cashing out insurance policies. </a:t>
            </a:r>
          </a:p>
          <a:p>
            <a:pPr algn="just">
              <a:lnSpc>
                <a:spcPct val="120000"/>
              </a:lnSpc>
              <a:buFont typeface="Courier New" pitchFamily="49" charset="0"/>
              <a:buChar char="o"/>
            </a:pPr>
            <a:r>
              <a:rPr lang="en-US" sz="2400" dirty="0" smtClean="0">
                <a:latin typeface="Times New Roman" pitchFamily="18" charset="0"/>
              </a:rPr>
              <a:t>Although terrorist financing is a form of money laundering, it doesn’t work the way conventional money laundering works. The money frequently starts out clean i.e. as a ‘charitable donation’ before moving to terrorist accounts. It is highly time sensitive requiring quick response.   </a:t>
            </a:r>
          </a:p>
          <a:p>
            <a:pPr>
              <a:lnSpc>
                <a:spcPct val="90000"/>
              </a:lnSpc>
            </a:pPr>
            <a:endParaRPr lang="en-US" sz="2400" dirty="0">
              <a:latin typeface="Times New Roman" pitchFamily="18" charset="0"/>
            </a:endParaRPr>
          </a:p>
        </p:txBody>
      </p:sp>
    </p:spTree>
    <p:extLst>
      <p:ext uri="{BB962C8B-B14F-4D97-AF65-F5344CB8AC3E}">
        <p14:creationId xmlns:p14="http://schemas.microsoft.com/office/powerpoint/2010/main" val="38779488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349</TotalTime>
  <Words>2293</Words>
  <Application>Microsoft Office PowerPoint</Application>
  <PresentationFormat>On-screen Show (4:3)</PresentationFormat>
  <Paragraphs>294</Paragraphs>
  <Slides>41</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Aspect</vt:lpstr>
      <vt:lpstr>Clip</vt:lpstr>
      <vt:lpstr>MONEY LAUNDERING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 MONEY LAUNDERING</dc:title>
  <dc:creator/>
  <cp:lastModifiedBy>a</cp:lastModifiedBy>
  <cp:revision>68</cp:revision>
  <dcterms:created xsi:type="dcterms:W3CDTF">2006-08-16T00:00:00Z</dcterms:created>
  <dcterms:modified xsi:type="dcterms:W3CDTF">2013-01-30T12:15:34Z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