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17656-5E7A-4DB7-AF28-0CE8726E97DC}" type="datetimeFigureOut">
              <a:rPr lang="en-US" smtClean="0"/>
              <a:pPr/>
              <a:t>7/4/2015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469349-B0FF-4E9A-9ABC-EC9CCB8A6CBC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99537DD8-21AD-478B-91F3-5854EE5A38AD}" type="datetime1">
              <a:rPr lang="en-US" smtClean="0"/>
              <a:pPr/>
              <a:t>7/4/2015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14462-A1D4-448F-AF93-74959B5720C0}" type="datetime1">
              <a:rPr lang="en-US" smtClean="0"/>
              <a:pPr/>
              <a:t>7/4/2015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2BC94-A91A-4BD8-9607-62A4FF5B14C1}" type="datetime1">
              <a:rPr lang="en-US" smtClean="0"/>
              <a:pPr/>
              <a:t>7/4/2015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85D2D41-A495-40E3-8C0E-692798D63254}" type="datetime1">
              <a:rPr lang="en-US" smtClean="0"/>
              <a:pPr/>
              <a:t>7/4/2015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87B23E70-5548-483F-996E-3A666F4C482D}" type="datetime1">
              <a:rPr lang="en-US" smtClean="0"/>
              <a:pPr/>
              <a:t>7/4/2015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DFCBA-B500-489E-B296-01877A1FE594}" type="datetime1">
              <a:rPr lang="en-US" smtClean="0"/>
              <a:pPr/>
              <a:t>7/4/2015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BDC98-7222-475A-8F60-47E9EBB42722}" type="datetime1">
              <a:rPr lang="en-US" smtClean="0"/>
              <a:pPr/>
              <a:t>7/4/2015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DA82791-0CE7-4567-8B8E-2F11CFD0CB74}" type="datetime1">
              <a:rPr lang="en-US" smtClean="0"/>
              <a:pPr/>
              <a:t>7/4/2015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AB3BC-7937-4C5D-8CDD-EAC8588B0D6C}" type="datetime1">
              <a:rPr lang="en-US" smtClean="0"/>
              <a:pPr/>
              <a:t>7/4/2015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2CD088E-759B-47EF-96D5-FFC5E3EEF1AE}" type="datetime1">
              <a:rPr lang="en-US" smtClean="0"/>
              <a:pPr/>
              <a:t>7/4/2015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29C5986-00BE-4695-B79D-64AE9EA49EA5}" type="datetime1">
              <a:rPr lang="en-US" smtClean="0"/>
              <a:pPr/>
              <a:t>7/4/2015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583970F-9257-41E8-8069-32FF15DC80B1}" type="datetime1">
              <a:rPr lang="en-US" smtClean="0"/>
              <a:pPr/>
              <a:t>7/4/2015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2286000"/>
            <a:ext cx="6172200" cy="1894362"/>
          </a:xfrm>
        </p:spPr>
        <p:txBody>
          <a:bodyPr>
            <a:normAutofit fontScale="90000"/>
          </a:bodyPr>
          <a:lstStyle/>
          <a:p>
            <a:pPr algn="just"/>
            <a:r>
              <a:rPr lang="en-IN" sz="2800" dirty="0" smtClean="0">
                <a:solidFill>
                  <a:srgbClr val="0070C0"/>
                </a:solidFill>
              </a:rPr>
              <a:t>Black Money (Undisclosed Foreign Income and Assets) and Imposition of Tax Rules, 2015.</a:t>
            </a:r>
            <a:br>
              <a:rPr lang="en-IN" sz="2800" dirty="0" smtClean="0">
                <a:solidFill>
                  <a:srgbClr val="0070C0"/>
                </a:solidFill>
              </a:rPr>
            </a:br>
            <a:endParaRPr lang="en-IN" sz="2800" dirty="0">
              <a:solidFill>
                <a:srgbClr val="0070C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IN" dirty="0" smtClean="0">
                <a:solidFill>
                  <a:schemeClr val="tx1"/>
                </a:solidFill>
              </a:rPr>
              <a:t>CA PRADEEP KUMAR RAJPUT</a:t>
            </a:r>
          </a:p>
          <a:p>
            <a:r>
              <a:rPr lang="en-IN" dirty="0" smtClean="0">
                <a:solidFill>
                  <a:schemeClr val="tx1"/>
                </a:solidFill>
              </a:rPr>
              <a:t>(CA/CS/CMA)</a:t>
            </a:r>
          </a:p>
          <a:p>
            <a:r>
              <a:rPr lang="en-IN" dirty="0" smtClean="0">
                <a:solidFill>
                  <a:schemeClr val="tx1"/>
                </a:solidFill>
              </a:rPr>
              <a:t>8130682696</a:t>
            </a:r>
          </a:p>
          <a:p>
            <a:r>
              <a:rPr lang="en-IN" dirty="0" smtClean="0">
                <a:solidFill>
                  <a:schemeClr val="tx1"/>
                </a:solidFill>
              </a:rPr>
              <a:t>CAPRADEEP1986@GMAIL.COM</a:t>
            </a:r>
            <a:endParaRPr lang="en-IN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>
                <a:solidFill>
                  <a:srgbClr val="0070C0"/>
                </a:solidFill>
              </a:rPr>
              <a:t>Rule-8:	Form of tax arrears</a:t>
            </a:r>
            <a:endParaRPr lang="en-IN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457200" lvl="0" indent="-457200">
              <a:buAutoNum type="arabicPeriod"/>
            </a:pPr>
            <a:endParaRPr lang="en-IN" dirty="0" smtClean="0"/>
          </a:p>
          <a:p>
            <a:pPr marL="457200" lvl="0" indent="-457200">
              <a:buAutoNum type="arabicPeriod"/>
            </a:pPr>
            <a:endParaRPr lang="en-IN" dirty="0" smtClean="0"/>
          </a:p>
          <a:p>
            <a:pPr marL="457200" lvl="0" indent="-457200">
              <a:buAutoNum type="arabicPeriod"/>
            </a:pPr>
            <a:r>
              <a:rPr lang="en-IN" dirty="0" smtClean="0"/>
              <a:t>Shall be drawn up by the Tax Recovery Officer</a:t>
            </a:r>
          </a:p>
          <a:p>
            <a:pPr marL="457200" lvl="0" indent="-457200">
              <a:buAutoNum type="arabicPeriod"/>
            </a:pPr>
            <a:r>
              <a:rPr lang="en-IN" dirty="0" smtClean="0"/>
              <a:t>In form 5.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b="1" dirty="0" smtClean="0">
                <a:solidFill>
                  <a:srgbClr val="0070C0"/>
                </a:solidFill>
              </a:rPr>
              <a:t>Rule-9:	Declaration of undisclosed 		asset located outside India</a:t>
            </a:r>
            <a:endParaRPr lang="en-IN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457200" lvl="0" indent="-457200">
              <a:buAutoNum type="arabicPeriod"/>
            </a:pPr>
            <a:endParaRPr lang="en-IN" dirty="0" smtClean="0"/>
          </a:p>
          <a:p>
            <a:pPr marL="457200" lvl="0" indent="-457200">
              <a:buAutoNum type="arabicPeriod"/>
            </a:pPr>
            <a:endParaRPr lang="en-IN" dirty="0" smtClean="0"/>
          </a:p>
          <a:p>
            <a:pPr marL="457200" lvl="0" indent="-457200">
              <a:buAutoNum type="arabicPeriod"/>
            </a:pPr>
            <a:r>
              <a:rPr lang="en-IN" dirty="0" smtClean="0"/>
              <a:t>Declaration on form 6.</a:t>
            </a:r>
          </a:p>
          <a:p>
            <a:pPr marL="457200" lvl="0" indent="-457200">
              <a:buAutoNum type="arabicPeriod"/>
            </a:pPr>
            <a:r>
              <a:rPr lang="en-IN" dirty="0" smtClean="0"/>
              <a:t>Acknowledgement within 15 days by Principal Commissioner or the Commissioner</a:t>
            </a:r>
          </a:p>
          <a:p>
            <a:pPr marL="457200" lvl="0" indent="-457200">
              <a:buAutoNum type="arabicPeriod"/>
            </a:pPr>
            <a:r>
              <a:rPr lang="en-IN" dirty="0" smtClean="0"/>
              <a:t>In form 7.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24800" cy="1143000"/>
          </a:xfrm>
        </p:spPr>
        <p:txBody>
          <a:bodyPr/>
          <a:lstStyle/>
          <a:p>
            <a:r>
              <a:rPr lang="en-IN" b="1" dirty="0" smtClean="0">
                <a:solidFill>
                  <a:srgbClr val="0070C0"/>
                </a:solidFill>
              </a:rPr>
              <a:t>Rule-10:	Educational qualifications</a:t>
            </a:r>
            <a:endParaRPr lang="en-IN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None/>
            </a:pPr>
            <a:r>
              <a:rPr lang="en-IN" dirty="0" smtClean="0"/>
              <a:t>	</a:t>
            </a:r>
          </a:p>
          <a:p>
            <a:pPr algn="just">
              <a:buNone/>
            </a:pPr>
            <a:endParaRPr lang="en-IN" dirty="0" smtClean="0"/>
          </a:p>
          <a:p>
            <a:pPr algn="just">
              <a:buNone/>
            </a:pPr>
            <a:r>
              <a:rPr lang="en-IN" dirty="0" smtClean="0"/>
              <a:t>	Same as those prescribed in rule 51 of the Income-tax Rules, 1962.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b="1" dirty="0" smtClean="0">
                <a:solidFill>
                  <a:srgbClr val="0070C0"/>
                </a:solidFill>
              </a:rPr>
              <a:t>Rule 11:	Authority in certain cases 		(Mention in section 78)</a:t>
            </a:r>
            <a:endParaRPr lang="en-IN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endParaRPr lang="en-IN" dirty="0" smtClean="0"/>
          </a:p>
          <a:p>
            <a:pPr lvl="0"/>
            <a:endParaRPr lang="en-IN" dirty="0" smtClean="0"/>
          </a:p>
          <a:p>
            <a:pPr lvl="0" algn="just"/>
            <a:r>
              <a:rPr lang="en-IN" dirty="0" smtClean="0"/>
              <a:t>Principal Chief Commissioner or Chief Commissioner</a:t>
            </a:r>
          </a:p>
          <a:p>
            <a:pPr algn="just"/>
            <a:r>
              <a:rPr lang="en-IN" dirty="0" smtClean="0"/>
              <a:t>Principal Commissioner or Commissioner (where tax practitioner is alleged to be guilty of misconduct)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>
                <a:solidFill>
                  <a:srgbClr val="0070C0"/>
                </a:solidFill>
              </a:rPr>
              <a:t>Rule 12:	Rounding off of income, 		value of asset and tax</a:t>
            </a:r>
            <a:endParaRPr lang="en-IN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None/>
            </a:pPr>
            <a:r>
              <a:rPr lang="en-IN" dirty="0" smtClean="0"/>
              <a:t>	</a:t>
            </a:r>
          </a:p>
          <a:p>
            <a:pPr algn="just">
              <a:buNone/>
            </a:pPr>
            <a:endParaRPr lang="en-IN" dirty="0" smtClean="0"/>
          </a:p>
          <a:p>
            <a:pPr algn="just">
              <a:buNone/>
            </a:pPr>
            <a:r>
              <a:rPr lang="en-IN" dirty="0" smtClean="0"/>
              <a:t>	Amount payable or receivable by the assessee under the Act shall be rounded off to the nearest multiple of one hundred rupees or ten rupees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828800"/>
            <a:ext cx="6172200" cy="1894362"/>
          </a:xfrm>
        </p:spPr>
        <p:txBody>
          <a:bodyPr>
            <a:normAutofit/>
          </a:bodyPr>
          <a:lstStyle/>
          <a:p>
            <a:r>
              <a:rPr lang="en-IN" sz="6600" dirty="0" smtClean="0">
                <a:solidFill>
                  <a:srgbClr val="0070C0"/>
                </a:solidFill>
              </a:rPr>
              <a:t>THANKS </a:t>
            </a:r>
            <a:endParaRPr lang="en-IN" sz="6600" dirty="0">
              <a:solidFill>
                <a:srgbClr val="0070C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IN" dirty="0" smtClean="0">
                <a:solidFill>
                  <a:schemeClr val="tx1"/>
                </a:solidFill>
              </a:rPr>
              <a:t>CA PRADEEP KUMAR RAJPUT</a:t>
            </a:r>
          </a:p>
          <a:p>
            <a:r>
              <a:rPr lang="en-IN" dirty="0" smtClean="0">
                <a:solidFill>
                  <a:schemeClr val="tx1"/>
                </a:solidFill>
              </a:rPr>
              <a:t>(CA/CS/CMA)</a:t>
            </a:r>
          </a:p>
          <a:p>
            <a:r>
              <a:rPr lang="en-IN" dirty="0" smtClean="0">
                <a:solidFill>
                  <a:schemeClr val="tx1"/>
                </a:solidFill>
              </a:rPr>
              <a:t>8130682696</a:t>
            </a:r>
          </a:p>
          <a:p>
            <a:r>
              <a:rPr lang="en-IN" dirty="0" smtClean="0">
                <a:solidFill>
                  <a:schemeClr val="tx1"/>
                </a:solidFill>
              </a:rPr>
              <a:t>CAPRADEEP1986@GMAIL.COM</a:t>
            </a:r>
            <a:endParaRPr lang="en-IN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>
                <a:solidFill>
                  <a:srgbClr val="0070C0"/>
                </a:solidFill>
              </a:rPr>
              <a:t>Rules:</a:t>
            </a:r>
            <a:endParaRPr lang="en-IN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457200" lvl="0" indent="-457200">
              <a:buAutoNum type="arabicPeriod"/>
            </a:pPr>
            <a:r>
              <a:rPr lang="en-IN" dirty="0" smtClean="0"/>
              <a:t>Short Title and commencement.</a:t>
            </a:r>
          </a:p>
          <a:p>
            <a:pPr marL="457200" lvl="0" indent="-457200">
              <a:buAutoNum type="arabicPeriod"/>
            </a:pPr>
            <a:r>
              <a:rPr lang="en-IN" dirty="0" smtClean="0"/>
              <a:t>Definition.</a:t>
            </a:r>
          </a:p>
          <a:p>
            <a:pPr marL="457200" lvl="0" indent="-457200">
              <a:buAutoNum type="arabicPeriod"/>
            </a:pPr>
            <a:r>
              <a:rPr lang="en-IN" dirty="0" smtClean="0"/>
              <a:t>Fair Market Value.</a:t>
            </a:r>
          </a:p>
          <a:p>
            <a:pPr marL="457200" lvl="0" indent="-457200">
              <a:buAutoNum type="arabicPeriod"/>
            </a:pPr>
            <a:r>
              <a:rPr lang="en-IN" dirty="0" smtClean="0"/>
              <a:t>Tax Authorities.</a:t>
            </a:r>
          </a:p>
          <a:p>
            <a:pPr marL="457200" lvl="0" indent="-457200">
              <a:buAutoNum type="arabicPeriod"/>
            </a:pPr>
            <a:r>
              <a:rPr lang="en-IN" dirty="0" smtClean="0"/>
              <a:t>Notice of demand.</a:t>
            </a:r>
          </a:p>
          <a:p>
            <a:pPr marL="457200" lvl="0" indent="-457200">
              <a:buAutoNum type="arabicPeriod"/>
            </a:pPr>
            <a:r>
              <a:rPr lang="en-IN" dirty="0" smtClean="0"/>
              <a:t>Appeal to Commissioner(Appeals)</a:t>
            </a:r>
          </a:p>
          <a:p>
            <a:pPr marL="457200" lvl="0" indent="-457200">
              <a:buAutoNum type="arabicPeriod"/>
            </a:pPr>
            <a:r>
              <a:rPr lang="en-IN" dirty="0" smtClean="0"/>
              <a:t>Appeal to Appellate Tribunal.</a:t>
            </a:r>
          </a:p>
          <a:p>
            <a:pPr marL="457200" lvl="0" indent="-457200">
              <a:buAutoNum type="arabicPeriod"/>
            </a:pPr>
            <a:r>
              <a:rPr lang="en-IN" dirty="0" smtClean="0"/>
              <a:t>Form of Tax arrears.</a:t>
            </a:r>
          </a:p>
          <a:p>
            <a:pPr marL="457200" lvl="0" indent="-457200">
              <a:buAutoNum type="arabicPeriod"/>
            </a:pPr>
            <a:r>
              <a:rPr lang="en-IN" dirty="0" smtClean="0"/>
              <a:t>Declaration of undisclosed assets located outside India under section 59.</a:t>
            </a:r>
          </a:p>
          <a:p>
            <a:pPr marL="457200" lvl="0" indent="-457200">
              <a:buAutoNum type="arabicPeriod"/>
            </a:pPr>
            <a:r>
              <a:rPr lang="en-IN" dirty="0" smtClean="0"/>
              <a:t>Educational Qualifications.</a:t>
            </a:r>
          </a:p>
          <a:p>
            <a:pPr marL="457200" lvl="0" indent="-457200">
              <a:buAutoNum type="arabicPeriod"/>
            </a:pPr>
            <a:r>
              <a:rPr lang="en-IN" dirty="0" smtClean="0"/>
              <a:t>Authority in certain cases.</a:t>
            </a:r>
          </a:p>
          <a:p>
            <a:pPr marL="457200" lvl="0" indent="-457200">
              <a:buAutoNum type="arabicPeriod"/>
            </a:pPr>
            <a:r>
              <a:rPr lang="en-IN" dirty="0" smtClean="0"/>
              <a:t>Rounding off on income, value of assets and tax.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/>
          <a:lstStyle/>
          <a:p>
            <a:r>
              <a:rPr lang="en-IN" b="1" dirty="0" smtClean="0">
                <a:solidFill>
                  <a:srgbClr val="0070C0"/>
                </a:solidFill>
              </a:rPr>
              <a:t>Rule-1:	Short title and commencement</a:t>
            </a:r>
            <a:endParaRPr lang="en-IN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endParaRPr lang="en-IN" dirty="0" smtClean="0"/>
          </a:p>
          <a:p>
            <a:pPr algn="just"/>
            <a:endParaRPr lang="en-IN" dirty="0" smtClean="0"/>
          </a:p>
          <a:p>
            <a:pPr algn="just"/>
            <a:r>
              <a:rPr lang="en-IN" dirty="0" smtClean="0"/>
              <a:t>These rules may be called the Black Money (Undisclosed Foreign Income and Assets) and Imposition of Tax Rules, 2015 </a:t>
            </a:r>
          </a:p>
          <a:p>
            <a:endParaRPr lang="en-IN" dirty="0" smtClean="0"/>
          </a:p>
          <a:p>
            <a:r>
              <a:rPr lang="en-IN" dirty="0" smtClean="0"/>
              <a:t>They shall come into force on the date of their publication in the Official Gazette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>
                <a:solidFill>
                  <a:srgbClr val="0070C0"/>
                </a:solidFill>
              </a:rPr>
              <a:t>Rule-2:	Definitions</a:t>
            </a:r>
            <a:endParaRPr lang="en-IN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IN" dirty="0" smtClean="0"/>
              <a:t>Defines various terms like: </a:t>
            </a:r>
          </a:p>
          <a:p>
            <a:pPr marL="457200" indent="-457200">
              <a:buAutoNum type="arabicPeriod"/>
            </a:pPr>
            <a:r>
              <a:rPr lang="en-IN" dirty="0" smtClean="0"/>
              <a:t>Act, </a:t>
            </a:r>
          </a:p>
          <a:p>
            <a:pPr marL="457200" indent="-457200">
              <a:buAutoNum type="arabicPeriod"/>
            </a:pPr>
            <a:r>
              <a:rPr lang="en-IN" dirty="0" smtClean="0"/>
              <a:t>Chapter, </a:t>
            </a:r>
          </a:p>
          <a:p>
            <a:pPr marL="457200" indent="-457200">
              <a:buAutoNum type="arabicPeriod"/>
            </a:pPr>
            <a:r>
              <a:rPr lang="en-IN" dirty="0" smtClean="0"/>
              <a:t>Form, </a:t>
            </a:r>
          </a:p>
          <a:p>
            <a:pPr marL="457200" indent="-457200">
              <a:buAutoNum type="arabicPeriod"/>
            </a:pPr>
            <a:r>
              <a:rPr lang="en-IN" dirty="0" smtClean="0"/>
              <a:t>Income-tax Act and </a:t>
            </a:r>
          </a:p>
          <a:p>
            <a:pPr marL="457200" indent="-457200">
              <a:buAutoNum type="arabicPeriod"/>
            </a:pPr>
            <a:r>
              <a:rPr lang="en-IN" dirty="0" smtClean="0"/>
              <a:t>Section.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>
                <a:solidFill>
                  <a:srgbClr val="0070C0"/>
                </a:solidFill>
              </a:rPr>
              <a:t>Rule-3:	fair market value</a:t>
            </a:r>
            <a:endParaRPr lang="en-IN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en-IN" dirty="0" smtClean="0"/>
              <a:t>	Lays down the manner of determine the fair market value of various assets like: </a:t>
            </a:r>
          </a:p>
          <a:p>
            <a:pPr marL="457200" indent="-457200">
              <a:buAutoNum type="arabicPeriod"/>
            </a:pPr>
            <a:r>
              <a:rPr lang="en-IN" dirty="0" smtClean="0"/>
              <a:t>bullion, jewellery or precious stone</a:t>
            </a:r>
          </a:p>
          <a:p>
            <a:pPr marL="457200" indent="-457200">
              <a:buAutoNum type="arabicPeriod"/>
            </a:pPr>
            <a:r>
              <a:rPr lang="en-IN" dirty="0" smtClean="0"/>
              <a:t>archaeological collections, drawings, paintings, sculptures or any work of art</a:t>
            </a:r>
          </a:p>
          <a:p>
            <a:pPr marL="457200" indent="-457200">
              <a:buAutoNum type="arabicPeriod"/>
            </a:pPr>
            <a:r>
              <a:rPr lang="en-IN" dirty="0" smtClean="0"/>
              <a:t>shares and securities (Quoted)</a:t>
            </a:r>
          </a:p>
          <a:p>
            <a:pPr marL="457200" indent="-457200">
              <a:buAutoNum type="arabicPeriod"/>
            </a:pPr>
            <a:r>
              <a:rPr lang="en-IN" dirty="0" smtClean="0"/>
              <a:t>shares and securities (Unquoted)</a:t>
            </a:r>
          </a:p>
          <a:p>
            <a:pPr marL="457200" indent="-457200">
              <a:buAutoNum type="arabicPeriod"/>
            </a:pPr>
            <a:r>
              <a:rPr lang="en-IN" dirty="0" smtClean="0"/>
              <a:t>immovable property</a:t>
            </a:r>
          </a:p>
          <a:p>
            <a:pPr marL="457200" indent="-457200">
              <a:buAutoNum type="arabicPeriod"/>
            </a:pPr>
            <a:r>
              <a:rPr lang="en-IN" dirty="0" smtClean="0"/>
              <a:t>an account with a bank</a:t>
            </a:r>
          </a:p>
          <a:p>
            <a:pPr marL="457200" indent="-457200">
              <a:buAutoNum type="arabicPeriod"/>
            </a:pPr>
            <a:r>
              <a:rPr lang="en-IN" dirty="0" smtClean="0"/>
              <a:t>interest of a person in a partnership firm or an AOP</a:t>
            </a:r>
          </a:p>
          <a:p>
            <a:pPr marL="457200" indent="-457200">
              <a:buAutoNum type="arabicPeriod"/>
            </a:pPr>
            <a:r>
              <a:rPr lang="en-IN" dirty="0" smtClean="0"/>
              <a:t>net asset of the firm, AOP, LLP</a:t>
            </a:r>
          </a:p>
          <a:p>
            <a:pPr marL="457200" indent="-457200">
              <a:buAutoNum type="arabicPeriod"/>
            </a:pPr>
            <a:r>
              <a:rPr lang="en-IN" dirty="0" smtClean="0"/>
              <a:t>any other asset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>
                <a:solidFill>
                  <a:srgbClr val="0070C0"/>
                </a:solidFill>
              </a:rPr>
              <a:t>Rule-4:	Tax authorities</a:t>
            </a:r>
            <a:endParaRPr lang="en-IN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IN" dirty="0" smtClean="0"/>
              <a:t>Tax authorities shall be:</a:t>
            </a:r>
          </a:p>
          <a:p>
            <a:pPr marL="457200" lvl="0" indent="-457200">
              <a:buAutoNum type="arabicPeriod"/>
            </a:pPr>
            <a:r>
              <a:rPr lang="en-IN" dirty="0" smtClean="0"/>
              <a:t>Assessing Officer</a:t>
            </a:r>
          </a:p>
          <a:p>
            <a:pPr marL="457200" lvl="0" indent="-457200">
              <a:buAutoNum type="arabicPeriod"/>
            </a:pPr>
            <a:r>
              <a:rPr lang="en-IN" dirty="0" smtClean="0"/>
              <a:t>Joint Commissioner</a:t>
            </a:r>
          </a:p>
          <a:p>
            <a:pPr marL="457200" lvl="0" indent="-457200">
              <a:buAutoNum type="arabicPeriod"/>
            </a:pPr>
            <a:r>
              <a:rPr lang="en-IN" dirty="0" smtClean="0"/>
              <a:t>Commissioner (Appeals)</a:t>
            </a:r>
          </a:p>
          <a:p>
            <a:pPr marL="457200" lvl="0" indent="-457200">
              <a:buAutoNum type="arabicPeriod"/>
            </a:pPr>
            <a:r>
              <a:rPr lang="en-IN" dirty="0" smtClean="0"/>
              <a:t>Commissioner or Principal Commissioner</a:t>
            </a:r>
          </a:p>
          <a:p>
            <a:pPr marL="457200" lvl="0" indent="-457200">
              <a:buAutoNum type="arabicPeriod"/>
            </a:pPr>
            <a:r>
              <a:rPr lang="en-IN" dirty="0" smtClean="0"/>
              <a:t>Chief Commissioner or Principal Chief Commissioner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>
                <a:solidFill>
                  <a:srgbClr val="0070C0"/>
                </a:solidFill>
              </a:rPr>
              <a:t>Rule-5:	Notice of Demand</a:t>
            </a:r>
            <a:endParaRPr lang="en-IN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None/>
            </a:pPr>
            <a:r>
              <a:rPr lang="en-IN" dirty="0" smtClean="0"/>
              <a:t>	</a:t>
            </a:r>
          </a:p>
          <a:p>
            <a:pPr algn="just">
              <a:buNone/>
            </a:pPr>
            <a:endParaRPr lang="en-IN" dirty="0" smtClean="0"/>
          </a:p>
          <a:p>
            <a:pPr algn="just">
              <a:buNone/>
            </a:pPr>
            <a:r>
              <a:rPr lang="en-IN" dirty="0" smtClean="0"/>
              <a:t>	Where any tax, interest or penalty is payable in consequence of any order passed under the provisions of the Act, the Assessing Officer shall serve upon the assessee a notice of demand in Form 1 specifying the sum so payable.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>
                <a:solidFill>
                  <a:srgbClr val="0070C0"/>
                </a:solidFill>
              </a:rPr>
              <a:t>Rule-6:	Appeal to Commissioner 		(Appeals)</a:t>
            </a:r>
            <a:endParaRPr lang="en-IN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457200" lvl="0" indent="-457200">
              <a:buAutoNum type="arabicPeriod"/>
            </a:pPr>
            <a:r>
              <a:rPr lang="en-IN" dirty="0" smtClean="0"/>
              <a:t>Against the order of Assessing officer </a:t>
            </a:r>
          </a:p>
          <a:p>
            <a:pPr marL="457200" lvl="0" indent="-457200">
              <a:buAutoNum type="arabicPeriod"/>
            </a:pPr>
            <a:r>
              <a:rPr lang="en-IN" dirty="0" smtClean="0"/>
              <a:t>In form number 2.</a:t>
            </a:r>
          </a:p>
          <a:p>
            <a:pPr marL="457200" lvl="0" indent="-457200">
              <a:buAutoNum type="arabicPeriod"/>
            </a:pPr>
            <a:r>
              <a:rPr lang="en-IN" dirty="0" smtClean="0"/>
              <a:t>Sign by person authorised to sign the return of income under section 140 of the Income-tax Act</a:t>
            </a:r>
          </a:p>
          <a:p>
            <a:pPr marL="457200" lvl="0" indent="-457200">
              <a:buAutoNum type="arabicPeriod"/>
            </a:pPr>
            <a:r>
              <a:rPr lang="en-IN" dirty="0" smtClean="0"/>
              <a:t>Appeal form shall accompanied by a fee of ten thousand rupees</a:t>
            </a:r>
          </a:p>
          <a:p>
            <a:pPr marL="457200" lvl="0" indent="-457200" algn="just">
              <a:buAutoNum type="arabicPeriod"/>
            </a:pPr>
            <a:r>
              <a:rPr lang="en-IN" dirty="0" smtClean="0"/>
              <a:t>No appeal shall be admitted unless at the time of filing of the appeal the assessee has paid admitted the tax along with penalty and interest.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>
                <a:solidFill>
                  <a:srgbClr val="0070C0"/>
                </a:solidFill>
              </a:rPr>
              <a:t>Rule-7:	Appeal to Appellate 			Tribunal</a:t>
            </a:r>
            <a:endParaRPr lang="en-IN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457200" lvl="0" indent="-457200">
              <a:buAutoNum type="arabicPeriod"/>
            </a:pPr>
            <a:endParaRPr lang="en-IN" dirty="0" smtClean="0"/>
          </a:p>
          <a:p>
            <a:pPr marL="457200" lvl="0" indent="-457200">
              <a:buAutoNum type="arabicPeriod"/>
            </a:pPr>
            <a:endParaRPr lang="en-IN" dirty="0" smtClean="0"/>
          </a:p>
          <a:p>
            <a:pPr marL="457200" lvl="0" indent="-457200">
              <a:buAutoNum type="arabicPeriod"/>
            </a:pPr>
            <a:r>
              <a:rPr lang="en-IN" dirty="0" smtClean="0"/>
              <a:t>In form no: 3.</a:t>
            </a:r>
          </a:p>
          <a:p>
            <a:pPr marL="457200" lvl="0" indent="-457200">
              <a:buAutoNum type="arabicPeriod"/>
            </a:pPr>
            <a:r>
              <a:rPr lang="en-IN" dirty="0" smtClean="0"/>
              <a:t>Attach memorandum of cross-objections and the grounds of cross objections</a:t>
            </a:r>
          </a:p>
          <a:p>
            <a:pPr marL="457200" lvl="0" indent="-457200">
              <a:buAutoNum type="arabicPeriod"/>
            </a:pPr>
            <a:r>
              <a:rPr lang="en-IN" dirty="0" smtClean="0"/>
              <a:t>fee of twenty five thousand rupees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53</TotalTime>
  <Words>344</Words>
  <Application>Microsoft Office PowerPoint</Application>
  <PresentationFormat>On-screen Show (4:3)</PresentationFormat>
  <Paragraphs>94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Oriel</vt:lpstr>
      <vt:lpstr>Black Money (Undisclosed Foreign Income and Assets) and Imposition of Tax Rules, 2015. </vt:lpstr>
      <vt:lpstr>Rules:</vt:lpstr>
      <vt:lpstr>Rule-1: Short title and commencement</vt:lpstr>
      <vt:lpstr>Rule-2: Definitions</vt:lpstr>
      <vt:lpstr>Rule-3: fair market value</vt:lpstr>
      <vt:lpstr>Rule-4: Tax authorities</vt:lpstr>
      <vt:lpstr>Rule-5: Notice of Demand</vt:lpstr>
      <vt:lpstr>Rule-6: Appeal to Commissioner   (Appeals)</vt:lpstr>
      <vt:lpstr>Rule-7: Appeal to Appellate    Tribunal</vt:lpstr>
      <vt:lpstr>Rule-8: Form of tax arrears</vt:lpstr>
      <vt:lpstr>Rule-9: Declaration of undisclosed   asset located outside India</vt:lpstr>
      <vt:lpstr>Rule-10: Educational qualifications</vt:lpstr>
      <vt:lpstr>Rule 11: Authority in certain cases   (Mention in section 78)</vt:lpstr>
      <vt:lpstr>Rule 12: Rounding off of income,   value of asset and tax</vt:lpstr>
      <vt:lpstr>THANKS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Black Money (Undisclosed Foreign Income and Assets) and Imposition of Tax Rules, 2015. </dc:title>
  <dc:creator>Pradeep</dc:creator>
  <cp:lastModifiedBy>Pradeep</cp:lastModifiedBy>
  <cp:revision>72</cp:revision>
  <dcterms:created xsi:type="dcterms:W3CDTF">2006-08-16T00:00:00Z</dcterms:created>
  <dcterms:modified xsi:type="dcterms:W3CDTF">2015-07-04T05:31:45Z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