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4056" r:id="rId2"/>
  </p:sldMasterIdLst>
  <p:notesMasterIdLst>
    <p:notesMasterId r:id="rId19"/>
  </p:notesMasterIdLst>
  <p:sldIdLst>
    <p:sldId id="256" r:id="rId3"/>
    <p:sldId id="284" r:id="rId4"/>
    <p:sldId id="257" r:id="rId5"/>
    <p:sldId id="259" r:id="rId6"/>
    <p:sldId id="260" r:id="rId7"/>
    <p:sldId id="261" r:id="rId8"/>
    <p:sldId id="262" r:id="rId9"/>
    <p:sldId id="290" r:id="rId10"/>
    <p:sldId id="263" r:id="rId11"/>
    <p:sldId id="264" r:id="rId12"/>
    <p:sldId id="267" r:id="rId13"/>
    <p:sldId id="268" r:id="rId14"/>
    <p:sldId id="273" r:id="rId15"/>
    <p:sldId id="283" r:id="rId16"/>
    <p:sldId id="289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ABC0E3"/>
    <a:srgbClr val="AEBAE0"/>
    <a:srgbClr val="9AA9F4"/>
    <a:srgbClr val="CC3300"/>
    <a:srgbClr val="CC0066"/>
    <a:srgbClr val="0000FF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 varScale="1">
        <p:scale>
          <a:sx n="88" d="100"/>
          <a:sy n="88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3F8ED-4A71-4028-B176-FA7434BCD3DC}" type="datetimeFigureOut">
              <a:rPr lang="en-US" smtClean="0"/>
              <a:pPr/>
              <a:t>02/22/2013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7C4E3-01B4-4365-8BFE-FA1D84BC49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6037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C4E3-01B4-4365-8BFE-FA1D84BC491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4711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C4E3-01B4-4365-8BFE-FA1D84BC491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539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C4E3-01B4-4365-8BFE-FA1D84BC491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335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D6B9F-3AA3-496B-93A3-5F3BE3256B3D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3A179-6E69-4F24-B042-7CCEFB76B9BB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38D88-8E6E-43F4-BAAC-C7FFECA58976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9BE8-A5B4-4C3D-AA26-8CA05251C0E6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8831-CCB2-43EC-BCD0-E00F3E74C39D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8D838-59C1-4A56-8DE4-360DC810A8C7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A1CB-FC4D-4B1D-9D10-CAC2EE061811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7AA-67CB-4704-94CE-33BF25D5CD61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8AB6-74B2-427C-B5C7-3A024D4E53AB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81AB1-571E-4B1F-B76E-80C70688958C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6F8-28BD-42B4-9F3C-86DF59EE58EB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DBFB5-B764-4759-96A2-A8A27B0266EE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EC03-2CF1-43C0-ACF4-3150085B3EB6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A12-DB74-428D-9248-B72AFA6497C1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8D08-FBBC-417D-8E38-823207F052C8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31BD0-A229-46E4-A231-B155999A74A9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38D84-921A-4D1D-9CB9-2654A87F6AA1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058-E4CE-41AE-948C-ABA1A9DEE29B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18E7-9E0E-434E-A9C4-CED2B5E76AAA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E6D1-61A0-4F18-9C3E-21DBDF1211A7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21670-70FB-41BF-9C34-87D1CB638924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376D7-7D74-4AED-B296-8556125CEE1A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9631CCE-1FB9-4D58-805B-D728F3D9956D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ransition spd="slow">
    <p:wip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9631CCE-1FB9-4D58-805B-D728F3D9956D}" type="datetime1">
              <a:rPr lang="en-IN" smtClean="0"/>
              <a:pPr/>
              <a:t>02/22/2013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ransition spd="slow">
    <p:wip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91" y="457200"/>
            <a:ext cx="8991600" cy="914400"/>
          </a:xfrm>
        </p:spPr>
        <p:txBody>
          <a:bodyPr>
            <a:normAutofit fontScale="90000"/>
          </a:bodyPr>
          <a:lstStyle/>
          <a:p>
            <a:r>
              <a:rPr lang="en-US" sz="3800" b="1" dirty="0" smtClean="0">
                <a:latin typeface="Cooper Black" pitchFamily="18" charset="0"/>
              </a:rPr>
              <a:t>AS 7: CONSTRUCTION CONTRACTS</a:t>
            </a:r>
            <a:endParaRPr lang="en-US" sz="3800" b="1" dirty="0">
              <a:latin typeface="Cooper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200400"/>
            <a:ext cx="6477000" cy="190500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</a:rPr>
              <a:t> By</a:t>
            </a:r>
          </a:p>
          <a:p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Sunil 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Wadhwani</a:t>
            </a:r>
          </a:p>
          <a:p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Ajay Wadhwani</a:t>
            </a:r>
            <a:endParaRPr lang="en-US" sz="3600" b="1" dirty="0" smtClean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endParaRPr lang="en-US" sz="18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543300" y="6096000"/>
            <a:ext cx="2133600" cy="365125"/>
          </a:xfrm>
        </p:spPr>
        <p:txBody>
          <a:bodyPr/>
          <a:lstStyle/>
          <a:p>
            <a:pPr algn="ctr"/>
            <a:fld id="{C6D48E56-66F7-4DE9-A769-62EEB92B08F5}" type="datetime1">
              <a:rPr lang="en-IN" sz="1300" b="1" smtClean="0"/>
              <a:pPr algn="ctr"/>
              <a:t>02/22/2013</a:t>
            </a:fld>
            <a:endParaRPr lang="en-US" sz="1300" b="1" dirty="0"/>
          </a:p>
        </p:txBody>
      </p:sp>
    </p:spTree>
    <p:extLst>
      <p:ext uri="{BB962C8B-B14F-4D97-AF65-F5344CB8AC3E}">
        <p14:creationId xmlns:p14="http://schemas.microsoft.com/office/powerpoint/2010/main" xmlns="" val="325509107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868362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RECOGNITION OF CONTRACT REVENUE AND COST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001000" cy="50292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US" b="1" u="sng" dirty="0">
                <a:latin typeface="Cambria" pitchFamily="18" charset="0"/>
              </a:rPr>
              <a:t>Variations</a:t>
            </a:r>
            <a:r>
              <a:rPr lang="en-US" b="1" dirty="0">
                <a:latin typeface="Cambria" pitchFamily="18" charset="0"/>
              </a:rPr>
              <a:t>:- </a:t>
            </a:r>
            <a:r>
              <a:rPr lang="en-US" dirty="0" smtClean="0">
                <a:latin typeface="Cambria" pitchFamily="18" charset="0"/>
              </a:rPr>
              <a:t>It </a:t>
            </a:r>
            <a:r>
              <a:rPr lang="en-US" dirty="0">
                <a:latin typeface="Cambria" pitchFamily="18" charset="0"/>
              </a:rPr>
              <a:t>is an instruction by the customer for a change in the scope of the work.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en-US" dirty="0" smtClean="0">
              <a:solidFill>
                <a:srgbClr val="FF0000"/>
              </a:solidFill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  <a:p>
            <a:pPr>
              <a:buClr>
                <a:srgbClr val="C00000"/>
              </a:buClr>
            </a:pPr>
            <a:r>
              <a:rPr lang="en-US" b="1" u="sng" dirty="0">
                <a:latin typeface="Cambria" pitchFamily="18" charset="0"/>
              </a:rPr>
              <a:t>Claims</a:t>
            </a:r>
            <a:r>
              <a:rPr lang="en-US" b="1" dirty="0">
                <a:latin typeface="Cambria" pitchFamily="18" charset="0"/>
              </a:rPr>
              <a:t>:- </a:t>
            </a:r>
            <a:r>
              <a:rPr lang="en-US" dirty="0" smtClean="0">
                <a:latin typeface="Cambria" pitchFamily="18" charset="0"/>
              </a:rPr>
              <a:t>It </a:t>
            </a:r>
            <a:r>
              <a:rPr lang="en-US" dirty="0">
                <a:latin typeface="Cambria" pitchFamily="18" charset="0"/>
              </a:rPr>
              <a:t>is an amount that the contractor seeks to collect from the customer or another party as reimbursement for costs not included in the contract price</a:t>
            </a:r>
            <a:r>
              <a:rPr lang="en-US" dirty="0" smtClean="0">
                <a:latin typeface="Cambria" pitchFamily="18" charset="0"/>
              </a:rPr>
              <a:t>.</a:t>
            </a:r>
            <a:endParaRPr lang="en-US" dirty="0" smtClean="0">
              <a:solidFill>
                <a:srgbClr val="FF0000"/>
              </a:solidFill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  <a:p>
            <a:pPr>
              <a:buClr>
                <a:srgbClr val="C00000"/>
              </a:buClr>
            </a:pPr>
            <a:r>
              <a:rPr lang="en-US" b="1" u="sng" dirty="0">
                <a:latin typeface="Cambria" pitchFamily="18" charset="0"/>
              </a:rPr>
              <a:t>Incentive Payments</a:t>
            </a:r>
            <a:r>
              <a:rPr lang="en-US" b="1" dirty="0">
                <a:latin typeface="Cambria" pitchFamily="18" charset="0"/>
              </a:rPr>
              <a:t>:-</a:t>
            </a:r>
            <a:r>
              <a:rPr lang="en-US" dirty="0">
                <a:latin typeface="Cambria" pitchFamily="18" charset="0"/>
              </a:rPr>
              <a:t> It is an additional payment to be paid to the contractor if the specified performance standards are met or exceeded. </a:t>
            </a:r>
          </a:p>
          <a:p>
            <a:endParaRPr lang="en-US" sz="2200" dirty="0" smtClean="0">
              <a:latin typeface="Cambria" pitchFamily="18" charset="0"/>
            </a:endParaRPr>
          </a:p>
          <a:p>
            <a:endParaRPr lang="en-US" sz="2200" dirty="0">
              <a:latin typeface="Cambria" pitchFamily="18" charset="0"/>
            </a:endParaRPr>
          </a:p>
          <a:p>
            <a:endParaRPr lang="en-US" sz="2200" dirty="0">
              <a:latin typeface="Cambria" pitchFamily="18" charset="0"/>
            </a:endParaRPr>
          </a:p>
          <a:p>
            <a:endParaRPr lang="en-US" sz="22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69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76200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RECOGNITION OF CONTRACT REVENUE AND COST</a:t>
            </a:r>
            <a:endParaRPr lang="en-US" sz="30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772400" cy="45720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dirty="0" smtClean="0">
                <a:latin typeface="Cambria" pitchFamily="18" charset="0"/>
              </a:rPr>
              <a:t>Contract Costs ???</a:t>
            </a:r>
          </a:p>
          <a:p>
            <a:pPr>
              <a:buClr>
                <a:srgbClr val="C00000"/>
              </a:buClr>
            </a:pPr>
            <a:r>
              <a:rPr lang="en-US" dirty="0" smtClean="0">
                <a:latin typeface="Cambria" pitchFamily="18" charset="0"/>
              </a:rPr>
              <a:t>It comprises of</a:t>
            </a:r>
          </a:p>
          <a:p>
            <a:pPr marL="1051560" lvl="2" indent="-457200">
              <a:buClr>
                <a:schemeClr val="accent1"/>
              </a:buClr>
              <a:buSzPct val="84000"/>
              <a:buFont typeface="+mj-lt"/>
              <a:buAutoNum type="arabicPeriod"/>
            </a:pPr>
            <a:r>
              <a:rPr lang="en-US" sz="2100" dirty="0" smtClean="0">
                <a:latin typeface="Cambria" pitchFamily="18" charset="0"/>
              </a:rPr>
              <a:t>Costs </a:t>
            </a:r>
            <a:r>
              <a:rPr lang="en-US" sz="2100" dirty="0">
                <a:latin typeface="Cambria" pitchFamily="18" charset="0"/>
              </a:rPr>
              <a:t>directly related to specific contract</a:t>
            </a:r>
            <a:r>
              <a:rPr lang="en-US" sz="2100" dirty="0" smtClean="0">
                <a:latin typeface="Cambria" pitchFamily="18" charset="0"/>
              </a:rPr>
              <a:t>.</a:t>
            </a:r>
          </a:p>
          <a:p>
            <a:pPr marL="594360" lvl="2" indent="0">
              <a:buClr>
                <a:schemeClr val="accent1"/>
              </a:buClr>
              <a:buSzPct val="84000"/>
              <a:buNone/>
            </a:pPr>
            <a:endParaRPr lang="en-US" sz="2100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7374175"/>
              </p:ext>
            </p:extLst>
          </p:nvPr>
        </p:nvGraphicFramePr>
        <p:xfrm>
          <a:off x="457200" y="2971800"/>
          <a:ext cx="8001000" cy="271310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838200"/>
                <a:gridCol w="7162800"/>
              </a:tblGrid>
              <a:tr h="35774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Sr. no.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Type of Cost</a:t>
                      </a:r>
                      <a:endParaRPr lang="en-US" dirty="0" smtClean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5774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a.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ambria" pitchFamily="18" charset="0"/>
                        </a:rPr>
                        <a:t>Site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Labour cost including site super-vision</a:t>
                      </a:r>
                      <a:endParaRPr lang="en-US" dirty="0" smtClean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5774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b.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Cost of material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5774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c.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Depreciation of Plant used in the contract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62604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d.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Transshipment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cost of plant, equipment and materials to and from contract site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60998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e.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Cost of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Hiring plant and machinery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35043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83820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RECOGNITION OF CONTRACT REVENUE AND COST</a:t>
            </a:r>
            <a:endParaRPr lang="en-US" sz="30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503920" cy="5638800"/>
          </a:xfrm>
        </p:spPr>
        <p:txBody>
          <a:bodyPr>
            <a:normAutofit/>
          </a:bodyPr>
          <a:lstStyle/>
          <a:p>
            <a:pPr marL="566928" indent="-457200">
              <a:buFont typeface="+mj-lt"/>
              <a:buAutoNum type="arabicPeriod" startAt="2"/>
            </a:pPr>
            <a:r>
              <a:rPr lang="en-US" sz="2200" dirty="0">
                <a:latin typeface="Cambria" pitchFamily="18" charset="0"/>
              </a:rPr>
              <a:t>Costs that are in general and can be allocated to the </a:t>
            </a:r>
            <a:r>
              <a:rPr lang="en-US" sz="2200" dirty="0" smtClean="0">
                <a:latin typeface="Cambria" pitchFamily="18" charset="0"/>
              </a:rPr>
              <a:t>contract</a:t>
            </a:r>
          </a:p>
          <a:p>
            <a:pPr marL="566928" indent="-457200">
              <a:buFont typeface="+mj-lt"/>
              <a:buAutoNum type="arabicPeriod" startAt="2"/>
            </a:pPr>
            <a:endParaRPr lang="en-US" sz="2200" dirty="0">
              <a:latin typeface="Cambria" pitchFamily="18" charset="0"/>
            </a:endParaRPr>
          </a:p>
          <a:p>
            <a:pPr marL="566928" indent="-457200">
              <a:buFont typeface="+mj-lt"/>
              <a:buAutoNum type="arabicPeriod" startAt="2"/>
            </a:pPr>
            <a:endParaRPr lang="en-US" sz="2200" dirty="0" smtClean="0">
              <a:latin typeface="Cambria" pitchFamily="18" charset="0"/>
            </a:endParaRPr>
          </a:p>
          <a:p>
            <a:pPr marL="566928" indent="-457200">
              <a:buFont typeface="+mj-lt"/>
              <a:buAutoNum type="arabicPeriod" startAt="2"/>
            </a:pPr>
            <a:endParaRPr lang="en-US" sz="2200" dirty="0">
              <a:latin typeface="Cambria" pitchFamily="18" charset="0"/>
            </a:endParaRPr>
          </a:p>
          <a:p>
            <a:pPr marL="566928" indent="-457200">
              <a:buFont typeface="+mj-lt"/>
              <a:buAutoNum type="arabicPeriod" startAt="2"/>
            </a:pPr>
            <a:endParaRPr lang="en-US" sz="2200" dirty="0" smtClean="0">
              <a:latin typeface="Cambria" pitchFamily="18" charset="0"/>
            </a:endParaRPr>
          </a:p>
          <a:p>
            <a:pPr marL="566928" indent="-457200">
              <a:buFont typeface="+mj-lt"/>
              <a:buAutoNum type="arabicPeriod" startAt="2"/>
            </a:pPr>
            <a:endParaRPr lang="en-US" sz="2200" dirty="0">
              <a:latin typeface="Cambria" pitchFamily="18" charset="0"/>
            </a:endParaRPr>
          </a:p>
          <a:p>
            <a:pPr marL="566928" indent="-457200">
              <a:buFont typeface="+mj-lt"/>
              <a:buAutoNum type="arabicPeriod" startAt="2"/>
            </a:pPr>
            <a:endParaRPr lang="en-US" sz="2200" dirty="0" smtClean="0">
              <a:latin typeface="Cambria" pitchFamily="18" charset="0"/>
            </a:endParaRPr>
          </a:p>
          <a:p>
            <a:pPr marL="452628" indent="-342900"/>
            <a:r>
              <a:rPr lang="en-US" sz="2400" dirty="0" smtClean="0"/>
              <a:t>Expenses </a:t>
            </a:r>
            <a:r>
              <a:rPr lang="en-US" sz="2400" dirty="0"/>
              <a:t>not included in the </a:t>
            </a:r>
            <a:r>
              <a:rPr lang="en-US" sz="2400" dirty="0" smtClean="0"/>
              <a:t>contract</a:t>
            </a:r>
          </a:p>
          <a:p>
            <a:pPr marL="109728" indent="0">
              <a:buNone/>
            </a:pPr>
            <a:endParaRPr lang="en-US" sz="2400" dirty="0"/>
          </a:p>
          <a:p>
            <a:pPr marL="109728" indent="0">
              <a:buNone/>
            </a:pPr>
            <a:endParaRPr lang="en-US" sz="2200" dirty="0" smtClean="0">
              <a:latin typeface="Cambria" pitchFamily="18" charset="0"/>
            </a:endParaRPr>
          </a:p>
          <a:p>
            <a:pPr marL="109728" indent="0">
              <a:buNone/>
            </a:pPr>
            <a:endParaRPr lang="en-US" sz="2200" dirty="0">
              <a:latin typeface="Cambria" pitchFamily="18" charset="0"/>
            </a:endParaRPr>
          </a:p>
          <a:p>
            <a:pPr marL="109728" indent="0">
              <a:buNone/>
            </a:pPr>
            <a:endParaRPr lang="en-US" sz="2200" dirty="0" smtClean="0">
              <a:latin typeface="Cambria" pitchFamily="18" charset="0"/>
            </a:endParaRPr>
          </a:p>
          <a:p>
            <a:pPr marL="109728" indent="0">
              <a:buNone/>
            </a:pPr>
            <a:endParaRPr lang="en-US" sz="2200" dirty="0">
              <a:latin typeface="Cambria" pitchFamily="18" charset="0"/>
            </a:endParaRPr>
          </a:p>
          <a:p>
            <a:pPr marL="109728" indent="0">
              <a:buNone/>
            </a:pPr>
            <a:endParaRPr lang="en-US" sz="2200" dirty="0" smtClean="0">
              <a:latin typeface="Cambria" pitchFamily="18" charset="0"/>
            </a:endParaRPr>
          </a:p>
          <a:p>
            <a:pPr marL="109728" indent="0">
              <a:buNone/>
            </a:pPr>
            <a:endParaRPr lang="en-US" sz="2200" dirty="0">
              <a:latin typeface="Cambria" pitchFamily="18" charset="0"/>
            </a:endParaRPr>
          </a:p>
          <a:p>
            <a:pPr marL="109728" indent="0">
              <a:buNone/>
            </a:pPr>
            <a:endParaRPr lang="en-US" sz="2200" dirty="0" smtClean="0">
              <a:latin typeface="Cambria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5273707"/>
              </p:ext>
            </p:extLst>
          </p:nvPr>
        </p:nvGraphicFramePr>
        <p:xfrm>
          <a:off x="457200" y="1600200"/>
          <a:ext cx="8077200" cy="212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62614"/>
                <a:gridCol w="721458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Sr.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no.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ambria" pitchFamily="18" charset="0"/>
                        </a:rPr>
                        <a:t>Type of Cost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1.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Insurance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2.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Cost of designs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and specification not directly related to contract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3.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Construction overheads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4.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Portion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of general administrative overhead chargeable to the contract as per agreement.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0937233"/>
              </p:ext>
            </p:extLst>
          </p:nvPr>
        </p:nvGraphicFramePr>
        <p:xfrm>
          <a:off x="457200" y="4419600"/>
          <a:ext cx="8229600" cy="212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25830"/>
                <a:gridCol w="73037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Sr. no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Type of Cost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1.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General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administration expenses not to be reimbursed by the customer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2.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Selling Cost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3.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Research</a:t>
                      </a:r>
                      <a:r>
                        <a:rPr lang="en-US" baseline="0" dirty="0" smtClean="0">
                          <a:latin typeface="Cambria" pitchFamily="18" charset="0"/>
                        </a:rPr>
                        <a:t> and development costs reimbursement of which is not specified in the contract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4.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mbria" pitchFamily="18" charset="0"/>
                        </a:rPr>
                        <a:t>Depreciation of idle plant and equipment.</a:t>
                      </a:r>
                      <a:endParaRPr lang="en-US" dirty="0"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78339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304800"/>
            <a:ext cx="8503920" cy="5794248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Andalus" pitchFamily="18" charset="-78"/>
                <a:ea typeface="+mj-ea"/>
                <a:cs typeface="Andalus" pitchFamily="18" charset="-78"/>
              </a:rPr>
              <a:t>DETERMINATION OF STAGE OF COMPLETION</a:t>
            </a:r>
          </a:p>
          <a:p>
            <a:pPr marL="109728" indent="0">
              <a:buNone/>
            </a:pPr>
            <a:endParaRPr lang="en-US" sz="2200" b="1" u="sng" dirty="0" smtClean="0"/>
          </a:p>
          <a:p>
            <a:pPr marL="109728" indent="0">
              <a:buNone/>
            </a:pPr>
            <a:endParaRPr lang="en-US" sz="2200" u="sng" dirty="0"/>
          </a:p>
          <a:p>
            <a:pPr marL="566928" indent="-457200">
              <a:buSzPct val="87000"/>
              <a:buFont typeface="+mj-lt"/>
              <a:buAutoNum type="arabicPeriod"/>
            </a:pPr>
            <a:r>
              <a:rPr lang="en-US" sz="2250" dirty="0" smtClean="0">
                <a:latin typeface="Cambria" pitchFamily="18" charset="0"/>
              </a:rPr>
              <a:t>Stage of completion</a:t>
            </a:r>
            <a:r>
              <a:rPr lang="en-US" sz="2200" dirty="0" smtClean="0">
                <a:latin typeface="Cambria" pitchFamily="18" charset="0"/>
              </a:rPr>
              <a:t>= </a:t>
            </a:r>
            <a:r>
              <a:rPr lang="en-US" sz="2200" u="sng" dirty="0" smtClean="0">
                <a:latin typeface="Cambria" pitchFamily="18" charset="0"/>
              </a:rPr>
              <a:t>Costs incurred up to reporting date</a:t>
            </a:r>
            <a:endParaRPr lang="en-US" sz="2200" b="1" dirty="0" smtClean="0">
              <a:latin typeface="Cambria" pitchFamily="18" charset="0"/>
            </a:endParaRPr>
          </a:p>
          <a:p>
            <a:pPr marL="109728" indent="0">
              <a:buSzPct val="87000"/>
              <a:buNone/>
            </a:pPr>
            <a:r>
              <a:rPr lang="en-US" sz="2200" dirty="0" smtClean="0">
                <a:latin typeface="Cambria" pitchFamily="18" charset="0"/>
              </a:rPr>
              <a:t>				Total Estimated Costs</a:t>
            </a:r>
          </a:p>
          <a:p>
            <a:pPr marL="109728" indent="0">
              <a:buSzPct val="87000"/>
              <a:buNone/>
            </a:pPr>
            <a:r>
              <a:rPr lang="en-US" sz="2200" dirty="0" smtClean="0">
                <a:latin typeface="Cambria" pitchFamily="18" charset="0"/>
              </a:rPr>
              <a:t>	                    E.g.     = 15 cr / 25 crore(15 +1o)</a:t>
            </a:r>
          </a:p>
          <a:p>
            <a:pPr marL="109728" indent="0">
              <a:buSzPct val="87000"/>
              <a:buNone/>
            </a:pPr>
            <a:r>
              <a:rPr lang="en-US" sz="2200" dirty="0" smtClean="0">
                <a:latin typeface="Cambria" pitchFamily="18" charset="0"/>
              </a:rPr>
              <a:t>			     = 3/5</a:t>
            </a:r>
            <a:r>
              <a:rPr lang="en-US" sz="2200" baseline="30000" dirty="0" smtClean="0">
                <a:latin typeface="Cambria" pitchFamily="18" charset="0"/>
              </a:rPr>
              <a:t>th</a:t>
            </a:r>
            <a:r>
              <a:rPr lang="en-US" sz="2200" dirty="0" smtClean="0">
                <a:latin typeface="Cambria" pitchFamily="18" charset="0"/>
              </a:rPr>
              <a:t> </a:t>
            </a:r>
          </a:p>
          <a:p>
            <a:pPr marL="109728" indent="0">
              <a:buSzPct val="87000"/>
              <a:buNone/>
            </a:pPr>
            <a:endParaRPr lang="en-US" sz="2200" dirty="0" smtClean="0">
              <a:latin typeface="Cambria" pitchFamily="18" charset="0"/>
            </a:endParaRPr>
          </a:p>
          <a:p>
            <a:pPr marL="566928" indent="-457200">
              <a:buSzPct val="87000"/>
              <a:buFont typeface="+mj-lt"/>
              <a:buAutoNum type="arabicPeriod" startAt="2"/>
            </a:pPr>
            <a:r>
              <a:rPr lang="en-US" sz="2200" dirty="0" smtClean="0">
                <a:latin typeface="Cambria" pitchFamily="18" charset="0"/>
              </a:rPr>
              <a:t>Surveys of work performed;</a:t>
            </a:r>
          </a:p>
          <a:p>
            <a:pPr marL="566928" indent="-457200">
              <a:buSzPct val="87000"/>
              <a:buFont typeface="+mj-lt"/>
              <a:buAutoNum type="arabicPeriod" startAt="2"/>
            </a:pPr>
            <a:endParaRPr lang="en-US" sz="2200" dirty="0" smtClean="0">
              <a:latin typeface="Cambria" pitchFamily="18" charset="0"/>
            </a:endParaRPr>
          </a:p>
          <a:p>
            <a:pPr marL="566928" indent="-457200">
              <a:buSzPct val="87000"/>
              <a:buFont typeface="+mj-lt"/>
              <a:buAutoNum type="arabicPeriod" startAt="2"/>
            </a:pPr>
            <a:r>
              <a:rPr lang="en-US" sz="2200" dirty="0" smtClean="0">
                <a:latin typeface="Cambria" pitchFamily="18" charset="0"/>
              </a:rPr>
              <a:t>Completion of physical proportion of contract work.</a:t>
            </a:r>
          </a:p>
          <a:p>
            <a:pPr marL="109728" indent="0">
              <a:buSzPct val="87000"/>
              <a:buNone/>
            </a:pPr>
            <a:r>
              <a:rPr lang="en-US" sz="2200" dirty="0" smtClean="0">
                <a:latin typeface="Cambria" pitchFamily="18" charset="0"/>
              </a:rPr>
              <a:t>        </a:t>
            </a:r>
            <a:endParaRPr lang="en-US" sz="2200" u="sng" dirty="0"/>
          </a:p>
          <a:p>
            <a:pPr marL="109728" indent="0">
              <a:buSzPct val="87000"/>
              <a:buNone/>
            </a:pPr>
            <a:endParaRPr lang="en-US" sz="2200" dirty="0" smtClean="0"/>
          </a:p>
          <a:p>
            <a:pPr marL="109728" indent="0">
              <a:buNone/>
            </a:pP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xmlns="" val="1180698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CALCULATION OF PROFIT &amp; LOSS </a:t>
            </a:r>
            <a:endParaRPr lang="en-US" sz="38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305800" cy="48768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US" sz="2000" b="1" u="sng" dirty="0" smtClean="0">
                <a:latin typeface="Cambria" pitchFamily="18" charset="0"/>
              </a:rPr>
              <a:t>Step-1 </a:t>
            </a:r>
            <a:r>
              <a:rPr lang="en-US" sz="2000" b="1" dirty="0" smtClean="0">
                <a:latin typeface="Cambria" pitchFamily="18" charset="0"/>
              </a:rPr>
              <a:t>Calculate Revenue to be Recognized</a:t>
            </a:r>
          </a:p>
          <a:p>
            <a:endParaRPr lang="en-US" sz="2000" b="1" u="sng" dirty="0" smtClean="0">
              <a:latin typeface="Cambria" pitchFamily="18" charset="0"/>
            </a:endParaRPr>
          </a:p>
          <a:p>
            <a:endParaRPr lang="en-US" sz="2000" b="1" u="sng" dirty="0" smtClean="0">
              <a:latin typeface="Cambria" pitchFamily="18" charset="0"/>
            </a:endParaRPr>
          </a:p>
          <a:p>
            <a:endParaRPr lang="en-US" sz="2000" b="1" u="sng" dirty="0" smtClean="0">
              <a:latin typeface="Cambria" pitchFamily="18" charset="0"/>
            </a:endParaRPr>
          </a:p>
          <a:p>
            <a:endParaRPr lang="en-US" sz="2000" b="1" u="sng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</a:pPr>
            <a:r>
              <a:rPr lang="en-US" sz="2000" b="1" u="sng" dirty="0" smtClean="0">
                <a:latin typeface="Cambria" pitchFamily="18" charset="0"/>
              </a:rPr>
              <a:t>Step-2</a:t>
            </a:r>
            <a:r>
              <a:rPr lang="en-US" sz="2000" b="1" dirty="0" smtClean="0">
                <a:latin typeface="Cambria" pitchFamily="18" charset="0"/>
              </a:rPr>
              <a:t> Calculate Profit/ Loss </a:t>
            </a:r>
            <a:r>
              <a:rPr lang="en-US" sz="2000" b="1" u="sng" dirty="0" smtClean="0">
                <a:latin typeface="Cambria" pitchFamily="18" charset="0"/>
              </a:rPr>
              <a:t>Till date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marL="0" indent="0">
              <a:buNone/>
            </a:pPr>
            <a:endParaRPr lang="en-US" sz="2000" b="1" u="sng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</a:pPr>
            <a:r>
              <a:rPr lang="en-US" sz="2000" b="1" u="sng" dirty="0" smtClean="0">
                <a:latin typeface="Cambria" pitchFamily="18" charset="0"/>
              </a:rPr>
              <a:t>Step-3</a:t>
            </a:r>
            <a:r>
              <a:rPr lang="en-US" sz="2000" b="1" dirty="0" smtClean="0">
                <a:latin typeface="Cambria" pitchFamily="18" charset="0"/>
              </a:rPr>
              <a:t>  Calculate current year profit/Loss</a:t>
            </a:r>
          </a:p>
          <a:p>
            <a:pPr marL="0" indent="0">
              <a:buNone/>
            </a:pPr>
            <a:endParaRPr lang="en-US" sz="2000" b="1" u="sng" dirty="0" smtClean="0">
              <a:latin typeface="Cambria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97192768"/>
              </p:ext>
            </p:extLst>
          </p:nvPr>
        </p:nvGraphicFramePr>
        <p:xfrm>
          <a:off x="457200" y="2001520"/>
          <a:ext cx="8382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0"/>
                <a:gridCol w="840673"/>
                <a:gridCol w="4747327"/>
              </a:tblGrid>
              <a:tr h="74168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Revenue to be recognized Till date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Total Revenue as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per contract  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 [%]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stage of completion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466878"/>
              </p:ext>
            </p:extLst>
          </p:nvPr>
        </p:nvGraphicFramePr>
        <p:xfrm>
          <a:off x="457200" y="3733800"/>
          <a:ext cx="8382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733426"/>
                <a:gridCol w="2619374"/>
                <a:gridCol w="523874"/>
                <a:gridCol w="2828926"/>
              </a:tblGrid>
              <a:tr h="74168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Profit /Loss Till date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Revenue to be recognized Till date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Cost recognized till date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8820269"/>
              </p:ext>
            </p:extLst>
          </p:nvPr>
        </p:nvGraphicFramePr>
        <p:xfrm>
          <a:off x="533400" y="5334000"/>
          <a:ext cx="82296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81000"/>
                <a:gridCol w="1600200"/>
                <a:gridCol w="304800"/>
                <a:gridCol w="2209800"/>
                <a:gridCol w="381000"/>
                <a:gridCol w="1295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Current Year Profit/ Loss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Profit/Loss Till Date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Profit Previously recognized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Expected Loss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4027352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DISCLOSURE REQUIREMENTS</a:t>
            </a:r>
            <a:endParaRPr lang="en-US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C00000"/>
              </a:buClr>
            </a:pPr>
            <a:r>
              <a:rPr lang="en-US" sz="2800" u="sng" dirty="0"/>
              <a:t>Contract revenue</a:t>
            </a:r>
            <a:r>
              <a:rPr lang="en-US" sz="28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Revenue </a:t>
            </a:r>
            <a:r>
              <a:rPr lang="en-US" sz="2400" dirty="0" smtClean="0"/>
              <a:t>recognized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Method used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Basis to determine stage of completion</a:t>
            </a:r>
          </a:p>
          <a:p>
            <a:pPr>
              <a:lnSpc>
                <a:spcPct val="90000"/>
              </a:lnSpc>
              <a:buClr>
                <a:srgbClr val="C00000"/>
              </a:buClr>
            </a:pPr>
            <a:r>
              <a:rPr lang="en-US" sz="2800" u="sng" dirty="0"/>
              <a:t>Contracts in progress</a:t>
            </a:r>
            <a:r>
              <a:rPr lang="en-US" sz="28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Aggregate amount incurred and </a:t>
            </a:r>
            <a:r>
              <a:rPr lang="en-US" sz="2400" dirty="0" smtClean="0"/>
              <a:t>recognized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Advances received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Retentions </a:t>
            </a:r>
          </a:p>
          <a:p>
            <a:pPr>
              <a:lnSpc>
                <a:spcPct val="90000"/>
              </a:lnSpc>
              <a:buClr>
                <a:srgbClr val="C00000"/>
              </a:buClr>
            </a:pPr>
            <a:r>
              <a:rPr lang="en-US" sz="2800" dirty="0"/>
              <a:t>Amounts due from or to the </a:t>
            </a:r>
            <a:r>
              <a:rPr lang="en-US" sz="2800" dirty="0" smtClean="0"/>
              <a:t>customers.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30280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4"/>
          <p:cNvSpPr>
            <a:spLocks noGrp="1"/>
          </p:cNvSpPr>
          <p:nvPr>
            <p:ph type="title"/>
          </p:nvPr>
        </p:nvSpPr>
        <p:spPr>
          <a:xfrm rot="20877714">
            <a:off x="1641475" y="1650934"/>
            <a:ext cx="6503988" cy="16287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i="1" u="sng" dirty="0" smtClean="0">
                <a:solidFill>
                  <a:srgbClr val="C00000"/>
                </a:solidFill>
                <a:latin typeface="Rockwell Extra Bold" pitchFamily="18" charset="0"/>
              </a:rPr>
              <a:t>Thank You</a:t>
            </a:r>
          </a:p>
        </p:txBody>
      </p:sp>
      <p:sp>
        <p:nvSpPr>
          <p:cNvPr id="118788" name="AutoShape 6" descr="?attid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789" name="AutoShape 8" descr="?attid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790" name="AutoShape 10" descr="?attid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562600" y="5029200"/>
            <a:ext cx="3429000" cy="1600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CA. Ajay Wadhwani  9730215378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Sunil Wadhwani 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7709912344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612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57400" y="152400"/>
            <a:ext cx="51054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Contents</a:t>
            </a:r>
            <a:endParaRPr lang="en-US" sz="36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620000" cy="4983163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Objective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Applicability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Definition of Construction Contract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Concept of Combining &amp; Segmenting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Recognition of Contract Revenue and cost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Determination of stage of completion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Calculation of Profit &amp; Loss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Disclosure Requirements.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10796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4876800" cy="990282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OBJECTIVE</a:t>
            </a:r>
            <a:endParaRPr lang="en-US" sz="36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620000" cy="4373563"/>
          </a:xfrm>
        </p:spPr>
        <p:txBody>
          <a:bodyPr/>
          <a:lstStyle/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Accounting Treatment for Contract Revenue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800" dirty="0" smtClean="0">
                <a:latin typeface="Cambria" pitchFamily="18" charset="0"/>
              </a:rPr>
              <a:t> 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Allocation of Contract Cost</a:t>
            </a:r>
            <a:endParaRPr lang="en-US" sz="2800" dirty="0">
              <a:solidFill>
                <a:srgbClr val="0000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79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APPLICABILITY</a:t>
            </a:r>
            <a:endParaRPr lang="en-US" sz="36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Applies to the contracts of which start date and end date is falling in the different accounting periods.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Applies to Contractor</a:t>
            </a:r>
            <a:r>
              <a:rPr lang="en-US" sz="2800" b="1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for all contracts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solidFill>
                <a:srgbClr val="0000FF"/>
              </a:solidFill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Except : The construction activity is undertaken on its own account as a commercial venture.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This Standard is not applicable to Builder.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0000FF"/>
              </a:solidFill>
              <a:latin typeface="Cambria" pitchFamily="18" charset="0"/>
            </a:endParaRP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12146534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86836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CONSTRUCTION</a:t>
            </a:r>
            <a:r>
              <a:rPr lang="en-US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CONTRACT</a:t>
            </a:r>
            <a:endParaRPr lang="en-US" sz="36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19200"/>
            <a:ext cx="8534400" cy="52578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Construction of single Asset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Combination of Inter-related and inter-dependent Assets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Rendering of services which are directly related to construction of Assets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Destruction </a:t>
            </a:r>
            <a:r>
              <a:rPr lang="en-US" sz="2800" dirty="0">
                <a:solidFill>
                  <a:srgbClr val="0000FF"/>
                </a:solidFill>
                <a:latin typeface="Cambria" pitchFamily="18" charset="0"/>
              </a:rPr>
              <a:t>or restoration of </a:t>
            </a: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assets</a:t>
            </a:r>
          </a:p>
        </p:txBody>
      </p:sp>
    </p:spTree>
    <p:extLst>
      <p:ext uri="{BB962C8B-B14F-4D97-AF65-F5344CB8AC3E}">
        <p14:creationId xmlns:p14="http://schemas.microsoft.com/office/powerpoint/2010/main" xmlns="" val="2355166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COMBINING &amp; SEGMENTING</a:t>
            </a:r>
            <a:endParaRPr lang="en-US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3733800" cy="7620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SzPct val="100000"/>
              <a:buFont typeface="Courier New" pitchFamily="49" charset="0"/>
              <a:buChar char="o"/>
            </a:pPr>
            <a:r>
              <a:rPr lang="en-US" b="1" dirty="0" smtClean="0">
                <a:solidFill>
                  <a:srgbClr val="0000FF"/>
                </a:solidFill>
                <a:latin typeface="Andalus" pitchFamily="18" charset="-78"/>
                <a:cs typeface="Andalus" pitchFamily="18" charset="-78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ambria" pitchFamily="18" charset="0"/>
                <a:cs typeface="Andalus" pitchFamily="18" charset="-78"/>
              </a:rPr>
              <a:t>COMBINING </a:t>
            </a:r>
            <a:endParaRPr lang="en-US" dirty="0">
              <a:solidFill>
                <a:srgbClr val="0000FF"/>
              </a:solidFill>
              <a:latin typeface="Cambria" pitchFamily="18" charset="0"/>
              <a:cs typeface="Andalus" pitchFamily="18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marL="342900" indent="-342900">
              <a:buClr>
                <a:srgbClr val="CC3300"/>
              </a:buClr>
              <a:buFont typeface="Courier New" pitchFamily="49" charset="0"/>
              <a:buChar char="o"/>
            </a:pPr>
            <a:r>
              <a:rPr lang="en-US" dirty="0">
                <a:solidFill>
                  <a:srgbClr val="0000FF"/>
                </a:solidFill>
                <a:latin typeface="Cambria" pitchFamily="18" charset="0"/>
              </a:rPr>
              <a:t>SEGMENTING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3400" y="2209800"/>
            <a:ext cx="3733800" cy="3886200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Negotiated as a Single package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 smtClean="0">
                <a:solidFill>
                  <a:srgbClr val="0000FF"/>
                </a:solidFill>
                <a:latin typeface="Cambria" pitchFamily="18" charset="0"/>
              </a:rPr>
              <a:t>Interrelated and part of single project with an overall profit margin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 Performed concurrently or in continuous sequence.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</a:t>
            </a:r>
            <a:endParaRPr lang="en-US" sz="2200" dirty="0" smtClean="0">
              <a:solidFill>
                <a:srgbClr val="CC0066"/>
              </a:solidFill>
              <a:latin typeface="Cambria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>
                <a:latin typeface="Cambria" pitchFamily="18" charset="0"/>
              </a:rPr>
              <a:t>Separate proposal for each Asset</a:t>
            </a:r>
          </a:p>
          <a:p>
            <a:pPr marL="0" indent="0">
              <a:buClr>
                <a:srgbClr val="C00000"/>
              </a:buClr>
              <a:buNone/>
            </a:pPr>
            <a:endParaRPr lang="en-US" dirty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>
                <a:solidFill>
                  <a:srgbClr val="0000FF"/>
                </a:solidFill>
                <a:latin typeface="Cambria" pitchFamily="18" charset="0"/>
              </a:rPr>
              <a:t>Subject to separate negotiation and option to accept or reject any contract</a:t>
            </a:r>
          </a:p>
          <a:p>
            <a:pPr marL="0" indent="0">
              <a:buClr>
                <a:srgbClr val="C00000"/>
              </a:buClr>
              <a:buNone/>
            </a:pPr>
            <a:endParaRPr lang="en-US" dirty="0">
              <a:solidFill>
                <a:srgbClr val="0000FF"/>
              </a:solidFill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>
                <a:latin typeface="Cambria" pitchFamily="18" charset="0"/>
              </a:rPr>
              <a:t>Cost and Revenue of each asset can be identified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7961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 uiExpand="1"/>
      <p:bldP spid="6" grpId="0" uiExpan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CONSTRUCTION OF ADDITIONAL ASSET</a:t>
            </a:r>
            <a:endParaRPr lang="en-US" sz="36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7772400" cy="45720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Will it be a separate contract or part of existing contract???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dirty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Separate contract if</a:t>
            </a:r>
          </a:p>
          <a:p>
            <a:pPr marL="0" indent="0">
              <a:buClr>
                <a:srgbClr val="C00000"/>
              </a:buClr>
              <a:buNone/>
            </a:pPr>
            <a:endParaRPr lang="en-US" dirty="0" smtClean="0">
              <a:latin typeface="Cambria" pitchFamily="18" charset="0"/>
            </a:endParaRPr>
          </a:p>
          <a:p>
            <a:pPr marL="834390" lvl="1" indent="-514350">
              <a:buClr>
                <a:schemeClr val="accent1"/>
              </a:buClr>
              <a:buFont typeface="+mj-lt"/>
              <a:buAutoNum type="romanUcPeriod"/>
            </a:pPr>
            <a:r>
              <a:rPr lang="en-US" dirty="0" smtClean="0">
                <a:solidFill>
                  <a:srgbClr val="0000FF"/>
                </a:solidFill>
                <a:latin typeface="Cambria" pitchFamily="18" charset="0"/>
              </a:rPr>
              <a:t>Asset differs significantly as compare to original contract				</a:t>
            </a:r>
          </a:p>
          <a:p>
            <a:pPr marL="834390" lvl="1" indent="-514350">
              <a:buClr>
                <a:schemeClr val="accent1"/>
              </a:buClr>
              <a:buFont typeface="+mj-lt"/>
              <a:buAutoNum type="romanUcPeriod"/>
            </a:pPr>
            <a:r>
              <a:rPr lang="en-US" dirty="0" smtClean="0">
                <a:solidFill>
                  <a:srgbClr val="0000FF"/>
                </a:solidFill>
                <a:latin typeface="Cambria" pitchFamily="18" charset="0"/>
              </a:rPr>
              <a:t>Price of Additional Contract is independent of original contract.</a:t>
            </a:r>
          </a:p>
          <a:p>
            <a:pPr marL="594360" lvl="2" indent="0">
              <a:buNone/>
            </a:pPr>
            <a:endParaRPr lang="en-US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594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758952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RECOGNITION OF CONTRACT REVENUE AND COST</a:t>
            </a:r>
            <a:endParaRPr lang="en-US" sz="3000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" y="3061855"/>
            <a:ext cx="3505200" cy="1066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900" b="1" dirty="0">
                <a:solidFill>
                  <a:schemeClr val="tx1"/>
                </a:solidFill>
              </a:rPr>
              <a:t>Recognize Revenue &amp; cost in proportion to the work completed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81600" y="3061855"/>
            <a:ext cx="3581400" cy="1066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900" b="1" dirty="0">
                <a:solidFill>
                  <a:schemeClr val="tx1"/>
                </a:solidFill>
              </a:rPr>
              <a:t>Revenue should be recognized to the extent of cost incurred if it is realizable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572000" y="2209800"/>
            <a:ext cx="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81200" y="2590800"/>
            <a:ext cx="5105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086600" y="25908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81200" y="25908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752600" y="2286000"/>
            <a:ext cx="6096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YES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81800" y="2286000"/>
            <a:ext cx="6096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NO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43000" y="4752110"/>
            <a:ext cx="70104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900" b="1" dirty="0">
                <a:solidFill>
                  <a:schemeClr val="tx1"/>
                </a:solidFill>
              </a:rPr>
              <a:t>     Total estimated cost on completion &gt; Total Contract revenue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09600" y="5694218"/>
            <a:ext cx="80772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900" b="1" dirty="0">
                <a:solidFill>
                  <a:schemeClr val="tx1"/>
                </a:solidFill>
              </a:rPr>
              <a:t>Full loss should be recognized immediately irrespective of completion stage</a:t>
            </a:r>
          </a:p>
        </p:txBody>
      </p:sp>
      <p:cxnSp>
        <p:nvCxnSpPr>
          <p:cNvPr id="38" name="Straight Arrow Connector 37"/>
          <p:cNvCxnSpPr>
            <a:stCxn id="35" idx="2"/>
          </p:cNvCxnSpPr>
          <p:nvPr/>
        </p:nvCxnSpPr>
        <p:spPr>
          <a:xfrm>
            <a:off x="4648200" y="5361710"/>
            <a:ext cx="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648200" y="4433455"/>
            <a:ext cx="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981200" y="4433455"/>
            <a:ext cx="518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7162800" y="4156364"/>
            <a:ext cx="13856" cy="2770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0" idx="2"/>
          </p:cNvCxnSpPr>
          <p:nvPr/>
        </p:nvCxnSpPr>
        <p:spPr>
          <a:xfrm>
            <a:off x="1981200" y="4128655"/>
            <a:ext cx="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2857500" y="1181100"/>
            <a:ext cx="3429000" cy="10287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>
                <a:solidFill>
                  <a:schemeClr val="tx1"/>
                </a:solidFill>
              </a:rPr>
              <a:t>Whether Outcome of contract can be estimated reliably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8" grpId="0"/>
      <p:bldP spid="29" grpId="0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62000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RECOGNITION OF CONTRACT REVENUE AND COST</a:t>
            </a:r>
            <a:endParaRPr lang="en-US" sz="30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1534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mbria" pitchFamily="18" charset="0"/>
              </a:rPr>
              <a:t>Contract Revenue </a:t>
            </a:r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</a:rPr>
              <a:t>???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FF"/>
                </a:solidFill>
                <a:latin typeface="Cambria" pitchFamily="18" charset="0"/>
              </a:rPr>
              <a:t>It comprises of :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2800" dirty="0" smtClean="0">
              <a:latin typeface="Cambria" pitchFamily="18" charset="0"/>
            </a:endParaRPr>
          </a:p>
          <a:p>
            <a:pPr marL="681228" indent="-571500" algn="just">
              <a:buClr>
                <a:srgbClr val="C00000"/>
              </a:buClr>
              <a:buFont typeface="+mj-lt"/>
              <a:buAutoNum type="romanUcPeriod"/>
            </a:pPr>
            <a:r>
              <a:rPr lang="en-US" sz="2800" dirty="0" smtClean="0">
                <a:latin typeface="Cambria" pitchFamily="18" charset="0"/>
              </a:rPr>
              <a:t>The initial amount of revenue as agreed in the contract</a:t>
            </a:r>
            <a:endParaRPr lang="en-US" sz="2800" b="1" dirty="0" smtClean="0">
              <a:latin typeface="Cambria" pitchFamily="18" charset="0"/>
            </a:endParaRPr>
          </a:p>
          <a:p>
            <a:pPr marL="681228" indent="-571500" algn="just">
              <a:buClr>
                <a:srgbClr val="C00000"/>
              </a:buClr>
              <a:buFont typeface="+mj-lt"/>
              <a:buAutoNum type="romanUcPeriod"/>
            </a:pPr>
            <a:r>
              <a:rPr lang="en-US" sz="2800" b="1" dirty="0" smtClean="0">
                <a:solidFill>
                  <a:srgbClr val="CC0066"/>
                </a:solidFill>
                <a:latin typeface="Cambria" pitchFamily="18" charset="0"/>
              </a:rPr>
              <a:t>Variations</a:t>
            </a:r>
            <a:r>
              <a:rPr lang="en-US" sz="2800" dirty="0" smtClean="0">
                <a:latin typeface="Cambria" pitchFamily="18" charset="0"/>
              </a:rPr>
              <a:t> in contract work, </a:t>
            </a:r>
            <a:endParaRPr lang="en-US" sz="2800" dirty="0">
              <a:latin typeface="Cambria" pitchFamily="18" charset="0"/>
            </a:endParaRPr>
          </a:p>
          <a:p>
            <a:pPr marL="109728" indent="0" algn="just">
              <a:buNone/>
            </a:pP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smtClean="0">
                <a:latin typeface="Cambria" pitchFamily="18" charset="0"/>
              </a:rPr>
              <a:t>       </a:t>
            </a:r>
            <a:r>
              <a:rPr lang="en-US" sz="2800" b="1" dirty="0" smtClean="0">
                <a:solidFill>
                  <a:srgbClr val="CC0066"/>
                </a:solidFill>
                <a:latin typeface="Cambria" pitchFamily="18" charset="0"/>
              </a:rPr>
              <a:t>Claims</a:t>
            </a:r>
            <a:r>
              <a:rPr lang="en-US" sz="2800" dirty="0" smtClean="0">
                <a:latin typeface="Cambria" pitchFamily="18" charset="0"/>
              </a:rPr>
              <a:t> &amp;</a:t>
            </a:r>
          </a:p>
          <a:p>
            <a:pPr marL="109728" indent="0" algn="just">
              <a:buNone/>
            </a:pPr>
            <a:r>
              <a:rPr lang="en-US" sz="2800" dirty="0" smtClean="0">
                <a:latin typeface="Cambria" pitchFamily="18" charset="0"/>
              </a:rPr>
              <a:t>      </a:t>
            </a:r>
            <a:r>
              <a:rPr lang="en-US" sz="2800" b="1" dirty="0" smtClean="0">
                <a:solidFill>
                  <a:srgbClr val="CC0066"/>
                </a:solidFill>
                <a:latin typeface="Cambria" pitchFamily="18" charset="0"/>
              </a:rPr>
              <a:t>Incentive</a:t>
            </a:r>
            <a:r>
              <a:rPr lang="en-US" sz="2800" dirty="0" smtClean="0">
                <a:latin typeface="Cambria" pitchFamily="18" charset="0"/>
              </a:rPr>
              <a:t> payments.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1650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quity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1746</TotalTime>
  <Words>709</Words>
  <Application>Microsoft Office PowerPoint</Application>
  <PresentationFormat>On-screen Show (4:3)</PresentationFormat>
  <Paragraphs>193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Equity</vt:lpstr>
      <vt:lpstr>Executive</vt:lpstr>
      <vt:lpstr>AS 7: CONSTRUCTION CONTRACTS</vt:lpstr>
      <vt:lpstr>Contents</vt:lpstr>
      <vt:lpstr>OBJECTIVE</vt:lpstr>
      <vt:lpstr>APPLICABILITY</vt:lpstr>
      <vt:lpstr>CONSTRUCTION CONTRACT</vt:lpstr>
      <vt:lpstr>COMBINING &amp; SEGMENTING</vt:lpstr>
      <vt:lpstr>CONSTRUCTION OF ADDITIONAL ASSET</vt:lpstr>
      <vt:lpstr>RECOGNITION OF CONTRACT REVENUE AND COST</vt:lpstr>
      <vt:lpstr>RECOGNITION OF CONTRACT REVENUE AND COST</vt:lpstr>
      <vt:lpstr>RECOGNITION OF CONTRACT REVENUE AND COST</vt:lpstr>
      <vt:lpstr>RECOGNITION OF CONTRACT REVENUE AND COST</vt:lpstr>
      <vt:lpstr>RECOGNITION OF CONTRACT REVENUE AND COST</vt:lpstr>
      <vt:lpstr>Slide 13</vt:lpstr>
      <vt:lpstr>CALCULATION OF PROFIT &amp; LOSS </vt:lpstr>
      <vt:lpstr>DISCLOSURE REQUIREMENTS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 PGB</dc:creator>
  <cp:lastModifiedBy>insjo</cp:lastModifiedBy>
  <cp:revision>154</cp:revision>
  <dcterms:created xsi:type="dcterms:W3CDTF">2006-08-16T00:00:00Z</dcterms:created>
  <dcterms:modified xsi:type="dcterms:W3CDTF">2013-02-22T05:26:13Z</dcterms:modified>
</cp:coreProperties>
</file>