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comments/comment1.xml" ContentType="application/vnd.openxmlformats-officedocument.presentationml.comment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Lst>
  <p:notesMasterIdLst>
    <p:notesMasterId r:id="rId52"/>
  </p:notesMasterIdLst>
  <p:handoutMasterIdLst>
    <p:handoutMasterId r:id="rId53"/>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302" r:id="rId40"/>
    <p:sldId id="306" r:id="rId41"/>
    <p:sldId id="303" r:id="rId42"/>
    <p:sldId id="305" r:id="rId43"/>
    <p:sldId id="298" r:id="rId44"/>
    <p:sldId id="299" r:id="rId45"/>
    <p:sldId id="300" r:id="rId46"/>
    <p:sldId id="301" r:id="rId47"/>
    <p:sldId id="296" r:id="rId48"/>
    <p:sldId id="295" r:id="rId49"/>
    <p:sldId id="294" r:id="rId50"/>
    <p:sldId id="307" r:id="rId51"/>
  </p:sldIdLst>
  <p:sldSz cx="9144000" cy="6858000" type="screen4x3"/>
  <p:notesSz cx="6858000" cy="9144000"/>
  <p:custShowLst>
    <p:custShow name="Custom Show 1" id="0">
      <p:sldLst>
        <p:sld r:id="rId2"/>
        <p:sld r:id="rId3"/>
        <p:sld r:id="rId4"/>
        <p:sld r:id="rId5"/>
        <p:sld r:id="rId6"/>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MSOffice"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000000"/>
    <a:srgbClr val="FFFF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930" autoAdjust="0"/>
    <p:restoredTop sz="94612" autoAdjust="0"/>
  </p:normalViewPr>
  <p:slideViewPr>
    <p:cSldViewPr>
      <p:cViewPr>
        <p:scale>
          <a:sx n="100" d="100"/>
          <a:sy n="100" d="100"/>
        </p:scale>
        <p:origin x="-546" y="-102"/>
      </p:cViewPr>
      <p:guideLst>
        <p:guide orient="horz" pos="2160"/>
        <p:guide pos="2880"/>
      </p:guideLst>
    </p:cSldViewPr>
  </p:slideViewPr>
  <p:outlineViewPr>
    <p:cViewPr>
      <p:scale>
        <a:sx n="33" d="100"/>
        <a:sy n="33" d="100"/>
      </p:scale>
      <p:origin x="0" y="1465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8-06-22T22:21:08.484"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C3FF4A1-C52A-414C-A2AA-F8E0D1D06095}" type="datetimeFigureOut">
              <a:rPr lang="en-US" smtClean="0"/>
              <a:pPr/>
              <a:t>24/06/2008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946C161-8E37-44A9-8CD0-D6DCEFFC5118}"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832A09-8899-4795-8660-2D0033C7BE43}" type="datetimeFigureOut">
              <a:rPr lang="en-US" smtClean="0"/>
              <a:pPr/>
              <a:t>24/06/2008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EC1B33-0CD9-4DC5-B517-F7A678C5A8A1}"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C1B33-0CD9-4DC5-B517-F7A678C5A8A1}"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EC1B33-0CD9-4DC5-B517-F7A678C5A8A1}" type="slidenum">
              <a:rPr lang="en-US" smtClean="0"/>
              <a:pPr/>
              <a:t>38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EEC1B33-0CD9-4DC5-B517-F7A678C5A8A1}" type="slidenum">
              <a:rPr lang="en-US" smtClean="0"/>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EC1B33-0CD9-4DC5-B517-F7A678C5A8A1}" type="slidenum">
              <a:rPr lang="en-US" smtClean="0"/>
              <a:pPr/>
              <a:t>46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A5F8867-95DD-497B-BEEA-599C65BB96D7}" type="datetime1">
              <a:rPr lang="en-US" smtClean="0"/>
              <a:pPr/>
              <a:t>24/06/2008</a:t>
            </a:fld>
            <a:endParaRPr lang="en-US"/>
          </a:p>
        </p:txBody>
      </p:sp>
      <p:sp>
        <p:nvSpPr>
          <p:cNvPr id="17" name="Footer Placeholder 16"/>
          <p:cNvSpPr>
            <a:spLocks noGrp="1"/>
          </p:cNvSpPr>
          <p:nvPr>
            <p:ph type="ftr" sz="quarter" idx="11"/>
          </p:nvPr>
        </p:nvSpPr>
        <p:spPr/>
        <p:txBody>
          <a:bodyPr/>
          <a:lstStyle/>
          <a:p>
            <a:r>
              <a:rPr lang="en-US" dirty="0" smtClean="0"/>
              <a:t>CA.Pramod K.Panda, ABP &amp; Associates</a:t>
            </a:r>
            <a:endParaRPr lang="en-US" dirty="0"/>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1F7BDF28-FAB0-4B07-A5D3-6D9A9DB8EAE8}"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868F76C-E552-41D1-8877-9B59A54CFD02}" type="datetime1">
              <a:rPr lang="en-US" smtClean="0"/>
              <a:pPr/>
              <a:t>24/06/2008</a:t>
            </a:fld>
            <a:endParaRPr lang="en-US"/>
          </a:p>
        </p:txBody>
      </p:sp>
      <p:sp>
        <p:nvSpPr>
          <p:cNvPr id="5" name="Footer Placeholder 4"/>
          <p:cNvSpPr>
            <a:spLocks noGrp="1"/>
          </p:cNvSpPr>
          <p:nvPr>
            <p:ph type="ftr" sz="quarter" idx="11"/>
          </p:nvPr>
        </p:nvSpPr>
        <p:spPr/>
        <p:txBody>
          <a:bodyPr/>
          <a:lstStyle/>
          <a:p>
            <a:r>
              <a:rPr lang="en-US" dirty="0" smtClean="0"/>
              <a:t>CA.Pramod K.Panda, ABP &amp; Associates</a:t>
            </a:r>
            <a:endParaRPr lang="en-US" dirty="0"/>
          </a:p>
        </p:txBody>
      </p:sp>
      <p:sp>
        <p:nvSpPr>
          <p:cNvPr id="6" name="Slide Number Placeholder 5"/>
          <p:cNvSpPr>
            <a:spLocks noGrp="1"/>
          </p:cNvSpPr>
          <p:nvPr>
            <p:ph type="sldNum" sz="quarter" idx="12"/>
          </p:nvPr>
        </p:nvSpPr>
        <p:spPr/>
        <p:txBody>
          <a:bodyPr/>
          <a:lstStyle/>
          <a:p>
            <a:fld id="{1F7BDF28-FAB0-4B07-A5D3-6D9A9DB8EAE8}" type="slidenum">
              <a:rPr lang="en-US" smtClean="0"/>
              <a:pPr/>
              <a:t>‹#›</a:t>
            </a:fld>
            <a:endParaRPr lang="en-US"/>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AC2F3CB-5D95-4FF9-A8F4-02320688D949}" type="datetime1">
              <a:rPr lang="en-US" smtClean="0"/>
              <a:pPr/>
              <a:t>24/06/2008</a:t>
            </a:fld>
            <a:endParaRPr lang="en-US"/>
          </a:p>
        </p:txBody>
      </p:sp>
      <p:sp>
        <p:nvSpPr>
          <p:cNvPr id="5" name="Footer Placeholder 4"/>
          <p:cNvSpPr>
            <a:spLocks noGrp="1"/>
          </p:cNvSpPr>
          <p:nvPr>
            <p:ph type="ftr" sz="quarter" idx="11"/>
          </p:nvPr>
        </p:nvSpPr>
        <p:spPr/>
        <p:txBody>
          <a:bodyPr/>
          <a:lstStyle/>
          <a:p>
            <a:r>
              <a:rPr lang="en-US" dirty="0" smtClean="0"/>
              <a:t>CA.Pramod K.Panda, ABP &amp; Associates</a:t>
            </a:r>
            <a:endParaRPr lang="en-US" dirty="0"/>
          </a:p>
        </p:txBody>
      </p:sp>
      <p:sp>
        <p:nvSpPr>
          <p:cNvPr id="6" name="Slide Number Placeholder 5"/>
          <p:cNvSpPr>
            <a:spLocks noGrp="1"/>
          </p:cNvSpPr>
          <p:nvPr>
            <p:ph type="sldNum" sz="quarter" idx="12"/>
          </p:nvPr>
        </p:nvSpPr>
        <p:spPr/>
        <p:txBody>
          <a:bodyPr/>
          <a:lstStyle/>
          <a:p>
            <a:fld id="{1F7BDF28-FAB0-4B07-A5D3-6D9A9DB8EAE8}" type="slidenum">
              <a:rPr lang="en-US" smtClean="0"/>
              <a:pPr/>
              <a:t>‹#›</a:t>
            </a:fld>
            <a:endParaRPr lang="en-US"/>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A8DD969-DF78-4450-B633-C9B6847944A9}" type="datetime1">
              <a:rPr lang="en-US" smtClean="0"/>
              <a:pPr/>
              <a:t>24/06/2008</a:t>
            </a:fld>
            <a:endParaRPr lang="en-US"/>
          </a:p>
        </p:txBody>
      </p:sp>
      <p:sp>
        <p:nvSpPr>
          <p:cNvPr id="5" name="Footer Placeholder 4"/>
          <p:cNvSpPr>
            <a:spLocks noGrp="1"/>
          </p:cNvSpPr>
          <p:nvPr>
            <p:ph type="ftr" sz="quarter" idx="11"/>
          </p:nvPr>
        </p:nvSpPr>
        <p:spPr/>
        <p:txBody>
          <a:bodyPr/>
          <a:lstStyle/>
          <a:p>
            <a:r>
              <a:rPr lang="en-US" dirty="0" smtClean="0"/>
              <a:t>CA.Pramod K.Panda, ABP &amp; Associates</a:t>
            </a:r>
            <a:endParaRPr lang="en-US" dirty="0"/>
          </a:p>
        </p:txBody>
      </p:sp>
      <p:sp>
        <p:nvSpPr>
          <p:cNvPr id="6" name="Slide Number Placeholder 5"/>
          <p:cNvSpPr>
            <a:spLocks noGrp="1"/>
          </p:cNvSpPr>
          <p:nvPr>
            <p:ph type="sldNum" sz="quarter" idx="12"/>
          </p:nvPr>
        </p:nvSpPr>
        <p:spPr/>
        <p:txBody>
          <a:bodyPr/>
          <a:lstStyle/>
          <a:p>
            <a:fld id="{1F7BDF28-FAB0-4B07-A5D3-6D9A9DB8EAE8}"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2DD2143-3B27-4385-A5D8-942B5ED42D3F}" type="datetime1">
              <a:rPr lang="en-US" smtClean="0"/>
              <a:pPr/>
              <a:t>24/06/2008</a:t>
            </a:fld>
            <a:endParaRPr lang="en-US"/>
          </a:p>
        </p:txBody>
      </p:sp>
      <p:sp>
        <p:nvSpPr>
          <p:cNvPr id="5" name="Footer Placeholder 4"/>
          <p:cNvSpPr>
            <a:spLocks noGrp="1"/>
          </p:cNvSpPr>
          <p:nvPr>
            <p:ph type="ftr" sz="quarter" idx="11"/>
          </p:nvPr>
        </p:nvSpPr>
        <p:spPr>
          <a:xfrm>
            <a:off x="800100" y="6172200"/>
            <a:ext cx="4000500" cy="457200"/>
          </a:xfrm>
        </p:spPr>
        <p:txBody>
          <a:bodyPr/>
          <a:lstStyle/>
          <a:p>
            <a:r>
              <a:rPr lang="en-US" dirty="0" smtClean="0"/>
              <a:t>CA.Pramod K.Panda, ABP &amp; Associates</a:t>
            </a:r>
            <a:endParaRPr lang="en-US" dirty="0"/>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1F7BDF28-FAB0-4B07-A5D3-6D9A9DB8EAE8}" type="slidenum">
              <a:rPr lang="en-US" smtClean="0"/>
              <a:pPr/>
              <a:t>‹#›</a:t>
            </a:fld>
            <a:endParaRPr lang="en-US"/>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3E88A10-5000-4DBA-A246-00ADC9BAF1BB}" type="datetime1">
              <a:rPr lang="en-US" smtClean="0"/>
              <a:pPr/>
              <a:t>24/06/2008</a:t>
            </a:fld>
            <a:endParaRPr lang="en-US"/>
          </a:p>
        </p:txBody>
      </p:sp>
      <p:sp>
        <p:nvSpPr>
          <p:cNvPr id="6" name="Footer Placeholder 5"/>
          <p:cNvSpPr>
            <a:spLocks noGrp="1"/>
          </p:cNvSpPr>
          <p:nvPr>
            <p:ph type="ftr" sz="quarter" idx="11"/>
          </p:nvPr>
        </p:nvSpPr>
        <p:spPr/>
        <p:txBody>
          <a:bodyPr/>
          <a:lstStyle/>
          <a:p>
            <a:r>
              <a:rPr lang="en-US" dirty="0" smtClean="0"/>
              <a:t>CA.Pramod K.Panda, ABP &amp; Associates</a:t>
            </a:r>
            <a:endParaRPr lang="en-US" dirty="0"/>
          </a:p>
        </p:txBody>
      </p:sp>
      <p:sp>
        <p:nvSpPr>
          <p:cNvPr id="7" name="Slide Number Placeholder 6"/>
          <p:cNvSpPr>
            <a:spLocks noGrp="1"/>
          </p:cNvSpPr>
          <p:nvPr>
            <p:ph type="sldNum" sz="quarter" idx="12"/>
          </p:nvPr>
        </p:nvSpPr>
        <p:spPr/>
        <p:txBody>
          <a:bodyPr/>
          <a:lstStyle/>
          <a:p>
            <a:fld id="{1F7BDF28-FAB0-4B07-A5D3-6D9A9DB8EAE8}"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E21A38C-D82C-4FDC-9EB2-BC08832F6E2D}" type="datetime1">
              <a:rPr lang="en-US" smtClean="0"/>
              <a:pPr/>
              <a:t>24/06/2008</a:t>
            </a:fld>
            <a:endParaRPr lang="en-US"/>
          </a:p>
        </p:txBody>
      </p:sp>
      <p:sp>
        <p:nvSpPr>
          <p:cNvPr id="8" name="Footer Placeholder 7"/>
          <p:cNvSpPr>
            <a:spLocks noGrp="1"/>
          </p:cNvSpPr>
          <p:nvPr>
            <p:ph type="ftr" sz="quarter" idx="11"/>
          </p:nvPr>
        </p:nvSpPr>
        <p:spPr/>
        <p:txBody>
          <a:bodyPr/>
          <a:lstStyle/>
          <a:p>
            <a:r>
              <a:rPr lang="en-US" dirty="0" smtClean="0"/>
              <a:t>CA.Pramod K.Panda, ABP &amp; Associates</a:t>
            </a:r>
            <a:endParaRPr lang="en-US" dirty="0"/>
          </a:p>
        </p:txBody>
      </p:sp>
      <p:sp>
        <p:nvSpPr>
          <p:cNvPr id="9" name="Slide Number Placeholder 8"/>
          <p:cNvSpPr>
            <a:spLocks noGrp="1"/>
          </p:cNvSpPr>
          <p:nvPr>
            <p:ph type="sldNum" sz="quarter" idx="12"/>
          </p:nvPr>
        </p:nvSpPr>
        <p:spPr/>
        <p:txBody>
          <a:bodyPr/>
          <a:lstStyle/>
          <a:p>
            <a:fld id="{1F7BDF28-FAB0-4B07-A5D3-6D9A9DB8EAE8}"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38BB5BF-9C7E-4D03-8CE6-D759B18CC456}" type="datetime1">
              <a:rPr lang="en-US" smtClean="0"/>
              <a:pPr/>
              <a:t>24/06/2008</a:t>
            </a:fld>
            <a:endParaRPr lang="en-US"/>
          </a:p>
        </p:txBody>
      </p:sp>
      <p:sp>
        <p:nvSpPr>
          <p:cNvPr id="4" name="Footer Placeholder 3"/>
          <p:cNvSpPr>
            <a:spLocks noGrp="1"/>
          </p:cNvSpPr>
          <p:nvPr>
            <p:ph type="ftr" sz="quarter" idx="11"/>
          </p:nvPr>
        </p:nvSpPr>
        <p:spPr/>
        <p:txBody>
          <a:bodyPr/>
          <a:lstStyle/>
          <a:p>
            <a:r>
              <a:rPr lang="en-US" dirty="0" smtClean="0"/>
              <a:t>CA.Pramod K.Panda, ABP &amp; Associates</a:t>
            </a:r>
            <a:endParaRPr lang="en-US" dirty="0"/>
          </a:p>
        </p:txBody>
      </p:sp>
      <p:sp>
        <p:nvSpPr>
          <p:cNvPr id="5" name="Slide Number Placeholder 4"/>
          <p:cNvSpPr>
            <a:spLocks noGrp="1"/>
          </p:cNvSpPr>
          <p:nvPr>
            <p:ph type="sldNum" sz="quarter" idx="12"/>
          </p:nvPr>
        </p:nvSpPr>
        <p:spPr/>
        <p:txBody>
          <a:bodyPr/>
          <a:lstStyle/>
          <a:p>
            <a:fld id="{1F7BDF28-FAB0-4B07-A5D3-6D9A9DB8EAE8}" type="slidenum">
              <a:rPr lang="en-US" smtClean="0"/>
              <a:pPr/>
              <a:t>‹#›</a:t>
            </a:fld>
            <a:endParaRPr lang="en-US"/>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F810A2-EA82-4AAE-9F54-84C6B9D5B86D}" type="datetime1">
              <a:rPr lang="en-US" smtClean="0"/>
              <a:pPr/>
              <a:t>24/06/2008</a:t>
            </a:fld>
            <a:endParaRPr lang="en-US"/>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a:t>
            </a:fld>
            <a:endParaRPr lang="en-US"/>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A3A86C6-55E4-460F-BE9A-9378002FAC0B}" type="datetime1">
              <a:rPr lang="en-US" smtClean="0"/>
              <a:pPr/>
              <a:t>24/06/2008</a:t>
            </a:fld>
            <a:endParaRPr lang="en-US"/>
          </a:p>
        </p:txBody>
      </p:sp>
      <p:sp>
        <p:nvSpPr>
          <p:cNvPr id="6" name="Footer Placeholder 5"/>
          <p:cNvSpPr>
            <a:spLocks noGrp="1"/>
          </p:cNvSpPr>
          <p:nvPr>
            <p:ph type="ftr" sz="quarter" idx="11"/>
          </p:nvPr>
        </p:nvSpPr>
        <p:spPr/>
        <p:txBody>
          <a:bodyPr/>
          <a:lstStyle/>
          <a:p>
            <a:r>
              <a:rPr lang="en-US" dirty="0" smtClean="0"/>
              <a:t>CA.Pramod K.Panda, ABP &amp; Associates</a:t>
            </a:r>
            <a:endParaRPr lang="en-US" dirty="0"/>
          </a:p>
        </p:txBody>
      </p:sp>
      <p:sp>
        <p:nvSpPr>
          <p:cNvPr id="7" name="Slide Number Placeholder 6"/>
          <p:cNvSpPr>
            <a:spLocks noGrp="1"/>
          </p:cNvSpPr>
          <p:nvPr>
            <p:ph type="sldNum" sz="quarter" idx="12"/>
          </p:nvPr>
        </p:nvSpPr>
        <p:spPr/>
        <p:txBody>
          <a:bodyPr/>
          <a:lstStyle/>
          <a:p>
            <a:fld id="{1F7BDF28-FAB0-4B07-A5D3-6D9A9DB8EAE8}"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F8C01D8-1911-4919-A6F2-368B31159996}" type="datetime1">
              <a:rPr lang="en-US" smtClean="0"/>
              <a:pPr/>
              <a:t>24/06/2008</a:t>
            </a:fld>
            <a:endParaRPr lang="en-US"/>
          </a:p>
        </p:txBody>
      </p:sp>
      <p:sp>
        <p:nvSpPr>
          <p:cNvPr id="6" name="Footer Placeholder 5"/>
          <p:cNvSpPr>
            <a:spLocks noGrp="1"/>
          </p:cNvSpPr>
          <p:nvPr>
            <p:ph type="ftr" sz="quarter" idx="11"/>
          </p:nvPr>
        </p:nvSpPr>
        <p:spPr>
          <a:xfrm>
            <a:off x="914400" y="6172200"/>
            <a:ext cx="3886200" cy="457200"/>
          </a:xfrm>
        </p:spPr>
        <p:txBody>
          <a:bodyPr/>
          <a:lstStyle/>
          <a:p>
            <a:r>
              <a:rPr lang="en-US" dirty="0" smtClean="0"/>
              <a:t>CA.Pramod K.Panda, ABP &amp; Associates</a:t>
            </a:r>
            <a:endParaRPr lang="en-US" dirty="0"/>
          </a:p>
        </p:txBody>
      </p:sp>
      <p:sp>
        <p:nvSpPr>
          <p:cNvPr id="7" name="Slide Number Placeholder 6"/>
          <p:cNvSpPr>
            <a:spLocks noGrp="1"/>
          </p:cNvSpPr>
          <p:nvPr>
            <p:ph type="sldNum" sz="quarter" idx="12"/>
          </p:nvPr>
        </p:nvSpPr>
        <p:spPr>
          <a:xfrm>
            <a:off x="146304" y="6208776"/>
            <a:ext cx="457200" cy="457200"/>
          </a:xfrm>
        </p:spPr>
        <p:txBody>
          <a:bodyPr/>
          <a:lstStyle/>
          <a:p>
            <a:fld id="{1F7BDF28-FAB0-4B07-A5D3-6D9A9DB8EAE8}"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E0A641F-F41D-45DF-B2EC-75A3FA2B611C}" type="datetime1">
              <a:rPr lang="en-US" smtClean="0"/>
              <a:pPr/>
              <a:t>24/06/2008</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dirty="0" smtClean="0"/>
              <a:t>CA.Pramod K.Panda, ABP &amp; Associates</a:t>
            </a:r>
            <a:endParaRPr lang="en-US" dirty="0"/>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F7BDF28-FAB0-4B07-A5D3-6D9A9DB8EAE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p:dissolve/>
  </p:transition>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0600" y="3276600"/>
            <a:ext cx="7162800" cy="1828800"/>
          </a:xfrm>
          <a:blipFill>
            <a:blip r:embed="rId2"/>
            <a:tile tx="0" ty="0" sx="100000" sy="100000" flip="none" algn="tl"/>
          </a:blipFill>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a:normAutofit/>
          </a:bodyPr>
          <a:lstStyle/>
          <a:p>
            <a:pPr algn="l"/>
            <a:r>
              <a:rPr lang="en-US" sz="2200" b="1" dirty="0" smtClean="0">
                <a:solidFill>
                  <a:schemeClr val="tx1"/>
                </a:solidFill>
              </a:rPr>
              <a:t>Presented by:</a:t>
            </a:r>
          </a:p>
          <a:p>
            <a:pPr algn="r"/>
            <a:r>
              <a:rPr lang="en-US" b="1" dirty="0" smtClean="0">
                <a:solidFill>
                  <a:schemeClr val="tx1"/>
                </a:solidFill>
              </a:rPr>
              <a:t>CA.Pramod Kumar Panda</a:t>
            </a:r>
          </a:p>
          <a:p>
            <a:pPr algn="r"/>
            <a:r>
              <a:rPr lang="en-US" b="1" dirty="0" smtClean="0">
                <a:solidFill>
                  <a:schemeClr val="tx1"/>
                </a:solidFill>
              </a:rPr>
              <a:t>ABP &amp; Associates</a:t>
            </a:r>
            <a:br>
              <a:rPr lang="en-US" b="1" dirty="0" smtClean="0">
                <a:solidFill>
                  <a:schemeClr val="tx1"/>
                </a:solidFill>
              </a:rPr>
            </a:br>
            <a:r>
              <a:rPr lang="en-US" b="1" dirty="0" smtClean="0">
                <a:solidFill>
                  <a:schemeClr val="tx1"/>
                </a:solidFill>
              </a:rPr>
              <a:t>Chartered Accountants</a:t>
            </a:r>
          </a:p>
          <a:p>
            <a:endParaRPr lang="en-US" dirty="0" smtClean="0"/>
          </a:p>
        </p:txBody>
      </p:sp>
      <p:sp>
        <p:nvSpPr>
          <p:cNvPr id="2" name="Title 1"/>
          <p:cNvSpPr>
            <a:spLocks noGrp="1"/>
          </p:cNvSpPr>
          <p:nvPr>
            <p:ph type="ctrTitle"/>
          </p:nvPr>
        </p:nvSpPr>
        <p:spPr>
          <a:xfrm>
            <a:off x="381000" y="304801"/>
            <a:ext cx="8077200" cy="2133599"/>
          </a:xfrm>
          <a:solidFill>
            <a:srgbClr val="FFFF00"/>
          </a:solidFill>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a:normAutofit/>
          </a:bodyPr>
          <a:lstStyle/>
          <a:p>
            <a:r>
              <a:rPr lang="en-US" sz="4800" dirty="0" smtClean="0">
                <a:solidFill>
                  <a:schemeClr val="tx1"/>
                </a:solidFill>
              </a:rPr>
              <a:t>E-Return :2008-09</a:t>
            </a:r>
            <a:r>
              <a:rPr lang="en-US" sz="4800" dirty="0" smtClean="0"/>
              <a:t/>
            </a:r>
            <a:br>
              <a:rPr lang="en-US" sz="4800" dirty="0" smtClean="0"/>
            </a:br>
            <a:r>
              <a:rPr lang="en-US" sz="4800" dirty="0" smtClean="0">
                <a:solidFill>
                  <a:schemeClr val="tx1"/>
                </a:solidFill>
              </a:rPr>
              <a:t>PROCEDURE OF FILING</a:t>
            </a:r>
            <a:endParaRPr lang="en-US" sz="4800" dirty="0">
              <a:solidFill>
                <a:schemeClr val="tx1"/>
              </a:solidFill>
            </a:endParaRPr>
          </a:p>
        </p:txBody>
      </p:sp>
      <p:pic>
        <p:nvPicPr>
          <p:cNvPr id="4" name="Picture 3" descr="CA_logo_icai.jpg"/>
          <p:cNvPicPr>
            <a:picLocks noChangeAspect="1"/>
          </p:cNvPicPr>
          <p:nvPr/>
        </p:nvPicPr>
        <p:blipFill>
          <a:blip r:embed="rId3"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rmAutofit/>
          </a:bodyPr>
          <a:lstStyle/>
          <a:p>
            <a:pPr algn="ctr"/>
            <a:r>
              <a:rPr lang="en-US" dirty="0" smtClean="0">
                <a:solidFill>
                  <a:schemeClr val="tx1"/>
                </a:solidFill>
              </a:rPr>
              <a:t>Revised Return- Section 139(5)</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10</a:t>
            </a:fld>
            <a:endParaRPr lang="en-US"/>
          </a:p>
        </p:txBody>
      </p:sp>
      <p:sp>
        <p:nvSpPr>
          <p:cNvPr id="5" name="Content Placeholder 4"/>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a:bodyPr>
          <a:lstStyle/>
          <a:p>
            <a:r>
              <a:rPr lang="en-US" sz="2800" dirty="0" smtClean="0">
                <a:latin typeface="Berlin Sans FB" pitchFamily="34" charset="0"/>
              </a:rPr>
              <a:t>Any person who has furnished a return under Section 139(1) / 142(1), and Discovers any omission or wrong statement there in,</a:t>
            </a:r>
            <a:r>
              <a:rPr lang="en-US" sz="2800" dirty="0" smtClean="0">
                <a:solidFill>
                  <a:srgbClr val="FF0000"/>
                </a:solidFill>
                <a:latin typeface="Berlin Sans FB" pitchFamily="34" charset="0"/>
              </a:rPr>
              <a:t> </a:t>
            </a:r>
            <a:r>
              <a:rPr lang="en-US" sz="2800" u="sng" dirty="0" smtClean="0">
                <a:solidFill>
                  <a:srgbClr val="FF0000"/>
                </a:solidFill>
                <a:latin typeface="Berlin Sans FB" pitchFamily="34" charset="0"/>
              </a:rPr>
              <a:t>can file a revised return</a:t>
            </a:r>
          </a:p>
          <a:p>
            <a:r>
              <a:rPr lang="en-US" sz="2800" dirty="0" smtClean="0">
                <a:latin typeface="Berlin Sans FB" pitchFamily="34" charset="0"/>
              </a:rPr>
              <a:t>A Revised return can be</a:t>
            </a:r>
            <a:r>
              <a:rPr lang="en-US" sz="2800" dirty="0" smtClean="0">
                <a:solidFill>
                  <a:srgbClr val="FF0000"/>
                </a:solidFill>
                <a:latin typeface="Berlin Sans FB" pitchFamily="34" charset="0"/>
              </a:rPr>
              <a:t> </a:t>
            </a:r>
            <a:r>
              <a:rPr lang="en-US" sz="2800" u="sng" dirty="0" smtClean="0">
                <a:solidFill>
                  <a:srgbClr val="FF0000"/>
                </a:solidFill>
                <a:latin typeface="Berlin Sans FB" pitchFamily="34" charset="0"/>
              </a:rPr>
              <a:t>furnished within one year from the end of the relevant assessment year or before the completion of assessment, whichever is earlier.</a:t>
            </a:r>
          </a:p>
          <a:p>
            <a:r>
              <a:rPr lang="en-US" sz="2800" dirty="0" smtClean="0">
                <a:latin typeface="Berlin Sans FB" pitchFamily="34" charset="0"/>
              </a:rPr>
              <a:t>A belated return</a:t>
            </a:r>
            <a:r>
              <a:rPr lang="en-US" sz="2800" dirty="0" smtClean="0">
                <a:solidFill>
                  <a:srgbClr val="FF0000"/>
                </a:solidFill>
                <a:latin typeface="Berlin Sans FB" pitchFamily="34" charset="0"/>
              </a:rPr>
              <a:t> </a:t>
            </a:r>
            <a:r>
              <a:rPr lang="en-US" sz="2800" u="sng" dirty="0" smtClean="0">
                <a:solidFill>
                  <a:srgbClr val="FF0000"/>
                </a:solidFill>
                <a:latin typeface="Berlin Sans FB" pitchFamily="34" charset="0"/>
              </a:rPr>
              <a:t>cannot be revised</a:t>
            </a:r>
            <a:r>
              <a:rPr lang="en-US" sz="2800" dirty="0" smtClean="0">
                <a:solidFill>
                  <a:srgbClr val="FF0000"/>
                </a:solidFill>
                <a:latin typeface="Berlin Sans FB" pitchFamily="34" charset="0"/>
              </a:rPr>
              <a:t>.</a:t>
            </a:r>
            <a:endParaRPr lang="en-US" sz="2800" dirty="0">
              <a:solidFill>
                <a:srgbClr val="FF0000"/>
              </a:solidFill>
              <a:latin typeface="Berlin Sans FB" pitchFamily="34" charset="0"/>
            </a:endParaRPr>
          </a:p>
        </p:txBody>
      </p:sp>
      <p:sp>
        <p:nvSpPr>
          <p:cNvPr id="6" name="Right Arrow 5"/>
          <p:cNvSpPr/>
          <p:nvPr/>
        </p:nvSpPr>
        <p:spPr>
          <a:xfrm>
            <a:off x="70104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_logo_icai.jpg"/>
          <p:cNvPicPr>
            <a:picLocks noChangeAspect="1"/>
          </p:cNvPicPr>
          <p:nvPr/>
        </p:nvPicPr>
        <p:blipFill>
          <a:blip r:embed="rId3" cstate="print"/>
          <a:stretch>
            <a:fillRect/>
          </a:stretch>
        </p:blipFill>
        <p:spPr>
          <a:xfrm>
            <a:off x="8229600" y="61722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Which Form is to be Used:-</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11</a:t>
            </a:fld>
            <a:endParaRPr lang="en-US"/>
          </a:p>
        </p:txBody>
      </p:sp>
      <p:sp>
        <p:nvSpPr>
          <p:cNvPr id="5" name="Content Placeholder 4"/>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lnSpcReduction="10000"/>
          </a:bodyPr>
          <a:lstStyle/>
          <a:p>
            <a:endParaRPr lang="en-US" b="1" u="sng" dirty="0" smtClean="0">
              <a:solidFill>
                <a:srgbClr val="FF0000"/>
              </a:solidFill>
            </a:endParaRPr>
          </a:p>
          <a:p>
            <a:r>
              <a:rPr lang="en-US" b="1" u="sng" dirty="0" smtClean="0">
                <a:solidFill>
                  <a:srgbClr val="FF0000"/>
                </a:solidFill>
              </a:rPr>
              <a:t>NEW RETURN FORMS:</a:t>
            </a:r>
          </a:p>
          <a:p>
            <a:r>
              <a:rPr lang="en-US" dirty="0" smtClean="0"/>
              <a:t>Rule 12 substituted with effect from 28th March, 2008</a:t>
            </a:r>
          </a:p>
          <a:p>
            <a:r>
              <a:rPr lang="en-US" dirty="0" smtClean="0"/>
              <a:t>Eight new forms viz. ITR-1 to ITR-8 prescribed</a:t>
            </a:r>
          </a:p>
          <a:p>
            <a:r>
              <a:rPr lang="en-US" dirty="0" smtClean="0"/>
              <a:t>New forms valid only for A.Y.2008-09</a:t>
            </a:r>
          </a:p>
          <a:p>
            <a:r>
              <a:rPr lang="en-US" dirty="0" smtClean="0"/>
              <a:t>Each Return has 2 or 3 Parts having separate modules</a:t>
            </a:r>
          </a:p>
          <a:p>
            <a:pPr>
              <a:buNone/>
            </a:pPr>
            <a:r>
              <a:rPr lang="en-US" dirty="0" smtClean="0"/>
              <a:t>	and schedules - no page numbering</a:t>
            </a:r>
          </a:p>
          <a:p>
            <a:r>
              <a:rPr lang="en-US" dirty="0" smtClean="0"/>
              <a:t>No attachments to be enclosed with returns except for</a:t>
            </a:r>
          </a:p>
          <a:p>
            <a:pPr>
              <a:buNone/>
            </a:pPr>
            <a:r>
              <a:rPr lang="en-US" dirty="0" smtClean="0"/>
              <a:t>	ITR 7 (TDS Certificate to be attached)</a:t>
            </a:r>
          </a:p>
          <a:p>
            <a:r>
              <a:rPr lang="en-US" dirty="0" smtClean="0"/>
              <a:t>Detailed Instructions given for each</a:t>
            </a:r>
            <a:endParaRPr lang="en-US" dirty="0"/>
          </a:p>
        </p:txBody>
      </p:sp>
      <p:pic>
        <p:nvPicPr>
          <p:cNvPr id="9" name="Picture 8" descr="CA_logo_icai.jpg"/>
          <p:cNvPicPr>
            <a:picLocks noChangeAspect="1"/>
          </p:cNvPicPr>
          <p:nvPr/>
        </p:nvPicPr>
        <p:blipFill>
          <a:blip r:embed="rId3" cstate="print"/>
          <a:stretch>
            <a:fillRect/>
          </a:stretch>
        </p:blipFill>
        <p:spPr>
          <a:xfrm>
            <a:off x="8229600" y="6096000"/>
            <a:ext cx="721359" cy="548640"/>
          </a:xfrm>
          <a:prstGeom prst="rect">
            <a:avLst/>
          </a:prstGeom>
        </p:spPr>
      </p:pic>
      <p:sp>
        <p:nvSpPr>
          <p:cNvPr id="10" name="Right Arrow 9"/>
          <p:cNvSpPr/>
          <p:nvPr/>
        </p:nvSpPr>
        <p:spPr>
          <a:xfrm>
            <a:off x="69342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Autofit/>
          </a:bodyPr>
          <a:lstStyle/>
          <a:p>
            <a:pPr algn="ctr"/>
            <a:r>
              <a:rPr lang="en-US" sz="3600" dirty="0" smtClean="0">
                <a:solidFill>
                  <a:schemeClr val="tx1"/>
                </a:solidFill>
              </a:rPr>
              <a:t>Guidelines for Filling out Parts &amp; Schedules of the ITR:-</a:t>
            </a:r>
            <a:endParaRPr lang="en-US" sz="3600"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12</a:t>
            </a:fld>
            <a:endParaRPr lang="en-US"/>
          </a:p>
        </p:txBody>
      </p:sp>
      <p:sp>
        <p:nvSpPr>
          <p:cNvPr id="5" name="Content Placeholder 4"/>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a:bodyPr>
          <a:lstStyle/>
          <a:p>
            <a:r>
              <a:rPr lang="en-US" dirty="0" smtClean="0"/>
              <a:t>All items must be filled in the manner indicated therein in the form.</a:t>
            </a:r>
          </a:p>
          <a:p>
            <a:r>
              <a:rPr lang="en-US" dirty="0" smtClean="0"/>
              <a:t>If any schedule is not applicable score across as</a:t>
            </a:r>
            <a:r>
              <a:rPr lang="en-US" dirty="0" smtClean="0">
                <a:solidFill>
                  <a:srgbClr val="0070C0"/>
                </a:solidFill>
              </a:rPr>
              <a:t> </a:t>
            </a:r>
            <a:r>
              <a:rPr lang="en-US" dirty="0" smtClean="0">
                <a:solidFill>
                  <a:srgbClr val="FF0000"/>
                </a:solidFill>
              </a:rPr>
              <a:t>“----NA----”</a:t>
            </a:r>
          </a:p>
          <a:p>
            <a:r>
              <a:rPr lang="en-US" dirty="0" smtClean="0"/>
              <a:t>Write</a:t>
            </a:r>
            <a:r>
              <a:rPr lang="en-US" dirty="0" smtClean="0">
                <a:solidFill>
                  <a:srgbClr val="0070C0"/>
                </a:solidFill>
              </a:rPr>
              <a:t> </a:t>
            </a:r>
            <a:r>
              <a:rPr lang="en-US" dirty="0" smtClean="0">
                <a:solidFill>
                  <a:srgbClr val="FF0000"/>
                </a:solidFill>
              </a:rPr>
              <a:t>NIL</a:t>
            </a:r>
            <a:r>
              <a:rPr lang="en-US" dirty="0" smtClean="0">
                <a:solidFill>
                  <a:srgbClr val="0070C0"/>
                </a:solidFill>
              </a:rPr>
              <a:t> </a:t>
            </a:r>
            <a:r>
              <a:rPr lang="en-US" dirty="0" smtClean="0"/>
              <a:t>to denote nil figures.</a:t>
            </a:r>
          </a:p>
          <a:p>
            <a:r>
              <a:rPr lang="en-US" dirty="0" smtClean="0"/>
              <a:t>All figures should be</a:t>
            </a:r>
            <a:r>
              <a:rPr lang="en-US" dirty="0" smtClean="0">
                <a:solidFill>
                  <a:srgbClr val="0070C0"/>
                </a:solidFill>
              </a:rPr>
              <a:t> </a:t>
            </a:r>
            <a:r>
              <a:rPr lang="en-US" dirty="0" smtClean="0">
                <a:solidFill>
                  <a:srgbClr val="FF0000"/>
                </a:solidFill>
              </a:rPr>
              <a:t>rounded off </a:t>
            </a:r>
            <a:r>
              <a:rPr lang="en-US" dirty="0" smtClean="0"/>
              <a:t>to the nearest one rupee.</a:t>
            </a:r>
          </a:p>
          <a:p>
            <a:pPr>
              <a:buNone/>
            </a:pPr>
            <a:r>
              <a:rPr lang="en-US" dirty="0" smtClean="0">
                <a:solidFill>
                  <a:srgbClr val="0070C0"/>
                </a:solidFill>
              </a:rPr>
              <a:t>	</a:t>
            </a:r>
            <a:r>
              <a:rPr lang="en-US" dirty="0" smtClean="0"/>
              <a:t>However the figures for total income/loss and tax payable be</a:t>
            </a:r>
          </a:p>
          <a:p>
            <a:pPr>
              <a:buNone/>
            </a:pPr>
            <a:r>
              <a:rPr lang="en-US" dirty="0" smtClean="0"/>
              <a:t>	finally rounded off to the</a:t>
            </a:r>
            <a:r>
              <a:rPr lang="en-US" dirty="0" smtClean="0">
                <a:solidFill>
                  <a:srgbClr val="0070C0"/>
                </a:solidFill>
              </a:rPr>
              <a:t> </a:t>
            </a:r>
            <a:r>
              <a:rPr lang="en-US" dirty="0" smtClean="0">
                <a:solidFill>
                  <a:srgbClr val="FF0000"/>
                </a:solidFill>
              </a:rPr>
              <a:t>nearest multiple of ten rupees.</a:t>
            </a:r>
          </a:p>
          <a:p>
            <a:r>
              <a:rPr lang="en-US" dirty="0" smtClean="0"/>
              <a:t>Figures in computation of income should match from their</a:t>
            </a:r>
          </a:p>
          <a:p>
            <a:pPr>
              <a:buNone/>
            </a:pPr>
            <a:r>
              <a:rPr lang="en-US" dirty="0" smtClean="0"/>
              <a:t>	respective schedules.</a:t>
            </a:r>
            <a:endParaRPr lang="en-US" dirty="0"/>
          </a:p>
        </p:txBody>
      </p:sp>
      <p:pic>
        <p:nvPicPr>
          <p:cNvPr id="6" name="Picture 5" descr="CA_logo_icai.jpg"/>
          <p:cNvPicPr>
            <a:picLocks noChangeAspect="1"/>
          </p:cNvPicPr>
          <p:nvPr/>
        </p:nvPicPr>
        <p:blipFill>
          <a:blip r:embed="rId3" cstate="print"/>
          <a:stretch>
            <a:fillRect/>
          </a:stretch>
        </p:blipFill>
        <p:spPr>
          <a:xfrm>
            <a:off x="8229600" y="6172200"/>
            <a:ext cx="721359" cy="548640"/>
          </a:xfrm>
          <a:prstGeom prst="rect">
            <a:avLst/>
          </a:prstGeom>
        </p:spPr>
      </p:pic>
      <p:sp>
        <p:nvSpPr>
          <p:cNvPr id="7" name="Right Arrow 6"/>
          <p:cNvSpPr/>
          <p:nvPr/>
        </p:nvSpPr>
        <p:spPr>
          <a:xfrm>
            <a:off x="69342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rmAutofit/>
          </a:bodyPr>
          <a:lstStyle/>
          <a:p>
            <a:pPr algn="ctr"/>
            <a:r>
              <a:rPr lang="en-US" dirty="0" smtClean="0">
                <a:solidFill>
                  <a:schemeClr val="tx1"/>
                </a:solidFill>
              </a:rPr>
              <a:t>Procedure for Submitting return:-</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13</a:t>
            </a:fld>
            <a:endParaRPr lang="en-US"/>
          </a:p>
        </p:txBody>
      </p:sp>
      <p:sp>
        <p:nvSpPr>
          <p:cNvPr id="5" name="Content Placeholder 4"/>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fontScale="77500" lnSpcReduction="20000"/>
          </a:bodyPr>
          <a:lstStyle/>
          <a:p>
            <a:r>
              <a:rPr lang="en-US" u="sng" dirty="0" smtClean="0">
                <a:solidFill>
                  <a:srgbClr val="FF0000"/>
                </a:solidFill>
              </a:rPr>
              <a:t>OPTIONS FOR FILING RETURN:</a:t>
            </a:r>
          </a:p>
          <a:p>
            <a:r>
              <a:rPr lang="en-US" u="sng" dirty="0" smtClean="0">
                <a:solidFill>
                  <a:srgbClr val="FF0000"/>
                </a:solidFill>
              </a:rPr>
              <a:t>MANUAL</a:t>
            </a:r>
          </a:p>
          <a:p>
            <a:pPr>
              <a:buNone/>
            </a:pPr>
            <a:r>
              <a:rPr lang="en-US" dirty="0" smtClean="0"/>
              <a:t>	Paper Return</a:t>
            </a:r>
          </a:p>
          <a:p>
            <a:pPr>
              <a:buNone/>
            </a:pPr>
            <a:r>
              <a:rPr lang="en-US" dirty="0" smtClean="0"/>
              <a:t>	Bar Coded Return in Paper Format</a:t>
            </a:r>
          </a:p>
          <a:p>
            <a:r>
              <a:rPr lang="en-US" u="sng" dirty="0" smtClean="0">
                <a:solidFill>
                  <a:srgbClr val="FF0000"/>
                </a:solidFill>
              </a:rPr>
              <a:t>ELECTRONIC</a:t>
            </a:r>
          </a:p>
          <a:p>
            <a:pPr>
              <a:buNone/>
            </a:pPr>
            <a:r>
              <a:rPr lang="en-US" dirty="0" smtClean="0"/>
              <a:t>	Electronically under Digital Signature (DSC)</a:t>
            </a:r>
          </a:p>
          <a:p>
            <a:pPr>
              <a:buNone/>
            </a:pPr>
            <a:r>
              <a:rPr lang="en-US" dirty="0" smtClean="0"/>
              <a:t>	Transmitting without DSC electronically and then submitting ITR – V.</a:t>
            </a:r>
          </a:p>
          <a:p>
            <a:pPr>
              <a:buNone/>
            </a:pPr>
            <a:endParaRPr lang="en-US" dirty="0" smtClean="0"/>
          </a:p>
          <a:p>
            <a:pPr>
              <a:buNone/>
            </a:pPr>
            <a:r>
              <a:rPr lang="en-US" dirty="0" smtClean="0"/>
              <a:t>    </a:t>
            </a:r>
            <a:r>
              <a:rPr lang="en-US" dirty="0" smtClean="0">
                <a:solidFill>
                  <a:srgbClr val="FF0000"/>
                </a:solidFill>
              </a:rPr>
              <a:t>(Incase, the assessee has not digitally signed the ITR, the</a:t>
            </a:r>
          </a:p>
          <a:p>
            <a:pPr>
              <a:buNone/>
            </a:pPr>
            <a:r>
              <a:rPr lang="en-US" dirty="0" smtClean="0">
                <a:solidFill>
                  <a:srgbClr val="FF0000"/>
                </a:solidFill>
              </a:rPr>
              <a:t>	assessee must print 2 copies of the same after transmitting it</a:t>
            </a:r>
          </a:p>
          <a:p>
            <a:pPr>
              <a:buNone/>
            </a:pPr>
            <a:r>
              <a:rPr lang="en-US" dirty="0" smtClean="0">
                <a:solidFill>
                  <a:srgbClr val="FF0000"/>
                </a:solidFill>
              </a:rPr>
              <a:t>	electronically and submit 2 copies manually within 15 days and</a:t>
            </a:r>
          </a:p>
          <a:p>
            <a:pPr>
              <a:buNone/>
            </a:pPr>
            <a:r>
              <a:rPr lang="en-US" dirty="0" smtClean="0">
                <a:solidFill>
                  <a:srgbClr val="FF0000"/>
                </a:solidFill>
              </a:rPr>
              <a:t>	receive an acknowledgement on one of them. If paper copy</a:t>
            </a:r>
          </a:p>
          <a:p>
            <a:pPr>
              <a:buNone/>
            </a:pPr>
            <a:r>
              <a:rPr lang="en-US" dirty="0" smtClean="0">
                <a:solidFill>
                  <a:srgbClr val="FF0000"/>
                </a:solidFill>
              </a:rPr>
              <a:t>	filed late then that date will be the date of filing and not actual</a:t>
            </a:r>
          </a:p>
          <a:p>
            <a:pPr>
              <a:buNone/>
            </a:pPr>
            <a:r>
              <a:rPr lang="en-US" dirty="0" smtClean="0">
                <a:solidFill>
                  <a:srgbClr val="FF0000"/>
                </a:solidFill>
              </a:rPr>
              <a:t>	electronic submission date)</a:t>
            </a:r>
            <a:endParaRPr lang="en-US" dirty="0">
              <a:solidFill>
                <a:srgbClr val="FF0000"/>
              </a:solidFill>
            </a:endParaRPr>
          </a:p>
        </p:txBody>
      </p:sp>
      <p:pic>
        <p:nvPicPr>
          <p:cNvPr id="6" name="Picture 5" descr="CA_logo_icai.jpg"/>
          <p:cNvPicPr>
            <a:picLocks noChangeAspect="1"/>
          </p:cNvPicPr>
          <p:nvPr/>
        </p:nvPicPr>
        <p:blipFill>
          <a:blip r:embed="rId3" cstate="print"/>
          <a:stretch>
            <a:fillRect/>
          </a:stretch>
        </p:blipFill>
        <p:spPr>
          <a:xfrm>
            <a:off x="8229600" y="6172200"/>
            <a:ext cx="721359" cy="548640"/>
          </a:xfrm>
          <a:prstGeom prst="rect">
            <a:avLst/>
          </a:prstGeom>
        </p:spPr>
      </p:pic>
      <p:sp>
        <p:nvSpPr>
          <p:cNvPr id="7" name="Right Arrow 6"/>
          <p:cNvSpPr/>
          <p:nvPr/>
        </p:nvSpPr>
        <p:spPr>
          <a:xfrm>
            <a:off x="7162800" y="6248400"/>
            <a:ext cx="826008" cy="4084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rmAutofit/>
          </a:bodyPr>
          <a:lstStyle/>
          <a:p>
            <a:pPr algn="ctr"/>
            <a:r>
              <a:rPr lang="en-US" dirty="0" smtClean="0">
                <a:solidFill>
                  <a:srgbClr val="0070C0"/>
                </a:solidFill>
              </a:rPr>
              <a:t>FORM No: ITR-1</a:t>
            </a:r>
            <a:endParaRPr lang="en-US" dirty="0">
              <a:solidFill>
                <a:srgbClr val="0070C0"/>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14</a:t>
            </a:fld>
            <a:endParaRPr lang="en-US"/>
          </a:p>
        </p:txBody>
      </p:sp>
      <p:graphicFrame>
        <p:nvGraphicFramePr>
          <p:cNvPr id="6" name="Content Placeholder 5"/>
          <p:cNvGraphicFramePr>
            <a:graphicFrameLocks noGrp="1"/>
          </p:cNvGraphicFramePr>
          <p:nvPr>
            <p:ph sz="quarter" idx="1"/>
          </p:nvPr>
        </p:nvGraphicFramePr>
        <p:xfrm>
          <a:off x="914400" y="1447800"/>
          <a:ext cx="7772400" cy="4792022"/>
        </p:xfrm>
        <a:graphic>
          <a:graphicData uri="http://schemas.openxmlformats.org/drawingml/2006/table">
            <a:tbl>
              <a:tblPr firstRow="1" bandRow="1">
                <a:effectLst>
                  <a:innerShdw blurRad="114300">
                    <a:prstClr val="black"/>
                  </a:innerShdw>
                </a:effectLst>
                <a:tableStyleId>{5C22544A-7EE6-4342-B048-85BDC9FD1C3A}</a:tableStyleId>
              </a:tblPr>
              <a:tblGrid>
                <a:gridCol w="2888273"/>
                <a:gridCol w="4884127"/>
              </a:tblGrid>
              <a:tr h="354490">
                <a:tc>
                  <a:txBody>
                    <a:bodyPr/>
                    <a:lstStyle/>
                    <a:p>
                      <a:r>
                        <a:rPr lang="en-US" dirty="0" smtClean="0"/>
                        <a:t>APPLICABLE  TO:</a:t>
                      </a:r>
                      <a:endParaRPr lang="en-US" dirty="0"/>
                    </a:p>
                  </a:txBody>
                  <a:tcPr marL="89682" marR="89682"/>
                </a:tc>
                <a:tc>
                  <a:txBody>
                    <a:bodyPr/>
                    <a:lstStyle/>
                    <a:p>
                      <a:r>
                        <a:rPr lang="en-US" dirty="0" smtClean="0"/>
                        <a:t>FILING OPTION :</a:t>
                      </a:r>
                      <a:endParaRPr lang="en-US" dirty="0"/>
                    </a:p>
                  </a:txBody>
                  <a:tcPr marL="89682" marR="89682"/>
                </a:tc>
              </a:tr>
              <a:tr h="354490">
                <a:tc>
                  <a:txBody>
                    <a:bodyPr/>
                    <a:lstStyle/>
                    <a:p>
                      <a:r>
                        <a:rPr lang="en-US" dirty="0" smtClean="0"/>
                        <a:t>Individuals</a:t>
                      </a:r>
                      <a:r>
                        <a:rPr lang="en-US" baseline="0" dirty="0" smtClean="0"/>
                        <a:t> having </a:t>
                      </a:r>
                      <a:endParaRPr lang="en-US" dirty="0"/>
                    </a:p>
                  </a:txBody>
                  <a:tcPr marL="89682" marR="89682"/>
                </a:tc>
                <a:tc>
                  <a:txBody>
                    <a:bodyPr/>
                    <a:lstStyle/>
                    <a:p>
                      <a:r>
                        <a:rPr kumimoji="0" lang="en-US" sz="1800" kern="1200" baseline="0" dirty="0" smtClean="0">
                          <a:solidFill>
                            <a:schemeClr val="dk1"/>
                          </a:solidFill>
                          <a:latin typeface="+mn-lt"/>
                          <a:ea typeface="+mn-ea"/>
                          <a:cs typeface="+mn-cs"/>
                        </a:rPr>
                        <a:t>(a) Paper return</a:t>
                      </a:r>
                      <a:endParaRPr lang="en-US" dirty="0"/>
                    </a:p>
                  </a:txBody>
                  <a:tcPr marL="89682" marR="89682"/>
                </a:tc>
              </a:tr>
              <a:tr h="354490">
                <a:tc>
                  <a:txBody>
                    <a:bodyPr/>
                    <a:lstStyle/>
                    <a:p>
                      <a:r>
                        <a:rPr lang="en-US" dirty="0" smtClean="0"/>
                        <a:t>Income from</a:t>
                      </a:r>
                      <a:endParaRPr lang="en-US" dirty="0"/>
                    </a:p>
                  </a:txBody>
                  <a:tcPr marL="89682" marR="89682"/>
                </a:tc>
                <a:tc>
                  <a:txBody>
                    <a:bodyPr/>
                    <a:lstStyle/>
                    <a:p>
                      <a:r>
                        <a:rPr kumimoji="0" lang="en-US" sz="1800" kern="1200" baseline="0" dirty="0" smtClean="0">
                          <a:solidFill>
                            <a:schemeClr val="dk1"/>
                          </a:solidFill>
                          <a:latin typeface="+mn-lt"/>
                          <a:ea typeface="+mn-ea"/>
                          <a:cs typeface="+mn-cs"/>
                        </a:rPr>
                        <a:t>(b) Electronically under digital signature</a:t>
                      </a:r>
                      <a:endParaRPr lang="en-US" dirty="0"/>
                    </a:p>
                  </a:txBody>
                  <a:tcPr marL="89682" marR="89682"/>
                </a:tc>
              </a:tr>
              <a:tr h="354490">
                <a:tc>
                  <a:txBody>
                    <a:bodyPr/>
                    <a:lstStyle/>
                    <a:p>
                      <a:r>
                        <a:rPr lang="en-US" dirty="0" smtClean="0"/>
                        <a:t>Salary, Family Pensions</a:t>
                      </a:r>
                      <a:endParaRPr lang="en-US" dirty="0"/>
                    </a:p>
                  </a:txBody>
                  <a:tcPr marL="89682" marR="89682"/>
                </a:tc>
                <a:tc>
                  <a:txBody>
                    <a:bodyPr/>
                    <a:lstStyle/>
                    <a:p>
                      <a:r>
                        <a:rPr kumimoji="0" lang="en-US" sz="1800" kern="1200" baseline="0" dirty="0" smtClean="0">
                          <a:solidFill>
                            <a:schemeClr val="dk1"/>
                          </a:solidFill>
                          <a:latin typeface="+mn-lt"/>
                          <a:ea typeface="+mn-ea"/>
                          <a:cs typeface="+mn-cs"/>
                        </a:rPr>
                        <a:t>(c) Transmitting electronically and then ITR – V</a:t>
                      </a:r>
                      <a:endParaRPr lang="en-US" dirty="0"/>
                    </a:p>
                  </a:txBody>
                  <a:tcPr marL="89682" marR="89682"/>
                </a:tc>
              </a:tr>
              <a:tr h="354490">
                <a:tc>
                  <a:txBody>
                    <a:bodyPr/>
                    <a:lstStyle/>
                    <a:p>
                      <a:r>
                        <a:rPr lang="en-US" dirty="0" smtClean="0"/>
                        <a:t>And Interest Income </a:t>
                      </a:r>
                      <a:endParaRPr lang="en-US" dirty="0"/>
                    </a:p>
                  </a:txBody>
                  <a:tcPr marL="89682" marR="89682"/>
                </a:tc>
                <a:tc>
                  <a:txBody>
                    <a:bodyPr/>
                    <a:lstStyle/>
                    <a:p>
                      <a:r>
                        <a:rPr kumimoji="0" lang="en-US" sz="1800" kern="1200" baseline="0" dirty="0" smtClean="0">
                          <a:solidFill>
                            <a:schemeClr val="dk1"/>
                          </a:solidFill>
                          <a:latin typeface="+mn-lt"/>
                          <a:ea typeface="+mn-ea"/>
                          <a:cs typeface="+mn-cs"/>
                        </a:rPr>
                        <a:t>(d) Bar coded return in paper form</a:t>
                      </a:r>
                      <a:endParaRPr lang="en-US" dirty="0"/>
                    </a:p>
                  </a:txBody>
                  <a:tcPr marL="89682" marR="89682"/>
                </a:tc>
              </a:tr>
              <a:tr h="354490">
                <a:tc>
                  <a:txBody>
                    <a:bodyPr/>
                    <a:lstStyle/>
                    <a:p>
                      <a:r>
                        <a:rPr lang="en-US" dirty="0" smtClean="0"/>
                        <a:t>From FDR, NSC, Etc.,</a:t>
                      </a:r>
                      <a:endParaRPr lang="en-US" dirty="0"/>
                    </a:p>
                  </a:txBody>
                  <a:tcPr marL="89682" marR="89682"/>
                </a:tc>
                <a:tc>
                  <a:txBody>
                    <a:bodyPr/>
                    <a:lstStyle/>
                    <a:p>
                      <a:endParaRPr lang="en-US"/>
                    </a:p>
                  </a:txBody>
                  <a:tcPr marL="89682" marR="89682"/>
                </a:tc>
              </a:tr>
              <a:tr h="384030">
                <a:tc>
                  <a:txBody>
                    <a:bodyPr/>
                    <a:lstStyle/>
                    <a:p>
                      <a:r>
                        <a:rPr lang="en-US" b="0" dirty="0" smtClean="0">
                          <a:solidFill>
                            <a:srgbClr val="FF0000"/>
                          </a:solidFill>
                        </a:rPr>
                        <a:t>Note 1:</a:t>
                      </a:r>
                      <a:r>
                        <a:rPr lang="en-US" b="0" baseline="0" dirty="0" smtClean="0">
                          <a:solidFill>
                            <a:srgbClr val="FF0000"/>
                          </a:solidFill>
                        </a:rPr>
                        <a:t> Salaried Person having</a:t>
                      </a:r>
                      <a:r>
                        <a:rPr lang="en-US" baseline="0" dirty="0" smtClean="0"/>
                        <a:t> </a:t>
                      </a:r>
                      <a:endParaRPr lang="en-US" dirty="0"/>
                    </a:p>
                  </a:txBody>
                  <a:tcPr marL="89682" marR="89682"/>
                </a:tc>
                <a:tc>
                  <a:txBody>
                    <a:bodyPr/>
                    <a:lstStyle/>
                    <a:p>
                      <a:r>
                        <a:rPr lang="en-US" sz="1600" dirty="0" smtClean="0">
                          <a:solidFill>
                            <a:srgbClr val="FF0000"/>
                          </a:solidFill>
                        </a:rPr>
                        <a:t>Any Other income other than Interest cannot use this ITR</a:t>
                      </a:r>
                      <a:endParaRPr lang="en-US" sz="1600" dirty="0">
                        <a:solidFill>
                          <a:srgbClr val="FF0000"/>
                        </a:solidFill>
                      </a:endParaRPr>
                    </a:p>
                  </a:txBody>
                  <a:tcPr marL="89682" marR="89682"/>
                </a:tc>
              </a:tr>
              <a:tr h="2213432">
                <a:tc>
                  <a:txBody>
                    <a:bodyPr/>
                    <a:lstStyle/>
                    <a:p>
                      <a:r>
                        <a:rPr kumimoji="0" lang="en-US" sz="1800" kern="1200" baseline="0" dirty="0" smtClean="0">
                          <a:solidFill>
                            <a:srgbClr val="FF0000"/>
                          </a:solidFill>
                          <a:latin typeface="+mn-lt"/>
                          <a:ea typeface="+mn-ea"/>
                          <a:cs typeface="+mn-cs"/>
                        </a:rPr>
                        <a:t>NOTE 2: Instructions given in the form place additional restrictions:</a:t>
                      </a:r>
                      <a:endParaRPr lang="en-US" dirty="0" smtClean="0">
                        <a:solidFill>
                          <a:srgbClr val="FF0000"/>
                        </a:solidFill>
                      </a:endParaRPr>
                    </a:p>
                    <a:p>
                      <a:endParaRPr lang="en-US" dirty="0" smtClean="0"/>
                    </a:p>
                    <a:p>
                      <a:endParaRPr lang="en-US" dirty="0" smtClean="0"/>
                    </a:p>
                    <a:p>
                      <a:endParaRPr lang="en-US" dirty="0" smtClean="0"/>
                    </a:p>
                  </a:txBody>
                  <a:tcPr marL="89682" marR="89682"/>
                </a:tc>
                <a:tc>
                  <a:txBody>
                    <a:bodyPr/>
                    <a:lstStyle/>
                    <a:p>
                      <a:r>
                        <a:rPr kumimoji="0" lang="en-US" sz="1600" kern="1200" baseline="0" dirty="0" smtClean="0">
                          <a:solidFill>
                            <a:srgbClr val="0070C0"/>
                          </a:solidFill>
                          <a:latin typeface="+mn-lt"/>
                          <a:ea typeface="+mn-ea"/>
                          <a:cs typeface="+mn-cs"/>
                        </a:rPr>
                        <a:t>A person having </a:t>
                      </a:r>
                      <a:r>
                        <a:rPr kumimoji="0" lang="en-US" sz="1600" b="1" kern="1200" baseline="0" dirty="0" smtClean="0">
                          <a:solidFill>
                            <a:srgbClr val="0070C0"/>
                          </a:solidFill>
                          <a:latin typeface="+mn-lt"/>
                          <a:ea typeface="+mn-ea"/>
                          <a:cs typeface="+mn-cs"/>
                        </a:rPr>
                        <a:t>exempt income other than agricultural </a:t>
                      </a:r>
                      <a:r>
                        <a:rPr kumimoji="0" lang="en-US" sz="1600" kern="1200" baseline="0" dirty="0" smtClean="0">
                          <a:solidFill>
                            <a:srgbClr val="0070C0"/>
                          </a:solidFill>
                          <a:latin typeface="+mn-lt"/>
                          <a:ea typeface="+mn-ea"/>
                          <a:cs typeface="+mn-cs"/>
                        </a:rPr>
                        <a:t>income and interest cannot use this form (DIV LTCG)</a:t>
                      </a:r>
                    </a:p>
                    <a:p>
                      <a:r>
                        <a:rPr kumimoji="0" lang="en-US" sz="1600" kern="1200" baseline="0" dirty="0" smtClean="0">
                          <a:solidFill>
                            <a:srgbClr val="0070C0"/>
                          </a:solidFill>
                          <a:latin typeface="+mn-lt"/>
                          <a:ea typeface="+mn-ea"/>
                          <a:cs typeface="+mn-cs"/>
                        </a:rPr>
                        <a:t>- A person who has to include income of other persons as</a:t>
                      </a:r>
                    </a:p>
                    <a:p>
                      <a:r>
                        <a:rPr kumimoji="0" lang="en-US" sz="1600" kern="1200" baseline="0" dirty="0" smtClean="0">
                          <a:solidFill>
                            <a:srgbClr val="0070C0"/>
                          </a:solidFill>
                          <a:latin typeface="+mn-lt"/>
                          <a:ea typeface="+mn-ea"/>
                          <a:cs typeface="+mn-cs"/>
                        </a:rPr>
                        <a:t>per </a:t>
                      </a:r>
                      <a:r>
                        <a:rPr kumimoji="0" lang="en-US" sz="1600" b="1" kern="1200" baseline="0" dirty="0" smtClean="0">
                          <a:solidFill>
                            <a:srgbClr val="0070C0"/>
                          </a:solidFill>
                          <a:latin typeface="+mn-lt"/>
                          <a:ea typeface="+mn-ea"/>
                          <a:cs typeface="+mn-cs"/>
                        </a:rPr>
                        <a:t>clubbing provisions not entitled to use this form</a:t>
                      </a:r>
                    </a:p>
                    <a:p>
                      <a:r>
                        <a:rPr kumimoji="0" lang="en-US" sz="1600" kern="1200" baseline="0" dirty="0" smtClean="0">
                          <a:solidFill>
                            <a:srgbClr val="0070C0"/>
                          </a:solidFill>
                          <a:latin typeface="+mn-lt"/>
                          <a:ea typeface="+mn-ea"/>
                          <a:cs typeface="+mn-cs"/>
                        </a:rPr>
                        <a:t>- The above effectively reduce the scope for use</a:t>
                      </a:r>
                    </a:p>
                    <a:p>
                      <a:r>
                        <a:rPr kumimoji="0" lang="en-US" sz="1600" kern="1200" baseline="0" dirty="0" smtClean="0">
                          <a:solidFill>
                            <a:srgbClr val="0070C0"/>
                          </a:solidFill>
                          <a:latin typeface="+mn-lt"/>
                          <a:ea typeface="+mn-ea"/>
                          <a:cs typeface="+mn-cs"/>
                        </a:rPr>
                        <a:t>(Section10(13A) - HRA, Section 10(10) - Gratuity)</a:t>
                      </a:r>
                      <a:endParaRPr lang="en-US" sz="1600" dirty="0">
                        <a:solidFill>
                          <a:srgbClr val="0070C0"/>
                        </a:solidFill>
                      </a:endParaRPr>
                    </a:p>
                  </a:txBody>
                  <a:tcPr marL="89682" marR="89682"/>
                </a:tc>
              </a:tr>
            </a:tbl>
          </a:graphicData>
        </a:graphic>
      </p:graphicFrame>
      <p:sp>
        <p:nvSpPr>
          <p:cNvPr id="7" name="Right Brace 6"/>
          <p:cNvSpPr/>
          <p:nvPr/>
        </p:nvSpPr>
        <p:spPr>
          <a:xfrm>
            <a:off x="3200400" y="1981200"/>
            <a:ext cx="384048" cy="1524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8" name="Down Arrow 7"/>
          <p:cNvSpPr/>
          <p:nvPr/>
        </p:nvSpPr>
        <p:spPr>
          <a:xfrm>
            <a:off x="1371600" y="48768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2133600" y="5410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CA_logo_icai.jpg"/>
          <p:cNvPicPr>
            <a:picLocks noChangeAspect="1"/>
          </p:cNvPicPr>
          <p:nvPr/>
        </p:nvPicPr>
        <p:blipFill>
          <a:blip r:embed="rId2" cstate="print"/>
          <a:stretch>
            <a:fillRect/>
          </a:stretch>
        </p:blipFill>
        <p:spPr>
          <a:xfrm>
            <a:off x="8229600" y="61722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rgbClr val="0070C0"/>
                </a:solidFill>
              </a:rPr>
              <a:t>FORM No: ITR-2</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15</a:t>
            </a:fld>
            <a:endParaRPr lang="en-US"/>
          </a:p>
        </p:txBody>
      </p:sp>
      <p:graphicFrame>
        <p:nvGraphicFramePr>
          <p:cNvPr id="6" name="Content Placeholder 5"/>
          <p:cNvGraphicFramePr>
            <a:graphicFrameLocks noGrp="1"/>
          </p:cNvGraphicFramePr>
          <p:nvPr>
            <p:ph sz="quarter" idx="1"/>
          </p:nvPr>
        </p:nvGraphicFramePr>
        <p:xfrm>
          <a:off x="914400" y="1524000"/>
          <a:ext cx="7772400" cy="4577080"/>
        </p:xfrm>
        <a:graphic>
          <a:graphicData uri="http://schemas.openxmlformats.org/drawingml/2006/table">
            <a:tbl>
              <a:tblPr firstRow="1" bandRow="1">
                <a:effectLst>
                  <a:innerShdw blurRad="114300">
                    <a:prstClr val="black"/>
                  </a:innerShdw>
                </a:effectLst>
                <a:tableStyleId>{5C22544A-7EE6-4342-B048-85BDC9FD1C3A}</a:tableStyleId>
              </a:tblPr>
              <a:tblGrid>
                <a:gridCol w="3886200"/>
                <a:gridCol w="38862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APPLICABLE  TO: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FILING OPTION :</a:t>
                      </a:r>
                    </a:p>
                  </a:txBody>
                  <a:tcPr/>
                </a:tc>
              </a:tr>
              <a:tr h="391160">
                <a:tc>
                  <a:txBody>
                    <a:bodyPr/>
                    <a:lstStyle/>
                    <a:p>
                      <a:r>
                        <a:rPr kumimoji="0" lang="en-US" sz="1800" b="1" kern="1200" baseline="0" dirty="0" smtClean="0">
                          <a:solidFill>
                            <a:schemeClr val="dk1"/>
                          </a:solidFill>
                          <a:latin typeface="+mn-lt"/>
                          <a:ea typeface="+mn-ea"/>
                          <a:cs typeface="+mn-cs"/>
                        </a:rPr>
                        <a:t>Individual</a:t>
                      </a:r>
                      <a:r>
                        <a:rPr kumimoji="0" lang="en-US" sz="1800" kern="1200" baseline="0" dirty="0" smtClean="0">
                          <a:solidFill>
                            <a:schemeClr val="dk1"/>
                          </a:solidFill>
                          <a:latin typeface="+mn-lt"/>
                          <a:ea typeface="+mn-ea"/>
                          <a:cs typeface="+mn-cs"/>
                        </a:rPr>
                        <a:t> </a:t>
                      </a:r>
                      <a:r>
                        <a:rPr kumimoji="0" lang="en-US" sz="1800" kern="1200" baseline="0" dirty="0" smtClean="0">
                          <a:solidFill>
                            <a:srgbClr val="FF0000"/>
                          </a:solidFill>
                          <a:latin typeface="+mn-lt"/>
                          <a:ea typeface="+mn-ea"/>
                          <a:cs typeface="+mn-cs"/>
                        </a:rPr>
                        <a:t>[other than covered</a:t>
                      </a:r>
                    </a:p>
                    <a:p>
                      <a:r>
                        <a:rPr kumimoji="0" lang="en-US" sz="1800" kern="1200" baseline="0" dirty="0" smtClean="0">
                          <a:solidFill>
                            <a:srgbClr val="FF0000"/>
                          </a:solidFill>
                          <a:latin typeface="+mn-lt"/>
                          <a:ea typeface="+mn-ea"/>
                          <a:cs typeface="+mn-cs"/>
                        </a:rPr>
                        <a:t>in ITR-1]</a:t>
                      </a:r>
                      <a:r>
                        <a:rPr kumimoji="0" lang="en-US" sz="1800" kern="1200" baseline="0" dirty="0" smtClean="0">
                          <a:solidFill>
                            <a:schemeClr val="dk1"/>
                          </a:solidFill>
                          <a:latin typeface="+mn-lt"/>
                          <a:ea typeface="+mn-ea"/>
                          <a:cs typeface="+mn-cs"/>
                        </a:rPr>
                        <a:t> and </a:t>
                      </a:r>
                      <a:r>
                        <a:rPr kumimoji="0" lang="en-US" sz="1800" b="1" kern="1200" baseline="0" dirty="0" smtClean="0">
                          <a:solidFill>
                            <a:schemeClr val="dk1"/>
                          </a:solidFill>
                          <a:latin typeface="+mn-lt"/>
                          <a:ea typeface="+mn-ea"/>
                          <a:cs typeface="+mn-cs"/>
                        </a:rPr>
                        <a:t>HUF</a:t>
                      </a:r>
                      <a:r>
                        <a:rPr kumimoji="0" lang="en-US" sz="1800" kern="1200" baseline="0" dirty="0" smtClean="0">
                          <a:solidFill>
                            <a:schemeClr val="dk1"/>
                          </a:solidFill>
                          <a:latin typeface="+mn-lt"/>
                          <a:ea typeface="+mn-ea"/>
                          <a:cs typeface="+mn-cs"/>
                        </a:rPr>
                        <a:t> not having</a:t>
                      </a:r>
                    </a:p>
                    <a:p>
                      <a:r>
                        <a:rPr kumimoji="0" lang="en-US" sz="1800" kern="1200" baseline="0" dirty="0" smtClean="0">
                          <a:solidFill>
                            <a:schemeClr val="dk1"/>
                          </a:solidFill>
                          <a:latin typeface="+mn-lt"/>
                          <a:ea typeface="+mn-ea"/>
                          <a:cs typeface="+mn-cs"/>
                        </a:rPr>
                        <a:t>business income </a:t>
                      </a:r>
                      <a:endParaRPr lang="en-US" dirty="0" smtClean="0"/>
                    </a:p>
                    <a:p>
                      <a:endParaRPr lang="en-US" b="1" dirty="0" smtClean="0">
                        <a:solidFill>
                          <a:srgbClr val="FF0000"/>
                        </a:solidFill>
                      </a:endParaRPr>
                    </a:p>
                    <a:p>
                      <a:r>
                        <a:rPr lang="en-US" b="1" dirty="0" smtClean="0">
                          <a:solidFill>
                            <a:srgbClr val="FF0000"/>
                          </a:solidFill>
                        </a:rPr>
                        <a:t>NOTE:</a:t>
                      </a:r>
                      <a:r>
                        <a:rPr lang="en-US" b="1" baseline="0" dirty="0" smtClean="0">
                          <a:solidFill>
                            <a:srgbClr val="FF0000"/>
                          </a:solidFill>
                        </a:rPr>
                        <a:t> (1)</a:t>
                      </a:r>
                      <a:endParaRPr lang="en-US" b="1" dirty="0" smtClean="0">
                        <a:solidFill>
                          <a:srgbClr val="FF0000"/>
                        </a:solidFill>
                      </a:endParaRPr>
                    </a:p>
                    <a:p>
                      <a:r>
                        <a:rPr kumimoji="0" lang="en-US" sz="1800" kern="1200" baseline="0" dirty="0" smtClean="0">
                          <a:solidFill>
                            <a:srgbClr val="0070C0"/>
                          </a:solidFill>
                          <a:latin typeface="+mn-lt"/>
                          <a:ea typeface="+mn-ea"/>
                          <a:cs typeface="+mn-cs"/>
                        </a:rPr>
                        <a:t>Instructions given in the Form states that person who is a partner in a firm shall use ITR-3 even if he gets no interest / remuneration from the firm and has only exempt share of profit. This is in excess of the language of the Rule 12(1)(b) and 12(1)(c) where if HUF earns profits it should </a:t>
                      </a:r>
                      <a:r>
                        <a:rPr kumimoji="0" lang="en-US" sz="1800" kern="1200" baseline="0" dirty="0" err="1" smtClean="0">
                          <a:solidFill>
                            <a:srgbClr val="0070C0"/>
                          </a:solidFill>
                          <a:latin typeface="+mn-lt"/>
                          <a:ea typeface="+mn-ea"/>
                          <a:cs typeface="+mn-cs"/>
                        </a:rPr>
                        <a:t>beable</a:t>
                      </a:r>
                      <a:r>
                        <a:rPr kumimoji="0" lang="en-US" sz="1800" kern="1200" baseline="0" dirty="0" smtClean="0">
                          <a:solidFill>
                            <a:srgbClr val="0070C0"/>
                          </a:solidFill>
                          <a:latin typeface="+mn-lt"/>
                          <a:ea typeface="+mn-ea"/>
                          <a:cs typeface="+mn-cs"/>
                        </a:rPr>
                        <a:t> to use ITR 2.</a:t>
                      </a:r>
                      <a:endParaRPr lang="en-US" dirty="0" smtClean="0">
                        <a:solidFill>
                          <a:srgbClr val="0070C0"/>
                        </a:solidFill>
                      </a:endParaRPr>
                    </a:p>
                    <a:p>
                      <a:endParaRPr lang="en-US" dirty="0" smtClean="0"/>
                    </a:p>
                    <a:p>
                      <a:endParaRPr lang="en-US" dirty="0" smtClean="0"/>
                    </a:p>
                  </a:txBody>
                  <a:tcPr/>
                </a:tc>
                <a:tc>
                  <a: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Same  Four Filing Option as Prescribed  discussed</a:t>
                      </a:r>
                      <a:r>
                        <a:rPr lang="en-US" b="1" baseline="0" dirty="0" smtClean="0"/>
                        <a:t> under </a:t>
                      </a:r>
                      <a:r>
                        <a:rPr lang="en-US" b="1" dirty="0" smtClean="0"/>
                        <a:t>ITR-1</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FF0000"/>
                          </a:solidFill>
                        </a:rPr>
                        <a:t>NOTE:</a:t>
                      </a:r>
                      <a:r>
                        <a:rPr lang="en-US" b="1" baseline="0" dirty="0" smtClean="0">
                          <a:solidFill>
                            <a:srgbClr val="FF0000"/>
                          </a:solidFill>
                        </a:rPr>
                        <a:t> (2)</a:t>
                      </a:r>
                      <a:endParaRPr lang="en-US" b="1" dirty="0" smtClean="0">
                        <a:solidFill>
                          <a:srgbClr val="FF0000"/>
                        </a:solidFill>
                      </a:endParaRPr>
                    </a:p>
                    <a:p>
                      <a:r>
                        <a:rPr kumimoji="0" lang="en-US" sz="1800" kern="1200" baseline="0" dirty="0" smtClean="0">
                          <a:solidFill>
                            <a:srgbClr val="0070C0"/>
                          </a:solidFill>
                          <a:latin typeface="+mn-lt"/>
                          <a:ea typeface="+mn-ea"/>
                          <a:cs typeface="+mn-cs"/>
                        </a:rPr>
                        <a:t>It is further specifically provided that a person entitled to use ITR-1 shall not use this form.</a:t>
                      </a:r>
                      <a:endParaRPr lang="en-US" dirty="0">
                        <a:solidFill>
                          <a:srgbClr val="0070C0"/>
                        </a:solidFill>
                      </a:endParaRPr>
                    </a:p>
                  </a:txBody>
                  <a:tcPr/>
                </a:tc>
              </a:tr>
            </a:tbl>
          </a:graphicData>
        </a:graphic>
      </p:graphicFrame>
      <p:sp>
        <p:nvSpPr>
          <p:cNvPr id="7" name="Right Arrow 6"/>
          <p:cNvSpPr/>
          <p:nvPr/>
        </p:nvSpPr>
        <p:spPr>
          <a:xfrm>
            <a:off x="3657600" y="2133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70104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CA_logo_icai.jpg"/>
          <p:cNvPicPr>
            <a:picLocks noChangeAspect="1"/>
          </p:cNvPicPr>
          <p:nvPr/>
        </p:nvPicPr>
        <p:blipFill>
          <a:blip r:embed="rId2" cstate="print"/>
          <a:stretch>
            <a:fillRect/>
          </a:stretch>
        </p:blipFill>
        <p:spPr>
          <a:xfrm>
            <a:off x="8229600" y="61722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rgbClr val="0070C0"/>
                </a:solidFill>
              </a:rPr>
              <a:t>FORM No: ITR-3</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16</a:t>
            </a:fld>
            <a:endParaRPr lang="en-US"/>
          </a:p>
        </p:txBody>
      </p:sp>
      <p:graphicFrame>
        <p:nvGraphicFramePr>
          <p:cNvPr id="6" name="Content Placeholder 5"/>
          <p:cNvGraphicFramePr>
            <a:graphicFrameLocks noGrp="1"/>
          </p:cNvGraphicFramePr>
          <p:nvPr>
            <p:ph sz="quarter" idx="1"/>
          </p:nvPr>
        </p:nvGraphicFramePr>
        <p:xfrm>
          <a:off x="914400" y="1452880"/>
          <a:ext cx="7772400" cy="3200400"/>
        </p:xfrm>
        <a:graphic>
          <a:graphicData uri="http://schemas.openxmlformats.org/drawingml/2006/table">
            <a:tbl>
              <a:tblPr firstRow="1" bandRow="1">
                <a:effectLst>
                  <a:innerShdw blurRad="114300">
                    <a:prstClr val="black"/>
                  </a:innerShdw>
                </a:effectLst>
                <a:tableStyleId>{5C22544A-7EE6-4342-B048-85BDC9FD1C3A}</a:tableStyleId>
              </a:tblPr>
              <a:tblGrid>
                <a:gridCol w="3657600"/>
                <a:gridCol w="4114800"/>
              </a:tblGrid>
              <a:tr h="3602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APPLICABLE  TO: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FILING OPTION :</a:t>
                      </a:r>
                    </a:p>
                  </a:txBody>
                  <a:tcPr/>
                </a:tc>
              </a:tr>
              <a:tr h="2220436">
                <a:tc>
                  <a:txBody>
                    <a:bodyPr/>
                    <a:lstStyle/>
                    <a:p>
                      <a:r>
                        <a:rPr kumimoji="0" lang="en-US" sz="1800" b="1" kern="1200" baseline="0" dirty="0" smtClean="0">
                          <a:solidFill>
                            <a:schemeClr val="dk1"/>
                          </a:solidFill>
                          <a:latin typeface="+mn-lt"/>
                          <a:ea typeface="+mn-ea"/>
                          <a:cs typeface="+mn-cs"/>
                        </a:rPr>
                        <a:t>Individual / HUF who is </a:t>
                      </a:r>
                      <a:r>
                        <a:rPr kumimoji="0" lang="en-US" sz="1800" b="1" u="sng" kern="1200" baseline="0" dirty="0" smtClean="0">
                          <a:solidFill>
                            <a:srgbClr val="FF0000"/>
                          </a:solidFill>
                          <a:latin typeface="+mn-lt"/>
                          <a:ea typeface="+mn-ea"/>
                          <a:cs typeface="+mn-cs"/>
                        </a:rPr>
                        <a:t>partner in a firm </a:t>
                      </a:r>
                      <a:r>
                        <a:rPr kumimoji="0" lang="en-US" sz="1800" b="1" kern="1200" baseline="0" dirty="0" smtClean="0">
                          <a:solidFill>
                            <a:schemeClr val="dk1"/>
                          </a:solidFill>
                          <a:latin typeface="+mn-lt"/>
                          <a:ea typeface="+mn-ea"/>
                          <a:cs typeface="+mn-cs"/>
                        </a:rPr>
                        <a:t>where ‘Profits and Gains from Business or Profession’ does not include any income except for interest  and/or remuneration from firm.</a:t>
                      </a:r>
                      <a:endParaRPr lang="en-US" b="1" dirty="0" smtClean="0"/>
                    </a:p>
                    <a:p>
                      <a:endParaRPr lang="en-US" dirty="0" smtClean="0"/>
                    </a:p>
                    <a:p>
                      <a:endParaRPr lang="en-US" dirty="0" smtClean="0"/>
                    </a:p>
                    <a:p>
                      <a:endParaRPr lang="en-US" dirty="0" smtClean="0"/>
                    </a:p>
                    <a:p>
                      <a:endParaRPr lang="en-US" dirty="0" smtClean="0"/>
                    </a:p>
                  </a:txBody>
                  <a:tcPr/>
                </a:tc>
                <a:tc>
                  <a:txBody>
                    <a:bodyPr/>
                    <a:lstStyle/>
                    <a:p>
                      <a:r>
                        <a:rPr kumimoji="0" lang="en-US" sz="1800" b="1" kern="1200" baseline="0" dirty="0" smtClean="0">
                          <a:solidFill>
                            <a:schemeClr val="dk1"/>
                          </a:solidFill>
                          <a:latin typeface="+mn-lt"/>
                          <a:ea typeface="+mn-ea"/>
                          <a:cs typeface="+mn-cs"/>
                        </a:rPr>
                        <a:t>(a) Paper return.</a:t>
                      </a:r>
                    </a:p>
                    <a:p>
                      <a:r>
                        <a:rPr kumimoji="0" lang="en-US" sz="1800" b="1" kern="1200" baseline="0" dirty="0" smtClean="0">
                          <a:solidFill>
                            <a:schemeClr val="dk1"/>
                          </a:solidFill>
                          <a:latin typeface="+mn-lt"/>
                          <a:ea typeface="+mn-ea"/>
                          <a:cs typeface="+mn-cs"/>
                        </a:rPr>
                        <a:t>(b) Electronically under digital signature.</a:t>
                      </a:r>
                    </a:p>
                    <a:p>
                      <a:r>
                        <a:rPr kumimoji="0" lang="en-US" sz="1800" b="1" kern="1200" baseline="0" dirty="0" smtClean="0">
                          <a:solidFill>
                            <a:schemeClr val="dk1"/>
                          </a:solidFill>
                          <a:latin typeface="+mn-lt"/>
                          <a:ea typeface="+mn-ea"/>
                          <a:cs typeface="+mn-cs"/>
                        </a:rPr>
                        <a:t>(c) Transmitting electronically and </a:t>
                      </a:r>
                    </a:p>
                    <a:p>
                      <a:r>
                        <a:rPr kumimoji="0" lang="en-US" sz="1800" b="1" kern="1200" baseline="0" dirty="0" smtClean="0">
                          <a:solidFill>
                            <a:schemeClr val="dk1"/>
                          </a:solidFill>
                          <a:latin typeface="+mn-lt"/>
                          <a:ea typeface="+mn-ea"/>
                          <a:cs typeface="+mn-cs"/>
                        </a:rPr>
                        <a:t>     then filing  ITR– V.</a:t>
                      </a:r>
                    </a:p>
                    <a:p>
                      <a:r>
                        <a:rPr kumimoji="0" lang="en-US" sz="1800" b="1" kern="1200" baseline="0" dirty="0" smtClean="0">
                          <a:solidFill>
                            <a:schemeClr val="dk1"/>
                          </a:solidFill>
                          <a:latin typeface="+mn-lt"/>
                          <a:ea typeface="+mn-ea"/>
                          <a:cs typeface="+mn-cs"/>
                        </a:rPr>
                        <a:t>(d) Bar coded return in Paper Form.</a:t>
                      </a:r>
                      <a:endParaRPr lang="en-US" b="1" dirty="0"/>
                    </a:p>
                  </a:txBody>
                  <a:tcPr/>
                </a:tc>
              </a:tr>
            </a:tbl>
          </a:graphicData>
        </a:graphic>
      </p:graphicFrame>
      <p:sp>
        <p:nvSpPr>
          <p:cNvPr id="8" name="Right Arrow 7"/>
          <p:cNvSpPr/>
          <p:nvPr/>
        </p:nvSpPr>
        <p:spPr>
          <a:xfrm>
            <a:off x="69342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_logo_icai.jpg"/>
          <p:cNvPicPr>
            <a:picLocks noChangeAspect="1"/>
          </p:cNvPicPr>
          <p:nvPr/>
        </p:nvPicPr>
        <p:blipFill>
          <a:blip r:embed="rId2"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17</a:t>
            </a:fld>
            <a:endParaRPr lang="en-US"/>
          </a:p>
        </p:txBody>
      </p:sp>
      <p:graphicFrame>
        <p:nvGraphicFramePr>
          <p:cNvPr id="7" name="Content Placeholder 6"/>
          <p:cNvGraphicFramePr>
            <a:graphicFrameLocks noGrp="1"/>
          </p:cNvGraphicFramePr>
          <p:nvPr>
            <p:ph sz="quarter" idx="1"/>
          </p:nvPr>
        </p:nvGraphicFramePr>
        <p:xfrm>
          <a:off x="914400" y="1447800"/>
          <a:ext cx="7772400" cy="2382520"/>
        </p:xfrm>
        <a:graphic>
          <a:graphicData uri="http://schemas.openxmlformats.org/drawingml/2006/table">
            <a:tbl>
              <a:tblPr firstRow="1" bandRow="1">
                <a:effectLst>
                  <a:innerShdw blurRad="114300">
                    <a:prstClr val="black"/>
                  </a:innerShdw>
                </a:effectLst>
                <a:tableStyleId>{5C22544A-7EE6-4342-B048-85BDC9FD1C3A}</a:tableStyleId>
              </a:tblPr>
              <a:tblGrid>
                <a:gridCol w="4038600"/>
                <a:gridCol w="37338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APPLICABLE  TO: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FILING OPTION :</a:t>
                      </a:r>
                    </a:p>
                  </a:txBody>
                  <a:tcPr/>
                </a:tc>
              </a:tr>
              <a:tr h="370840">
                <a:tc>
                  <a:txBody>
                    <a:bodyPr/>
                    <a:lstStyle/>
                    <a:p>
                      <a:r>
                        <a:rPr kumimoji="0" lang="en-US" sz="1800" b="1" kern="1200" baseline="0" dirty="0" smtClean="0">
                          <a:solidFill>
                            <a:schemeClr val="dk1"/>
                          </a:solidFill>
                          <a:latin typeface="+mn-lt"/>
                          <a:ea typeface="+mn-ea"/>
                          <a:cs typeface="+mn-cs"/>
                        </a:rPr>
                        <a:t>Individual  or HUF not covered for</a:t>
                      </a:r>
                    </a:p>
                    <a:p>
                      <a:r>
                        <a:rPr kumimoji="0" lang="en-US" sz="1800" b="1" kern="1200" baseline="0" dirty="0" smtClean="0">
                          <a:solidFill>
                            <a:schemeClr val="dk1"/>
                          </a:solidFill>
                          <a:latin typeface="+mn-lt"/>
                          <a:ea typeface="+mn-ea"/>
                          <a:cs typeface="+mn-cs"/>
                        </a:rPr>
                        <a:t>Filing Return using  ITR–1 / 2 / 3 and deriving income from a Proprietary</a:t>
                      </a:r>
                    </a:p>
                    <a:p>
                      <a:r>
                        <a:rPr kumimoji="0" lang="en-US" sz="1800" b="1" kern="1200" baseline="0" dirty="0" smtClean="0">
                          <a:solidFill>
                            <a:schemeClr val="dk1"/>
                          </a:solidFill>
                          <a:latin typeface="+mn-lt"/>
                          <a:ea typeface="+mn-ea"/>
                          <a:cs typeface="+mn-cs"/>
                        </a:rPr>
                        <a:t>Business / Profession.</a:t>
                      </a:r>
                      <a:endParaRPr lang="en-US" b="1" dirty="0"/>
                    </a:p>
                  </a:txBody>
                  <a:tcPr/>
                </a:tc>
                <a:tc>
                  <a:txBody>
                    <a:bodyPr/>
                    <a:lstStyle/>
                    <a:p>
                      <a:r>
                        <a:rPr kumimoji="0" lang="en-US" sz="1800" b="1" kern="1200" baseline="0" dirty="0" smtClean="0">
                          <a:solidFill>
                            <a:schemeClr val="dk1"/>
                          </a:solidFill>
                          <a:latin typeface="+mn-lt"/>
                          <a:ea typeface="+mn-ea"/>
                          <a:cs typeface="+mn-cs"/>
                        </a:rPr>
                        <a:t>(a) Paper return</a:t>
                      </a:r>
                    </a:p>
                    <a:p>
                      <a:r>
                        <a:rPr kumimoji="0" lang="en-US" sz="1800" b="1" kern="1200" baseline="0" dirty="0" smtClean="0">
                          <a:solidFill>
                            <a:schemeClr val="dk1"/>
                          </a:solidFill>
                          <a:latin typeface="+mn-lt"/>
                          <a:ea typeface="+mn-ea"/>
                          <a:cs typeface="+mn-cs"/>
                        </a:rPr>
                        <a:t>(b) Electronically under digital</a:t>
                      </a:r>
                    </a:p>
                    <a:p>
                      <a:r>
                        <a:rPr kumimoji="0" lang="en-US" sz="1800" b="1" kern="1200" baseline="0" dirty="0" smtClean="0">
                          <a:solidFill>
                            <a:schemeClr val="dk1"/>
                          </a:solidFill>
                          <a:latin typeface="+mn-lt"/>
                          <a:ea typeface="+mn-ea"/>
                          <a:cs typeface="+mn-cs"/>
                        </a:rPr>
                        <a:t>signature</a:t>
                      </a:r>
                    </a:p>
                    <a:p>
                      <a:r>
                        <a:rPr kumimoji="0" lang="en-US" sz="1800" b="1" kern="1200" baseline="0" dirty="0" smtClean="0">
                          <a:solidFill>
                            <a:schemeClr val="dk1"/>
                          </a:solidFill>
                          <a:latin typeface="+mn-lt"/>
                          <a:ea typeface="+mn-ea"/>
                          <a:cs typeface="+mn-cs"/>
                        </a:rPr>
                        <a:t>(c) Transmitting electronically</a:t>
                      </a:r>
                    </a:p>
                    <a:p>
                      <a:r>
                        <a:rPr kumimoji="0" lang="en-US" sz="1800" b="1" kern="1200" baseline="0" dirty="0" smtClean="0">
                          <a:solidFill>
                            <a:schemeClr val="dk1"/>
                          </a:solidFill>
                          <a:latin typeface="+mn-lt"/>
                          <a:ea typeface="+mn-ea"/>
                          <a:cs typeface="+mn-cs"/>
                        </a:rPr>
                        <a:t>and then filing ITR – V</a:t>
                      </a:r>
                    </a:p>
                    <a:p>
                      <a:r>
                        <a:rPr kumimoji="0" lang="en-US" sz="1800" b="1" kern="1200" baseline="0" dirty="0" smtClean="0">
                          <a:solidFill>
                            <a:schemeClr val="dk1"/>
                          </a:solidFill>
                          <a:latin typeface="+mn-lt"/>
                          <a:ea typeface="+mn-ea"/>
                          <a:cs typeface="+mn-cs"/>
                        </a:rPr>
                        <a:t>(d) Bar coded return in paper</a:t>
                      </a:r>
                    </a:p>
                    <a:p>
                      <a:r>
                        <a:rPr kumimoji="0" lang="en-US" sz="1800" b="1" kern="1200" baseline="0" dirty="0" smtClean="0">
                          <a:solidFill>
                            <a:schemeClr val="dk1"/>
                          </a:solidFill>
                          <a:latin typeface="+mn-lt"/>
                          <a:ea typeface="+mn-ea"/>
                          <a:cs typeface="+mn-cs"/>
                        </a:rPr>
                        <a:t>Form. </a:t>
                      </a:r>
                      <a:endParaRPr lang="en-US" b="1" dirty="0"/>
                    </a:p>
                  </a:txBody>
                  <a:tcPr/>
                </a:tc>
              </a:tr>
            </a:tbl>
          </a:graphicData>
        </a:graphic>
      </p:graphicFrame>
      <p:sp>
        <p:nvSpPr>
          <p:cNvPr id="6"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rgbClr val="0070C0"/>
                </a:solidFill>
              </a:rPr>
              <a:t>FORM No: ITR-4</a:t>
            </a:r>
            <a:endParaRPr lang="en-US" dirty="0"/>
          </a:p>
        </p:txBody>
      </p:sp>
      <p:sp>
        <p:nvSpPr>
          <p:cNvPr id="8" name="Right Arrow 7"/>
          <p:cNvSpPr/>
          <p:nvPr/>
        </p:nvSpPr>
        <p:spPr>
          <a:xfrm>
            <a:off x="70104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CA_logo_icai.jpg"/>
          <p:cNvPicPr>
            <a:picLocks noChangeAspect="1"/>
          </p:cNvPicPr>
          <p:nvPr/>
        </p:nvPicPr>
        <p:blipFill>
          <a:blip r:embed="rId2" cstate="print"/>
          <a:stretch>
            <a:fillRect/>
          </a:stretch>
        </p:blipFill>
        <p:spPr>
          <a:xfrm>
            <a:off x="83058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18</a:t>
            </a:fld>
            <a:endParaRPr lang="en-US"/>
          </a:p>
        </p:txBody>
      </p:sp>
      <p:graphicFrame>
        <p:nvGraphicFramePr>
          <p:cNvPr id="7" name="Content Placeholder 6"/>
          <p:cNvGraphicFramePr>
            <a:graphicFrameLocks noGrp="1"/>
          </p:cNvGraphicFramePr>
          <p:nvPr>
            <p:ph sz="quarter" idx="1"/>
          </p:nvPr>
        </p:nvGraphicFramePr>
        <p:xfrm>
          <a:off x="914400" y="1447800"/>
          <a:ext cx="7772400" cy="4028440"/>
        </p:xfrm>
        <a:graphic>
          <a:graphicData uri="http://schemas.openxmlformats.org/drawingml/2006/table">
            <a:tbl>
              <a:tblPr firstRow="1" bandRow="1">
                <a:effectLst>
                  <a:innerShdw blurRad="114300">
                    <a:prstClr val="black"/>
                  </a:innerShdw>
                </a:effectLst>
                <a:tableStyleId>{5C22544A-7EE6-4342-B048-85BDC9FD1C3A}</a:tableStyleId>
              </a:tblPr>
              <a:tblGrid>
                <a:gridCol w="3886200"/>
                <a:gridCol w="38862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APPLICABLE  TO: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FILING OPTION :</a:t>
                      </a:r>
                    </a:p>
                  </a:txBody>
                  <a:tcPr/>
                </a:tc>
              </a:tr>
              <a:tr h="370840">
                <a:tc>
                  <a:txBody>
                    <a:bodyPr/>
                    <a:lstStyle/>
                    <a:p>
                      <a:r>
                        <a:rPr kumimoji="0" lang="en-US" sz="1800" b="1" kern="1200" baseline="0" dirty="0" smtClean="0">
                          <a:solidFill>
                            <a:schemeClr val="dk1"/>
                          </a:solidFill>
                          <a:latin typeface="+mn-lt"/>
                          <a:ea typeface="+mn-ea"/>
                          <a:cs typeface="+mn-cs"/>
                        </a:rPr>
                        <a:t>A person not being an Individual / HUF /Company.</a:t>
                      </a:r>
                    </a:p>
                    <a:p>
                      <a:endParaRPr kumimoji="0" lang="en-US" sz="1800" b="1" kern="1200" baseline="0" dirty="0" smtClean="0">
                        <a:solidFill>
                          <a:schemeClr val="dk1"/>
                        </a:solidFill>
                        <a:latin typeface="+mn-lt"/>
                        <a:ea typeface="+mn-ea"/>
                        <a:cs typeface="+mn-cs"/>
                      </a:endParaRPr>
                    </a:p>
                    <a:p>
                      <a:r>
                        <a:rPr kumimoji="0" lang="en-US" sz="1800" b="1" kern="1200" baseline="0" dirty="0" smtClean="0">
                          <a:solidFill>
                            <a:schemeClr val="dk1"/>
                          </a:solidFill>
                          <a:latin typeface="+mn-lt"/>
                          <a:ea typeface="+mn-ea"/>
                          <a:cs typeface="+mn-cs"/>
                        </a:rPr>
                        <a:t>i.e. ITR-5 is Applicable to All Partnership Firms, AOPs and BOIs</a:t>
                      </a:r>
                      <a:endParaRPr lang="en-US" b="1" dirty="0"/>
                    </a:p>
                  </a:txBody>
                  <a:tcPr/>
                </a:tc>
                <a:tc>
                  <a:txBody>
                    <a:bodyPr/>
                    <a:lstStyle/>
                    <a:p>
                      <a:r>
                        <a:rPr kumimoji="0" lang="en-US" sz="1800" b="1" kern="1200" baseline="0" dirty="0" smtClean="0">
                          <a:solidFill>
                            <a:schemeClr val="dk1"/>
                          </a:solidFill>
                          <a:latin typeface="+mn-lt"/>
                          <a:ea typeface="+mn-ea"/>
                          <a:cs typeface="+mn-cs"/>
                        </a:rPr>
                        <a:t>(a) Paper return </a:t>
                      </a:r>
                      <a:r>
                        <a:rPr kumimoji="0" lang="en-US" sz="1800" b="1" kern="1200" baseline="0" dirty="0" smtClean="0">
                          <a:solidFill>
                            <a:srgbClr val="FF0000"/>
                          </a:solidFill>
                          <a:latin typeface="+mn-lt"/>
                          <a:ea typeface="+mn-ea"/>
                          <a:cs typeface="+mn-cs"/>
                        </a:rPr>
                        <a:t>*</a:t>
                      </a:r>
                    </a:p>
                    <a:p>
                      <a:r>
                        <a:rPr kumimoji="0" lang="en-US" sz="1800" b="1" kern="1200" baseline="0" dirty="0" smtClean="0">
                          <a:solidFill>
                            <a:schemeClr val="dk1"/>
                          </a:solidFill>
                          <a:latin typeface="+mn-lt"/>
                          <a:ea typeface="+mn-ea"/>
                          <a:cs typeface="+mn-cs"/>
                        </a:rPr>
                        <a:t>(b) Electronically under digital</a:t>
                      </a:r>
                    </a:p>
                    <a:p>
                      <a:r>
                        <a:rPr kumimoji="0" lang="en-US" sz="1800" b="1" kern="1200" baseline="0" dirty="0" smtClean="0">
                          <a:solidFill>
                            <a:schemeClr val="dk1"/>
                          </a:solidFill>
                          <a:latin typeface="+mn-lt"/>
                          <a:ea typeface="+mn-ea"/>
                          <a:cs typeface="+mn-cs"/>
                        </a:rPr>
                        <a:t>signature</a:t>
                      </a:r>
                    </a:p>
                    <a:p>
                      <a:r>
                        <a:rPr kumimoji="0" lang="en-US" sz="1800" b="1" kern="1200" baseline="0" dirty="0" smtClean="0">
                          <a:solidFill>
                            <a:schemeClr val="dk1"/>
                          </a:solidFill>
                          <a:latin typeface="+mn-lt"/>
                          <a:ea typeface="+mn-ea"/>
                          <a:cs typeface="+mn-cs"/>
                        </a:rPr>
                        <a:t>(c) Transmitting electronically and</a:t>
                      </a:r>
                    </a:p>
                    <a:p>
                      <a:r>
                        <a:rPr kumimoji="0" lang="en-US" sz="1800" b="1" kern="1200" baseline="0" dirty="0" smtClean="0">
                          <a:solidFill>
                            <a:schemeClr val="dk1"/>
                          </a:solidFill>
                          <a:latin typeface="+mn-lt"/>
                          <a:ea typeface="+mn-ea"/>
                          <a:cs typeface="+mn-cs"/>
                        </a:rPr>
                        <a:t>then ITR – V</a:t>
                      </a:r>
                    </a:p>
                    <a:p>
                      <a:r>
                        <a:rPr kumimoji="0" lang="en-US" sz="1800" b="1" kern="1200" baseline="0" dirty="0" smtClean="0">
                          <a:solidFill>
                            <a:schemeClr val="dk1"/>
                          </a:solidFill>
                          <a:latin typeface="+mn-lt"/>
                          <a:ea typeface="+mn-ea"/>
                          <a:cs typeface="+mn-cs"/>
                        </a:rPr>
                        <a:t>(d) Bar coded return in paper form </a:t>
                      </a:r>
                      <a:r>
                        <a:rPr kumimoji="0" lang="en-US" sz="1800" b="1" kern="1200" baseline="0" dirty="0" smtClean="0">
                          <a:solidFill>
                            <a:srgbClr val="FF0000"/>
                          </a:solidFill>
                          <a:latin typeface="+mn-lt"/>
                          <a:ea typeface="+mn-ea"/>
                          <a:cs typeface="+mn-cs"/>
                        </a:rPr>
                        <a:t>*</a:t>
                      </a:r>
                    </a:p>
                    <a:p>
                      <a:endParaRPr kumimoji="0" lang="en-US" sz="1800" b="1" kern="1200" baseline="0" dirty="0" smtClean="0">
                        <a:solidFill>
                          <a:schemeClr val="dk1"/>
                        </a:solidFill>
                        <a:latin typeface="+mn-lt"/>
                        <a:ea typeface="+mn-ea"/>
                        <a:cs typeface="+mn-cs"/>
                      </a:endParaRPr>
                    </a:p>
                    <a:p>
                      <a:r>
                        <a:rPr kumimoji="0" lang="en-US" sz="1800" b="1" kern="1200" baseline="0" dirty="0" smtClean="0">
                          <a:solidFill>
                            <a:srgbClr val="FF0000"/>
                          </a:solidFill>
                          <a:latin typeface="+mn-lt"/>
                          <a:ea typeface="+mn-ea"/>
                          <a:cs typeface="+mn-cs"/>
                        </a:rPr>
                        <a:t>* </a:t>
                      </a:r>
                      <a:r>
                        <a:rPr kumimoji="0" lang="en-US" sz="1800" b="1" i="1" kern="1200" baseline="0" dirty="0" smtClean="0">
                          <a:solidFill>
                            <a:srgbClr val="FF0000"/>
                          </a:solidFill>
                          <a:latin typeface="+mn-lt"/>
                          <a:ea typeface="+mn-ea"/>
                          <a:cs typeface="+mn-cs"/>
                        </a:rPr>
                        <a:t>A firm to whom the provisions of S.44AB (tax audit) are applicable can furnish the return only in the manner specified in (b) or (c) above, i.e. Only E-Filing of ITR-5.</a:t>
                      </a:r>
                    </a:p>
                    <a:p>
                      <a:endParaRPr lang="en-US" b="1" dirty="0">
                        <a:solidFill>
                          <a:srgbClr val="FF0000"/>
                        </a:solidFill>
                      </a:endParaRPr>
                    </a:p>
                  </a:txBody>
                  <a:tcPr/>
                </a:tc>
              </a:tr>
            </a:tbl>
          </a:graphicData>
        </a:graphic>
      </p:graphicFrame>
      <p:sp>
        <p:nvSpPr>
          <p:cNvPr id="6"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rgbClr val="0070C0"/>
                </a:solidFill>
              </a:rPr>
              <a:t>FORM No: ITR-5</a:t>
            </a:r>
            <a:endParaRPr lang="en-US" dirty="0"/>
          </a:p>
        </p:txBody>
      </p:sp>
      <p:sp>
        <p:nvSpPr>
          <p:cNvPr id="8" name="Right Arrow 7"/>
          <p:cNvSpPr/>
          <p:nvPr/>
        </p:nvSpPr>
        <p:spPr>
          <a:xfrm>
            <a:off x="70104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CA_logo_icai.jpg"/>
          <p:cNvPicPr>
            <a:picLocks noChangeAspect="1"/>
          </p:cNvPicPr>
          <p:nvPr/>
        </p:nvPicPr>
        <p:blipFill>
          <a:blip r:embed="rId2" cstate="print"/>
          <a:stretch>
            <a:fillRect/>
          </a:stretch>
        </p:blipFill>
        <p:spPr>
          <a:xfrm>
            <a:off x="8296276" y="6162675"/>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19</a:t>
            </a:fld>
            <a:endParaRPr lang="en-US"/>
          </a:p>
        </p:txBody>
      </p:sp>
      <p:graphicFrame>
        <p:nvGraphicFramePr>
          <p:cNvPr id="7" name="Content Placeholder 6"/>
          <p:cNvGraphicFramePr>
            <a:graphicFrameLocks noGrp="1"/>
          </p:cNvGraphicFramePr>
          <p:nvPr>
            <p:ph sz="quarter" idx="1"/>
          </p:nvPr>
        </p:nvGraphicFramePr>
        <p:xfrm>
          <a:off x="914400" y="1447800"/>
          <a:ext cx="7772400" cy="3205480"/>
        </p:xfrm>
        <a:graphic>
          <a:graphicData uri="http://schemas.openxmlformats.org/drawingml/2006/table">
            <a:tbl>
              <a:tblPr firstRow="1" bandRow="1">
                <a:effectLst>
                  <a:innerShdw blurRad="114300">
                    <a:prstClr val="black"/>
                  </a:innerShdw>
                </a:effectLst>
                <a:tableStyleId>{5C22544A-7EE6-4342-B048-85BDC9FD1C3A}</a:tableStyleId>
              </a:tblPr>
              <a:tblGrid>
                <a:gridCol w="3886200"/>
                <a:gridCol w="38862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APPLICABLE  TO: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FILING OPTION :</a:t>
                      </a:r>
                    </a:p>
                  </a:txBody>
                  <a:tcPr/>
                </a:tc>
              </a:tr>
              <a:tr h="370840">
                <a:tc>
                  <a:txBody>
                    <a:bodyPr/>
                    <a:lstStyle/>
                    <a:p>
                      <a:r>
                        <a:rPr kumimoji="0" lang="en-US" sz="1800" b="1" kern="1200" baseline="0" dirty="0" smtClean="0">
                          <a:solidFill>
                            <a:schemeClr val="dk1"/>
                          </a:solidFill>
                          <a:latin typeface="+mn-lt"/>
                          <a:ea typeface="+mn-ea"/>
                          <a:cs typeface="+mn-cs"/>
                        </a:rPr>
                        <a:t>All Companies other than those Companies claiming exemption u/s 11</a:t>
                      </a:r>
                      <a:endParaRPr lang="en-US" b="1" dirty="0"/>
                    </a:p>
                  </a:txBody>
                  <a:tcPr/>
                </a:tc>
                <a:tc>
                  <a:txBody>
                    <a:bodyPr/>
                    <a:lstStyle/>
                    <a:p>
                      <a:r>
                        <a:rPr kumimoji="0" lang="en-US" sz="1800" b="1" kern="1200" baseline="0" dirty="0" smtClean="0">
                          <a:solidFill>
                            <a:schemeClr val="dk1"/>
                          </a:solidFill>
                          <a:latin typeface="+mn-lt"/>
                          <a:ea typeface="+mn-ea"/>
                          <a:cs typeface="+mn-cs"/>
                        </a:rPr>
                        <a:t>a)Electronically under digital signature.</a:t>
                      </a:r>
                    </a:p>
                    <a:p>
                      <a:endParaRPr kumimoji="0" lang="en-US" sz="1800" b="1" kern="1200" baseline="0" dirty="0" smtClean="0">
                        <a:solidFill>
                          <a:schemeClr val="dk1"/>
                        </a:solidFill>
                        <a:latin typeface="+mn-lt"/>
                        <a:ea typeface="+mn-ea"/>
                        <a:cs typeface="+mn-cs"/>
                      </a:endParaRPr>
                    </a:p>
                    <a:p>
                      <a:r>
                        <a:rPr kumimoji="0" lang="en-US" sz="1800" b="1" kern="1200" baseline="0" dirty="0" smtClean="0">
                          <a:solidFill>
                            <a:schemeClr val="dk1"/>
                          </a:solidFill>
                          <a:latin typeface="+mn-lt"/>
                          <a:ea typeface="+mn-ea"/>
                          <a:cs typeface="+mn-cs"/>
                        </a:rPr>
                        <a:t>b)Transmitting Electronically and  then Manual Submission of ITR-V within 15 days </a:t>
                      </a:r>
                      <a:r>
                        <a:rPr kumimoji="0" lang="en-US" sz="1800" b="1" kern="1200" baseline="0" dirty="0" smtClean="0">
                          <a:solidFill>
                            <a:srgbClr val="FF0000"/>
                          </a:solidFill>
                          <a:latin typeface="+mn-lt"/>
                          <a:ea typeface="+mn-ea"/>
                          <a:cs typeface="+mn-cs"/>
                        </a:rPr>
                        <a:t>*</a:t>
                      </a:r>
                    </a:p>
                    <a:p>
                      <a:endParaRPr kumimoji="0" lang="en-US" sz="1800" kern="1200" baseline="0" dirty="0" smtClean="0">
                        <a:solidFill>
                          <a:srgbClr val="FF0000"/>
                        </a:solidFill>
                        <a:latin typeface="+mn-lt"/>
                        <a:ea typeface="+mn-ea"/>
                        <a:cs typeface="+mn-cs"/>
                      </a:endParaRPr>
                    </a:p>
                    <a:p>
                      <a:r>
                        <a:rPr kumimoji="0" lang="en-US" sz="1800" b="1" i="1" kern="1200" baseline="0" dirty="0" smtClean="0">
                          <a:solidFill>
                            <a:srgbClr val="FF0000"/>
                          </a:solidFill>
                          <a:latin typeface="+mn-lt"/>
                          <a:ea typeface="+mn-ea"/>
                          <a:cs typeface="+mn-cs"/>
                        </a:rPr>
                        <a:t>*One should note that from</a:t>
                      </a:r>
                    </a:p>
                    <a:p>
                      <a:r>
                        <a:rPr kumimoji="0" lang="en-US" sz="1800" b="1" i="1" kern="1200" baseline="0" dirty="0" smtClean="0">
                          <a:solidFill>
                            <a:srgbClr val="FF0000"/>
                          </a:solidFill>
                          <a:latin typeface="+mn-lt"/>
                          <a:ea typeface="+mn-ea"/>
                          <a:cs typeface="+mn-cs"/>
                        </a:rPr>
                        <a:t>1.4.08 every company has to</a:t>
                      </a:r>
                    </a:p>
                    <a:p>
                      <a:r>
                        <a:rPr kumimoji="0" lang="en-US" sz="1800" b="1" i="1" kern="1200" baseline="0" dirty="0" smtClean="0">
                          <a:solidFill>
                            <a:srgbClr val="FF0000"/>
                          </a:solidFill>
                          <a:latin typeface="+mn-lt"/>
                          <a:ea typeface="+mn-ea"/>
                          <a:cs typeface="+mn-cs"/>
                        </a:rPr>
                        <a:t>pay their taxes electronically.</a:t>
                      </a:r>
                      <a:endParaRPr lang="en-US" b="1" dirty="0">
                        <a:solidFill>
                          <a:srgbClr val="FF0000"/>
                        </a:solidFill>
                      </a:endParaRPr>
                    </a:p>
                  </a:txBody>
                  <a:tcPr/>
                </a:tc>
              </a:tr>
            </a:tbl>
          </a:graphicData>
        </a:graphic>
      </p:graphicFrame>
      <p:sp>
        <p:nvSpPr>
          <p:cNvPr id="6"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rgbClr val="0070C0"/>
                </a:solidFill>
              </a:rPr>
              <a:t>FORM No: ITR-6</a:t>
            </a:r>
            <a:endParaRPr lang="en-US" dirty="0"/>
          </a:p>
        </p:txBody>
      </p:sp>
      <p:sp>
        <p:nvSpPr>
          <p:cNvPr id="8" name="Right Arrow 7"/>
          <p:cNvSpPr/>
          <p:nvPr/>
        </p:nvSpPr>
        <p:spPr>
          <a:xfrm>
            <a:off x="7010400" y="6096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CA_logo_icai.jpg"/>
          <p:cNvPicPr>
            <a:picLocks noChangeAspect="1"/>
          </p:cNvPicPr>
          <p:nvPr/>
        </p:nvPicPr>
        <p:blipFill>
          <a:blip r:embed="rId2"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Topics to be Covered</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a:t>
            </a:fld>
            <a:endParaRPr lang="en-US"/>
          </a:p>
        </p:txBody>
      </p:sp>
      <p:sp>
        <p:nvSpPr>
          <p:cNvPr id="2" name="Content Placeholder 1"/>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a:bodyPr>
          <a:lstStyle/>
          <a:p>
            <a:pPr marL="624078" indent="-514350">
              <a:buFont typeface="Wingdings" pitchFamily="2" charset="2"/>
              <a:buChar char="Ø"/>
            </a:pPr>
            <a:r>
              <a:rPr lang="en-US" b="1" dirty="0" smtClean="0"/>
              <a:t>Who is required to file a return.</a:t>
            </a:r>
          </a:p>
          <a:p>
            <a:pPr marL="624078" indent="-514350">
              <a:buFont typeface="Wingdings" pitchFamily="2" charset="2"/>
              <a:buChar char="Ø"/>
            </a:pPr>
            <a:r>
              <a:rPr lang="en-US" b="1" dirty="0" smtClean="0"/>
              <a:t>When is it required to be filed.</a:t>
            </a:r>
          </a:p>
          <a:p>
            <a:pPr marL="624078" indent="-514350">
              <a:buFont typeface="Wingdings" pitchFamily="2" charset="2"/>
              <a:buChar char="Ø"/>
            </a:pPr>
            <a:r>
              <a:rPr lang="en-US" b="1" dirty="0" smtClean="0"/>
              <a:t>Which form is required to be used.</a:t>
            </a:r>
          </a:p>
          <a:p>
            <a:pPr marL="624078" indent="-514350">
              <a:buFont typeface="Wingdings" pitchFamily="2" charset="2"/>
              <a:buChar char="Ø"/>
            </a:pPr>
            <a:r>
              <a:rPr lang="en-US" b="1" dirty="0" smtClean="0"/>
              <a:t>How is the return to be submitted.</a:t>
            </a:r>
          </a:p>
          <a:p>
            <a:pPr marL="624078" indent="-514350">
              <a:buFont typeface="Wingdings" pitchFamily="2" charset="2"/>
              <a:buChar char="Ø"/>
            </a:pPr>
            <a:r>
              <a:rPr lang="en-US" b="1" dirty="0" smtClean="0"/>
              <a:t>Details required in the New Return Forms.</a:t>
            </a:r>
          </a:p>
          <a:p>
            <a:pPr marL="624078" indent="-514350">
              <a:buFont typeface="Wingdings" pitchFamily="2" charset="2"/>
              <a:buChar char="Ø"/>
            </a:pPr>
            <a:r>
              <a:rPr lang="en-US" b="1" dirty="0" smtClean="0"/>
              <a:t>Who is required to sign &amp; verify the return.</a:t>
            </a:r>
          </a:p>
          <a:p>
            <a:pPr marL="624078" indent="-514350">
              <a:buFont typeface="Wingdings" pitchFamily="2" charset="2"/>
              <a:buChar char="Ø"/>
            </a:pPr>
            <a:r>
              <a:rPr lang="en-US" b="1" dirty="0" smtClean="0"/>
              <a:t>Miscellaneous.</a:t>
            </a:r>
          </a:p>
          <a:p>
            <a:pPr marL="624078" indent="-514350">
              <a:buNone/>
            </a:pPr>
            <a:r>
              <a:rPr lang="en-US" b="1" dirty="0" smtClean="0"/>
              <a:t>			             </a:t>
            </a:r>
            <a:endParaRPr lang="en-US" b="1" dirty="0"/>
          </a:p>
        </p:txBody>
      </p:sp>
      <p:sp>
        <p:nvSpPr>
          <p:cNvPr id="6" name="Right Arrow 5"/>
          <p:cNvSpPr/>
          <p:nvPr/>
        </p:nvSpPr>
        <p:spPr>
          <a:xfrm>
            <a:off x="71628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_logo_icai.jpg"/>
          <p:cNvPicPr>
            <a:picLocks noChangeAspect="1"/>
          </p:cNvPicPr>
          <p:nvPr/>
        </p:nvPicPr>
        <p:blipFill>
          <a:blip r:embed="rId3" cstate="print"/>
          <a:stretch>
            <a:fillRect/>
          </a:stretch>
        </p:blipFill>
        <p:spPr>
          <a:xfrm>
            <a:off x="83058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20</a:t>
            </a:fld>
            <a:endParaRPr lang="en-US"/>
          </a:p>
        </p:txBody>
      </p:sp>
      <p:graphicFrame>
        <p:nvGraphicFramePr>
          <p:cNvPr id="7" name="Content Placeholder 6"/>
          <p:cNvGraphicFramePr>
            <a:graphicFrameLocks noGrp="1"/>
          </p:cNvGraphicFramePr>
          <p:nvPr>
            <p:ph sz="quarter" idx="1"/>
          </p:nvPr>
        </p:nvGraphicFramePr>
        <p:xfrm>
          <a:off x="914400" y="1447800"/>
          <a:ext cx="7772400" cy="4028440"/>
        </p:xfrm>
        <a:graphic>
          <a:graphicData uri="http://schemas.openxmlformats.org/drawingml/2006/table">
            <a:tbl>
              <a:tblPr firstRow="1" bandRow="1">
                <a:effectLst>
                  <a:innerShdw blurRad="114300">
                    <a:prstClr val="black"/>
                  </a:innerShdw>
                </a:effectLst>
                <a:tableStyleId>{5C22544A-7EE6-4342-B048-85BDC9FD1C3A}</a:tableStyleId>
              </a:tblPr>
              <a:tblGrid>
                <a:gridCol w="5715000"/>
                <a:gridCol w="20574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APPLICABLE  TO: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FILING OPTION :</a:t>
                      </a:r>
                    </a:p>
                  </a:txBody>
                  <a:tcPr/>
                </a:tc>
              </a:tr>
              <a:tr h="370840">
                <a:tc>
                  <a:txBody>
                    <a:bodyPr/>
                    <a:lstStyle/>
                    <a:p>
                      <a:r>
                        <a:rPr kumimoji="0" lang="en-US" sz="1800" b="1" kern="1200" baseline="0" dirty="0" smtClean="0">
                          <a:solidFill>
                            <a:schemeClr val="dk1"/>
                          </a:solidFill>
                          <a:latin typeface="+mn-lt"/>
                          <a:ea typeface="+mn-ea"/>
                          <a:cs typeface="+mn-cs"/>
                        </a:rPr>
                        <a:t>Persons including Companies required to file a return under the following sub-sections of Section 139:</a:t>
                      </a:r>
                    </a:p>
                    <a:p>
                      <a:endParaRPr kumimoji="0" lang="en-US" sz="1800" kern="1200" baseline="0" dirty="0" smtClean="0">
                        <a:solidFill>
                          <a:schemeClr val="dk1"/>
                        </a:solidFill>
                        <a:latin typeface="+mn-lt"/>
                        <a:ea typeface="+mn-ea"/>
                        <a:cs typeface="+mn-cs"/>
                      </a:endParaRPr>
                    </a:p>
                    <a:p>
                      <a:r>
                        <a:rPr kumimoji="0" lang="en-US" sz="1800" b="1" kern="1200" baseline="0" dirty="0" smtClean="0">
                          <a:solidFill>
                            <a:schemeClr val="dk1"/>
                          </a:solidFill>
                          <a:latin typeface="+mn-lt"/>
                          <a:ea typeface="+mn-ea"/>
                          <a:cs typeface="+mn-cs"/>
                        </a:rPr>
                        <a:t>(4A)</a:t>
                      </a:r>
                      <a:r>
                        <a:rPr kumimoji="0" lang="en-US" sz="1800" kern="1200" baseline="0" dirty="0" smtClean="0">
                          <a:solidFill>
                            <a:schemeClr val="dk1"/>
                          </a:solidFill>
                          <a:latin typeface="+mn-lt"/>
                          <a:ea typeface="+mn-ea"/>
                          <a:cs typeface="+mn-cs"/>
                        </a:rPr>
                        <a:t> </a:t>
                      </a:r>
                      <a:r>
                        <a:rPr kumimoji="0" lang="en-US" sz="1800" kern="1200" baseline="0" dirty="0" smtClean="0">
                          <a:solidFill>
                            <a:srgbClr val="FF0000"/>
                          </a:solidFill>
                          <a:latin typeface="+mn-lt"/>
                          <a:ea typeface="+mn-ea"/>
                          <a:cs typeface="+mn-cs"/>
                        </a:rPr>
                        <a:t>Charitable or other trust or institution claiming exemption under section 11 and 12</a:t>
                      </a:r>
                    </a:p>
                    <a:p>
                      <a:r>
                        <a:rPr kumimoji="0" lang="en-US" sz="1800" b="1" kern="1200" baseline="0" dirty="0" smtClean="0">
                          <a:solidFill>
                            <a:schemeClr val="dk1"/>
                          </a:solidFill>
                          <a:latin typeface="+mn-lt"/>
                          <a:ea typeface="+mn-ea"/>
                          <a:cs typeface="+mn-cs"/>
                        </a:rPr>
                        <a:t>(4B)</a:t>
                      </a:r>
                      <a:r>
                        <a:rPr kumimoji="0" lang="en-US" sz="1800" kern="1200" baseline="0" dirty="0" smtClean="0">
                          <a:solidFill>
                            <a:schemeClr val="dk1"/>
                          </a:solidFill>
                          <a:latin typeface="+mn-lt"/>
                          <a:ea typeface="+mn-ea"/>
                          <a:cs typeface="+mn-cs"/>
                        </a:rPr>
                        <a:t> </a:t>
                      </a:r>
                      <a:r>
                        <a:rPr kumimoji="0" lang="en-US" sz="1800" kern="1200" baseline="0" dirty="0" smtClean="0">
                          <a:solidFill>
                            <a:srgbClr val="FF0000"/>
                          </a:solidFill>
                          <a:latin typeface="+mn-lt"/>
                          <a:ea typeface="+mn-ea"/>
                          <a:cs typeface="+mn-cs"/>
                        </a:rPr>
                        <a:t>Political party</a:t>
                      </a:r>
                    </a:p>
                    <a:p>
                      <a:r>
                        <a:rPr kumimoji="0" lang="en-US" sz="1800" b="1" kern="1200" baseline="0" dirty="0" smtClean="0">
                          <a:solidFill>
                            <a:schemeClr val="dk1"/>
                          </a:solidFill>
                          <a:latin typeface="+mn-lt"/>
                          <a:ea typeface="+mn-ea"/>
                          <a:cs typeface="+mn-cs"/>
                        </a:rPr>
                        <a:t>(4C)</a:t>
                      </a:r>
                      <a:r>
                        <a:rPr kumimoji="0" lang="en-US" sz="1800" kern="1200" baseline="0" dirty="0" smtClean="0">
                          <a:solidFill>
                            <a:schemeClr val="dk1"/>
                          </a:solidFill>
                          <a:latin typeface="+mn-lt"/>
                          <a:ea typeface="+mn-ea"/>
                          <a:cs typeface="+mn-cs"/>
                        </a:rPr>
                        <a:t> </a:t>
                      </a:r>
                      <a:r>
                        <a:rPr kumimoji="0" lang="en-US" sz="1800" kern="1200" baseline="0" dirty="0" smtClean="0">
                          <a:solidFill>
                            <a:srgbClr val="FF0000"/>
                          </a:solidFill>
                          <a:latin typeface="+mn-lt"/>
                          <a:ea typeface="+mn-ea"/>
                          <a:cs typeface="+mn-cs"/>
                        </a:rPr>
                        <a:t>Scientific research association - section 10(21)</a:t>
                      </a:r>
                    </a:p>
                    <a:p>
                      <a:r>
                        <a:rPr kumimoji="0" lang="en-US" sz="1800" kern="1200" baseline="0" dirty="0" smtClean="0">
                          <a:solidFill>
                            <a:srgbClr val="FF0000"/>
                          </a:solidFill>
                          <a:latin typeface="+mn-lt"/>
                          <a:ea typeface="+mn-ea"/>
                          <a:cs typeface="+mn-cs"/>
                        </a:rPr>
                        <a:t>         News agency - section 10(22B)</a:t>
                      </a:r>
                    </a:p>
                    <a:p>
                      <a:r>
                        <a:rPr kumimoji="0" lang="en-US" sz="1800" kern="1200" baseline="0" dirty="0" smtClean="0">
                          <a:solidFill>
                            <a:srgbClr val="FF0000"/>
                          </a:solidFill>
                          <a:latin typeface="+mn-lt"/>
                          <a:ea typeface="+mn-ea"/>
                          <a:cs typeface="+mn-cs"/>
                        </a:rPr>
                        <a:t>         Professional association or institution – section 10(23A)</a:t>
                      </a:r>
                    </a:p>
                    <a:p>
                      <a:r>
                        <a:rPr kumimoji="0" lang="en-US" sz="1800" kern="1200" baseline="0" dirty="0" smtClean="0">
                          <a:solidFill>
                            <a:srgbClr val="FF0000"/>
                          </a:solidFill>
                          <a:latin typeface="+mn-lt"/>
                          <a:ea typeface="+mn-ea"/>
                          <a:cs typeface="+mn-cs"/>
                        </a:rPr>
                        <a:t>         Institution - section 10(23B)</a:t>
                      </a:r>
                    </a:p>
                    <a:p>
                      <a:r>
                        <a:rPr kumimoji="0" lang="en-US" sz="1800" kern="1200" baseline="0" dirty="0" smtClean="0">
                          <a:solidFill>
                            <a:srgbClr val="FF0000"/>
                          </a:solidFill>
                          <a:latin typeface="+mn-lt"/>
                          <a:ea typeface="+mn-ea"/>
                          <a:cs typeface="+mn-cs"/>
                        </a:rPr>
                        <a:t>         Fund or institution - specified clauses of section 10(23C)</a:t>
                      </a:r>
                    </a:p>
                    <a:p>
                      <a:r>
                        <a:rPr kumimoji="0" lang="en-US" sz="1800" b="1" kern="1200" baseline="0" dirty="0" smtClean="0">
                          <a:solidFill>
                            <a:schemeClr val="dk1"/>
                          </a:solidFill>
                          <a:latin typeface="+mn-lt"/>
                          <a:ea typeface="+mn-ea"/>
                          <a:cs typeface="+mn-cs"/>
                        </a:rPr>
                        <a:t>(4D)</a:t>
                      </a:r>
                      <a:r>
                        <a:rPr kumimoji="0" lang="en-US" sz="1800" kern="1200" baseline="0" dirty="0" smtClean="0">
                          <a:solidFill>
                            <a:schemeClr val="dk1"/>
                          </a:solidFill>
                          <a:latin typeface="+mn-lt"/>
                          <a:ea typeface="+mn-ea"/>
                          <a:cs typeface="+mn-cs"/>
                        </a:rPr>
                        <a:t> </a:t>
                      </a:r>
                      <a:r>
                        <a:rPr kumimoji="0" lang="en-US" sz="1800" kern="1200" baseline="0" dirty="0" smtClean="0">
                          <a:solidFill>
                            <a:srgbClr val="FF0000"/>
                          </a:solidFill>
                          <a:latin typeface="+mn-lt"/>
                          <a:ea typeface="+mn-ea"/>
                          <a:cs typeface="+mn-cs"/>
                        </a:rPr>
                        <a:t>University, College or Other Institution U/S 35(1)(ii) / (iii)</a:t>
                      </a:r>
                    </a:p>
                    <a:p>
                      <a:endParaRPr lang="en-US" dirty="0"/>
                    </a:p>
                  </a:txBody>
                  <a:tcPr/>
                </a:tc>
                <a:tc>
                  <a:txBody>
                    <a:bodyPr/>
                    <a:lstStyle/>
                    <a:p>
                      <a:r>
                        <a:rPr kumimoji="0" lang="en-US" sz="1800" b="1" kern="1200" baseline="0" dirty="0" smtClean="0">
                          <a:solidFill>
                            <a:schemeClr val="dk1"/>
                          </a:solidFill>
                          <a:latin typeface="+mn-lt"/>
                          <a:ea typeface="+mn-ea"/>
                          <a:cs typeface="+mn-cs"/>
                        </a:rPr>
                        <a:t>Only Paper</a:t>
                      </a:r>
                    </a:p>
                    <a:p>
                      <a:r>
                        <a:rPr kumimoji="0" lang="en-US" sz="1800" b="1" kern="1200" baseline="0" dirty="0" smtClean="0">
                          <a:solidFill>
                            <a:schemeClr val="dk1"/>
                          </a:solidFill>
                          <a:latin typeface="+mn-lt"/>
                          <a:ea typeface="+mn-ea"/>
                          <a:cs typeface="+mn-cs"/>
                        </a:rPr>
                        <a:t>Return to be filed and ITR-V to be obtained from the Department as proof of filing Return.</a:t>
                      </a:r>
                      <a:endParaRPr lang="en-US" dirty="0"/>
                    </a:p>
                  </a:txBody>
                  <a:tcPr/>
                </a:tc>
              </a:tr>
            </a:tbl>
          </a:graphicData>
        </a:graphic>
      </p:graphicFrame>
      <p:sp>
        <p:nvSpPr>
          <p:cNvPr id="6"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rgbClr val="0070C0"/>
                </a:solidFill>
              </a:rPr>
              <a:t>FORM No: ITR-7</a:t>
            </a:r>
            <a:endParaRPr lang="en-US" dirty="0"/>
          </a:p>
        </p:txBody>
      </p:sp>
      <p:sp>
        <p:nvSpPr>
          <p:cNvPr id="8" name="Right Arrow 7"/>
          <p:cNvSpPr/>
          <p:nvPr/>
        </p:nvSpPr>
        <p:spPr>
          <a:xfrm>
            <a:off x="69342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CA_logo_icai.jpg"/>
          <p:cNvPicPr>
            <a:picLocks noChangeAspect="1"/>
          </p:cNvPicPr>
          <p:nvPr/>
        </p:nvPicPr>
        <p:blipFill>
          <a:blip r:embed="rId2" cstate="print"/>
          <a:stretch>
            <a:fillRect/>
          </a:stretch>
        </p:blipFill>
        <p:spPr>
          <a:xfrm>
            <a:off x="8229600" y="61722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21</a:t>
            </a:fld>
            <a:endParaRPr lang="en-US"/>
          </a:p>
        </p:txBody>
      </p:sp>
      <p:graphicFrame>
        <p:nvGraphicFramePr>
          <p:cNvPr id="7" name="Content Placeholder 6"/>
          <p:cNvGraphicFramePr>
            <a:graphicFrameLocks noGrp="1"/>
          </p:cNvGraphicFramePr>
          <p:nvPr>
            <p:ph sz="quarter" idx="1"/>
          </p:nvPr>
        </p:nvGraphicFramePr>
        <p:xfrm>
          <a:off x="914400" y="1447800"/>
          <a:ext cx="7772400" cy="3205480"/>
        </p:xfrm>
        <a:graphic>
          <a:graphicData uri="http://schemas.openxmlformats.org/drawingml/2006/table">
            <a:tbl>
              <a:tblPr firstRow="1" bandRow="1">
                <a:effectLst>
                  <a:innerShdw blurRad="114300">
                    <a:prstClr val="black"/>
                  </a:innerShdw>
                </a:effectLst>
                <a:tableStyleId>{5C22544A-7EE6-4342-B048-85BDC9FD1C3A}</a:tableStyleId>
              </a:tblPr>
              <a:tblGrid>
                <a:gridCol w="3886200"/>
                <a:gridCol w="38862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APPLICABLE  TO: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FILING OPTION :</a:t>
                      </a:r>
                    </a:p>
                  </a:txBody>
                  <a:tcPr/>
                </a:tc>
              </a:tr>
              <a:tr h="370840">
                <a:tc>
                  <a:txBody>
                    <a:bodyPr/>
                    <a:lstStyle/>
                    <a:p>
                      <a:r>
                        <a:rPr kumimoji="0" lang="en-US" sz="1800" b="1" kern="1200" baseline="0" dirty="0" smtClean="0">
                          <a:solidFill>
                            <a:schemeClr val="dk1"/>
                          </a:solidFill>
                          <a:latin typeface="+mn-lt"/>
                          <a:ea typeface="+mn-ea"/>
                          <a:cs typeface="+mn-cs"/>
                        </a:rPr>
                        <a:t>Persons not required to file return of income but required to file return of fringe benefits.</a:t>
                      </a:r>
                      <a:endParaRPr lang="en-US" b="1" dirty="0"/>
                    </a:p>
                  </a:txBody>
                  <a:tcPr/>
                </a:tc>
                <a:tc>
                  <a:txBody>
                    <a:bodyPr/>
                    <a:lstStyle/>
                    <a:p>
                      <a:pPr marL="342900" indent="-342900">
                        <a:buAutoNum type="alphaLcParenBoth"/>
                      </a:pPr>
                      <a:r>
                        <a:rPr kumimoji="0" lang="en-US" sz="1800" b="1" kern="1200" baseline="0" dirty="0" smtClean="0">
                          <a:solidFill>
                            <a:schemeClr val="dk1"/>
                          </a:solidFill>
                          <a:latin typeface="+mn-lt"/>
                          <a:ea typeface="+mn-ea"/>
                          <a:cs typeface="+mn-cs"/>
                        </a:rPr>
                        <a:t>Paper return</a:t>
                      </a:r>
                    </a:p>
                    <a:p>
                      <a:pPr marL="342900" indent="-342900">
                        <a:buNone/>
                      </a:pPr>
                      <a:endParaRPr kumimoji="0" lang="en-US" sz="1800" b="1" kern="1200" baseline="0" dirty="0" smtClean="0">
                        <a:solidFill>
                          <a:schemeClr val="dk1"/>
                        </a:solidFill>
                        <a:latin typeface="+mn-lt"/>
                        <a:ea typeface="+mn-ea"/>
                        <a:cs typeface="+mn-cs"/>
                      </a:endParaRPr>
                    </a:p>
                    <a:p>
                      <a:r>
                        <a:rPr kumimoji="0" lang="en-US" sz="1800" b="1" kern="1200" baseline="0" dirty="0" smtClean="0">
                          <a:solidFill>
                            <a:schemeClr val="dk1"/>
                          </a:solidFill>
                          <a:latin typeface="+mn-lt"/>
                          <a:ea typeface="+mn-ea"/>
                          <a:cs typeface="+mn-cs"/>
                        </a:rPr>
                        <a:t>(b) Electronically under digital signature</a:t>
                      </a:r>
                    </a:p>
                    <a:p>
                      <a:endParaRPr kumimoji="0" lang="en-US" sz="1800" b="1" kern="1200" baseline="0" dirty="0" smtClean="0">
                        <a:solidFill>
                          <a:schemeClr val="dk1"/>
                        </a:solidFill>
                        <a:latin typeface="+mn-lt"/>
                        <a:ea typeface="+mn-ea"/>
                        <a:cs typeface="+mn-cs"/>
                      </a:endParaRPr>
                    </a:p>
                    <a:p>
                      <a:r>
                        <a:rPr kumimoji="0" lang="en-US" sz="1800" b="1" kern="1200" baseline="0" dirty="0" smtClean="0">
                          <a:solidFill>
                            <a:schemeClr val="dk1"/>
                          </a:solidFill>
                          <a:latin typeface="+mn-lt"/>
                          <a:ea typeface="+mn-ea"/>
                          <a:cs typeface="+mn-cs"/>
                        </a:rPr>
                        <a:t>(c) Transmitting electronically and   then online generating  ITR– V for submission to Department.</a:t>
                      </a:r>
                    </a:p>
                    <a:p>
                      <a:endParaRPr kumimoji="0" lang="en-US" sz="1800" b="1" kern="1200" baseline="0" dirty="0" smtClean="0">
                        <a:solidFill>
                          <a:schemeClr val="dk1"/>
                        </a:solidFill>
                        <a:latin typeface="+mn-lt"/>
                        <a:ea typeface="+mn-ea"/>
                        <a:cs typeface="+mn-cs"/>
                      </a:endParaRPr>
                    </a:p>
                    <a:p>
                      <a:r>
                        <a:rPr kumimoji="0" lang="en-US" sz="1800" b="1" kern="1200" baseline="0" dirty="0" smtClean="0">
                          <a:solidFill>
                            <a:schemeClr val="dk1"/>
                          </a:solidFill>
                          <a:latin typeface="+mn-lt"/>
                          <a:ea typeface="+mn-ea"/>
                          <a:cs typeface="+mn-cs"/>
                        </a:rPr>
                        <a:t>(d) Bar coded return in paper</a:t>
                      </a:r>
                      <a:endParaRPr lang="en-US" b="1" dirty="0"/>
                    </a:p>
                  </a:txBody>
                  <a:tcPr/>
                </a:tc>
              </a:tr>
            </a:tbl>
          </a:graphicData>
        </a:graphic>
      </p:graphicFrame>
      <p:sp>
        <p:nvSpPr>
          <p:cNvPr id="6"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rgbClr val="0070C0"/>
                </a:solidFill>
              </a:rPr>
              <a:t>FORM No: ITR-8</a:t>
            </a:r>
            <a:endParaRPr lang="en-US" dirty="0"/>
          </a:p>
        </p:txBody>
      </p:sp>
      <p:sp>
        <p:nvSpPr>
          <p:cNvPr id="8" name="Right Arrow 7"/>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CA_logo_icai.jpg"/>
          <p:cNvPicPr>
            <a:picLocks noChangeAspect="1"/>
          </p:cNvPicPr>
          <p:nvPr/>
        </p:nvPicPr>
        <p:blipFill>
          <a:blip r:embed="rId2" cstate="print"/>
          <a:stretch>
            <a:fillRect/>
          </a:stretch>
        </p:blipFill>
        <p:spPr>
          <a:xfrm>
            <a:off x="8229600" y="61722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22</a:t>
            </a:fld>
            <a:endParaRPr lang="en-US"/>
          </a:p>
        </p:txBody>
      </p:sp>
      <p:graphicFrame>
        <p:nvGraphicFramePr>
          <p:cNvPr id="7" name="Content Placeholder 6"/>
          <p:cNvGraphicFramePr>
            <a:graphicFrameLocks noGrp="1"/>
          </p:cNvGraphicFramePr>
          <p:nvPr>
            <p:ph sz="quarter" idx="1"/>
          </p:nvPr>
        </p:nvGraphicFramePr>
        <p:xfrm>
          <a:off x="914400" y="1447800"/>
          <a:ext cx="7772400" cy="2931160"/>
        </p:xfrm>
        <a:graphic>
          <a:graphicData uri="http://schemas.openxmlformats.org/drawingml/2006/table">
            <a:tbl>
              <a:tblPr firstRow="1" bandRow="1">
                <a:effectLst>
                  <a:innerShdw blurRad="114300">
                    <a:prstClr val="black"/>
                  </a:innerShdw>
                </a:effectLst>
                <a:tableStyleId>{5C22544A-7EE6-4342-B048-85BDC9FD1C3A}</a:tableStyleId>
              </a:tblPr>
              <a:tblGrid>
                <a:gridCol w="3886200"/>
                <a:gridCol w="3886200"/>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APPLICABLE  TO: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FILING PROCEDURE :</a:t>
                      </a:r>
                    </a:p>
                  </a:txBody>
                  <a:tcPr/>
                </a:tc>
              </a:tr>
              <a:tr h="370840">
                <a:tc>
                  <a:txBody>
                    <a:bodyPr/>
                    <a:lstStyle/>
                    <a:p>
                      <a:r>
                        <a:rPr lang="en-US" b="1" dirty="0" smtClean="0">
                          <a:solidFill>
                            <a:srgbClr val="FF0000"/>
                          </a:solidFill>
                        </a:rPr>
                        <a:t>All Assessee (If filed Digitally)</a:t>
                      </a:r>
                      <a:endParaRPr lang="en-US" b="1" dirty="0">
                        <a:solidFill>
                          <a:srgbClr val="FF0000"/>
                        </a:solidFill>
                      </a:endParaRPr>
                    </a:p>
                  </a:txBody>
                  <a:tcPr/>
                </a:tc>
                <a:tc>
                  <a:txBody>
                    <a:bodyPr/>
                    <a:lstStyle/>
                    <a:p>
                      <a:r>
                        <a:rPr lang="en-US" b="1" dirty="0" smtClean="0">
                          <a:solidFill>
                            <a:srgbClr val="FF0000"/>
                          </a:solidFill>
                        </a:rPr>
                        <a:t>After uploading the XML file to  the Income Tax Department Site the Acknowledgement shall be generated  named ITR-V</a:t>
                      </a:r>
                      <a:r>
                        <a:rPr lang="en-US" b="1" baseline="0" dirty="0" smtClean="0">
                          <a:solidFill>
                            <a:srgbClr val="FF0000"/>
                          </a:solidFill>
                        </a:rPr>
                        <a:t> . The same should be printed in Duplicate and after due signature to be submitted to I.T Department with in 15 days from the date of filing. </a:t>
                      </a:r>
                      <a:r>
                        <a:rPr lang="en-US" b="1" dirty="0" smtClean="0">
                          <a:solidFill>
                            <a:srgbClr val="00B050"/>
                          </a:solidFill>
                        </a:rPr>
                        <a:t>(www.incometaxindiaefiling.gov.in)</a:t>
                      </a:r>
                      <a:r>
                        <a:rPr lang="en-US" b="1" dirty="0" smtClean="0">
                          <a:solidFill>
                            <a:srgbClr val="FF0000"/>
                          </a:solidFill>
                        </a:rPr>
                        <a:t> </a:t>
                      </a:r>
                      <a:endParaRPr lang="en-US" b="1" dirty="0">
                        <a:solidFill>
                          <a:srgbClr val="FF0000"/>
                        </a:solidFill>
                      </a:endParaRPr>
                    </a:p>
                  </a:txBody>
                  <a:tcPr/>
                </a:tc>
              </a:tr>
            </a:tbl>
          </a:graphicData>
        </a:graphic>
      </p:graphicFrame>
      <p:sp>
        <p:nvSpPr>
          <p:cNvPr id="6"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rgbClr val="0070C0"/>
                </a:solidFill>
              </a:rPr>
              <a:t>FORM No: ITR-V</a:t>
            </a:r>
            <a:endParaRPr lang="en-US" dirty="0"/>
          </a:p>
        </p:txBody>
      </p:sp>
      <p:pic>
        <p:nvPicPr>
          <p:cNvPr id="8" name="Picture 7" descr="CA_logo_icai.jpg"/>
          <p:cNvPicPr>
            <a:picLocks noChangeAspect="1"/>
          </p:cNvPicPr>
          <p:nvPr/>
        </p:nvPicPr>
        <p:blipFill>
          <a:blip r:embed="rId2" cstate="print"/>
          <a:stretch>
            <a:fillRect/>
          </a:stretch>
        </p:blipFill>
        <p:spPr>
          <a:xfrm>
            <a:off x="8229600" y="6172200"/>
            <a:ext cx="721359" cy="548640"/>
          </a:xfrm>
          <a:prstGeom prst="rect">
            <a:avLst/>
          </a:prstGeom>
        </p:spPr>
      </p:pic>
      <p:sp>
        <p:nvSpPr>
          <p:cNvPr id="9" name="Right Arrow 8"/>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Details Required to be Filled in ITR:</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23</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fontScale="92500" lnSpcReduction="10000"/>
          </a:bodyPr>
          <a:lstStyle/>
          <a:p>
            <a:pPr>
              <a:buNone/>
            </a:pPr>
            <a:r>
              <a:rPr lang="en-US" b="1" u="sng" dirty="0" smtClean="0">
                <a:solidFill>
                  <a:srgbClr val="FF0000"/>
                </a:solidFill>
              </a:rPr>
              <a:t>SALARY INCOME:</a:t>
            </a:r>
          </a:p>
          <a:p>
            <a:r>
              <a:rPr lang="en-US" dirty="0" smtClean="0"/>
              <a:t>Employer category: Govt. /PSU /Others</a:t>
            </a:r>
          </a:p>
          <a:p>
            <a:r>
              <a:rPr lang="en-US" dirty="0" smtClean="0"/>
              <a:t>Name and address of </a:t>
            </a:r>
            <a:r>
              <a:rPr lang="en-US" b="1" dirty="0" smtClean="0"/>
              <a:t>last employer, incase</a:t>
            </a:r>
            <a:r>
              <a:rPr lang="en-US" dirty="0" smtClean="0"/>
              <a:t> there are more     then one employers during last previous year.</a:t>
            </a:r>
          </a:p>
          <a:p>
            <a:r>
              <a:rPr lang="en-US" dirty="0" smtClean="0"/>
              <a:t>Fill the details of salary as given in the TDS certificates (Form 16) issued by the employer.</a:t>
            </a:r>
          </a:p>
          <a:p>
            <a:pPr>
              <a:buNone/>
            </a:pPr>
            <a:r>
              <a:rPr lang="en-US" b="1" u="sng" dirty="0" smtClean="0">
                <a:solidFill>
                  <a:srgbClr val="FF0000"/>
                </a:solidFill>
              </a:rPr>
              <a:t>HOUSE PROPERTY:</a:t>
            </a:r>
          </a:p>
          <a:p>
            <a:r>
              <a:rPr lang="en-US" dirty="0" smtClean="0"/>
              <a:t>Name of Tenant.</a:t>
            </a:r>
          </a:p>
          <a:p>
            <a:r>
              <a:rPr lang="en-US" dirty="0" smtClean="0"/>
              <a:t>PAN of Tenant (Optional)</a:t>
            </a:r>
          </a:p>
          <a:p>
            <a:r>
              <a:rPr lang="en-US" dirty="0" smtClean="0"/>
              <a:t>Other information like GAV, municipal taxes paid, unrealized rent, interest accrued etc.</a:t>
            </a:r>
            <a:endParaRPr lang="en-US" dirty="0"/>
          </a:p>
        </p:txBody>
      </p:sp>
      <p:pic>
        <p:nvPicPr>
          <p:cNvPr id="7" name="Picture 6" descr="CA_logo_icai.jpg"/>
          <p:cNvPicPr>
            <a:picLocks noChangeAspect="1"/>
          </p:cNvPicPr>
          <p:nvPr/>
        </p:nvPicPr>
        <p:blipFill>
          <a:blip r:embed="rId2" cstate="print"/>
          <a:stretch>
            <a:fillRect/>
          </a:stretch>
        </p:blipFill>
        <p:spPr>
          <a:xfrm>
            <a:off x="8229600" y="6172200"/>
            <a:ext cx="721359" cy="548640"/>
          </a:xfrm>
          <a:prstGeom prst="rect">
            <a:avLst/>
          </a:prstGeom>
        </p:spPr>
      </p:pic>
      <p:sp>
        <p:nvSpPr>
          <p:cNvPr id="8" name="Right Arrow 7"/>
          <p:cNvSpPr/>
          <p:nvPr/>
        </p:nvSpPr>
        <p:spPr>
          <a:xfrm>
            <a:off x="70104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24</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fontScale="62500" lnSpcReduction="20000"/>
          </a:bodyPr>
          <a:lstStyle/>
          <a:p>
            <a:r>
              <a:rPr lang="en-US" b="1" u="sng" dirty="0" smtClean="0">
                <a:solidFill>
                  <a:srgbClr val="FF0000"/>
                </a:solidFill>
              </a:rPr>
              <a:t>CAPITAL GAINS:</a:t>
            </a:r>
          </a:p>
          <a:p>
            <a:r>
              <a:rPr lang="en-US" b="1" u="sng" dirty="0" smtClean="0">
                <a:solidFill>
                  <a:srgbClr val="FF0000"/>
                </a:solidFill>
              </a:rPr>
              <a:t>Information about Short Term Capital Gain</a:t>
            </a:r>
          </a:p>
          <a:p>
            <a:pPr algn="just">
              <a:buFont typeface="Wingdings" pitchFamily="2" charset="2"/>
              <a:buChar char="Ø"/>
            </a:pPr>
            <a:r>
              <a:rPr lang="en-US" dirty="0" smtClean="0"/>
              <a:t>• From Slump Sale</a:t>
            </a:r>
          </a:p>
          <a:p>
            <a:pPr algn="just">
              <a:buFont typeface="Wingdings" pitchFamily="2" charset="2"/>
              <a:buChar char="Ø"/>
            </a:pPr>
            <a:r>
              <a:rPr lang="en-US" dirty="0" smtClean="0"/>
              <a:t>• From assets in case of non- residents under special provisions</a:t>
            </a:r>
          </a:p>
          <a:p>
            <a:pPr algn="just">
              <a:buFont typeface="Wingdings" pitchFamily="2" charset="2"/>
              <a:buChar char="Ø"/>
            </a:pPr>
            <a:r>
              <a:rPr lang="en-US" dirty="0" smtClean="0"/>
              <a:t>• From other assets – items except above 2 items</a:t>
            </a:r>
          </a:p>
          <a:p>
            <a:pPr algn="just">
              <a:buFont typeface="Wingdings" pitchFamily="2" charset="2"/>
              <a:buChar char="Ø"/>
            </a:pPr>
            <a:r>
              <a:rPr lang="en-US" dirty="0" smtClean="0"/>
              <a:t>• Exemption u/s 54B/54D</a:t>
            </a:r>
          </a:p>
          <a:p>
            <a:pPr algn="just">
              <a:buFont typeface="Wingdings" pitchFamily="2" charset="2"/>
              <a:buChar char="Ø"/>
            </a:pPr>
            <a:r>
              <a:rPr lang="en-US" dirty="0" smtClean="0"/>
              <a:t>• Deemed short-term capital gain i.e. non compliance of Sec. 54B/54D/54EC/54G/54GA + on Depreciable  assets</a:t>
            </a:r>
          </a:p>
          <a:p>
            <a:pPr algn="just">
              <a:buFont typeface="Wingdings" pitchFamily="2" charset="2"/>
              <a:buChar char="Ø"/>
            </a:pPr>
            <a:r>
              <a:rPr lang="en-US" dirty="0" smtClean="0"/>
              <a:t>• Short term capital gain u/s 111A i.e. On shares on which STT has been paid. – Show separately and reduce from total</a:t>
            </a:r>
          </a:p>
          <a:p>
            <a:pPr algn="just">
              <a:buFont typeface="Wingdings" pitchFamily="2" charset="2"/>
              <a:buChar char="Ø"/>
            </a:pPr>
            <a:r>
              <a:rPr lang="en-US" dirty="0" smtClean="0"/>
              <a:t>• Arrive at final figure of ST Capital Gain</a:t>
            </a:r>
          </a:p>
          <a:p>
            <a:r>
              <a:rPr lang="en-US" b="1" u="sng" dirty="0" smtClean="0">
                <a:solidFill>
                  <a:srgbClr val="FF0000"/>
                </a:solidFill>
              </a:rPr>
              <a:t>Information about Long Term Capital Gain</a:t>
            </a:r>
          </a:p>
          <a:p>
            <a:pPr algn="just">
              <a:buFont typeface="Wingdings" pitchFamily="2" charset="2"/>
              <a:buChar char="Ø"/>
            </a:pPr>
            <a:r>
              <a:rPr lang="en-US" dirty="0" smtClean="0"/>
              <a:t>• From Slump Sale, From assets in case of non- residents</a:t>
            </a:r>
          </a:p>
          <a:p>
            <a:pPr algn="just">
              <a:buFont typeface="Wingdings" pitchFamily="2" charset="2"/>
              <a:buChar char="Ø"/>
            </a:pPr>
            <a:r>
              <a:rPr lang="en-US" dirty="0" smtClean="0"/>
              <a:t>• From other assets disclosing separately when option u/s 112 exercised and not exercised i.e. 10 % or 20% tax on the basis of Indexation/ no indexation on specified security.</a:t>
            </a:r>
          </a:p>
          <a:p>
            <a:pPr algn="just">
              <a:buFont typeface="Wingdings" pitchFamily="2" charset="2"/>
              <a:buChar char="Ø"/>
            </a:pPr>
            <a:r>
              <a:rPr lang="en-US" dirty="0" smtClean="0"/>
              <a:t>• Exemption and Deemed Capital gain</a:t>
            </a:r>
          </a:p>
          <a:p>
            <a:pPr algn="just">
              <a:buFont typeface="Wingdings" pitchFamily="2" charset="2"/>
              <a:buChar char="Ø"/>
            </a:pPr>
            <a:r>
              <a:rPr lang="en-US" dirty="0" smtClean="0"/>
              <a:t>• Quarterly Break- up of LTCG and STCG separately</a:t>
            </a:r>
            <a:endParaRPr lang="en-US" dirty="0"/>
          </a:p>
        </p:txBody>
      </p:sp>
      <p:sp>
        <p:nvSpPr>
          <p:cNvPr id="6"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Details Required to be Filled in ITR:</a:t>
            </a:r>
            <a:endParaRPr lang="en-US" dirty="0">
              <a:solidFill>
                <a:schemeClr val="tx1"/>
              </a:solidFill>
            </a:endParaRPr>
          </a:p>
        </p:txBody>
      </p:sp>
      <p:pic>
        <p:nvPicPr>
          <p:cNvPr id="7" name="Picture 6" descr="CA_logo_icai.jpg"/>
          <p:cNvPicPr>
            <a:picLocks noChangeAspect="1"/>
          </p:cNvPicPr>
          <p:nvPr/>
        </p:nvPicPr>
        <p:blipFill>
          <a:blip r:embed="rId2" cstate="print"/>
          <a:stretch>
            <a:fillRect/>
          </a:stretch>
        </p:blipFill>
        <p:spPr>
          <a:xfrm>
            <a:off x="8229600" y="6096000"/>
            <a:ext cx="721360" cy="548640"/>
          </a:xfrm>
          <a:prstGeom prst="rect">
            <a:avLst/>
          </a:prstGeom>
        </p:spPr>
      </p:pic>
      <p:sp>
        <p:nvSpPr>
          <p:cNvPr id="8" name="Right Arrow 7"/>
          <p:cNvSpPr/>
          <p:nvPr/>
        </p:nvSpPr>
        <p:spPr>
          <a:xfrm>
            <a:off x="70104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r>
              <a:rPr lang="en-US" dirty="0" smtClean="0">
                <a:solidFill>
                  <a:schemeClr val="tx1"/>
                </a:solidFill>
              </a:rPr>
              <a:t>Details Required to be Filled in ITR:</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25</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a:bodyPr>
          <a:lstStyle/>
          <a:p>
            <a:pPr algn="ctr">
              <a:buNone/>
            </a:pPr>
            <a:r>
              <a:rPr lang="en-US" b="1" u="sng" dirty="0" smtClean="0">
                <a:solidFill>
                  <a:srgbClr val="FF0000"/>
                </a:solidFill>
              </a:rPr>
              <a:t>INFORMATION IN RESPECT OF PARTNERS TO WHOM ITR-3 IS APPICALBLE:</a:t>
            </a:r>
          </a:p>
          <a:p>
            <a:r>
              <a:rPr lang="en-US" dirty="0" smtClean="0"/>
              <a:t>- Name, PAN, Percentage &amp; amount of Share of Profit</a:t>
            </a:r>
          </a:p>
          <a:p>
            <a:r>
              <a:rPr lang="en-US" dirty="0" smtClean="0"/>
              <a:t>- Capital balance in the firm as at year end.</a:t>
            </a:r>
          </a:p>
          <a:p>
            <a:r>
              <a:rPr lang="en-US" dirty="0" smtClean="0"/>
              <a:t>- Remuneration, salary, bonus, commission and interest on  the capital employed.</a:t>
            </a:r>
          </a:p>
          <a:p>
            <a:r>
              <a:rPr lang="en-US" dirty="0" smtClean="0"/>
              <a:t>- The expenses, if any relating to earning of such income shall be deducted.</a:t>
            </a:r>
            <a:endParaRPr lang="en-US" dirty="0"/>
          </a:p>
        </p:txBody>
      </p:sp>
      <p:pic>
        <p:nvPicPr>
          <p:cNvPr id="6" name="Picture 5" descr="CA_logo_icai.jpg"/>
          <p:cNvPicPr>
            <a:picLocks noChangeAspect="1"/>
          </p:cNvPicPr>
          <p:nvPr/>
        </p:nvPicPr>
        <p:blipFill>
          <a:blip r:embed="rId2" cstate="print"/>
          <a:stretch>
            <a:fillRect/>
          </a:stretch>
        </p:blipFill>
        <p:spPr>
          <a:xfrm>
            <a:off x="8229600" y="6172200"/>
            <a:ext cx="721359" cy="548640"/>
          </a:xfrm>
          <a:prstGeom prst="rect">
            <a:avLst/>
          </a:prstGeom>
        </p:spPr>
      </p:pic>
      <p:sp>
        <p:nvSpPr>
          <p:cNvPr id="7" name="Right Arrow 6"/>
          <p:cNvSpPr/>
          <p:nvPr/>
        </p:nvSpPr>
        <p:spPr>
          <a:xfrm>
            <a:off x="70104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r>
              <a:rPr lang="en-US" dirty="0" smtClean="0">
                <a:solidFill>
                  <a:schemeClr val="tx1"/>
                </a:solidFill>
              </a:rPr>
              <a:t>Details Required to be Filled in ITR:</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26</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fontScale="92500" lnSpcReduction="20000"/>
          </a:bodyPr>
          <a:lstStyle/>
          <a:p>
            <a:r>
              <a:rPr lang="en-US" b="1" u="sng" dirty="0" smtClean="0">
                <a:solidFill>
                  <a:srgbClr val="FF0000"/>
                </a:solidFill>
              </a:rPr>
              <a:t>INFORMATION REQUIRED IN CASE OF PARTNERSHIP FIRM, AOP OR BOI – ITR 5</a:t>
            </a:r>
          </a:p>
          <a:p>
            <a:pPr algn="just">
              <a:buFont typeface="Wingdings" pitchFamily="2" charset="2"/>
              <a:buChar char="Ø"/>
            </a:pPr>
            <a:r>
              <a:rPr lang="en-US" dirty="0" smtClean="0"/>
              <a:t>Name and Address of partners/members, percentage of share and PAN. In case of clubs where members are numerous details of Managing Committee members will suffice. Change in Partners/Managing Committee during the previous year.</a:t>
            </a:r>
          </a:p>
          <a:p>
            <a:r>
              <a:rPr lang="en-US" b="1" u="sng" dirty="0" smtClean="0">
                <a:solidFill>
                  <a:srgbClr val="FF0000"/>
                </a:solidFill>
              </a:rPr>
              <a:t>BUSINESS / PROFESSION(ITR-4, 5 &amp; 6):</a:t>
            </a:r>
          </a:p>
          <a:p>
            <a:pPr algn="just">
              <a:buFont typeface="Wingdings" pitchFamily="2" charset="2"/>
              <a:buChar char="Ø"/>
            </a:pPr>
            <a:r>
              <a:rPr lang="en-US" dirty="0" smtClean="0"/>
              <a:t>• General Information - Audit Information:</a:t>
            </a:r>
          </a:p>
          <a:p>
            <a:pPr algn="just">
              <a:buFont typeface="Wingdings" pitchFamily="2" charset="2"/>
              <a:buChar char="ü"/>
            </a:pPr>
            <a:r>
              <a:rPr lang="en-US" dirty="0" smtClean="0"/>
              <a:t>	Name and Membership No. of Auditor,</a:t>
            </a:r>
          </a:p>
          <a:p>
            <a:pPr algn="just">
              <a:buFont typeface="Wingdings" pitchFamily="2" charset="2"/>
              <a:buChar char="ü"/>
            </a:pPr>
            <a:r>
              <a:rPr lang="en-US" dirty="0" smtClean="0"/>
              <a:t>	Name and PAN of firm / proprietorship</a:t>
            </a:r>
          </a:p>
          <a:p>
            <a:pPr algn="just">
              <a:buFont typeface="Wingdings" pitchFamily="2" charset="2"/>
              <a:buChar char="Ø"/>
            </a:pPr>
            <a:r>
              <a:rPr lang="en-US" dirty="0" smtClean="0"/>
              <a:t>• Balance Sheet:</a:t>
            </a:r>
          </a:p>
          <a:p>
            <a:pPr algn="just">
              <a:buFont typeface="Wingdings" pitchFamily="2" charset="2"/>
              <a:buChar char="ü"/>
            </a:pPr>
            <a:r>
              <a:rPr lang="en-US" dirty="0" smtClean="0"/>
              <a:t>	Detailed Break-up in line with Schedule VI format</a:t>
            </a:r>
            <a:endParaRPr lang="en-US" dirty="0"/>
          </a:p>
        </p:txBody>
      </p:sp>
      <p:pic>
        <p:nvPicPr>
          <p:cNvPr id="6" name="Picture 5" descr="CA_logo_icai.jpg"/>
          <p:cNvPicPr>
            <a:picLocks noChangeAspect="1"/>
          </p:cNvPicPr>
          <p:nvPr/>
        </p:nvPicPr>
        <p:blipFill>
          <a:blip r:embed="rId2" cstate="print"/>
          <a:stretch>
            <a:fillRect/>
          </a:stretch>
        </p:blipFill>
        <p:spPr>
          <a:xfrm>
            <a:off x="8305800" y="6172200"/>
            <a:ext cx="721359" cy="548640"/>
          </a:xfrm>
          <a:prstGeom prst="rect">
            <a:avLst/>
          </a:prstGeom>
        </p:spPr>
      </p:pic>
      <p:sp>
        <p:nvSpPr>
          <p:cNvPr id="7" name="Right Arrow 6"/>
          <p:cNvSpPr/>
          <p:nvPr/>
        </p:nvSpPr>
        <p:spPr>
          <a:xfrm>
            <a:off x="70104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r>
              <a:rPr lang="en-US" dirty="0" smtClean="0">
                <a:solidFill>
                  <a:schemeClr val="tx1"/>
                </a:solidFill>
              </a:rPr>
              <a:t>Details Required to be Filled in ITR:</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27</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fontScale="92500" lnSpcReduction="20000"/>
          </a:bodyPr>
          <a:lstStyle/>
          <a:p>
            <a:r>
              <a:rPr lang="en-US" b="1" dirty="0" smtClean="0">
                <a:solidFill>
                  <a:srgbClr val="FF0000"/>
                </a:solidFill>
              </a:rPr>
              <a:t>BUSINESS / PROFESSION (Cont’d):</a:t>
            </a:r>
          </a:p>
          <a:p>
            <a:r>
              <a:rPr lang="en-US" b="1" u="sng" dirty="0" smtClean="0">
                <a:solidFill>
                  <a:srgbClr val="FF0000"/>
                </a:solidFill>
              </a:rPr>
              <a:t>Profit &amp; Loss Account:</a:t>
            </a:r>
          </a:p>
          <a:p>
            <a:pPr algn="just">
              <a:buFont typeface="Wingdings" pitchFamily="2" charset="2"/>
              <a:buChar char="ü"/>
            </a:pPr>
            <a:r>
              <a:rPr lang="en-US" dirty="0" smtClean="0"/>
              <a:t>Detailed Break-up of Income &amp; Expenses into various heads.</a:t>
            </a:r>
          </a:p>
          <a:p>
            <a:pPr algn="just">
              <a:buFont typeface="Wingdings" pitchFamily="2" charset="2"/>
              <a:buChar char="ü"/>
            </a:pPr>
            <a:r>
              <a:rPr lang="en-US" dirty="0" smtClean="0"/>
              <a:t>Sales and Purchases to be shown net and then to be grossed up separately with excise, service tax, VAT, </a:t>
            </a:r>
            <a:r>
              <a:rPr lang="en-US" dirty="0" err="1" smtClean="0"/>
              <a:t>Cess</a:t>
            </a:r>
            <a:r>
              <a:rPr lang="en-US" dirty="0" smtClean="0"/>
              <a:t>, etc.</a:t>
            </a:r>
          </a:p>
          <a:p>
            <a:r>
              <a:rPr lang="en-US" b="1" u="sng" dirty="0" smtClean="0">
                <a:solidFill>
                  <a:srgbClr val="FF0000"/>
                </a:solidFill>
              </a:rPr>
              <a:t>Depreciation:</a:t>
            </a:r>
          </a:p>
          <a:p>
            <a:pPr algn="just">
              <a:buFont typeface="Wingdings" pitchFamily="2" charset="2"/>
              <a:buChar char="ü"/>
            </a:pPr>
            <a:r>
              <a:rPr lang="en-US" dirty="0" smtClean="0"/>
              <a:t>In Schedule DPM and DOA give details of depreciation on Plant and Machinery and on Other Assets, the sale proceeds have to be furnished separately for sales out of :</a:t>
            </a:r>
          </a:p>
          <a:p>
            <a:pPr>
              <a:buNone/>
            </a:pPr>
            <a:r>
              <a:rPr lang="en-US" dirty="0" smtClean="0"/>
              <a:t>		Opening WDV and current years additions &gt; 180 days,</a:t>
            </a:r>
          </a:p>
          <a:p>
            <a:pPr>
              <a:buNone/>
            </a:pPr>
            <a:r>
              <a:rPr lang="en-US" dirty="0" smtClean="0"/>
              <a:t>		Current years additions &lt; 180 days</a:t>
            </a:r>
          </a:p>
          <a:p>
            <a:pPr>
              <a:buNone/>
            </a:pPr>
            <a:r>
              <a:rPr lang="en-US" dirty="0" smtClean="0"/>
              <a:t>		Details of additional Depreciation to be claimed ,if any.</a:t>
            </a:r>
            <a:endParaRPr lang="en-US" dirty="0"/>
          </a:p>
        </p:txBody>
      </p:sp>
      <p:pic>
        <p:nvPicPr>
          <p:cNvPr id="6" name="Picture 5" descr="CA_logo_icai.jpg"/>
          <p:cNvPicPr>
            <a:picLocks noChangeAspect="1"/>
          </p:cNvPicPr>
          <p:nvPr/>
        </p:nvPicPr>
        <p:blipFill>
          <a:blip r:embed="rId2" cstate="print"/>
          <a:stretch>
            <a:fillRect/>
          </a:stretch>
        </p:blipFill>
        <p:spPr>
          <a:xfrm>
            <a:off x="8229600" y="6096000"/>
            <a:ext cx="721359" cy="548640"/>
          </a:xfrm>
          <a:prstGeom prst="rect">
            <a:avLst/>
          </a:prstGeom>
        </p:spPr>
      </p:pic>
      <p:sp>
        <p:nvSpPr>
          <p:cNvPr id="7" name="Right Arrow 6"/>
          <p:cNvSpPr/>
          <p:nvPr/>
        </p:nvSpPr>
        <p:spPr>
          <a:xfrm>
            <a:off x="70104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r>
              <a:rPr lang="en-US" dirty="0" smtClean="0">
                <a:solidFill>
                  <a:schemeClr val="tx1"/>
                </a:solidFill>
              </a:rPr>
              <a:t>Details Required to be Filled in ITR:</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28</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lstStyle/>
          <a:p>
            <a:r>
              <a:rPr lang="en-US" b="1" dirty="0" smtClean="0">
                <a:solidFill>
                  <a:srgbClr val="FF0000"/>
                </a:solidFill>
              </a:rPr>
              <a:t>BUSINESS / PROFESSION (Cont’d):</a:t>
            </a:r>
          </a:p>
          <a:p>
            <a:r>
              <a:rPr lang="en-US" dirty="0" smtClean="0"/>
              <a:t>The summary of depreciation as per the schedules will be shown in schedule DEP</a:t>
            </a:r>
          </a:p>
          <a:p>
            <a:r>
              <a:rPr lang="en-US" dirty="0" smtClean="0"/>
              <a:t>Expenditure on scientific research under section 35</a:t>
            </a:r>
          </a:p>
          <a:p>
            <a:pPr algn="just">
              <a:buNone/>
            </a:pPr>
            <a:r>
              <a:rPr lang="en-US" dirty="0" smtClean="0"/>
              <a:t>		The details of the deduction allowable and the amount 	which is debited to P&amp;L should be mentioned in 	schedule ESR.</a:t>
            </a:r>
            <a:endParaRPr lang="en-US" dirty="0"/>
          </a:p>
        </p:txBody>
      </p:sp>
      <p:pic>
        <p:nvPicPr>
          <p:cNvPr id="6" name="Picture 5" descr="CA_logo_icai.jpg"/>
          <p:cNvPicPr>
            <a:picLocks noChangeAspect="1"/>
          </p:cNvPicPr>
          <p:nvPr/>
        </p:nvPicPr>
        <p:blipFill>
          <a:blip r:embed="rId2" cstate="print"/>
          <a:stretch>
            <a:fillRect/>
          </a:stretch>
        </p:blipFill>
        <p:spPr>
          <a:xfrm>
            <a:off x="8229600" y="6172200"/>
            <a:ext cx="721359" cy="548640"/>
          </a:xfrm>
          <a:prstGeom prst="rect">
            <a:avLst/>
          </a:prstGeom>
        </p:spPr>
      </p:pic>
      <p:sp>
        <p:nvSpPr>
          <p:cNvPr id="7" name="Right Arrow 6"/>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r>
              <a:rPr lang="en-US" dirty="0" smtClean="0">
                <a:solidFill>
                  <a:schemeClr val="tx1"/>
                </a:solidFill>
              </a:rPr>
              <a:t>Details Required to be Filled in ITR:</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29</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fontScale="92500" lnSpcReduction="10000"/>
          </a:bodyPr>
          <a:lstStyle/>
          <a:p>
            <a:r>
              <a:rPr lang="en-US" b="1" dirty="0" smtClean="0">
                <a:solidFill>
                  <a:srgbClr val="FF0000"/>
                </a:solidFill>
              </a:rPr>
              <a:t>OTHER INFORMATION (required only in case of audit</a:t>
            </a:r>
          </a:p>
          <a:p>
            <a:pPr>
              <a:buNone/>
            </a:pPr>
            <a:r>
              <a:rPr lang="en-US" b="1" dirty="0" smtClean="0">
                <a:solidFill>
                  <a:srgbClr val="FF0000"/>
                </a:solidFill>
              </a:rPr>
              <a:t>	under sec 44AB)</a:t>
            </a:r>
          </a:p>
          <a:p>
            <a:pPr algn="just">
              <a:buFont typeface="Wingdings" pitchFamily="2" charset="2"/>
              <a:buChar char="Ø"/>
            </a:pPr>
            <a:r>
              <a:rPr lang="en-US" dirty="0" smtClean="0"/>
              <a:t>Same information is required as given in Form 3CD i.e. Method of Accounting, Change in method and its impact, Method of valuation of Stock, any change in method and its impact, amounts disallowable u/s 36, 37, 40, 40A, 43B etc.</a:t>
            </a:r>
          </a:p>
          <a:p>
            <a:r>
              <a:rPr lang="en-US" b="1" dirty="0" smtClean="0">
                <a:solidFill>
                  <a:srgbClr val="FF0000"/>
                </a:solidFill>
              </a:rPr>
              <a:t>QUANTITATIVE DETAILS (required only in case of</a:t>
            </a:r>
          </a:p>
          <a:p>
            <a:pPr>
              <a:buNone/>
            </a:pPr>
            <a:r>
              <a:rPr lang="en-US" b="1" dirty="0" smtClean="0">
                <a:solidFill>
                  <a:srgbClr val="FF0000"/>
                </a:solidFill>
              </a:rPr>
              <a:t>	audit under sec 44AB)</a:t>
            </a:r>
          </a:p>
          <a:p>
            <a:pPr>
              <a:buFont typeface="Wingdings" pitchFamily="2" charset="2"/>
              <a:buChar char="Ø"/>
            </a:pPr>
            <a:r>
              <a:rPr lang="en-US" dirty="0" smtClean="0"/>
              <a:t>Details of principal items as given in Form 3CD</a:t>
            </a:r>
          </a:p>
          <a:p>
            <a:pPr>
              <a:buFont typeface="Wingdings" pitchFamily="2" charset="2"/>
              <a:buChar char="Ø"/>
            </a:pPr>
            <a:r>
              <a:rPr lang="en-US" dirty="0" smtClean="0"/>
              <a:t>Separate information for Traders and Manufactures</a:t>
            </a:r>
          </a:p>
          <a:p>
            <a:pPr>
              <a:buFont typeface="Wingdings" pitchFamily="2" charset="2"/>
              <a:buChar char="Ø"/>
            </a:pPr>
            <a:r>
              <a:rPr lang="en-US" dirty="0" smtClean="0"/>
              <a:t>If more than 1 item then use separate sheet</a:t>
            </a:r>
            <a:endParaRPr lang="en-US" dirty="0"/>
          </a:p>
        </p:txBody>
      </p:sp>
      <p:pic>
        <p:nvPicPr>
          <p:cNvPr id="6" name="Picture 5" descr="CA_logo_icai.jpg"/>
          <p:cNvPicPr>
            <a:picLocks noChangeAspect="1"/>
          </p:cNvPicPr>
          <p:nvPr/>
        </p:nvPicPr>
        <p:blipFill>
          <a:blip r:embed="rId2" cstate="print"/>
          <a:stretch>
            <a:fillRect/>
          </a:stretch>
        </p:blipFill>
        <p:spPr>
          <a:xfrm>
            <a:off x="8305800" y="6172200"/>
            <a:ext cx="721359" cy="548640"/>
          </a:xfrm>
          <a:prstGeom prst="rect">
            <a:avLst/>
          </a:prstGeom>
        </p:spPr>
      </p:pic>
      <p:sp>
        <p:nvSpPr>
          <p:cNvPr id="7" name="Right Arrow 6"/>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rmAutofit/>
          </a:bodyPr>
          <a:lstStyle/>
          <a:p>
            <a:pPr algn="ctr"/>
            <a:r>
              <a:rPr lang="en-US" dirty="0" smtClean="0">
                <a:solidFill>
                  <a:schemeClr val="tx1"/>
                </a:solidFill>
              </a:rPr>
              <a:t>Feature of ITR for </a:t>
            </a:r>
            <a:r>
              <a:rPr lang="en-US" dirty="0" err="1" smtClean="0">
                <a:solidFill>
                  <a:schemeClr val="tx1"/>
                </a:solidFill>
              </a:rPr>
              <a:t>Asst.Yr</a:t>
            </a:r>
            <a:r>
              <a:rPr lang="en-US" dirty="0" smtClean="0">
                <a:solidFill>
                  <a:schemeClr val="tx1"/>
                </a:solidFill>
              </a:rPr>
              <a:t>. 2008-09</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a:t>
            </a:fld>
            <a:endParaRPr lang="en-US"/>
          </a:p>
        </p:txBody>
      </p:sp>
      <p:sp>
        <p:nvSpPr>
          <p:cNvPr id="3" name="Content Placeholder 2"/>
          <p:cNvSpPr>
            <a:spLocks noGrp="1"/>
          </p:cNvSpPr>
          <p:nvPr>
            <p:ph sz="quarter" idx="1"/>
          </p:nvPr>
        </p:nvSpPr>
        <p:spPr>
          <a:blipFill>
            <a:blip r:embed="rId3"/>
            <a:tile tx="0" ty="0" sx="100000" sy="100000" flip="none" algn="tl"/>
          </a:blipFill>
          <a:ln>
            <a:solidFill>
              <a:schemeClr val="tx1"/>
            </a:solidFill>
          </a:ln>
          <a:effectLst>
            <a:innerShdw blurRad="114300">
              <a:prstClr val="black"/>
            </a:innerShdw>
          </a:effectLst>
        </p:spPr>
        <p:txBody>
          <a:bodyPr>
            <a:normAutofit/>
          </a:bodyPr>
          <a:lstStyle/>
          <a:p>
            <a:endParaRPr lang="en-US" dirty="0" smtClean="0"/>
          </a:p>
          <a:p>
            <a:r>
              <a:rPr lang="en-US" dirty="0" smtClean="0"/>
              <a:t>Annexure less – No TDS Certificates, but can use extra sheets if space not enough</a:t>
            </a:r>
          </a:p>
          <a:p>
            <a:r>
              <a:rPr lang="en-US" dirty="0" smtClean="0"/>
              <a:t>Designed for electronic capturing of data &amp; Filing Specific to AY 08-09</a:t>
            </a:r>
          </a:p>
          <a:p>
            <a:r>
              <a:rPr lang="en-US" dirty="0" smtClean="0"/>
              <a:t>Special Transactions to be stated - AIR</a:t>
            </a:r>
          </a:p>
          <a:p>
            <a:r>
              <a:rPr lang="en-US" dirty="0" smtClean="0"/>
              <a:t>Several errors from ITRs of AY 07-08 removed and additions made.</a:t>
            </a:r>
          </a:p>
          <a:p>
            <a:pPr>
              <a:buNone/>
            </a:pPr>
            <a:r>
              <a:rPr lang="en-US" dirty="0" smtClean="0"/>
              <a:t>                                                         </a:t>
            </a:r>
            <a:endParaRPr lang="en-US" dirty="0"/>
          </a:p>
        </p:txBody>
      </p:sp>
      <p:sp>
        <p:nvSpPr>
          <p:cNvPr id="6" name="Right Arrow 5"/>
          <p:cNvSpPr/>
          <p:nvPr/>
        </p:nvSpPr>
        <p:spPr>
          <a:xfrm>
            <a:off x="70866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_logo_icai.jpg"/>
          <p:cNvPicPr>
            <a:picLocks noChangeAspect="1"/>
          </p:cNvPicPr>
          <p:nvPr/>
        </p:nvPicPr>
        <p:blipFill>
          <a:blip r:embed="rId4" cstate="print"/>
          <a:stretch>
            <a:fillRect/>
          </a:stretch>
        </p:blipFill>
        <p:spPr>
          <a:xfrm>
            <a:off x="83058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r>
              <a:rPr lang="en-US" dirty="0" smtClean="0">
                <a:solidFill>
                  <a:schemeClr val="tx1"/>
                </a:solidFill>
              </a:rPr>
              <a:t>Details Required to be Filled in ITR:</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30</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fontScale="85000" lnSpcReduction="20000"/>
          </a:bodyPr>
          <a:lstStyle/>
          <a:p>
            <a:r>
              <a:rPr lang="en-US" b="1" u="sng" dirty="0" smtClean="0">
                <a:solidFill>
                  <a:srgbClr val="FF0000"/>
                </a:solidFill>
              </a:rPr>
              <a:t>SET-OFF AND CARRY FORWARD OF LOSSES:</a:t>
            </a:r>
          </a:p>
          <a:p>
            <a:pPr algn="just">
              <a:buFont typeface="Wingdings" pitchFamily="2" charset="2"/>
              <a:buChar char="ü"/>
            </a:pPr>
            <a:r>
              <a:rPr lang="en-US" dirty="0" smtClean="0"/>
              <a:t>Schedule </a:t>
            </a:r>
            <a:r>
              <a:rPr lang="en-US" b="1" dirty="0" smtClean="0"/>
              <a:t>CYLA: Show CY Income from different heads and </a:t>
            </a:r>
            <a:r>
              <a:rPr lang="en-US" dirty="0" smtClean="0"/>
              <a:t>show what losses are adjusted against each of them.</a:t>
            </a:r>
          </a:p>
          <a:p>
            <a:pPr algn="just">
              <a:buFont typeface="Wingdings" pitchFamily="2" charset="2"/>
              <a:buChar char="ü"/>
            </a:pPr>
            <a:r>
              <a:rPr lang="en-US" dirty="0" smtClean="0"/>
              <a:t>Schedule </a:t>
            </a:r>
            <a:r>
              <a:rPr lang="en-US" b="1" dirty="0" smtClean="0"/>
              <a:t>BFLA: Net CY income after intra head set off if </a:t>
            </a:r>
            <a:r>
              <a:rPr lang="en-US" dirty="0" smtClean="0"/>
              <a:t>positive should be shown and adjusted against </a:t>
            </a:r>
            <a:r>
              <a:rPr lang="en-US" dirty="0" err="1" smtClean="0"/>
              <a:t>B/f</a:t>
            </a:r>
            <a:r>
              <a:rPr lang="en-US" dirty="0" smtClean="0"/>
              <a:t> losses under each head, + </a:t>
            </a:r>
            <a:r>
              <a:rPr lang="en-US" dirty="0" err="1" smtClean="0"/>
              <a:t>B/f</a:t>
            </a:r>
            <a:r>
              <a:rPr lang="en-US" dirty="0" smtClean="0"/>
              <a:t> </a:t>
            </a:r>
            <a:r>
              <a:rPr lang="en-US" dirty="0" err="1" smtClean="0"/>
              <a:t>depn</a:t>
            </a:r>
            <a:r>
              <a:rPr lang="en-US" dirty="0" smtClean="0"/>
              <a:t>, and remaining positive or negative income is to be given.</a:t>
            </a:r>
          </a:p>
          <a:p>
            <a:pPr algn="just">
              <a:buFont typeface="Wingdings" pitchFamily="2" charset="2"/>
              <a:buChar char="ü"/>
            </a:pPr>
            <a:r>
              <a:rPr lang="en-US" dirty="0" smtClean="0"/>
              <a:t>Schedule </a:t>
            </a:r>
            <a:r>
              <a:rPr lang="en-US" b="1" dirty="0" smtClean="0"/>
              <a:t>CFL: Summary of losses carried from earlier years, set </a:t>
            </a:r>
            <a:r>
              <a:rPr lang="en-US" dirty="0" smtClean="0"/>
              <a:t>off during the year (as per </a:t>
            </a:r>
            <a:r>
              <a:rPr lang="en-US" dirty="0" err="1" smtClean="0"/>
              <a:t>Sch</a:t>
            </a:r>
            <a:r>
              <a:rPr lang="en-US" dirty="0" smtClean="0"/>
              <a:t> BFLA) and to be carried forward for set off against income of future years is to be entered. Date of filing return of previous assessments are to be mentioned. Losses can be adjusted and C/f only if returns were filled on or before due date.</a:t>
            </a:r>
          </a:p>
          <a:p>
            <a:r>
              <a:rPr lang="en-US" b="1" u="sng" dirty="0" smtClean="0">
                <a:solidFill>
                  <a:srgbClr val="FF0000"/>
                </a:solidFill>
              </a:rPr>
              <a:t>DONATIONS:</a:t>
            </a:r>
          </a:p>
          <a:p>
            <a:pPr algn="just">
              <a:buFont typeface="Wingdings" pitchFamily="2" charset="2"/>
              <a:buChar char="ü"/>
            </a:pPr>
            <a:r>
              <a:rPr lang="en-US" dirty="0" smtClean="0"/>
              <a:t>Name and address of the donee together with PAN, where donee is required to be approved u/s. 80G(5)(vi)</a:t>
            </a:r>
            <a:endParaRPr lang="en-US" dirty="0"/>
          </a:p>
        </p:txBody>
      </p:sp>
      <p:pic>
        <p:nvPicPr>
          <p:cNvPr id="6" name="Picture 5" descr="CA_logo_icai.jpg"/>
          <p:cNvPicPr>
            <a:picLocks noChangeAspect="1"/>
          </p:cNvPicPr>
          <p:nvPr/>
        </p:nvPicPr>
        <p:blipFill>
          <a:blip r:embed="rId2" cstate="print"/>
          <a:stretch>
            <a:fillRect/>
          </a:stretch>
        </p:blipFill>
        <p:spPr>
          <a:xfrm>
            <a:off x="8229600" y="6172200"/>
            <a:ext cx="721359" cy="548640"/>
          </a:xfrm>
          <a:prstGeom prst="rect">
            <a:avLst/>
          </a:prstGeom>
        </p:spPr>
      </p:pic>
      <p:sp>
        <p:nvSpPr>
          <p:cNvPr id="7" name="Right Arrow 6"/>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r>
              <a:rPr lang="en-US" dirty="0" smtClean="0">
                <a:solidFill>
                  <a:schemeClr val="tx1"/>
                </a:solidFill>
              </a:rPr>
              <a:t>Details Required to be Filled in ITR:</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31</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fontScale="85000" lnSpcReduction="10000"/>
          </a:bodyPr>
          <a:lstStyle/>
          <a:p>
            <a:r>
              <a:rPr lang="en-US" b="1" u="sng" dirty="0" smtClean="0">
                <a:solidFill>
                  <a:srgbClr val="FF0000"/>
                </a:solidFill>
              </a:rPr>
              <a:t>DETAILS OF  TDS ON OTHER INCOME:</a:t>
            </a:r>
          </a:p>
          <a:p>
            <a:pPr algn="just">
              <a:buFont typeface="Wingdings" pitchFamily="2" charset="2"/>
              <a:buChar char="ü"/>
            </a:pPr>
            <a:r>
              <a:rPr lang="en-US" dirty="0" smtClean="0"/>
              <a:t>If  Tax has been deducted but income has not been shown then claim only proportionate TDS. Specific column for the portion of TDS claimed this year due to accrual – cash basis mismatch between payer and payee.</a:t>
            </a:r>
          </a:p>
          <a:p>
            <a:pPr algn="just">
              <a:buFont typeface="Wingdings" pitchFamily="2" charset="2"/>
              <a:buChar char="ü"/>
            </a:pPr>
            <a:r>
              <a:rPr lang="en-US" dirty="0" smtClean="0"/>
              <a:t>If required separate sheets can be used.</a:t>
            </a:r>
          </a:p>
          <a:p>
            <a:pPr algn="just">
              <a:buFont typeface="Wingdings" pitchFamily="2" charset="2"/>
              <a:buChar char="ü"/>
            </a:pPr>
            <a:r>
              <a:rPr lang="en-US" dirty="0" smtClean="0"/>
              <a:t>Even if certificate has not been received but if information required is available then can TDS be claimed?</a:t>
            </a:r>
          </a:p>
          <a:p>
            <a:pPr algn="just">
              <a:buFont typeface="Wingdings" pitchFamily="2" charset="2"/>
              <a:buChar char="ü"/>
            </a:pPr>
            <a:r>
              <a:rPr lang="en-US" dirty="0" smtClean="0"/>
              <a:t>Words are changed this year in TDS1 – from tax ‘deposited’ to total tax ‘deducted’. All the same the words in TDS2 ‘date of payment’ continues.</a:t>
            </a:r>
          </a:p>
          <a:p>
            <a:pPr algn="just">
              <a:buFont typeface="Wingdings" pitchFamily="2" charset="2"/>
              <a:buChar char="ü"/>
            </a:pPr>
            <a:r>
              <a:rPr lang="en-US" dirty="0" smtClean="0"/>
              <a:t>For each deductor (TAN) write total amount under date of credit/payment and date can be put as 31.3.08 for multiple payments. (as per instructions issued by the department). This may result in mismatch and query from the department have come.</a:t>
            </a:r>
            <a:endParaRPr lang="en-US" dirty="0"/>
          </a:p>
        </p:txBody>
      </p:sp>
      <p:pic>
        <p:nvPicPr>
          <p:cNvPr id="6" name="Picture 5" descr="CA_logo_icai.jpg"/>
          <p:cNvPicPr>
            <a:picLocks noChangeAspect="1"/>
          </p:cNvPicPr>
          <p:nvPr/>
        </p:nvPicPr>
        <p:blipFill>
          <a:blip r:embed="rId2" cstate="print"/>
          <a:stretch>
            <a:fillRect/>
          </a:stretch>
        </p:blipFill>
        <p:spPr>
          <a:xfrm>
            <a:off x="8305800" y="6096000"/>
            <a:ext cx="721359" cy="548640"/>
          </a:xfrm>
          <a:prstGeom prst="rect">
            <a:avLst/>
          </a:prstGeom>
        </p:spPr>
      </p:pic>
      <p:sp>
        <p:nvSpPr>
          <p:cNvPr id="7" name="Right Arrow 6"/>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1189038"/>
          </a:xfrm>
          <a:solidFill>
            <a:srgbClr val="FFFF00"/>
          </a:solidFill>
          <a:effectLst>
            <a:innerShdw blurRad="114300">
              <a:prstClr val="black"/>
            </a:innerShdw>
          </a:effectLst>
        </p:spPr>
        <p:txBody>
          <a:bodyPr/>
          <a:lstStyle/>
          <a:p>
            <a:pPr algn="ctr"/>
            <a:r>
              <a:rPr lang="en-US" dirty="0" smtClean="0">
                <a:solidFill>
                  <a:schemeClr val="tx1"/>
                </a:solidFill>
              </a:rPr>
              <a:t>AIR Information</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32</a:t>
            </a:fld>
            <a:endParaRPr lang="en-US"/>
          </a:p>
        </p:txBody>
      </p:sp>
      <p:graphicFrame>
        <p:nvGraphicFramePr>
          <p:cNvPr id="6" name="Content Placeholder 5"/>
          <p:cNvGraphicFramePr>
            <a:graphicFrameLocks noGrp="1"/>
          </p:cNvGraphicFramePr>
          <p:nvPr>
            <p:ph sz="quarter" idx="1"/>
          </p:nvPr>
        </p:nvGraphicFramePr>
        <p:xfrm>
          <a:off x="914400" y="1219200"/>
          <a:ext cx="7772400" cy="5105400"/>
        </p:xfrm>
        <a:graphic>
          <a:graphicData uri="http://schemas.openxmlformats.org/drawingml/2006/table">
            <a:tbl>
              <a:tblPr firstRow="1" bandRow="1">
                <a:effectLst>
                  <a:innerShdw blurRad="114300">
                    <a:prstClr val="black"/>
                  </a:innerShdw>
                </a:effectLst>
                <a:tableStyleId>{5C22544A-7EE6-4342-B048-85BDC9FD1C3A}</a:tableStyleId>
              </a:tblPr>
              <a:tblGrid>
                <a:gridCol w="914400"/>
                <a:gridCol w="6858000"/>
              </a:tblGrid>
              <a:tr h="382250">
                <a:tc>
                  <a:txBody>
                    <a:bodyPr/>
                    <a:lstStyle/>
                    <a:p>
                      <a:r>
                        <a:rPr lang="en-US" dirty="0" smtClean="0"/>
                        <a:t>Sr. No</a:t>
                      </a:r>
                      <a:endParaRPr lang="en-US" dirty="0"/>
                    </a:p>
                  </a:txBody>
                  <a:tcPr/>
                </a:tc>
                <a:tc>
                  <a:txBody>
                    <a:bodyPr/>
                    <a:lstStyle/>
                    <a:p>
                      <a:r>
                        <a:rPr lang="en-US" dirty="0" smtClean="0"/>
                        <a:t>Particulars of information to be Given in ITR</a:t>
                      </a:r>
                      <a:endParaRPr lang="en-US" dirty="0"/>
                    </a:p>
                  </a:txBody>
                  <a:tcPr/>
                </a:tc>
              </a:tr>
              <a:tr h="659775">
                <a:tc>
                  <a:txBody>
                    <a:bodyPr/>
                    <a:lstStyle/>
                    <a:p>
                      <a:r>
                        <a:rPr lang="en-US" dirty="0" smtClean="0"/>
                        <a:t>1</a:t>
                      </a:r>
                      <a:endParaRPr lang="en-US" dirty="0"/>
                    </a:p>
                  </a:txBody>
                  <a:tcPr/>
                </a:tc>
                <a:tc>
                  <a:txBody>
                    <a:bodyPr/>
                    <a:lstStyle/>
                    <a:p>
                      <a:r>
                        <a:rPr kumimoji="0" lang="en-US" sz="1800" b="1" kern="1200" baseline="0" dirty="0" smtClean="0">
                          <a:solidFill>
                            <a:schemeClr val="dk1"/>
                          </a:solidFill>
                          <a:latin typeface="+mn-lt"/>
                          <a:ea typeface="+mn-ea"/>
                          <a:cs typeface="+mn-cs"/>
                        </a:rPr>
                        <a:t>Cash deposits made by you aggregating to Rs.10 </a:t>
                      </a:r>
                      <a:r>
                        <a:rPr kumimoji="0" lang="en-US" sz="1800" b="1" kern="1200" baseline="0" dirty="0" err="1" smtClean="0">
                          <a:solidFill>
                            <a:schemeClr val="dk1"/>
                          </a:solidFill>
                          <a:latin typeface="+mn-lt"/>
                          <a:ea typeface="+mn-ea"/>
                          <a:cs typeface="+mn-cs"/>
                        </a:rPr>
                        <a:t>lakhs</a:t>
                      </a:r>
                      <a:r>
                        <a:rPr kumimoji="0" lang="en-US" sz="1800" b="1" kern="1200" baseline="0" dirty="0" smtClean="0">
                          <a:solidFill>
                            <a:schemeClr val="dk1"/>
                          </a:solidFill>
                          <a:latin typeface="+mn-lt"/>
                          <a:ea typeface="+mn-ea"/>
                          <a:cs typeface="+mn-cs"/>
                        </a:rPr>
                        <a:t> or more in</a:t>
                      </a:r>
                    </a:p>
                    <a:p>
                      <a:r>
                        <a:rPr kumimoji="0" lang="en-US" sz="1800" b="1" kern="1200" baseline="0" dirty="0" smtClean="0">
                          <a:solidFill>
                            <a:schemeClr val="dk1"/>
                          </a:solidFill>
                          <a:latin typeface="+mn-lt"/>
                          <a:ea typeface="+mn-ea"/>
                          <a:cs typeface="+mn-cs"/>
                        </a:rPr>
                        <a:t>any savings account during the year.</a:t>
                      </a:r>
                      <a:endParaRPr lang="en-US" dirty="0"/>
                    </a:p>
                  </a:txBody>
                  <a:tcPr/>
                </a:tc>
              </a:tr>
              <a:tr h="659775">
                <a:tc>
                  <a:txBody>
                    <a:bodyPr/>
                    <a:lstStyle/>
                    <a:p>
                      <a:r>
                        <a:rPr lang="en-US" dirty="0" smtClean="0"/>
                        <a:t>2</a:t>
                      </a:r>
                      <a:endParaRPr lang="en-US" dirty="0"/>
                    </a:p>
                  </a:txBody>
                  <a:tcPr/>
                </a:tc>
                <a:tc>
                  <a:txBody>
                    <a:bodyPr/>
                    <a:lstStyle/>
                    <a:p>
                      <a:r>
                        <a:rPr kumimoji="0" lang="en-US" sz="1800" kern="1200" baseline="0" dirty="0" smtClean="0">
                          <a:solidFill>
                            <a:schemeClr val="dk1"/>
                          </a:solidFill>
                          <a:latin typeface="+mn-lt"/>
                          <a:ea typeface="+mn-ea"/>
                          <a:cs typeface="+mn-cs"/>
                        </a:rPr>
                        <a:t>Payment made by </a:t>
                      </a:r>
                      <a:r>
                        <a:rPr kumimoji="0" lang="en-US" sz="1800" b="1" kern="1200" baseline="0" dirty="0" smtClean="0">
                          <a:solidFill>
                            <a:schemeClr val="dk1"/>
                          </a:solidFill>
                          <a:latin typeface="+mn-lt"/>
                          <a:ea typeface="+mn-ea"/>
                          <a:cs typeface="+mn-cs"/>
                        </a:rPr>
                        <a:t>you against bills raised in respect of a credit</a:t>
                      </a:r>
                    </a:p>
                    <a:p>
                      <a:r>
                        <a:rPr kumimoji="0" lang="en-US" sz="1800" b="1" kern="1200" baseline="0" dirty="0" smtClean="0">
                          <a:solidFill>
                            <a:schemeClr val="dk1"/>
                          </a:solidFill>
                          <a:latin typeface="+mn-lt"/>
                          <a:ea typeface="+mn-ea"/>
                          <a:cs typeface="+mn-cs"/>
                        </a:rPr>
                        <a:t>card aggregating to Rs.2 </a:t>
                      </a:r>
                      <a:r>
                        <a:rPr kumimoji="0" lang="en-US" sz="1800" b="1" kern="1200" baseline="0" dirty="0" err="1" smtClean="0">
                          <a:solidFill>
                            <a:schemeClr val="dk1"/>
                          </a:solidFill>
                          <a:latin typeface="+mn-lt"/>
                          <a:ea typeface="+mn-ea"/>
                          <a:cs typeface="+mn-cs"/>
                        </a:rPr>
                        <a:t>lakhs</a:t>
                      </a:r>
                      <a:r>
                        <a:rPr kumimoji="0" lang="en-US" sz="1800" b="1" kern="1200" baseline="0" dirty="0" smtClean="0">
                          <a:solidFill>
                            <a:schemeClr val="dk1"/>
                          </a:solidFill>
                          <a:latin typeface="+mn-lt"/>
                          <a:ea typeface="+mn-ea"/>
                          <a:cs typeface="+mn-cs"/>
                        </a:rPr>
                        <a:t> or more in a year.</a:t>
                      </a:r>
                      <a:endParaRPr lang="en-US" dirty="0"/>
                    </a:p>
                  </a:txBody>
                  <a:tcPr/>
                </a:tc>
              </a:tr>
              <a:tr h="659775">
                <a:tc>
                  <a:txBody>
                    <a:bodyPr/>
                    <a:lstStyle/>
                    <a:p>
                      <a:r>
                        <a:rPr lang="en-US" dirty="0" smtClean="0"/>
                        <a:t>3</a:t>
                      </a:r>
                      <a:endParaRPr lang="en-US" dirty="0"/>
                    </a:p>
                  </a:txBody>
                  <a:tcPr/>
                </a:tc>
                <a:tc>
                  <a:txBody>
                    <a:bodyPr/>
                    <a:lstStyle/>
                    <a:p>
                      <a:r>
                        <a:rPr kumimoji="0" lang="en-US" sz="1800" kern="1200" baseline="0" dirty="0" smtClean="0">
                          <a:solidFill>
                            <a:schemeClr val="dk1"/>
                          </a:solidFill>
                          <a:latin typeface="+mn-lt"/>
                          <a:ea typeface="+mn-ea"/>
                          <a:cs typeface="+mn-cs"/>
                        </a:rPr>
                        <a:t>Payment made by </a:t>
                      </a:r>
                      <a:r>
                        <a:rPr kumimoji="0" lang="en-US" sz="1800" b="1" kern="1200" baseline="0" dirty="0" smtClean="0">
                          <a:solidFill>
                            <a:schemeClr val="dk1"/>
                          </a:solidFill>
                          <a:latin typeface="+mn-lt"/>
                          <a:ea typeface="+mn-ea"/>
                          <a:cs typeface="+mn-cs"/>
                        </a:rPr>
                        <a:t>you of an amount of Rs.2 </a:t>
                      </a:r>
                      <a:r>
                        <a:rPr kumimoji="0" lang="en-US" sz="1800" b="1" kern="1200" baseline="0" dirty="0" err="1" smtClean="0">
                          <a:solidFill>
                            <a:schemeClr val="dk1"/>
                          </a:solidFill>
                          <a:latin typeface="+mn-lt"/>
                          <a:ea typeface="+mn-ea"/>
                          <a:cs typeface="+mn-cs"/>
                        </a:rPr>
                        <a:t>lakhs</a:t>
                      </a:r>
                      <a:r>
                        <a:rPr kumimoji="0" lang="en-US" sz="1800" b="1" kern="1200" baseline="0" dirty="0" smtClean="0">
                          <a:solidFill>
                            <a:schemeClr val="dk1"/>
                          </a:solidFill>
                          <a:latin typeface="+mn-lt"/>
                          <a:ea typeface="+mn-ea"/>
                          <a:cs typeface="+mn-cs"/>
                        </a:rPr>
                        <a:t> or more for</a:t>
                      </a:r>
                    </a:p>
                    <a:p>
                      <a:r>
                        <a:rPr kumimoji="0" lang="en-US" sz="1800" kern="1200" baseline="0" dirty="0" smtClean="0">
                          <a:solidFill>
                            <a:schemeClr val="dk1"/>
                          </a:solidFill>
                          <a:latin typeface="+mn-lt"/>
                          <a:ea typeface="+mn-ea"/>
                          <a:cs typeface="+mn-cs"/>
                        </a:rPr>
                        <a:t>purchase of units of Mutual Fund.</a:t>
                      </a:r>
                      <a:endParaRPr lang="en-US" dirty="0"/>
                    </a:p>
                  </a:txBody>
                  <a:tcPr/>
                </a:tc>
              </a:tr>
              <a:tr h="659775">
                <a:tc>
                  <a:txBody>
                    <a:bodyPr/>
                    <a:lstStyle/>
                    <a:p>
                      <a:r>
                        <a:rPr lang="en-US" dirty="0" smtClean="0"/>
                        <a:t>4</a:t>
                      </a:r>
                      <a:endParaRPr lang="en-US" dirty="0"/>
                    </a:p>
                  </a:txBody>
                  <a:tcPr/>
                </a:tc>
                <a:tc>
                  <a:txBody>
                    <a:bodyPr/>
                    <a:lstStyle/>
                    <a:p>
                      <a:r>
                        <a:rPr kumimoji="0" lang="en-US" sz="1800" kern="1200" baseline="0" dirty="0" smtClean="0">
                          <a:solidFill>
                            <a:schemeClr val="dk1"/>
                          </a:solidFill>
                          <a:latin typeface="+mn-lt"/>
                          <a:ea typeface="+mn-ea"/>
                          <a:cs typeface="+mn-cs"/>
                        </a:rPr>
                        <a:t>Payment made of an amount of Rs.5 </a:t>
                      </a:r>
                      <a:r>
                        <a:rPr kumimoji="0" lang="en-US" sz="1800" kern="1200" baseline="0" dirty="0" err="1" smtClean="0">
                          <a:solidFill>
                            <a:schemeClr val="dk1"/>
                          </a:solidFill>
                          <a:latin typeface="+mn-lt"/>
                          <a:ea typeface="+mn-ea"/>
                          <a:cs typeface="+mn-cs"/>
                        </a:rPr>
                        <a:t>lakhs</a:t>
                      </a:r>
                      <a:r>
                        <a:rPr kumimoji="0" lang="en-US" sz="1800" kern="1200" baseline="0" dirty="0" smtClean="0">
                          <a:solidFill>
                            <a:schemeClr val="dk1"/>
                          </a:solidFill>
                          <a:latin typeface="+mn-lt"/>
                          <a:ea typeface="+mn-ea"/>
                          <a:cs typeface="+mn-cs"/>
                        </a:rPr>
                        <a:t> or more for acquiring</a:t>
                      </a:r>
                    </a:p>
                    <a:p>
                      <a:r>
                        <a:rPr kumimoji="0" lang="en-US" sz="1800" kern="1200" baseline="0" dirty="0" smtClean="0">
                          <a:solidFill>
                            <a:schemeClr val="dk1"/>
                          </a:solidFill>
                          <a:latin typeface="+mn-lt"/>
                          <a:ea typeface="+mn-ea"/>
                          <a:cs typeface="+mn-cs"/>
                        </a:rPr>
                        <a:t>bonds or debentures issued by a company or institutions.</a:t>
                      </a:r>
                      <a:endParaRPr lang="en-US" dirty="0"/>
                    </a:p>
                  </a:txBody>
                  <a:tcPr/>
                </a:tc>
              </a:tr>
              <a:tr h="659775">
                <a:tc>
                  <a:txBody>
                    <a:bodyPr/>
                    <a:lstStyle/>
                    <a:p>
                      <a:r>
                        <a:rPr lang="en-US" dirty="0" smtClean="0"/>
                        <a:t>5</a:t>
                      </a:r>
                      <a:endParaRPr lang="en-US" dirty="0"/>
                    </a:p>
                  </a:txBody>
                  <a:tcPr/>
                </a:tc>
                <a:tc>
                  <a:txBody>
                    <a:bodyPr/>
                    <a:lstStyle/>
                    <a:p>
                      <a:r>
                        <a:rPr kumimoji="0" lang="en-US" sz="1800" kern="1200" baseline="0" dirty="0" smtClean="0">
                          <a:solidFill>
                            <a:schemeClr val="dk1"/>
                          </a:solidFill>
                          <a:latin typeface="+mn-lt"/>
                          <a:ea typeface="+mn-ea"/>
                          <a:cs typeface="+mn-cs"/>
                        </a:rPr>
                        <a:t>Payment made of an amount of Rs.1 </a:t>
                      </a:r>
                      <a:r>
                        <a:rPr kumimoji="0" lang="en-US" sz="1800" kern="1200" baseline="0" dirty="0" err="1" smtClean="0">
                          <a:solidFill>
                            <a:schemeClr val="dk1"/>
                          </a:solidFill>
                          <a:latin typeface="+mn-lt"/>
                          <a:ea typeface="+mn-ea"/>
                          <a:cs typeface="+mn-cs"/>
                        </a:rPr>
                        <a:t>lakh</a:t>
                      </a:r>
                      <a:r>
                        <a:rPr kumimoji="0" lang="en-US" sz="1800" kern="1200" baseline="0" dirty="0" smtClean="0">
                          <a:solidFill>
                            <a:schemeClr val="dk1"/>
                          </a:solidFill>
                          <a:latin typeface="+mn-lt"/>
                          <a:ea typeface="+mn-ea"/>
                          <a:cs typeface="+mn-cs"/>
                        </a:rPr>
                        <a:t> or more for acquiring</a:t>
                      </a:r>
                    </a:p>
                    <a:p>
                      <a:r>
                        <a:rPr kumimoji="0" lang="en-US" sz="1800" kern="1200" baseline="0" dirty="0" smtClean="0">
                          <a:solidFill>
                            <a:schemeClr val="dk1"/>
                          </a:solidFill>
                          <a:latin typeface="+mn-lt"/>
                          <a:ea typeface="+mn-ea"/>
                          <a:cs typeface="+mn-cs"/>
                        </a:rPr>
                        <a:t>shares issued by a company.</a:t>
                      </a:r>
                      <a:endParaRPr lang="en-US" dirty="0"/>
                    </a:p>
                  </a:txBody>
                  <a:tcPr/>
                </a:tc>
              </a:tr>
              <a:tr h="382250">
                <a:tc>
                  <a:txBody>
                    <a:bodyPr/>
                    <a:lstStyle/>
                    <a:p>
                      <a:r>
                        <a:rPr lang="en-US" dirty="0" smtClean="0"/>
                        <a:t>6</a:t>
                      </a:r>
                      <a:endParaRPr lang="en-US" dirty="0"/>
                    </a:p>
                  </a:txBody>
                  <a:tcPr/>
                </a:tc>
                <a:tc>
                  <a:txBody>
                    <a:bodyPr/>
                    <a:lstStyle/>
                    <a:p>
                      <a:r>
                        <a:rPr kumimoji="0" lang="en-US" sz="1800" kern="1200" baseline="0" dirty="0" smtClean="0">
                          <a:solidFill>
                            <a:schemeClr val="dk1"/>
                          </a:solidFill>
                          <a:latin typeface="+mn-lt"/>
                          <a:ea typeface="+mn-ea"/>
                          <a:cs typeface="+mn-cs"/>
                        </a:rPr>
                        <a:t>Purchase of an immovable property valued at Rs.30 </a:t>
                      </a:r>
                      <a:r>
                        <a:rPr kumimoji="0" lang="en-US" sz="1800" kern="1200" baseline="0" dirty="0" err="1" smtClean="0">
                          <a:solidFill>
                            <a:schemeClr val="dk1"/>
                          </a:solidFill>
                          <a:latin typeface="+mn-lt"/>
                          <a:ea typeface="+mn-ea"/>
                          <a:cs typeface="+mn-cs"/>
                        </a:rPr>
                        <a:t>lakhs</a:t>
                      </a:r>
                      <a:r>
                        <a:rPr kumimoji="0" lang="en-US" sz="1800" kern="1200" baseline="0" dirty="0" smtClean="0">
                          <a:solidFill>
                            <a:schemeClr val="dk1"/>
                          </a:solidFill>
                          <a:latin typeface="+mn-lt"/>
                          <a:ea typeface="+mn-ea"/>
                          <a:cs typeface="+mn-cs"/>
                        </a:rPr>
                        <a:t> or more</a:t>
                      </a:r>
                      <a:endParaRPr lang="en-US" dirty="0"/>
                    </a:p>
                  </a:txBody>
                  <a:tcPr/>
                </a:tc>
              </a:tr>
              <a:tr h="382250">
                <a:tc>
                  <a:txBody>
                    <a:bodyPr/>
                    <a:lstStyle/>
                    <a:p>
                      <a:r>
                        <a:rPr lang="en-US" dirty="0" smtClean="0"/>
                        <a:t>7</a:t>
                      </a:r>
                      <a:endParaRPr lang="en-US" dirty="0"/>
                    </a:p>
                  </a:txBody>
                  <a:tcPr/>
                </a:tc>
                <a:tc>
                  <a:txBody>
                    <a:bodyPr/>
                    <a:lstStyle/>
                    <a:p>
                      <a:r>
                        <a:rPr kumimoji="0" lang="en-US" sz="1800" kern="1200" baseline="0" dirty="0" smtClean="0">
                          <a:solidFill>
                            <a:schemeClr val="dk1"/>
                          </a:solidFill>
                          <a:latin typeface="+mn-lt"/>
                          <a:ea typeface="+mn-ea"/>
                          <a:cs typeface="+mn-cs"/>
                        </a:rPr>
                        <a:t>Sale of any immovable property valued at Rs.30 </a:t>
                      </a:r>
                      <a:r>
                        <a:rPr kumimoji="0" lang="en-US" sz="1800" kern="1200" baseline="0" dirty="0" err="1" smtClean="0">
                          <a:solidFill>
                            <a:schemeClr val="dk1"/>
                          </a:solidFill>
                          <a:latin typeface="+mn-lt"/>
                          <a:ea typeface="+mn-ea"/>
                          <a:cs typeface="+mn-cs"/>
                        </a:rPr>
                        <a:t>lakhs</a:t>
                      </a:r>
                      <a:r>
                        <a:rPr kumimoji="0" lang="en-US" sz="1800" kern="1200" baseline="0" dirty="0" smtClean="0">
                          <a:solidFill>
                            <a:schemeClr val="dk1"/>
                          </a:solidFill>
                          <a:latin typeface="+mn-lt"/>
                          <a:ea typeface="+mn-ea"/>
                          <a:cs typeface="+mn-cs"/>
                        </a:rPr>
                        <a:t> or more</a:t>
                      </a:r>
                      <a:endParaRPr lang="en-US" dirty="0"/>
                    </a:p>
                  </a:txBody>
                  <a:tcPr/>
                </a:tc>
              </a:tr>
              <a:tr h="659775">
                <a:tc>
                  <a:txBody>
                    <a:bodyPr/>
                    <a:lstStyle/>
                    <a:p>
                      <a:r>
                        <a:rPr lang="en-US" dirty="0" smtClean="0"/>
                        <a:t>8</a:t>
                      </a:r>
                      <a:endParaRPr lang="en-US" dirty="0"/>
                    </a:p>
                  </a:txBody>
                  <a:tcPr/>
                </a:tc>
                <a:tc>
                  <a:txBody>
                    <a:bodyPr/>
                    <a:lstStyle/>
                    <a:p>
                      <a:r>
                        <a:rPr kumimoji="0" lang="en-US" sz="1800" kern="1200" baseline="0" dirty="0" smtClean="0">
                          <a:solidFill>
                            <a:schemeClr val="dk1"/>
                          </a:solidFill>
                          <a:latin typeface="+mn-lt"/>
                          <a:ea typeface="+mn-ea"/>
                          <a:cs typeface="+mn-cs"/>
                        </a:rPr>
                        <a:t>Payment made of an amount of Rs.5 </a:t>
                      </a:r>
                      <a:r>
                        <a:rPr kumimoji="0" lang="en-US" sz="1800" kern="1200" baseline="0" dirty="0" err="1" smtClean="0">
                          <a:solidFill>
                            <a:schemeClr val="dk1"/>
                          </a:solidFill>
                          <a:latin typeface="+mn-lt"/>
                          <a:ea typeface="+mn-ea"/>
                          <a:cs typeface="+mn-cs"/>
                        </a:rPr>
                        <a:t>lakhs</a:t>
                      </a:r>
                      <a:r>
                        <a:rPr kumimoji="0" lang="en-US" sz="1800" kern="1200" baseline="0" dirty="0" smtClean="0">
                          <a:solidFill>
                            <a:schemeClr val="dk1"/>
                          </a:solidFill>
                          <a:latin typeface="+mn-lt"/>
                          <a:ea typeface="+mn-ea"/>
                          <a:cs typeface="+mn-cs"/>
                        </a:rPr>
                        <a:t> or more in a year for</a:t>
                      </a:r>
                    </a:p>
                    <a:p>
                      <a:r>
                        <a:rPr kumimoji="0" lang="en-US" sz="1800" kern="1200" baseline="0" dirty="0" smtClean="0">
                          <a:solidFill>
                            <a:schemeClr val="dk1"/>
                          </a:solidFill>
                          <a:latin typeface="+mn-lt"/>
                          <a:ea typeface="+mn-ea"/>
                          <a:cs typeface="+mn-cs"/>
                        </a:rPr>
                        <a:t>investment in bonds issued by Reserve Bank of India.</a:t>
                      </a:r>
                      <a:endParaRPr lang="en-US" dirty="0"/>
                    </a:p>
                  </a:txBody>
                  <a:tcPr/>
                </a:tc>
              </a:tr>
            </a:tbl>
          </a:graphicData>
        </a:graphic>
      </p:graphicFrame>
      <p:pic>
        <p:nvPicPr>
          <p:cNvPr id="7" name="Picture 6" descr="CA_logo_icai.jpg"/>
          <p:cNvPicPr>
            <a:picLocks noChangeAspect="1"/>
          </p:cNvPicPr>
          <p:nvPr/>
        </p:nvPicPr>
        <p:blipFill>
          <a:blip r:embed="rId2" cstate="print"/>
          <a:stretch>
            <a:fillRect/>
          </a:stretch>
        </p:blipFill>
        <p:spPr>
          <a:xfrm>
            <a:off x="8305800" y="6172200"/>
            <a:ext cx="721359" cy="548640"/>
          </a:xfrm>
          <a:prstGeom prst="rect">
            <a:avLst/>
          </a:prstGeom>
        </p:spPr>
      </p:pic>
      <p:sp>
        <p:nvSpPr>
          <p:cNvPr id="8" name="Right Arrow 7"/>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Sec-140 who is to Sign the Return</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33</a:t>
            </a:fld>
            <a:endParaRPr lang="en-US"/>
          </a:p>
        </p:txBody>
      </p:sp>
      <p:graphicFrame>
        <p:nvGraphicFramePr>
          <p:cNvPr id="6" name="Content Placeholder 5"/>
          <p:cNvGraphicFramePr>
            <a:graphicFrameLocks noGrp="1"/>
          </p:cNvGraphicFramePr>
          <p:nvPr>
            <p:ph sz="quarter" idx="1"/>
          </p:nvPr>
        </p:nvGraphicFramePr>
        <p:xfrm>
          <a:off x="914400" y="1447800"/>
          <a:ext cx="7772400" cy="4714240"/>
        </p:xfrm>
        <a:graphic>
          <a:graphicData uri="http://schemas.openxmlformats.org/drawingml/2006/table">
            <a:tbl>
              <a:tblPr firstRow="1" bandRow="1">
                <a:effectLst>
                  <a:innerShdw blurRad="114300">
                    <a:prstClr val="black"/>
                  </a:innerShdw>
                </a:effectLst>
                <a:tableStyleId>{5C22544A-7EE6-4342-B048-85BDC9FD1C3A}</a:tableStyleId>
              </a:tblPr>
              <a:tblGrid>
                <a:gridCol w="2590800"/>
                <a:gridCol w="5181600"/>
              </a:tblGrid>
              <a:tr h="370840">
                <a:tc>
                  <a:txBody>
                    <a:bodyPr/>
                    <a:lstStyle/>
                    <a:p>
                      <a:r>
                        <a:rPr lang="en-US" sz="1400" dirty="0" smtClean="0"/>
                        <a:t>INDIDIDUAL</a:t>
                      </a:r>
                      <a:endParaRPr lang="en-US" sz="1400" dirty="0"/>
                    </a:p>
                  </a:txBody>
                  <a:tcPr/>
                </a:tc>
                <a:tc>
                  <a:txBody>
                    <a:bodyPr/>
                    <a:lstStyle/>
                    <a:p>
                      <a:r>
                        <a:rPr kumimoji="0" lang="en-US" sz="1400" b="1" kern="1200" baseline="0" dirty="0" smtClean="0">
                          <a:solidFill>
                            <a:schemeClr val="lt1"/>
                          </a:solidFill>
                          <a:latin typeface="+mn-lt"/>
                          <a:ea typeface="+mn-ea"/>
                          <a:cs typeface="+mn-cs"/>
                        </a:rPr>
                        <a:t>By the individual himself . If he is mentally incapacitated - by his guardian or other person competent to act on his behalf. If he is absent from India – or for any other reason – by any person duly authorised by him</a:t>
                      </a:r>
                      <a:endParaRPr lang="en-US" sz="1400" dirty="0"/>
                    </a:p>
                  </a:txBody>
                  <a:tcPr/>
                </a:tc>
              </a:tr>
              <a:tr h="370840">
                <a:tc>
                  <a:txBody>
                    <a:bodyPr/>
                    <a:lstStyle/>
                    <a:p>
                      <a:r>
                        <a:rPr lang="en-US" sz="1400" b="1" dirty="0" smtClean="0"/>
                        <a:t>HUF</a:t>
                      </a:r>
                      <a:endParaRPr lang="en-US" sz="1400" b="1" dirty="0"/>
                    </a:p>
                  </a:txBody>
                  <a:tcPr>
                    <a:solidFill>
                      <a:srgbClr val="FFFF00"/>
                    </a:solidFill>
                  </a:tcPr>
                </a:tc>
                <a:tc>
                  <a:txBody>
                    <a:bodyPr/>
                    <a:lstStyle/>
                    <a:p>
                      <a:r>
                        <a:rPr kumimoji="0" lang="en-US" sz="1400" b="1" kern="1200" baseline="0" dirty="0" smtClean="0">
                          <a:solidFill>
                            <a:schemeClr val="dk1"/>
                          </a:solidFill>
                          <a:latin typeface="+mn-lt"/>
                          <a:ea typeface="+mn-ea"/>
                          <a:cs typeface="+mn-cs"/>
                        </a:rPr>
                        <a:t>By the Karta Or in any of the above circumstances by any other</a:t>
                      </a:r>
                    </a:p>
                    <a:p>
                      <a:r>
                        <a:rPr kumimoji="0" lang="en-US" sz="1400" b="1" kern="1200" baseline="0" dirty="0" smtClean="0">
                          <a:solidFill>
                            <a:schemeClr val="dk1"/>
                          </a:solidFill>
                          <a:latin typeface="+mn-lt"/>
                          <a:ea typeface="+mn-ea"/>
                          <a:cs typeface="+mn-cs"/>
                        </a:rPr>
                        <a:t>adult member</a:t>
                      </a:r>
                      <a:endParaRPr lang="en-US" sz="1400" b="1" dirty="0"/>
                    </a:p>
                  </a:txBody>
                  <a:tcPr>
                    <a:solidFill>
                      <a:srgbClr val="FFFF00"/>
                    </a:solidFill>
                  </a:tcPr>
                </a:tc>
              </a:tr>
              <a:tr h="370840">
                <a:tc>
                  <a:txBody>
                    <a:bodyPr/>
                    <a:lstStyle/>
                    <a:p>
                      <a:r>
                        <a:rPr lang="en-US" sz="1400" b="1" dirty="0" smtClean="0"/>
                        <a:t>COMPANY</a:t>
                      </a:r>
                      <a:endParaRPr lang="en-US" sz="1400" b="1" dirty="0"/>
                    </a:p>
                  </a:txBody>
                  <a:tcPr>
                    <a:solidFill>
                      <a:srgbClr val="FFC000"/>
                    </a:solidFill>
                  </a:tcPr>
                </a:tc>
                <a:tc>
                  <a:txBody>
                    <a:bodyPr/>
                    <a:lstStyle/>
                    <a:p>
                      <a:r>
                        <a:rPr kumimoji="0" lang="en-US" sz="1400" b="1" kern="1200" baseline="0" dirty="0" smtClean="0">
                          <a:solidFill>
                            <a:schemeClr val="dk1"/>
                          </a:solidFill>
                          <a:latin typeface="+mn-lt"/>
                          <a:ea typeface="+mn-ea"/>
                          <a:cs typeface="+mn-cs"/>
                        </a:rPr>
                        <a:t>By the Managing Director</a:t>
                      </a:r>
                    </a:p>
                    <a:p>
                      <a:r>
                        <a:rPr kumimoji="0" lang="en-US" sz="1400" b="1" kern="1200" baseline="0" dirty="0" smtClean="0">
                          <a:solidFill>
                            <a:schemeClr val="dk1"/>
                          </a:solidFill>
                          <a:latin typeface="+mn-lt"/>
                          <a:ea typeface="+mn-ea"/>
                          <a:cs typeface="+mn-cs"/>
                        </a:rPr>
                        <a:t>Or where there is no Managing Director or for any unavoidable</a:t>
                      </a:r>
                    </a:p>
                    <a:p>
                      <a:r>
                        <a:rPr kumimoji="0" lang="en-US" sz="1400" b="1" kern="1200" baseline="0" dirty="0" smtClean="0">
                          <a:solidFill>
                            <a:schemeClr val="dk1"/>
                          </a:solidFill>
                          <a:latin typeface="+mn-lt"/>
                          <a:ea typeface="+mn-ea"/>
                          <a:cs typeface="+mn-cs"/>
                        </a:rPr>
                        <a:t>reason - by any other director</a:t>
                      </a:r>
                      <a:endParaRPr lang="en-US" sz="1400" b="1" dirty="0"/>
                    </a:p>
                  </a:txBody>
                  <a:tcPr>
                    <a:solidFill>
                      <a:srgbClr val="FFC000"/>
                    </a:solidFill>
                  </a:tcPr>
                </a:tc>
              </a:tr>
              <a:tr h="370840">
                <a:tc>
                  <a:txBody>
                    <a:bodyPr/>
                    <a:lstStyle/>
                    <a:p>
                      <a:r>
                        <a:rPr lang="en-US" sz="1400" b="1" dirty="0" smtClean="0"/>
                        <a:t>COMPANY NOT RESIDENT IN INDIA</a:t>
                      </a:r>
                      <a:endParaRPr lang="en-US" sz="1400" b="1" dirty="0"/>
                    </a:p>
                  </a:txBody>
                  <a:tcPr>
                    <a:solidFill>
                      <a:srgbClr val="FFFFFF"/>
                    </a:solidFill>
                  </a:tcPr>
                </a:tc>
                <a:tc>
                  <a:txBody>
                    <a:bodyPr/>
                    <a:lstStyle/>
                    <a:p>
                      <a:r>
                        <a:rPr kumimoji="0" lang="en-US" sz="1400" b="1" kern="1200" baseline="0" dirty="0" smtClean="0">
                          <a:solidFill>
                            <a:schemeClr val="dk1"/>
                          </a:solidFill>
                          <a:latin typeface="+mn-lt"/>
                          <a:ea typeface="+mn-ea"/>
                          <a:cs typeface="+mn-cs"/>
                        </a:rPr>
                        <a:t>By a person who holds a valid power of attorney from such</a:t>
                      </a:r>
                    </a:p>
                    <a:p>
                      <a:r>
                        <a:rPr kumimoji="0" lang="en-US" sz="1400" b="1" kern="1200" baseline="0" dirty="0" smtClean="0">
                          <a:solidFill>
                            <a:schemeClr val="dk1"/>
                          </a:solidFill>
                          <a:latin typeface="+mn-lt"/>
                          <a:ea typeface="+mn-ea"/>
                          <a:cs typeface="+mn-cs"/>
                        </a:rPr>
                        <a:t>Company</a:t>
                      </a:r>
                      <a:endParaRPr lang="en-US" sz="1400" b="1" dirty="0"/>
                    </a:p>
                  </a:txBody>
                  <a:tcPr>
                    <a:solidFill>
                      <a:srgbClr val="FFFFFF"/>
                    </a:solidFill>
                  </a:tcPr>
                </a:tc>
              </a:tr>
              <a:tr h="370840">
                <a:tc>
                  <a:txBody>
                    <a:bodyPr/>
                    <a:lstStyle/>
                    <a:p>
                      <a:r>
                        <a:rPr lang="en-US" sz="1400" b="1" dirty="0" smtClean="0"/>
                        <a:t>FIRM</a:t>
                      </a:r>
                      <a:endParaRPr lang="en-US" sz="1400" b="1" dirty="0"/>
                    </a:p>
                  </a:txBody>
                  <a:tcPr>
                    <a:solidFill>
                      <a:schemeClr val="accent2">
                        <a:lumMod val="40000"/>
                        <a:lumOff val="60000"/>
                      </a:schemeClr>
                    </a:solidFill>
                  </a:tcPr>
                </a:tc>
                <a:tc>
                  <a:txBody>
                    <a:bodyPr/>
                    <a:lstStyle/>
                    <a:p>
                      <a:r>
                        <a:rPr kumimoji="0" lang="en-US" sz="1400" b="1" kern="1200" baseline="0" dirty="0" smtClean="0">
                          <a:solidFill>
                            <a:schemeClr val="dk1"/>
                          </a:solidFill>
                          <a:latin typeface="+mn-lt"/>
                          <a:ea typeface="+mn-ea"/>
                          <a:cs typeface="+mn-cs"/>
                        </a:rPr>
                        <a:t>By the Managing Partner or for any unavoidable reason - by any</a:t>
                      </a:r>
                    </a:p>
                    <a:p>
                      <a:r>
                        <a:rPr kumimoji="0" lang="en-US" sz="1400" b="1" kern="1200" baseline="0" dirty="0" smtClean="0">
                          <a:solidFill>
                            <a:schemeClr val="dk1"/>
                          </a:solidFill>
                          <a:latin typeface="+mn-lt"/>
                          <a:ea typeface="+mn-ea"/>
                          <a:cs typeface="+mn-cs"/>
                        </a:rPr>
                        <a:t>other partner not being a minor</a:t>
                      </a:r>
                      <a:endParaRPr lang="en-US" sz="1400" b="1" dirty="0"/>
                    </a:p>
                  </a:txBody>
                  <a:tcPr>
                    <a:solidFill>
                      <a:schemeClr val="accent2">
                        <a:lumMod val="40000"/>
                        <a:lumOff val="60000"/>
                      </a:schemeClr>
                    </a:solidFill>
                  </a:tcPr>
                </a:tc>
              </a:tr>
              <a:tr h="370840">
                <a:tc>
                  <a:txBody>
                    <a:bodyPr/>
                    <a:lstStyle/>
                    <a:p>
                      <a:r>
                        <a:rPr lang="en-US" sz="1400" b="1" dirty="0" smtClean="0"/>
                        <a:t>POLITICAL PARTIES</a:t>
                      </a:r>
                      <a:endParaRPr lang="en-US" sz="1400" b="1" dirty="0"/>
                    </a:p>
                  </a:txBody>
                  <a:tcPr/>
                </a:tc>
                <a:tc>
                  <a:txBody>
                    <a:bodyPr/>
                    <a:lstStyle/>
                    <a:p>
                      <a:r>
                        <a:rPr kumimoji="0" lang="en-US" sz="1400" b="1" kern="1200" baseline="0" dirty="0" smtClean="0">
                          <a:solidFill>
                            <a:schemeClr val="dk1"/>
                          </a:solidFill>
                          <a:latin typeface="+mn-lt"/>
                          <a:ea typeface="+mn-ea"/>
                          <a:cs typeface="+mn-cs"/>
                        </a:rPr>
                        <a:t>By the Chief Executive Officer</a:t>
                      </a:r>
                      <a:endParaRPr lang="en-US" sz="1400" b="1" dirty="0"/>
                    </a:p>
                  </a:txBody>
                  <a:tcPr/>
                </a:tc>
              </a:tr>
              <a:tr h="370840">
                <a:tc>
                  <a:txBody>
                    <a:bodyPr/>
                    <a:lstStyle/>
                    <a:p>
                      <a:r>
                        <a:rPr lang="en-US" sz="1400" b="1" dirty="0" smtClean="0"/>
                        <a:t>LOCAL AUTHORITY</a:t>
                      </a:r>
                      <a:endParaRPr lang="en-US" sz="1400" b="1" dirty="0"/>
                    </a:p>
                  </a:txBody>
                  <a:tcPr/>
                </a:tc>
                <a:tc>
                  <a:txBody>
                    <a:bodyPr/>
                    <a:lstStyle/>
                    <a:p>
                      <a:r>
                        <a:rPr kumimoji="0" lang="en-US" sz="1400" b="1" kern="1200" baseline="0" dirty="0" smtClean="0">
                          <a:solidFill>
                            <a:schemeClr val="dk1"/>
                          </a:solidFill>
                          <a:latin typeface="+mn-lt"/>
                          <a:ea typeface="+mn-ea"/>
                          <a:cs typeface="+mn-cs"/>
                        </a:rPr>
                        <a:t>By the Principal Officer</a:t>
                      </a:r>
                      <a:endParaRPr lang="en-US" sz="1400" b="1" dirty="0"/>
                    </a:p>
                  </a:txBody>
                  <a:tcPr/>
                </a:tc>
              </a:tr>
              <a:tr h="370840">
                <a:tc>
                  <a:txBody>
                    <a:bodyPr/>
                    <a:lstStyle/>
                    <a:p>
                      <a:r>
                        <a:rPr lang="en-US" sz="1400" b="1" dirty="0" smtClean="0"/>
                        <a:t>OTHER ASSOCIATION</a:t>
                      </a:r>
                    </a:p>
                  </a:txBody>
                  <a:tcPr/>
                </a:tc>
                <a:tc>
                  <a:txBody>
                    <a:bodyPr/>
                    <a:lstStyle/>
                    <a:p>
                      <a:r>
                        <a:rPr kumimoji="0" lang="en-US" sz="1400" b="1" kern="1200" baseline="0" dirty="0" smtClean="0">
                          <a:solidFill>
                            <a:schemeClr val="dk1"/>
                          </a:solidFill>
                          <a:latin typeface="+mn-lt"/>
                          <a:ea typeface="+mn-ea"/>
                          <a:cs typeface="+mn-cs"/>
                        </a:rPr>
                        <a:t>By any member of the association or the Principal Officer thereof</a:t>
                      </a:r>
                      <a:endParaRPr lang="en-US" sz="1400" b="1" dirty="0"/>
                    </a:p>
                  </a:txBody>
                  <a:tcPr/>
                </a:tc>
              </a:tr>
              <a:tr h="370840">
                <a:tc>
                  <a:txBody>
                    <a:bodyPr/>
                    <a:lstStyle/>
                    <a:p>
                      <a:r>
                        <a:rPr lang="en-US" sz="1400" b="1" dirty="0" smtClean="0"/>
                        <a:t>OTHER PERSON</a:t>
                      </a:r>
                    </a:p>
                  </a:txBody>
                  <a:tcPr/>
                </a:tc>
                <a:tc>
                  <a:txBody>
                    <a:bodyPr/>
                    <a:lstStyle/>
                    <a:p>
                      <a:r>
                        <a:rPr kumimoji="0" lang="en-US" sz="1400" b="1" kern="1200" baseline="0" dirty="0" smtClean="0">
                          <a:solidFill>
                            <a:schemeClr val="dk1"/>
                          </a:solidFill>
                          <a:latin typeface="+mn-lt"/>
                          <a:ea typeface="+mn-ea"/>
                          <a:cs typeface="+mn-cs"/>
                        </a:rPr>
                        <a:t>By that person or some person competent to act on his behalf</a:t>
                      </a:r>
                      <a:endParaRPr lang="en-US" sz="1400" b="1" dirty="0"/>
                    </a:p>
                  </a:txBody>
                  <a:tcPr/>
                </a:tc>
              </a:tr>
            </a:tbl>
          </a:graphicData>
        </a:graphic>
      </p:graphicFrame>
      <p:pic>
        <p:nvPicPr>
          <p:cNvPr id="7" name="Picture 6" descr="CA_logo_icai.jpg"/>
          <p:cNvPicPr>
            <a:picLocks noChangeAspect="1"/>
          </p:cNvPicPr>
          <p:nvPr/>
        </p:nvPicPr>
        <p:blipFill>
          <a:blip r:embed="rId2" cstate="print"/>
          <a:stretch>
            <a:fillRect/>
          </a:stretch>
        </p:blipFill>
        <p:spPr>
          <a:xfrm>
            <a:off x="8229599" y="6172200"/>
            <a:ext cx="721360" cy="548640"/>
          </a:xfrm>
          <a:prstGeom prst="rect">
            <a:avLst/>
          </a:prstGeom>
        </p:spPr>
      </p:pic>
      <p:sp>
        <p:nvSpPr>
          <p:cNvPr id="8" name="Right Arrow 7"/>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Permanent Account Number</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34</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a:bodyPr>
          <a:lstStyle/>
          <a:p>
            <a:r>
              <a:rPr lang="en-US" dirty="0" smtClean="0"/>
              <a:t>Govt. is determined to track down those trying to evade taxes.</a:t>
            </a:r>
          </a:p>
          <a:p>
            <a:r>
              <a:rPr lang="en-US" dirty="0" smtClean="0"/>
              <a:t>It proposes to issue a Permanent Account Number (PAN), </a:t>
            </a:r>
            <a:r>
              <a:rPr lang="en-US" dirty="0" err="1" smtClean="0"/>
              <a:t>suo</a:t>
            </a:r>
            <a:r>
              <a:rPr lang="en-US" dirty="0" smtClean="0"/>
              <a:t> </a:t>
            </a:r>
            <a:r>
              <a:rPr lang="en-US" dirty="0" err="1" smtClean="0"/>
              <a:t>moto</a:t>
            </a:r>
            <a:r>
              <a:rPr lang="en-US" dirty="0" smtClean="0"/>
              <a:t>, if any authority discovers that it has not been mentioned for specific transaction where it is mandatory to do so.</a:t>
            </a:r>
          </a:p>
          <a:p>
            <a:r>
              <a:rPr lang="en-US" dirty="0" smtClean="0"/>
              <a:t>The person will be issued a PAN by the assessing officers.</a:t>
            </a:r>
          </a:p>
          <a:p>
            <a:r>
              <a:rPr lang="en-US" dirty="0" smtClean="0"/>
              <a:t>The provision would be effective from June 1,2006.</a:t>
            </a:r>
          </a:p>
          <a:p>
            <a:r>
              <a:rPr lang="en-US" dirty="0" smtClean="0"/>
              <a:t>Already a penalty of Rs.10,000 is required to be paid if the PAN is missing.</a:t>
            </a:r>
            <a:endParaRPr lang="en-US" dirty="0"/>
          </a:p>
        </p:txBody>
      </p:sp>
      <p:pic>
        <p:nvPicPr>
          <p:cNvPr id="6" name="Picture 5" descr="CA_logo_icai.jpg"/>
          <p:cNvPicPr>
            <a:picLocks noChangeAspect="1"/>
          </p:cNvPicPr>
          <p:nvPr/>
        </p:nvPicPr>
        <p:blipFill>
          <a:blip r:embed="rId2" cstate="print"/>
          <a:stretch>
            <a:fillRect/>
          </a:stretch>
        </p:blipFill>
        <p:spPr>
          <a:xfrm>
            <a:off x="8229600" y="6172200"/>
            <a:ext cx="721359" cy="548640"/>
          </a:xfrm>
          <a:prstGeom prst="rect">
            <a:avLst/>
          </a:prstGeom>
        </p:spPr>
      </p:pic>
      <p:sp>
        <p:nvSpPr>
          <p:cNvPr id="7" name="Right Arrow 6"/>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rmAutofit fontScale="90000"/>
          </a:bodyPr>
          <a:lstStyle/>
          <a:p>
            <a:pPr algn="ctr"/>
            <a:r>
              <a:rPr lang="en-US" dirty="0" smtClean="0">
                <a:solidFill>
                  <a:schemeClr val="tx1"/>
                </a:solidFill>
              </a:rPr>
              <a:t>Power of the Board U/s 139C/139D</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35</a:t>
            </a:fld>
            <a:endParaRPr lang="en-US"/>
          </a:p>
        </p:txBody>
      </p:sp>
      <p:sp>
        <p:nvSpPr>
          <p:cNvPr id="5" name="Content Placeholder 4"/>
          <p:cNvSpPr>
            <a:spLocks noGrp="1"/>
          </p:cNvSpPr>
          <p:nvPr>
            <p:ph sz="quarter" idx="1"/>
          </p:nvPr>
        </p:nvSpPr>
        <p:spPr>
          <a:solidFill>
            <a:schemeClr val="accent1">
              <a:lumMod val="20000"/>
              <a:lumOff val="80000"/>
            </a:schemeClr>
          </a:solidFill>
          <a:effectLst>
            <a:innerShdw blurRad="114300">
              <a:prstClr val="black"/>
            </a:innerShdw>
          </a:effectLst>
        </p:spPr>
        <p:txBody>
          <a:bodyPr>
            <a:normAutofit fontScale="92500" lnSpcReduction="20000"/>
          </a:bodyPr>
          <a:lstStyle/>
          <a:p>
            <a:r>
              <a:rPr lang="en-US" dirty="0" smtClean="0"/>
              <a:t>The Board may make rules for a class or classes of persons who may not be required to furnish documents which are otherwise required to be furnished along with the return.</a:t>
            </a:r>
          </a:p>
          <a:p>
            <a:r>
              <a:rPr lang="en-US" dirty="0" smtClean="0"/>
              <a:t>The said documents are to be produced before the Assessing Officer on demand.</a:t>
            </a:r>
          </a:p>
          <a:p>
            <a:r>
              <a:rPr lang="en-US" dirty="0" smtClean="0"/>
              <a:t>The Board may make rules for :</a:t>
            </a:r>
          </a:p>
          <a:p>
            <a:pPr algn="just">
              <a:buFont typeface="Wingdings" pitchFamily="2" charset="2"/>
              <a:buChar char="ü"/>
            </a:pPr>
            <a:r>
              <a:rPr lang="en-US" dirty="0" smtClean="0"/>
              <a:t>• The class or classes of persons to furnish the return in electronic form.</a:t>
            </a:r>
          </a:p>
          <a:p>
            <a:pPr algn="just">
              <a:buFont typeface="Wingdings" pitchFamily="2" charset="2"/>
              <a:buChar char="ü"/>
            </a:pPr>
            <a:r>
              <a:rPr lang="en-US" dirty="0" smtClean="0"/>
              <a:t>• The form and manner of E-Return.</a:t>
            </a:r>
          </a:p>
          <a:p>
            <a:pPr algn="just">
              <a:buFont typeface="Wingdings" pitchFamily="2" charset="2"/>
              <a:buChar char="ü"/>
            </a:pPr>
            <a:r>
              <a:rPr lang="en-US" dirty="0" smtClean="0"/>
              <a:t>• The documents which are not required to be furnished along with the E-Return but to be produced before AO on demand.</a:t>
            </a:r>
          </a:p>
          <a:p>
            <a:pPr algn="just">
              <a:buFont typeface="Wingdings" pitchFamily="2" charset="2"/>
              <a:buChar char="ü"/>
            </a:pPr>
            <a:r>
              <a:rPr lang="en-US" dirty="0" smtClean="0"/>
              <a:t>• The computer resource or the electronic record to which the E-Return form may be transmitted.</a:t>
            </a:r>
            <a:endParaRPr lang="en-US" dirty="0"/>
          </a:p>
        </p:txBody>
      </p:sp>
      <p:pic>
        <p:nvPicPr>
          <p:cNvPr id="6" name="Picture 5" descr="CA_logo_icai.jpg"/>
          <p:cNvPicPr>
            <a:picLocks noChangeAspect="1"/>
          </p:cNvPicPr>
          <p:nvPr/>
        </p:nvPicPr>
        <p:blipFill>
          <a:blip r:embed="rId2" cstate="print"/>
          <a:stretch>
            <a:fillRect/>
          </a:stretch>
        </p:blipFill>
        <p:spPr>
          <a:xfrm>
            <a:off x="8229600" y="6172200"/>
            <a:ext cx="721359" cy="548640"/>
          </a:xfrm>
          <a:prstGeom prst="rect">
            <a:avLst/>
          </a:prstGeom>
        </p:spPr>
      </p:pic>
      <p:sp>
        <p:nvSpPr>
          <p:cNvPr id="7" name="Right Arrow 6"/>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RULE :12(2) of the </a:t>
            </a:r>
            <a:r>
              <a:rPr lang="en-US" dirty="0" err="1" smtClean="0">
                <a:solidFill>
                  <a:schemeClr val="tx1"/>
                </a:solidFill>
              </a:rPr>
              <a:t>I.T.Rule</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36</a:t>
            </a:fld>
            <a:endParaRPr lang="en-US"/>
          </a:p>
        </p:txBody>
      </p:sp>
      <p:sp>
        <p:nvSpPr>
          <p:cNvPr id="5" name="Content Placeholder 4"/>
          <p:cNvSpPr>
            <a:spLocks noGrp="1"/>
          </p:cNvSpPr>
          <p:nvPr>
            <p:ph sz="quarter" idx="1"/>
          </p:nvPr>
        </p:nvSpPr>
        <p:spPr>
          <a:solidFill>
            <a:schemeClr val="accent1">
              <a:lumMod val="20000"/>
              <a:lumOff val="80000"/>
            </a:schemeClr>
          </a:solidFill>
          <a:effectLst>
            <a:outerShdw blurRad="63500" sx="102000" sy="102000" algn="ctr" rotWithShape="0">
              <a:prstClr val="black">
                <a:alpha val="40000"/>
              </a:prstClr>
            </a:outerShdw>
          </a:effectLst>
        </p:spPr>
        <p:txBody>
          <a:bodyPr>
            <a:normAutofit fontScale="92500"/>
          </a:bodyPr>
          <a:lstStyle/>
          <a:p>
            <a:r>
              <a:rPr lang="en-US" u="sng" dirty="0" smtClean="0">
                <a:solidFill>
                  <a:srgbClr val="FF0000"/>
                </a:solidFill>
              </a:rPr>
              <a:t>Under the said power, Rule 12(2) inserted which reads as under:</a:t>
            </a:r>
          </a:p>
          <a:p>
            <a:pPr algn="just">
              <a:buNone/>
            </a:pPr>
            <a:r>
              <a:rPr lang="en-US" dirty="0" smtClean="0"/>
              <a:t>	The return of income and return of fringe benefits required to be furnished in Form No. ITR-1, 2, 3, 4, 5, 6 or 8 shall </a:t>
            </a:r>
            <a:r>
              <a:rPr lang="en-US" b="1" dirty="0" smtClean="0"/>
              <a:t>not be accompanied by a statement </a:t>
            </a:r>
            <a:r>
              <a:rPr lang="en-US" dirty="0" smtClean="0"/>
              <a:t>showing the </a:t>
            </a:r>
            <a:r>
              <a:rPr lang="en-US" b="1" dirty="0" smtClean="0"/>
              <a:t>computation of the tax payable on the </a:t>
            </a:r>
            <a:r>
              <a:rPr lang="en-US" dirty="0" smtClean="0"/>
              <a:t>basis of the return, or proof of the tax, if any, claimed to have been deducted or collected at source or the</a:t>
            </a:r>
          </a:p>
          <a:p>
            <a:pPr algn="just">
              <a:buNone/>
            </a:pPr>
            <a:r>
              <a:rPr lang="en-US" dirty="0" smtClean="0"/>
              <a:t>    advance tax or tax on self-assessment, if any, claimed to have been paid or any document or copy of any account or form or report of audit required to be attached with the return of income or the return of fringe benefits under any of the provisions of the Act.</a:t>
            </a:r>
            <a:endParaRPr lang="en-US" dirty="0"/>
          </a:p>
        </p:txBody>
      </p:sp>
      <p:pic>
        <p:nvPicPr>
          <p:cNvPr id="6" name="Picture 5" descr="CA_logo_icai.jpg"/>
          <p:cNvPicPr>
            <a:picLocks noChangeAspect="1"/>
          </p:cNvPicPr>
          <p:nvPr/>
        </p:nvPicPr>
        <p:blipFill>
          <a:blip r:embed="rId2" cstate="print"/>
          <a:stretch>
            <a:fillRect/>
          </a:stretch>
        </p:blipFill>
        <p:spPr>
          <a:xfrm>
            <a:off x="8305800" y="6172200"/>
            <a:ext cx="721359" cy="548640"/>
          </a:xfrm>
          <a:prstGeom prst="rect">
            <a:avLst/>
          </a:prstGeom>
        </p:spPr>
      </p:pic>
      <p:sp>
        <p:nvSpPr>
          <p:cNvPr id="7" name="Right Arrow 6"/>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
          </p:nvPr>
        </p:nvGraphicFramePr>
        <p:xfrm>
          <a:off x="914400" y="1447800"/>
          <a:ext cx="7696200" cy="4145280"/>
        </p:xfrm>
        <a:graphic>
          <a:graphicData uri="http://schemas.openxmlformats.org/drawingml/2006/table">
            <a:tbl>
              <a:tblPr firstRow="1" bandRow="1">
                <a:effectLst>
                  <a:innerShdw blurRad="114300">
                    <a:prstClr val="black"/>
                  </a:innerShdw>
                </a:effectLst>
                <a:tableStyleId>{5C22544A-7EE6-4342-B048-85BDC9FD1C3A}</a:tableStyleId>
              </a:tblPr>
              <a:tblGrid>
                <a:gridCol w="533400"/>
                <a:gridCol w="3148775"/>
                <a:gridCol w="1295400"/>
                <a:gridCol w="838200"/>
                <a:gridCol w="838200"/>
                <a:gridCol w="1042225"/>
              </a:tblGrid>
              <a:tr h="370840">
                <a:tc rowSpan="2">
                  <a:txBody>
                    <a:bodyPr/>
                    <a:lstStyle/>
                    <a:p>
                      <a:pPr algn="ctr"/>
                      <a:r>
                        <a:rPr lang="en-US" dirty="0" smtClean="0"/>
                        <a:t>Sl. No.</a:t>
                      </a:r>
                      <a:endParaRPr lang="en-US" dirty="0"/>
                    </a:p>
                  </a:txBody>
                  <a:tcPr>
                    <a:solidFill>
                      <a:srgbClr val="C00000"/>
                    </a:solidFill>
                  </a:tcPr>
                </a:tc>
                <a:tc>
                  <a:txBody>
                    <a:bodyPr/>
                    <a:lstStyle/>
                    <a:p>
                      <a:pPr algn="r"/>
                      <a:r>
                        <a:rPr kumimoji="0" lang="en-US" sz="1800" b="1" kern="1200" baseline="0" dirty="0" smtClean="0">
                          <a:solidFill>
                            <a:schemeClr val="lt1"/>
                          </a:solidFill>
                          <a:latin typeface="+mn-lt"/>
                          <a:ea typeface="+mn-ea"/>
                          <a:cs typeface="+mn-cs"/>
                        </a:rPr>
                        <a:t>For ⇒</a:t>
                      </a:r>
                      <a:endParaRPr lang="en-US" dirty="0"/>
                    </a:p>
                  </a:txBody>
                  <a:tcPr>
                    <a:solidFill>
                      <a:srgbClr val="C00000"/>
                    </a:solidFill>
                  </a:tcPr>
                </a:tc>
                <a:tc>
                  <a:txBody>
                    <a:bodyPr/>
                    <a:lstStyle/>
                    <a:p>
                      <a:pPr algn="ctr"/>
                      <a:r>
                        <a:rPr lang="en-US" dirty="0" err="1" smtClean="0"/>
                        <a:t>Indivudual</a:t>
                      </a:r>
                      <a:endParaRPr lang="en-US" dirty="0"/>
                    </a:p>
                  </a:txBody>
                  <a:tcPr>
                    <a:solidFill>
                      <a:srgbClr val="C00000"/>
                    </a:solidFill>
                  </a:tcPr>
                </a:tc>
                <a:tc gridSpan="3">
                  <a:txBody>
                    <a:bodyPr/>
                    <a:lstStyle/>
                    <a:p>
                      <a:pPr algn="ctr"/>
                      <a:r>
                        <a:rPr lang="en-US" dirty="0" smtClean="0"/>
                        <a:t>Individual , HUF</a:t>
                      </a:r>
                      <a:endParaRPr lang="en-US" dirty="0"/>
                    </a:p>
                  </a:txBody>
                  <a:tcPr>
                    <a:solidFill>
                      <a:srgbClr val="C00000"/>
                    </a:solidFill>
                  </a:tcPr>
                </a:tc>
                <a:tc hMerge="1">
                  <a:txBody>
                    <a:bodyPr/>
                    <a:lstStyle/>
                    <a:p>
                      <a:endParaRPr lang="en-US" dirty="0"/>
                    </a:p>
                  </a:txBody>
                  <a:tcPr>
                    <a:solidFill>
                      <a:schemeClr val="accent1">
                        <a:lumMod val="20000"/>
                        <a:lumOff val="80000"/>
                      </a:schemeClr>
                    </a:solidFill>
                  </a:tcPr>
                </a:tc>
                <a:tc hMerge="1">
                  <a:txBody>
                    <a:bodyPr/>
                    <a:lstStyle/>
                    <a:p>
                      <a:endParaRPr lang="en-US" dirty="0"/>
                    </a:p>
                  </a:txBody>
                  <a:tcPr>
                    <a:solidFill>
                      <a:schemeClr val="accent1">
                        <a:lumMod val="20000"/>
                        <a:lumOff val="80000"/>
                      </a:schemeClr>
                    </a:solidFill>
                  </a:tcPr>
                </a:tc>
              </a:tr>
              <a:tr h="370840">
                <a:tc vMerge="1">
                  <a:txBody>
                    <a:bodyPr/>
                    <a:lstStyle/>
                    <a:p>
                      <a:endParaRPr lang="en-US" dirty="0"/>
                    </a:p>
                  </a:txBody>
                  <a:tcPr/>
                </a:tc>
                <a:tc>
                  <a:txBody>
                    <a:bodyPr/>
                    <a:lstStyle/>
                    <a:p>
                      <a:r>
                        <a:rPr kumimoji="0" lang="en-US" sz="1800" b="1" kern="1200" baseline="0" dirty="0" smtClean="0">
                          <a:solidFill>
                            <a:schemeClr val="dk1"/>
                          </a:solidFill>
                          <a:latin typeface="+mn-lt"/>
                          <a:ea typeface="+mn-ea"/>
                          <a:cs typeface="+mn-cs"/>
                        </a:rPr>
                        <a:t>Source of Income ⇓</a:t>
                      </a:r>
                      <a:endParaRPr lang="en-US" dirty="0"/>
                    </a:p>
                  </a:txBody>
                  <a:tcPr/>
                </a:tc>
                <a:tc>
                  <a:txBody>
                    <a:bodyPr/>
                    <a:lstStyle/>
                    <a:p>
                      <a:pPr algn="ctr"/>
                      <a:r>
                        <a:rPr lang="en-US" dirty="0" smtClean="0"/>
                        <a:t>ITR-1</a:t>
                      </a:r>
                      <a:endParaRPr lang="en-US" dirty="0"/>
                    </a:p>
                  </a:txBody>
                  <a:tcPr/>
                </a:tc>
                <a:tc>
                  <a:txBody>
                    <a:bodyPr/>
                    <a:lstStyle/>
                    <a:p>
                      <a:pPr algn="ctr"/>
                      <a:r>
                        <a:rPr lang="en-US" dirty="0" smtClean="0"/>
                        <a:t>ITR-2</a:t>
                      </a:r>
                      <a:endParaRPr lang="en-US" dirty="0"/>
                    </a:p>
                  </a:txBody>
                  <a:tcPr/>
                </a:tc>
                <a:tc>
                  <a:txBody>
                    <a:bodyPr/>
                    <a:lstStyle/>
                    <a:p>
                      <a:pPr algn="ctr"/>
                      <a:r>
                        <a:rPr lang="en-US" dirty="0" smtClean="0"/>
                        <a:t>ITR-3</a:t>
                      </a:r>
                      <a:endParaRPr lang="en-US" dirty="0"/>
                    </a:p>
                  </a:txBody>
                  <a:tcPr/>
                </a:tc>
                <a:tc>
                  <a:txBody>
                    <a:bodyPr/>
                    <a:lstStyle/>
                    <a:p>
                      <a:pPr algn="ctr"/>
                      <a:r>
                        <a:rPr lang="en-US" dirty="0" smtClean="0"/>
                        <a:t>ITR-4</a:t>
                      </a:r>
                      <a:endParaRPr lang="en-US" dirty="0"/>
                    </a:p>
                  </a:txBody>
                  <a:tcPr/>
                </a:tc>
              </a:tr>
              <a:tr h="370840">
                <a:tc>
                  <a:txBody>
                    <a:bodyPr/>
                    <a:lstStyle/>
                    <a:p>
                      <a:r>
                        <a:rPr lang="en-US" dirty="0" smtClean="0"/>
                        <a:t>1</a:t>
                      </a:r>
                      <a:endParaRPr lang="en-US" dirty="0"/>
                    </a:p>
                  </a:txBody>
                  <a:tcPr/>
                </a:tc>
                <a:tc>
                  <a:txBody>
                    <a:bodyPr/>
                    <a:lstStyle/>
                    <a:p>
                      <a:r>
                        <a:rPr kumimoji="0" lang="en-US" sz="1800" kern="1200" baseline="0" dirty="0" smtClean="0">
                          <a:solidFill>
                            <a:schemeClr val="dk1"/>
                          </a:solidFill>
                          <a:latin typeface="+mn-lt"/>
                          <a:ea typeface="+mn-ea"/>
                          <a:cs typeface="+mn-cs"/>
                        </a:rPr>
                        <a:t>Income from Salary/Pension</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2</a:t>
                      </a:r>
                      <a:endParaRPr lang="en-US" dirty="0"/>
                    </a:p>
                  </a:txBody>
                  <a:tcPr/>
                </a:tc>
                <a:tc>
                  <a:txBody>
                    <a:bodyPr/>
                    <a:lstStyle/>
                    <a:p>
                      <a:r>
                        <a:rPr kumimoji="0" lang="en-US" sz="1800" kern="1200" baseline="0" dirty="0" smtClean="0">
                          <a:solidFill>
                            <a:schemeClr val="dk1"/>
                          </a:solidFill>
                          <a:latin typeface="+mn-lt"/>
                          <a:ea typeface="+mn-ea"/>
                          <a:cs typeface="+mn-cs"/>
                        </a:rPr>
                        <a:t>Income from Other Sources (only</a:t>
                      </a:r>
                    </a:p>
                    <a:p>
                      <a:r>
                        <a:rPr kumimoji="0" lang="en-US" sz="1800" kern="1200" baseline="0" dirty="0" smtClean="0">
                          <a:solidFill>
                            <a:schemeClr val="dk1"/>
                          </a:solidFill>
                          <a:latin typeface="+mn-lt"/>
                          <a:ea typeface="+mn-ea"/>
                          <a:cs typeface="+mn-cs"/>
                        </a:rPr>
                        <a:t>Interest Income or Family Pension)</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3</a:t>
                      </a:r>
                      <a:endParaRPr lang="en-US" dirty="0"/>
                    </a:p>
                  </a:txBody>
                  <a:tcPr/>
                </a:tc>
                <a:tc>
                  <a:txBody>
                    <a:bodyPr/>
                    <a:lstStyle/>
                    <a:p>
                      <a:r>
                        <a:rPr kumimoji="0" lang="en-US" sz="1800" kern="1200" baseline="0" dirty="0" smtClean="0">
                          <a:solidFill>
                            <a:schemeClr val="dk1"/>
                          </a:solidFill>
                          <a:latin typeface="+mn-lt"/>
                          <a:ea typeface="+mn-ea"/>
                          <a:cs typeface="+mn-cs"/>
                        </a:rPr>
                        <a:t>Income/Loss from Other Sources </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4</a:t>
                      </a:r>
                      <a:endParaRPr lang="en-US" dirty="0"/>
                    </a:p>
                  </a:txBody>
                  <a:tcPr/>
                </a:tc>
                <a:tc>
                  <a:txBody>
                    <a:bodyPr/>
                    <a:lstStyle/>
                    <a:p>
                      <a:r>
                        <a:rPr kumimoji="0" lang="en-US" sz="1800" kern="1200" baseline="0" dirty="0" smtClean="0">
                          <a:solidFill>
                            <a:schemeClr val="dk1"/>
                          </a:solidFill>
                          <a:latin typeface="+mn-lt"/>
                          <a:ea typeface="+mn-ea"/>
                          <a:cs typeface="+mn-cs"/>
                        </a:rPr>
                        <a:t>Income/Loss from House Property</a:t>
                      </a:r>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5</a:t>
                      </a:r>
                      <a:endParaRPr lang="en-US" dirty="0"/>
                    </a:p>
                  </a:txBody>
                  <a:tcPr/>
                </a:tc>
                <a:tc>
                  <a:txBody>
                    <a:bodyPr/>
                    <a:lstStyle/>
                    <a:p>
                      <a:r>
                        <a:rPr kumimoji="0" lang="en-US" sz="1800" kern="1200" baseline="0" dirty="0" smtClean="0">
                          <a:solidFill>
                            <a:schemeClr val="dk1"/>
                          </a:solidFill>
                          <a:latin typeface="+mn-lt"/>
                          <a:ea typeface="+mn-ea"/>
                          <a:cs typeface="+mn-cs"/>
                        </a:rPr>
                        <a:t>Capital Gains/Loss on sale of</a:t>
                      </a:r>
                    </a:p>
                    <a:p>
                      <a:r>
                        <a:rPr kumimoji="0" lang="en-US" sz="1800" kern="1200" baseline="0" dirty="0" smtClean="0">
                          <a:solidFill>
                            <a:schemeClr val="dk1"/>
                          </a:solidFill>
                          <a:latin typeface="+mn-lt"/>
                          <a:ea typeface="+mn-ea"/>
                          <a:cs typeface="+mn-cs"/>
                        </a:rPr>
                        <a:t>investments/property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6</a:t>
                      </a:r>
                    </a:p>
                  </a:txBody>
                  <a:tcPr/>
                </a:tc>
                <a:tc>
                  <a:txBody>
                    <a:bodyPr/>
                    <a:lstStyle/>
                    <a:p>
                      <a:r>
                        <a:rPr kumimoji="0" lang="en-US" sz="1800" kern="1200" baseline="0" dirty="0" smtClean="0">
                          <a:solidFill>
                            <a:schemeClr val="dk1"/>
                          </a:solidFill>
                          <a:latin typeface="+mn-lt"/>
                          <a:ea typeface="+mn-ea"/>
                          <a:cs typeface="+mn-cs"/>
                        </a:rPr>
                        <a:t>Partner in a Partnership Firm</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7</a:t>
                      </a:r>
                    </a:p>
                  </a:txBody>
                  <a:tcPr/>
                </a:tc>
                <a:tc>
                  <a:txBody>
                    <a:bodyPr/>
                    <a:lstStyle/>
                    <a:p>
                      <a:r>
                        <a:rPr kumimoji="0" lang="en-US" sz="1800" kern="1200" baseline="0" dirty="0" smtClean="0">
                          <a:solidFill>
                            <a:schemeClr val="dk1"/>
                          </a:solidFill>
                          <a:latin typeface="+mn-lt"/>
                          <a:ea typeface="+mn-ea"/>
                          <a:cs typeface="+mn-cs"/>
                        </a:rPr>
                        <a:t>Income from Proprietary</a:t>
                      </a:r>
                    </a:p>
                    <a:p>
                      <a:r>
                        <a:rPr kumimoji="0" lang="en-US" sz="1800" kern="1200" baseline="0" dirty="0" smtClean="0">
                          <a:solidFill>
                            <a:schemeClr val="dk1"/>
                          </a:solidFill>
                          <a:latin typeface="+mn-lt"/>
                          <a:ea typeface="+mn-ea"/>
                          <a:cs typeface="+mn-cs"/>
                        </a:rPr>
                        <a:t>Business/Profession</a:t>
                      </a:r>
                      <a:endParaRPr lang="en-US" dirty="0" smtClean="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bl>
          </a:graphicData>
        </a:graphic>
      </p:graphicFrame>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E-Return At a Glance</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37</a:t>
            </a:fld>
            <a:endParaRPr lang="en-US"/>
          </a:p>
        </p:txBody>
      </p:sp>
      <p:sp>
        <p:nvSpPr>
          <p:cNvPr id="7" name="Isosceles Triangle 6"/>
          <p:cNvSpPr/>
          <p:nvPr/>
        </p:nvSpPr>
        <p:spPr>
          <a:xfrm>
            <a:off x="5334000" y="22860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p:cNvSpPr/>
          <p:nvPr/>
        </p:nvSpPr>
        <p:spPr>
          <a:xfrm>
            <a:off x="6477000" y="22860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p:cNvSpPr/>
          <p:nvPr/>
        </p:nvSpPr>
        <p:spPr>
          <a:xfrm>
            <a:off x="7315200" y="22860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p:cNvSpPr/>
          <p:nvPr/>
        </p:nvSpPr>
        <p:spPr>
          <a:xfrm>
            <a:off x="8229600" y="22860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a:off x="5334000" y="28194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a:off x="6477000" y="28194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p:cNvSpPr/>
          <p:nvPr/>
        </p:nvSpPr>
        <p:spPr>
          <a:xfrm>
            <a:off x="7315200" y="28194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p:cNvSpPr/>
          <p:nvPr/>
        </p:nvSpPr>
        <p:spPr>
          <a:xfrm>
            <a:off x="8229600" y="28194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p:cNvSpPr/>
          <p:nvPr/>
        </p:nvSpPr>
        <p:spPr>
          <a:xfrm>
            <a:off x="8229600" y="51816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p:cNvSpPr/>
          <p:nvPr/>
        </p:nvSpPr>
        <p:spPr>
          <a:xfrm>
            <a:off x="8229600" y="46482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p:nvSpPr>
        <p:spPr>
          <a:xfrm>
            <a:off x="8229600" y="41148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p:cNvSpPr/>
          <p:nvPr/>
        </p:nvSpPr>
        <p:spPr>
          <a:xfrm>
            <a:off x="8229600" y="36576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p:cNvSpPr/>
          <p:nvPr/>
        </p:nvSpPr>
        <p:spPr>
          <a:xfrm>
            <a:off x="8229600" y="32766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p:cNvSpPr/>
          <p:nvPr/>
        </p:nvSpPr>
        <p:spPr>
          <a:xfrm>
            <a:off x="7315200" y="32766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p:nvSpPr>
        <p:spPr>
          <a:xfrm>
            <a:off x="6477000" y="32766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p:cNvSpPr/>
          <p:nvPr/>
        </p:nvSpPr>
        <p:spPr>
          <a:xfrm>
            <a:off x="7315200" y="46482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p:cNvSpPr/>
          <p:nvPr/>
        </p:nvSpPr>
        <p:spPr>
          <a:xfrm>
            <a:off x="6477000" y="36576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p:cNvSpPr/>
          <p:nvPr/>
        </p:nvSpPr>
        <p:spPr>
          <a:xfrm>
            <a:off x="7315200" y="36576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p:cNvSpPr/>
          <p:nvPr/>
        </p:nvSpPr>
        <p:spPr>
          <a:xfrm>
            <a:off x="6477000" y="41148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p:cNvSpPr/>
          <p:nvPr/>
        </p:nvSpPr>
        <p:spPr>
          <a:xfrm>
            <a:off x="7315200" y="41148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CA_logo_icai.jpg"/>
          <p:cNvPicPr>
            <a:picLocks noChangeAspect="1"/>
          </p:cNvPicPr>
          <p:nvPr/>
        </p:nvPicPr>
        <p:blipFill>
          <a:blip r:embed="rId2" cstate="print"/>
          <a:stretch>
            <a:fillRect/>
          </a:stretch>
        </p:blipFill>
        <p:spPr>
          <a:xfrm>
            <a:off x="8305800" y="6172200"/>
            <a:ext cx="721359" cy="548640"/>
          </a:xfrm>
          <a:prstGeom prst="rect">
            <a:avLst/>
          </a:prstGeom>
        </p:spPr>
      </p:pic>
      <p:sp>
        <p:nvSpPr>
          <p:cNvPr id="30" name="Right Arrow 29"/>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38</a:t>
            </a:fld>
            <a:endParaRPr lang="en-US"/>
          </a:p>
        </p:txBody>
      </p:sp>
      <p:sp>
        <p:nvSpPr>
          <p:cNvPr id="5" name="Content Placeholder 4"/>
          <p:cNvSpPr>
            <a:spLocks noGrp="1"/>
          </p:cNvSpPr>
          <p:nvPr>
            <p:ph sz="quarter" idx="1"/>
          </p:nvPr>
        </p:nvSpPr>
        <p:spPr/>
        <p:txBody>
          <a:bodyPr/>
          <a:lstStyle/>
          <a:p>
            <a:endParaRPr lang="en-US" dirty="0"/>
          </a:p>
        </p:txBody>
      </p:sp>
      <p:graphicFrame>
        <p:nvGraphicFramePr>
          <p:cNvPr id="6" name="Content Placeholder 5"/>
          <p:cNvGraphicFramePr>
            <a:graphicFrameLocks/>
          </p:cNvGraphicFramePr>
          <p:nvPr/>
        </p:nvGraphicFramePr>
        <p:xfrm>
          <a:off x="914400" y="1447800"/>
          <a:ext cx="7772400" cy="4765040"/>
        </p:xfrm>
        <a:graphic>
          <a:graphicData uri="http://schemas.openxmlformats.org/drawingml/2006/table">
            <a:tbl>
              <a:tblPr firstRow="1" bandRow="1">
                <a:effectLst>
                  <a:innerShdw blurRad="114300">
                    <a:prstClr val="black"/>
                  </a:innerShdw>
                </a:effectLst>
                <a:tableStyleId>{5C22544A-7EE6-4342-B048-85BDC9FD1C3A}</a:tableStyleId>
              </a:tblPr>
              <a:tblGrid>
                <a:gridCol w="533400"/>
                <a:gridCol w="3148775"/>
                <a:gridCol w="1295400"/>
                <a:gridCol w="838200"/>
                <a:gridCol w="838200"/>
                <a:gridCol w="1118425"/>
              </a:tblGrid>
              <a:tr h="914400">
                <a:tc rowSpan="2">
                  <a:txBody>
                    <a:bodyPr/>
                    <a:lstStyle/>
                    <a:p>
                      <a:pPr algn="ctr"/>
                      <a:r>
                        <a:rPr lang="en-US" dirty="0" smtClean="0"/>
                        <a:t>Sl. No.</a:t>
                      </a:r>
                      <a:endParaRPr lang="en-US" dirty="0"/>
                    </a:p>
                  </a:txBody>
                  <a:tcPr>
                    <a:solidFill>
                      <a:srgbClr val="C00000"/>
                    </a:solidFill>
                  </a:tcPr>
                </a:tc>
                <a:tc>
                  <a:txBody>
                    <a:bodyPr/>
                    <a:lstStyle/>
                    <a:p>
                      <a:pPr algn="r"/>
                      <a:r>
                        <a:rPr kumimoji="0" lang="en-US" sz="1800" b="1" kern="1200" baseline="0" dirty="0" smtClean="0">
                          <a:solidFill>
                            <a:schemeClr val="lt1"/>
                          </a:solidFill>
                          <a:latin typeface="+mn-lt"/>
                          <a:ea typeface="+mn-ea"/>
                          <a:cs typeface="+mn-cs"/>
                        </a:rPr>
                        <a:t>For ⇒</a:t>
                      </a:r>
                      <a:endParaRPr lang="en-US" dirty="0"/>
                    </a:p>
                  </a:txBody>
                  <a:tcPr>
                    <a:solidFill>
                      <a:srgbClr val="C00000"/>
                    </a:solidFill>
                  </a:tcPr>
                </a:tc>
                <a:tc>
                  <a:txBody>
                    <a:bodyPr/>
                    <a:lstStyle/>
                    <a:p>
                      <a:r>
                        <a:rPr kumimoji="0" lang="en-US" sz="1800" b="1" kern="1200" baseline="0" dirty="0" smtClean="0">
                          <a:solidFill>
                            <a:schemeClr val="lt1"/>
                          </a:solidFill>
                          <a:latin typeface="+mn-lt"/>
                          <a:ea typeface="+mn-ea"/>
                          <a:cs typeface="+mn-cs"/>
                        </a:rPr>
                        <a:t>Firms, AOP, BOI, &amp;</a:t>
                      </a:r>
                    </a:p>
                    <a:p>
                      <a:r>
                        <a:rPr kumimoji="0" lang="en-US" sz="1800" b="1" kern="1200" baseline="0" dirty="0" smtClean="0">
                          <a:solidFill>
                            <a:schemeClr val="lt1"/>
                          </a:solidFill>
                          <a:latin typeface="+mn-lt"/>
                          <a:ea typeface="+mn-ea"/>
                          <a:cs typeface="+mn-cs"/>
                        </a:rPr>
                        <a:t>Local Authority</a:t>
                      </a:r>
                      <a:endParaRPr lang="en-US" dirty="0"/>
                    </a:p>
                  </a:txBody>
                  <a:tcPr>
                    <a:solidFill>
                      <a:srgbClr val="C00000"/>
                    </a:solidFill>
                  </a:tcPr>
                </a:tc>
                <a:tc>
                  <a:txBody>
                    <a:bodyPr/>
                    <a:lstStyle/>
                    <a:p>
                      <a:pPr algn="ctr"/>
                      <a:r>
                        <a:rPr kumimoji="0" lang="en-US" sz="1800" b="1" kern="1200" baseline="0" dirty="0" smtClean="0">
                          <a:solidFill>
                            <a:schemeClr val="lt1"/>
                          </a:solidFill>
                          <a:latin typeface="+mn-lt"/>
                          <a:ea typeface="+mn-ea"/>
                          <a:cs typeface="+mn-cs"/>
                        </a:rPr>
                        <a:t>Companies</a:t>
                      </a:r>
                      <a:endParaRPr lang="en-US" dirty="0"/>
                    </a:p>
                  </a:txBody>
                  <a:tcPr>
                    <a:solidFill>
                      <a:srgbClr val="C00000"/>
                    </a:solidFill>
                  </a:tcPr>
                </a:tc>
                <a:tc>
                  <a:txBody>
                    <a:bodyPr/>
                    <a:lstStyle/>
                    <a:p>
                      <a:pPr algn="ctr"/>
                      <a:r>
                        <a:rPr kumimoji="0" lang="en-US" sz="1800" b="1" kern="1200" baseline="0" dirty="0" smtClean="0">
                          <a:solidFill>
                            <a:schemeClr val="lt1"/>
                          </a:solidFill>
                          <a:latin typeface="+mn-lt"/>
                          <a:ea typeface="+mn-ea"/>
                          <a:cs typeface="+mn-cs"/>
                        </a:rPr>
                        <a:t>Trusts</a:t>
                      </a:r>
                      <a:endParaRPr lang="en-US" dirty="0"/>
                    </a:p>
                  </a:txBody>
                  <a:tcPr>
                    <a:solidFill>
                      <a:srgbClr val="C00000"/>
                    </a:solidFill>
                  </a:tcPr>
                </a:tc>
                <a:tc>
                  <a:txBody>
                    <a:bodyPr/>
                    <a:lstStyle/>
                    <a:p>
                      <a:r>
                        <a:rPr kumimoji="0" lang="en-US" sz="1800" b="1" kern="1200" baseline="0" dirty="0" smtClean="0">
                          <a:solidFill>
                            <a:schemeClr val="lt1"/>
                          </a:solidFill>
                          <a:latin typeface="+mn-lt"/>
                          <a:ea typeface="+mn-ea"/>
                          <a:cs typeface="+mn-cs"/>
                        </a:rPr>
                        <a:t>Only</a:t>
                      </a:r>
                    </a:p>
                    <a:p>
                      <a:r>
                        <a:rPr kumimoji="0" lang="en-US" sz="1800" b="1" kern="1200" baseline="0" dirty="0" smtClean="0">
                          <a:solidFill>
                            <a:schemeClr val="lt1"/>
                          </a:solidFill>
                          <a:latin typeface="+mn-lt"/>
                          <a:ea typeface="+mn-ea"/>
                          <a:cs typeface="+mn-cs"/>
                        </a:rPr>
                        <a:t>FBT</a:t>
                      </a:r>
                      <a:endParaRPr lang="en-US" dirty="0"/>
                    </a:p>
                  </a:txBody>
                  <a:tcPr>
                    <a:solidFill>
                      <a:srgbClr val="C00000"/>
                    </a:solidFill>
                  </a:tcPr>
                </a:tc>
              </a:tr>
              <a:tr h="370840">
                <a:tc vMerge="1">
                  <a:txBody>
                    <a:bodyPr/>
                    <a:lstStyle/>
                    <a:p>
                      <a:endParaRPr lang="en-US" dirty="0"/>
                    </a:p>
                  </a:txBody>
                  <a:tcPr/>
                </a:tc>
                <a:tc>
                  <a:txBody>
                    <a:bodyPr/>
                    <a:lstStyle/>
                    <a:p>
                      <a:r>
                        <a:rPr kumimoji="0" lang="en-US" sz="1800" b="1" kern="1200" baseline="0" dirty="0" smtClean="0">
                          <a:solidFill>
                            <a:schemeClr val="dk1"/>
                          </a:solidFill>
                          <a:latin typeface="+mn-lt"/>
                          <a:ea typeface="+mn-ea"/>
                          <a:cs typeface="+mn-cs"/>
                        </a:rPr>
                        <a:t>Source of Income ⇓</a:t>
                      </a:r>
                      <a:endParaRPr lang="en-US" dirty="0"/>
                    </a:p>
                  </a:txBody>
                  <a:tcPr/>
                </a:tc>
                <a:tc>
                  <a:txBody>
                    <a:bodyPr/>
                    <a:lstStyle/>
                    <a:p>
                      <a:pPr algn="ctr"/>
                      <a:r>
                        <a:rPr lang="en-US" dirty="0" smtClean="0"/>
                        <a:t>ITR-5</a:t>
                      </a:r>
                      <a:endParaRPr lang="en-US" dirty="0"/>
                    </a:p>
                  </a:txBody>
                  <a:tcPr/>
                </a:tc>
                <a:tc>
                  <a:txBody>
                    <a:bodyPr/>
                    <a:lstStyle/>
                    <a:p>
                      <a:pPr algn="ctr"/>
                      <a:r>
                        <a:rPr lang="en-US" dirty="0" smtClean="0"/>
                        <a:t>ITR-6</a:t>
                      </a:r>
                      <a:endParaRPr lang="en-US" dirty="0"/>
                    </a:p>
                  </a:txBody>
                  <a:tcPr/>
                </a:tc>
                <a:tc>
                  <a:txBody>
                    <a:bodyPr/>
                    <a:lstStyle/>
                    <a:p>
                      <a:pPr algn="ctr"/>
                      <a:r>
                        <a:rPr lang="en-US" dirty="0" smtClean="0"/>
                        <a:t>ITR-7</a:t>
                      </a:r>
                      <a:endParaRPr lang="en-US" dirty="0"/>
                    </a:p>
                  </a:txBody>
                  <a:tcPr/>
                </a:tc>
                <a:tc>
                  <a:txBody>
                    <a:bodyPr/>
                    <a:lstStyle/>
                    <a:p>
                      <a:pPr algn="ctr"/>
                      <a:r>
                        <a:rPr lang="en-US" dirty="0" smtClean="0"/>
                        <a:t>ITR-8</a:t>
                      </a:r>
                      <a:endParaRPr lang="en-US" dirty="0"/>
                    </a:p>
                  </a:txBody>
                  <a:tcPr/>
                </a:tc>
              </a:tr>
              <a:tr h="370840">
                <a:tc>
                  <a:txBody>
                    <a:bodyPr/>
                    <a:lstStyle/>
                    <a:p>
                      <a:r>
                        <a:rPr lang="en-US" dirty="0" smtClean="0"/>
                        <a:t>1</a:t>
                      </a:r>
                      <a:endParaRPr lang="en-US" dirty="0"/>
                    </a:p>
                  </a:txBody>
                  <a:tcPr/>
                </a:tc>
                <a:tc>
                  <a:txBody>
                    <a:bodyPr/>
                    <a:lstStyle/>
                    <a:p>
                      <a:r>
                        <a:rPr kumimoji="0" lang="en-US" sz="1800" kern="1200" baseline="0" dirty="0" smtClean="0">
                          <a:solidFill>
                            <a:schemeClr val="dk1"/>
                          </a:solidFill>
                          <a:latin typeface="+mn-lt"/>
                          <a:ea typeface="+mn-ea"/>
                          <a:cs typeface="+mn-cs"/>
                        </a:rPr>
                        <a:t>Income / Loss from Other</a:t>
                      </a:r>
                    </a:p>
                    <a:p>
                      <a:r>
                        <a:rPr kumimoji="0" lang="en-US" sz="1800" kern="1200" baseline="0" dirty="0" smtClean="0">
                          <a:solidFill>
                            <a:schemeClr val="dk1"/>
                          </a:solidFill>
                          <a:latin typeface="+mn-lt"/>
                          <a:ea typeface="+mn-ea"/>
                          <a:cs typeface="+mn-cs"/>
                        </a:rPr>
                        <a:t>Sources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2</a:t>
                      </a:r>
                      <a:endParaRPr lang="en-US" dirty="0"/>
                    </a:p>
                  </a:txBody>
                  <a:tcPr/>
                </a:tc>
                <a:tc>
                  <a:txBody>
                    <a:bodyPr/>
                    <a:lstStyle/>
                    <a:p>
                      <a:r>
                        <a:rPr kumimoji="0" lang="en-US" sz="1800" kern="1200" baseline="0" dirty="0" smtClean="0">
                          <a:solidFill>
                            <a:schemeClr val="dk1"/>
                          </a:solidFill>
                          <a:latin typeface="+mn-lt"/>
                          <a:ea typeface="+mn-ea"/>
                          <a:cs typeface="+mn-cs"/>
                        </a:rPr>
                        <a:t>Income / Loss from House</a:t>
                      </a:r>
                    </a:p>
                    <a:p>
                      <a:r>
                        <a:rPr kumimoji="0" lang="en-US" sz="1800" kern="1200" baseline="0" dirty="0" smtClean="0">
                          <a:solidFill>
                            <a:schemeClr val="dk1"/>
                          </a:solidFill>
                          <a:latin typeface="+mn-lt"/>
                          <a:ea typeface="+mn-ea"/>
                          <a:cs typeface="+mn-cs"/>
                        </a:rPr>
                        <a:t>Property</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3</a:t>
                      </a:r>
                      <a:endParaRPr lang="en-US" dirty="0"/>
                    </a:p>
                  </a:txBody>
                  <a:tcPr/>
                </a:tc>
                <a:tc>
                  <a:txBody>
                    <a:bodyPr/>
                    <a:lstStyle/>
                    <a:p>
                      <a:r>
                        <a:rPr kumimoji="0" lang="en-US" sz="1800" kern="1200" baseline="0" dirty="0" smtClean="0">
                          <a:solidFill>
                            <a:schemeClr val="dk1"/>
                          </a:solidFill>
                          <a:latin typeface="+mn-lt"/>
                          <a:ea typeface="+mn-ea"/>
                          <a:cs typeface="+mn-cs"/>
                        </a:rPr>
                        <a:t>Capital Gains / Loss on</a:t>
                      </a:r>
                    </a:p>
                    <a:p>
                      <a:r>
                        <a:rPr kumimoji="0" lang="en-US" sz="1800" kern="1200" baseline="0" dirty="0" smtClean="0">
                          <a:solidFill>
                            <a:schemeClr val="dk1"/>
                          </a:solidFill>
                          <a:latin typeface="+mn-lt"/>
                          <a:ea typeface="+mn-ea"/>
                          <a:cs typeface="+mn-cs"/>
                        </a:rPr>
                        <a:t>sale of Investments /</a:t>
                      </a:r>
                    </a:p>
                    <a:p>
                      <a:r>
                        <a:rPr kumimoji="0" lang="en-US" sz="1800" kern="1200" baseline="0" dirty="0" smtClean="0">
                          <a:solidFill>
                            <a:schemeClr val="dk1"/>
                          </a:solidFill>
                          <a:latin typeface="+mn-lt"/>
                          <a:ea typeface="+mn-ea"/>
                          <a:cs typeface="+mn-cs"/>
                        </a:rPr>
                        <a:t>Property </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4</a:t>
                      </a:r>
                      <a:endParaRPr lang="en-US" dirty="0"/>
                    </a:p>
                  </a:txBody>
                  <a:tcPr/>
                </a:tc>
                <a:tc>
                  <a:txBody>
                    <a:bodyPr/>
                    <a:lstStyle/>
                    <a:p>
                      <a:r>
                        <a:rPr kumimoji="0" lang="en-US" sz="1800" kern="1200" baseline="0" dirty="0" smtClean="0">
                          <a:solidFill>
                            <a:schemeClr val="dk1"/>
                          </a:solidFill>
                          <a:latin typeface="+mn-lt"/>
                          <a:ea typeface="+mn-ea"/>
                          <a:cs typeface="+mn-cs"/>
                        </a:rPr>
                        <a:t>Income / Loss from</a:t>
                      </a:r>
                    </a:p>
                    <a:p>
                      <a:r>
                        <a:rPr kumimoji="0" lang="en-US" sz="1800" kern="1200" baseline="0" dirty="0" smtClean="0">
                          <a:solidFill>
                            <a:schemeClr val="dk1"/>
                          </a:solidFill>
                          <a:latin typeface="+mn-lt"/>
                          <a:ea typeface="+mn-ea"/>
                          <a:cs typeface="+mn-cs"/>
                        </a:rPr>
                        <a:t>Business</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r h="370840">
                <a:tc>
                  <a:txBody>
                    <a:bodyPr/>
                    <a:lstStyle/>
                    <a:p>
                      <a:r>
                        <a:rPr lang="en-US" dirty="0" smtClean="0"/>
                        <a:t>5</a:t>
                      </a:r>
                      <a:endParaRPr lang="en-US" dirty="0"/>
                    </a:p>
                  </a:txBody>
                  <a:tcPr/>
                </a:tc>
                <a:tc>
                  <a:txBody>
                    <a:bodyPr/>
                    <a:lstStyle/>
                    <a:p>
                      <a:r>
                        <a:rPr kumimoji="0" lang="en-US" sz="1800" kern="1200" baseline="0" dirty="0" smtClean="0">
                          <a:solidFill>
                            <a:schemeClr val="dk1"/>
                          </a:solidFill>
                          <a:latin typeface="+mn-lt"/>
                          <a:ea typeface="+mn-ea"/>
                          <a:cs typeface="+mn-cs"/>
                        </a:rPr>
                        <a:t>Fringe Benefit Tax</a:t>
                      </a: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pPr algn="ctr"/>
                      <a:endParaRPr lang="en-US" dirty="0"/>
                    </a:p>
                  </a:txBody>
                  <a:tcPr/>
                </a:tc>
              </a:tr>
            </a:tbl>
          </a:graphicData>
        </a:graphic>
      </p:graphicFrame>
      <p:sp>
        <p:nvSpPr>
          <p:cNvPr id="7" name="Title 1"/>
          <p:cNvSpPr txBox="1">
            <a:spLocks/>
          </p:cNvSpPr>
          <p:nvPr/>
        </p:nvSpPr>
        <p:spPr>
          <a:xfrm>
            <a:off x="914400" y="274638"/>
            <a:ext cx="7772400" cy="1143000"/>
          </a:xfrm>
          <a:prstGeom prst="rect">
            <a:avLst/>
          </a:prstGeom>
          <a:solidFill>
            <a:srgbClr val="FFFF00"/>
          </a:solidFill>
          <a:ln>
            <a:solidFill>
              <a:schemeClr val="tx1"/>
            </a:solidFill>
          </a:ln>
          <a:effectLst>
            <a:innerShdw blurRad="114300">
              <a:prstClr val="black"/>
            </a:innerShdw>
          </a:effectLst>
        </p:spPr>
        <p:txBody>
          <a:bodyPr bIns="91440"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1"/>
                </a:solidFill>
                <a:effectLst/>
                <a:uLnTx/>
                <a:uFillTx/>
                <a:latin typeface="+mj-lt"/>
                <a:ea typeface="+mj-ea"/>
                <a:cs typeface="+mj-cs"/>
              </a:rPr>
              <a:t>E-Return At a Glance</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Footer Placeholder 2"/>
          <p:cNvSpPr txBox="1">
            <a:spLocks/>
          </p:cNvSpPr>
          <p:nvPr/>
        </p:nvSpPr>
        <p:spPr>
          <a:xfrm>
            <a:off x="914400" y="6172200"/>
            <a:ext cx="3962400" cy="457200"/>
          </a:xfrm>
          <a:prstGeom prst="rect">
            <a:avLst/>
          </a:prstGeom>
        </p:spPr>
        <p:txBody>
          <a:bodyPr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tx2"/>
                </a:solidFill>
                <a:effectLst/>
                <a:uLnTx/>
                <a:uFillTx/>
                <a:latin typeface="+mn-lt"/>
                <a:ea typeface="+mn-ea"/>
                <a:cs typeface="+mn-cs"/>
              </a:rPr>
              <a:t>CA.Pramod K.Panda, ABP &amp; Associates</a:t>
            </a:r>
            <a:endParaRPr kumimoji="0" lang="en-US" sz="1400" b="0" i="0" u="none" strike="noStrike" kern="1200" cap="none" spc="0" normalizeH="0" baseline="0" noProof="0" dirty="0">
              <a:ln>
                <a:noFill/>
              </a:ln>
              <a:solidFill>
                <a:schemeClr val="tx2"/>
              </a:solidFill>
              <a:effectLst/>
              <a:uLnTx/>
              <a:uFillTx/>
              <a:latin typeface="+mn-lt"/>
              <a:ea typeface="+mn-ea"/>
              <a:cs typeface="+mn-cs"/>
            </a:endParaRPr>
          </a:p>
        </p:txBody>
      </p:sp>
      <p:sp>
        <p:nvSpPr>
          <p:cNvPr id="9" name="Slide Number Placeholder 3"/>
          <p:cNvSpPr txBox="1">
            <a:spLocks/>
          </p:cNvSpPr>
          <p:nvPr/>
        </p:nvSpPr>
        <p:spPr>
          <a:xfrm>
            <a:off x="146304" y="6210300"/>
            <a:ext cx="457200" cy="457200"/>
          </a:xfrm>
          <a:prstGeom prst="ellipse">
            <a:avLst/>
          </a:prstGeom>
          <a:solidFill>
            <a:schemeClr val="accent1"/>
          </a:solidFill>
        </p:spPr>
        <p:txBody>
          <a:bodyPr wrap="none" lIns="0" tIns="0" rIns="0" bIns="0" anchor="ctr" anchorCtr="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1F7BDF28-FAB0-4B07-A5D3-6D9A9DB8EAE8}" type="slidenum">
              <a:rPr kumimoji="0" lang="en-US" sz="1400" b="0" i="0" u="none" strike="noStrike" kern="1200" cap="none" spc="0" normalizeH="0" baseline="0" noProof="0" smtClean="0">
                <a:ln>
                  <a:noFill/>
                </a:ln>
                <a:solidFill>
                  <a:srgbClr val="FFFFFF"/>
                </a:solidFill>
                <a:effectLst/>
                <a:uLnTx/>
                <a:uFillTx/>
                <a:latin typeface="+mj-lt"/>
                <a:ea typeface="+mj-ea"/>
                <a:cs typeface="+mj-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sz="1400" b="0" i="0" u="none" strike="noStrike" kern="1200" cap="none" spc="0" normalizeH="0" baseline="0" noProof="0">
              <a:ln>
                <a:noFill/>
              </a:ln>
              <a:solidFill>
                <a:srgbClr val="FFFFFF"/>
              </a:solidFill>
              <a:effectLst/>
              <a:uLnTx/>
              <a:uFillTx/>
              <a:latin typeface="+mj-lt"/>
              <a:ea typeface="+mj-ea"/>
              <a:cs typeface="+mj-cs"/>
            </a:endParaRPr>
          </a:p>
        </p:txBody>
      </p:sp>
      <p:sp>
        <p:nvSpPr>
          <p:cNvPr id="20" name="Isosceles Triangle 19"/>
          <p:cNvSpPr/>
          <p:nvPr/>
        </p:nvSpPr>
        <p:spPr>
          <a:xfrm>
            <a:off x="5105400" y="38100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p:cNvSpPr/>
          <p:nvPr/>
        </p:nvSpPr>
        <p:spPr>
          <a:xfrm>
            <a:off x="7086600" y="32766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Isosceles Triangle 23"/>
          <p:cNvSpPr/>
          <p:nvPr/>
        </p:nvSpPr>
        <p:spPr>
          <a:xfrm>
            <a:off x="6248400" y="32766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Isosceles Triangle 25"/>
          <p:cNvSpPr/>
          <p:nvPr/>
        </p:nvSpPr>
        <p:spPr>
          <a:xfrm>
            <a:off x="6324600" y="38862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Isosceles Triangle 26"/>
          <p:cNvSpPr/>
          <p:nvPr/>
        </p:nvSpPr>
        <p:spPr>
          <a:xfrm>
            <a:off x="7086600" y="38862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27"/>
          <p:cNvSpPr/>
          <p:nvPr/>
        </p:nvSpPr>
        <p:spPr>
          <a:xfrm>
            <a:off x="6324600" y="45720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Isosceles Triangle 28"/>
          <p:cNvSpPr/>
          <p:nvPr/>
        </p:nvSpPr>
        <p:spPr>
          <a:xfrm>
            <a:off x="7086600" y="45720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sosceles Triangle 30"/>
          <p:cNvSpPr/>
          <p:nvPr/>
        </p:nvSpPr>
        <p:spPr>
          <a:xfrm>
            <a:off x="5105400" y="32004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p:cNvSpPr/>
          <p:nvPr/>
        </p:nvSpPr>
        <p:spPr>
          <a:xfrm>
            <a:off x="5105400" y="44958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Isosceles Triangle 32"/>
          <p:cNvSpPr/>
          <p:nvPr/>
        </p:nvSpPr>
        <p:spPr>
          <a:xfrm>
            <a:off x="5105400" y="53340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33"/>
          <p:cNvSpPr/>
          <p:nvPr/>
        </p:nvSpPr>
        <p:spPr>
          <a:xfrm>
            <a:off x="6248400" y="54102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Isosceles Triangle 34"/>
          <p:cNvSpPr/>
          <p:nvPr/>
        </p:nvSpPr>
        <p:spPr>
          <a:xfrm>
            <a:off x="5105400" y="58674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Isosceles Triangle 35"/>
          <p:cNvSpPr/>
          <p:nvPr/>
        </p:nvSpPr>
        <p:spPr>
          <a:xfrm>
            <a:off x="6248400" y="58674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p:cNvSpPr/>
          <p:nvPr/>
        </p:nvSpPr>
        <p:spPr>
          <a:xfrm>
            <a:off x="7086600" y="54102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p:cNvSpPr/>
          <p:nvPr/>
        </p:nvSpPr>
        <p:spPr>
          <a:xfrm>
            <a:off x="7086600" y="58674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Isosceles Triangle 38"/>
          <p:cNvSpPr/>
          <p:nvPr/>
        </p:nvSpPr>
        <p:spPr>
          <a:xfrm>
            <a:off x="7848600" y="5867400"/>
            <a:ext cx="182880" cy="1828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CA_logo_icai.jpg"/>
          <p:cNvPicPr>
            <a:picLocks noChangeAspect="1"/>
          </p:cNvPicPr>
          <p:nvPr/>
        </p:nvPicPr>
        <p:blipFill>
          <a:blip r:embed="rId3" cstate="print"/>
          <a:stretch>
            <a:fillRect/>
          </a:stretch>
        </p:blipFill>
        <p:spPr>
          <a:xfrm>
            <a:off x="8305800" y="6172200"/>
            <a:ext cx="721359" cy="548640"/>
          </a:xfrm>
          <a:prstGeom prst="rect">
            <a:avLst/>
          </a:prstGeom>
        </p:spPr>
      </p:pic>
      <p:sp>
        <p:nvSpPr>
          <p:cNvPr id="40" name="Right Arrow 39"/>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dissolv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a:ln>
            <a:solidFill>
              <a:schemeClr val="tx1"/>
            </a:solidFill>
          </a:ln>
          <a:effectLst>
            <a:innerShdw blurRad="114300">
              <a:prstClr val="black"/>
            </a:innerShdw>
          </a:effectLst>
        </p:spPr>
        <p:txBody>
          <a:bodyPr/>
          <a:lstStyle/>
          <a:p>
            <a:pPr algn="ctr"/>
            <a:r>
              <a:rPr lang="en-US" dirty="0" smtClean="0"/>
              <a:t>www.incometaxindiaefiling.gov.in</a:t>
            </a:r>
            <a:endParaRPr lang="en-US" dirty="0"/>
          </a:p>
        </p:txBody>
      </p:sp>
      <p:sp>
        <p:nvSpPr>
          <p:cNvPr id="8" name="Text Placeholder 7"/>
          <p:cNvSpPr>
            <a:spLocks noGrp="1"/>
          </p:cNvSpPr>
          <p:nvPr>
            <p:ph type="body" idx="2"/>
          </p:nvPr>
        </p:nvSpPr>
        <p:spPr>
          <a:solidFill>
            <a:schemeClr val="accent1">
              <a:lumMod val="20000"/>
              <a:lumOff val="80000"/>
            </a:schemeClr>
          </a:solidFill>
          <a:ln>
            <a:solidFill>
              <a:schemeClr val="tx1"/>
            </a:solidFill>
          </a:ln>
          <a:effectLst>
            <a:innerShdw blurRad="114300">
              <a:prstClr val="black"/>
            </a:innerShdw>
          </a:effectLst>
        </p:spPr>
        <p:txBody>
          <a:bodyPr/>
          <a:lstStyle/>
          <a:p>
            <a:r>
              <a:rPr lang="en-US" b="1" u="sng" dirty="0" smtClean="0">
                <a:solidFill>
                  <a:srgbClr val="FF0000"/>
                </a:solidFill>
              </a:rPr>
              <a:t>LOGIN  WINDOW:</a:t>
            </a:r>
          </a:p>
          <a:p>
            <a:pPr>
              <a:buFont typeface="Wingdings" pitchFamily="2" charset="2"/>
              <a:buChar char="ü"/>
            </a:pPr>
            <a:r>
              <a:rPr lang="en-US" dirty="0" smtClean="0">
                <a:solidFill>
                  <a:srgbClr val="000000"/>
                </a:solidFill>
              </a:rPr>
              <a:t>Click the Register Button to enter the Registration  Details of the Assessee.</a:t>
            </a:r>
          </a:p>
          <a:p>
            <a:pPr>
              <a:buFont typeface="Wingdings" pitchFamily="2" charset="2"/>
              <a:buChar char="ü"/>
            </a:pPr>
            <a:r>
              <a:rPr lang="en-US" dirty="0" smtClean="0">
                <a:solidFill>
                  <a:srgbClr val="000000"/>
                </a:solidFill>
              </a:rPr>
              <a:t>If already registered, click the Login Button to upload the XML. File.</a:t>
            </a:r>
            <a:endParaRPr lang="en-US" dirty="0">
              <a:solidFill>
                <a:srgbClr val="000000"/>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39</a:t>
            </a:fld>
            <a:endParaRPr lang="en-US"/>
          </a:p>
        </p:txBody>
      </p:sp>
      <p:pic>
        <p:nvPicPr>
          <p:cNvPr id="9" name="Content Placeholder 8" descr="index.jpg"/>
          <p:cNvPicPr>
            <a:picLocks noGrp="1" noChangeAspect="1"/>
          </p:cNvPicPr>
          <p:nvPr>
            <p:ph sz="quarter" idx="1"/>
          </p:nvPr>
        </p:nvPicPr>
        <p:blipFill>
          <a:blip r:embed="rId2"/>
          <a:stretch>
            <a:fillRect/>
          </a:stretch>
        </p:blipFill>
        <p:spPr>
          <a:xfrm>
            <a:off x="4092286" y="1600200"/>
            <a:ext cx="3956857" cy="5120640"/>
          </a:xfrm>
          <a:ln>
            <a:solidFill>
              <a:schemeClr val="tx1"/>
            </a:solidFill>
          </a:ln>
          <a:effectLst>
            <a:innerShdw blurRad="114300">
              <a:prstClr val="black"/>
            </a:innerShdw>
          </a:effectLst>
        </p:spPr>
      </p:pic>
      <p:cxnSp>
        <p:nvCxnSpPr>
          <p:cNvPr id="11" name="Straight Arrow Connector 10"/>
          <p:cNvCxnSpPr/>
          <p:nvPr/>
        </p:nvCxnSpPr>
        <p:spPr>
          <a:xfrm>
            <a:off x="6248400" y="2590800"/>
            <a:ext cx="914400" cy="914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13" descr="CA_logo_icai.jpg"/>
          <p:cNvPicPr>
            <a:picLocks noChangeAspect="1"/>
          </p:cNvPicPr>
          <p:nvPr/>
        </p:nvPicPr>
        <p:blipFill>
          <a:blip r:embed="rId3"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rmAutofit/>
          </a:bodyPr>
          <a:lstStyle/>
          <a:p>
            <a:pPr algn="ctr"/>
            <a:r>
              <a:rPr lang="en-US" dirty="0" smtClean="0">
                <a:solidFill>
                  <a:schemeClr val="tx1"/>
                </a:solidFill>
              </a:rPr>
              <a:t>Who is required to File a Return:-</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4</a:t>
            </a:fld>
            <a:endParaRPr lang="en-US"/>
          </a:p>
        </p:txBody>
      </p:sp>
      <p:sp>
        <p:nvSpPr>
          <p:cNvPr id="3" name="Content Placeholder 2"/>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lnSpcReduction="10000"/>
          </a:bodyPr>
          <a:lstStyle/>
          <a:p>
            <a:pPr>
              <a:buNone/>
            </a:pPr>
            <a:r>
              <a:rPr lang="en-US" b="1" dirty="0" smtClean="0">
                <a:solidFill>
                  <a:srgbClr val="FF0000"/>
                </a:solidFill>
              </a:rPr>
              <a:t>    MANDATORY FILING:-</a:t>
            </a:r>
          </a:p>
          <a:p>
            <a:pPr>
              <a:buNone/>
            </a:pPr>
            <a:r>
              <a:rPr lang="en-US" dirty="0" smtClean="0"/>
              <a:t>    For individuals whose income exceeds the prescribed limits</a:t>
            </a:r>
          </a:p>
          <a:p>
            <a:pPr>
              <a:buNone/>
            </a:pPr>
            <a:r>
              <a:rPr lang="en-US" dirty="0" smtClean="0"/>
              <a:t>	For the A.Y 08-09, the limits are:</a:t>
            </a:r>
          </a:p>
          <a:p>
            <a:r>
              <a:rPr lang="en-US" dirty="0" smtClean="0"/>
              <a:t>a. Rs 110,000 – Individuals except women, NR &amp; Senior Citizens</a:t>
            </a:r>
          </a:p>
          <a:p>
            <a:r>
              <a:rPr lang="en-US" dirty="0" smtClean="0"/>
              <a:t>b. Rs 145,000 in case of women</a:t>
            </a:r>
          </a:p>
          <a:p>
            <a:r>
              <a:rPr lang="en-US" dirty="0" smtClean="0"/>
              <a:t>c. Rs 195,000 in case of senior citizens (above 65 years of age)</a:t>
            </a:r>
          </a:p>
          <a:p>
            <a:pPr>
              <a:buNone/>
            </a:pPr>
            <a:r>
              <a:rPr lang="en-US" sz="2000" dirty="0" smtClean="0">
                <a:solidFill>
                  <a:srgbClr val="FF0000"/>
                </a:solidFill>
              </a:rPr>
              <a:t>NOTE: 	Threshold of Basic exemption limit is to be determined on the basis of 	total income calculated before giving effect to 10A/10B/10BA or 	Chapter VIA deductions.</a:t>
            </a:r>
            <a:endParaRPr lang="en-US" sz="2000" dirty="0">
              <a:solidFill>
                <a:srgbClr val="FF0000"/>
              </a:solidFill>
            </a:endParaRPr>
          </a:p>
        </p:txBody>
      </p:sp>
      <p:sp>
        <p:nvSpPr>
          <p:cNvPr id="6" name="Right Arrow 5"/>
          <p:cNvSpPr/>
          <p:nvPr/>
        </p:nvSpPr>
        <p:spPr>
          <a:xfrm>
            <a:off x="71628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_logo_icai.jpg"/>
          <p:cNvPicPr>
            <a:picLocks noChangeAspect="1"/>
          </p:cNvPicPr>
          <p:nvPr/>
        </p:nvPicPr>
        <p:blipFill>
          <a:blip r:embed="rId3" cstate="print"/>
          <a:stretch>
            <a:fillRect/>
          </a:stretch>
        </p:blipFill>
        <p:spPr>
          <a:xfrm>
            <a:off x="83058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ln>
            <a:solidFill>
              <a:schemeClr val="tx1"/>
            </a:solidFill>
          </a:ln>
          <a:effectLst>
            <a:innerShdw blurRad="114300">
              <a:prstClr val="black"/>
            </a:innerShdw>
          </a:effectLst>
        </p:spPr>
        <p:txBody>
          <a:bodyPr/>
          <a:lstStyle/>
          <a:p>
            <a:pPr algn="ctr"/>
            <a:r>
              <a:rPr lang="en-US" dirty="0" smtClean="0">
                <a:solidFill>
                  <a:schemeClr val="tx1"/>
                </a:solidFill>
              </a:rPr>
              <a:t>System Requirement</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40</a:t>
            </a:fld>
            <a:endParaRPr lang="en-US"/>
          </a:p>
        </p:txBody>
      </p:sp>
      <p:sp>
        <p:nvSpPr>
          <p:cNvPr id="5" name="Content Placeholder 4"/>
          <p:cNvSpPr>
            <a:spLocks noGrp="1"/>
          </p:cNvSpPr>
          <p:nvPr>
            <p:ph sz="quarter" idx="1"/>
          </p:nvPr>
        </p:nvSpPr>
        <p:spPr>
          <a:solidFill>
            <a:schemeClr val="accent1">
              <a:lumMod val="20000"/>
              <a:lumOff val="80000"/>
            </a:schemeClr>
          </a:solidFill>
          <a:ln>
            <a:solidFill>
              <a:schemeClr val="tx1"/>
            </a:solidFill>
          </a:ln>
          <a:effectLst>
            <a:innerShdw blurRad="114300">
              <a:prstClr val="black"/>
            </a:innerShdw>
          </a:effectLst>
        </p:spPr>
        <p:txBody>
          <a:bodyPr/>
          <a:lstStyle/>
          <a:p>
            <a:pPr marL="514350" indent="-514350">
              <a:buAutoNum type="arabicPeriod"/>
            </a:pPr>
            <a:r>
              <a:rPr lang="en-US" sz="3600" dirty="0" smtClean="0"/>
              <a:t>Window XP or Window Vista Operating System.</a:t>
            </a:r>
          </a:p>
          <a:p>
            <a:pPr marL="514350" indent="-514350">
              <a:buAutoNum type="arabicPeriod"/>
            </a:pPr>
            <a:r>
              <a:rPr lang="en-US" sz="3600" dirty="0" smtClean="0"/>
              <a:t>Adobe PDF-Version 8 or above.</a:t>
            </a:r>
          </a:p>
          <a:p>
            <a:pPr marL="514350" indent="-514350">
              <a:buAutoNum type="arabicPeriod"/>
            </a:pPr>
            <a:r>
              <a:rPr lang="en-US" sz="3600" dirty="0" smtClean="0"/>
              <a:t>Java Run Time Environment (JRE 6 Beta) or above.(Can be downloaded from the Income tax website) </a:t>
            </a:r>
            <a:r>
              <a:rPr lang="en-US" sz="3600" dirty="0" smtClean="0">
                <a:solidFill>
                  <a:srgbClr val="FF0000"/>
                </a:solidFill>
              </a:rPr>
              <a:t>(www.incometaxindiaefiling.gov.in)</a:t>
            </a:r>
          </a:p>
          <a:p>
            <a:pPr marL="514350" indent="-514350">
              <a:buNone/>
            </a:pPr>
            <a:endParaRPr lang="en-US" dirty="0" smtClean="0"/>
          </a:p>
          <a:p>
            <a:pPr marL="514350" indent="-514350">
              <a:buNone/>
            </a:pPr>
            <a:endParaRPr lang="en-US" dirty="0"/>
          </a:p>
        </p:txBody>
      </p:sp>
    </p:spTree>
  </p:cSld>
  <p:clrMapOvr>
    <a:masterClrMapping/>
  </p:clrMapOvr>
  <p:transition>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solidFill>
            <a:srgbClr val="FFFF00"/>
          </a:solidFill>
          <a:ln>
            <a:solidFill>
              <a:schemeClr val="tx1"/>
            </a:solidFill>
          </a:ln>
          <a:effectLst>
            <a:innerShdw blurRad="114300">
              <a:prstClr val="black"/>
            </a:innerShdw>
          </a:effectLst>
        </p:spPr>
        <p:txBody>
          <a:bodyPr/>
          <a:lstStyle/>
          <a:p>
            <a:pPr algn="ctr"/>
            <a:r>
              <a:rPr lang="en-US" i="1" dirty="0" smtClean="0"/>
              <a:t>E-Filing Process- At a Glance</a:t>
            </a:r>
            <a:endParaRPr lang="en-US" i="1" dirty="0"/>
          </a:p>
        </p:txBody>
      </p:sp>
      <p:sp>
        <p:nvSpPr>
          <p:cNvPr id="4" name="Footer Placeholder 3"/>
          <p:cNvSpPr>
            <a:spLocks noGrp="1"/>
          </p:cNvSpPr>
          <p:nvPr>
            <p:ph type="ftr" sz="quarter" idx="11"/>
          </p:nvPr>
        </p:nvSpPr>
        <p:spPr/>
        <p:txBody>
          <a:bodyPr/>
          <a:lstStyle/>
          <a:p>
            <a:r>
              <a:rPr lang="en-US" smtClean="0"/>
              <a:t>CA.Pramod K.Panda, ABP &amp; Associates</a:t>
            </a:r>
            <a:endParaRPr lang="en-US" dirty="0"/>
          </a:p>
        </p:txBody>
      </p:sp>
      <p:sp>
        <p:nvSpPr>
          <p:cNvPr id="5" name="Slide Number Placeholder 4"/>
          <p:cNvSpPr>
            <a:spLocks noGrp="1"/>
          </p:cNvSpPr>
          <p:nvPr>
            <p:ph type="sldNum" sz="quarter" idx="12"/>
          </p:nvPr>
        </p:nvSpPr>
        <p:spPr/>
        <p:txBody>
          <a:bodyPr/>
          <a:lstStyle/>
          <a:p>
            <a:fld id="{1F7BDF28-FAB0-4B07-A5D3-6D9A9DB8EAE8}" type="slidenum">
              <a:rPr lang="en-US" smtClean="0"/>
              <a:pPr/>
              <a:t>41</a:t>
            </a:fld>
            <a:endParaRPr lang="en-US"/>
          </a:p>
        </p:txBody>
      </p:sp>
      <p:graphicFrame>
        <p:nvGraphicFramePr>
          <p:cNvPr id="11" name="Content Placeholder 10"/>
          <p:cNvGraphicFramePr>
            <a:graphicFrameLocks noGrp="1"/>
          </p:cNvGraphicFramePr>
          <p:nvPr>
            <p:ph sz="quarter" idx="1"/>
          </p:nvPr>
        </p:nvGraphicFramePr>
        <p:xfrm>
          <a:off x="914400" y="1447800"/>
          <a:ext cx="7772400" cy="4358640"/>
        </p:xfrm>
        <a:graphic>
          <a:graphicData uri="http://schemas.openxmlformats.org/drawingml/2006/table">
            <a:tbl>
              <a:tblPr firstRow="1" bandRow="1">
                <a:effectLst>
                  <a:innerShdw blurRad="114300">
                    <a:prstClr val="black"/>
                  </a:innerShdw>
                </a:effectLst>
                <a:tableStyleId>{5C22544A-7EE6-4342-B048-85BDC9FD1C3A}</a:tableStyleId>
              </a:tblPr>
              <a:tblGrid>
                <a:gridCol w="1447800"/>
                <a:gridCol w="6324600"/>
              </a:tblGrid>
              <a:tr h="370840">
                <a:tc>
                  <a:txBody>
                    <a:bodyPr/>
                    <a:lstStyle/>
                    <a:p>
                      <a:pPr algn="ctr"/>
                      <a:r>
                        <a:rPr lang="en-US" sz="3200" dirty="0" smtClean="0"/>
                        <a:t>1.</a:t>
                      </a:r>
                      <a:endParaRPr lang="en-US" sz="3200" dirty="0"/>
                    </a:p>
                  </a:txBody>
                  <a:tcPr/>
                </a:tc>
                <a:tc>
                  <a:txBody>
                    <a:bodyPr/>
                    <a:lstStyle/>
                    <a:p>
                      <a:pPr algn="just"/>
                      <a:r>
                        <a:rPr lang="en-US" sz="2800" dirty="0" smtClean="0"/>
                        <a:t>Select Appropriate Type of Return</a:t>
                      </a:r>
                      <a:r>
                        <a:rPr lang="en-US" sz="2800" baseline="0" dirty="0" smtClean="0"/>
                        <a:t> Form Required for the Assessee.</a:t>
                      </a:r>
                      <a:endParaRPr lang="en-US" sz="2800" dirty="0"/>
                    </a:p>
                  </a:txBody>
                  <a:tcPr/>
                </a:tc>
              </a:tr>
              <a:tr h="370840">
                <a:tc>
                  <a:txBody>
                    <a:bodyPr/>
                    <a:lstStyle/>
                    <a:p>
                      <a:pPr algn="ctr"/>
                      <a:r>
                        <a:rPr lang="en-US" sz="3200" dirty="0" smtClean="0"/>
                        <a:t>2.</a:t>
                      </a:r>
                      <a:endParaRPr lang="en-US" sz="3200" dirty="0"/>
                    </a:p>
                  </a:txBody>
                  <a:tcPr/>
                </a:tc>
                <a:tc>
                  <a:txBody>
                    <a:bodyPr/>
                    <a:lstStyle/>
                    <a:p>
                      <a:pPr algn="just"/>
                      <a:r>
                        <a:rPr lang="en-US" sz="2800" dirty="0" smtClean="0"/>
                        <a:t>Download Return Preparation Software for Selected Return Form.</a:t>
                      </a:r>
                      <a:endParaRPr lang="en-US" sz="2800" dirty="0"/>
                    </a:p>
                  </a:txBody>
                  <a:tcPr/>
                </a:tc>
              </a:tr>
              <a:tr h="370840">
                <a:tc>
                  <a:txBody>
                    <a:bodyPr/>
                    <a:lstStyle/>
                    <a:p>
                      <a:pPr algn="ctr"/>
                      <a:r>
                        <a:rPr lang="en-US" sz="3200" dirty="0" smtClean="0"/>
                        <a:t>3.</a:t>
                      </a:r>
                      <a:endParaRPr lang="en-US" sz="3200" dirty="0"/>
                    </a:p>
                  </a:txBody>
                  <a:tcPr/>
                </a:tc>
                <a:tc>
                  <a:txBody>
                    <a:bodyPr/>
                    <a:lstStyle/>
                    <a:p>
                      <a:pPr algn="just"/>
                      <a:r>
                        <a:rPr lang="en-US" sz="2800" dirty="0" smtClean="0"/>
                        <a:t>Fill All</a:t>
                      </a:r>
                      <a:r>
                        <a:rPr lang="en-US" sz="2800" baseline="0" dirty="0" smtClean="0"/>
                        <a:t> the Data in the Return Preparation Software and Generate XML File</a:t>
                      </a:r>
                      <a:endParaRPr lang="en-US" sz="2800" dirty="0"/>
                    </a:p>
                  </a:txBody>
                  <a:tcPr/>
                </a:tc>
              </a:tr>
              <a:tr h="370840">
                <a:tc>
                  <a:txBody>
                    <a:bodyPr/>
                    <a:lstStyle/>
                    <a:p>
                      <a:pPr algn="ctr"/>
                      <a:r>
                        <a:rPr lang="en-US" sz="3200" dirty="0" smtClean="0"/>
                        <a:t>4.</a:t>
                      </a:r>
                      <a:endParaRPr lang="en-US" sz="3200" dirty="0"/>
                    </a:p>
                  </a:txBody>
                  <a:tcPr/>
                </a:tc>
                <a:tc>
                  <a:txBody>
                    <a:bodyPr/>
                    <a:lstStyle/>
                    <a:p>
                      <a:pPr algn="just"/>
                      <a:r>
                        <a:rPr lang="en-US" sz="2800" dirty="0" smtClean="0"/>
                        <a:t>Register &amp; Create User ID/Password.</a:t>
                      </a:r>
                      <a:endParaRPr lang="en-US" sz="2800" dirty="0"/>
                    </a:p>
                  </a:txBody>
                  <a:tcPr/>
                </a:tc>
              </a:tr>
              <a:tr h="370840">
                <a:tc>
                  <a:txBody>
                    <a:bodyPr/>
                    <a:lstStyle/>
                    <a:p>
                      <a:pPr algn="ctr"/>
                      <a:r>
                        <a:rPr lang="en-US" sz="3200" dirty="0" smtClean="0"/>
                        <a:t>5.</a:t>
                      </a:r>
                      <a:endParaRPr lang="en-US" sz="3200" dirty="0"/>
                    </a:p>
                  </a:txBody>
                  <a:tcPr/>
                </a:tc>
                <a:tc>
                  <a:txBody>
                    <a:bodyPr/>
                    <a:lstStyle/>
                    <a:p>
                      <a:pPr algn="just"/>
                      <a:r>
                        <a:rPr lang="en-US" sz="2800" dirty="0" smtClean="0"/>
                        <a:t>Login and Click on relevant form on left panel and select “Submit Return”</a:t>
                      </a:r>
                      <a:endParaRPr lang="en-US" sz="2800" dirty="0"/>
                    </a:p>
                  </a:txBody>
                  <a:tcPr/>
                </a:tc>
              </a:tr>
            </a:tbl>
          </a:graphicData>
        </a:graphic>
      </p:graphicFrame>
    </p:spTree>
  </p:cSld>
  <p:clrMapOvr>
    <a:masterClrMapping/>
  </p:clrMapOvr>
  <p:transition>
    <p:dissolv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solidFill>
            <a:srgbClr val="FFFF00"/>
          </a:solidFill>
          <a:ln>
            <a:solidFill>
              <a:schemeClr val="tx1"/>
            </a:solidFill>
          </a:ln>
          <a:effectLst>
            <a:innerShdw blurRad="114300">
              <a:prstClr val="black"/>
            </a:innerShdw>
          </a:effectLst>
        </p:spPr>
        <p:txBody>
          <a:bodyPr/>
          <a:lstStyle/>
          <a:p>
            <a:pPr algn="ctr"/>
            <a:r>
              <a:rPr lang="en-US" i="1" dirty="0" smtClean="0"/>
              <a:t>E-Filing Process- At a Glance</a:t>
            </a:r>
            <a:endParaRPr lang="en-US" i="1" dirty="0"/>
          </a:p>
        </p:txBody>
      </p:sp>
      <p:sp>
        <p:nvSpPr>
          <p:cNvPr id="4" name="Footer Placeholder 3"/>
          <p:cNvSpPr>
            <a:spLocks noGrp="1"/>
          </p:cNvSpPr>
          <p:nvPr>
            <p:ph type="ftr" sz="quarter" idx="11"/>
          </p:nvPr>
        </p:nvSpPr>
        <p:spPr/>
        <p:txBody>
          <a:bodyPr/>
          <a:lstStyle/>
          <a:p>
            <a:r>
              <a:rPr lang="en-US" smtClean="0"/>
              <a:t>CA.Pramod K.Panda, ABP &amp; Associates</a:t>
            </a:r>
            <a:endParaRPr lang="en-US" dirty="0"/>
          </a:p>
        </p:txBody>
      </p:sp>
      <p:sp>
        <p:nvSpPr>
          <p:cNvPr id="5" name="Slide Number Placeholder 4"/>
          <p:cNvSpPr>
            <a:spLocks noGrp="1"/>
          </p:cNvSpPr>
          <p:nvPr>
            <p:ph type="sldNum" sz="quarter" idx="12"/>
          </p:nvPr>
        </p:nvSpPr>
        <p:spPr/>
        <p:txBody>
          <a:bodyPr/>
          <a:lstStyle/>
          <a:p>
            <a:fld id="{1F7BDF28-FAB0-4B07-A5D3-6D9A9DB8EAE8}" type="slidenum">
              <a:rPr lang="en-US" smtClean="0"/>
              <a:pPr/>
              <a:t>42</a:t>
            </a:fld>
            <a:endParaRPr lang="en-US"/>
          </a:p>
        </p:txBody>
      </p:sp>
      <p:graphicFrame>
        <p:nvGraphicFramePr>
          <p:cNvPr id="11" name="Content Placeholder 10"/>
          <p:cNvGraphicFramePr>
            <a:graphicFrameLocks noGrp="1"/>
          </p:cNvGraphicFramePr>
          <p:nvPr>
            <p:ph sz="quarter" idx="1"/>
          </p:nvPr>
        </p:nvGraphicFramePr>
        <p:xfrm>
          <a:off x="914400" y="1447800"/>
          <a:ext cx="7772400" cy="4541520"/>
        </p:xfrm>
        <a:graphic>
          <a:graphicData uri="http://schemas.openxmlformats.org/drawingml/2006/table">
            <a:tbl>
              <a:tblPr firstRow="1" bandRow="1">
                <a:effectLst>
                  <a:innerShdw blurRad="114300">
                    <a:prstClr val="black"/>
                  </a:innerShdw>
                </a:effectLst>
                <a:tableStyleId>{5C22544A-7EE6-4342-B048-85BDC9FD1C3A}</a:tableStyleId>
              </a:tblPr>
              <a:tblGrid>
                <a:gridCol w="1447800"/>
                <a:gridCol w="6324600"/>
              </a:tblGrid>
              <a:tr h="370840">
                <a:tc>
                  <a:txBody>
                    <a:bodyPr/>
                    <a:lstStyle/>
                    <a:p>
                      <a:pPr algn="ctr"/>
                      <a:r>
                        <a:rPr lang="en-US" sz="3200" dirty="0" smtClean="0"/>
                        <a:t>6.</a:t>
                      </a:r>
                      <a:endParaRPr lang="en-US" sz="3200" dirty="0"/>
                    </a:p>
                  </a:txBody>
                  <a:tcPr/>
                </a:tc>
                <a:tc>
                  <a:txBody>
                    <a:bodyPr/>
                    <a:lstStyle/>
                    <a:p>
                      <a:pPr algn="just"/>
                      <a:r>
                        <a:rPr lang="en-US" sz="2000" dirty="0" smtClean="0"/>
                        <a:t>Browse the select XML File and click on “Upload” Button.</a:t>
                      </a:r>
                      <a:endParaRPr lang="en-US" sz="2000" dirty="0"/>
                    </a:p>
                  </a:txBody>
                  <a:tcPr/>
                </a:tc>
              </a:tr>
              <a:tr h="370840">
                <a:tc>
                  <a:txBody>
                    <a:bodyPr/>
                    <a:lstStyle/>
                    <a:p>
                      <a:pPr algn="ctr"/>
                      <a:r>
                        <a:rPr lang="en-US" sz="3200" dirty="0" smtClean="0"/>
                        <a:t>7.</a:t>
                      </a:r>
                      <a:endParaRPr lang="en-US" sz="3200" dirty="0"/>
                    </a:p>
                  </a:txBody>
                  <a:tcPr/>
                </a:tc>
                <a:tc>
                  <a:txBody>
                    <a:bodyPr/>
                    <a:lstStyle/>
                    <a:p>
                      <a:pPr algn="just"/>
                      <a:r>
                        <a:rPr lang="en-US" sz="2000" dirty="0" smtClean="0"/>
                        <a:t>On successful upload acknowledgement details would be displayed. Click on “Print” to generate printout of the Acknowledgement/ITR-V.</a:t>
                      </a:r>
                      <a:endParaRPr lang="en-US" sz="2000" dirty="0"/>
                    </a:p>
                  </a:txBody>
                  <a:tcPr/>
                </a:tc>
              </a:tr>
              <a:tr h="370840">
                <a:tc>
                  <a:txBody>
                    <a:bodyPr/>
                    <a:lstStyle/>
                    <a:p>
                      <a:pPr algn="ctr"/>
                      <a:r>
                        <a:rPr lang="en-US" sz="3200" dirty="0" smtClean="0"/>
                        <a:t>8.</a:t>
                      </a:r>
                      <a:endParaRPr lang="en-US" sz="3200" dirty="0"/>
                    </a:p>
                  </a:txBody>
                  <a:tcPr/>
                </a:tc>
                <a:tc>
                  <a:txBody>
                    <a:bodyPr/>
                    <a:lstStyle/>
                    <a:p>
                      <a:pPr algn="just"/>
                      <a:r>
                        <a:rPr lang="en-US" sz="2000" dirty="0" smtClean="0"/>
                        <a:t>Incase the return is digitally signed, on generation of “Acknowledgement” the Return Filing process gets completed.</a:t>
                      </a:r>
                      <a:endParaRPr lang="en-US" sz="2000" dirty="0"/>
                    </a:p>
                  </a:txBody>
                  <a:tcPr/>
                </a:tc>
              </a:tr>
              <a:tr h="370840">
                <a:tc>
                  <a:txBody>
                    <a:bodyPr/>
                    <a:lstStyle/>
                    <a:p>
                      <a:pPr algn="ctr"/>
                      <a:r>
                        <a:rPr lang="en-US" sz="3200" dirty="0" smtClean="0"/>
                        <a:t>9.</a:t>
                      </a:r>
                      <a:endParaRPr lang="en-US" sz="3200" dirty="0"/>
                    </a:p>
                  </a:txBody>
                  <a:tcPr/>
                </a:tc>
                <a:tc>
                  <a:txBody>
                    <a:bodyPr/>
                    <a:lstStyle/>
                    <a:p>
                      <a:pPr algn="just"/>
                      <a:r>
                        <a:rPr lang="en-US" sz="2000" dirty="0" smtClean="0"/>
                        <a:t>For non-digitally filed return, the Return Filing Process is completed after delivering a duly verified copy of the ITR-V with the Income Tax Department with in 15 days from the date of E-Filing.</a:t>
                      </a:r>
                      <a:endParaRPr lang="en-US" sz="2000" dirty="0"/>
                    </a:p>
                  </a:txBody>
                  <a:tcPr/>
                </a:tc>
              </a:tr>
              <a:tr h="370840">
                <a:tc>
                  <a:txBody>
                    <a:bodyPr/>
                    <a:lstStyle/>
                    <a:p>
                      <a:pPr algn="ctr"/>
                      <a:r>
                        <a:rPr lang="en-US" sz="3200" dirty="0" smtClean="0"/>
                        <a:t>10.</a:t>
                      </a:r>
                      <a:endParaRPr lang="en-US" sz="3200" dirty="0"/>
                    </a:p>
                  </a:txBody>
                  <a:tcPr/>
                </a:tc>
                <a:tc>
                  <a:txBody>
                    <a:bodyPr/>
                    <a:lstStyle/>
                    <a:p>
                      <a:pPr algn="just"/>
                      <a:r>
                        <a:rPr lang="en-US" sz="2000" dirty="0" smtClean="0"/>
                        <a:t>For any enquiry on account of PAN Validation: You can contact the </a:t>
                      </a:r>
                      <a:r>
                        <a:rPr lang="en-US" sz="2800" b="1" dirty="0" smtClean="0">
                          <a:solidFill>
                            <a:srgbClr val="FF0000"/>
                          </a:solidFill>
                        </a:rPr>
                        <a:t>Help</a:t>
                      </a:r>
                      <a:r>
                        <a:rPr lang="en-US" sz="2800" b="1" baseline="0" dirty="0" smtClean="0">
                          <a:solidFill>
                            <a:srgbClr val="FF0000"/>
                          </a:solidFill>
                        </a:rPr>
                        <a:t> Line No: 0124-2438000</a:t>
                      </a:r>
                      <a:endParaRPr lang="en-US" sz="2800" b="1" dirty="0">
                        <a:solidFill>
                          <a:srgbClr val="FF0000"/>
                        </a:solidFill>
                      </a:endParaRPr>
                    </a:p>
                  </a:txBody>
                  <a:tcPr/>
                </a:tc>
              </a:tr>
            </a:tbl>
          </a:graphicData>
        </a:graphic>
      </p:graphicFrame>
    </p:spTree>
  </p:cSld>
  <p:clrMapOvr>
    <a:masterClrMapping/>
  </p:clrMapOvr>
  <p:transition>
    <p:dissolv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solidFill>
            <a:srgbClr val="FFFF00"/>
          </a:solidFill>
          <a:ln>
            <a:solidFill>
              <a:schemeClr val="tx1"/>
            </a:solidFill>
          </a:ln>
          <a:effectLst>
            <a:innerShdw blurRad="114300">
              <a:prstClr val="black"/>
            </a:innerShdw>
          </a:effectLst>
        </p:spPr>
        <p:txBody>
          <a:bodyPr/>
          <a:lstStyle/>
          <a:p>
            <a:pPr algn="ctr"/>
            <a:r>
              <a:rPr lang="en-US" dirty="0" smtClean="0"/>
              <a:t>www.incometaxindiaefiling.gov.in</a:t>
            </a:r>
            <a:endParaRPr lang="en-US" dirty="0"/>
          </a:p>
        </p:txBody>
      </p:sp>
      <p:sp>
        <p:nvSpPr>
          <p:cNvPr id="8" name="Text Placeholder 7"/>
          <p:cNvSpPr>
            <a:spLocks noGrp="1"/>
          </p:cNvSpPr>
          <p:nvPr>
            <p:ph type="body" idx="2"/>
          </p:nvPr>
        </p:nvSpPr>
        <p:spPr>
          <a:solidFill>
            <a:schemeClr val="accent2">
              <a:lumMod val="20000"/>
              <a:lumOff val="80000"/>
            </a:schemeClr>
          </a:solidFill>
          <a:ln>
            <a:solidFill>
              <a:schemeClr val="tx1"/>
            </a:solidFill>
          </a:ln>
          <a:effectLst>
            <a:innerShdw blurRad="114300">
              <a:prstClr val="black"/>
            </a:innerShdw>
          </a:effectLst>
        </p:spPr>
        <p:txBody>
          <a:bodyPr>
            <a:normAutofit/>
          </a:bodyPr>
          <a:lstStyle/>
          <a:p>
            <a:r>
              <a:rPr lang="en-US" sz="2400" b="1" u="sng" dirty="0" smtClean="0">
                <a:solidFill>
                  <a:srgbClr val="FF0000"/>
                </a:solidFill>
              </a:rPr>
              <a:t>Enter In the Registration Window Your:</a:t>
            </a:r>
          </a:p>
          <a:p>
            <a:pPr algn="just">
              <a:buFont typeface="Wingdings" pitchFamily="2" charset="2"/>
              <a:buChar char="ü"/>
            </a:pPr>
            <a:r>
              <a:rPr lang="en-US" sz="2000" dirty="0" smtClean="0"/>
              <a:t>PAN No.</a:t>
            </a:r>
          </a:p>
          <a:p>
            <a:pPr algn="just">
              <a:buFont typeface="Wingdings" pitchFamily="2" charset="2"/>
              <a:buChar char="ü"/>
            </a:pPr>
            <a:r>
              <a:rPr lang="en-US" sz="2000" dirty="0" smtClean="0"/>
              <a:t>First Name</a:t>
            </a:r>
          </a:p>
          <a:p>
            <a:pPr algn="just">
              <a:buFont typeface="Wingdings" pitchFamily="2" charset="2"/>
              <a:buChar char="ü"/>
            </a:pPr>
            <a:r>
              <a:rPr lang="en-US" sz="2000" dirty="0" smtClean="0"/>
              <a:t>Middle  Name</a:t>
            </a:r>
          </a:p>
          <a:p>
            <a:pPr algn="just">
              <a:buFont typeface="Wingdings" pitchFamily="2" charset="2"/>
              <a:buChar char="ü"/>
            </a:pPr>
            <a:r>
              <a:rPr lang="en-US" sz="2000" dirty="0" smtClean="0"/>
              <a:t>Surname/ </a:t>
            </a:r>
            <a:r>
              <a:rPr lang="en-US" sz="2000" dirty="0" err="1" smtClean="0"/>
              <a:t>Organisation</a:t>
            </a:r>
            <a:r>
              <a:rPr lang="en-US" sz="2000" dirty="0" smtClean="0"/>
              <a:t> Name</a:t>
            </a:r>
          </a:p>
          <a:p>
            <a:pPr algn="just">
              <a:buFont typeface="Wingdings" pitchFamily="2" charset="2"/>
              <a:buChar char="ü"/>
            </a:pPr>
            <a:r>
              <a:rPr lang="en-US" sz="2000" dirty="0" err="1" smtClean="0"/>
              <a:t>DateofBirth</a:t>
            </a:r>
            <a:r>
              <a:rPr lang="en-US" sz="2000" dirty="0" smtClean="0"/>
              <a:t>/Incorporation</a:t>
            </a:r>
          </a:p>
          <a:p>
            <a:pPr algn="just">
              <a:buFont typeface="Wingdings" pitchFamily="2" charset="2"/>
              <a:buChar char="ü"/>
            </a:pPr>
            <a:endParaRPr lang="en-US" sz="2000" dirty="0" smtClean="0"/>
          </a:p>
          <a:p>
            <a:pPr algn="just">
              <a:buFont typeface="Wingdings" pitchFamily="2" charset="2"/>
              <a:buChar char="ü"/>
            </a:pPr>
            <a:endParaRPr lang="en-US" sz="2000"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43</a:t>
            </a:fld>
            <a:endParaRPr lang="en-US"/>
          </a:p>
        </p:txBody>
      </p:sp>
      <p:pic>
        <p:nvPicPr>
          <p:cNvPr id="9" name="Content Placeholder 8" descr="screen=.jpg"/>
          <p:cNvPicPr>
            <a:picLocks noGrp="1" noChangeAspect="1"/>
          </p:cNvPicPr>
          <p:nvPr>
            <p:ph sz="quarter" idx="1"/>
          </p:nvPr>
        </p:nvPicPr>
        <p:blipFill>
          <a:blip r:embed="rId2"/>
          <a:stretch>
            <a:fillRect/>
          </a:stretch>
        </p:blipFill>
        <p:spPr>
          <a:xfrm>
            <a:off x="4091423" y="1600200"/>
            <a:ext cx="3958814" cy="5120640"/>
          </a:xfrm>
          <a:ln>
            <a:solidFill>
              <a:schemeClr val="tx1"/>
            </a:solidFill>
          </a:ln>
          <a:effectLst>
            <a:innerShdw blurRad="114300">
              <a:prstClr val="black"/>
            </a:innerShdw>
          </a:effectLst>
        </p:spPr>
      </p:pic>
      <p:sp>
        <p:nvSpPr>
          <p:cNvPr id="7" name="Right Brace 6"/>
          <p:cNvSpPr/>
          <p:nvPr/>
        </p:nvSpPr>
        <p:spPr>
          <a:xfrm>
            <a:off x="7467600" y="2971800"/>
            <a:ext cx="155448" cy="9144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 name="Picture 9" descr="CA_logo_icai.jpg"/>
          <p:cNvPicPr>
            <a:picLocks noChangeAspect="1"/>
          </p:cNvPicPr>
          <p:nvPr/>
        </p:nvPicPr>
        <p:blipFill>
          <a:blip r:embed="rId3"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ln>
            <a:solidFill>
              <a:schemeClr val="tx1"/>
            </a:solidFill>
          </a:ln>
          <a:effectLst>
            <a:innerShdw blurRad="114300">
              <a:prstClr val="black"/>
            </a:innerShdw>
          </a:effectLst>
        </p:spPr>
        <p:txBody>
          <a:bodyPr/>
          <a:lstStyle/>
          <a:p>
            <a:pPr algn="ctr"/>
            <a:r>
              <a:rPr lang="en-US" dirty="0" smtClean="0"/>
              <a:t>www.incometaxindiaefiling.gov.in</a:t>
            </a:r>
            <a:endParaRPr lang="en-US" dirty="0"/>
          </a:p>
        </p:txBody>
      </p:sp>
      <p:sp>
        <p:nvSpPr>
          <p:cNvPr id="3" name="Text Placeholder 2"/>
          <p:cNvSpPr>
            <a:spLocks noGrp="1"/>
          </p:cNvSpPr>
          <p:nvPr>
            <p:ph type="body" idx="2"/>
          </p:nvPr>
        </p:nvSpPr>
        <p:spPr>
          <a:solidFill>
            <a:schemeClr val="accent1">
              <a:lumMod val="20000"/>
              <a:lumOff val="80000"/>
            </a:schemeClr>
          </a:solidFill>
          <a:ln>
            <a:solidFill>
              <a:schemeClr val="tx1"/>
            </a:solidFill>
          </a:ln>
          <a:effectLst>
            <a:innerShdw blurRad="114300">
              <a:prstClr val="black"/>
            </a:innerShdw>
          </a:effectLst>
        </p:spPr>
        <p:txBody>
          <a:bodyPr>
            <a:normAutofit/>
          </a:bodyPr>
          <a:lstStyle/>
          <a:p>
            <a:r>
              <a:rPr lang="en-US" sz="2400" u="sng" dirty="0" smtClean="0">
                <a:solidFill>
                  <a:srgbClr val="FF0000"/>
                </a:solidFill>
              </a:rPr>
              <a:t>Enter in this Window Your: </a:t>
            </a:r>
          </a:p>
          <a:p>
            <a:pPr>
              <a:buFont typeface="Wingdings" pitchFamily="2" charset="2"/>
              <a:buChar char="ü"/>
            </a:pPr>
            <a:r>
              <a:rPr lang="en-US" sz="2000" dirty="0" smtClean="0"/>
              <a:t>Password</a:t>
            </a:r>
          </a:p>
          <a:p>
            <a:pPr>
              <a:buFont typeface="Wingdings" pitchFamily="2" charset="2"/>
              <a:buChar char="ü"/>
            </a:pPr>
            <a:r>
              <a:rPr lang="en-US" sz="2000" dirty="0" smtClean="0"/>
              <a:t>Reconfirm  Password</a:t>
            </a:r>
          </a:p>
          <a:p>
            <a:pPr>
              <a:buFont typeface="Wingdings" pitchFamily="2" charset="2"/>
              <a:buChar char="ü"/>
            </a:pPr>
            <a:r>
              <a:rPr lang="en-US" sz="2000" dirty="0" smtClean="0"/>
              <a:t>Enter Phone No.</a:t>
            </a:r>
          </a:p>
          <a:p>
            <a:pPr>
              <a:buFont typeface="Wingdings" pitchFamily="2" charset="2"/>
              <a:buChar char="ü"/>
            </a:pPr>
            <a:r>
              <a:rPr lang="en-US" sz="2000" dirty="0" smtClean="0"/>
              <a:t>Enter E-Mail ID</a:t>
            </a:r>
          </a:p>
          <a:p>
            <a:r>
              <a:rPr lang="en-US" sz="2000" dirty="0" smtClean="0">
                <a:solidFill>
                  <a:srgbClr val="FF0000"/>
                </a:solidFill>
              </a:rPr>
              <a:t>Click  SUBMIT</a:t>
            </a:r>
            <a:endParaRPr lang="en-US" sz="2000" dirty="0">
              <a:solidFill>
                <a:srgbClr val="FF0000"/>
              </a:solidFill>
            </a:endParaRPr>
          </a:p>
        </p:txBody>
      </p:sp>
      <p:sp>
        <p:nvSpPr>
          <p:cNvPr id="4" name="Footer Placeholder 3"/>
          <p:cNvSpPr>
            <a:spLocks noGrp="1"/>
          </p:cNvSpPr>
          <p:nvPr>
            <p:ph type="ftr" sz="quarter" idx="11"/>
          </p:nvPr>
        </p:nvSpPr>
        <p:spPr/>
        <p:txBody>
          <a:bodyPr/>
          <a:lstStyle/>
          <a:p>
            <a:r>
              <a:rPr lang="en-US" dirty="0" smtClean="0"/>
              <a:t>CA.Pramod K.Panda, ABP &amp; Associates</a:t>
            </a:r>
            <a:endParaRPr lang="en-US" dirty="0"/>
          </a:p>
        </p:txBody>
      </p:sp>
      <p:sp>
        <p:nvSpPr>
          <p:cNvPr id="5" name="Slide Number Placeholder 4"/>
          <p:cNvSpPr>
            <a:spLocks noGrp="1"/>
          </p:cNvSpPr>
          <p:nvPr>
            <p:ph type="sldNum" sz="quarter" idx="12"/>
          </p:nvPr>
        </p:nvSpPr>
        <p:spPr/>
        <p:txBody>
          <a:bodyPr/>
          <a:lstStyle/>
          <a:p>
            <a:fld id="{1F7BDF28-FAB0-4B07-A5D3-6D9A9DB8EAE8}" type="slidenum">
              <a:rPr lang="en-US" smtClean="0"/>
              <a:pPr/>
              <a:t>44</a:t>
            </a:fld>
            <a:endParaRPr lang="en-US"/>
          </a:p>
        </p:txBody>
      </p:sp>
      <p:pic>
        <p:nvPicPr>
          <p:cNvPr id="7" name="Content Placeholder 6" descr="screen=1.jpg"/>
          <p:cNvPicPr>
            <a:picLocks noGrp="1" noChangeAspect="1"/>
          </p:cNvPicPr>
          <p:nvPr>
            <p:ph sz="quarter" idx="1"/>
          </p:nvPr>
        </p:nvPicPr>
        <p:blipFill>
          <a:blip r:embed="rId2"/>
          <a:stretch>
            <a:fillRect/>
          </a:stretch>
        </p:blipFill>
        <p:spPr>
          <a:xfrm>
            <a:off x="4091423" y="1600200"/>
            <a:ext cx="3958814" cy="5120640"/>
          </a:xfrm>
          <a:ln>
            <a:solidFill>
              <a:schemeClr val="tx1"/>
            </a:solidFill>
          </a:ln>
          <a:effectLst>
            <a:innerShdw blurRad="114300">
              <a:prstClr val="black"/>
            </a:innerShdw>
          </a:effectLst>
        </p:spPr>
      </p:pic>
      <p:sp>
        <p:nvSpPr>
          <p:cNvPr id="8" name="Right Brace 7"/>
          <p:cNvSpPr/>
          <p:nvPr/>
        </p:nvSpPr>
        <p:spPr>
          <a:xfrm>
            <a:off x="7543800" y="3048000"/>
            <a:ext cx="155448" cy="128016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9" name="Picture 8" descr="CA_logo_icai.jpg"/>
          <p:cNvPicPr>
            <a:picLocks noChangeAspect="1"/>
          </p:cNvPicPr>
          <p:nvPr/>
        </p:nvPicPr>
        <p:blipFill>
          <a:blip r:embed="rId3"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ln>
            <a:solidFill>
              <a:schemeClr val="tx1"/>
            </a:solidFill>
          </a:ln>
          <a:effectLst>
            <a:innerShdw blurRad="114300">
              <a:prstClr val="black"/>
            </a:innerShdw>
          </a:effectLst>
        </p:spPr>
        <p:txBody>
          <a:bodyPr/>
          <a:lstStyle/>
          <a:p>
            <a:pPr algn="ctr"/>
            <a:r>
              <a:rPr lang="en-US" dirty="0" smtClean="0"/>
              <a:t>www.incometaxindiaefiling.gov.in</a:t>
            </a:r>
            <a:endParaRPr lang="en-US" dirty="0"/>
          </a:p>
        </p:txBody>
      </p:sp>
      <p:sp>
        <p:nvSpPr>
          <p:cNvPr id="3" name="Text Placeholder 2"/>
          <p:cNvSpPr>
            <a:spLocks noGrp="1"/>
          </p:cNvSpPr>
          <p:nvPr>
            <p:ph type="body" idx="2"/>
          </p:nvPr>
        </p:nvSpPr>
        <p:spPr>
          <a:solidFill>
            <a:schemeClr val="accent1">
              <a:lumMod val="20000"/>
              <a:lumOff val="80000"/>
            </a:schemeClr>
          </a:solidFill>
          <a:ln>
            <a:solidFill>
              <a:schemeClr val="tx1"/>
            </a:solidFill>
          </a:ln>
          <a:effectLst>
            <a:innerShdw blurRad="114300">
              <a:prstClr val="black"/>
            </a:innerShdw>
          </a:effectLst>
        </p:spPr>
        <p:txBody>
          <a:bodyPr/>
          <a:lstStyle/>
          <a:p>
            <a:r>
              <a:rPr lang="en-US" sz="2400" dirty="0" smtClean="0">
                <a:solidFill>
                  <a:srgbClr val="FF0000"/>
                </a:solidFill>
              </a:rPr>
              <a:t>Enter:</a:t>
            </a:r>
          </a:p>
          <a:p>
            <a:pPr>
              <a:buFont typeface="Wingdings" pitchFamily="2" charset="2"/>
              <a:buChar char="ü"/>
            </a:pPr>
            <a:r>
              <a:rPr lang="en-US" dirty="0" smtClean="0"/>
              <a:t>User ID</a:t>
            </a:r>
          </a:p>
          <a:p>
            <a:pPr>
              <a:buFont typeface="Wingdings" pitchFamily="2" charset="2"/>
              <a:buChar char="ü"/>
            </a:pPr>
            <a:r>
              <a:rPr lang="en-US" dirty="0" smtClean="0"/>
              <a:t>Password</a:t>
            </a:r>
          </a:p>
          <a:p>
            <a:endParaRPr lang="en-US" dirty="0" smtClean="0"/>
          </a:p>
          <a:p>
            <a:r>
              <a:rPr lang="en-US" dirty="0" smtClean="0">
                <a:solidFill>
                  <a:srgbClr val="FF0000"/>
                </a:solidFill>
              </a:rPr>
              <a:t>User ID is by default is the PAN No. for all assessee.</a:t>
            </a:r>
            <a:endParaRPr lang="en-US" dirty="0">
              <a:solidFill>
                <a:srgbClr val="FF0000"/>
              </a:solidFill>
            </a:endParaRPr>
          </a:p>
        </p:txBody>
      </p:sp>
      <p:sp>
        <p:nvSpPr>
          <p:cNvPr id="4" name="Footer Placeholder 3"/>
          <p:cNvSpPr>
            <a:spLocks noGrp="1"/>
          </p:cNvSpPr>
          <p:nvPr>
            <p:ph type="ftr" sz="quarter" idx="11"/>
          </p:nvPr>
        </p:nvSpPr>
        <p:spPr/>
        <p:txBody>
          <a:bodyPr/>
          <a:lstStyle/>
          <a:p>
            <a:r>
              <a:rPr lang="en-US" dirty="0" smtClean="0"/>
              <a:t>CA.Pramod K.Panda, ABP &amp; Associates</a:t>
            </a:r>
            <a:endParaRPr lang="en-US" dirty="0"/>
          </a:p>
        </p:txBody>
      </p:sp>
      <p:sp>
        <p:nvSpPr>
          <p:cNvPr id="5" name="Slide Number Placeholder 4"/>
          <p:cNvSpPr>
            <a:spLocks noGrp="1"/>
          </p:cNvSpPr>
          <p:nvPr>
            <p:ph type="sldNum" sz="quarter" idx="12"/>
          </p:nvPr>
        </p:nvSpPr>
        <p:spPr/>
        <p:txBody>
          <a:bodyPr/>
          <a:lstStyle/>
          <a:p>
            <a:fld id="{1F7BDF28-FAB0-4B07-A5D3-6D9A9DB8EAE8}" type="slidenum">
              <a:rPr lang="en-US" smtClean="0"/>
              <a:pPr/>
              <a:t>45</a:t>
            </a:fld>
            <a:endParaRPr lang="en-US"/>
          </a:p>
        </p:txBody>
      </p:sp>
      <p:pic>
        <p:nvPicPr>
          <p:cNvPr id="7" name="Content Placeholder 6" descr="login.jpg"/>
          <p:cNvPicPr>
            <a:picLocks noGrp="1" noChangeAspect="1"/>
          </p:cNvPicPr>
          <p:nvPr>
            <p:ph sz="quarter" idx="1"/>
          </p:nvPr>
        </p:nvPicPr>
        <p:blipFill>
          <a:blip r:embed="rId2"/>
          <a:stretch>
            <a:fillRect/>
          </a:stretch>
        </p:blipFill>
        <p:spPr>
          <a:xfrm>
            <a:off x="4038596" y="1600200"/>
            <a:ext cx="3958814" cy="5120640"/>
          </a:xfrm>
          <a:ln>
            <a:solidFill>
              <a:schemeClr val="tx1"/>
            </a:solidFill>
          </a:ln>
          <a:effectLst>
            <a:innerShdw blurRad="114300">
              <a:prstClr val="black"/>
            </a:innerShdw>
          </a:effectLst>
        </p:spPr>
      </p:pic>
      <p:sp>
        <p:nvSpPr>
          <p:cNvPr id="8" name="Right Brace 7"/>
          <p:cNvSpPr/>
          <p:nvPr/>
        </p:nvSpPr>
        <p:spPr>
          <a:xfrm>
            <a:off x="7391400" y="2971800"/>
            <a:ext cx="155448" cy="73152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9" name="Picture 8" descr="CA_logo_icai.jpg"/>
          <p:cNvPicPr>
            <a:picLocks noChangeAspect="1"/>
          </p:cNvPicPr>
          <p:nvPr/>
        </p:nvPicPr>
        <p:blipFill>
          <a:blip r:embed="rId3"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ln>
            <a:solidFill>
              <a:schemeClr val="tx1"/>
            </a:solidFill>
          </a:ln>
          <a:effectLst>
            <a:innerShdw blurRad="114300">
              <a:prstClr val="black"/>
            </a:innerShdw>
          </a:effectLst>
        </p:spPr>
        <p:txBody>
          <a:bodyPr/>
          <a:lstStyle/>
          <a:p>
            <a:pPr algn="ctr"/>
            <a:r>
              <a:rPr lang="en-US" dirty="0" smtClean="0"/>
              <a:t>www.incometaxindiaefiling.gov.in</a:t>
            </a:r>
            <a:endParaRPr lang="en-US" dirty="0"/>
          </a:p>
        </p:txBody>
      </p:sp>
      <p:sp>
        <p:nvSpPr>
          <p:cNvPr id="3" name="Text Placeholder 2"/>
          <p:cNvSpPr>
            <a:spLocks noGrp="1"/>
          </p:cNvSpPr>
          <p:nvPr>
            <p:ph type="body" idx="2"/>
          </p:nvPr>
        </p:nvSpPr>
        <p:spPr>
          <a:solidFill>
            <a:schemeClr val="accent1">
              <a:lumMod val="20000"/>
              <a:lumOff val="80000"/>
            </a:schemeClr>
          </a:solidFill>
          <a:ln>
            <a:solidFill>
              <a:schemeClr val="tx1"/>
            </a:solidFill>
          </a:ln>
          <a:effectLst>
            <a:innerShdw blurRad="114300">
              <a:prstClr val="black"/>
            </a:innerShdw>
          </a:effectLst>
        </p:spPr>
        <p:txBody>
          <a:bodyPr>
            <a:normAutofit lnSpcReduction="10000"/>
          </a:bodyPr>
          <a:lstStyle/>
          <a:p>
            <a:r>
              <a:rPr lang="en-US" sz="2400" u="sng" dirty="0" smtClean="0">
                <a:solidFill>
                  <a:srgbClr val="FF0000"/>
                </a:solidFill>
              </a:rPr>
              <a:t>E-return Upload Window:</a:t>
            </a:r>
          </a:p>
          <a:p>
            <a:r>
              <a:rPr lang="en-US" sz="2000" dirty="0" smtClean="0">
                <a:solidFill>
                  <a:srgbClr val="0070C0"/>
                </a:solidFill>
              </a:rPr>
              <a:t>Browse the XML file from your System and then Click the Upload Button.</a:t>
            </a:r>
          </a:p>
          <a:p>
            <a:r>
              <a:rPr lang="en-US" sz="2000" dirty="0" smtClean="0">
                <a:solidFill>
                  <a:srgbClr val="FF0000"/>
                </a:solidFill>
              </a:rPr>
              <a:t>ITR-V shall be generated and can be downloaded from My Account/My Return Button.</a:t>
            </a:r>
            <a:endParaRPr lang="en-US" sz="2000" dirty="0">
              <a:solidFill>
                <a:srgbClr val="FF0000"/>
              </a:solidFill>
            </a:endParaRPr>
          </a:p>
        </p:txBody>
      </p:sp>
      <p:sp>
        <p:nvSpPr>
          <p:cNvPr id="4" name="Footer Placeholder 3"/>
          <p:cNvSpPr>
            <a:spLocks noGrp="1"/>
          </p:cNvSpPr>
          <p:nvPr>
            <p:ph type="ftr" sz="quarter" idx="11"/>
          </p:nvPr>
        </p:nvSpPr>
        <p:spPr/>
        <p:txBody>
          <a:bodyPr/>
          <a:lstStyle/>
          <a:p>
            <a:r>
              <a:rPr lang="en-US" dirty="0" smtClean="0"/>
              <a:t>CA.Pramod K.Panda, ABP &amp; Associates</a:t>
            </a:r>
            <a:endParaRPr lang="en-US" dirty="0"/>
          </a:p>
        </p:txBody>
      </p:sp>
      <p:sp>
        <p:nvSpPr>
          <p:cNvPr id="5" name="Slide Number Placeholder 4"/>
          <p:cNvSpPr>
            <a:spLocks noGrp="1"/>
          </p:cNvSpPr>
          <p:nvPr>
            <p:ph type="sldNum" sz="quarter" idx="12"/>
          </p:nvPr>
        </p:nvSpPr>
        <p:spPr/>
        <p:txBody>
          <a:bodyPr/>
          <a:lstStyle/>
          <a:p>
            <a:fld id="{1F7BDF28-FAB0-4B07-A5D3-6D9A9DB8EAE8}" type="slidenum">
              <a:rPr lang="en-US" smtClean="0"/>
              <a:pPr/>
              <a:t>46</a:t>
            </a:fld>
            <a:endParaRPr lang="en-US"/>
          </a:p>
        </p:txBody>
      </p:sp>
      <p:pic>
        <p:nvPicPr>
          <p:cNvPr id="7" name="Content Placeholder 6" descr="uploadXML.jpg"/>
          <p:cNvPicPr>
            <a:picLocks noGrp="1" noChangeAspect="1"/>
          </p:cNvPicPr>
          <p:nvPr>
            <p:ph sz="quarter" idx="1"/>
          </p:nvPr>
        </p:nvPicPr>
        <p:blipFill>
          <a:blip r:embed="rId3"/>
          <a:stretch>
            <a:fillRect/>
          </a:stretch>
        </p:blipFill>
        <p:spPr>
          <a:xfrm>
            <a:off x="4091423" y="1600200"/>
            <a:ext cx="3958814" cy="5120640"/>
          </a:xfrm>
          <a:ln>
            <a:solidFill>
              <a:schemeClr val="tx1"/>
            </a:solidFill>
          </a:ln>
          <a:effectLst>
            <a:innerShdw blurRad="114300">
              <a:prstClr val="black"/>
            </a:innerShdw>
          </a:effectLst>
        </p:spPr>
      </p:pic>
      <p:sp>
        <p:nvSpPr>
          <p:cNvPr id="8" name="Right Brace 7"/>
          <p:cNvSpPr/>
          <p:nvPr/>
        </p:nvSpPr>
        <p:spPr>
          <a:xfrm>
            <a:off x="7620000" y="2971800"/>
            <a:ext cx="155448" cy="9144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9" name="Picture 8" descr="CA_logo_icai.jpg"/>
          <p:cNvPicPr>
            <a:picLocks noChangeAspect="1"/>
          </p:cNvPicPr>
          <p:nvPr/>
        </p:nvPicPr>
        <p:blipFill>
          <a:blip r:embed="rId4"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70C0"/>
          </a:solidFill>
          <a:ln>
            <a:noFill/>
          </a:ln>
          <a:effectLst>
            <a:outerShdw blurRad="44450" dist="27940" dir="5400000" algn="ctr">
              <a:srgbClr val="000000">
                <a:alpha val="32000"/>
              </a:srgbClr>
            </a:outerShdw>
            <a:reflection blurRad="6350" stA="50000" endA="300" endPos="90000" dir="5400000" sy="-100000" algn="bl" rotWithShape="0"/>
          </a:effectLst>
          <a:scene3d>
            <a:camera prst="orthographicFront">
              <a:rot lat="0" lon="0" rev="0"/>
            </a:camera>
            <a:lightRig rig="balanced" dir="t">
              <a:rot lat="0" lon="0" rev="8700000"/>
            </a:lightRig>
          </a:scene3d>
          <a:sp3d>
            <a:bevelT w="190500" h="38100"/>
          </a:sp3d>
        </p:spPr>
        <p:style>
          <a:lnRef idx="3">
            <a:schemeClr val="lt1"/>
          </a:lnRef>
          <a:fillRef idx="1">
            <a:schemeClr val="accent1"/>
          </a:fillRef>
          <a:effectRef idx="1">
            <a:schemeClr val="accent1"/>
          </a:effectRef>
          <a:fontRef idx="minor">
            <a:schemeClr val="lt1"/>
          </a:fontRef>
        </p:style>
        <p:txBody>
          <a:bodyPr/>
          <a:lstStyle/>
          <a:p>
            <a:pPr algn="ctr"/>
            <a:r>
              <a:rPr lang="en-US" dirty="0" smtClean="0">
                <a:solidFill>
                  <a:srgbClr val="FFFF00"/>
                </a:solidFill>
              </a:rPr>
              <a:t>Conclusion</a:t>
            </a:r>
            <a:endParaRPr lang="en-US" dirty="0">
              <a:solidFill>
                <a:srgbClr val="FFFF00"/>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47</a:t>
            </a:fld>
            <a:endParaRPr lang="en-US"/>
          </a:p>
        </p:txBody>
      </p:sp>
      <p:sp>
        <p:nvSpPr>
          <p:cNvPr id="5" name="Content Placeholder 4"/>
          <p:cNvSpPr>
            <a:spLocks noGrp="1"/>
          </p:cNvSpPr>
          <p:nvPr>
            <p:ph sz="quarter" idx="1"/>
          </p:nvPr>
        </p:nvSpPr>
        <p:spPr>
          <a:solidFill>
            <a:srgbClr val="00B0F0"/>
          </a:solidFill>
          <a:ln>
            <a:solidFill>
              <a:srgbClr val="0070C0"/>
            </a:solidFill>
          </a:ln>
          <a:effectLst>
            <a:outerShdw blurRad="63500" sx="102000" sy="102000" algn="ctr" rotWithShape="0">
              <a:prstClr val="black">
                <a:alpha val="40000"/>
              </a:prstClr>
            </a:outerShdw>
          </a:effectLst>
        </p:spPr>
        <p:txBody>
          <a:bodyPr>
            <a:normAutofit lnSpcReduction="10000"/>
          </a:bodyPr>
          <a:lstStyle/>
          <a:p>
            <a:pPr algn="just">
              <a:buFont typeface="Wingdings" pitchFamily="2" charset="2"/>
              <a:buChar char="Ø"/>
            </a:pPr>
            <a:r>
              <a:rPr lang="en-US" sz="3200" dirty="0" smtClean="0">
                <a:solidFill>
                  <a:schemeClr val="bg1"/>
                </a:solidFill>
              </a:rPr>
              <a:t>Make proper enquiries from your clients to ensure completeness of the information.</a:t>
            </a:r>
          </a:p>
          <a:p>
            <a:pPr algn="just">
              <a:buFont typeface="Wingdings" pitchFamily="2" charset="2"/>
              <a:buChar char="Ø"/>
            </a:pPr>
            <a:r>
              <a:rPr lang="en-US" sz="3200" dirty="0" smtClean="0">
                <a:solidFill>
                  <a:schemeClr val="bg1"/>
                </a:solidFill>
              </a:rPr>
              <a:t>Make Proper verification of data provided.</a:t>
            </a:r>
          </a:p>
          <a:p>
            <a:pPr algn="just">
              <a:buFont typeface="Wingdings" pitchFamily="2" charset="2"/>
              <a:buChar char="Ø"/>
            </a:pPr>
            <a:r>
              <a:rPr lang="en-US" sz="3200" dirty="0" smtClean="0">
                <a:solidFill>
                  <a:schemeClr val="bg1"/>
                </a:solidFill>
              </a:rPr>
              <a:t>Ensure that changes in law have been taken care of by you.</a:t>
            </a:r>
          </a:p>
          <a:p>
            <a:pPr algn="just">
              <a:buFont typeface="Wingdings" pitchFamily="2" charset="2"/>
              <a:buChar char="Ø"/>
            </a:pPr>
            <a:r>
              <a:rPr lang="en-US" sz="3200" dirty="0" smtClean="0">
                <a:solidFill>
                  <a:schemeClr val="bg1"/>
                </a:solidFill>
              </a:rPr>
              <a:t>Importance of preparing balance sheet &amp; receipts and payments account for proper tracking and monitoring of assets, liabilities &amp; incomes be briefed to the clients.</a:t>
            </a:r>
            <a:endParaRPr lang="en-US" sz="3200" dirty="0">
              <a:solidFill>
                <a:schemeClr val="bg1"/>
              </a:solidFill>
            </a:endParaRPr>
          </a:p>
        </p:txBody>
      </p:sp>
      <p:pic>
        <p:nvPicPr>
          <p:cNvPr id="6" name="Picture 5" descr="CA_logo_icai.jpg"/>
          <p:cNvPicPr>
            <a:picLocks noChangeAspect="1"/>
          </p:cNvPicPr>
          <p:nvPr/>
        </p:nvPicPr>
        <p:blipFill>
          <a:blip r:embed="rId2"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FF0000"/>
            </a:solidFill>
          </a:ln>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a:normAutofit/>
          </a:bodyPr>
          <a:lstStyle/>
          <a:p>
            <a:pPr algn="ctr"/>
            <a:r>
              <a:rPr lang="en-US" dirty="0" smtClean="0"/>
              <a:t>Come File Well In Advance</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48</a:t>
            </a:fld>
            <a:endParaRPr lang="en-US"/>
          </a:p>
        </p:txBody>
      </p:sp>
      <p:sp>
        <p:nvSpPr>
          <p:cNvPr id="5" name="Content Placeholder 4"/>
          <p:cNvSpPr>
            <a:spLocks noGrp="1"/>
          </p:cNvSpPr>
          <p:nvPr>
            <p:ph sz="quarter" idx="1"/>
          </p:nvPr>
        </p:nvSpPr>
        <p:spPr>
          <a:ln>
            <a:solidFill>
              <a:schemeClr val="tx1"/>
            </a:solidFill>
          </a:ln>
          <a:effectLst>
            <a:outerShdw blurRad="50800" dist="38100" dir="2700000" algn="tl"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a:lstStyle/>
          <a:p>
            <a:pPr algn="ctr">
              <a:buNone/>
            </a:pPr>
            <a:endParaRPr lang="en-US" dirty="0" smtClean="0"/>
          </a:p>
          <a:p>
            <a:pPr algn="ctr">
              <a:buNone/>
            </a:pPr>
            <a:endParaRPr lang="en-US" dirty="0" smtClean="0"/>
          </a:p>
          <a:p>
            <a:pPr algn="ctr">
              <a:buNone/>
            </a:pPr>
            <a:endParaRPr lang="en-US" dirty="0" smtClean="0"/>
          </a:p>
          <a:p>
            <a:pPr algn="ctr">
              <a:buNone/>
            </a:pPr>
            <a:r>
              <a:rPr lang="en-US" sz="4000" dirty="0" smtClean="0"/>
              <a:t>An Income tax form is like a laundry list</a:t>
            </a:r>
          </a:p>
          <a:p>
            <a:pPr algn="ctr">
              <a:buNone/>
            </a:pPr>
            <a:r>
              <a:rPr lang="en-US" sz="4000" dirty="0" smtClean="0"/>
              <a:t>either ways you loose your shirt.</a:t>
            </a:r>
            <a:endParaRPr lang="en-US" sz="4000" dirty="0"/>
          </a:p>
        </p:txBody>
      </p:sp>
      <p:pic>
        <p:nvPicPr>
          <p:cNvPr id="6" name="Picture 5" descr="CA_logo_icai.jpg"/>
          <p:cNvPicPr>
            <a:picLocks noChangeAspect="1"/>
          </p:cNvPicPr>
          <p:nvPr/>
        </p:nvPicPr>
        <p:blipFill>
          <a:blip r:embed="rId2"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1">
            <a:schemeClr val="accent1"/>
          </a:lnRef>
          <a:fillRef idx="2">
            <a:schemeClr val="accent1"/>
          </a:fillRef>
          <a:effectRef idx="1">
            <a:schemeClr val="accent1"/>
          </a:effectRef>
          <a:fontRef idx="minor">
            <a:schemeClr val="dk1"/>
          </a:fontRef>
        </p:style>
        <p:txBody>
          <a:bodyPr/>
          <a:lstStyle/>
          <a:p>
            <a:pPr algn="ctr"/>
            <a:r>
              <a:rPr lang="en-US" sz="3200" dirty="0" smtClean="0">
                <a:solidFill>
                  <a:srgbClr val="FF0000"/>
                </a:solidFill>
                <a:latin typeface="Cooper Black" pitchFamily="18" charset="0"/>
              </a:rPr>
              <a:t>THANK YOU </a:t>
            </a:r>
            <a:r>
              <a:rPr lang="en-US" sz="3200" dirty="0" smtClean="0">
                <a:solidFill>
                  <a:srgbClr val="FF0000"/>
                </a:solidFill>
              </a:rPr>
              <a:t> </a:t>
            </a:r>
            <a:endParaRPr lang="en-US" sz="3200" dirty="0">
              <a:solidFill>
                <a:srgbClr val="FF0000"/>
              </a:solidFill>
            </a:endParaRPr>
          </a:p>
        </p:txBody>
      </p:sp>
      <p:sp>
        <p:nvSpPr>
          <p:cNvPr id="7" name="Text Placeholder 6"/>
          <p:cNvSpPr>
            <a:spLocks noGrp="1"/>
          </p:cNvSpPr>
          <p:nvPr>
            <p:ph type="body" sz="half" idx="2"/>
          </p:nvPr>
        </p:nvSpPr>
        <p:spPr>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a:noAutofit/>
          </a:bodyPr>
          <a:lstStyle/>
          <a:p>
            <a:pPr algn="ctr"/>
            <a:r>
              <a:rPr lang="en-US" sz="4400" dirty="0" smtClean="0">
                <a:solidFill>
                  <a:srgbClr val="FF0000"/>
                </a:solidFill>
              </a:rPr>
              <a:t>FOR YOUR PRECIOUS TIME</a:t>
            </a:r>
            <a:endParaRPr lang="en-US" sz="4400" dirty="0">
              <a:solidFill>
                <a:srgbClr val="FF0000"/>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49</a:t>
            </a:fld>
            <a:endParaRPr lang="en-US"/>
          </a:p>
        </p:txBody>
      </p:sp>
      <p:pic>
        <p:nvPicPr>
          <p:cNvPr id="10" name="Picture Placeholder 9" descr="Water lilies.jpg"/>
          <p:cNvPicPr>
            <a:picLocks noGrp="1" noChangeAspect="1"/>
          </p:cNvPicPr>
          <p:nvPr>
            <p:ph type="pic" idx="1"/>
          </p:nvPr>
        </p:nvPicPr>
        <p:blipFill>
          <a:blip r:embed="rId2"/>
          <a:srcRect l="2400" t="19200" r="-1200" b="17600"/>
          <a:stretch>
            <a:fillRect/>
          </a:stretch>
        </p:blipFill>
        <p:spPr>
          <a:xfrm>
            <a:off x="276790" y="270791"/>
            <a:ext cx="8582559" cy="4117545"/>
          </a:xfrm>
          <a:prstGeom prst="rect">
            <a:avLst/>
          </a:prstGeom>
          <a:ln w="228600" cap="sq" cmpd="thickThin">
            <a:solidFill>
              <a:srgbClr val="000000"/>
            </a:solidFill>
            <a:prstDash val="solid"/>
            <a:miter lim="800000"/>
          </a:ln>
          <a:effectLst>
            <a:innerShdw blurRad="76200">
              <a:srgbClr val="000000"/>
            </a:innerShdw>
          </a:effectLst>
        </p:spPr>
      </p:pic>
      <p:pic>
        <p:nvPicPr>
          <p:cNvPr id="8" name="Picture 7" descr="CA_logo_icai.jpg"/>
          <p:cNvPicPr>
            <a:picLocks noChangeAspect="1"/>
          </p:cNvPicPr>
          <p:nvPr/>
        </p:nvPicPr>
        <p:blipFill>
          <a:blip r:embed="rId3" cstate="print"/>
          <a:stretch>
            <a:fillRect/>
          </a:stretch>
        </p:blipFill>
        <p:spPr>
          <a:xfrm>
            <a:off x="8305800" y="6172200"/>
            <a:ext cx="721359" cy="548640"/>
          </a:xfrm>
          <a:prstGeom prst="rect">
            <a:avLst/>
          </a:prstGeom>
        </p:spPr>
      </p:pic>
      <p:pic>
        <p:nvPicPr>
          <p:cNvPr id="9" name="Picture Placeholder 6" descr="Cocealment Penalty.bmp"/>
          <p:cNvPicPr>
            <a:picLocks noChangeAspect="1"/>
          </p:cNvPicPr>
          <p:nvPr/>
        </p:nvPicPr>
        <p:blipFill>
          <a:blip r:embed="rId4"/>
          <a:stretch>
            <a:fillRect/>
          </a:stretch>
        </p:blipFill>
        <p:spPr>
          <a:xfrm rot="5400000">
            <a:off x="8162925" y="4714875"/>
            <a:ext cx="762000" cy="933450"/>
          </a:xfrm>
          <a:prstGeom prst="round2SameRect">
            <a:avLst>
              <a:gd name="adj1" fmla="val 7101"/>
              <a:gd name="adj2" fmla="val 0"/>
            </a:avLst>
          </a:prstGeom>
          <a:solidFill>
            <a:schemeClr val="bg2"/>
          </a:solidFill>
          <a:ln w="6350">
            <a:solidFill>
              <a:schemeClr val="tx1"/>
            </a:solidFill>
          </a:ln>
        </p:spPr>
      </p:pic>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Autofit/>
          </a:bodyPr>
          <a:lstStyle/>
          <a:p>
            <a:pPr algn="ctr"/>
            <a:r>
              <a:rPr lang="en-US" sz="3600" dirty="0" smtClean="0">
                <a:solidFill>
                  <a:schemeClr val="tx1"/>
                </a:solidFill>
              </a:rPr>
              <a:t>Who is required to File a Return</a:t>
            </a:r>
            <a:br>
              <a:rPr lang="en-US" sz="3600" dirty="0" smtClean="0">
                <a:solidFill>
                  <a:schemeClr val="tx1"/>
                </a:solidFill>
              </a:rPr>
            </a:br>
            <a:r>
              <a:rPr lang="en-US" sz="3600" dirty="0" smtClean="0">
                <a:solidFill>
                  <a:schemeClr val="tx1"/>
                </a:solidFill>
              </a:rPr>
              <a:t>(</a:t>
            </a:r>
            <a:r>
              <a:rPr lang="en-US" sz="3600" dirty="0" err="1" smtClean="0">
                <a:solidFill>
                  <a:schemeClr val="tx1"/>
                </a:solidFill>
              </a:rPr>
              <a:t>Contd</a:t>
            </a:r>
            <a:r>
              <a:rPr lang="en-US" sz="3600" dirty="0" smtClean="0">
                <a:solidFill>
                  <a:schemeClr val="tx1"/>
                </a:solidFill>
              </a:rPr>
              <a:t>)###</a:t>
            </a:r>
            <a:endParaRPr lang="en-US" sz="3600"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5</a:t>
            </a:fld>
            <a:endParaRPr lang="en-US"/>
          </a:p>
        </p:txBody>
      </p:sp>
      <p:sp>
        <p:nvSpPr>
          <p:cNvPr id="5" name="Content Placeholder 4"/>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lstStyle/>
          <a:p>
            <a:pPr>
              <a:buNone/>
            </a:pPr>
            <a:r>
              <a:rPr lang="en-US" sz="2400" b="1" dirty="0" smtClean="0">
                <a:solidFill>
                  <a:srgbClr val="FF0000"/>
                </a:solidFill>
              </a:rPr>
              <a:t>    MANDATORY FILING:</a:t>
            </a:r>
          </a:p>
          <a:p>
            <a:pPr>
              <a:buNone/>
            </a:pPr>
            <a:endParaRPr lang="en-US" sz="2800" b="1" dirty="0" smtClean="0">
              <a:solidFill>
                <a:srgbClr val="FF0000"/>
              </a:solidFill>
            </a:endParaRPr>
          </a:p>
          <a:p>
            <a:r>
              <a:rPr lang="en-US" dirty="0" smtClean="0"/>
              <a:t>Every Company &amp; Partnership Firm.</a:t>
            </a:r>
          </a:p>
          <a:p>
            <a:pPr>
              <a:buNone/>
            </a:pPr>
            <a:endParaRPr lang="en-US" dirty="0" smtClean="0"/>
          </a:p>
          <a:p>
            <a:r>
              <a:rPr lang="en-US" dirty="0" smtClean="0"/>
              <a:t>Association of Persons or Body of Individuals.</a:t>
            </a:r>
          </a:p>
          <a:p>
            <a:pPr>
              <a:buNone/>
            </a:pPr>
            <a:endParaRPr lang="en-US" dirty="0" smtClean="0"/>
          </a:p>
          <a:p>
            <a:r>
              <a:rPr lang="en-US" dirty="0" smtClean="0"/>
              <a:t>Every University / College / Other Institution referred to in section 35(1)(ii) / (iii).</a:t>
            </a:r>
            <a:endParaRPr lang="en-US" dirty="0"/>
          </a:p>
        </p:txBody>
      </p:sp>
      <p:sp>
        <p:nvSpPr>
          <p:cNvPr id="6" name="Right Arrow 5"/>
          <p:cNvSpPr/>
          <p:nvPr/>
        </p:nvSpPr>
        <p:spPr>
          <a:xfrm>
            <a:off x="70866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_logo_icai.jpg"/>
          <p:cNvPicPr>
            <a:picLocks noChangeAspect="1"/>
          </p:cNvPicPr>
          <p:nvPr/>
        </p:nvPicPr>
        <p:blipFill>
          <a:blip r:embed="rId3" cstate="print"/>
          <a:stretch>
            <a:fillRect/>
          </a:stretch>
        </p:blipFill>
        <p:spPr>
          <a:xfrm>
            <a:off x="83058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half" idx="2"/>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CA.Pramod K.Panda, ABP &amp; Associates</a:t>
            </a:r>
            <a:endParaRPr lang="en-US" dirty="0"/>
          </a:p>
        </p:txBody>
      </p:sp>
      <p:sp>
        <p:nvSpPr>
          <p:cNvPr id="5" name="Slide Number Placeholder 4"/>
          <p:cNvSpPr>
            <a:spLocks noGrp="1"/>
          </p:cNvSpPr>
          <p:nvPr>
            <p:ph type="sldNum" sz="quarter" idx="12"/>
          </p:nvPr>
        </p:nvSpPr>
        <p:spPr/>
        <p:txBody>
          <a:bodyPr/>
          <a:lstStyle/>
          <a:p>
            <a:fld id="{1F7BDF28-FAB0-4B07-A5D3-6D9A9DB8EAE8}" type="slidenum">
              <a:rPr lang="en-US" smtClean="0"/>
              <a:pPr/>
              <a:t>50</a:t>
            </a:fld>
            <a:endParaRPr lang="en-US"/>
          </a:p>
        </p:txBody>
      </p:sp>
      <p:pic>
        <p:nvPicPr>
          <p:cNvPr id="7" name="Picture Placeholder 6" descr="Cocealment Penalty.bmp"/>
          <p:cNvPicPr>
            <a:picLocks noGrp="1" noChangeAspect="1"/>
          </p:cNvPicPr>
          <p:nvPr>
            <p:ph type="pic" idx="1"/>
          </p:nvPr>
        </p:nvPicPr>
        <p:blipFill>
          <a:blip r:embed="rId2"/>
          <a:stretch>
            <a:fillRect/>
          </a:stretch>
        </p:blipFill>
        <p:spPr>
          <a:xfrm rot="5400000">
            <a:off x="4048125" y="2047875"/>
            <a:ext cx="762000" cy="933450"/>
          </a:xfrm>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rmAutofit fontScale="90000"/>
          </a:bodyPr>
          <a:lstStyle/>
          <a:p>
            <a:pPr algn="ctr"/>
            <a:r>
              <a:rPr lang="en-US" dirty="0" smtClean="0">
                <a:solidFill>
                  <a:schemeClr val="tx1"/>
                </a:solidFill>
              </a:rPr>
              <a:t>Who is required to File a Return (</a:t>
            </a:r>
            <a:r>
              <a:rPr lang="en-US" dirty="0" err="1" smtClean="0">
                <a:solidFill>
                  <a:schemeClr val="tx1"/>
                </a:solidFill>
              </a:rPr>
              <a:t>Contd</a:t>
            </a:r>
            <a:r>
              <a:rPr lang="en-US" dirty="0" smtClean="0">
                <a:solidFill>
                  <a:schemeClr val="tx1"/>
                </a:solidFill>
              </a:rPr>
              <a:t>)###</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6</a:t>
            </a:fld>
            <a:endParaRPr lang="en-US"/>
          </a:p>
        </p:txBody>
      </p:sp>
      <p:sp>
        <p:nvSpPr>
          <p:cNvPr id="5" name="Content Placeholder 4"/>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fontScale="70000" lnSpcReduction="20000"/>
          </a:bodyPr>
          <a:lstStyle/>
          <a:p>
            <a:pPr>
              <a:buNone/>
            </a:pPr>
            <a:r>
              <a:rPr lang="en-US" sz="2800" dirty="0" smtClean="0">
                <a:solidFill>
                  <a:srgbClr val="000000"/>
                </a:solidFill>
                <a:latin typeface="Times New Roman"/>
              </a:rPr>
              <a:t>   </a:t>
            </a:r>
          </a:p>
          <a:p>
            <a:pPr>
              <a:buNone/>
            </a:pPr>
            <a:r>
              <a:rPr lang="en-US" sz="2800" dirty="0" smtClean="0">
                <a:solidFill>
                  <a:srgbClr val="000000"/>
                </a:solidFill>
                <a:latin typeface="Times New Roman"/>
              </a:rPr>
              <a:t>    </a:t>
            </a:r>
            <a:r>
              <a:rPr lang="en-US" sz="2800" b="1" dirty="0" smtClean="0">
                <a:solidFill>
                  <a:srgbClr val="FF0000"/>
                </a:solidFill>
                <a:latin typeface="Times New Roman"/>
              </a:rPr>
              <a:t>IF INCOME EXCEEDS MAXIMUM AMOUNT NOT CHARGEABLE TO TAX:</a:t>
            </a:r>
            <a:r>
              <a:rPr lang="en-US" sz="2800" b="1" dirty="0" smtClean="0">
                <a:latin typeface="Times New Roman"/>
              </a:rPr>
              <a:t>*</a:t>
            </a:r>
          </a:p>
          <a:p>
            <a:pPr>
              <a:buNone/>
            </a:pPr>
            <a:r>
              <a:rPr lang="en-US" dirty="0" smtClean="0"/>
              <a:t>     </a:t>
            </a:r>
            <a:r>
              <a:rPr lang="en-US" b="1" dirty="0" smtClean="0"/>
              <a:t>PERSON                                                              *Before considering provisions of</a:t>
            </a:r>
          </a:p>
          <a:p>
            <a:r>
              <a:rPr lang="pt-BR" dirty="0" smtClean="0"/>
              <a:t>Individual / HUF / AOP / BOI                        S. 10A / 10B / 10BA </a:t>
            </a:r>
            <a:r>
              <a:rPr lang="en-US" dirty="0" smtClean="0"/>
              <a:t>&amp; Chapter VI-A</a:t>
            </a:r>
          </a:p>
          <a:p>
            <a:r>
              <a:rPr lang="en-US" dirty="0" smtClean="0"/>
              <a:t>Charitable or other trust or institution</a:t>
            </a:r>
          </a:p>
          <a:p>
            <a:pPr>
              <a:buNone/>
            </a:pPr>
            <a:r>
              <a:rPr lang="en-US" dirty="0" smtClean="0"/>
              <a:t>      claiming exemption u/s. 11 and 12                 	 S. 11 and 12</a:t>
            </a:r>
          </a:p>
          <a:p>
            <a:r>
              <a:rPr lang="en-US" dirty="0" smtClean="0"/>
              <a:t>Political parties                                                   	S. 13A &amp; S.10</a:t>
            </a:r>
          </a:p>
          <a:p>
            <a:r>
              <a:rPr lang="en-US" dirty="0" smtClean="0"/>
              <a:t>Scientific research association - 		S. 10(21)</a:t>
            </a:r>
          </a:p>
          <a:p>
            <a:r>
              <a:rPr lang="en-US" dirty="0" smtClean="0"/>
              <a:t>News agency - 				S.10(22B)</a:t>
            </a:r>
          </a:p>
          <a:p>
            <a:r>
              <a:rPr lang="en-US" dirty="0" smtClean="0"/>
              <a:t>Association or institutions - 			S.10(23A)/(23B)</a:t>
            </a:r>
          </a:p>
          <a:p>
            <a:r>
              <a:rPr lang="en-US" dirty="0" smtClean="0"/>
              <a:t>Fund, trust, institution, hospital, university -	S.10(23C)(iii ad) to (via)</a:t>
            </a:r>
          </a:p>
          <a:p>
            <a:r>
              <a:rPr lang="en-US" dirty="0" smtClean="0"/>
              <a:t>Trade Union - 				S.10(24)</a:t>
            </a:r>
          </a:p>
          <a:p>
            <a:pPr>
              <a:buNone/>
            </a:pPr>
            <a:endParaRPr lang="en-US" dirty="0" smtClean="0"/>
          </a:p>
          <a:p>
            <a:pPr>
              <a:buNone/>
            </a:pPr>
            <a:endParaRPr lang="en-US" dirty="0" smtClean="0"/>
          </a:p>
          <a:p>
            <a:endParaRPr lang="en-US" dirty="0"/>
          </a:p>
        </p:txBody>
      </p:sp>
      <p:sp>
        <p:nvSpPr>
          <p:cNvPr id="6" name="Right Arrow 5"/>
          <p:cNvSpPr/>
          <p:nvPr/>
        </p:nvSpPr>
        <p:spPr>
          <a:xfrm>
            <a:off x="70104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_logo_icai.jpg"/>
          <p:cNvPicPr>
            <a:picLocks noChangeAspect="1"/>
          </p:cNvPicPr>
          <p:nvPr/>
        </p:nvPicPr>
        <p:blipFill>
          <a:blip r:embed="rId3" cstate="print"/>
          <a:stretch>
            <a:fillRect/>
          </a:stretch>
        </p:blipFill>
        <p:spPr>
          <a:xfrm>
            <a:off x="8305800" y="61722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normAutofit fontScale="90000"/>
          </a:bodyPr>
          <a:lstStyle/>
          <a:p>
            <a:pPr algn="ctr"/>
            <a:r>
              <a:rPr lang="en-US" dirty="0" smtClean="0">
                <a:solidFill>
                  <a:schemeClr val="tx1"/>
                </a:solidFill>
              </a:rPr>
              <a:t>Who is required to File a Return (</a:t>
            </a:r>
            <a:r>
              <a:rPr lang="en-US" dirty="0" err="1" smtClean="0">
                <a:solidFill>
                  <a:schemeClr val="tx1"/>
                </a:solidFill>
              </a:rPr>
              <a:t>Contd</a:t>
            </a:r>
            <a:r>
              <a:rPr lang="en-US" dirty="0" smtClean="0">
                <a:solidFill>
                  <a:schemeClr val="tx1"/>
                </a:solidFill>
              </a:rPr>
              <a:t>)##</a:t>
            </a:r>
            <a:endParaRPr lang="en-US" dirty="0"/>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7</a:t>
            </a:fld>
            <a:endParaRPr lang="en-US"/>
          </a:p>
        </p:txBody>
      </p:sp>
      <p:sp>
        <p:nvSpPr>
          <p:cNvPr id="5" name="Content Placeholder 4"/>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lnSpcReduction="10000"/>
          </a:bodyPr>
          <a:lstStyle/>
          <a:p>
            <a:pPr>
              <a:buNone/>
            </a:pPr>
            <a:r>
              <a:rPr lang="en-US" u="sng" dirty="0" smtClean="0">
                <a:solidFill>
                  <a:srgbClr val="FF0000"/>
                </a:solidFill>
              </a:rPr>
              <a:t>TO CLAIM BENEFIT OF:</a:t>
            </a:r>
          </a:p>
          <a:p>
            <a:pPr>
              <a:buNone/>
            </a:pPr>
            <a:r>
              <a:rPr lang="en-US" dirty="0" smtClean="0"/>
              <a:t>	1.</a:t>
            </a:r>
            <a:r>
              <a:rPr lang="en-US" b="1" u="sng" dirty="0" smtClean="0">
                <a:solidFill>
                  <a:srgbClr val="002060"/>
                </a:solidFill>
              </a:rPr>
              <a:t>Carry forward of loss:</a:t>
            </a:r>
          </a:p>
          <a:p>
            <a:pPr>
              <a:buFont typeface="Wingdings" pitchFamily="2" charset="2"/>
              <a:buChar char="ü"/>
            </a:pPr>
            <a:r>
              <a:rPr lang="en-US" dirty="0" smtClean="0">
                <a:solidFill>
                  <a:srgbClr val="002060"/>
                </a:solidFill>
              </a:rPr>
              <a:t>- U/s 72(1) - Business or profession (non-speculative)</a:t>
            </a:r>
          </a:p>
          <a:p>
            <a:pPr>
              <a:buFont typeface="Wingdings" pitchFamily="2" charset="2"/>
              <a:buChar char="ü"/>
            </a:pPr>
            <a:r>
              <a:rPr lang="en-US" dirty="0" smtClean="0">
                <a:solidFill>
                  <a:srgbClr val="002060"/>
                </a:solidFill>
              </a:rPr>
              <a:t>- U/s 73(2) - Speculation Business</a:t>
            </a:r>
          </a:p>
          <a:p>
            <a:pPr>
              <a:buFont typeface="Wingdings" pitchFamily="2" charset="2"/>
              <a:buChar char="ü"/>
            </a:pPr>
            <a:r>
              <a:rPr lang="en-US" dirty="0" smtClean="0">
                <a:solidFill>
                  <a:srgbClr val="002060"/>
                </a:solidFill>
              </a:rPr>
              <a:t>- U/s 74(1) - Capital loss</a:t>
            </a:r>
          </a:p>
          <a:p>
            <a:pPr>
              <a:buFont typeface="Wingdings" pitchFamily="2" charset="2"/>
              <a:buChar char="ü"/>
            </a:pPr>
            <a:r>
              <a:rPr lang="en-US" dirty="0" smtClean="0">
                <a:solidFill>
                  <a:srgbClr val="002060"/>
                </a:solidFill>
              </a:rPr>
              <a:t>- U/s 74A(3) - Running and maintaining Race Horses</a:t>
            </a:r>
          </a:p>
          <a:p>
            <a:pPr>
              <a:buNone/>
            </a:pPr>
            <a:r>
              <a:rPr lang="en-US" dirty="0" smtClean="0">
                <a:solidFill>
                  <a:srgbClr val="002060"/>
                </a:solidFill>
              </a:rPr>
              <a:t>	2.</a:t>
            </a:r>
            <a:r>
              <a:rPr lang="en-US" b="1" u="sng" dirty="0" smtClean="0">
                <a:solidFill>
                  <a:srgbClr val="002060"/>
                </a:solidFill>
              </a:rPr>
              <a:t>Deductions:</a:t>
            </a:r>
          </a:p>
          <a:p>
            <a:pPr>
              <a:buFont typeface="Wingdings" pitchFamily="2" charset="2"/>
              <a:buChar char="ü"/>
            </a:pPr>
            <a:r>
              <a:rPr lang="en-US" dirty="0" smtClean="0">
                <a:solidFill>
                  <a:srgbClr val="002060"/>
                </a:solidFill>
              </a:rPr>
              <a:t>- U/s 10A/ 10B</a:t>
            </a:r>
          </a:p>
          <a:p>
            <a:pPr>
              <a:buFont typeface="Wingdings" pitchFamily="2" charset="2"/>
              <a:buChar char="ü"/>
            </a:pPr>
            <a:r>
              <a:rPr lang="pt-BR" dirty="0" smtClean="0">
                <a:solidFill>
                  <a:srgbClr val="002060"/>
                </a:solidFill>
              </a:rPr>
              <a:t>- U/s 80-IA, 80-IAB, 80-IB, 80-IC/ID/IE (As per</a:t>
            </a:r>
            <a:r>
              <a:rPr lang="en-US" dirty="0" smtClean="0">
                <a:solidFill>
                  <a:srgbClr val="002060"/>
                </a:solidFill>
              </a:rPr>
              <a:t>80AC)</a:t>
            </a:r>
          </a:p>
          <a:p>
            <a:pPr>
              <a:buNone/>
            </a:pPr>
            <a:r>
              <a:rPr lang="en-US" dirty="0" smtClean="0">
                <a:solidFill>
                  <a:srgbClr val="002060"/>
                </a:solidFill>
              </a:rPr>
              <a:t>	3.</a:t>
            </a:r>
            <a:r>
              <a:rPr lang="en-US" b="1" u="sng" dirty="0" smtClean="0">
                <a:solidFill>
                  <a:srgbClr val="002060"/>
                </a:solidFill>
              </a:rPr>
              <a:t>Refund of Taxes Paid</a:t>
            </a:r>
            <a:endParaRPr lang="en-US" b="1" u="sng" dirty="0">
              <a:solidFill>
                <a:srgbClr val="002060"/>
              </a:solidFill>
            </a:endParaRPr>
          </a:p>
        </p:txBody>
      </p:sp>
      <p:sp>
        <p:nvSpPr>
          <p:cNvPr id="6" name="Right Arrow 5"/>
          <p:cNvSpPr/>
          <p:nvPr/>
        </p:nvSpPr>
        <p:spPr>
          <a:xfrm>
            <a:off x="7086600" y="6248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_logo_icai.jpg"/>
          <p:cNvPicPr>
            <a:picLocks noChangeAspect="1"/>
          </p:cNvPicPr>
          <p:nvPr/>
        </p:nvPicPr>
        <p:blipFill>
          <a:blip r:embed="rId3" cstate="print"/>
          <a:stretch>
            <a:fillRect/>
          </a:stretch>
        </p:blipFill>
        <p:spPr>
          <a:xfrm>
            <a:off x="8305800" y="61722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When the Return to be Filed</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8</a:t>
            </a:fld>
            <a:endParaRPr lang="en-US"/>
          </a:p>
        </p:txBody>
      </p:sp>
      <p:sp>
        <p:nvSpPr>
          <p:cNvPr id="5" name="Content Placeholder 4"/>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a:bodyPr>
          <a:lstStyle/>
          <a:p>
            <a:pPr>
              <a:buNone/>
            </a:pPr>
            <a:r>
              <a:rPr lang="en-US" b="1" u="sng" dirty="0" smtClean="0">
                <a:solidFill>
                  <a:srgbClr val="FF0000"/>
                </a:solidFill>
              </a:rPr>
              <a:t>In case of :-</a:t>
            </a:r>
            <a:r>
              <a:rPr lang="en-US" b="1" dirty="0" smtClean="0">
                <a:solidFill>
                  <a:srgbClr val="FF0000"/>
                </a:solidFill>
              </a:rPr>
              <a:t>					</a:t>
            </a:r>
            <a:r>
              <a:rPr lang="en-US" b="1" u="sng" dirty="0" smtClean="0">
                <a:solidFill>
                  <a:srgbClr val="FF0000"/>
                </a:solidFill>
              </a:rPr>
              <a:t>Due Date</a:t>
            </a:r>
          </a:p>
          <a:p>
            <a:pPr>
              <a:buNone/>
            </a:pPr>
            <a:r>
              <a:rPr lang="en-US" dirty="0" smtClean="0"/>
              <a:t>	1.Company					30</a:t>
            </a:r>
            <a:r>
              <a:rPr lang="en-US" baseline="30000" dirty="0" smtClean="0"/>
              <a:t>th</a:t>
            </a:r>
            <a:r>
              <a:rPr lang="en-US" dirty="0" smtClean="0"/>
              <a:t>. Sept.</a:t>
            </a:r>
          </a:p>
          <a:p>
            <a:pPr>
              <a:buNone/>
            </a:pPr>
            <a:r>
              <a:rPr lang="en-US" dirty="0" smtClean="0"/>
              <a:t>	2.Person whose accounts are required	30</a:t>
            </a:r>
            <a:r>
              <a:rPr lang="en-US" baseline="30000" dirty="0" smtClean="0"/>
              <a:t>th</a:t>
            </a:r>
            <a:r>
              <a:rPr lang="en-US" dirty="0" smtClean="0"/>
              <a:t>. Sept.</a:t>
            </a:r>
          </a:p>
          <a:p>
            <a:pPr>
              <a:buNone/>
            </a:pPr>
            <a:r>
              <a:rPr lang="en-US" dirty="0" smtClean="0"/>
              <a:t>	to be audited under the Income-tax</a:t>
            </a:r>
          </a:p>
          <a:p>
            <a:pPr>
              <a:buNone/>
            </a:pPr>
            <a:r>
              <a:rPr lang="en-US" dirty="0" smtClean="0"/>
              <a:t>	Act or any other law.</a:t>
            </a:r>
          </a:p>
          <a:p>
            <a:pPr>
              <a:buNone/>
            </a:pPr>
            <a:r>
              <a:rPr lang="en-US" dirty="0" smtClean="0"/>
              <a:t>	3.Working partner of a firm whose		30</a:t>
            </a:r>
            <a:r>
              <a:rPr lang="en-US" baseline="30000" dirty="0" smtClean="0"/>
              <a:t>th</a:t>
            </a:r>
            <a:r>
              <a:rPr lang="en-US" dirty="0" smtClean="0"/>
              <a:t>. Sept</a:t>
            </a:r>
          </a:p>
          <a:p>
            <a:pPr>
              <a:buNone/>
            </a:pPr>
            <a:r>
              <a:rPr lang="en-US" dirty="0" smtClean="0"/>
              <a:t>	accounts are required to be audited</a:t>
            </a:r>
          </a:p>
          <a:p>
            <a:pPr>
              <a:buNone/>
            </a:pPr>
            <a:r>
              <a:rPr lang="en-US" dirty="0" smtClean="0"/>
              <a:t>	4.Any other assessee 			31st July</a:t>
            </a:r>
            <a:endParaRPr lang="en-US" dirty="0"/>
          </a:p>
        </p:txBody>
      </p:sp>
      <p:sp>
        <p:nvSpPr>
          <p:cNvPr id="6" name="Right Arrow 5"/>
          <p:cNvSpPr/>
          <p:nvPr/>
        </p:nvSpPr>
        <p:spPr>
          <a:xfrm>
            <a:off x="70104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A_logo_icai.jpg"/>
          <p:cNvPicPr>
            <a:picLocks noChangeAspect="1"/>
          </p:cNvPicPr>
          <p:nvPr/>
        </p:nvPicPr>
        <p:blipFill>
          <a:blip r:embed="rId3"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innerShdw blurRad="114300">
              <a:prstClr val="black"/>
            </a:innerShdw>
          </a:effectLst>
        </p:spPr>
        <p:txBody>
          <a:bodyPr/>
          <a:lstStyle/>
          <a:p>
            <a:pPr algn="ctr"/>
            <a:r>
              <a:rPr lang="en-US" dirty="0" smtClean="0">
                <a:solidFill>
                  <a:schemeClr val="tx1"/>
                </a:solidFill>
              </a:rPr>
              <a:t>Belated Return: Section 139(4)</a:t>
            </a:r>
            <a:endParaRPr lang="en-US" dirty="0">
              <a:solidFill>
                <a:schemeClr val="tx1"/>
              </a:solidFill>
            </a:endParaRPr>
          </a:p>
        </p:txBody>
      </p:sp>
      <p:sp>
        <p:nvSpPr>
          <p:cNvPr id="3" name="Footer Placeholder 2"/>
          <p:cNvSpPr>
            <a:spLocks noGrp="1"/>
          </p:cNvSpPr>
          <p:nvPr>
            <p:ph type="ftr" sz="quarter" idx="11"/>
          </p:nvPr>
        </p:nvSpPr>
        <p:spPr/>
        <p:txBody>
          <a:bodyPr/>
          <a:lstStyle/>
          <a:p>
            <a:r>
              <a:rPr lang="en-US" dirty="0" smtClean="0"/>
              <a:t>CA.Pramod K.Panda, ABP &amp; Associates</a:t>
            </a:r>
            <a:endParaRPr lang="en-US" dirty="0"/>
          </a:p>
        </p:txBody>
      </p:sp>
      <p:sp>
        <p:nvSpPr>
          <p:cNvPr id="4" name="Slide Number Placeholder 3"/>
          <p:cNvSpPr>
            <a:spLocks noGrp="1"/>
          </p:cNvSpPr>
          <p:nvPr>
            <p:ph type="sldNum" sz="quarter" idx="12"/>
          </p:nvPr>
        </p:nvSpPr>
        <p:spPr/>
        <p:txBody>
          <a:bodyPr/>
          <a:lstStyle/>
          <a:p>
            <a:fld id="{1F7BDF28-FAB0-4B07-A5D3-6D9A9DB8EAE8}" type="slidenum">
              <a:rPr lang="en-US" smtClean="0"/>
              <a:pPr/>
              <a:t>9</a:t>
            </a:fld>
            <a:endParaRPr lang="en-US"/>
          </a:p>
        </p:txBody>
      </p:sp>
      <p:sp>
        <p:nvSpPr>
          <p:cNvPr id="5" name="Content Placeholder 4"/>
          <p:cNvSpPr>
            <a:spLocks noGrp="1"/>
          </p:cNvSpPr>
          <p:nvPr>
            <p:ph sz="quarter" idx="1"/>
          </p:nvPr>
        </p:nvSpPr>
        <p:spPr>
          <a:blipFill>
            <a:blip r:embed="rId2"/>
            <a:tile tx="0" ty="0" sx="100000" sy="100000" flip="none" algn="tl"/>
          </a:blipFill>
          <a:ln>
            <a:solidFill>
              <a:schemeClr val="tx1"/>
            </a:solidFill>
          </a:ln>
          <a:effectLst>
            <a:innerShdw blurRad="114300">
              <a:prstClr val="black"/>
            </a:innerShdw>
          </a:effectLst>
        </p:spPr>
        <p:txBody>
          <a:bodyPr>
            <a:normAutofit/>
          </a:bodyPr>
          <a:lstStyle/>
          <a:p>
            <a:pPr>
              <a:buNone/>
            </a:pPr>
            <a:r>
              <a:rPr lang="en-US" dirty="0" smtClean="0"/>
              <a:t>	</a:t>
            </a:r>
          </a:p>
          <a:p>
            <a:pPr>
              <a:buNone/>
            </a:pPr>
            <a:r>
              <a:rPr lang="en-US" dirty="0" smtClean="0"/>
              <a:t>	</a:t>
            </a:r>
            <a:r>
              <a:rPr lang="en-US" sz="3200" dirty="0" smtClean="0"/>
              <a:t>Any person who has not furnished a return within the time allowed under section 139(1) /142(1)</a:t>
            </a:r>
          </a:p>
          <a:p>
            <a:pPr>
              <a:buNone/>
            </a:pPr>
            <a:r>
              <a:rPr lang="en-US" dirty="0" smtClean="0"/>
              <a:t>	</a:t>
            </a:r>
          </a:p>
          <a:p>
            <a:pPr>
              <a:buNone/>
            </a:pPr>
            <a:r>
              <a:rPr lang="en-US" dirty="0" smtClean="0"/>
              <a:t>	</a:t>
            </a:r>
            <a:r>
              <a:rPr lang="en-US" sz="3200" dirty="0" smtClean="0"/>
              <a:t>May furnish his return within one year from the</a:t>
            </a:r>
          </a:p>
          <a:p>
            <a:pPr>
              <a:buNone/>
            </a:pPr>
            <a:r>
              <a:rPr lang="en-US" sz="3200" dirty="0" smtClean="0"/>
              <a:t>	end of the relevant assessment year or before the</a:t>
            </a:r>
          </a:p>
          <a:p>
            <a:pPr>
              <a:buNone/>
            </a:pPr>
            <a:r>
              <a:rPr lang="en-US" sz="3200" dirty="0" smtClean="0"/>
              <a:t>	completion of assessment, whichever is earlier.</a:t>
            </a:r>
            <a:endParaRPr lang="en-US" sz="3200" dirty="0"/>
          </a:p>
        </p:txBody>
      </p:sp>
      <p:sp>
        <p:nvSpPr>
          <p:cNvPr id="6" name="Right Arrow 5"/>
          <p:cNvSpPr/>
          <p:nvPr/>
        </p:nvSpPr>
        <p:spPr>
          <a:xfrm>
            <a:off x="914400" y="15240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Elbow Connector 7"/>
          <p:cNvCxnSpPr/>
          <p:nvPr/>
        </p:nvCxnSpPr>
        <p:spPr>
          <a:xfrm>
            <a:off x="304800" y="3276600"/>
            <a:ext cx="914400" cy="9144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9" name="Right Arrow 8"/>
          <p:cNvSpPr/>
          <p:nvPr/>
        </p:nvSpPr>
        <p:spPr>
          <a:xfrm>
            <a:off x="7010400" y="617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CA_logo_icai.jpg"/>
          <p:cNvPicPr>
            <a:picLocks noChangeAspect="1"/>
          </p:cNvPicPr>
          <p:nvPr/>
        </p:nvPicPr>
        <p:blipFill>
          <a:blip r:embed="rId3" cstate="print"/>
          <a:stretch>
            <a:fillRect/>
          </a:stretch>
        </p:blipFill>
        <p:spPr>
          <a:xfrm>
            <a:off x="8229600" y="6096000"/>
            <a:ext cx="721359" cy="548640"/>
          </a:xfrm>
          <a:prstGeom prst="rect">
            <a:avLst/>
          </a:prstGeom>
        </p:spPr>
      </p:pic>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1071</TotalTime>
  <Words>3666</Words>
  <Application>Microsoft Office PowerPoint</Application>
  <PresentationFormat>On-screen Show (4:3)</PresentationFormat>
  <Paragraphs>602</Paragraphs>
  <Slides>50</Slides>
  <Notes>4</Notes>
  <HiddenSlides>0</HiddenSlides>
  <MMClips>0</MMClips>
  <ScaleCrop>false</ScaleCrop>
  <HeadingPairs>
    <vt:vector size="6" baseType="variant">
      <vt:variant>
        <vt:lpstr>Theme</vt:lpstr>
      </vt:variant>
      <vt:variant>
        <vt:i4>1</vt:i4>
      </vt:variant>
      <vt:variant>
        <vt:lpstr>Slide Titles</vt:lpstr>
      </vt:variant>
      <vt:variant>
        <vt:i4>50</vt:i4>
      </vt:variant>
      <vt:variant>
        <vt:lpstr>Custom Shows</vt:lpstr>
      </vt:variant>
      <vt:variant>
        <vt:i4>1</vt:i4>
      </vt:variant>
    </vt:vector>
  </HeadingPairs>
  <TitlesOfParts>
    <vt:vector size="52" baseType="lpstr">
      <vt:lpstr>Equity</vt:lpstr>
      <vt:lpstr>E-Return :2008-09 PROCEDURE OF FILING</vt:lpstr>
      <vt:lpstr>Topics to be Covered</vt:lpstr>
      <vt:lpstr>Feature of ITR for Asst.Yr. 2008-09</vt:lpstr>
      <vt:lpstr>Who is required to File a Return:-</vt:lpstr>
      <vt:lpstr>Who is required to File a Return (Contd)###</vt:lpstr>
      <vt:lpstr>Who is required to File a Return (Contd)###</vt:lpstr>
      <vt:lpstr>Who is required to File a Return (Contd)##</vt:lpstr>
      <vt:lpstr>When the Return to be Filed</vt:lpstr>
      <vt:lpstr>Belated Return: Section 139(4)</vt:lpstr>
      <vt:lpstr>Revised Return- Section 139(5)</vt:lpstr>
      <vt:lpstr>Which Form is to be Used:-</vt:lpstr>
      <vt:lpstr>Guidelines for Filling out Parts &amp; Schedules of the ITR:-</vt:lpstr>
      <vt:lpstr>Procedure for Submitting return:-</vt:lpstr>
      <vt:lpstr>FORM No: ITR-1</vt:lpstr>
      <vt:lpstr>FORM No: ITR-2</vt:lpstr>
      <vt:lpstr>FORM No: ITR-3</vt:lpstr>
      <vt:lpstr>FORM No: ITR-4</vt:lpstr>
      <vt:lpstr>FORM No: ITR-5</vt:lpstr>
      <vt:lpstr>FORM No: ITR-6</vt:lpstr>
      <vt:lpstr>FORM No: ITR-7</vt:lpstr>
      <vt:lpstr>FORM No: ITR-8</vt:lpstr>
      <vt:lpstr>FORM No: ITR-V</vt:lpstr>
      <vt:lpstr>Details Required to be Filled in ITR:</vt:lpstr>
      <vt:lpstr>Details Required to be Filled in ITR:</vt:lpstr>
      <vt:lpstr>Details Required to be Filled in ITR:</vt:lpstr>
      <vt:lpstr>Details Required to be Filled in ITR:</vt:lpstr>
      <vt:lpstr>Details Required to be Filled in ITR:</vt:lpstr>
      <vt:lpstr>Details Required to be Filled in ITR:</vt:lpstr>
      <vt:lpstr>Details Required to be Filled in ITR:</vt:lpstr>
      <vt:lpstr>Details Required to be Filled in ITR:</vt:lpstr>
      <vt:lpstr>Details Required to be Filled in ITR:</vt:lpstr>
      <vt:lpstr>AIR Information</vt:lpstr>
      <vt:lpstr>Sec-140 who is to Sign the Return</vt:lpstr>
      <vt:lpstr>Permanent Account Number</vt:lpstr>
      <vt:lpstr>Power of the Board U/s 139C/139D</vt:lpstr>
      <vt:lpstr>RULE :12(2) of the I.T.Rule</vt:lpstr>
      <vt:lpstr>E-Return At a Glance</vt:lpstr>
      <vt:lpstr>Slide 38</vt:lpstr>
      <vt:lpstr>www.incometaxindiaefiling.gov.in</vt:lpstr>
      <vt:lpstr>System Requirement</vt:lpstr>
      <vt:lpstr>E-Filing Process- At a Glance</vt:lpstr>
      <vt:lpstr>E-Filing Process- At a Glance</vt:lpstr>
      <vt:lpstr>www.incometaxindiaefiling.gov.in</vt:lpstr>
      <vt:lpstr>www.incometaxindiaefiling.gov.in</vt:lpstr>
      <vt:lpstr>www.incometaxindiaefiling.gov.in</vt:lpstr>
      <vt:lpstr>www.incometaxindiaefiling.gov.in</vt:lpstr>
      <vt:lpstr>Conclusion</vt:lpstr>
      <vt:lpstr>Come File Well In Advance</vt:lpstr>
      <vt:lpstr>THANK YOU  </vt:lpstr>
      <vt:lpstr>Slide 50</vt:lpstr>
      <vt:lpstr>Custom Show 1</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E-Return :2008-09 PROCEDURE OF FILING</dc:title>
  <dc:creator>CA.Pramod Kumar Panda</dc:creator>
  <cp:lastModifiedBy> </cp:lastModifiedBy>
  <cp:revision>130</cp:revision>
  <dcterms:created xsi:type="dcterms:W3CDTF">2008-06-17T12:53:34Z</dcterms:created>
  <dcterms:modified xsi:type="dcterms:W3CDTF">2008-06-24T13:46:12Z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