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6"/>
  </p:notesMasterIdLst>
  <p:sldIdLst>
    <p:sldId id="259" r:id="rId2"/>
    <p:sldId id="260" r:id="rId3"/>
    <p:sldId id="275" r:id="rId4"/>
    <p:sldId id="263" r:id="rId5"/>
    <p:sldId id="264" r:id="rId6"/>
    <p:sldId id="265" r:id="rId7"/>
    <p:sldId id="266" r:id="rId8"/>
    <p:sldId id="267" r:id="rId9"/>
    <p:sldId id="268" r:id="rId10"/>
    <p:sldId id="269" r:id="rId11"/>
    <p:sldId id="270" r:id="rId12"/>
    <p:sldId id="271" r:id="rId13"/>
    <p:sldId id="272" r:id="rId14"/>
    <p:sldId id="27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64" autoAdjust="0"/>
    <p:restoredTop sz="94737" autoAdjust="0"/>
  </p:normalViewPr>
  <p:slideViewPr>
    <p:cSldViewPr>
      <p:cViewPr varScale="1">
        <p:scale>
          <a:sx n="70" d="100"/>
          <a:sy n="70" d="100"/>
        </p:scale>
        <p:origin x="-516" y="-102"/>
      </p:cViewPr>
      <p:guideLst>
        <p:guide orient="horz" pos="2160"/>
        <p:guide pos="2880"/>
      </p:guideLst>
    </p:cSldViewPr>
  </p:slideViewPr>
  <p:outlineViewPr>
    <p:cViewPr>
      <p:scale>
        <a:sx n="33" d="100"/>
        <a:sy n="33" d="100"/>
      </p:scale>
      <p:origin x="21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F6F272-F2AA-4E40-A172-D6E28B0A388B}" type="datetimeFigureOut">
              <a:rPr lang="en-US" smtClean="0"/>
              <a:pPr/>
              <a:t>6/15/2012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71E1F2-413D-4854-B246-BDC882666E4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671E1F2-413D-4854-B246-BDC882666E4B}"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3DDBF68D-4C19-4871-B1D3-C8D65282621D}" type="datetime1">
              <a:rPr lang="en-US" smtClean="0"/>
              <a:pPr/>
              <a:t>6/15/2012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199A82-0266-4EF0-B9A6-3218994B76E8}" type="datetime1">
              <a:rPr lang="en-US" smtClean="0"/>
              <a:pPr/>
              <a:t>6/15/2012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7B9FDA-A0A1-47AC-B833-7A91447931EC}" type="datetime1">
              <a:rPr lang="en-US" smtClean="0"/>
              <a:pPr/>
              <a:t>6/15/2012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2DB5713-3DD3-4DB1-8EBB-28E2806570C5}" type="datetime1">
              <a:rPr lang="en-US" smtClean="0"/>
              <a:pPr/>
              <a:t>6/15/2012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C3ABBCA-E8CA-480B-801F-54AEC0A0EBC9}" type="datetime1">
              <a:rPr lang="en-US" smtClean="0"/>
              <a:pPr/>
              <a:t>6/15/2012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10D8629-9F68-4509-8CC2-9597C991DE4B}" type="datetime1">
              <a:rPr lang="en-US" smtClean="0"/>
              <a:pPr/>
              <a:t>6/15/2012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3A04BF7-3472-42C6-9D13-51AC8678F533}" type="datetime1">
              <a:rPr lang="en-US" smtClean="0"/>
              <a:pPr/>
              <a:t>6/15/2012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4A908EC-9E9E-4C2C-9438-67905D8476F7}" type="datetime1">
              <a:rPr lang="en-US" smtClean="0"/>
              <a:pPr/>
              <a:t>6/15/2012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8323148-CEF5-4415-AB34-333BBE7DF2A0}" type="datetime1">
              <a:rPr lang="en-US" smtClean="0"/>
              <a:pPr/>
              <a:t>6/15/2012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FA9DA3-28BE-4EE2-943D-588F02AA0494}" type="datetime1">
              <a:rPr lang="en-US" smtClean="0"/>
              <a:pPr/>
              <a:t>6/15/2012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458193F-EB32-4C54-9512-4D540A4CE1CA}" type="datetime1">
              <a:rPr lang="en-US" smtClean="0"/>
              <a:pPr/>
              <a:t>6/15/2012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918B7A8-C490-4A94-99B9-F4ADAF000DE7}" type="datetime1">
              <a:rPr lang="en-US" smtClean="0"/>
              <a:pPr/>
              <a:t>6/15/2012</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www.xbrl.org/in"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gif"/><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wmf"/><Relationship Id="rId5" Type="http://schemas.openxmlformats.org/officeDocument/2006/relationships/image" Target="../media/image5.gif"/><Relationship Id="rId10" Type="http://schemas.openxmlformats.org/officeDocument/2006/relationships/image" Target="../media/image10.jpeg"/><Relationship Id="rId4" Type="http://schemas.openxmlformats.org/officeDocument/2006/relationships/image" Target="../media/image4.gif"/><Relationship Id="rId9"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1981200"/>
            <a:ext cx="8229600" cy="2438400"/>
          </a:xfrm>
        </p:spPr>
        <p:txBody>
          <a:bodyPr>
            <a:normAutofit fontScale="90000"/>
          </a:bodyPr>
          <a:lstStyle/>
          <a:p>
            <a:r>
              <a:rPr lang="en-US" sz="18400" dirty="0" smtClean="0">
                <a:solidFill>
                  <a:schemeClr val="tx1"/>
                </a:solidFill>
              </a:rPr>
              <a:t>XBRL</a:t>
            </a:r>
            <a:r>
              <a:rPr lang="en-US" dirty="0" smtClean="0"/>
              <a:t/>
            </a:r>
            <a:br>
              <a:rPr lang="en-US" dirty="0" smtClean="0"/>
            </a:br>
            <a:r>
              <a:rPr lang="en-US" sz="2400" dirty="0" smtClean="0">
                <a:solidFill>
                  <a:srgbClr val="C40000"/>
                </a:solidFill>
                <a:latin typeface="Corbel" pitchFamily="34" charset="0"/>
              </a:rPr>
              <a:t>e</a:t>
            </a:r>
            <a:r>
              <a:rPr lang="en-US" sz="2400" dirty="0" smtClean="0">
                <a:solidFill>
                  <a:schemeClr val="tx1"/>
                </a:solidFill>
                <a:latin typeface="Corbel" pitchFamily="34" charset="0"/>
              </a:rPr>
              <a:t>X</a:t>
            </a:r>
            <a:r>
              <a:rPr lang="en-US" sz="2400" dirty="0" smtClean="0">
                <a:solidFill>
                  <a:srgbClr val="C40000"/>
                </a:solidFill>
                <a:latin typeface="Corbel" pitchFamily="34" charset="0"/>
              </a:rPr>
              <a:t>tensible </a:t>
            </a:r>
            <a:r>
              <a:rPr lang="en-US" sz="2700" b="1" dirty="0" smtClean="0">
                <a:solidFill>
                  <a:schemeClr val="tx1"/>
                </a:solidFill>
                <a:latin typeface="Corbel" pitchFamily="34" charset="0"/>
              </a:rPr>
              <a:t>B</a:t>
            </a:r>
            <a:r>
              <a:rPr lang="en-US" sz="2400" dirty="0" smtClean="0">
                <a:solidFill>
                  <a:srgbClr val="C40000"/>
                </a:solidFill>
                <a:latin typeface="Corbel" pitchFamily="34" charset="0"/>
              </a:rPr>
              <a:t>usiness </a:t>
            </a:r>
            <a:r>
              <a:rPr lang="en-US" sz="2700" b="1" dirty="0" smtClean="0">
                <a:solidFill>
                  <a:schemeClr val="tx1"/>
                </a:solidFill>
                <a:latin typeface="Corbel" pitchFamily="34" charset="0"/>
              </a:rPr>
              <a:t>R</a:t>
            </a:r>
            <a:r>
              <a:rPr lang="en-US" sz="2400" dirty="0" smtClean="0">
                <a:solidFill>
                  <a:srgbClr val="C40000"/>
                </a:solidFill>
                <a:latin typeface="Corbel" pitchFamily="34" charset="0"/>
              </a:rPr>
              <a:t>eporting </a:t>
            </a:r>
            <a:r>
              <a:rPr lang="en-US" sz="2700" b="1" dirty="0" smtClean="0">
                <a:solidFill>
                  <a:schemeClr val="tx1"/>
                </a:solidFill>
                <a:latin typeface="Corbel" pitchFamily="34" charset="0"/>
              </a:rPr>
              <a:t>L</a:t>
            </a:r>
            <a:r>
              <a:rPr lang="en-US" sz="2400" dirty="0" smtClean="0">
                <a:solidFill>
                  <a:srgbClr val="C40000"/>
                </a:solidFill>
                <a:latin typeface="Corbel" pitchFamily="34" charset="0"/>
              </a:rPr>
              <a:t>anguage</a:t>
            </a:r>
            <a:r>
              <a:rPr lang="en-US" dirty="0" smtClean="0">
                <a:latin typeface="Corbel" pitchFamily="34" charset="0"/>
              </a:rPr>
              <a:t/>
            </a:r>
            <a:br>
              <a:rPr lang="en-US" dirty="0" smtClean="0">
                <a:latin typeface="Corbel" pitchFamily="34" charset="0"/>
              </a:rPr>
            </a:br>
            <a:endParaRPr lang="en-US" dirty="0"/>
          </a:p>
        </p:txBody>
      </p:sp>
      <p:sp>
        <p:nvSpPr>
          <p:cNvPr id="3" name="Subtitle 2"/>
          <p:cNvSpPr>
            <a:spLocks noGrp="1"/>
          </p:cNvSpPr>
          <p:nvPr>
            <p:ph type="subTitle" idx="1"/>
          </p:nvPr>
        </p:nvSpPr>
        <p:spPr>
          <a:xfrm>
            <a:off x="609600" y="5334000"/>
            <a:ext cx="7924800" cy="1295400"/>
          </a:xfrm>
        </p:spPr>
        <p:txBody>
          <a:bodyPr>
            <a:normAutofit/>
          </a:bodyPr>
          <a:lstStyle/>
          <a:p>
            <a:pPr algn="l"/>
            <a:r>
              <a:rPr lang="en-US" b="1" dirty="0" smtClean="0">
                <a:solidFill>
                  <a:srgbClr val="C40000"/>
                </a:solidFill>
                <a:latin typeface="Comic Sans MS" pitchFamily="66" charset="0"/>
              </a:rPr>
              <a:t>Presented by </a:t>
            </a:r>
          </a:p>
          <a:p>
            <a:pPr algn="l"/>
            <a:r>
              <a:rPr lang="en-US" b="1" dirty="0" smtClean="0">
                <a:solidFill>
                  <a:srgbClr val="C40000"/>
                </a:solidFill>
                <a:latin typeface="Comic Sans MS" pitchFamily="66" charset="0"/>
              </a:rPr>
              <a:t>Pooja Kapoor</a:t>
            </a:r>
          </a:p>
          <a:p>
            <a:pPr algn="l"/>
            <a:r>
              <a:rPr lang="en-US" b="1" dirty="0" smtClean="0">
                <a:solidFill>
                  <a:srgbClr val="C40000"/>
                </a:solidFill>
                <a:latin typeface="Comic Sans MS" pitchFamily="66" charset="0"/>
              </a:rPr>
              <a:t>NRO0217151</a:t>
            </a:r>
            <a:endParaRPr lang="en-US" b="1" dirty="0">
              <a:solidFill>
                <a:srgbClr val="C40000"/>
              </a:solidFill>
              <a:latin typeface="Comic Sans MS" pitchFamily="66" charset="0"/>
            </a:endParaRPr>
          </a:p>
        </p:txBody>
      </p: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685800"/>
            <a:ext cx="8229600" cy="990600"/>
          </a:xfrm>
        </p:spPr>
        <p:txBody>
          <a:bodyPr>
            <a:noAutofit/>
          </a:bodyPr>
          <a:lstStyle/>
          <a:p>
            <a:pPr algn="ctr"/>
            <a:r>
              <a:rPr lang="en-US" sz="4200" dirty="0" smtClean="0">
                <a:solidFill>
                  <a:srgbClr val="C40000"/>
                </a:solidFill>
              </a:rPr>
              <a:t>SUPPORT OF REGULATORS</a:t>
            </a:r>
            <a:endParaRPr lang="en-US" sz="4200" dirty="0">
              <a:solidFill>
                <a:srgbClr val="C40000"/>
              </a:solidFill>
            </a:endParaRPr>
          </a:p>
        </p:txBody>
      </p:sp>
      <p:sp>
        <p:nvSpPr>
          <p:cNvPr id="3" name="Subtitle 2"/>
          <p:cNvSpPr>
            <a:spLocks noGrp="1"/>
          </p:cNvSpPr>
          <p:nvPr>
            <p:ph type="subTitle" idx="1"/>
          </p:nvPr>
        </p:nvSpPr>
        <p:spPr>
          <a:xfrm>
            <a:off x="381000" y="2209800"/>
            <a:ext cx="8229600" cy="3886200"/>
          </a:xfrm>
        </p:spPr>
        <p:txBody>
          <a:bodyPr>
            <a:normAutofit/>
          </a:bodyPr>
          <a:lstStyle/>
          <a:p>
            <a:pPr algn="just">
              <a:buClr>
                <a:srgbClr val="FF0000"/>
              </a:buClr>
            </a:pPr>
            <a:r>
              <a:rPr lang="en-US" sz="2400" dirty="0" smtClean="0">
                <a:solidFill>
                  <a:schemeClr val="tx1"/>
                </a:solidFill>
              </a:rPr>
              <a:t>The group had representatives of the major regulators in India viz. the </a:t>
            </a:r>
          </a:p>
          <a:p>
            <a:pPr algn="just">
              <a:buClr>
                <a:srgbClr val="FF0000"/>
              </a:buClr>
            </a:pPr>
            <a:endParaRPr lang="en-US" dirty="0" smtClean="0">
              <a:solidFill>
                <a:schemeClr val="tx1"/>
              </a:solidFill>
            </a:endParaRPr>
          </a:p>
          <a:p>
            <a:pPr algn="just">
              <a:buClr>
                <a:srgbClr val="FF0000"/>
              </a:buClr>
              <a:buFont typeface="Wingdings" pitchFamily="2" charset="2"/>
              <a:buChar char="Ø"/>
            </a:pPr>
            <a:r>
              <a:rPr lang="en-US" sz="2400" dirty="0" smtClean="0">
                <a:solidFill>
                  <a:schemeClr val="tx1"/>
                </a:solidFill>
              </a:rPr>
              <a:t>Securities and Exchange Board of India (SEBI)</a:t>
            </a:r>
          </a:p>
          <a:p>
            <a:pPr algn="just">
              <a:buClr>
                <a:srgbClr val="FF0000"/>
              </a:buClr>
              <a:buFont typeface="Wingdings" pitchFamily="2" charset="2"/>
              <a:buChar char="Ø"/>
            </a:pPr>
            <a:r>
              <a:rPr lang="en-US" sz="2400" dirty="0" smtClean="0">
                <a:solidFill>
                  <a:schemeClr val="tx1"/>
                </a:solidFill>
              </a:rPr>
              <a:t>Ministry of Corporate Affairs (MCA)</a:t>
            </a:r>
          </a:p>
          <a:p>
            <a:pPr algn="just">
              <a:buClr>
                <a:srgbClr val="FF0000"/>
              </a:buClr>
              <a:buFont typeface="Wingdings" pitchFamily="2" charset="2"/>
              <a:buChar char="Ø"/>
            </a:pPr>
            <a:r>
              <a:rPr lang="en-US" sz="2400" dirty="0" smtClean="0">
                <a:solidFill>
                  <a:schemeClr val="tx1"/>
                </a:solidFill>
              </a:rPr>
              <a:t>Reserve Bank of India (RBI)</a:t>
            </a:r>
          </a:p>
          <a:p>
            <a:pPr algn="just">
              <a:buClr>
                <a:srgbClr val="FF0000"/>
              </a:buClr>
              <a:buFont typeface="Wingdings" pitchFamily="2" charset="2"/>
              <a:buChar char="Ø"/>
            </a:pPr>
            <a:r>
              <a:rPr lang="en-US" sz="2400" dirty="0" smtClean="0">
                <a:solidFill>
                  <a:schemeClr val="tx1"/>
                </a:solidFill>
              </a:rPr>
              <a:t>Insurance Regulatory and Development Authority (IRDA)</a:t>
            </a:r>
          </a:p>
          <a:p>
            <a:pPr algn="just">
              <a:buClr>
                <a:srgbClr val="FF0000"/>
              </a:buClr>
              <a:buFont typeface="Wingdings" pitchFamily="2" charset="2"/>
              <a:buChar char="Ø"/>
            </a:pPr>
            <a:r>
              <a:rPr lang="en-US" sz="2400" dirty="0" smtClean="0">
                <a:solidFill>
                  <a:schemeClr val="tx1"/>
                </a:solidFill>
              </a:rPr>
              <a:t>National Stock Exchange (NSE)</a:t>
            </a:r>
          </a:p>
          <a:p>
            <a:pPr algn="just">
              <a:buClr>
                <a:srgbClr val="FF0000"/>
              </a:buClr>
              <a:buFont typeface="Wingdings" pitchFamily="2" charset="2"/>
              <a:buChar char="Ø"/>
            </a:pPr>
            <a:r>
              <a:rPr lang="en-US" sz="2400" dirty="0" smtClean="0">
                <a:solidFill>
                  <a:schemeClr val="tx1"/>
                </a:solidFill>
              </a:rPr>
              <a:t>Bombay Stock Exchange (BSE)</a:t>
            </a:r>
          </a:p>
          <a:p>
            <a:pPr algn="just"/>
            <a:endParaRPr lang="en-US" dirty="0"/>
          </a:p>
        </p:txBody>
      </p:sp>
    </p:spTree>
  </p:cSld>
  <p:clrMapOvr>
    <a:masterClrMapping/>
  </p:clrMapOvr>
  <p:transition spd="slow">
    <p:split orient="ver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85800"/>
            <a:ext cx="8229600" cy="838200"/>
          </a:xfrm>
        </p:spPr>
        <p:txBody>
          <a:bodyPr/>
          <a:lstStyle/>
          <a:p>
            <a:pPr algn="ctr"/>
            <a:r>
              <a:rPr lang="en-US" dirty="0" smtClean="0">
                <a:solidFill>
                  <a:srgbClr val="C40000"/>
                </a:solidFill>
              </a:rPr>
              <a:t>Website of XBRL India</a:t>
            </a:r>
            <a:endParaRPr lang="en-US" dirty="0">
              <a:solidFill>
                <a:srgbClr val="C40000"/>
              </a:solidFill>
            </a:endParaRPr>
          </a:p>
        </p:txBody>
      </p:sp>
      <p:sp>
        <p:nvSpPr>
          <p:cNvPr id="3" name="Subtitle 2"/>
          <p:cNvSpPr>
            <a:spLocks noGrp="1"/>
          </p:cNvSpPr>
          <p:nvPr>
            <p:ph type="subTitle" idx="1"/>
          </p:nvPr>
        </p:nvSpPr>
        <p:spPr>
          <a:xfrm>
            <a:off x="762000" y="2514600"/>
            <a:ext cx="7848600" cy="2971800"/>
          </a:xfrm>
        </p:spPr>
        <p:txBody>
          <a:bodyPr/>
          <a:lstStyle/>
          <a:p>
            <a:pPr algn="just"/>
            <a:r>
              <a:rPr lang="en-US" altLang="ja-JP" sz="2600" dirty="0" smtClean="0">
                <a:solidFill>
                  <a:schemeClr val="tx1"/>
                </a:solidFill>
                <a:ea typeface="ＭＳ Ｐゴシック" pitchFamily="34" charset="-128"/>
              </a:rPr>
              <a:t>A separate website dedicated to the XBRL India Jurisdiction to keep members and other users aware about the Indian XBRL Jurisdiction has been set up by the ICAI. Its URL is </a:t>
            </a:r>
            <a:r>
              <a:rPr lang="en-US" altLang="ja-JP" sz="2600" dirty="0" smtClean="0">
                <a:solidFill>
                  <a:schemeClr val="tx1"/>
                </a:solidFill>
                <a:ea typeface="ＭＳ Ｐゴシック" pitchFamily="34" charset="-128"/>
                <a:hlinkClick r:id="rId2"/>
              </a:rPr>
              <a:t>www.xbrl.org/in</a:t>
            </a:r>
            <a:r>
              <a:rPr lang="en-US" altLang="ja-JP" dirty="0" smtClean="0">
                <a:solidFill>
                  <a:schemeClr val="tx1"/>
                </a:solidFill>
                <a:latin typeface="Tahoma" pitchFamily="34" charset="0"/>
                <a:ea typeface="ＭＳ Ｐゴシック" pitchFamily="34" charset="-128"/>
              </a:rPr>
              <a:t>.</a:t>
            </a:r>
            <a:endParaRPr lang="en-US" dirty="0" smtClean="0">
              <a:solidFill>
                <a:schemeClr val="tx1"/>
              </a:solidFill>
              <a:latin typeface="Tahoma" pitchFamily="34" charset="0"/>
            </a:endParaRPr>
          </a:p>
          <a:p>
            <a:pPr algn="just"/>
            <a:endParaRPr lang="en-US" dirty="0"/>
          </a:p>
        </p:txBody>
      </p:sp>
    </p:spTree>
  </p:cSld>
  <p:clrMapOvr>
    <a:masterClrMapping/>
  </p:clrMapOvr>
  <p:transition spd="slow">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609600"/>
            <a:ext cx="8229600" cy="990600"/>
          </a:xfrm>
        </p:spPr>
        <p:txBody>
          <a:bodyPr>
            <a:normAutofit/>
          </a:bodyPr>
          <a:lstStyle/>
          <a:p>
            <a:pPr algn="ctr"/>
            <a:r>
              <a:rPr lang="en-US" sz="5400" dirty="0" smtClean="0">
                <a:solidFill>
                  <a:srgbClr val="C40000"/>
                </a:solidFill>
                <a:latin typeface="Bookman Old Style" pitchFamily="18" charset="0"/>
              </a:rPr>
              <a:t>TAXONOMIES</a:t>
            </a:r>
            <a:endParaRPr lang="en-US" dirty="0">
              <a:solidFill>
                <a:srgbClr val="C40000"/>
              </a:solidFill>
            </a:endParaRPr>
          </a:p>
        </p:txBody>
      </p:sp>
      <p:sp>
        <p:nvSpPr>
          <p:cNvPr id="3" name="Subtitle 2"/>
          <p:cNvSpPr>
            <a:spLocks noGrp="1"/>
          </p:cNvSpPr>
          <p:nvPr>
            <p:ph type="subTitle" idx="1"/>
          </p:nvPr>
        </p:nvSpPr>
        <p:spPr>
          <a:xfrm>
            <a:off x="609600" y="1905000"/>
            <a:ext cx="7924800" cy="4038600"/>
          </a:xfrm>
        </p:spPr>
        <p:txBody>
          <a:bodyPr>
            <a:noAutofit/>
          </a:bodyPr>
          <a:lstStyle/>
          <a:p>
            <a:pPr algn="just"/>
            <a:r>
              <a:rPr lang="en-US" altLang="ja-JP" sz="2500" dirty="0" smtClean="0">
                <a:solidFill>
                  <a:schemeClr val="tx1"/>
                </a:solidFill>
                <a:ea typeface="ＭＳ Ｐゴシック" pitchFamily="34" charset="-128"/>
              </a:rPr>
              <a:t>Like other standard setters, across the globe, ICAI developed taxonomies based on the Indian Accounting Standards and the Indian Company Law requirements.</a:t>
            </a:r>
          </a:p>
          <a:p>
            <a:pPr algn="just"/>
            <a:endParaRPr lang="en-US" altLang="ja-JP" sz="2500" dirty="0" smtClean="0">
              <a:solidFill>
                <a:schemeClr val="tx1"/>
              </a:solidFill>
              <a:ea typeface="ＭＳ Ｐゴシック" pitchFamily="34" charset="-128"/>
            </a:endParaRPr>
          </a:p>
          <a:p>
            <a:pPr algn="just"/>
            <a:r>
              <a:rPr lang="en-US" sz="2500" dirty="0" smtClean="0">
                <a:solidFill>
                  <a:schemeClr val="tx1"/>
                </a:solidFill>
              </a:rPr>
              <a:t>The jurisdiction first developed a general purpose taxonomy called the Commercial and Industrial (C&amp;I) Taxonomy which could be used by any Commercial and Industrial Enterprise. It is based on the IFRS 2006 architecture</a:t>
            </a:r>
            <a:r>
              <a:rPr lang="en-US" sz="2500" dirty="0" smtClean="0">
                <a:solidFill>
                  <a:srgbClr val="FFFF00"/>
                </a:solidFill>
                <a:latin typeface="Tahoma" pitchFamily="34" charset="0"/>
              </a:rPr>
              <a:t>.</a:t>
            </a:r>
            <a:endParaRPr lang="en-US" sz="2500" dirty="0"/>
          </a:p>
        </p:txBody>
      </p:sp>
    </p:spTree>
  </p:cSld>
  <p:clrMapOvr>
    <a:masterClrMapping/>
  </p:clrMapOvr>
  <p:transition spd="slow">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381000"/>
            <a:ext cx="8229600" cy="1219200"/>
          </a:xfrm>
        </p:spPr>
        <p:txBody>
          <a:bodyPr/>
          <a:lstStyle/>
          <a:p>
            <a:pPr algn="ctr"/>
            <a:r>
              <a:rPr lang="en-US" dirty="0" smtClean="0">
                <a:solidFill>
                  <a:srgbClr val="C40000"/>
                </a:solidFill>
              </a:rPr>
              <a:t>PROBLEMS</a:t>
            </a:r>
            <a:endParaRPr lang="en-US" dirty="0">
              <a:solidFill>
                <a:srgbClr val="C40000"/>
              </a:solidFill>
            </a:endParaRPr>
          </a:p>
        </p:txBody>
      </p:sp>
      <p:sp>
        <p:nvSpPr>
          <p:cNvPr id="3" name="Subtitle 2"/>
          <p:cNvSpPr>
            <a:spLocks noGrp="1"/>
          </p:cNvSpPr>
          <p:nvPr>
            <p:ph type="subTitle" idx="1"/>
          </p:nvPr>
        </p:nvSpPr>
        <p:spPr>
          <a:xfrm>
            <a:off x="838200" y="1905000"/>
            <a:ext cx="7696200" cy="4114800"/>
          </a:xfrm>
        </p:spPr>
        <p:txBody>
          <a:bodyPr>
            <a:normAutofit/>
          </a:bodyPr>
          <a:lstStyle/>
          <a:p>
            <a:pPr algn="just">
              <a:buClr>
                <a:srgbClr val="E4110C"/>
              </a:buClr>
              <a:buFont typeface="Wingdings" pitchFamily="2" charset="2"/>
              <a:buChar char="Ø"/>
            </a:pPr>
            <a:r>
              <a:rPr lang="en-US" sz="2400" dirty="0" smtClean="0">
                <a:solidFill>
                  <a:schemeClr val="tx1"/>
                </a:solidFill>
              </a:rPr>
              <a:t>Complicated process of reading, understanding and presenting XBRL filings</a:t>
            </a:r>
          </a:p>
          <a:p>
            <a:pPr algn="just">
              <a:buClr>
                <a:srgbClr val="E4110C"/>
              </a:buClr>
              <a:buFont typeface="Wingdings" pitchFamily="2" charset="2"/>
              <a:buChar char="Ø"/>
            </a:pPr>
            <a:endParaRPr lang="en-US" sz="2400" dirty="0" smtClean="0">
              <a:solidFill>
                <a:schemeClr val="tx1"/>
              </a:solidFill>
            </a:endParaRPr>
          </a:p>
          <a:p>
            <a:pPr algn="just">
              <a:buClr>
                <a:srgbClr val="E4110C"/>
              </a:buClr>
              <a:buFont typeface="Wingdings" pitchFamily="2" charset="2"/>
              <a:buChar char="Ø"/>
            </a:pPr>
            <a:r>
              <a:rPr lang="en-US" sz="2400" dirty="0" smtClean="0">
                <a:solidFill>
                  <a:schemeClr val="tx1"/>
                </a:solidFill>
              </a:rPr>
              <a:t>Enormous number of categories in XBRL, making manual filing time consuming, expensive and inaccurate</a:t>
            </a:r>
          </a:p>
          <a:p>
            <a:pPr algn="just">
              <a:buClr>
                <a:srgbClr val="E4110C"/>
              </a:buClr>
              <a:buFont typeface="Wingdings" pitchFamily="2" charset="2"/>
              <a:buChar char="Ø"/>
            </a:pPr>
            <a:endParaRPr lang="en-US" sz="2400" dirty="0" smtClean="0">
              <a:solidFill>
                <a:schemeClr val="tx1"/>
              </a:solidFill>
            </a:endParaRPr>
          </a:p>
          <a:p>
            <a:pPr algn="just">
              <a:buClr>
                <a:srgbClr val="E4110C"/>
              </a:buClr>
              <a:buFont typeface="Wingdings" pitchFamily="2" charset="2"/>
              <a:buChar char="Ø"/>
            </a:pPr>
            <a:r>
              <a:rPr lang="en-US" sz="2400" dirty="0" smtClean="0">
                <a:solidFill>
                  <a:schemeClr val="tx1"/>
                </a:solidFill>
              </a:rPr>
              <a:t>No real automatic solutions available on the market</a:t>
            </a:r>
          </a:p>
          <a:p>
            <a:pPr algn="just"/>
            <a:endParaRPr lang="en-US" sz="2400" dirty="0"/>
          </a:p>
        </p:txBody>
      </p:sp>
    </p:spTree>
  </p:cSld>
  <p:clrMapOvr>
    <a:masterClrMapping/>
  </p:clrMapOvr>
  <p:transition spd="slow">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1600200"/>
            <a:ext cx="8183880" cy="2209800"/>
          </a:xfrm>
        </p:spPr>
        <p:txBody>
          <a:bodyPr>
            <a:normAutofit/>
          </a:bodyPr>
          <a:lstStyle/>
          <a:p>
            <a:pPr algn="ctr"/>
            <a:r>
              <a:rPr lang="en-US" sz="6000" dirty="0" smtClean="0">
                <a:solidFill>
                  <a:srgbClr val="C40000"/>
                </a:solidFill>
              </a:rPr>
              <a:t>THANKS</a:t>
            </a:r>
            <a:endParaRPr lang="en-US" sz="6000" dirty="0"/>
          </a:p>
        </p:txBody>
      </p:sp>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457200"/>
            <a:ext cx="8229600" cy="914400"/>
          </a:xfrm>
          <a:noFill/>
        </p:spPr>
        <p:style>
          <a:lnRef idx="1">
            <a:schemeClr val="accent1"/>
          </a:lnRef>
          <a:fillRef idx="3">
            <a:schemeClr val="accent1"/>
          </a:fillRef>
          <a:effectRef idx="2">
            <a:schemeClr val="accent1"/>
          </a:effectRef>
          <a:fontRef idx="minor">
            <a:schemeClr val="lt1"/>
          </a:fontRef>
        </p:style>
        <p:txBody>
          <a:bodyPr/>
          <a:lstStyle/>
          <a:p>
            <a:pPr algn="ctr"/>
            <a:r>
              <a:rPr lang="en-US" dirty="0" smtClean="0">
                <a:solidFill>
                  <a:srgbClr val="C40000"/>
                </a:solidFill>
              </a:rPr>
              <a:t>WHAT IS XBRL ?</a:t>
            </a:r>
            <a:endParaRPr lang="en-US" dirty="0">
              <a:solidFill>
                <a:srgbClr val="C40000"/>
              </a:solidFill>
            </a:endParaRPr>
          </a:p>
        </p:txBody>
      </p:sp>
      <p:sp>
        <p:nvSpPr>
          <p:cNvPr id="3" name="Subtitle 2"/>
          <p:cNvSpPr>
            <a:spLocks noGrp="1"/>
          </p:cNvSpPr>
          <p:nvPr>
            <p:ph type="subTitle" idx="1"/>
          </p:nvPr>
        </p:nvSpPr>
        <p:spPr>
          <a:xfrm>
            <a:off x="381000" y="1828800"/>
            <a:ext cx="8458200" cy="4038600"/>
          </a:xfrm>
        </p:spPr>
        <p:txBody>
          <a:bodyPr>
            <a:normAutofit/>
          </a:bodyPr>
          <a:lstStyle/>
          <a:p>
            <a:pPr algn="just">
              <a:buClr>
                <a:srgbClr val="E4110C"/>
              </a:buClr>
              <a:buFont typeface="Wingdings" pitchFamily="2" charset="2"/>
              <a:buChar char="Ø"/>
            </a:pPr>
            <a:r>
              <a:rPr lang="en-US" dirty="0" smtClean="0">
                <a:solidFill>
                  <a:schemeClr val="tx1"/>
                </a:solidFill>
              </a:rPr>
              <a:t>The word XBRL is short form of extensible Business Reporting</a:t>
            </a:r>
          </a:p>
          <a:p>
            <a:pPr algn="just">
              <a:buClr>
                <a:srgbClr val="E4110C"/>
              </a:buClr>
            </a:pPr>
            <a:r>
              <a:rPr lang="en-US" dirty="0" smtClean="0">
                <a:solidFill>
                  <a:schemeClr val="tx1"/>
                </a:solidFill>
              </a:rPr>
              <a:t>   Language.</a:t>
            </a:r>
          </a:p>
          <a:p>
            <a:pPr algn="just">
              <a:buClr>
                <a:srgbClr val="E4110C"/>
              </a:buClr>
            </a:pPr>
            <a:endParaRPr lang="en-US" dirty="0" smtClean="0">
              <a:solidFill>
                <a:schemeClr val="tx1"/>
              </a:solidFill>
            </a:endParaRPr>
          </a:p>
          <a:p>
            <a:pPr algn="just">
              <a:buClr>
                <a:srgbClr val="E4110C"/>
              </a:buClr>
              <a:buFont typeface="Wingdings" pitchFamily="2" charset="2"/>
              <a:buChar char="Ø"/>
            </a:pPr>
            <a:r>
              <a:rPr lang="en-US" dirty="0" smtClean="0">
                <a:solidFill>
                  <a:schemeClr val="tx1"/>
                </a:solidFill>
              </a:rPr>
              <a:t>It is language for the electronic communication of business</a:t>
            </a:r>
          </a:p>
          <a:p>
            <a:pPr algn="just">
              <a:buClr>
                <a:srgbClr val="E4110C"/>
              </a:buClr>
            </a:pPr>
            <a:r>
              <a:rPr lang="en-US" dirty="0" smtClean="0">
                <a:solidFill>
                  <a:schemeClr val="tx1"/>
                </a:solidFill>
              </a:rPr>
              <a:t>  and financial data.</a:t>
            </a:r>
          </a:p>
          <a:p>
            <a:pPr algn="l">
              <a:buClr>
                <a:srgbClr val="E4110C"/>
              </a:buClr>
              <a:buSzPct val="50000"/>
              <a:buFont typeface="Wingdings" pitchFamily="2" charset="2"/>
              <a:buChar char="Ø"/>
            </a:pPr>
            <a:r>
              <a:rPr lang="en-US" sz="3200" dirty="0" smtClean="0">
                <a:solidFill>
                  <a:schemeClr val="tx1"/>
                </a:solidFill>
              </a:rPr>
              <a:t> </a:t>
            </a:r>
            <a:r>
              <a:rPr lang="en-US" dirty="0" smtClean="0">
                <a:solidFill>
                  <a:schemeClr val="tx1"/>
                </a:solidFill>
              </a:rPr>
              <a:t>It is an open standard which supports information modeling</a:t>
            </a:r>
          </a:p>
          <a:p>
            <a:pPr algn="l">
              <a:buClr>
                <a:srgbClr val="E4110C"/>
              </a:buClr>
              <a:buSzPct val="50000"/>
            </a:pPr>
            <a:r>
              <a:rPr lang="en-US" dirty="0" smtClean="0">
                <a:solidFill>
                  <a:schemeClr val="tx1"/>
                </a:solidFill>
              </a:rPr>
              <a:t>   and the expression of semantic meaning commonly required</a:t>
            </a:r>
          </a:p>
          <a:p>
            <a:pPr algn="l">
              <a:buClr>
                <a:srgbClr val="E4110C"/>
              </a:buClr>
              <a:buSzPct val="50000"/>
            </a:pPr>
            <a:r>
              <a:rPr lang="en-US" dirty="0" smtClean="0">
                <a:solidFill>
                  <a:schemeClr val="tx1"/>
                </a:solidFill>
              </a:rPr>
              <a:t>   in business reporting.</a:t>
            </a:r>
          </a:p>
          <a:p>
            <a:pPr algn="l">
              <a:buClr>
                <a:srgbClr val="E4110C"/>
              </a:buClr>
              <a:buSzPct val="50000"/>
            </a:pPr>
            <a:endParaRPr lang="en-US" dirty="0" smtClean="0">
              <a:solidFill>
                <a:schemeClr val="tx1"/>
              </a:solidFill>
            </a:endParaRPr>
          </a:p>
          <a:p>
            <a:pPr algn="just">
              <a:buClr>
                <a:srgbClr val="E4110C"/>
              </a:buClr>
              <a:buFont typeface="Wingdings" pitchFamily="2" charset="2"/>
              <a:buChar char="Ø"/>
            </a:pPr>
            <a:r>
              <a:rPr lang="en-US" dirty="0" smtClean="0">
                <a:solidFill>
                  <a:schemeClr val="tx1"/>
                </a:solidFill>
              </a:rPr>
              <a:t> XBRL is XML based and it uses the XML syntax and related</a:t>
            </a:r>
          </a:p>
          <a:p>
            <a:pPr algn="just">
              <a:buClr>
                <a:srgbClr val="E4110C"/>
              </a:buClr>
            </a:pPr>
            <a:r>
              <a:rPr lang="en-US" dirty="0" smtClean="0">
                <a:solidFill>
                  <a:schemeClr val="tx1"/>
                </a:solidFill>
              </a:rPr>
              <a:t>   to XML technologies.</a:t>
            </a:r>
          </a:p>
          <a:p>
            <a:pPr algn="just">
              <a:lnSpc>
                <a:spcPct val="80000"/>
              </a:lnSpc>
              <a:buClr>
                <a:srgbClr val="E4110C"/>
              </a:buClr>
              <a:buFont typeface="Wingdings" pitchFamily="2" charset="2"/>
              <a:buChar char="v"/>
            </a:pPr>
            <a:endParaRPr lang="en-US" b="1" dirty="0" smtClean="0">
              <a:solidFill>
                <a:srgbClr val="F7E537"/>
              </a:solidFill>
            </a:endParaRPr>
          </a:p>
          <a:p>
            <a:endParaRPr lang="en-US" dirty="0"/>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76" y="1066800"/>
            <a:ext cx="7772400" cy="1295400"/>
          </a:xfrm>
        </p:spPr>
        <p:txBody>
          <a:bodyPr>
            <a:noAutofit/>
          </a:bodyPr>
          <a:lstStyle/>
          <a:p>
            <a:pPr algn="just">
              <a:buClr>
                <a:srgbClr val="FF0000"/>
              </a:buClr>
              <a:buSzPct val="70000"/>
              <a:buFont typeface="Wingdings" pitchFamily="2" charset="2"/>
              <a:buChar char="Ø"/>
            </a:pPr>
            <a:r>
              <a:rPr lang="en-US" sz="2600" b="0" dirty="0" smtClean="0">
                <a:solidFill>
                  <a:schemeClr val="tx1"/>
                </a:solidFill>
                <a:effectLst/>
                <a:latin typeface="+mn-lt"/>
              </a:rPr>
              <a:t>It provides major benefits in the preparation, analysis and communication of business information.</a:t>
            </a:r>
            <a:endParaRPr lang="en-IN" sz="2600" dirty="0">
              <a:latin typeface="+mn-lt"/>
            </a:endParaRPr>
          </a:p>
        </p:txBody>
      </p:sp>
      <p:sp>
        <p:nvSpPr>
          <p:cNvPr id="3" name="Subtitle 2"/>
          <p:cNvSpPr>
            <a:spLocks noGrp="1"/>
          </p:cNvSpPr>
          <p:nvPr>
            <p:ph type="subTitle" idx="1"/>
          </p:nvPr>
        </p:nvSpPr>
        <p:spPr>
          <a:xfrm>
            <a:off x="722376" y="2667000"/>
            <a:ext cx="7772400" cy="3200400"/>
          </a:xfrm>
        </p:spPr>
        <p:txBody>
          <a:bodyPr>
            <a:normAutofit lnSpcReduction="10000"/>
          </a:bodyPr>
          <a:lstStyle/>
          <a:p>
            <a:pPr algn="just">
              <a:buClr>
                <a:srgbClr val="FF0000"/>
              </a:buClr>
              <a:buFont typeface="Wingdings" pitchFamily="2" charset="2"/>
              <a:buChar char="Ø"/>
            </a:pPr>
            <a:r>
              <a:rPr lang="en-US" sz="2600" dirty="0" smtClean="0">
                <a:solidFill>
                  <a:schemeClr val="tx1"/>
                </a:solidFill>
              </a:rPr>
              <a:t>It offers cost savings, greater efficiency and improved accuracy and reliability to all those involved in supplying or using financial data.</a:t>
            </a:r>
          </a:p>
          <a:p>
            <a:pPr algn="just">
              <a:buClr>
                <a:srgbClr val="FF0000"/>
              </a:buClr>
            </a:pPr>
            <a:endParaRPr lang="en-US" sz="2600" dirty="0" smtClean="0">
              <a:solidFill>
                <a:schemeClr val="tx1"/>
              </a:solidFill>
            </a:endParaRPr>
          </a:p>
          <a:p>
            <a:pPr algn="just">
              <a:buClr>
                <a:srgbClr val="FF0000"/>
              </a:buClr>
              <a:buFont typeface="Wingdings" pitchFamily="2" charset="2"/>
              <a:buChar char="Ø"/>
            </a:pPr>
            <a:r>
              <a:rPr lang="en-US" sz="2600" dirty="0" smtClean="0">
                <a:solidFill>
                  <a:schemeClr val="tx1"/>
                </a:solidFill>
              </a:rPr>
              <a:t>XBRL is a standard-based way to communicate business and financial information.</a:t>
            </a:r>
            <a:endParaRPr lang="en-IN" sz="2600" dirty="0"/>
          </a:p>
        </p:txBody>
      </p:sp>
    </p:spTree>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228600"/>
            <a:ext cx="8229600" cy="1066800"/>
          </a:xfrm>
        </p:spPr>
        <p:txBody>
          <a:bodyPr/>
          <a:lstStyle/>
          <a:p>
            <a:pPr algn="ctr"/>
            <a:r>
              <a:rPr lang="en-US" u="sng" dirty="0" smtClean="0">
                <a:solidFill>
                  <a:srgbClr val="C40000"/>
                </a:solidFill>
                <a:effectLst>
                  <a:outerShdw blurRad="38100" dist="38100" dir="2700000" algn="tl">
                    <a:srgbClr val="000000">
                      <a:alpha val="43137"/>
                    </a:srgbClr>
                  </a:outerShdw>
                </a:effectLst>
              </a:rPr>
              <a:t>HISTORY</a:t>
            </a:r>
            <a:endParaRPr lang="en-US" u="sng" dirty="0">
              <a:solidFill>
                <a:srgbClr val="C4000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533400" y="1676400"/>
            <a:ext cx="8077200" cy="4191000"/>
          </a:xfrm>
        </p:spPr>
        <p:txBody>
          <a:bodyPr>
            <a:normAutofit lnSpcReduction="10000"/>
          </a:bodyPr>
          <a:lstStyle/>
          <a:p>
            <a:pPr algn="just">
              <a:buClr>
                <a:srgbClr val="E4110C"/>
              </a:buClr>
              <a:buFont typeface="Wingdings" pitchFamily="2" charset="2"/>
              <a:buChar char="Ø"/>
              <a:defRPr/>
            </a:pPr>
            <a:r>
              <a:rPr lang="en-US" sz="2600" dirty="0" smtClean="0">
                <a:solidFill>
                  <a:schemeClr val="tx1"/>
                </a:solidFill>
              </a:rPr>
              <a:t>1998  April - XBRL is Conceived  by  Charles Hoffman. </a:t>
            </a:r>
          </a:p>
          <a:p>
            <a:pPr algn="just">
              <a:buClr>
                <a:srgbClr val="E4110C"/>
              </a:buClr>
              <a:buFont typeface="Wingdings" pitchFamily="2" charset="2"/>
              <a:buChar char="Ø"/>
              <a:defRPr/>
            </a:pPr>
            <a:endParaRPr lang="en-US" sz="2600" dirty="0" smtClean="0">
              <a:solidFill>
                <a:schemeClr val="tx1"/>
              </a:solidFill>
            </a:endParaRPr>
          </a:p>
          <a:p>
            <a:pPr algn="just">
              <a:buClr>
                <a:srgbClr val="E4110C"/>
              </a:buClr>
              <a:buFont typeface="Wingdings" pitchFamily="2" charset="2"/>
              <a:buChar char="Ø"/>
              <a:defRPr/>
            </a:pPr>
            <a:r>
              <a:rPr lang="en-US" sz="2600" dirty="0" smtClean="0">
                <a:solidFill>
                  <a:schemeClr val="tx1"/>
                </a:solidFill>
              </a:rPr>
              <a:t>1999 The AICPA funded the XBRL effort.  Twelve companies including then Big five Microsoft etc joined hands along with the AICPA as members of the XBRL Steering Committee.</a:t>
            </a:r>
          </a:p>
          <a:p>
            <a:pPr algn="just">
              <a:buClr>
                <a:srgbClr val="E4110C"/>
              </a:buClr>
              <a:buFont typeface="Wingdings" pitchFamily="2" charset="2"/>
              <a:buChar char="Ø"/>
              <a:defRPr/>
            </a:pPr>
            <a:endParaRPr lang="en-US" sz="2600" dirty="0" smtClean="0">
              <a:solidFill>
                <a:schemeClr val="tx1"/>
              </a:solidFill>
            </a:endParaRPr>
          </a:p>
          <a:p>
            <a:pPr algn="just">
              <a:buClr>
                <a:srgbClr val="E4110C"/>
              </a:buClr>
              <a:buFont typeface="Wingdings" pitchFamily="2" charset="2"/>
              <a:buChar char="Ø"/>
              <a:defRPr/>
            </a:pPr>
            <a:r>
              <a:rPr lang="en-US" sz="2600" dirty="0" smtClean="0">
                <a:solidFill>
                  <a:schemeClr val="tx1"/>
                </a:solidFill>
              </a:rPr>
              <a:t>2002 First Bank Regulator to Adopt and </a:t>
            </a:r>
            <a:r>
              <a:rPr lang="en-US" sz="2600" smtClean="0">
                <a:solidFill>
                  <a:schemeClr val="tx1"/>
                </a:solidFill>
              </a:rPr>
              <a:t>Use XBRL.</a:t>
            </a:r>
            <a:endParaRPr lang="en-US" sz="2600" dirty="0" smtClean="0">
              <a:solidFill>
                <a:schemeClr val="tx1"/>
              </a:solidFill>
            </a:endParaRPr>
          </a:p>
          <a:p>
            <a:pPr>
              <a:buFont typeface="Wingdings" pitchFamily="2" charset="2"/>
              <a:buChar char="Ø"/>
            </a:pPr>
            <a:endParaRPr lang="en-US" dirty="0">
              <a:solidFill>
                <a:schemeClr val="tx1"/>
              </a:solidFill>
            </a:endParaRPr>
          </a:p>
        </p:txBody>
      </p:sp>
    </p:spTree>
  </p:cSld>
  <p:clrMapOvr>
    <a:masterClrMapping/>
  </p:clrMapOvr>
  <p:transition spd="slow">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228600"/>
            <a:ext cx="8229600" cy="1143000"/>
          </a:xfrm>
        </p:spPr>
        <p:txBody>
          <a:bodyPr/>
          <a:lstStyle/>
          <a:p>
            <a:pPr algn="ctr"/>
            <a:r>
              <a:rPr lang="en-US" u="sng" dirty="0" smtClean="0">
                <a:solidFill>
                  <a:srgbClr val="C40000"/>
                </a:solidFill>
              </a:rPr>
              <a:t>HOW DOES XBRL WORK</a:t>
            </a:r>
            <a:endParaRPr lang="en-US" u="sng" dirty="0">
              <a:solidFill>
                <a:srgbClr val="C40000"/>
              </a:solidFill>
            </a:endParaRPr>
          </a:p>
        </p:txBody>
      </p:sp>
      <p:sp>
        <p:nvSpPr>
          <p:cNvPr id="3" name="Subtitle 2"/>
          <p:cNvSpPr>
            <a:spLocks noGrp="1"/>
          </p:cNvSpPr>
          <p:nvPr>
            <p:ph type="subTitle" idx="1"/>
          </p:nvPr>
        </p:nvSpPr>
        <p:spPr>
          <a:xfrm>
            <a:off x="381000" y="1676400"/>
            <a:ext cx="8458200" cy="4648200"/>
          </a:xfrm>
        </p:spPr>
        <p:txBody>
          <a:bodyPr>
            <a:normAutofit fontScale="92500"/>
          </a:bodyPr>
          <a:lstStyle/>
          <a:p>
            <a:pPr algn="just">
              <a:buClr>
                <a:srgbClr val="E4110C"/>
              </a:buClr>
              <a:buFont typeface="Wingdings" pitchFamily="2" charset="2"/>
              <a:buChar char="Ø"/>
            </a:pPr>
            <a:r>
              <a:rPr lang="en-US" sz="2400" dirty="0" smtClean="0">
                <a:solidFill>
                  <a:schemeClr val="tx1"/>
                </a:solidFill>
              </a:rPr>
              <a:t>XBRL can show how items are related to one another.  </a:t>
            </a:r>
            <a:br>
              <a:rPr lang="en-US" sz="2400" dirty="0" smtClean="0">
                <a:solidFill>
                  <a:schemeClr val="tx1"/>
                </a:solidFill>
              </a:rPr>
            </a:br>
            <a:r>
              <a:rPr lang="en-US" sz="2400" dirty="0" smtClean="0">
                <a:solidFill>
                  <a:schemeClr val="tx1"/>
                </a:solidFill>
              </a:rPr>
              <a:t>The rich and powerful structure of XBRL allows very efficient handling of business data by computer software. </a:t>
            </a:r>
          </a:p>
          <a:p>
            <a:pPr algn="just">
              <a:buClr>
                <a:srgbClr val="E4110C"/>
              </a:buClr>
              <a:buFont typeface="Wingdings" pitchFamily="2" charset="2"/>
              <a:buChar char="Ø"/>
            </a:pPr>
            <a:r>
              <a:rPr lang="en-US" sz="2400" dirty="0" smtClean="0">
                <a:solidFill>
                  <a:schemeClr val="tx1"/>
                </a:solidFill>
              </a:rPr>
              <a:t> It supports all the standard tasks involved in compiling, storing and using business data.  </a:t>
            </a:r>
          </a:p>
          <a:p>
            <a:pPr algn="just">
              <a:buClr>
                <a:srgbClr val="E4110C"/>
              </a:buClr>
              <a:buFont typeface="Wingdings" pitchFamily="2" charset="2"/>
              <a:buChar char="Ø"/>
            </a:pPr>
            <a:r>
              <a:rPr lang="en-US" sz="2400" dirty="0" smtClean="0">
                <a:solidFill>
                  <a:schemeClr val="tx1"/>
                </a:solidFill>
              </a:rPr>
              <a:t> It can then be searched, selected, exchanged or analysed by computer, or published for ordinary viewing.</a:t>
            </a:r>
          </a:p>
          <a:p>
            <a:pPr algn="just">
              <a:buClr>
                <a:srgbClr val="E4110C"/>
              </a:buClr>
              <a:buFont typeface="Wingdings" pitchFamily="2" charset="2"/>
              <a:buChar char="Ø"/>
            </a:pPr>
            <a:r>
              <a:rPr lang="en-US" sz="2400" dirty="0" smtClean="0">
                <a:solidFill>
                  <a:schemeClr val="tx1"/>
                </a:solidFill>
              </a:rPr>
              <a:t>Ordinary users of XBRL may be largely or totally unaware of the technical infrastructure which underpins the language. However, software companies, such as accountancy software providers, need to take account of XBRL and its features when producing their products</a:t>
            </a:r>
            <a:r>
              <a:rPr lang="en-US" sz="2400" dirty="0" smtClean="0">
                <a:solidFill>
                  <a:srgbClr val="F7E537"/>
                </a:solidFill>
              </a:rPr>
              <a:t>.</a:t>
            </a:r>
          </a:p>
          <a:p>
            <a:endParaRPr lang="en-US" sz="2400" dirty="0"/>
          </a:p>
        </p:txBody>
      </p:sp>
    </p:spTree>
  </p:cSld>
  <p:clrMapOvr>
    <a:masterClrMapping/>
  </p:clrMapOvr>
  <p:transition spd="slow">
    <p:cover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457200"/>
            <a:ext cx="8417170" cy="838200"/>
          </a:xfrm>
        </p:spPr>
        <p:txBody>
          <a:bodyPr>
            <a:normAutofit/>
          </a:bodyPr>
          <a:lstStyle/>
          <a:p>
            <a:pPr algn="ctr"/>
            <a:r>
              <a:rPr lang="en-US" u="sng" dirty="0" smtClean="0">
                <a:solidFill>
                  <a:srgbClr val="C40000"/>
                </a:solidFill>
              </a:rPr>
              <a:t>BENEFITS OF XBRL</a:t>
            </a:r>
            <a:endParaRPr lang="en-US" u="sng" dirty="0">
              <a:solidFill>
                <a:srgbClr val="C40000"/>
              </a:solidFill>
            </a:endParaRPr>
          </a:p>
        </p:txBody>
      </p:sp>
      <p:sp>
        <p:nvSpPr>
          <p:cNvPr id="3" name="Subtitle 2"/>
          <p:cNvSpPr>
            <a:spLocks noGrp="1"/>
          </p:cNvSpPr>
          <p:nvPr>
            <p:ph type="subTitle" idx="1"/>
          </p:nvPr>
        </p:nvSpPr>
        <p:spPr>
          <a:xfrm>
            <a:off x="533400" y="1676400"/>
            <a:ext cx="8001000" cy="4267200"/>
          </a:xfrm>
        </p:spPr>
        <p:txBody>
          <a:bodyPr>
            <a:normAutofit/>
          </a:bodyPr>
          <a:lstStyle/>
          <a:p>
            <a:pPr algn="just">
              <a:lnSpc>
                <a:spcPct val="90000"/>
              </a:lnSpc>
              <a:buClr>
                <a:srgbClr val="E4110C"/>
              </a:buClr>
              <a:buFont typeface="Wingdings" pitchFamily="2" charset="2"/>
              <a:buChar char="Ø"/>
            </a:pPr>
            <a:r>
              <a:rPr lang="en-US" sz="2400" dirty="0" smtClean="0">
                <a:solidFill>
                  <a:schemeClr val="tx1"/>
                </a:solidFill>
                <a:cs typeface="Times New Roman" pitchFamily="18" charset="0"/>
              </a:rPr>
              <a:t>Better business reporting and analysis.  </a:t>
            </a:r>
          </a:p>
          <a:p>
            <a:pPr algn="just">
              <a:lnSpc>
                <a:spcPct val="90000"/>
              </a:lnSpc>
              <a:buClr>
                <a:srgbClr val="E4110C"/>
              </a:buClr>
              <a:buFont typeface="Wingdings" pitchFamily="2" charset="2"/>
              <a:buChar char="Ø"/>
            </a:pPr>
            <a:r>
              <a:rPr lang="en-US" sz="2400" dirty="0" smtClean="0">
                <a:solidFill>
                  <a:schemeClr val="tx1"/>
                </a:solidFill>
                <a:cs typeface="Times New Roman" pitchFamily="18" charset="0"/>
              </a:rPr>
              <a:t>Cost saving</a:t>
            </a:r>
          </a:p>
          <a:p>
            <a:pPr algn="just">
              <a:lnSpc>
                <a:spcPct val="90000"/>
              </a:lnSpc>
              <a:buClr>
                <a:srgbClr val="E4110C"/>
              </a:buClr>
              <a:buFont typeface="Wingdings" pitchFamily="2" charset="2"/>
              <a:buChar char="Ø"/>
            </a:pPr>
            <a:r>
              <a:rPr lang="en-US" sz="2400" dirty="0" smtClean="0">
                <a:solidFill>
                  <a:schemeClr val="tx1"/>
                </a:solidFill>
                <a:cs typeface="Times New Roman" pitchFamily="18" charset="0"/>
              </a:rPr>
              <a:t>Faster</a:t>
            </a:r>
          </a:p>
          <a:p>
            <a:pPr algn="just">
              <a:lnSpc>
                <a:spcPct val="90000"/>
              </a:lnSpc>
              <a:buClr>
                <a:srgbClr val="E4110C"/>
              </a:buClr>
              <a:buFont typeface="Wingdings" pitchFamily="2" charset="2"/>
              <a:buChar char="Ø"/>
            </a:pPr>
            <a:r>
              <a:rPr lang="en-US" sz="2400" dirty="0" smtClean="0">
                <a:solidFill>
                  <a:schemeClr val="tx1"/>
                </a:solidFill>
                <a:cs typeface="Times New Roman" pitchFamily="18" charset="0"/>
              </a:rPr>
              <a:t>More reliable</a:t>
            </a:r>
          </a:p>
          <a:p>
            <a:pPr algn="just">
              <a:lnSpc>
                <a:spcPct val="90000"/>
              </a:lnSpc>
              <a:buClr>
                <a:srgbClr val="E4110C"/>
              </a:buClr>
              <a:buFont typeface="Wingdings" pitchFamily="2" charset="2"/>
              <a:buChar char="Ø"/>
            </a:pPr>
            <a:r>
              <a:rPr lang="en-US" sz="2400" dirty="0" smtClean="0">
                <a:solidFill>
                  <a:schemeClr val="tx1"/>
                </a:solidFill>
                <a:cs typeface="Times New Roman" pitchFamily="18" charset="0"/>
              </a:rPr>
              <a:t>More accurate handling of data,</a:t>
            </a:r>
          </a:p>
          <a:p>
            <a:pPr algn="just">
              <a:lnSpc>
                <a:spcPct val="90000"/>
              </a:lnSpc>
              <a:buClr>
                <a:srgbClr val="E4110C"/>
              </a:buClr>
              <a:buFont typeface="Wingdings" pitchFamily="2" charset="2"/>
              <a:buChar char="Ø"/>
            </a:pPr>
            <a:r>
              <a:rPr lang="en-US" sz="2400" dirty="0" smtClean="0">
                <a:solidFill>
                  <a:schemeClr val="tx1"/>
                </a:solidFill>
                <a:cs typeface="Times New Roman" pitchFamily="18" charset="0"/>
              </a:rPr>
              <a:t>Improved analysis </a:t>
            </a:r>
          </a:p>
          <a:p>
            <a:pPr algn="just">
              <a:lnSpc>
                <a:spcPct val="90000"/>
              </a:lnSpc>
              <a:buClr>
                <a:srgbClr val="E4110C"/>
              </a:buClr>
              <a:buFont typeface="Wingdings" pitchFamily="2" charset="2"/>
              <a:buChar char="Ø"/>
            </a:pPr>
            <a:r>
              <a:rPr lang="en-US" sz="2400" dirty="0" smtClean="0">
                <a:solidFill>
                  <a:schemeClr val="tx1"/>
                </a:solidFill>
                <a:cs typeface="Times New Roman" pitchFamily="18" charset="0"/>
              </a:rPr>
              <a:t>Better quality of information and decision-</a:t>
            </a:r>
          </a:p>
          <a:p>
            <a:pPr algn="just">
              <a:lnSpc>
                <a:spcPct val="90000"/>
              </a:lnSpc>
              <a:buClr>
                <a:srgbClr val="E4110C"/>
              </a:buClr>
            </a:pPr>
            <a:r>
              <a:rPr lang="en-US" sz="2400" dirty="0" smtClean="0">
                <a:solidFill>
                  <a:schemeClr val="tx1"/>
                </a:solidFill>
                <a:cs typeface="Times New Roman" pitchFamily="18" charset="0"/>
              </a:rPr>
              <a:t>  making. </a:t>
            </a:r>
          </a:p>
          <a:p>
            <a:pPr algn="just">
              <a:lnSpc>
                <a:spcPct val="90000"/>
              </a:lnSpc>
              <a:buClr>
                <a:srgbClr val="E4110C"/>
              </a:buClr>
              <a:buFont typeface="Wingdings" pitchFamily="2" charset="2"/>
              <a:buChar char="Ø"/>
            </a:pPr>
            <a:r>
              <a:rPr lang="en-US" sz="2400" dirty="0" smtClean="0">
                <a:solidFill>
                  <a:schemeClr val="tx1"/>
                </a:solidFill>
                <a:cs typeface="Times New Roman" pitchFamily="18" charset="0"/>
              </a:rPr>
              <a:t>Avoids time-consuming manual comparison,</a:t>
            </a:r>
          </a:p>
          <a:p>
            <a:pPr algn="just">
              <a:lnSpc>
                <a:spcPct val="90000"/>
              </a:lnSpc>
              <a:buClr>
                <a:srgbClr val="E4110C"/>
              </a:buClr>
              <a:buFont typeface="Wingdings" pitchFamily="2" charset="2"/>
              <a:buChar char="Ø"/>
            </a:pPr>
            <a:r>
              <a:rPr lang="en-US" sz="2400" dirty="0" smtClean="0">
                <a:solidFill>
                  <a:schemeClr val="tx1"/>
                </a:solidFill>
                <a:cs typeface="Times New Roman" pitchFamily="18" charset="0"/>
              </a:rPr>
              <a:t>Avoids re-entry of data.  </a:t>
            </a:r>
          </a:p>
          <a:p>
            <a:pPr algn="just">
              <a:lnSpc>
                <a:spcPct val="90000"/>
              </a:lnSpc>
              <a:buClr>
                <a:srgbClr val="E4110C"/>
              </a:buClr>
              <a:buFont typeface="Wingdings" pitchFamily="2" charset="2"/>
              <a:buChar char="Ø"/>
            </a:pPr>
            <a:r>
              <a:rPr lang="en-US" sz="2400" dirty="0" smtClean="0">
                <a:solidFill>
                  <a:schemeClr val="tx1"/>
                </a:solidFill>
              </a:rPr>
              <a:t>Internet Ready for transmission and direct use</a:t>
            </a:r>
          </a:p>
          <a:p>
            <a:pPr algn="just">
              <a:lnSpc>
                <a:spcPct val="90000"/>
              </a:lnSpc>
              <a:buClr>
                <a:srgbClr val="E4110C"/>
              </a:buClr>
            </a:pPr>
            <a:r>
              <a:rPr lang="en-US" sz="2400" dirty="0" smtClean="0">
                <a:solidFill>
                  <a:schemeClr val="tx1"/>
                </a:solidFill>
              </a:rPr>
              <a:t>  by all stake holders</a:t>
            </a:r>
          </a:p>
          <a:p>
            <a:pPr algn="just"/>
            <a:endParaRPr lang="en-US" sz="2400" dirty="0"/>
          </a:p>
        </p:txBody>
      </p:sp>
    </p:spTree>
  </p:cSld>
  <p:clrMapOvr>
    <a:masterClrMapping/>
  </p:clrMapOvr>
  <p:transition spd="slow">
    <p:cover dir="l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457200"/>
            <a:ext cx="8229600" cy="838200"/>
          </a:xfrm>
        </p:spPr>
        <p:txBody>
          <a:bodyPr>
            <a:noAutofit/>
          </a:bodyPr>
          <a:lstStyle/>
          <a:p>
            <a:pPr algn="ctr"/>
            <a:r>
              <a:rPr lang="en-US" sz="3110" u="sng" dirty="0" smtClean="0">
                <a:solidFill>
                  <a:srgbClr val="C40000"/>
                </a:solidFill>
                <a:effectLst/>
                <a:latin typeface="+mn-lt"/>
              </a:rPr>
              <a:t>XBRL DATA CAN BE ACCESSED FROM</a:t>
            </a:r>
            <a:endParaRPr lang="en-US" sz="3110" u="sng" dirty="0">
              <a:solidFill>
                <a:srgbClr val="C40000"/>
              </a:solidFill>
              <a:effectLst/>
              <a:latin typeface="+mn-lt"/>
            </a:endParaRPr>
          </a:p>
        </p:txBody>
      </p:sp>
      <p:sp>
        <p:nvSpPr>
          <p:cNvPr id="3" name="Subtitle 2"/>
          <p:cNvSpPr>
            <a:spLocks noGrp="1"/>
          </p:cNvSpPr>
          <p:nvPr>
            <p:ph type="subTitle" idx="1"/>
          </p:nvPr>
        </p:nvSpPr>
        <p:spPr>
          <a:xfrm>
            <a:off x="228600" y="1828800"/>
            <a:ext cx="8534400" cy="4572000"/>
          </a:xfrm>
        </p:spPr>
        <p:txBody>
          <a:bodyPr/>
          <a:lstStyle/>
          <a:p>
            <a:r>
              <a:rPr lang="en-US" dirty="0" smtClean="0">
                <a:solidFill>
                  <a:schemeClr val="bg1">
                    <a:lumMod val="50000"/>
                    <a:lumOff val="50000"/>
                  </a:schemeClr>
                </a:solidFill>
              </a:rPr>
              <a:t>A</a:t>
            </a:r>
            <a:endParaRPr lang="en-US" dirty="0">
              <a:solidFill>
                <a:schemeClr val="bg1">
                  <a:lumMod val="50000"/>
                  <a:lumOff val="50000"/>
                </a:schemeClr>
              </a:solidFill>
            </a:endParaRPr>
          </a:p>
        </p:txBody>
      </p:sp>
      <p:pic>
        <p:nvPicPr>
          <p:cNvPr id="4" name="Picture 5" descr="j0398843"/>
          <p:cNvPicPr>
            <a:picLocks noChangeAspect="1" noChangeArrowheads="1"/>
          </p:cNvPicPr>
          <p:nvPr/>
        </p:nvPicPr>
        <p:blipFill>
          <a:blip r:embed="rId2"/>
          <a:srcRect/>
          <a:stretch>
            <a:fillRect/>
          </a:stretch>
        </p:blipFill>
        <p:spPr bwMode="auto">
          <a:xfrm>
            <a:off x="685800" y="1905000"/>
            <a:ext cx="2819400" cy="2012950"/>
          </a:xfrm>
          <a:prstGeom prst="rect">
            <a:avLst/>
          </a:prstGeom>
          <a:noFill/>
          <a:ln w="9525">
            <a:noFill/>
            <a:miter lim="800000"/>
            <a:headEnd/>
            <a:tailEnd/>
          </a:ln>
        </p:spPr>
      </p:pic>
      <p:pic>
        <p:nvPicPr>
          <p:cNvPr id="5" name="Picture 6" descr="j0396838"/>
          <p:cNvPicPr>
            <a:picLocks noChangeAspect="1" noChangeArrowheads="1"/>
          </p:cNvPicPr>
          <p:nvPr/>
        </p:nvPicPr>
        <p:blipFill>
          <a:blip r:embed="rId3"/>
          <a:srcRect/>
          <a:stretch>
            <a:fillRect/>
          </a:stretch>
        </p:blipFill>
        <p:spPr bwMode="auto">
          <a:xfrm>
            <a:off x="3657600" y="1981200"/>
            <a:ext cx="1114425" cy="1812925"/>
          </a:xfrm>
          <a:prstGeom prst="rect">
            <a:avLst/>
          </a:prstGeom>
          <a:noFill/>
          <a:ln w="9525">
            <a:noFill/>
            <a:miter lim="800000"/>
            <a:headEnd/>
            <a:tailEnd/>
          </a:ln>
        </p:spPr>
      </p:pic>
      <p:pic>
        <p:nvPicPr>
          <p:cNvPr id="6" name="Picture 10" descr="j0254444"/>
          <p:cNvPicPr>
            <a:picLocks noChangeAspect="1" noChangeArrowheads="1" noCrop="1"/>
          </p:cNvPicPr>
          <p:nvPr/>
        </p:nvPicPr>
        <p:blipFill>
          <a:blip r:embed="rId4"/>
          <a:srcRect/>
          <a:stretch>
            <a:fillRect/>
          </a:stretch>
        </p:blipFill>
        <p:spPr bwMode="auto">
          <a:xfrm>
            <a:off x="4876800" y="1828800"/>
            <a:ext cx="1352550" cy="1000125"/>
          </a:xfrm>
          <a:prstGeom prst="rect">
            <a:avLst/>
          </a:prstGeom>
          <a:noFill/>
          <a:ln w="9525">
            <a:noFill/>
            <a:miter lim="800000"/>
            <a:headEnd/>
            <a:tailEnd/>
          </a:ln>
        </p:spPr>
      </p:pic>
      <p:pic>
        <p:nvPicPr>
          <p:cNvPr id="7" name="Picture 14" descr="j0236365"/>
          <p:cNvPicPr>
            <a:picLocks noChangeAspect="1" noChangeArrowheads="1" noCrop="1"/>
          </p:cNvPicPr>
          <p:nvPr/>
        </p:nvPicPr>
        <p:blipFill>
          <a:blip r:embed="rId5"/>
          <a:srcRect/>
          <a:stretch>
            <a:fillRect/>
          </a:stretch>
        </p:blipFill>
        <p:spPr bwMode="auto">
          <a:xfrm>
            <a:off x="4876800" y="3067050"/>
            <a:ext cx="1295400" cy="722313"/>
          </a:xfrm>
          <a:prstGeom prst="rect">
            <a:avLst/>
          </a:prstGeom>
          <a:noFill/>
          <a:ln w="9525">
            <a:noFill/>
            <a:miter lim="800000"/>
            <a:headEnd/>
            <a:tailEnd/>
          </a:ln>
        </p:spPr>
      </p:pic>
      <p:pic>
        <p:nvPicPr>
          <p:cNvPr id="8" name="Picture 7" descr="j0407908"/>
          <p:cNvPicPr>
            <a:picLocks noChangeAspect="1" noChangeArrowheads="1"/>
          </p:cNvPicPr>
          <p:nvPr/>
        </p:nvPicPr>
        <p:blipFill>
          <a:blip r:embed="rId6"/>
          <a:srcRect/>
          <a:stretch>
            <a:fillRect/>
          </a:stretch>
        </p:blipFill>
        <p:spPr bwMode="auto">
          <a:xfrm>
            <a:off x="6705600" y="2057400"/>
            <a:ext cx="1841500" cy="1670050"/>
          </a:xfrm>
          <a:prstGeom prst="rect">
            <a:avLst/>
          </a:prstGeom>
          <a:noFill/>
          <a:ln w="9525">
            <a:noFill/>
            <a:miter lim="800000"/>
            <a:headEnd/>
            <a:tailEnd/>
          </a:ln>
        </p:spPr>
      </p:pic>
      <p:pic>
        <p:nvPicPr>
          <p:cNvPr id="9" name="Picture 13" descr="j0395741"/>
          <p:cNvPicPr>
            <a:picLocks noChangeAspect="1" noChangeArrowheads="1" noCrop="1"/>
          </p:cNvPicPr>
          <p:nvPr/>
        </p:nvPicPr>
        <p:blipFill>
          <a:blip r:embed="rId7"/>
          <a:srcRect/>
          <a:stretch>
            <a:fillRect/>
          </a:stretch>
        </p:blipFill>
        <p:spPr bwMode="auto">
          <a:xfrm>
            <a:off x="685800" y="4114800"/>
            <a:ext cx="1524000" cy="1524000"/>
          </a:xfrm>
          <a:prstGeom prst="rect">
            <a:avLst/>
          </a:prstGeom>
          <a:noFill/>
          <a:ln w="9525">
            <a:noFill/>
            <a:miter lim="800000"/>
            <a:headEnd/>
            <a:tailEnd/>
          </a:ln>
        </p:spPr>
      </p:pic>
      <p:pic>
        <p:nvPicPr>
          <p:cNvPr id="10" name="Picture 9" descr="bs00369_"/>
          <p:cNvPicPr>
            <a:picLocks noChangeAspect="1" noChangeArrowheads="1"/>
          </p:cNvPicPr>
          <p:nvPr/>
        </p:nvPicPr>
        <p:blipFill>
          <a:blip r:embed="rId8"/>
          <a:srcRect/>
          <a:stretch>
            <a:fillRect/>
          </a:stretch>
        </p:blipFill>
        <p:spPr bwMode="auto">
          <a:xfrm>
            <a:off x="2514600" y="4271963"/>
            <a:ext cx="1981200" cy="1443037"/>
          </a:xfrm>
          <a:prstGeom prst="rect">
            <a:avLst/>
          </a:prstGeom>
          <a:noFill/>
          <a:ln w="9525">
            <a:noFill/>
            <a:miter lim="800000"/>
            <a:headEnd/>
            <a:tailEnd/>
          </a:ln>
        </p:spPr>
      </p:pic>
      <p:pic>
        <p:nvPicPr>
          <p:cNvPr id="11" name="Picture 12" descr="j0399293"/>
          <p:cNvPicPr>
            <a:picLocks noChangeAspect="1" noChangeArrowheads="1"/>
          </p:cNvPicPr>
          <p:nvPr/>
        </p:nvPicPr>
        <p:blipFill>
          <a:blip r:embed="rId9" cstate="print"/>
          <a:srcRect/>
          <a:stretch>
            <a:fillRect/>
          </a:stretch>
        </p:blipFill>
        <p:spPr bwMode="auto">
          <a:xfrm>
            <a:off x="4876800" y="4267200"/>
            <a:ext cx="2286000" cy="1827212"/>
          </a:xfrm>
          <a:prstGeom prst="rect">
            <a:avLst/>
          </a:prstGeom>
          <a:noFill/>
          <a:ln w="9525">
            <a:noFill/>
            <a:miter lim="800000"/>
            <a:headEnd/>
            <a:tailEnd/>
          </a:ln>
        </p:spPr>
      </p:pic>
      <p:pic>
        <p:nvPicPr>
          <p:cNvPr id="12" name="Picture 11" descr="j0387926"/>
          <p:cNvPicPr>
            <a:picLocks noChangeAspect="1" noChangeArrowheads="1"/>
          </p:cNvPicPr>
          <p:nvPr/>
        </p:nvPicPr>
        <p:blipFill>
          <a:blip r:embed="rId10"/>
          <a:srcRect/>
          <a:stretch>
            <a:fillRect/>
          </a:stretch>
        </p:blipFill>
        <p:spPr bwMode="auto">
          <a:xfrm>
            <a:off x="7391400" y="4114800"/>
            <a:ext cx="1250950" cy="1752600"/>
          </a:xfrm>
          <a:prstGeom prst="rect">
            <a:avLst/>
          </a:prstGeom>
          <a:noFill/>
          <a:ln w="9525">
            <a:noFill/>
            <a:miter lim="800000"/>
            <a:headEnd/>
            <a:tailEnd/>
          </a:ln>
        </p:spPr>
      </p:pic>
    </p:spTree>
  </p:cSld>
  <p:clrMapOvr>
    <a:masterClrMapping/>
  </p:clrMapOvr>
  <p:transition spd="slow">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304800"/>
            <a:ext cx="8229600" cy="1371600"/>
          </a:xfrm>
        </p:spPr>
        <p:txBody>
          <a:bodyPr>
            <a:normAutofit/>
          </a:bodyPr>
          <a:lstStyle/>
          <a:p>
            <a:pPr algn="ctr"/>
            <a:r>
              <a:rPr lang="en-US" sz="4000" dirty="0" smtClean="0">
                <a:solidFill>
                  <a:srgbClr val="C40000"/>
                </a:solidFill>
                <a:effectLst/>
              </a:rPr>
              <a:t>CHARTERED ACCOUNTANT’S ROLE</a:t>
            </a:r>
            <a:endParaRPr lang="en-US" sz="4000" dirty="0">
              <a:solidFill>
                <a:srgbClr val="C40000"/>
              </a:solidFill>
            </a:endParaRPr>
          </a:p>
        </p:txBody>
      </p:sp>
      <p:sp>
        <p:nvSpPr>
          <p:cNvPr id="3" name="Subtitle 2"/>
          <p:cNvSpPr>
            <a:spLocks noGrp="1"/>
          </p:cNvSpPr>
          <p:nvPr>
            <p:ph type="subTitle" idx="1"/>
          </p:nvPr>
        </p:nvSpPr>
        <p:spPr>
          <a:xfrm>
            <a:off x="533400" y="1828800"/>
            <a:ext cx="8077200" cy="4495800"/>
          </a:xfrm>
        </p:spPr>
        <p:txBody>
          <a:bodyPr>
            <a:normAutofit fontScale="92500"/>
          </a:bodyPr>
          <a:lstStyle/>
          <a:p>
            <a:pPr algn="just">
              <a:buClr>
                <a:srgbClr val="E4110C"/>
              </a:buClr>
              <a:buFont typeface="Wingdings" pitchFamily="2" charset="2"/>
              <a:buChar char="Ø"/>
            </a:pPr>
            <a:r>
              <a:rPr lang="en-US" sz="2600" dirty="0" smtClean="0">
                <a:solidFill>
                  <a:schemeClr val="tx1"/>
                </a:solidFill>
              </a:rPr>
              <a:t>To explore the implementation and business process implications of tagging XBRL at different levels in an organization’s information infrastructure. </a:t>
            </a:r>
          </a:p>
          <a:p>
            <a:pPr algn="just">
              <a:buClr>
                <a:srgbClr val="E4110C"/>
              </a:buClr>
              <a:buFont typeface="Wingdings" pitchFamily="2" charset="2"/>
              <a:buChar char="Ø"/>
            </a:pPr>
            <a:r>
              <a:rPr lang="en-US" sz="2600" dirty="0" smtClean="0">
                <a:solidFill>
                  <a:schemeClr val="tx1"/>
                </a:solidFill>
              </a:rPr>
              <a:t>Explain non- technical terms</a:t>
            </a:r>
          </a:p>
          <a:p>
            <a:pPr algn="just">
              <a:buClr>
                <a:srgbClr val="E4110C"/>
              </a:buClr>
              <a:buFont typeface="Wingdings" pitchFamily="2" charset="2"/>
              <a:buChar char="Ø"/>
            </a:pPr>
            <a:r>
              <a:rPr lang="en-US" sz="2600" dirty="0" smtClean="0">
                <a:solidFill>
                  <a:schemeClr val="tx1"/>
                </a:solidFill>
              </a:rPr>
              <a:t>Streamlining and automating the reporting the reporting process for internal and external purposes</a:t>
            </a:r>
          </a:p>
          <a:p>
            <a:pPr algn="just">
              <a:buClr>
                <a:srgbClr val="E4110C"/>
              </a:buClr>
              <a:buFont typeface="Wingdings" pitchFamily="2" charset="2"/>
              <a:buChar char="Ø"/>
            </a:pPr>
            <a:r>
              <a:rPr lang="en-US" sz="2600" dirty="0" smtClean="0">
                <a:solidFill>
                  <a:schemeClr val="tx1"/>
                </a:solidFill>
              </a:rPr>
              <a:t>Recommend the best practices in implementation of  XBRL</a:t>
            </a:r>
          </a:p>
          <a:p>
            <a:pPr algn="just">
              <a:buClr>
                <a:srgbClr val="E4110C"/>
              </a:buClr>
              <a:buFont typeface="Wingdings" pitchFamily="2" charset="2"/>
              <a:buChar char="Ø"/>
            </a:pPr>
            <a:r>
              <a:rPr lang="en-US" sz="2600" dirty="0" smtClean="0">
                <a:solidFill>
                  <a:schemeClr val="tx1"/>
                </a:solidFill>
              </a:rPr>
              <a:t>Determine long range plans for the organization with regard to implementation of XBRL </a:t>
            </a:r>
          </a:p>
          <a:p>
            <a:endParaRPr lang="en-US" dirty="0"/>
          </a:p>
        </p:txBody>
      </p:sp>
    </p:spTree>
  </p:cSld>
  <p:clrMapOvr>
    <a:masterClrMapping/>
  </p:clrMapOvr>
  <p:transition spd="slow">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304800"/>
            <a:ext cx="8229600" cy="990600"/>
          </a:xfrm>
        </p:spPr>
        <p:txBody>
          <a:bodyPr>
            <a:normAutofit/>
          </a:bodyPr>
          <a:lstStyle/>
          <a:p>
            <a:pPr algn="ctr"/>
            <a:r>
              <a:rPr lang="en-US" sz="5300" dirty="0" smtClean="0">
                <a:solidFill>
                  <a:srgbClr val="C40000"/>
                </a:solidFill>
                <a:latin typeface="Bookman Old Style" pitchFamily="18" charset="0"/>
              </a:rPr>
              <a:t>XBRL IN INDIA</a:t>
            </a:r>
            <a:r>
              <a:rPr lang="en-US" dirty="0" smtClean="0"/>
              <a:t> </a:t>
            </a:r>
            <a:endParaRPr lang="en-US" dirty="0"/>
          </a:p>
        </p:txBody>
      </p:sp>
      <p:sp>
        <p:nvSpPr>
          <p:cNvPr id="3" name="Subtitle 2"/>
          <p:cNvSpPr>
            <a:spLocks noGrp="1"/>
          </p:cNvSpPr>
          <p:nvPr>
            <p:ph type="subTitle" idx="1"/>
          </p:nvPr>
        </p:nvSpPr>
        <p:spPr>
          <a:xfrm>
            <a:off x="609600" y="1524000"/>
            <a:ext cx="8077200" cy="4876800"/>
          </a:xfrm>
        </p:spPr>
        <p:txBody>
          <a:bodyPr>
            <a:normAutofit/>
          </a:bodyPr>
          <a:lstStyle/>
          <a:p>
            <a:pPr algn="l">
              <a:buClr>
                <a:srgbClr val="FF0000"/>
              </a:buClr>
              <a:buFont typeface="Wingdings" pitchFamily="2" charset="2"/>
              <a:buChar char="Ø"/>
            </a:pPr>
            <a:r>
              <a:rPr lang="en-US" dirty="0" smtClean="0"/>
              <a:t> </a:t>
            </a:r>
            <a:r>
              <a:rPr lang="en-US" sz="2400" u="sng" dirty="0" smtClean="0">
                <a:solidFill>
                  <a:srgbClr val="C40000"/>
                </a:solidFill>
              </a:rPr>
              <a:t>EVOLVEMENT</a:t>
            </a:r>
            <a:endParaRPr lang="en-US" u="sng" dirty="0" smtClean="0">
              <a:solidFill>
                <a:srgbClr val="C40000"/>
              </a:solidFill>
            </a:endParaRPr>
          </a:p>
          <a:p>
            <a:pPr algn="l">
              <a:buClr>
                <a:srgbClr val="FF0000"/>
              </a:buClr>
            </a:pPr>
            <a:r>
              <a:rPr lang="en-US" dirty="0" smtClean="0"/>
              <a:t>	</a:t>
            </a:r>
            <a:r>
              <a:rPr lang="en-US" sz="2600" dirty="0" smtClean="0"/>
              <a:t>	</a:t>
            </a:r>
            <a:r>
              <a:rPr lang="en-US" sz="2400" dirty="0" smtClean="0">
                <a:solidFill>
                  <a:schemeClr val="tx1"/>
                </a:solidFill>
              </a:rPr>
              <a:t> In the year 2008, ICAI set up an Indian XBRL Jurisdiction in the year 2009 as an extended arm of XBRL International in India. The Jurisdiction  was Provisional in nature for a period of 2 years. </a:t>
            </a:r>
          </a:p>
          <a:p>
            <a:pPr algn="l">
              <a:buClr>
                <a:srgbClr val="FF0000"/>
              </a:buClr>
            </a:pPr>
            <a:endParaRPr lang="en-US" sz="2600" dirty="0" smtClean="0">
              <a:solidFill>
                <a:schemeClr val="tx1"/>
              </a:solidFill>
            </a:endParaRPr>
          </a:p>
          <a:p>
            <a:pPr algn="l">
              <a:buClr>
                <a:srgbClr val="FF0000"/>
              </a:buClr>
              <a:buFont typeface="Wingdings" pitchFamily="2" charset="2"/>
              <a:buChar char="Ø"/>
            </a:pPr>
            <a:r>
              <a:rPr lang="en-US" sz="2400" u="sng" dirty="0" smtClean="0">
                <a:solidFill>
                  <a:srgbClr val="C40000"/>
                </a:solidFill>
                <a:latin typeface="Bookman Old Style" pitchFamily="18" charset="0"/>
              </a:rPr>
              <a:t>AN ESTABLISHED JURISDICTION</a:t>
            </a:r>
            <a:endParaRPr lang="en-US" sz="2600" u="sng" dirty="0" smtClean="0">
              <a:solidFill>
                <a:srgbClr val="C40000"/>
              </a:solidFill>
            </a:endParaRPr>
          </a:p>
          <a:p>
            <a:pPr algn="just"/>
            <a:r>
              <a:rPr lang="en-US" sz="2400" dirty="0" smtClean="0">
                <a:solidFill>
                  <a:schemeClr val="tx1"/>
                </a:solidFill>
              </a:rPr>
              <a:t>		 In the year 2010, XBRL India was awarded the status of an “Established jurisdiction” capable of having a representative of India at the International Steering Committee (ISC), the governing body of XBRL International.</a:t>
            </a:r>
            <a:endParaRPr lang="en-US" sz="2400" b="1" u="sng"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248</TotalTime>
  <Words>474</Words>
  <Application>Microsoft Office PowerPoint</Application>
  <PresentationFormat>On-screen Show (4:3)</PresentationFormat>
  <Paragraphs>81</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Aspect</vt:lpstr>
      <vt:lpstr>XBRL eXtensible Business Reporting Language </vt:lpstr>
      <vt:lpstr>WHAT IS XBRL ?</vt:lpstr>
      <vt:lpstr>It provides major benefits in the preparation, analysis and communication of business information.</vt:lpstr>
      <vt:lpstr>HISTORY</vt:lpstr>
      <vt:lpstr>HOW DOES XBRL WORK</vt:lpstr>
      <vt:lpstr>BENEFITS OF XBRL</vt:lpstr>
      <vt:lpstr>XBRL DATA CAN BE ACCESSED FROM</vt:lpstr>
      <vt:lpstr>CHARTERED ACCOUNTANT’S ROLE</vt:lpstr>
      <vt:lpstr>XBRL IN INDIA </vt:lpstr>
      <vt:lpstr>SUPPORT OF REGULATORS</vt:lpstr>
      <vt:lpstr>Website of XBRL India</vt:lpstr>
      <vt:lpstr>TAXONOMIES</vt:lpstr>
      <vt:lpstr>PROBLEMS</vt:lpstr>
      <vt:lpstr>THANKS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XBRL eXtensible Business Reporting Language </dc:title>
  <dc:creator/>
  <cp:lastModifiedBy>jasbir</cp:lastModifiedBy>
  <cp:revision>36</cp:revision>
  <dcterms:created xsi:type="dcterms:W3CDTF">2006-08-16T00:00:00Z</dcterms:created>
  <dcterms:modified xsi:type="dcterms:W3CDTF">2012-06-15T06:18:15Z</dcterms:modified>
</cp:coreProperties>
</file>