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22" r:id="rId1"/>
  </p:sldMasterIdLst>
  <p:notesMasterIdLst>
    <p:notesMasterId r:id="rId51"/>
  </p:notesMasterIdLst>
  <p:handoutMasterIdLst>
    <p:handoutMasterId r:id="rId52"/>
  </p:handoutMasterIdLst>
  <p:sldIdLst>
    <p:sldId id="393" r:id="rId2"/>
    <p:sldId id="266" r:id="rId3"/>
    <p:sldId id="267" r:id="rId4"/>
    <p:sldId id="326" r:id="rId5"/>
    <p:sldId id="342" r:id="rId6"/>
    <p:sldId id="327" r:id="rId7"/>
    <p:sldId id="343" r:id="rId8"/>
    <p:sldId id="256" r:id="rId9"/>
    <p:sldId id="257" r:id="rId10"/>
    <p:sldId id="280" r:id="rId11"/>
    <p:sldId id="348" r:id="rId12"/>
    <p:sldId id="387" r:id="rId13"/>
    <p:sldId id="355" r:id="rId14"/>
    <p:sldId id="341" r:id="rId15"/>
    <p:sldId id="349" r:id="rId16"/>
    <p:sldId id="336" r:id="rId17"/>
    <p:sldId id="284" r:id="rId18"/>
    <p:sldId id="330" r:id="rId19"/>
    <p:sldId id="287" r:id="rId20"/>
    <p:sldId id="331" r:id="rId21"/>
    <p:sldId id="332" r:id="rId22"/>
    <p:sldId id="333" r:id="rId23"/>
    <p:sldId id="334" r:id="rId24"/>
    <p:sldId id="292" r:id="rId25"/>
    <p:sldId id="294" r:id="rId26"/>
    <p:sldId id="335" r:id="rId27"/>
    <p:sldId id="368" r:id="rId28"/>
    <p:sldId id="296" r:id="rId29"/>
    <p:sldId id="276" r:id="rId30"/>
    <p:sldId id="370" r:id="rId31"/>
    <p:sldId id="299" r:id="rId32"/>
    <p:sldId id="300" r:id="rId33"/>
    <p:sldId id="301" r:id="rId34"/>
    <p:sldId id="302" r:id="rId35"/>
    <p:sldId id="392" r:id="rId36"/>
    <p:sldId id="304" r:id="rId37"/>
    <p:sldId id="305" r:id="rId38"/>
    <p:sldId id="306" r:id="rId39"/>
    <p:sldId id="374" r:id="rId40"/>
    <p:sldId id="385" r:id="rId41"/>
    <p:sldId id="346" r:id="rId42"/>
    <p:sldId id="338" r:id="rId43"/>
    <p:sldId id="309" r:id="rId44"/>
    <p:sldId id="310" r:id="rId45"/>
    <p:sldId id="311" r:id="rId46"/>
    <p:sldId id="345" r:id="rId47"/>
    <p:sldId id="347" r:id="rId48"/>
    <p:sldId id="339" r:id="rId49"/>
    <p:sldId id="328" r:id="rId50"/>
  </p:sldIdLst>
  <p:sldSz cx="9144000" cy="6858000" type="screen4x3"/>
  <p:notesSz cx="6623050" cy="98107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90">
          <p15:clr>
            <a:srgbClr val="A4A3A4"/>
          </p15:clr>
        </p15:guide>
        <p15:guide id="2" pos="208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983" autoAdjust="0"/>
  </p:normalViewPr>
  <p:slideViewPr>
    <p:cSldViewPr>
      <p:cViewPr>
        <p:scale>
          <a:sx n="78" d="100"/>
          <a:sy n="78" d="100"/>
        </p:scale>
        <p:origin x="276" y="-120"/>
      </p:cViewPr>
      <p:guideLst>
        <p:guide orient="horz" pos="2160"/>
        <p:guide pos="2880"/>
      </p:guideLst>
    </p:cSldViewPr>
  </p:slideViewPr>
  <p:outlineViewPr>
    <p:cViewPr>
      <p:scale>
        <a:sx n="33" d="100"/>
        <a:sy n="33" d="100"/>
      </p:scale>
      <p:origin x="0" y="1123"/>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3" d="100"/>
          <a:sy n="53" d="100"/>
        </p:scale>
        <p:origin x="-2934" y="-96"/>
      </p:cViewPr>
      <p:guideLst>
        <p:guide orient="horz" pos="3090"/>
        <p:guide pos="208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69988" cy="490538"/>
          </a:xfrm>
          <a:prstGeom prst="rect">
            <a:avLst/>
          </a:prstGeom>
        </p:spPr>
        <p:txBody>
          <a:bodyPr vert="horz" lIns="96661" tIns="48331" rIns="96661" bIns="48331" rtlCol="0"/>
          <a:lstStyle>
            <a:lvl1pPr algn="l">
              <a:defRPr sz="1300"/>
            </a:lvl1pPr>
          </a:lstStyle>
          <a:p>
            <a:endParaRPr lang="en-US" dirty="0"/>
          </a:p>
        </p:txBody>
      </p:sp>
      <p:sp>
        <p:nvSpPr>
          <p:cNvPr id="6" name="Footer Placeholder 5"/>
          <p:cNvSpPr>
            <a:spLocks noGrp="1"/>
          </p:cNvSpPr>
          <p:nvPr>
            <p:ph type="ftr" sz="quarter" idx="2"/>
          </p:nvPr>
        </p:nvSpPr>
        <p:spPr>
          <a:xfrm>
            <a:off x="0" y="9317973"/>
            <a:ext cx="2869988" cy="491178"/>
          </a:xfrm>
          <a:prstGeom prst="rect">
            <a:avLst/>
          </a:prstGeom>
        </p:spPr>
        <p:txBody>
          <a:bodyPr vert="horz" lIns="91440" tIns="45720" rIns="91440" bIns="45720" rtlCol="0" anchor="b"/>
          <a:lstStyle>
            <a:lvl1pPr algn="l">
              <a:defRPr sz="1200"/>
            </a:lvl1pPr>
          </a:lstStyle>
          <a:p>
            <a:r>
              <a:rPr lang="en-IN" dirty="0" smtClean="0"/>
              <a:t>RTI, MUMBAI (IA&amp;AD)</a:t>
            </a:r>
            <a:endParaRPr lang="en-IN" dirty="0"/>
          </a:p>
        </p:txBody>
      </p:sp>
      <p:sp>
        <p:nvSpPr>
          <p:cNvPr id="4" name="Slide Number Placeholder 3"/>
          <p:cNvSpPr>
            <a:spLocks noGrp="1"/>
          </p:cNvSpPr>
          <p:nvPr>
            <p:ph type="sldNum" sz="quarter" idx="3"/>
          </p:nvPr>
        </p:nvSpPr>
        <p:spPr>
          <a:xfrm>
            <a:off x="3751529" y="9317973"/>
            <a:ext cx="2869988" cy="491178"/>
          </a:xfrm>
          <a:prstGeom prst="rect">
            <a:avLst/>
          </a:prstGeom>
        </p:spPr>
        <p:txBody>
          <a:bodyPr vert="horz" lIns="91440" tIns="45720" rIns="91440" bIns="45720" rtlCol="0" anchor="b"/>
          <a:lstStyle>
            <a:lvl1pPr algn="r">
              <a:defRPr sz="1200"/>
            </a:lvl1pPr>
          </a:lstStyle>
          <a:p>
            <a:fld id="{1C61C76F-DAA5-437E-A45C-FDB5CDC288B0}" type="slidenum">
              <a:rPr lang="en-IN" smtClean="0"/>
              <a:pPr/>
              <a:t>‹#›</a:t>
            </a:fld>
            <a:endParaRPr lang="en-IN" dirty="0"/>
          </a:p>
        </p:txBody>
      </p:sp>
    </p:spTree>
    <p:extLst>
      <p:ext uri="{BB962C8B-B14F-4D97-AF65-F5344CB8AC3E}">
        <p14:creationId xmlns:p14="http://schemas.microsoft.com/office/powerpoint/2010/main" val="2556736838"/>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69988" cy="490538"/>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3751529" y="0"/>
            <a:ext cx="2869988" cy="490538"/>
          </a:xfrm>
          <a:prstGeom prst="rect">
            <a:avLst/>
          </a:prstGeom>
        </p:spPr>
        <p:txBody>
          <a:bodyPr vert="horz" lIns="96661" tIns="48331" rIns="96661" bIns="48331" rtlCol="0"/>
          <a:lstStyle>
            <a:lvl1pPr algn="r">
              <a:defRPr sz="1300"/>
            </a:lvl1pPr>
          </a:lstStyle>
          <a:p>
            <a:endParaRPr lang="en-US" dirty="0"/>
          </a:p>
        </p:txBody>
      </p:sp>
      <p:sp>
        <p:nvSpPr>
          <p:cNvPr id="4" name="Slide Image Placeholder 3"/>
          <p:cNvSpPr>
            <a:spLocks noGrp="1" noRot="1" noChangeAspect="1"/>
          </p:cNvSpPr>
          <p:nvPr>
            <p:ph type="sldImg" idx="2"/>
          </p:nvPr>
        </p:nvSpPr>
        <p:spPr>
          <a:xfrm>
            <a:off x="860425" y="736600"/>
            <a:ext cx="4902200" cy="367823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662305" y="4660106"/>
            <a:ext cx="5298440" cy="4414838"/>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18510"/>
            <a:ext cx="2869988" cy="490538"/>
          </a:xfrm>
          <a:prstGeom prst="rect">
            <a:avLst/>
          </a:prstGeom>
        </p:spPr>
        <p:txBody>
          <a:bodyPr vert="horz" lIns="96661" tIns="48331" rIns="96661" bIns="48331" rtlCol="0" anchor="b"/>
          <a:lstStyle>
            <a:lvl1pPr algn="l">
              <a:defRPr sz="1300"/>
            </a:lvl1pPr>
          </a:lstStyle>
          <a:p>
            <a:r>
              <a:rPr lang="en-US" dirty="0" smtClean="0"/>
              <a:t>RTI, MUMBAI (IA&amp;AD)</a:t>
            </a:r>
            <a:endParaRPr lang="en-US" dirty="0"/>
          </a:p>
        </p:txBody>
      </p:sp>
      <p:sp>
        <p:nvSpPr>
          <p:cNvPr id="7" name="Slide Number Placeholder 6"/>
          <p:cNvSpPr>
            <a:spLocks noGrp="1"/>
          </p:cNvSpPr>
          <p:nvPr>
            <p:ph type="sldNum" sz="quarter" idx="5"/>
          </p:nvPr>
        </p:nvSpPr>
        <p:spPr>
          <a:xfrm>
            <a:off x="3751529" y="9318510"/>
            <a:ext cx="2869988" cy="490538"/>
          </a:xfrm>
          <a:prstGeom prst="rect">
            <a:avLst/>
          </a:prstGeom>
        </p:spPr>
        <p:txBody>
          <a:bodyPr vert="horz" lIns="96661" tIns="48331" rIns="96661" bIns="48331" rtlCol="0" anchor="b"/>
          <a:lstStyle>
            <a:lvl1pPr algn="r">
              <a:defRPr sz="1300"/>
            </a:lvl1pPr>
          </a:lstStyle>
          <a:p>
            <a:fld id="{A3BED135-0D40-41CA-A98F-B5DDB0B21DBB}" type="slidenum">
              <a:rPr lang="en-US" smtClean="0"/>
              <a:pPr/>
              <a:t>‹#›</a:t>
            </a:fld>
            <a:endParaRPr lang="en-US" dirty="0"/>
          </a:p>
        </p:txBody>
      </p:sp>
    </p:spTree>
    <p:extLst>
      <p:ext uri="{BB962C8B-B14F-4D97-AF65-F5344CB8AC3E}">
        <p14:creationId xmlns:p14="http://schemas.microsoft.com/office/powerpoint/2010/main" val="1811201278"/>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Rot="1" noChangeAspect="1" noChangeArrowheads="1" noTextEdit="1"/>
          </p:cNvSpPr>
          <p:nvPr>
            <p:ph type="sldImg"/>
          </p:nvPr>
        </p:nvSpPr>
        <p:spPr>
          <a:ln/>
        </p:spPr>
      </p:sp>
      <p:sp>
        <p:nvSpPr>
          <p:cNvPr id="283651" name="Rectangle 3"/>
          <p:cNvSpPr>
            <a:spLocks noGrp="1" noChangeArrowheads="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2</a:t>
            </a:fld>
            <a:endParaRPr lang="en-US" dirty="0"/>
          </a:p>
        </p:txBody>
      </p:sp>
    </p:spTree>
    <p:extLst>
      <p:ext uri="{BB962C8B-B14F-4D97-AF65-F5344CB8AC3E}">
        <p14:creationId xmlns:p14="http://schemas.microsoft.com/office/powerpoint/2010/main" val="29218493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18</a:t>
            </a:fld>
            <a:endParaRPr lang="en-US" dirty="0"/>
          </a:p>
        </p:txBody>
      </p:sp>
    </p:spTree>
    <p:extLst>
      <p:ext uri="{BB962C8B-B14F-4D97-AF65-F5344CB8AC3E}">
        <p14:creationId xmlns:p14="http://schemas.microsoft.com/office/powerpoint/2010/main" val="3398212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19</a:t>
            </a:fld>
            <a:endParaRPr lang="en-US" dirty="0"/>
          </a:p>
        </p:txBody>
      </p:sp>
    </p:spTree>
    <p:extLst>
      <p:ext uri="{BB962C8B-B14F-4D97-AF65-F5344CB8AC3E}">
        <p14:creationId xmlns:p14="http://schemas.microsoft.com/office/powerpoint/2010/main" val="3802396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20</a:t>
            </a:fld>
            <a:endParaRPr lang="en-US" dirty="0"/>
          </a:p>
        </p:txBody>
      </p:sp>
    </p:spTree>
    <p:extLst>
      <p:ext uri="{BB962C8B-B14F-4D97-AF65-F5344CB8AC3E}">
        <p14:creationId xmlns:p14="http://schemas.microsoft.com/office/powerpoint/2010/main" val="3802396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21</a:t>
            </a:fld>
            <a:endParaRPr lang="en-US" dirty="0"/>
          </a:p>
        </p:txBody>
      </p:sp>
    </p:spTree>
    <p:extLst>
      <p:ext uri="{BB962C8B-B14F-4D97-AF65-F5344CB8AC3E}">
        <p14:creationId xmlns:p14="http://schemas.microsoft.com/office/powerpoint/2010/main" val="3802396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24</a:t>
            </a:fld>
            <a:endParaRPr lang="en-US" dirty="0"/>
          </a:p>
        </p:txBody>
      </p:sp>
    </p:spTree>
    <p:extLst>
      <p:ext uri="{BB962C8B-B14F-4D97-AF65-F5344CB8AC3E}">
        <p14:creationId xmlns:p14="http://schemas.microsoft.com/office/powerpoint/2010/main" val="30907315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25</a:t>
            </a:fld>
            <a:endParaRPr lang="en-US" dirty="0"/>
          </a:p>
        </p:txBody>
      </p:sp>
    </p:spTree>
    <p:extLst>
      <p:ext uri="{BB962C8B-B14F-4D97-AF65-F5344CB8AC3E}">
        <p14:creationId xmlns:p14="http://schemas.microsoft.com/office/powerpoint/2010/main" val="31683018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28</a:t>
            </a:fld>
            <a:endParaRPr lang="en-US" dirty="0"/>
          </a:p>
        </p:txBody>
      </p:sp>
    </p:spTree>
    <p:extLst>
      <p:ext uri="{BB962C8B-B14F-4D97-AF65-F5344CB8AC3E}">
        <p14:creationId xmlns:p14="http://schemas.microsoft.com/office/powerpoint/2010/main" val="13884689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29</a:t>
            </a:fld>
            <a:endParaRPr lang="en-US" dirty="0"/>
          </a:p>
        </p:txBody>
      </p:sp>
    </p:spTree>
    <p:extLst>
      <p:ext uri="{BB962C8B-B14F-4D97-AF65-F5344CB8AC3E}">
        <p14:creationId xmlns:p14="http://schemas.microsoft.com/office/powerpoint/2010/main" val="19567021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31</a:t>
            </a:fld>
            <a:endParaRPr lang="en-US" dirty="0"/>
          </a:p>
        </p:txBody>
      </p:sp>
    </p:spTree>
    <p:extLst>
      <p:ext uri="{BB962C8B-B14F-4D97-AF65-F5344CB8AC3E}">
        <p14:creationId xmlns:p14="http://schemas.microsoft.com/office/powerpoint/2010/main" val="42176824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32</a:t>
            </a:fld>
            <a:endParaRPr lang="en-US" dirty="0"/>
          </a:p>
        </p:txBody>
      </p:sp>
    </p:spTree>
    <p:extLst>
      <p:ext uri="{BB962C8B-B14F-4D97-AF65-F5344CB8AC3E}">
        <p14:creationId xmlns:p14="http://schemas.microsoft.com/office/powerpoint/2010/main" val="1409701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3</a:t>
            </a:fld>
            <a:endParaRPr lang="en-US" dirty="0"/>
          </a:p>
        </p:txBody>
      </p:sp>
    </p:spTree>
    <p:extLst>
      <p:ext uri="{BB962C8B-B14F-4D97-AF65-F5344CB8AC3E}">
        <p14:creationId xmlns:p14="http://schemas.microsoft.com/office/powerpoint/2010/main" val="252641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33</a:t>
            </a:fld>
            <a:endParaRPr lang="en-US" dirty="0"/>
          </a:p>
        </p:txBody>
      </p:sp>
    </p:spTree>
    <p:extLst>
      <p:ext uri="{BB962C8B-B14F-4D97-AF65-F5344CB8AC3E}">
        <p14:creationId xmlns:p14="http://schemas.microsoft.com/office/powerpoint/2010/main" val="20385123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34</a:t>
            </a:fld>
            <a:endParaRPr lang="en-US" dirty="0"/>
          </a:p>
        </p:txBody>
      </p:sp>
    </p:spTree>
    <p:extLst>
      <p:ext uri="{BB962C8B-B14F-4D97-AF65-F5344CB8AC3E}">
        <p14:creationId xmlns:p14="http://schemas.microsoft.com/office/powerpoint/2010/main" val="37084716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35</a:t>
            </a:fld>
            <a:endParaRPr lang="en-US" dirty="0"/>
          </a:p>
        </p:txBody>
      </p:sp>
    </p:spTree>
    <p:extLst>
      <p:ext uri="{BB962C8B-B14F-4D97-AF65-F5344CB8AC3E}">
        <p14:creationId xmlns:p14="http://schemas.microsoft.com/office/powerpoint/2010/main" val="37084716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36</a:t>
            </a:fld>
            <a:endParaRPr lang="en-US" dirty="0"/>
          </a:p>
        </p:txBody>
      </p:sp>
    </p:spTree>
    <p:extLst>
      <p:ext uri="{BB962C8B-B14F-4D97-AF65-F5344CB8AC3E}">
        <p14:creationId xmlns:p14="http://schemas.microsoft.com/office/powerpoint/2010/main" val="32022722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37</a:t>
            </a:fld>
            <a:endParaRPr lang="en-US" dirty="0"/>
          </a:p>
        </p:txBody>
      </p:sp>
    </p:spTree>
    <p:extLst>
      <p:ext uri="{BB962C8B-B14F-4D97-AF65-F5344CB8AC3E}">
        <p14:creationId xmlns:p14="http://schemas.microsoft.com/office/powerpoint/2010/main" val="28939662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38</a:t>
            </a:fld>
            <a:endParaRPr lang="en-US" dirty="0"/>
          </a:p>
        </p:txBody>
      </p:sp>
    </p:spTree>
    <p:extLst>
      <p:ext uri="{BB962C8B-B14F-4D97-AF65-F5344CB8AC3E}">
        <p14:creationId xmlns:p14="http://schemas.microsoft.com/office/powerpoint/2010/main" val="4768617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40</a:t>
            </a:fld>
            <a:endParaRPr lang="en-US" dirty="0"/>
          </a:p>
        </p:txBody>
      </p:sp>
    </p:spTree>
    <p:extLst>
      <p:ext uri="{BB962C8B-B14F-4D97-AF65-F5344CB8AC3E}">
        <p14:creationId xmlns:p14="http://schemas.microsoft.com/office/powerpoint/2010/main" val="30562942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43</a:t>
            </a:fld>
            <a:endParaRPr lang="en-US" dirty="0"/>
          </a:p>
        </p:txBody>
      </p:sp>
    </p:spTree>
    <p:extLst>
      <p:ext uri="{BB962C8B-B14F-4D97-AF65-F5344CB8AC3E}">
        <p14:creationId xmlns:p14="http://schemas.microsoft.com/office/powerpoint/2010/main" val="40250693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44</a:t>
            </a:fld>
            <a:endParaRPr lang="en-US" dirty="0"/>
          </a:p>
        </p:txBody>
      </p:sp>
    </p:spTree>
    <p:extLst>
      <p:ext uri="{BB962C8B-B14F-4D97-AF65-F5344CB8AC3E}">
        <p14:creationId xmlns:p14="http://schemas.microsoft.com/office/powerpoint/2010/main" val="9425658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45</a:t>
            </a:fld>
            <a:endParaRPr lang="en-US" dirty="0"/>
          </a:p>
        </p:txBody>
      </p:sp>
    </p:spTree>
    <p:extLst>
      <p:ext uri="{BB962C8B-B14F-4D97-AF65-F5344CB8AC3E}">
        <p14:creationId xmlns:p14="http://schemas.microsoft.com/office/powerpoint/2010/main" val="4057320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4</a:t>
            </a:fld>
            <a:endParaRPr lang="en-US" dirty="0"/>
          </a:p>
        </p:txBody>
      </p:sp>
    </p:spTree>
    <p:extLst>
      <p:ext uri="{BB962C8B-B14F-4D97-AF65-F5344CB8AC3E}">
        <p14:creationId xmlns:p14="http://schemas.microsoft.com/office/powerpoint/2010/main" val="24151580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46</a:t>
            </a:fld>
            <a:endParaRPr lang="en-US" dirty="0"/>
          </a:p>
        </p:txBody>
      </p:sp>
    </p:spTree>
    <p:extLst>
      <p:ext uri="{BB962C8B-B14F-4D97-AF65-F5344CB8AC3E}">
        <p14:creationId xmlns:p14="http://schemas.microsoft.com/office/powerpoint/2010/main" val="40573209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49</a:t>
            </a:fld>
            <a:endParaRPr lang="en-US" dirty="0"/>
          </a:p>
        </p:txBody>
      </p:sp>
    </p:spTree>
    <p:extLst>
      <p:ext uri="{BB962C8B-B14F-4D97-AF65-F5344CB8AC3E}">
        <p14:creationId xmlns:p14="http://schemas.microsoft.com/office/powerpoint/2010/main" val="618433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5</a:t>
            </a:fld>
            <a:endParaRPr lang="en-US" dirty="0"/>
          </a:p>
        </p:txBody>
      </p:sp>
    </p:spTree>
    <p:extLst>
      <p:ext uri="{BB962C8B-B14F-4D97-AF65-F5344CB8AC3E}">
        <p14:creationId xmlns:p14="http://schemas.microsoft.com/office/powerpoint/2010/main" val="1141407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8</a:t>
            </a:fld>
            <a:endParaRPr lang="en-US" dirty="0"/>
          </a:p>
        </p:txBody>
      </p:sp>
    </p:spTree>
    <p:extLst>
      <p:ext uri="{BB962C8B-B14F-4D97-AF65-F5344CB8AC3E}">
        <p14:creationId xmlns:p14="http://schemas.microsoft.com/office/powerpoint/2010/main" val="3799331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9</a:t>
            </a:fld>
            <a:endParaRPr lang="en-US" dirty="0"/>
          </a:p>
        </p:txBody>
      </p:sp>
    </p:spTree>
    <p:extLst>
      <p:ext uri="{BB962C8B-B14F-4D97-AF65-F5344CB8AC3E}">
        <p14:creationId xmlns:p14="http://schemas.microsoft.com/office/powerpoint/2010/main" val="1020689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10</a:t>
            </a:fld>
            <a:endParaRPr lang="en-US" dirty="0"/>
          </a:p>
        </p:txBody>
      </p:sp>
    </p:spTree>
    <p:extLst>
      <p:ext uri="{BB962C8B-B14F-4D97-AF65-F5344CB8AC3E}">
        <p14:creationId xmlns:p14="http://schemas.microsoft.com/office/powerpoint/2010/main" val="1013031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12</a:t>
            </a:fld>
            <a:endParaRPr lang="en-US" dirty="0"/>
          </a:p>
        </p:txBody>
      </p:sp>
    </p:spTree>
    <p:extLst>
      <p:ext uri="{BB962C8B-B14F-4D97-AF65-F5344CB8AC3E}">
        <p14:creationId xmlns:p14="http://schemas.microsoft.com/office/powerpoint/2010/main" val="2264251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dirty="0" smtClean="0"/>
              <a:t>RTI, MUMBAI (IA&amp;AD)</a:t>
            </a:r>
            <a:endParaRPr lang="en-US" dirty="0"/>
          </a:p>
        </p:txBody>
      </p:sp>
      <p:sp>
        <p:nvSpPr>
          <p:cNvPr id="6" name="Slide Number Placeholder 5"/>
          <p:cNvSpPr>
            <a:spLocks noGrp="1"/>
          </p:cNvSpPr>
          <p:nvPr>
            <p:ph type="sldNum" sz="quarter" idx="12"/>
          </p:nvPr>
        </p:nvSpPr>
        <p:spPr/>
        <p:txBody>
          <a:bodyPr/>
          <a:lstStyle/>
          <a:p>
            <a:fld id="{A3BED135-0D40-41CA-A98F-B5DDB0B21DBB}" type="slidenum">
              <a:rPr lang="en-US" smtClean="0"/>
              <a:pPr/>
              <a:t>17</a:t>
            </a:fld>
            <a:endParaRPr lang="en-US" dirty="0"/>
          </a:p>
        </p:txBody>
      </p:sp>
    </p:spTree>
    <p:extLst>
      <p:ext uri="{BB962C8B-B14F-4D97-AF65-F5344CB8AC3E}">
        <p14:creationId xmlns:p14="http://schemas.microsoft.com/office/powerpoint/2010/main" val="3398212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endParaRPr lang="en-US" dirty="0"/>
          </a:p>
        </p:txBody>
      </p:sp>
      <p:sp>
        <p:nvSpPr>
          <p:cNvPr id="5" name="Footer Placeholder 4"/>
          <p:cNvSpPr>
            <a:spLocks noGrp="1"/>
          </p:cNvSpPr>
          <p:nvPr>
            <p:ph type="ftr" sz="quarter" idx="11"/>
          </p:nvPr>
        </p:nvSpPr>
        <p:spPr>
          <a:xfrm>
            <a:off x="3623733" y="6117336"/>
            <a:ext cx="3609438" cy="365125"/>
          </a:xfrm>
        </p:spPr>
        <p:txBody>
          <a:bodyPr/>
          <a:lstStyle/>
          <a:p>
            <a:endParaRPr lang="en-US" dirty="0"/>
          </a:p>
        </p:txBody>
      </p:sp>
      <p:sp>
        <p:nvSpPr>
          <p:cNvPr id="6" name="Slide Number Placeholder 5"/>
          <p:cNvSpPr>
            <a:spLocks noGrp="1"/>
          </p:cNvSpPr>
          <p:nvPr>
            <p:ph type="sldNum" sz="quarter" idx="12"/>
          </p:nvPr>
        </p:nvSpPr>
        <p:spPr>
          <a:xfrm>
            <a:off x="8275320" y="6117336"/>
            <a:ext cx="411480" cy="365125"/>
          </a:xfrm>
        </p:spPr>
        <p:txBody>
          <a:bodyPr/>
          <a:lstStyle/>
          <a:p>
            <a:fld id="{A29F7255-D3AD-4B43-B49A-D25408109C4E}" type="slidenum">
              <a:rPr lang="en-US" smtClean="0"/>
              <a:pPr/>
              <a:t>‹#›</a:t>
            </a:fld>
            <a:endParaRPr lang="en-US" dirty="0"/>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4076299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2640455412"/>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255114352"/>
      </p:ext>
    </p:extLst>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3784833610"/>
      </p:ext>
    </p:extLst>
  </p:cSld>
  <p:clrMapOvr>
    <a:masterClrMapping/>
  </p:clrMapOvr>
  <p:hf sldNum="0"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3941332831"/>
      </p:ext>
    </p:extLst>
  </p:cSld>
  <p:clrMapOvr>
    <a:masterClrMapping/>
  </p:clrMapOvr>
  <p:hf sldNum="0"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1211799004"/>
      </p:ext>
    </p:extLst>
  </p:cSld>
  <p:clrMapOvr>
    <a:masterClrMapping/>
  </p:clrMapOvr>
  <p:hf sldNum="0"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3991486241"/>
      </p:ext>
    </p:extLst>
  </p:cSld>
  <p:clrMapOvr>
    <a:masterClrMapping/>
  </p:clrMapOvr>
  <p:hf sldNum="0"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1795288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1862992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endParaRPr lang="en-US" dirty="0"/>
          </a:p>
        </p:txBody>
      </p:sp>
      <p:sp>
        <p:nvSpPr>
          <p:cNvPr id="5" name="Footer Placeholder 4"/>
          <p:cNvSpPr>
            <a:spLocks noGrp="1"/>
          </p:cNvSpPr>
          <p:nvPr>
            <p:ph type="ftr" sz="quarter" idx="11"/>
          </p:nvPr>
        </p:nvSpPr>
        <p:spPr>
          <a:xfrm>
            <a:off x="1972647" y="6108173"/>
            <a:ext cx="5314517" cy="365125"/>
          </a:xfrm>
        </p:spPr>
        <p:txBody>
          <a:bodyPr/>
          <a:lstStyle/>
          <a:p>
            <a:endParaRPr lang="en-US" dirty="0"/>
          </a:p>
        </p:txBody>
      </p:sp>
      <p:sp>
        <p:nvSpPr>
          <p:cNvPr id="6" name="Slide Number Placeholder 5"/>
          <p:cNvSpPr>
            <a:spLocks noGrp="1"/>
          </p:cNvSpPr>
          <p:nvPr>
            <p:ph type="sldNum" sz="quarter" idx="12"/>
          </p:nvPr>
        </p:nvSpPr>
        <p:spPr>
          <a:xfrm>
            <a:off x="8258967" y="6108173"/>
            <a:ext cx="427833" cy="365125"/>
          </a:xfrm>
        </p:spPr>
        <p:txBody>
          <a:body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678029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273317" y="6116070"/>
            <a:ext cx="413483" cy="365125"/>
          </a:xfrm>
        </p:spPr>
        <p:txBody>
          <a:body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2392660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2419360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3141808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351765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2274651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2148840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3737753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endParaRPr lang="en-US" dirty="0"/>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29F7255-D3AD-4B43-B49A-D25408109C4E}" type="slidenum">
              <a:rPr lang="en-US" smtClean="0"/>
              <a:pPr/>
              <a:t>‹#›</a:t>
            </a:fld>
            <a:endParaRPr lang="en-US" dirty="0"/>
          </a:p>
        </p:txBody>
      </p:sp>
    </p:spTree>
    <p:extLst>
      <p:ext uri="{BB962C8B-B14F-4D97-AF65-F5344CB8AC3E}">
        <p14:creationId xmlns:p14="http://schemas.microsoft.com/office/powerpoint/2010/main" val="855595877"/>
      </p:ext>
    </p:extLst>
  </p:cSld>
  <p:clrMap bg1="lt1" tx1="dk1" bg2="lt2" tx2="dk2" accent1="accent1" accent2="accent2" accent3="accent3" accent4="accent4" accent5="accent5" accent6="accent6" hlink="hlink" folHlink="folHlink"/>
  <p:sldLayoutIdLst>
    <p:sldLayoutId id="2147484323" r:id="rId1"/>
    <p:sldLayoutId id="2147484324" r:id="rId2"/>
    <p:sldLayoutId id="2147484325" r:id="rId3"/>
    <p:sldLayoutId id="2147484326" r:id="rId4"/>
    <p:sldLayoutId id="2147484327" r:id="rId5"/>
    <p:sldLayoutId id="2147484328" r:id="rId6"/>
    <p:sldLayoutId id="2147484329" r:id="rId7"/>
    <p:sldLayoutId id="2147484330" r:id="rId8"/>
    <p:sldLayoutId id="2147484331" r:id="rId9"/>
    <p:sldLayoutId id="2147484332" r:id="rId10"/>
    <p:sldLayoutId id="2147484333" r:id="rId11"/>
    <p:sldLayoutId id="2147484334" r:id="rId12"/>
    <p:sldLayoutId id="2147484335" r:id="rId13"/>
    <p:sldLayoutId id="2147484336" r:id="rId14"/>
    <p:sldLayoutId id="2147484337" r:id="rId15"/>
    <p:sldLayoutId id="2147484338" r:id="rId16"/>
    <p:sldLayoutId id="2147484339" r:id="rId17"/>
  </p:sldLayoutIdLst>
  <p:hf sldNum="0" hdr="0" ftr="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37855"/>
            <a:ext cx="4535424" cy="3605545"/>
          </a:xfrm>
        </p:spPr>
        <p:txBody>
          <a:bodyPr>
            <a:noAutofit/>
          </a:bodyPr>
          <a:lstStyle/>
          <a:p>
            <a:r>
              <a:rPr lang="en-US" sz="4800" dirty="0" smtClean="0"/>
              <a:t> PRESENTATION ON REVISED SCH VI</a:t>
            </a:r>
            <a:endParaRPr lang="en-US" sz="4800" dirty="0"/>
          </a:p>
        </p:txBody>
      </p:sp>
      <p:sp>
        <p:nvSpPr>
          <p:cNvPr id="6" name="Text Placeholder 5"/>
          <p:cNvSpPr>
            <a:spLocks noGrp="1"/>
          </p:cNvSpPr>
          <p:nvPr>
            <p:ph type="body" idx="1"/>
          </p:nvPr>
        </p:nvSpPr>
        <p:spPr/>
        <p:txBody>
          <a:bodyPr>
            <a:noAutofit/>
          </a:bodyPr>
          <a:lstStyle/>
          <a:p>
            <a:r>
              <a:rPr lang="en-US" dirty="0" smtClean="0">
                <a:solidFill>
                  <a:schemeClr val="accent1">
                    <a:lumMod val="50000"/>
                  </a:schemeClr>
                </a:solidFill>
              </a:rPr>
              <a:t>CA MANISH PANDEY</a:t>
            </a:r>
          </a:p>
          <a:p>
            <a:r>
              <a:rPr lang="en-US" dirty="0" smtClean="0">
                <a:solidFill>
                  <a:schemeClr val="accent1">
                    <a:lumMod val="50000"/>
                  </a:schemeClr>
                </a:solidFill>
              </a:rPr>
              <a:t>+91-9903559137</a:t>
            </a:r>
          </a:p>
          <a:p>
            <a:r>
              <a:rPr lang="en-US" dirty="0" smtClean="0">
                <a:solidFill>
                  <a:schemeClr val="accent1">
                    <a:lumMod val="50000"/>
                  </a:schemeClr>
                </a:solidFill>
              </a:rPr>
              <a:t>manishpandey177@gmail.com</a:t>
            </a:r>
            <a:endParaRPr lang="en-US" dirty="0">
              <a:solidFill>
                <a:schemeClr val="accent1">
                  <a:lumMod val="50000"/>
                </a:schemeClr>
              </a:solidFill>
            </a:endParaRPr>
          </a:p>
        </p:txBody>
      </p:sp>
      <p:pic>
        <p:nvPicPr>
          <p:cNvPr id="5" name="Content Placeholder 4"/>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905000" y="5285810"/>
            <a:ext cx="1579563" cy="1200150"/>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1800" y="2392680"/>
            <a:ext cx="1950720" cy="1950720"/>
          </a:xfrm>
          <a:prstGeom prst="rect">
            <a:avLst/>
          </a:prstGeom>
        </p:spPr>
      </p:pic>
    </p:spTree>
    <p:extLst>
      <p:ext uri="{BB962C8B-B14F-4D97-AF65-F5344CB8AC3E}">
        <p14:creationId xmlns:p14="http://schemas.microsoft.com/office/powerpoint/2010/main" val="1452854712"/>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231880"/>
            <a:ext cx="8305800" cy="4924425"/>
          </a:xfrm>
          <a:prstGeom prst="rect">
            <a:avLst/>
          </a:prstGeom>
        </p:spPr>
        <p:txBody>
          <a:bodyPr wrap="square">
            <a:spAutoFit/>
          </a:bodyPr>
          <a:lstStyle/>
          <a:p>
            <a:r>
              <a:rPr lang="en-US" sz="2500" dirty="0" smtClean="0">
                <a:latin typeface="Arial" pitchFamily="34" charset="0"/>
                <a:cs typeface="Arial" pitchFamily="34" charset="0"/>
              </a:rPr>
              <a:t>SHARE CAPITAL</a:t>
            </a:r>
          </a:p>
          <a:p>
            <a:pPr marL="342900" indent="-342900" algn="just">
              <a:spcBef>
                <a:spcPts val="600"/>
              </a:spcBef>
              <a:buFont typeface="Wingdings" pitchFamily="2" charset="2"/>
              <a:buChar char="v"/>
            </a:pPr>
            <a:r>
              <a:rPr lang="en-US" dirty="0" smtClean="0">
                <a:latin typeface="Arial" pitchFamily="34" charset="0"/>
                <a:cs typeface="Arial" pitchFamily="34" charset="0"/>
              </a:rPr>
              <a:t>Details of authorised, issued, subscribed, paid up capital, par value per share</a:t>
            </a:r>
          </a:p>
          <a:p>
            <a:pPr marL="342900" indent="-342900" algn="just">
              <a:spcBef>
                <a:spcPts val="600"/>
              </a:spcBef>
              <a:buFont typeface="Wingdings" pitchFamily="2" charset="2"/>
              <a:buChar char="v"/>
            </a:pPr>
            <a:r>
              <a:rPr lang="en-US" dirty="0" smtClean="0">
                <a:latin typeface="Arial" pitchFamily="34" charset="0"/>
                <a:cs typeface="Arial" pitchFamily="34" charset="0"/>
              </a:rPr>
              <a:t>Reconciliation of opening and closing balances</a:t>
            </a:r>
          </a:p>
          <a:p>
            <a:pPr marL="342900" indent="-342900" algn="just">
              <a:spcBef>
                <a:spcPts val="600"/>
              </a:spcBef>
              <a:buFont typeface="Wingdings" pitchFamily="2" charset="2"/>
              <a:buChar char="v"/>
            </a:pPr>
            <a:r>
              <a:rPr lang="en-US" dirty="0" smtClean="0">
                <a:latin typeface="Arial" pitchFamily="34" charset="0"/>
                <a:cs typeface="Arial" pitchFamily="34" charset="0"/>
              </a:rPr>
              <a:t>Rights, preferences, restrictions attached to each class</a:t>
            </a:r>
          </a:p>
          <a:p>
            <a:pPr marL="342900" indent="-342900" algn="just">
              <a:spcBef>
                <a:spcPts val="600"/>
              </a:spcBef>
              <a:buFont typeface="Wingdings" pitchFamily="2" charset="2"/>
              <a:buChar char="v"/>
            </a:pPr>
            <a:r>
              <a:rPr lang="en-US" dirty="0" smtClean="0">
                <a:latin typeface="Arial" pitchFamily="34" charset="0"/>
                <a:cs typeface="Arial" pitchFamily="34" charset="0"/>
              </a:rPr>
              <a:t>Shares held by holding or subsidiaries of holding company</a:t>
            </a:r>
          </a:p>
          <a:p>
            <a:pPr marL="342900" indent="-342900" algn="just">
              <a:spcBef>
                <a:spcPts val="600"/>
              </a:spcBef>
              <a:buFont typeface="Wingdings" pitchFamily="2" charset="2"/>
              <a:buChar char="v"/>
            </a:pPr>
            <a:r>
              <a:rPr lang="en-US" dirty="0" smtClean="0">
                <a:latin typeface="Arial" pitchFamily="34" charset="0"/>
                <a:cs typeface="Arial" pitchFamily="34" charset="0"/>
              </a:rPr>
              <a:t>Names of shareholders holding shares &gt; 5%</a:t>
            </a:r>
          </a:p>
          <a:p>
            <a:pPr marL="342900" indent="-342900" algn="just">
              <a:spcBef>
                <a:spcPts val="600"/>
              </a:spcBef>
              <a:buFont typeface="Wingdings" pitchFamily="2" charset="2"/>
              <a:buChar char="v"/>
            </a:pPr>
            <a:r>
              <a:rPr lang="en-US" dirty="0" smtClean="0">
                <a:latin typeface="Arial" pitchFamily="34" charset="0"/>
                <a:cs typeface="Arial" pitchFamily="34" charset="0"/>
              </a:rPr>
              <a:t>Shares reserved for issue under options etc.</a:t>
            </a:r>
            <a:endParaRPr lang="en-US" dirty="0">
              <a:latin typeface="Arial" pitchFamily="34" charset="0"/>
              <a:cs typeface="Arial" pitchFamily="34" charset="0"/>
            </a:endParaRPr>
          </a:p>
          <a:p>
            <a:pPr marL="342900" indent="-342900" algn="just">
              <a:spcBef>
                <a:spcPts val="600"/>
              </a:spcBef>
              <a:buFont typeface="Wingdings" pitchFamily="2" charset="2"/>
              <a:buChar char="v"/>
            </a:pPr>
            <a:r>
              <a:rPr lang="en-US" dirty="0" smtClean="0">
                <a:latin typeface="Arial" pitchFamily="34" charset="0"/>
                <a:cs typeface="Arial" pitchFamily="34" charset="0"/>
              </a:rPr>
              <a:t>For five </a:t>
            </a:r>
            <a:r>
              <a:rPr lang="en-US" dirty="0">
                <a:latin typeface="Arial" pitchFamily="34" charset="0"/>
                <a:cs typeface="Arial" pitchFamily="34" charset="0"/>
              </a:rPr>
              <a:t>years immediately preceding the date as at which the </a:t>
            </a:r>
            <a:r>
              <a:rPr lang="en-US" dirty="0" smtClean="0">
                <a:latin typeface="Arial" pitchFamily="34" charset="0"/>
                <a:cs typeface="Arial" pitchFamily="34" charset="0"/>
              </a:rPr>
              <a:t>Balance-Sheet </a:t>
            </a:r>
            <a:r>
              <a:rPr lang="en-US" dirty="0">
                <a:latin typeface="Arial" pitchFamily="34" charset="0"/>
                <a:cs typeface="Arial" pitchFamily="34" charset="0"/>
              </a:rPr>
              <a:t>is </a:t>
            </a:r>
            <a:r>
              <a:rPr lang="en-US" dirty="0" smtClean="0">
                <a:latin typeface="Arial" pitchFamily="34" charset="0"/>
                <a:cs typeface="Arial" pitchFamily="34" charset="0"/>
              </a:rPr>
              <a:t>prepared</a:t>
            </a:r>
          </a:p>
          <a:p>
            <a:pPr marL="800100" lvl="1" indent="-342900" algn="just">
              <a:spcBef>
                <a:spcPts val="600"/>
              </a:spcBef>
              <a:buFont typeface="Arial" pitchFamily="34" charset="0"/>
              <a:buChar char="•"/>
            </a:pPr>
            <a:r>
              <a:rPr lang="en-US" dirty="0" smtClean="0">
                <a:latin typeface="Arial" pitchFamily="34" charset="0"/>
                <a:cs typeface="Arial" pitchFamily="34" charset="0"/>
              </a:rPr>
              <a:t>Details of Bonus shares, shares for non-cash consideration</a:t>
            </a:r>
          </a:p>
          <a:p>
            <a:pPr marL="800100" lvl="1" indent="-342900" algn="just">
              <a:spcBef>
                <a:spcPts val="600"/>
              </a:spcBef>
              <a:buFont typeface="Arial" pitchFamily="34" charset="0"/>
              <a:buChar char="•"/>
            </a:pPr>
            <a:r>
              <a:rPr lang="en-US" dirty="0" smtClean="0">
                <a:latin typeface="Arial" pitchFamily="34" charset="0"/>
                <a:cs typeface="Arial" pitchFamily="34" charset="0"/>
              </a:rPr>
              <a:t>Details of shares </a:t>
            </a:r>
            <a:r>
              <a:rPr lang="en-US" dirty="0">
                <a:latin typeface="Arial" pitchFamily="34" charset="0"/>
                <a:cs typeface="Arial" pitchFamily="34" charset="0"/>
              </a:rPr>
              <a:t>bought back.</a:t>
            </a:r>
          </a:p>
          <a:p>
            <a:pPr marL="285750" indent="-285750" algn="just">
              <a:spcBef>
                <a:spcPts val="600"/>
              </a:spcBef>
              <a:buFont typeface="Wingdings" pitchFamily="2" charset="2"/>
              <a:buChar char="v"/>
            </a:pPr>
            <a:r>
              <a:rPr lang="en-US" dirty="0" smtClean="0">
                <a:latin typeface="Arial" pitchFamily="34" charset="0"/>
                <a:cs typeface="Arial" pitchFamily="34" charset="0"/>
              </a:rPr>
              <a:t>Terms </a:t>
            </a:r>
            <a:r>
              <a:rPr lang="en-US" dirty="0">
                <a:latin typeface="Arial" pitchFamily="34" charset="0"/>
                <a:cs typeface="Arial" pitchFamily="34" charset="0"/>
              </a:rPr>
              <a:t>of any securities convertible into equity/preference </a:t>
            </a:r>
            <a:r>
              <a:rPr lang="en-US" dirty="0" smtClean="0">
                <a:latin typeface="Arial" pitchFamily="34" charset="0"/>
                <a:cs typeface="Arial" pitchFamily="34" charset="0"/>
              </a:rPr>
              <a:t>shares</a:t>
            </a:r>
          </a:p>
          <a:p>
            <a:pPr marL="285750" indent="-285750" algn="just">
              <a:spcBef>
                <a:spcPts val="600"/>
              </a:spcBef>
              <a:buFont typeface="Wingdings" pitchFamily="2" charset="2"/>
              <a:buChar char="v"/>
            </a:pPr>
            <a:r>
              <a:rPr lang="en-US" dirty="0" smtClean="0">
                <a:latin typeface="Arial" pitchFamily="34" charset="0"/>
                <a:cs typeface="Arial" pitchFamily="34" charset="0"/>
              </a:rPr>
              <a:t>Calls </a:t>
            </a:r>
            <a:r>
              <a:rPr lang="en-US" dirty="0">
                <a:latin typeface="Arial" pitchFamily="34" charset="0"/>
                <a:cs typeface="Arial" pitchFamily="34" charset="0"/>
              </a:rPr>
              <a:t>unpaid </a:t>
            </a:r>
            <a:r>
              <a:rPr lang="en-US" dirty="0" smtClean="0">
                <a:latin typeface="Arial" pitchFamily="34" charset="0"/>
                <a:cs typeface="Arial" pitchFamily="34" charset="0"/>
              </a:rPr>
              <a:t>by Directors and officers and Forfeited shares</a:t>
            </a:r>
            <a:endParaRPr lang="en-US" dirty="0">
              <a:latin typeface="Arial" pitchFamily="34" charset="0"/>
              <a:cs typeface="Arial" pitchFamily="34" charset="0"/>
            </a:endParaRPr>
          </a:p>
        </p:txBody>
      </p:sp>
      <p:sp>
        <p:nvSpPr>
          <p:cNvPr id="5" name="Rectangle 4"/>
          <p:cNvSpPr/>
          <p:nvPr/>
        </p:nvSpPr>
        <p:spPr>
          <a:xfrm>
            <a:off x="228600" y="381000"/>
            <a:ext cx="86868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liabilities</a:t>
            </a:r>
            <a:endParaRPr lang="en-US" sz="3600" cap="all" dirty="0">
              <a:solidFill>
                <a:schemeClr val="tx2"/>
              </a:solidFill>
              <a:latin typeface="Cambria" pitchFamily="18" charset="0"/>
              <a:ea typeface="+mj-ea"/>
              <a:cs typeface="+mj-cs"/>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7848" y="5980542"/>
            <a:ext cx="954024" cy="725058"/>
          </a:xfrm>
          <a:prstGeom prst="rect">
            <a:avLst/>
          </a:prstGeom>
        </p:spPr>
      </p:pic>
    </p:spTree>
    <p:extLst>
      <p:ext uri="{BB962C8B-B14F-4D97-AF65-F5344CB8AC3E}">
        <p14:creationId xmlns:p14="http://schemas.microsoft.com/office/powerpoint/2010/main" val="3341938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500"/>
                                        <p:tgtEl>
                                          <p:spTgt spid="2">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500"/>
                                        <p:tgtEl>
                                          <p:spTgt spid="2">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fade">
                                      <p:cBhvr>
                                        <p:cTn id="16" dur="500"/>
                                        <p:tgtEl>
                                          <p:spTgt spid="2">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500"/>
                                        <p:tgtEl>
                                          <p:spTgt spid="2">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
                                            <p:txEl>
                                              <p:pRg st="8" end="8"/>
                                            </p:txEl>
                                          </p:spTgt>
                                        </p:tgtEl>
                                        <p:attrNameLst>
                                          <p:attrName>style.visibility</p:attrName>
                                        </p:attrNameLst>
                                      </p:cBhvr>
                                      <p:to>
                                        <p:strVal val="visible"/>
                                      </p:to>
                                    </p:set>
                                    <p:animEffect transition="in" filter="fade">
                                      <p:cBhvr>
                                        <p:cTn id="30" dur="500"/>
                                        <p:tgtEl>
                                          <p:spTgt spid="2">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animEffect transition="in" filter="fade">
                                      <p:cBhvr>
                                        <p:cTn id="33" dur="500"/>
                                        <p:tgtEl>
                                          <p:spTgt spid="2">
                                            <p:txEl>
                                              <p:pRg st="9" end="9"/>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2">
                                            <p:txEl>
                                              <p:pRg st="10" end="10"/>
                                            </p:txEl>
                                          </p:spTgt>
                                        </p:tgtEl>
                                        <p:attrNameLst>
                                          <p:attrName>style.visibility</p:attrName>
                                        </p:attrNameLst>
                                      </p:cBhvr>
                                      <p:to>
                                        <p:strVal val="visible"/>
                                      </p:to>
                                    </p:set>
                                    <p:animEffect transition="in" filter="fade">
                                      <p:cBhvr>
                                        <p:cTn id="36" dur="500"/>
                                        <p:tgtEl>
                                          <p:spTgt spid="2">
                                            <p:txEl>
                                              <p:pRg st="10" end="1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2">
                                            <p:txEl>
                                              <p:pRg st="11" end="11"/>
                                            </p:txEl>
                                          </p:spTgt>
                                        </p:tgtEl>
                                        <p:attrNameLst>
                                          <p:attrName>style.visibility</p:attrName>
                                        </p:attrNameLst>
                                      </p:cBhvr>
                                      <p:to>
                                        <p:strVal val="visible"/>
                                      </p:to>
                                    </p:set>
                                    <p:animEffect transition="in" filter="fade">
                                      <p:cBhvr>
                                        <p:cTn id="39"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9200" y="0"/>
            <a:ext cx="69342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liabilities</a:t>
            </a:r>
            <a:endParaRPr lang="en-US" sz="3600" cap="all" dirty="0">
              <a:solidFill>
                <a:schemeClr val="tx2"/>
              </a:solidFill>
              <a:latin typeface="Cambria" pitchFamily="18" charset="0"/>
              <a:ea typeface="+mj-ea"/>
              <a:cs typeface="+mj-cs"/>
            </a:endParaRPr>
          </a:p>
        </p:txBody>
      </p:sp>
      <p:pic>
        <p:nvPicPr>
          <p:cNvPr id="1027" name="Picture 3" descr="C:\Users\rahul_joglekar\Desktop\share cap disc.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8756" y="631091"/>
            <a:ext cx="8955087" cy="52673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3400" y="5925848"/>
            <a:ext cx="954024" cy="725058"/>
          </a:xfrm>
          <a:prstGeom prst="rect">
            <a:avLst/>
          </a:prstGeom>
        </p:spPr>
      </p:pic>
    </p:spTree>
    <p:extLst>
      <p:ext uri="{BB962C8B-B14F-4D97-AF65-F5344CB8AC3E}">
        <p14:creationId xmlns:p14="http://schemas.microsoft.com/office/powerpoint/2010/main" val="12102599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1" y="646331"/>
            <a:ext cx="8229600" cy="5755422"/>
          </a:xfrm>
          <a:prstGeom prst="rect">
            <a:avLst/>
          </a:prstGeom>
        </p:spPr>
        <p:txBody>
          <a:bodyPr wrap="square">
            <a:spAutoFit/>
          </a:bodyPr>
          <a:lstStyle/>
          <a:p>
            <a:r>
              <a:rPr lang="en-US" sz="2500" dirty="0" smtClean="0">
                <a:latin typeface="Arial" pitchFamily="34" charset="0"/>
                <a:cs typeface="Arial" pitchFamily="34" charset="0"/>
              </a:rPr>
              <a:t>RESERVES AND SURPLUS</a:t>
            </a:r>
            <a:endParaRPr lang="en-US" sz="2500" dirty="0">
              <a:latin typeface="Arial" pitchFamily="34" charset="0"/>
              <a:cs typeface="Arial" pitchFamily="34" charset="0"/>
            </a:endParaRPr>
          </a:p>
          <a:p>
            <a:pPr marL="285750" indent="-285750">
              <a:spcBef>
                <a:spcPts val="600"/>
              </a:spcBef>
              <a:buFont typeface="Wingdings" pitchFamily="2" charset="2"/>
              <a:buChar char="v"/>
            </a:pPr>
            <a:r>
              <a:rPr lang="en-US" dirty="0" smtClean="0">
                <a:latin typeface="Arial" pitchFamily="34" charset="0"/>
                <a:cs typeface="Arial" pitchFamily="34" charset="0"/>
              </a:rPr>
              <a:t>Classified into and additions / deductions since last balance sheet in:</a:t>
            </a:r>
            <a:endParaRPr lang="en-US" dirty="0">
              <a:latin typeface="Arial" pitchFamily="34" charset="0"/>
              <a:cs typeface="Arial" pitchFamily="34" charset="0"/>
            </a:endParaRPr>
          </a:p>
          <a:p>
            <a:pPr marL="573088" indent="-285750">
              <a:spcBef>
                <a:spcPts val="600"/>
              </a:spcBef>
              <a:buFont typeface="Arial" pitchFamily="34" charset="0"/>
              <a:buChar char="•"/>
            </a:pPr>
            <a:r>
              <a:rPr lang="en-US" dirty="0" smtClean="0">
                <a:latin typeface="Arial" pitchFamily="34" charset="0"/>
                <a:cs typeface="Arial" pitchFamily="34" charset="0"/>
              </a:rPr>
              <a:t>Capital Reserves</a:t>
            </a:r>
          </a:p>
          <a:p>
            <a:pPr marL="573088" indent="-285750">
              <a:spcBef>
                <a:spcPts val="600"/>
              </a:spcBef>
              <a:buFont typeface="Arial" pitchFamily="34" charset="0"/>
              <a:buChar char="•"/>
            </a:pPr>
            <a:r>
              <a:rPr lang="en-US" dirty="0" smtClean="0">
                <a:latin typeface="Arial" pitchFamily="34" charset="0"/>
                <a:cs typeface="Arial" pitchFamily="34" charset="0"/>
              </a:rPr>
              <a:t>Capital </a:t>
            </a:r>
            <a:r>
              <a:rPr lang="en-US" dirty="0">
                <a:latin typeface="Arial" pitchFamily="34" charset="0"/>
                <a:cs typeface="Arial" pitchFamily="34" charset="0"/>
              </a:rPr>
              <a:t>Redemption </a:t>
            </a:r>
            <a:r>
              <a:rPr lang="en-US" dirty="0" smtClean="0">
                <a:latin typeface="Arial" pitchFamily="34" charset="0"/>
                <a:cs typeface="Arial" pitchFamily="34" charset="0"/>
              </a:rPr>
              <a:t>Reserve</a:t>
            </a:r>
          </a:p>
          <a:p>
            <a:pPr marL="573088" indent="-285750">
              <a:spcBef>
                <a:spcPts val="600"/>
              </a:spcBef>
              <a:buFont typeface="Arial" pitchFamily="34" charset="0"/>
              <a:buChar char="•"/>
            </a:pPr>
            <a:r>
              <a:rPr lang="en-US" dirty="0" smtClean="0">
                <a:latin typeface="Arial" pitchFamily="34" charset="0"/>
                <a:cs typeface="Arial" pitchFamily="34" charset="0"/>
              </a:rPr>
              <a:t>Securities </a:t>
            </a:r>
            <a:r>
              <a:rPr lang="en-US" dirty="0">
                <a:latin typeface="Arial" pitchFamily="34" charset="0"/>
                <a:cs typeface="Arial" pitchFamily="34" charset="0"/>
              </a:rPr>
              <a:t>Premium </a:t>
            </a:r>
            <a:r>
              <a:rPr lang="en-US" dirty="0" smtClean="0">
                <a:latin typeface="Arial" pitchFamily="34" charset="0"/>
                <a:cs typeface="Arial" pitchFamily="34" charset="0"/>
              </a:rPr>
              <a:t>Reserve</a:t>
            </a:r>
            <a:endParaRPr lang="en-US" dirty="0">
              <a:latin typeface="Arial" pitchFamily="34" charset="0"/>
              <a:cs typeface="Arial" pitchFamily="34" charset="0"/>
            </a:endParaRPr>
          </a:p>
          <a:p>
            <a:pPr marL="573088" indent="-285750">
              <a:spcBef>
                <a:spcPts val="600"/>
              </a:spcBef>
              <a:buFont typeface="Arial" pitchFamily="34" charset="0"/>
              <a:buChar char="•"/>
            </a:pPr>
            <a:r>
              <a:rPr lang="en-US" dirty="0" smtClean="0">
                <a:latin typeface="Arial" pitchFamily="34" charset="0"/>
                <a:cs typeface="Arial" pitchFamily="34" charset="0"/>
              </a:rPr>
              <a:t>Debenture </a:t>
            </a:r>
            <a:r>
              <a:rPr lang="en-US" dirty="0">
                <a:latin typeface="Arial" pitchFamily="34" charset="0"/>
                <a:cs typeface="Arial" pitchFamily="34" charset="0"/>
              </a:rPr>
              <a:t>Redemption </a:t>
            </a:r>
            <a:r>
              <a:rPr lang="en-US" dirty="0" smtClean="0">
                <a:latin typeface="Arial" pitchFamily="34" charset="0"/>
                <a:cs typeface="Arial" pitchFamily="34" charset="0"/>
              </a:rPr>
              <a:t>Reserve</a:t>
            </a:r>
            <a:endParaRPr lang="en-US" dirty="0">
              <a:latin typeface="Arial" pitchFamily="34" charset="0"/>
              <a:cs typeface="Arial" pitchFamily="34" charset="0"/>
            </a:endParaRPr>
          </a:p>
          <a:p>
            <a:pPr marL="573088" indent="-285750">
              <a:spcBef>
                <a:spcPts val="600"/>
              </a:spcBef>
              <a:buFont typeface="Arial" pitchFamily="34" charset="0"/>
              <a:buChar char="•"/>
            </a:pPr>
            <a:r>
              <a:rPr lang="en-US" dirty="0" smtClean="0">
                <a:latin typeface="Arial" pitchFamily="34" charset="0"/>
                <a:cs typeface="Arial" pitchFamily="34" charset="0"/>
              </a:rPr>
              <a:t>Revaluation Reserve</a:t>
            </a:r>
          </a:p>
          <a:p>
            <a:pPr marL="573088" indent="-285750">
              <a:spcBef>
                <a:spcPts val="600"/>
              </a:spcBef>
              <a:buFont typeface="Arial" pitchFamily="34" charset="0"/>
              <a:buChar char="•"/>
            </a:pPr>
            <a:r>
              <a:rPr lang="en-US" dirty="0" smtClean="0">
                <a:latin typeface="Arial" pitchFamily="34" charset="0"/>
                <a:cs typeface="Arial" pitchFamily="34" charset="0"/>
              </a:rPr>
              <a:t>Share </a:t>
            </a:r>
            <a:r>
              <a:rPr lang="en-US" dirty="0">
                <a:latin typeface="Arial" pitchFamily="34" charset="0"/>
                <a:cs typeface="Arial" pitchFamily="34" charset="0"/>
              </a:rPr>
              <a:t>Options Outstanding </a:t>
            </a:r>
            <a:r>
              <a:rPr lang="en-US" dirty="0" smtClean="0">
                <a:latin typeface="Arial" pitchFamily="34" charset="0"/>
                <a:cs typeface="Arial" pitchFamily="34" charset="0"/>
              </a:rPr>
              <a:t>Account</a:t>
            </a:r>
            <a:endParaRPr lang="en-US" dirty="0">
              <a:latin typeface="Arial" pitchFamily="34" charset="0"/>
              <a:cs typeface="Arial" pitchFamily="34" charset="0"/>
            </a:endParaRPr>
          </a:p>
          <a:p>
            <a:pPr marL="573088" indent="-285750">
              <a:spcBef>
                <a:spcPts val="600"/>
              </a:spcBef>
              <a:buFont typeface="Arial" pitchFamily="34" charset="0"/>
              <a:buChar char="•"/>
            </a:pPr>
            <a:r>
              <a:rPr lang="en-US" dirty="0" smtClean="0">
                <a:latin typeface="Arial" pitchFamily="34" charset="0"/>
                <a:cs typeface="Arial" pitchFamily="34" charset="0"/>
              </a:rPr>
              <a:t>Other </a:t>
            </a:r>
            <a:r>
              <a:rPr lang="en-US" dirty="0">
                <a:latin typeface="Arial" pitchFamily="34" charset="0"/>
                <a:cs typeface="Arial" pitchFamily="34" charset="0"/>
              </a:rPr>
              <a:t>Reserves </a:t>
            </a:r>
            <a:r>
              <a:rPr lang="en-US" dirty="0" smtClean="0">
                <a:latin typeface="Arial" pitchFamily="34" charset="0"/>
                <a:cs typeface="Arial" pitchFamily="34" charset="0"/>
              </a:rPr>
              <a:t>– specifying </a:t>
            </a:r>
            <a:r>
              <a:rPr lang="en-US" dirty="0">
                <a:latin typeface="Arial" pitchFamily="34" charset="0"/>
                <a:cs typeface="Arial" pitchFamily="34" charset="0"/>
              </a:rPr>
              <a:t>the </a:t>
            </a:r>
            <a:r>
              <a:rPr lang="en-US" dirty="0" smtClean="0">
                <a:latin typeface="Arial" pitchFamily="34" charset="0"/>
                <a:cs typeface="Arial" pitchFamily="34" charset="0"/>
              </a:rPr>
              <a:t>nature, purpose and amount</a:t>
            </a:r>
            <a:endParaRPr lang="en-US" dirty="0">
              <a:latin typeface="Arial" pitchFamily="34" charset="0"/>
              <a:cs typeface="Arial" pitchFamily="34" charset="0"/>
            </a:endParaRPr>
          </a:p>
          <a:p>
            <a:pPr marL="573088" indent="-285750">
              <a:spcBef>
                <a:spcPts val="600"/>
              </a:spcBef>
              <a:buFont typeface="Arial" pitchFamily="34" charset="0"/>
              <a:buChar char="•"/>
            </a:pPr>
            <a:r>
              <a:rPr lang="en-US" dirty="0" smtClean="0">
                <a:latin typeface="Arial" pitchFamily="34" charset="0"/>
                <a:cs typeface="Arial" pitchFamily="34" charset="0"/>
              </a:rPr>
              <a:t>Surplus </a:t>
            </a:r>
            <a:r>
              <a:rPr lang="en-US" dirty="0">
                <a:latin typeface="Arial" pitchFamily="34" charset="0"/>
                <a:cs typeface="Arial" pitchFamily="34" charset="0"/>
              </a:rPr>
              <a:t>i.e. balance in </a:t>
            </a:r>
            <a:r>
              <a:rPr lang="en-US" dirty="0" smtClean="0">
                <a:latin typeface="Arial" pitchFamily="34" charset="0"/>
                <a:cs typeface="Arial" pitchFamily="34" charset="0"/>
              </a:rPr>
              <a:t>Profit </a:t>
            </a:r>
            <a:r>
              <a:rPr lang="en-US" dirty="0">
                <a:latin typeface="Arial" pitchFamily="34" charset="0"/>
                <a:cs typeface="Arial" pitchFamily="34" charset="0"/>
              </a:rPr>
              <a:t>&amp; Loss </a:t>
            </a:r>
            <a:r>
              <a:rPr lang="en-US" dirty="0" smtClean="0">
                <a:latin typeface="Arial" pitchFamily="34" charset="0"/>
                <a:cs typeface="Arial" pitchFamily="34" charset="0"/>
              </a:rPr>
              <a:t>account disclosing </a:t>
            </a:r>
            <a:r>
              <a:rPr lang="en-US" dirty="0">
                <a:latin typeface="Arial" pitchFamily="34" charset="0"/>
                <a:cs typeface="Arial" pitchFamily="34" charset="0"/>
              </a:rPr>
              <a:t>allocations </a:t>
            </a:r>
            <a:r>
              <a:rPr lang="en-US" dirty="0" smtClean="0">
                <a:latin typeface="Arial" pitchFamily="34" charset="0"/>
                <a:cs typeface="Arial" pitchFamily="34" charset="0"/>
              </a:rPr>
              <a:t>and appropriations</a:t>
            </a:r>
          </a:p>
          <a:p>
            <a:pPr marL="285750" indent="-285750">
              <a:spcBef>
                <a:spcPts val="600"/>
              </a:spcBef>
              <a:buFont typeface="Wingdings" pitchFamily="2" charset="2"/>
              <a:buChar char="v"/>
            </a:pPr>
            <a:r>
              <a:rPr lang="en-US" dirty="0" smtClean="0">
                <a:latin typeface="Arial" pitchFamily="34" charset="0"/>
                <a:cs typeface="Arial" pitchFamily="34" charset="0"/>
              </a:rPr>
              <a:t>A </a:t>
            </a:r>
            <a:r>
              <a:rPr lang="en-US" dirty="0">
                <a:latin typeface="Arial" pitchFamily="34" charset="0"/>
                <a:cs typeface="Arial" pitchFamily="34" charset="0"/>
              </a:rPr>
              <a:t>reserve specifically represented by earmarked investments shall be termed </a:t>
            </a:r>
            <a:r>
              <a:rPr lang="en-US" dirty="0" smtClean="0">
                <a:latin typeface="Arial" pitchFamily="34" charset="0"/>
                <a:cs typeface="Arial" pitchFamily="34" charset="0"/>
              </a:rPr>
              <a:t>as a </a:t>
            </a:r>
            <a:r>
              <a:rPr lang="en-US" dirty="0">
                <a:latin typeface="Arial" pitchFamily="34" charset="0"/>
                <a:cs typeface="Arial" pitchFamily="34" charset="0"/>
              </a:rPr>
              <a:t>‘fund</a:t>
            </a:r>
            <a:r>
              <a:rPr lang="en-US" dirty="0" smtClean="0">
                <a:latin typeface="Arial" pitchFamily="34" charset="0"/>
                <a:cs typeface="Arial" pitchFamily="34" charset="0"/>
              </a:rPr>
              <a:t>’</a:t>
            </a:r>
            <a:endParaRPr lang="en-US" dirty="0">
              <a:latin typeface="Arial" pitchFamily="34" charset="0"/>
              <a:cs typeface="Arial" pitchFamily="34" charset="0"/>
            </a:endParaRPr>
          </a:p>
          <a:p>
            <a:pPr marL="285750" indent="-285750" algn="just">
              <a:spcBef>
                <a:spcPts val="600"/>
              </a:spcBef>
              <a:buFont typeface="Wingdings" pitchFamily="2" charset="2"/>
              <a:buChar char="v"/>
            </a:pPr>
            <a:r>
              <a:rPr lang="en-US" dirty="0" smtClean="0">
                <a:latin typeface="Arial" pitchFamily="34" charset="0"/>
                <a:cs typeface="Arial" pitchFamily="34" charset="0"/>
              </a:rPr>
              <a:t>Debit </a:t>
            </a:r>
            <a:r>
              <a:rPr lang="en-US" dirty="0">
                <a:latin typeface="Arial" pitchFamily="34" charset="0"/>
                <a:cs typeface="Arial" pitchFamily="34" charset="0"/>
              </a:rPr>
              <a:t>balance of </a:t>
            </a:r>
            <a:r>
              <a:rPr lang="en-US" dirty="0" smtClean="0">
                <a:latin typeface="Arial" pitchFamily="34" charset="0"/>
                <a:cs typeface="Arial" pitchFamily="34" charset="0"/>
              </a:rPr>
              <a:t>profit </a:t>
            </a:r>
            <a:r>
              <a:rPr lang="en-US" dirty="0">
                <a:latin typeface="Arial" pitchFamily="34" charset="0"/>
                <a:cs typeface="Arial" pitchFamily="34" charset="0"/>
              </a:rPr>
              <a:t>and loss </a:t>
            </a:r>
            <a:r>
              <a:rPr lang="en-US" dirty="0" smtClean="0">
                <a:latin typeface="Arial" pitchFamily="34" charset="0"/>
                <a:cs typeface="Arial" pitchFamily="34" charset="0"/>
              </a:rPr>
              <a:t>to be shown </a:t>
            </a:r>
            <a:r>
              <a:rPr lang="en-US" dirty="0">
                <a:latin typeface="Arial" pitchFamily="34" charset="0"/>
                <a:cs typeface="Arial" pitchFamily="34" charset="0"/>
              </a:rPr>
              <a:t>as a negative </a:t>
            </a:r>
            <a:r>
              <a:rPr lang="en-US" dirty="0" smtClean="0">
                <a:latin typeface="Arial" pitchFamily="34" charset="0"/>
                <a:cs typeface="Arial" pitchFamily="34" charset="0"/>
              </a:rPr>
              <a:t>figure under ‘</a:t>
            </a:r>
            <a:r>
              <a:rPr lang="en-US" dirty="0">
                <a:latin typeface="Arial" pitchFamily="34" charset="0"/>
                <a:cs typeface="Arial" pitchFamily="34" charset="0"/>
              </a:rPr>
              <a:t>Surplus’. </a:t>
            </a:r>
            <a:r>
              <a:rPr lang="en-US" dirty="0" smtClean="0">
                <a:latin typeface="Arial" pitchFamily="34" charset="0"/>
                <a:cs typeface="Arial" pitchFamily="34" charset="0"/>
              </a:rPr>
              <a:t>Balance </a:t>
            </a:r>
            <a:r>
              <a:rPr lang="en-US" dirty="0">
                <a:latin typeface="Arial" pitchFamily="34" charset="0"/>
                <a:cs typeface="Arial" pitchFamily="34" charset="0"/>
              </a:rPr>
              <a:t>of ‘Reserves and Surplus’, </a:t>
            </a:r>
            <a:r>
              <a:rPr lang="en-US" dirty="0" smtClean="0">
                <a:latin typeface="Arial" pitchFamily="34" charset="0"/>
                <a:cs typeface="Arial" pitchFamily="34" charset="0"/>
              </a:rPr>
              <a:t>after adjusting </a:t>
            </a:r>
            <a:r>
              <a:rPr lang="en-US" dirty="0">
                <a:latin typeface="Arial" pitchFamily="34" charset="0"/>
                <a:cs typeface="Arial" pitchFamily="34" charset="0"/>
              </a:rPr>
              <a:t>negative balance of surplus, if </a:t>
            </a:r>
            <a:r>
              <a:rPr lang="en-US" dirty="0" smtClean="0">
                <a:latin typeface="Arial" pitchFamily="34" charset="0"/>
                <a:cs typeface="Arial" pitchFamily="34" charset="0"/>
              </a:rPr>
              <a:t>negative, </a:t>
            </a:r>
            <a:r>
              <a:rPr lang="en-US" dirty="0">
                <a:latin typeface="Arial" pitchFamily="34" charset="0"/>
                <a:cs typeface="Arial" pitchFamily="34" charset="0"/>
              </a:rPr>
              <a:t>shall </a:t>
            </a:r>
            <a:r>
              <a:rPr lang="en-US" dirty="0" smtClean="0">
                <a:latin typeface="Arial" pitchFamily="34" charset="0"/>
                <a:cs typeface="Arial" pitchFamily="34" charset="0"/>
              </a:rPr>
              <a:t>still be </a:t>
            </a:r>
            <a:r>
              <a:rPr lang="en-US" dirty="0">
                <a:latin typeface="Arial" pitchFamily="34" charset="0"/>
                <a:cs typeface="Arial" pitchFamily="34" charset="0"/>
              </a:rPr>
              <a:t>shown </a:t>
            </a:r>
            <a:r>
              <a:rPr lang="en-US" dirty="0" smtClean="0">
                <a:latin typeface="Arial" pitchFamily="34" charset="0"/>
                <a:cs typeface="Arial" pitchFamily="34" charset="0"/>
              </a:rPr>
              <a:t>under ‘Reserves </a:t>
            </a:r>
            <a:r>
              <a:rPr lang="en-US" dirty="0">
                <a:latin typeface="Arial" pitchFamily="34" charset="0"/>
                <a:cs typeface="Arial" pitchFamily="34" charset="0"/>
              </a:rPr>
              <a:t>and Surplus</a:t>
            </a:r>
            <a:r>
              <a:rPr lang="en-US" dirty="0" smtClean="0">
                <a:latin typeface="Arial" pitchFamily="34" charset="0"/>
                <a:cs typeface="Arial" pitchFamily="34" charset="0"/>
              </a:rPr>
              <a:t>’</a:t>
            </a:r>
            <a:endParaRPr lang="en-US" dirty="0">
              <a:latin typeface="Arial" pitchFamily="34" charset="0"/>
              <a:cs typeface="Arial" pitchFamily="34" charset="0"/>
            </a:endParaRPr>
          </a:p>
        </p:txBody>
      </p:sp>
      <p:sp>
        <p:nvSpPr>
          <p:cNvPr id="5" name="Rectangle 4"/>
          <p:cNvSpPr/>
          <p:nvPr/>
        </p:nvSpPr>
        <p:spPr>
          <a:xfrm>
            <a:off x="1524000" y="0"/>
            <a:ext cx="64008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liabilities</a:t>
            </a:r>
            <a:endParaRPr lang="en-US" sz="36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4800" y="6036700"/>
            <a:ext cx="954024" cy="725058"/>
          </a:xfrm>
          <a:prstGeom prst="rect">
            <a:avLst/>
          </a:prstGeom>
        </p:spPr>
      </p:pic>
    </p:spTree>
    <p:extLst>
      <p:ext uri="{BB962C8B-B14F-4D97-AF65-F5344CB8AC3E}">
        <p14:creationId xmlns:p14="http://schemas.microsoft.com/office/powerpoint/2010/main" val="2763643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fade">
                                      <p:cBhvr>
                                        <p:cTn id="24" dur="500"/>
                                        <p:tgtEl>
                                          <p:spTgt spid="3">
                                            <p:txEl>
                                              <p:pRg st="7" end="7"/>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fade">
                                      <p:cBhvr>
                                        <p:cTn id="30" dur="500"/>
                                        <p:tgtEl>
                                          <p:spTgt spid="3">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fade">
                                      <p:cBhvr>
                                        <p:cTn id="35" dur="500"/>
                                        <p:tgtEl>
                                          <p:spTgt spid="3">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animEffect transition="in" filter="fade">
                                      <p:cBhvr>
                                        <p:cTn id="3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1600" y="24384"/>
            <a:ext cx="7395025" cy="5401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7848" y="5638800"/>
            <a:ext cx="954024" cy="725058"/>
          </a:xfrm>
          <a:prstGeom prst="rect">
            <a:avLst/>
          </a:prstGeom>
        </p:spPr>
      </p:pic>
    </p:spTree>
    <p:extLst>
      <p:ext uri="{BB962C8B-B14F-4D97-AF65-F5344CB8AC3E}">
        <p14:creationId xmlns:p14="http://schemas.microsoft.com/office/powerpoint/2010/main" val="29828217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81000"/>
            <a:ext cx="86868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liabilities</a:t>
            </a:r>
            <a:endParaRPr lang="en-US" sz="3600" cap="all" dirty="0">
              <a:solidFill>
                <a:schemeClr val="tx2"/>
              </a:solidFill>
              <a:latin typeface="Cambria" pitchFamily="18" charset="0"/>
              <a:ea typeface="+mj-ea"/>
              <a:cs typeface="+mj-cs"/>
            </a:endParaRPr>
          </a:p>
        </p:txBody>
      </p:sp>
      <p:sp>
        <p:nvSpPr>
          <p:cNvPr id="5" name="Rectangle 4"/>
          <p:cNvSpPr/>
          <p:nvPr/>
        </p:nvSpPr>
        <p:spPr>
          <a:xfrm>
            <a:off x="609600" y="1066801"/>
            <a:ext cx="8686800" cy="5416868"/>
          </a:xfrm>
          <a:prstGeom prst="rect">
            <a:avLst/>
          </a:prstGeom>
        </p:spPr>
        <p:txBody>
          <a:bodyPr wrap="square">
            <a:spAutoFit/>
          </a:bodyPr>
          <a:lstStyle/>
          <a:p>
            <a:r>
              <a:rPr lang="en-US" sz="2500" dirty="0" smtClean="0">
                <a:latin typeface="Arial" pitchFamily="34" charset="0"/>
                <a:cs typeface="Arial" pitchFamily="34" charset="0"/>
              </a:rPr>
              <a:t>MONEY RECEIVED AGAINST SHARE WARRANTS</a:t>
            </a:r>
            <a:endParaRPr lang="en-US" sz="2500" dirty="0">
              <a:latin typeface="Arial" pitchFamily="34" charset="0"/>
              <a:cs typeface="Arial" pitchFamily="34" charset="0"/>
            </a:endParaRPr>
          </a:p>
          <a:p>
            <a:pPr marL="285750" indent="-285750" algn="just">
              <a:spcBef>
                <a:spcPts val="600"/>
              </a:spcBef>
              <a:buFont typeface="Wingdings" pitchFamily="2" charset="2"/>
              <a:buChar char="v"/>
            </a:pPr>
            <a:r>
              <a:rPr lang="en-US" dirty="0" smtClean="0">
                <a:latin typeface="Arial" pitchFamily="34" charset="0"/>
                <a:cs typeface="Arial" pitchFamily="34" charset="0"/>
              </a:rPr>
              <a:t>Share Warrants – Financial instruments that give the holder the right to acquire equity shares.</a:t>
            </a:r>
          </a:p>
          <a:p>
            <a:pPr marL="285750" indent="-285750" algn="just">
              <a:spcBef>
                <a:spcPts val="600"/>
              </a:spcBef>
              <a:buFont typeface="Wingdings" pitchFamily="2" charset="2"/>
              <a:buChar char="v"/>
            </a:pPr>
            <a:r>
              <a:rPr lang="en-US" dirty="0" smtClean="0">
                <a:latin typeface="Arial" pitchFamily="34" charset="0"/>
                <a:cs typeface="Arial" pitchFamily="34" charset="0"/>
              </a:rPr>
              <a:t>Ultimately would form part of Share Capital, but disclosed separately</a:t>
            </a:r>
          </a:p>
          <a:p>
            <a:pPr marL="285750" indent="-285750" algn="just">
              <a:spcBef>
                <a:spcPts val="600"/>
              </a:spcBef>
              <a:buFont typeface="Wingdings" pitchFamily="2" charset="2"/>
              <a:buChar char="v"/>
            </a:pPr>
            <a:endParaRPr lang="en-US" dirty="0">
              <a:latin typeface="Arial" pitchFamily="34" charset="0"/>
              <a:cs typeface="Arial" pitchFamily="34" charset="0"/>
            </a:endParaRPr>
          </a:p>
          <a:p>
            <a:pPr algn="just">
              <a:spcBef>
                <a:spcPts val="600"/>
              </a:spcBef>
            </a:pPr>
            <a:r>
              <a:rPr lang="en-US" sz="2500" dirty="0" smtClean="0">
                <a:latin typeface="Arial" pitchFamily="34" charset="0"/>
                <a:cs typeface="Arial" pitchFamily="34" charset="0"/>
              </a:rPr>
              <a:t>SHARE APPLICATION MONEY PENDING ALLOTMENT</a:t>
            </a:r>
          </a:p>
          <a:p>
            <a:pPr marL="285750" indent="-285750" algn="just">
              <a:spcBef>
                <a:spcPts val="600"/>
              </a:spcBef>
              <a:buFont typeface="Wingdings" pitchFamily="2" charset="2"/>
              <a:buChar char="v"/>
            </a:pPr>
            <a:r>
              <a:rPr lang="en-US" dirty="0" smtClean="0">
                <a:latin typeface="Arial" pitchFamily="34" charset="0"/>
                <a:cs typeface="Arial" pitchFamily="34" charset="0"/>
              </a:rPr>
              <a:t>Not exceeding issued capital and to the extent not refundable to be disclosed here.</a:t>
            </a:r>
          </a:p>
          <a:p>
            <a:pPr marL="285750" indent="-285750" algn="just">
              <a:spcBef>
                <a:spcPts val="600"/>
              </a:spcBef>
              <a:buFont typeface="Wingdings" pitchFamily="2" charset="2"/>
              <a:buChar char="v"/>
            </a:pPr>
            <a:r>
              <a:rPr lang="en-US" dirty="0" smtClean="0">
                <a:latin typeface="Arial" pitchFamily="34" charset="0"/>
                <a:cs typeface="Arial" pitchFamily="34" charset="0"/>
              </a:rPr>
              <a:t>Following disclosures also required</a:t>
            </a:r>
          </a:p>
          <a:p>
            <a:pPr marL="742950" lvl="1" indent="-285750" algn="just">
              <a:spcBef>
                <a:spcPts val="600"/>
              </a:spcBef>
              <a:buFont typeface="Arial" pitchFamily="34" charset="0"/>
              <a:buChar char="•"/>
            </a:pPr>
            <a:r>
              <a:rPr lang="en-US" dirty="0" smtClean="0">
                <a:latin typeface="Arial" pitchFamily="34" charset="0"/>
                <a:cs typeface="Arial" pitchFamily="34" charset="0"/>
              </a:rPr>
              <a:t>Terms and conditions of issue, number of shares, premium amount.</a:t>
            </a:r>
          </a:p>
          <a:p>
            <a:pPr marL="742950" lvl="1" indent="-285750" algn="just">
              <a:spcBef>
                <a:spcPts val="600"/>
              </a:spcBef>
              <a:buFont typeface="Arial" pitchFamily="34" charset="0"/>
              <a:buChar char="•"/>
            </a:pPr>
            <a:r>
              <a:rPr lang="en-US" dirty="0" smtClean="0">
                <a:latin typeface="Arial" pitchFamily="34" charset="0"/>
                <a:cs typeface="Arial" pitchFamily="34" charset="0"/>
              </a:rPr>
              <a:t>Period before which shares are to be allotted.</a:t>
            </a:r>
          </a:p>
          <a:p>
            <a:pPr marL="742950" lvl="1" indent="-285750" algn="just">
              <a:spcBef>
                <a:spcPts val="600"/>
              </a:spcBef>
              <a:buFont typeface="Arial" pitchFamily="34" charset="0"/>
              <a:buChar char="•"/>
            </a:pPr>
            <a:r>
              <a:rPr lang="en-US" dirty="0" smtClean="0">
                <a:latin typeface="Arial" pitchFamily="34" charset="0"/>
                <a:cs typeface="Arial" pitchFamily="34" charset="0"/>
              </a:rPr>
              <a:t>Whether the company has enough authorised capital to cover the new shares.</a:t>
            </a:r>
          </a:p>
          <a:p>
            <a:pPr marL="742950" lvl="1" indent="-285750" algn="just">
              <a:spcBef>
                <a:spcPts val="600"/>
              </a:spcBef>
              <a:buFont typeface="Arial" pitchFamily="34" charset="0"/>
              <a:buChar char="•"/>
            </a:pPr>
            <a:r>
              <a:rPr lang="en-US" dirty="0" smtClean="0">
                <a:latin typeface="Arial" pitchFamily="34" charset="0"/>
                <a:cs typeface="Arial" pitchFamily="34" charset="0"/>
              </a:rPr>
              <a:t>Period for which application money is pending with reasons for the same. </a:t>
            </a:r>
            <a:endParaRPr lang="en-US" dirty="0">
              <a:latin typeface="Arial" pitchFamily="34" charset="0"/>
              <a:cs typeface="Arial" pitchFamily="34" charset="0"/>
            </a:endParaRPr>
          </a:p>
          <a:p>
            <a:pPr algn="just">
              <a:spcBef>
                <a:spcPts val="600"/>
              </a:spcBef>
            </a:pPr>
            <a:endParaRPr lang="en-US" sz="2500" dirty="0">
              <a:latin typeface="Arial"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61376" y="6019800"/>
            <a:ext cx="954024" cy="725058"/>
          </a:xfrm>
          <a:prstGeom prst="rect">
            <a:avLst/>
          </a:prstGeom>
        </p:spPr>
      </p:pic>
    </p:spTree>
    <p:extLst>
      <p:ext uri="{BB962C8B-B14F-4D97-AF65-F5344CB8AC3E}">
        <p14:creationId xmlns:p14="http://schemas.microsoft.com/office/powerpoint/2010/main" val="1428321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fade">
                                      <p:cBhvr>
                                        <p:cTn id="21" dur="500"/>
                                        <p:tgtEl>
                                          <p:spTgt spid="5">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animEffect transition="in" filter="fade">
                                      <p:cBhvr>
                                        <p:cTn id="24" dur="500"/>
                                        <p:tgtEl>
                                          <p:spTgt spid="5">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fade">
                                      <p:cBhvr>
                                        <p:cTn id="27" dur="500"/>
                                        <p:tgtEl>
                                          <p:spTgt spid="5">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8" end="8"/>
                                            </p:txEl>
                                          </p:spTgt>
                                        </p:tgtEl>
                                        <p:attrNameLst>
                                          <p:attrName>style.visibility</p:attrName>
                                        </p:attrNameLst>
                                      </p:cBhvr>
                                      <p:to>
                                        <p:strVal val="visible"/>
                                      </p:to>
                                    </p:set>
                                    <p:animEffect transition="in" filter="fade">
                                      <p:cBhvr>
                                        <p:cTn id="30" dur="500"/>
                                        <p:tgtEl>
                                          <p:spTgt spid="5">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animEffect transition="in" filter="fade">
                                      <p:cBhvr>
                                        <p:cTn id="33" dur="500"/>
                                        <p:tgtEl>
                                          <p:spTgt spid="5">
                                            <p:txEl>
                                              <p:pRg st="9" end="9"/>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5">
                                            <p:txEl>
                                              <p:pRg st="10" end="10"/>
                                            </p:txEl>
                                          </p:spTgt>
                                        </p:tgtEl>
                                        <p:attrNameLst>
                                          <p:attrName>style.visibility</p:attrName>
                                        </p:attrNameLst>
                                      </p:cBhvr>
                                      <p:to>
                                        <p:strVal val="visible"/>
                                      </p:to>
                                    </p:set>
                                    <p:animEffect transition="in" filter="fade">
                                      <p:cBhvr>
                                        <p:cTn id="36"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76400" y="-9144"/>
            <a:ext cx="60960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NORMAL OPERATING CYCLE</a:t>
            </a:r>
            <a:endParaRPr lang="en-US" sz="3600" cap="all" dirty="0">
              <a:solidFill>
                <a:schemeClr val="tx2"/>
              </a:solidFill>
              <a:latin typeface="Cambria" pitchFamily="18" charset="0"/>
              <a:ea typeface="+mj-ea"/>
              <a:cs typeface="+mj-cs"/>
            </a:endParaRPr>
          </a:p>
        </p:txBody>
      </p:sp>
      <p:sp>
        <p:nvSpPr>
          <p:cNvPr id="4" name="Rectangle 3"/>
          <p:cNvSpPr/>
          <p:nvPr/>
        </p:nvSpPr>
        <p:spPr>
          <a:xfrm>
            <a:off x="576072" y="600611"/>
            <a:ext cx="8110728" cy="5493812"/>
          </a:xfrm>
          <a:prstGeom prst="rect">
            <a:avLst/>
          </a:prstGeom>
        </p:spPr>
        <p:txBody>
          <a:bodyPr wrap="square">
            <a:spAutoFit/>
          </a:bodyPr>
          <a:lstStyle/>
          <a:p>
            <a:pPr marL="285750" lvl="1" indent="-285750" algn="just">
              <a:spcBef>
                <a:spcPts val="3000"/>
              </a:spcBef>
              <a:buFont typeface="Wingdings" pitchFamily="2" charset="2"/>
              <a:buChar char="v"/>
            </a:pPr>
            <a:r>
              <a:rPr lang="en-US" sz="2300" dirty="0" smtClean="0">
                <a:latin typeface="Arial" pitchFamily="34" charset="0"/>
                <a:cs typeface="Arial" pitchFamily="34" charset="0"/>
              </a:rPr>
              <a:t>Operating </a:t>
            </a:r>
            <a:r>
              <a:rPr lang="en-US" sz="2300" dirty="0">
                <a:latin typeface="Arial" pitchFamily="34" charset="0"/>
                <a:cs typeface="Arial" pitchFamily="34" charset="0"/>
              </a:rPr>
              <a:t>Cycle – time between acquisition of assets for processing and their </a:t>
            </a:r>
            <a:r>
              <a:rPr lang="en-US" sz="2300" dirty="0">
                <a:latin typeface="Arial" pitchFamily="34" charset="0"/>
                <a:cs typeface="Arial" pitchFamily="34" charset="0"/>
              </a:rPr>
              <a:t>realisation</a:t>
            </a:r>
            <a:r>
              <a:rPr lang="en-US" sz="2300" dirty="0">
                <a:latin typeface="Arial" pitchFamily="34" charset="0"/>
                <a:cs typeface="Arial" pitchFamily="34" charset="0"/>
              </a:rPr>
              <a:t> in cash or </a:t>
            </a:r>
            <a:r>
              <a:rPr lang="en-US" sz="2300" dirty="0" smtClean="0">
                <a:latin typeface="Arial" pitchFamily="34" charset="0"/>
                <a:cs typeface="Arial" pitchFamily="34" charset="0"/>
              </a:rPr>
              <a:t>cash equivalent</a:t>
            </a:r>
            <a:r>
              <a:rPr lang="en-US" sz="2300" dirty="0">
                <a:latin typeface="Arial" pitchFamily="34" charset="0"/>
                <a:cs typeface="Arial" pitchFamily="34" charset="0"/>
              </a:rPr>
              <a:t>. </a:t>
            </a:r>
            <a:r>
              <a:rPr lang="en-US" sz="2300" dirty="0" smtClean="0">
                <a:latin typeface="Arial" pitchFamily="34" charset="0"/>
                <a:cs typeface="Arial" pitchFamily="34" charset="0"/>
              </a:rPr>
              <a:t>May overlap with normal working capital cycle.</a:t>
            </a:r>
          </a:p>
          <a:p>
            <a:pPr marL="285750" lvl="1" indent="-285750" algn="just">
              <a:spcBef>
                <a:spcPts val="3000"/>
              </a:spcBef>
              <a:buFont typeface="Wingdings" pitchFamily="2" charset="2"/>
              <a:buChar char="v"/>
            </a:pPr>
            <a:r>
              <a:rPr lang="en-US" sz="2300" dirty="0" smtClean="0">
                <a:latin typeface="Arial" pitchFamily="34" charset="0"/>
                <a:cs typeface="Arial" pitchFamily="34" charset="0"/>
              </a:rPr>
              <a:t>“Normal operating cycle” – In case of abnormal economic conditions, uneven business variations, classification criteria should not change. Classifications based on normal / ordinary economic conditions.</a:t>
            </a:r>
          </a:p>
          <a:p>
            <a:pPr marL="285750" lvl="1" indent="-285750" algn="just">
              <a:spcBef>
                <a:spcPts val="3000"/>
              </a:spcBef>
              <a:buFont typeface="Wingdings" pitchFamily="2" charset="2"/>
              <a:buChar char="v"/>
            </a:pPr>
            <a:r>
              <a:rPr lang="en-US" sz="2300" dirty="0" smtClean="0">
                <a:latin typeface="Arial" pitchFamily="34" charset="0"/>
                <a:cs typeface="Arial" pitchFamily="34" charset="0"/>
              </a:rPr>
              <a:t>Where normal operating cycle cannot be identified, it is assumed to have a duration of 12 months. Management has to make reasonable judgment about operating cycle.</a:t>
            </a:r>
          </a:p>
          <a:p>
            <a:pPr marL="285750" lvl="1" indent="-285750" algn="just">
              <a:spcBef>
                <a:spcPts val="3000"/>
              </a:spcBef>
              <a:buFont typeface="Wingdings" pitchFamily="2" charset="2"/>
              <a:buChar char="v"/>
            </a:pPr>
            <a:r>
              <a:rPr lang="en-US" sz="2300" dirty="0" smtClean="0">
                <a:latin typeface="Arial" pitchFamily="34" charset="0"/>
                <a:cs typeface="Arial" pitchFamily="34" charset="0"/>
              </a:rPr>
              <a:t>Multiple businesses – Normal operating cycle separately identified for every line of business.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08976" y="5948640"/>
            <a:ext cx="954024" cy="725058"/>
          </a:xfrm>
          <a:prstGeom prst="rect">
            <a:avLst/>
          </a:prstGeom>
        </p:spPr>
      </p:pic>
    </p:spTree>
    <p:extLst>
      <p:ext uri="{BB962C8B-B14F-4D97-AF65-F5344CB8AC3E}">
        <p14:creationId xmlns:p14="http://schemas.microsoft.com/office/powerpoint/2010/main" val="378049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0"/>
            <a:ext cx="66294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Current assets / liabilities</a:t>
            </a:r>
            <a:endParaRPr lang="en-US" sz="3600" cap="all" dirty="0">
              <a:solidFill>
                <a:schemeClr val="tx2"/>
              </a:solidFill>
              <a:latin typeface="Cambria" pitchFamily="18" charset="0"/>
              <a:ea typeface="+mj-ea"/>
              <a:cs typeface="+mj-cs"/>
            </a:endParaRPr>
          </a:p>
        </p:txBody>
      </p:sp>
      <p:sp>
        <p:nvSpPr>
          <p:cNvPr id="5" name="Rectangle 4"/>
          <p:cNvSpPr/>
          <p:nvPr/>
        </p:nvSpPr>
        <p:spPr>
          <a:xfrm>
            <a:off x="457200" y="838199"/>
            <a:ext cx="4267200" cy="4978777"/>
          </a:xfrm>
          <a:prstGeom prst="rect">
            <a:avLst/>
          </a:prstGeom>
        </p:spPr>
        <p:txBody>
          <a:bodyPr wrap="square">
            <a:spAutoFit/>
          </a:bodyPr>
          <a:lstStyle/>
          <a:p>
            <a:r>
              <a:rPr lang="en-US" sz="2000" dirty="0" smtClean="0">
                <a:latin typeface="Arial" pitchFamily="34" charset="0"/>
                <a:cs typeface="Arial" pitchFamily="34" charset="0"/>
              </a:rPr>
              <a:t>CURRENT ASSETS</a:t>
            </a:r>
            <a:endParaRPr lang="en-US" sz="2000" dirty="0" smtClean="0"/>
          </a:p>
          <a:p>
            <a:pPr marL="285750" indent="-285750">
              <a:buFont typeface="Wingdings" pitchFamily="2" charset="2"/>
              <a:buChar char="v"/>
            </a:pPr>
            <a:r>
              <a:rPr lang="en-US" sz="2000" b="1" dirty="0" smtClean="0">
                <a:latin typeface="Arial" pitchFamily="34" charset="0"/>
                <a:cs typeface="Arial" pitchFamily="34" charset="0"/>
              </a:rPr>
              <a:t>If any </a:t>
            </a:r>
            <a:r>
              <a:rPr lang="en-US" sz="2000" b="1" dirty="0">
                <a:latin typeface="Arial" pitchFamily="34" charset="0"/>
                <a:cs typeface="Arial" pitchFamily="34" charset="0"/>
              </a:rPr>
              <a:t>of </a:t>
            </a:r>
            <a:r>
              <a:rPr lang="en-US" sz="2000" b="1" dirty="0" smtClean="0">
                <a:latin typeface="Arial" pitchFamily="34" charset="0"/>
                <a:cs typeface="Arial" pitchFamily="34" charset="0"/>
              </a:rPr>
              <a:t>following is satisfied</a:t>
            </a:r>
            <a:endParaRPr lang="en-US" sz="2000" b="1" dirty="0">
              <a:latin typeface="Arial" pitchFamily="34" charset="0"/>
              <a:cs typeface="Arial" pitchFamily="34" charset="0"/>
            </a:endParaRPr>
          </a:p>
          <a:p>
            <a:pPr marL="573088" lvl="1" indent="-285750" algn="just">
              <a:spcBef>
                <a:spcPts val="1200"/>
              </a:spcBef>
              <a:buFont typeface="Arial" pitchFamily="34" charset="0"/>
              <a:buChar char="•"/>
            </a:pPr>
            <a:r>
              <a:rPr lang="en-US" sz="2000" dirty="0">
                <a:latin typeface="Arial" pitchFamily="34" charset="0"/>
                <a:cs typeface="Arial" pitchFamily="34" charset="0"/>
              </a:rPr>
              <a:t>Expected to be </a:t>
            </a:r>
            <a:r>
              <a:rPr lang="en-US" sz="2000" dirty="0" smtClean="0">
                <a:latin typeface="Arial" pitchFamily="34" charset="0"/>
                <a:cs typeface="Arial" pitchFamily="34" charset="0"/>
              </a:rPr>
              <a:t>realised or intended to be held for sale or consumption </a:t>
            </a:r>
            <a:r>
              <a:rPr lang="en-US" sz="2000" dirty="0">
                <a:latin typeface="Arial" pitchFamily="34" charset="0"/>
                <a:cs typeface="Arial" pitchFamily="34" charset="0"/>
              </a:rPr>
              <a:t>in the company’s normal operating </a:t>
            </a:r>
            <a:r>
              <a:rPr lang="en-US" sz="2000" dirty="0" smtClean="0">
                <a:latin typeface="Arial" pitchFamily="34" charset="0"/>
                <a:cs typeface="Arial" pitchFamily="34" charset="0"/>
              </a:rPr>
              <a:t>cycle</a:t>
            </a:r>
            <a:endParaRPr lang="en-US" sz="2000" dirty="0">
              <a:latin typeface="Arial" pitchFamily="34" charset="0"/>
              <a:cs typeface="Arial" pitchFamily="34" charset="0"/>
            </a:endParaRPr>
          </a:p>
          <a:p>
            <a:pPr marL="573088" lvl="1" indent="-285750" algn="just">
              <a:spcBef>
                <a:spcPts val="1200"/>
              </a:spcBef>
              <a:buFont typeface="Arial" pitchFamily="34" charset="0"/>
              <a:buChar char="•"/>
            </a:pPr>
            <a:r>
              <a:rPr lang="en-US" sz="2000" dirty="0">
                <a:latin typeface="Arial" pitchFamily="34" charset="0"/>
                <a:cs typeface="Arial" pitchFamily="34" charset="0"/>
              </a:rPr>
              <a:t>Held primarily for the purpose of being traded;</a:t>
            </a:r>
          </a:p>
          <a:p>
            <a:pPr marL="573088" lvl="1" indent="-285750" algn="just">
              <a:spcBef>
                <a:spcPts val="1200"/>
              </a:spcBef>
              <a:buFont typeface="Arial" pitchFamily="34" charset="0"/>
              <a:buChar char="•"/>
            </a:pPr>
            <a:r>
              <a:rPr lang="en-US" sz="2000" dirty="0" smtClean="0">
                <a:latin typeface="Arial" pitchFamily="34" charset="0"/>
                <a:cs typeface="Arial" pitchFamily="34" charset="0"/>
              </a:rPr>
              <a:t>Expected to </a:t>
            </a:r>
            <a:r>
              <a:rPr lang="en-US" sz="2000" dirty="0">
                <a:latin typeface="Arial" pitchFamily="34" charset="0"/>
                <a:cs typeface="Arial" pitchFamily="34" charset="0"/>
              </a:rPr>
              <a:t>be </a:t>
            </a:r>
            <a:r>
              <a:rPr lang="en-US" sz="2000" dirty="0" smtClean="0">
                <a:latin typeface="Arial" pitchFamily="34" charset="0"/>
                <a:cs typeface="Arial" pitchFamily="34" charset="0"/>
              </a:rPr>
              <a:t>realised within </a:t>
            </a:r>
            <a:r>
              <a:rPr lang="en-US" sz="2000" dirty="0">
                <a:latin typeface="Arial" pitchFamily="34" charset="0"/>
                <a:cs typeface="Arial" pitchFamily="34" charset="0"/>
              </a:rPr>
              <a:t>twelve months after the reporting date;</a:t>
            </a:r>
          </a:p>
          <a:p>
            <a:pPr marL="573088" lvl="1" indent="-285750" algn="just">
              <a:spcBef>
                <a:spcPts val="1200"/>
              </a:spcBef>
              <a:buFont typeface="Arial" pitchFamily="34" charset="0"/>
              <a:buChar char="•"/>
            </a:pPr>
            <a:r>
              <a:rPr lang="en-US" sz="2000" dirty="0" smtClean="0">
                <a:latin typeface="Arial" pitchFamily="34" charset="0"/>
                <a:cs typeface="Arial" pitchFamily="34" charset="0"/>
              </a:rPr>
              <a:t>It is cash or cash equivalent unless restricted for atleast 12 months from the reporting date</a:t>
            </a:r>
          </a:p>
        </p:txBody>
      </p:sp>
      <p:sp>
        <p:nvSpPr>
          <p:cNvPr id="6" name="Rectangle 5"/>
          <p:cNvSpPr/>
          <p:nvPr/>
        </p:nvSpPr>
        <p:spPr>
          <a:xfrm>
            <a:off x="4648200" y="646331"/>
            <a:ext cx="4495800" cy="5170646"/>
          </a:xfrm>
          <a:prstGeom prst="rect">
            <a:avLst/>
          </a:prstGeom>
        </p:spPr>
        <p:txBody>
          <a:bodyPr wrap="square">
            <a:spAutoFit/>
          </a:bodyPr>
          <a:lstStyle/>
          <a:p>
            <a:r>
              <a:rPr lang="en-US" sz="2000" dirty="0">
                <a:latin typeface="Arial" pitchFamily="34" charset="0"/>
                <a:cs typeface="Arial" pitchFamily="34" charset="0"/>
              </a:rPr>
              <a:t>CURRENT </a:t>
            </a:r>
            <a:r>
              <a:rPr lang="en-US" sz="2000" dirty="0" smtClean="0">
                <a:latin typeface="Arial" pitchFamily="34" charset="0"/>
                <a:cs typeface="Arial" pitchFamily="34" charset="0"/>
              </a:rPr>
              <a:t>LIABILITIES</a:t>
            </a:r>
            <a:endParaRPr lang="en-US" sz="2000" dirty="0">
              <a:latin typeface="Arial" pitchFamily="34" charset="0"/>
              <a:cs typeface="Arial" pitchFamily="34" charset="0"/>
            </a:endParaRPr>
          </a:p>
          <a:p>
            <a:pPr marL="285750" indent="-285750">
              <a:buFont typeface="Wingdings" pitchFamily="2" charset="2"/>
              <a:buChar char="v"/>
            </a:pPr>
            <a:r>
              <a:rPr lang="en-US" sz="2000" b="1" dirty="0" smtClean="0">
                <a:latin typeface="Arial" pitchFamily="34" charset="0"/>
                <a:cs typeface="Arial" pitchFamily="34" charset="0"/>
              </a:rPr>
              <a:t>If any </a:t>
            </a:r>
            <a:r>
              <a:rPr lang="en-US" sz="2000" b="1" dirty="0">
                <a:latin typeface="Arial" pitchFamily="34" charset="0"/>
                <a:cs typeface="Arial" pitchFamily="34" charset="0"/>
              </a:rPr>
              <a:t>of the following </a:t>
            </a:r>
            <a:r>
              <a:rPr lang="en-US" sz="2000" b="1" dirty="0" smtClean="0">
                <a:latin typeface="Arial" pitchFamily="34" charset="0"/>
                <a:cs typeface="Arial" pitchFamily="34" charset="0"/>
              </a:rPr>
              <a:t>is satisfied</a:t>
            </a:r>
          </a:p>
          <a:p>
            <a:pPr marL="573088" lvl="1" indent="-285750" algn="just">
              <a:spcBef>
                <a:spcPts val="1200"/>
              </a:spcBef>
              <a:buFont typeface="Arial" pitchFamily="34" charset="0"/>
              <a:buChar char="•"/>
            </a:pPr>
            <a:r>
              <a:rPr lang="en-US" sz="2000" dirty="0">
                <a:latin typeface="Arial" pitchFamily="34" charset="0"/>
                <a:cs typeface="Arial" pitchFamily="34" charset="0"/>
              </a:rPr>
              <a:t>E</a:t>
            </a:r>
            <a:r>
              <a:rPr lang="en-US" sz="2000" dirty="0" smtClean="0">
                <a:latin typeface="Arial" pitchFamily="34" charset="0"/>
                <a:cs typeface="Arial" pitchFamily="34" charset="0"/>
              </a:rPr>
              <a:t>xpected </a:t>
            </a:r>
            <a:r>
              <a:rPr lang="en-US" sz="2000" dirty="0">
                <a:latin typeface="Arial" pitchFamily="34" charset="0"/>
                <a:cs typeface="Arial" pitchFamily="34" charset="0"/>
              </a:rPr>
              <a:t>to be settled in the company’s normal operating </a:t>
            </a:r>
            <a:r>
              <a:rPr lang="en-US" sz="2000" dirty="0" smtClean="0">
                <a:latin typeface="Arial" pitchFamily="34" charset="0"/>
                <a:cs typeface="Arial" pitchFamily="34" charset="0"/>
              </a:rPr>
              <a:t>cycle;</a:t>
            </a:r>
          </a:p>
          <a:p>
            <a:pPr marL="573088" lvl="1" indent="-285750" algn="just">
              <a:spcBef>
                <a:spcPts val="1200"/>
              </a:spcBef>
              <a:buFont typeface="Arial" pitchFamily="34" charset="0"/>
              <a:buChar char="•"/>
            </a:pPr>
            <a:r>
              <a:rPr lang="en-US" sz="2000" dirty="0" smtClean="0">
                <a:latin typeface="Arial" pitchFamily="34" charset="0"/>
                <a:cs typeface="Arial" pitchFamily="34" charset="0"/>
              </a:rPr>
              <a:t>Held </a:t>
            </a:r>
            <a:r>
              <a:rPr lang="en-US" sz="2000" dirty="0">
                <a:latin typeface="Arial" pitchFamily="34" charset="0"/>
                <a:cs typeface="Arial" pitchFamily="34" charset="0"/>
              </a:rPr>
              <a:t>primarily for </a:t>
            </a:r>
            <a:r>
              <a:rPr lang="en-US" sz="2000" dirty="0" smtClean="0">
                <a:latin typeface="Arial" pitchFamily="34" charset="0"/>
                <a:cs typeface="Arial" pitchFamily="34" charset="0"/>
              </a:rPr>
              <a:t>the purpose of being traded;</a:t>
            </a:r>
          </a:p>
          <a:p>
            <a:pPr marL="573088" lvl="1" indent="-285750" algn="just">
              <a:spcBef>
                <a:spcPts val="1200"/>
              </a:spcBef>
              <a:buFont typeface="Arial" pitchFamily="34" charset="0"/>
              <a:buChar char="•"/>
            </a:pPr>
            <a:r>
              <a:rPr lang="en-US" sz="2000" dirty="0" smtClean="0">
                <a:latin typeface="Arial" pitchFamily="34" charset="0"/>
                <a:cs typeface="Arial" pitchFamily="34" charset="0"/>
              </a:rPr>
              <a:t>Due </a:t>
            </a:r>
            <a:r>
              <a:rPr lang="en-US" sz="2000" dirty="0">
                <a:latin typeface="Arial" pitchFamily="34" charset="0"/>
                <a:cs typeface="Arial" pitchFamily="34" charset="0"/>
              </a:rPr>
              <a:t>to be settled within </a:t>
            </a:r>
            <a:r>
              <a:rPr lang="en-US" sz="2000" dirty="0" smtClean="0">
                <a:latin typeface="Arial" pitchFamily="34" charset="0"/>
                <a:cs typeface="Arial" pitchFamily="34" charset="0"/>
              </a:rPr>
              <a:t>12 months </a:t>
            </a:r>
            <a:r>
              <a:rPr lang="en-US" sz="2000" dirty="0">
                <a:latin typeface="Arial" pitchFamily="34" charset="0"/>
                <a:cs typeface="Arial" pitchFamily="34" charset="0"/>
              </a:rPr>
              <a:t>after the reporting </a:t>
            </a:r>
            <a:r>
              <a:rPr lang="en-US" sz="2000" dirty="0" smtClean="0">
                <a:latin typeface="Arial" pitchFamily="34" charset="0"/>
                <a:cs typeface="Arial" pitchFamily="34" charset="0"/>
              </a:rPr>
              <a:t>date;</a:t>
            </a:r>
          </a:p>
          <a:p>
            <a:pPr marL="573088" lvl="1" indent="-285750" algn="just">
              <a:spcBef>
                <a:spcPts val="1200"/>
              </a:spcBef>
              <a:buFont typeface="Arial" pitchFamily="34" charset="0"/>
              <a:buChar char="•"/>
            </a:pPr>
            <a:r>
              <a:rPr lang="en-US" sz="2000" dirty="0" smtClean="0">
                <a:latin typeface="Arial" pitchFamily="34" charset="0"/>
                <a:cs typeface="Arial" pitchFamily="34" charset="0"/>
              </a:rPr>
              <a:t>No unconditional </a:t>
            </a:r>
            <a:r>
              <a:rPr lang="en-US" sz="2000" dirty="0">
                <a:latin typeface="Arial" pitchFamily="34" charset="0"/>
                <a:cs typeface="Arial" pitchFamily="34" charset="0"/>
              </a:rPr>
              <a:t>right to </a:t>
            </a:r>
            <a:r>
              <a:rPr lang="en-US" sz="2000" dirty="0" smtClean="0">
                <a:latin typeface="Arial" pitchFamily="34" charset="0"/>
                <a:cs typeface="Arial" pitchFamily="34" charset="0"/>
              </a:rPr>
              <a:t>defer settlement at  least 12 months from reporting date.</a:t>
            </a:r>
          </a:p>
          <a:p>
            <a:pPr marL="573088" lvl="1" indent="-285750" algn="just">
              <a:spcBef>
                <a:spcPts val="1200"/>
              </a:spcBef>
              <a:buFont typeface="Arial" pitchFamily="34" charset="0"/>
              <a:buChar char="•"/>
            </a:pPr>
            <a:r>
              <a:rPr lang="en-US" sz="2000" dirty="0" smtClean="0">
                <a:latin typeface="Arial" pitchFamily="34" charset="0"/>
                <a:cs typeface="Arial" pitchFamily="34" charset="0"/>
              </a:rPr>
              <a:t>Settlement in equity will not affect classification.</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01000" y="5847456"/>
            <a:ext cx="954024" cy="725058"/>
          </a:xfrm>
          <a:prstGeom prst="rect">
            <a:avLst/>
          </a:prstGeom>
        </p:spPr>
      </p:pic>
    </p:spTree>
    <p:extLst>
      <p:ext uri="{BB962C8B-B14F-4D97-AF65-F5344CB8AC3E}">
        <p14:creationId xmlns:p14="http://schemas.microsoft.com/office/powerpoint/2010/main" val="298805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500"/>
                                        <p:tgtEl>
                                          <p:spTgt spid="5">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animEffect transition="in" filter="fade">
                                      <p:cBhvr>
                                        <p:cTn id="16" dur="500"/>
                                        <p:tgtEl>
                                          <p:spTgt spid="5">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Effect transition="in" filter="fade">
                                      <p:cBhvr>
                                        <p:cTn id="19" dur="500"/>
                                        <p:tgtEl>
                                          <p:spTgt spid="5">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500"/>
                                        <p:tgtEl>
                                          <p:spTgt spid="6">
                                            <p:txEl>
                                              <p:pRg st="0" end="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fade">
                                      <p:cBhvr>
                                        <p:cTn id="27" dur="500"/>
                                        <p:tgtEl>
                                          <p:spTgt spid="6">
                                            <p:txEl>
                                              <p:pRg st="1" end="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fade">
                                      <p:cBhvr>
                                        <p:cTn id="30" dur="500"/>
                                        <p:tgtEl>
                                          <p:spTgt spid="6">
                                            <p:txEl>
                                              <p:pRg st="2" end="2"/>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fade">
                                      <p:cBhvr>
                                        <p:cTn id="33" dur="500"/>
                                        <p:tgtEl>
                                          <p:spTgt spid="6">
                                            <p:txEl>
                                              <p:pRg st="3" end="3"/>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Effect transition="in" filter="fade">
                                      <p:cBhvr>
                                        <p:cTn id="36" dur="500"/>
                                        <p:tgtEl>
                                          <p:spTgt spid="6">
                                            <p:txEl>
                                              <p:pRg st="4" end="4"/>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6">
                                            <p:txEl>
                                              <p:pRg st="5" end="5"/>
                                            </p:txEl>
                                          </p:spTgt>
                                        </p:tgtEl>
                                        <p:attrNameLst>
                                          <p:attrName>style.visibility</p:attrName>
                                        </p:attrNameLst>
                                      </p:cBhvr>
                                      <p:to>
                                        <p:strVal val="visible"/>
                                      </p:to>
                                    </p:set>
                                    <p:animEffect transition="in" filter="fade">
                                      <p:cBhvr>
                                        <p:cTn id="39" dur="500"/>
                                        <p:tgtEl>
                                          <p:spTgt spid="6">
                                            <p:txEl>
                                              <p:pRg st="5" end="5"/>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fade">
                                      <p:cBhvr>
                                        <p:cTn id="4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457200"/>
            <a:ext cx="8153400" cy="6047809"/>
          </a:xfrm>
          <a:prstGeom prst="rect">
            <a:avLst/>
          </a:prstGeom>
        </p:spPr>
        <p:txBody>
          <a:bodyPr wrap="square">
            <a:spAutoFit/>
          </a:bodyPr>
          <a:lstStyle/>
          <a:p>
            <a:r>
              <a:rPr lang="en-US" sz="2500" dirty="0" smtClean="0">
                <a:latin typeface="Arial" pitchFamily="34" charset="0"/>
                <a:cs typeface="Arial" pitchFamily="34" charset="0"/>
              </a:rPr>
              <a:t>NON-CURRENT LIABILITIES </a:t>
            </a:r>
            <a:r>
              <a:rPr lang="en-US" sz="2500" dirty="0" smtClean="0">
                <a:latin typeface="Arial" pitchFamily="34" charset="0"/>
                <a:cs typeface="Arial" pitchFamily="34" charset="0"/>
                <a:sym typeface="Wingdings" pitchFamily="2" charset="2"/>
              </a:rPr>
              <a:t></a:t>
            </a:r>
            <a:r>
              <a:rPr lang="en-US" sz="2500" dirty="0" smtClean="0">
                <a:latin typeface="Arial" pitchFamily="34" charset="0"/>
                <a:cs typeface="Arial" pitchFamily="34" charset="0"/>
              </a:rPr>
              <a:t>LONG </a:t>
            </a:r>
            <a:r>
              <a:rPr lang="en-US" sz="2500" dirty="0">
                <a:latin typeface="Arial" pitchFamily="34" charset="0"/>
                <a:cs typeface="Arial" pitchFamily="34" charset="0"/>
              </a:rPr>
              <a:t>TERM </a:t>
            </a:r>
            <a:r>
              <a:rPr lang="en-US" sz="2500" dirty="0" smtClean="0">
                <a:latin typeface="Arial" pitchFamily="34" charset="0"/>
                <a:cs typeface="Arial" pitchFamily="34" charset="0"/>
              </a:rPr>
              <a:t>BORROWINGS</a:t>
            </a:r>
          </a:p>
          <a:p>
            <a:pPr marL="342900" indent="-342900">
              <a:buFont typeface="Wingdings" pitchFamily="2" charset="2"/>
              <a:buChar char="v"/>
            </a:pPr>
            <a:r>
              <a:rPr lang="en-US" sz="2200" dirty="0" smtClean="0">
                <a:latin typeface="Arial" pitchFamily="34" charset="0"/>
                <a:cs typeface="Arial" pitchFamily="34" charset="0"/>
              </a:rPr>
              <a:t>Classified into-</a:t>
            </a:r>
            <a:endParaRPr lang="en-US" sz="2200" dirty="0">
              <a:latin typeface="Arial" pitchFamily="34" charset="0"/>
              <a:cs typeface="Arial" pitchFamily="34" charset="0"/>
            </a:endParaRPr>
          </a:p>
          <a:p>
            <a:pPr marL="573088" lvl="1" indent="-285750">
              <a:spcBef>
                <a:spcPts val="600"/>
              </a:spcBef>
              <a:buFont typeface="Arial" pitchFamily="34" charset="0"/>
              <a:buChar char="•"/>
            </a:pPr>
            <a:r>
              <a:rPr lang="en-US" dirty="0" smtClean="0">
                <a:latin typeface="Arial" pitchFamily="34" charset="0"/>
                <a:cs typeface="Arial" pitchFamily="34" charset="0"/>
              </a:rPr>
              <a:t>Bonds/debentures (alongwith details of ROI, redemption dates etc)</a:t>
            </a:r>
          </a:p>
          <a:p>
            <a:pPr marL="1200150" lvl="2" indent="-285750">
              <a:spcBef>
                <a:spcPts val="600"/>
              </a:spcBef>
              <a:buFont typeface="Wingdings" pitchFamily="2" charset="2"/>
              <a:buChar char="ü"/>
            </a:pPr>
            <a:r>
              <a:rPr lang="en-US" dirty="0" smtClean="0">
                <a:latin typeface="Arial" pitchFamily="34" charset="0"/>
                <a:cs typeface="Arial" pitchFamily="34" charset="0"/>
              </a:rPr>
              <a:t>Presented in descending order of maturity, farthest first and so on.</a:t>
            </a:r>
          </a:p>
          <a:p>
            <a:pPr marL="1200150" lvl="2" indent="-285750">
              <a:spcBef>
                <a:spcPts val="600"/>
              </a:spcBef>
              <a:buFont typeface="Wingdings" pitchFamily="2" charset="2"/>
              <a:buChar char="ü"/>
            </a:pPr>
            <a:r>
              <a:rPr lang="en-US" dirty="0" smtClean="0">
                <a:latin typeface="Arial" pitchFamily="34" charset="0"/>
                <a:cs typeface="Arial" pitchFamily="34" charset="0"/>
              </a:rPr>
              <a:t>Particulars of redeemed bonds with power to reissue to be disclosed.</a:t>
            </a:r>
            <a:endParaRPr lang="en-US" dirty="0">
              <a:latin typeface="Arial" pitchFamily="34" charset="0"/>
              <a:cs typeface="Arial" pitchFamily="34" charset="0"/>
            </a:endParaRPr>
          </a:p>
          <a:p>
            <a:pPr marL="573088" lvl="1" indent="-285750">
              <a:spcBef>
                <a:spcPts val="600"/>
              </a:spcBef>
              <a:buFont typeface="Arial" pitchFamily="34" charset="0"/>
              <a:buChar char="•"/>
            </a:pPr>
            <a:r>
              <a:rPr lang="en-US" dirty="0" smtClean="0">
                <a:latin typeface="Arial" pitchFamily="34" charset="0"/>
                <a:cs typeface="Arial" pitchFamily="34" charset="0"/>
              </a:rPr>
              <a:t>Term loans – From Banks and other parties – Terms of repayment to be stated</a:t>
            </a:r>
            <a:endParaRPr lang="en-US" dirty="0">
              <a:latin typeface="Arial" pitchFamily="34" charset="0"/>
              <a:cs typeface="Arial" pitchFamily="34" charset="0"/>
            </a:endParaRPr>
          </a:p>
          <a:p>
            <a:pPr marL="627063" lvl="1" indent="-339725">
              <a:spcBef>
                <a:spcPts val="600"/>
              </a:spcBef>
              <a:buFont typeface="Arial" pitchFamily="34" charset="0"/>
              <a:buChar char="•"/>
            </a:pPr>
            <a:r>
              <a:rPr lang="en-US" dirty="0" smtClean="0">
                <a:latin typeface="Arial" pitchFamily="34" charset="0"/>
                <a:cs typeface="Arial" pitchFamily="34" charset="0"/>
              </a:rPr>
              <a:t>Deferred </a:t>
            </a:r>
            <a:r>
              <a:rPr lang="en-US" dirty="0">
                <a:latin typeface="Arial" pitchFamily="34" charset="0"/>
                <a:cs typeface="Arial" pitchFamily="34" charset="0"/>
              </a:rPr>
              <a:t>payment </a:t>
            </a:r>
            <a:r>
              <a:rPr lang="en-US" dirty="0" smtClean="0">
                <a:latin typeface="Arial" pitchFamily="34" charset="0"/>
                <a:cs typeface="Arial" pitchFamily="34" charset="0"/>
              </a:rPr>
              <a:t>liabilities.</a:t>
            </a:r>
          </a:p>
          <a:p>
            <a:pPr marL="627063" lvl="1" indent="-339725">
              <a:spcBef>
                <a:spcPts val="600"/>
              </a:spcBef>
              <a:buFont typeface="Arial" pitchFamily="34" charset="0"/>
              <a:buChar char="•"/>
            </a:pPr>
            <a:r>
              <a:rPr lang="en-US" dirty="0" smtClean="0">
                <a:latin typeface="Arial" pitchFamily="34" charset="0"/>
                <a:cs typeface="Arial" pitchFamily="34" charset="0"/>
              </a:rPr>
              <a:t>Deposits</a:t>
            </a:r>
          </a:p>
          <a:p>
            <a:pPr marL="627063" lvl="1" indent="-339725">
              <a:spcBef>
                <a:spcPts val="600"/>
              </a:spcBef>
              <a:buFont typeface="Arial" pitchFamily="34" charset="0"/>
              <a:buChar char="•"/>
            </a:pPr>
            <a:r>
              <a:rPr lang="en-US" dirty="0" smtClean="0">
                <a:latin typeface="Arial" pitchFamily="34" charset="0"/>
                <a:cs typeface="Arial" pitchFamily="34" charset="0"/>
              </a:rPr>
              <a:t>Loans </a:t>
            </a:r>
            <a:r>
              <a:rPr lang="en-US" dirty="0">
                <a:latin typeface="Arial" pitchFamily="34" charset="0"/>
                <a:cs typeface="Arial" pitchFamily="34" charset="0"/>
              </a:rPr>
              <a:t>and advances from related </a:t>
            </a:r>
            <a:r>
              <a:rPr lang="en-US" dirty="0" smtClean="0">
                <a:latin typeface="Arial" pitchFamily="34" charset="0"/>
                <a:cs typeface="Arial" pitchFamily="34" charset="0"/>
              </a:rPr>
              <a:t>parties</a:t>
            </a:r>
          </a:p>
          <a:p>
            <a:pPr marL="627063" lvl="1" indent="-339725">
              <a:spcBef>
                <a:spcPts val="600"/>
              </a:spcBef>
              <a:buFont typeface="Arial" pitchFamily="34" charset="0"/>
              <a:buChar char="•"/>
            </a:pPr>
            <a:r>
              <a:rPr lang="en-US" dirty="0" smtClean="0">
                <a:latin typeface="Arial" pitchFamily="34" charset="0"/>
                <a:cs typeface="Arial" pitchFamily="34" charset="0"/>
              </a:rPr>
              <a:t>Long </a:t>
            </a:r>
            <a:r>
              <a:rPr lang="en-US" dirty="0">
                <a:latin typeface="Arial" pitchFamily="34" charset="0"/>
                <a:cs typeface="Arial" pitchFamily="34" charset="0"/>
              </a:rPr>
              <a:t>term maturities of finance lease </a:t>
            </a:r>
            <a:r>
              <a:rPr lang="en-US" dirty="0" smtClean="0">
                <a:latin typeface="Arial" pitchFamily="34" charset="0"/>
                <a:cs typeface="Arial" pitchFamily="34" charset="0"/>
              </a:rPr>
              <a:t>obligations</a:t>
            </a:r>
          </a:p>
          <a:p>
            <a:pPr marL="627063" lvl="1" indent="-339725">
              <a:spcBef>
                <a:spcPts val="600"/>
              </a:spcBef>
              <a:buFont typeface="Arial" pitchFamily="34" charset="0"/>
              <a:buChar char="•"/>
            </a:pPr>
            <a:r>
              <a:rPr lang="en-US" dirty="0" smtClean="0">
                <a:latin typeface="Arial" pitchFamily="34" charset="0"/>
                <a:cs typeface="Arial" pitchFamily="34" charset="0"/>
              </a:rPr>
              <a:t>Other </a:t>
            </a:r>
            <a:r>
              <a:rPr lang="en-US" dirty="0">
                <a:latin typeface="Arial" pitchFamily="34" charset="0"/>
                <a:cs typeface="Arial" pitchFamily="34" charset="0"/>
              </a:rPr>
              <a:t>loans and advances (specify nature</a:t>
            </a:r>
            <a:r>
              <a:rPr lang="en-US" dirty="0" smtClean="0">
                <a:latin typeface="Arial" pitchFamily="34" charset="0"/>
                <a:cs typeface="Arial" pitchFamily="34" charset="0"/>
              </a:rPr>
              <a:t>)</a:t>
            </a:r>
            <a:endParaRPr lang="en-US" dirty="0">
              <a:latin typeface="Arial" pitchFamily="34" charset="0"/>
              <a:cs typeface="Arial" pitchFamily="34" charset="0"/>
            </a:endParaRPr>
          </a:p>
          <a:p>
            <a:endParaRPr lang="en-US" dirty="0" smtClean="0">
              <a:latin typeface="Arial" pitchFamily="34" charset="0"/>
              <a:cs typeface="Arial" pitchFamily="34" charset="0"/>
            </a:endParaRPr>
          </a:p>
          <a:p>
            <a:pPr marL="285750" indent="-285750">
              <a:buFont typeface="Wingdings" pitchFamily="2" charset="2"/>
              <a:buChar char="v"/>
            </a:pPr>
            <a:r>
              <a:rPr lang="en-US" dirty="0" smtClean="0">
                <a:latin typeface="Arial" pitchFamily="34" charset="0"/>
                <a:cs typeface="Arial" pitchFamily="34" charset="0"/>
              </a:rPr>
              <a:t>Borrowings </a:t>
            </a:r>
            <a:r>
              <a:rPr lang="en-US" dirty="0">
                <a:latin typeface="Arial" pitchFamily="34" charset="0"/>
                <a:cs typeface="Arial" pitchFamily="34" charset="0"/>
              </a:rPr>
              <a:t>shall further be sub-classified as secured and unsecured</a:t>
            </a:r>
            <a:r>
              <a:rPr lang="en-US" dirty="0" smtClean="0">
                <a:latin typeface="Arial" pitchFamily="34" charset="0"/>
                <a:cs typeface="Arial" pitchFamily="34" charset="0"/>
              </a:rPr>
              <a:t>.  Nature </a:t>
            </a:r>
            <a:r>
              <a:rPr lang="en-US" dirty="0">
                <a:latin typeface="Arial" pitchFamily="34" charset="0"/>
                <a:cs typeface="Arial" pitchFamily="34" charset="0"/>
              </a:rPr>
              <a:t>of security </a:t>
            </a:r>
            <a:r>
              <a:rPr lang="en-US" dirty="0" smtClean="0">
                <a:latin typeface="Arial" pitchFamily="34" charset="0"/>
                <a:cs typeface="Arial" pitchFamily="34" charset="0"/>
              </a:rPr>
              <a:t>(i.e. Mortgage, Pledge &amp; Hypothecation) shall </a:t>
            </a:r>
            <a:r>
              <a:rPr lang="en-US" dirty="0">
                <a:latin typeface="Arial" pitchFamily="34" charset="0"/>
                <a:cs typeface="Arial" pitchFamily="34" charset="0"/>
              </a:rPr>
              <a:t>be </a:t>
            </a:r>
            <a:r>
              <a:rPr lang="en-US" dirty="0" smtClean="0">
                <a:latin typeface="Arial" pitchFamily="34" charset="0"/>
                <a:cs typeface="Arial" pitchFamily="34" charset="0"/>
              </a:rPr>
              <a:t>specified separately </a:t>
            </a:r>
            <a:r>
              <a:rPr lang="en-US" dirty="0">
                <a:latin typeface="Arial" pitchFamily="34" charset="0"/>
                <a:cs typeface="Arial" pitchFamily="34" charset="0"/>
              </a:rPr>
              <a:t>in each </a:t>
            </a:r>
            <a:r>
              <a:rPr lang="en-US" dirty="0" smtClean="0">
                <a:latin typeface="Arial" pitchFamily="34" charset="0"/>
                <a:cs typeface="Arial" pitchFamily="34" charset="0"/>
              </a:rPr>
              <a:t>case.</a:t>
            </a:r>
          </a:p>
        </p:txBody>
      </p:sp>
      <p:sp>
        <p:nvSpPr>
          <p:cNvPr id="5" name="Rectangle 4"/>
          <p:cNvSpPr/>
          <p:nvPr/>
        </p:nvSpPr>
        <p:spPr>
          <a:xfrm>
            <a:off x="1143000" y="-36576"/>
            <a:ext cx="86868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liabilities</a:t>
            </a:r>
            <a:endParaRPr lang="en-US" sz="36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13776" y="6019800"/>
            <a:ext cx="954024" cy="725058"/>
          </a:xfrm>
          <a:prstGeom prst="rect">
            <a:avLst/>
          </a:prstGeom>
        </p:spPr>
      </p:pic>
    </p:spTree>
    <p:extLst>
      <p:ext uri="{BB962C8B-B14F-4D97-AF65-F5344CB8AC3E}">
        <p14:creationId xmlns:p14="http://schemas.microsoft.com/office/powerpoint/2010/main" val="241667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Effect transition="in" filter="fade">
                                      <p:cBhvr>
                                        <p:cTn id="24" dur="500"/>
                                        <p:tgtEl>
                                          <p:spTgt spid="2">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500"/>
                                        <p:tgtEl>
                                          <p:spTgt spid="2">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
                                            <p:txEl>
                                              <p:pRg st="7" end="7"/>
                                            </p:txEl>
                                          </p:spTgt>
                                        </p:tgtEl>
                                        <p:attrNameLst>
                                          <p:attrName>style.visibility</p:attrName>
                                        </p:attrNameLst>
                                      </p:cBhvr>
                                      <p:to>
                                        <p:strVal val="visible"/>
                                      </p:to>
                                    </p:set>
                                    <p:animEffect transition="in" filter="fade">
                                      <p:cBhvr>
                                        <p:cTn id="30" dur="500"/>
                                        <p:tgtEl>
                                          <p:spTgt spid="2">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animEffect transition="in" filter="fade">
                                      <p:cBhvr>
                                        <p:cTn id="33" dur="500"/>
                                        <p:tgtEl>
                                          <p:spTgt spid="2">
                                            <p:txEl>
                                              <p:pRg st="8" end="8"/>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2">
                                            <p:txEl>
                                              <p:pRg st="9" end="9"/>
                                            </p:txEl>
                                          </p:spTgt>
                                        </p:tgtEl>
                                        <p:attrNameLst>
                                          <p:attrName>style.visibility</p:attrName>
                                        </p:attrNameLst>
                                      </p:cBhvr>
                                      <p:to>
                                        <p:strVal val="visible"/>
                                      </p:to>
                                    </p:set>
                                    <p:animEffect transition="in" filter="fade">
                                      <p:cBhvr>
                                        <p:cTn id="36" dur="500"/>
                                        <p:tgtEl>
                                          <p:spTgt spid="2">
                                            <p:txEl>
                                              <p:pRg st="9" end="9"/>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animEffect transition="in" filter="fade">
                                      <p:cBhvr>
                                        <p:cTn id="39" dur="500"/>
                                        <p:tgtEl>
                                          <p:spTgt spid="2">
                                            <p:txEl>
                                              <p:pRg st="10" end="1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
                                            <p:txEl>
                                              <p:pRg st="12" end="12"/>
                                            </p:txEl>
                                          </p:spTgt>
                                        </p:tgtEl>
                                        <p:attrNameLst>
                                          <p:attrName>style.visibility</p:attrName>
                                        </p:attrNameLst>
                                      </p:cBhvr>
                                      <p:to>
                                        <p:strVal val="visible"/>
                                      </p:to>
                                    </p:set>
                                    <p:animEffect transition="in" filter="fade">
                                      <p:cBhvr>
                                        <p:cTn id="44"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533400"/>
            <a:ext cx="8610600" cy="5170646"/>
          </a:xfrm>
          <a:prstGeom prst="rect">
            <a:avLst/>
          </a:prstGeom>
        </p:spPr>
        <p:txBody>
          <a:bodyPr wrap="square">
            <a:spAutoFit/>
          </a:bodyPr>
          <a:lstStyle/>
          <a:p>
            <a:r>
              <a:rPr lang="en-US" sz="2500" dirty="0">
                <a:latin typeface="Arial" pitchFamily="34" charset="0"/>
                <a:cs typeface="Arial" pitchFamily="34" charset="0"/>
              </a:rPr>
              <a:t>NON-CURRENT LIABILITIES </a:t>
            </a:r>
            <a:r>
              <a:rPr lang="en-US" sz="2500" dirty="0">
                <a:latin typeface="Arial" pitchFamily="34" charset="0"/>
                <a:cs typeface="Arial" pitchFamily="34" charset="0"/>
                <a:sym typeface="Wingdings" pitchFamily="2" charset="2"/>
              </a:rPr>
              <a:t> </a:t>
            </a:r>
            <a:r>
              <a:rPr lang="en-US" sz="2500" dirty="0" smtClean="0">
                <a:latin typeface="Arial" pitchFamily="34" charset="0"/>
                <a:cs typeface="Arial" pitchFamily="34" charset="0"/>
              </a:rPr>
              <a:t>LONG </a:t>
            </a:r>
            <a:r>
              <a:rPr lang="en-US" sz="2500" dirty="0">
                <a:latin typeface="Arial" pitchFamily="34" charset="0"/>
                <a:cs typeface="Arial" pitchFamily="34" charset="0"/>
              </a:rPr>
              <a:t>TERM </a:t>
            </a:r>
            <a:r>
              <a:rPr lang="en-US" sz="2500" dirty="0" smtClean="0">
                <a:latin typeface="Arial" pitchFamily="34" charset="0"/>
                <a:cs typeface="Arial" pitchFamily="34" charset="0"/>
              </a:rPr>
              <a:t>BORROWINGS</a:t>
            </a:r>
          </a:p>
          <a:p>
            <a:pPr marL="342900" indent="-342900">
              <a:buFont typeface="Wingdings" pitchFamily="2" charset="2"/>
              <a:buChar char="v"/>
            </a:pPr>
            <a:r>
              <a:rPr lang="en-US" sz="2000" dirty="0" smtClean="0">
                <a:latin typeface="Arial" pitchFamily="34" charset="0"/>
                <a:cs typeface="Arial" pitchFamily="34" charset="0"/>
              </a:rPr>
              <a:t>Aggregate amount of loans guaranteed by Directors or others to be separately disclosed. (not restricted to related parties, but any person)</a:t>
            </a:r>
          </a:p>
          <a:p>
            <a:pPr marL="342900" indent="-342900">
              <a:buFont typeface="Wingdings" pitchFamily="2" charset="2"/>
              <a:buChar char="v"/>
            </a:pPr>
            <a:endParaRPr lang="en-US" sz="2000" dirty="0" smtClean="0">
              <a:latin typeface="Arial" pitchFamily="34" charset="0"/>
              <a:cs typeface="Arial" pitchFamily="34" charset="0"/>
            </a:endParaRPr>
          </a:p>
          <a:p>
            <a:pPr marL="342900" indent="-342900">
              <a:buFont typeface="Wingdings" pitchFamily="2" charset="2"/>
              <a:buChar char="v"/>
            </a:pPr>
            <a:r>
              <a:rPr lang="en-US" sz="2000" dirty="0" smtClean="0">
                <a:latin typeface="Arial" pitchFamily="34" charset="0"/>
                <a:cs typeface="Arial" pitchFamily="34" charset="0"/>
              </a:rPr>
              <a:t>Period and amount of continuing default as on BS date to be stated in each case of repayment of loans. No need to disclose other defaults.</a:t>
            </a:r>
          </a:p>
          <a:p>
            <a:pPr marL="285750" indent="-285750">
              <a:buFont typeface="Arial" pitchFamily="34" charset="0"/>
              <a:buChar char="•"/>
            </a:pPr>
            <a:endParaRPr lang="en-US" sz="2000" dirty="0">
              <a:latin typeface="Arial" pitchFamily="34" charset="0"/>
              <a:cs typeface="Arial" pitchFamily="34" charset="0"/>
            </a:endParaRPr>
          </a:p>
          <a:p>
            <a:r>
              <a:rPr lang="en-US" sz="2500" dirty="0">
                <a:latin typeface="Arial" pitchFamily="34" charset="0"/>
                <a:cs typeface="Arial" pitchFamily="34" charset="0"/>
              </a:rPr>
              <a:t>NON-CURRENT LIABILITIES </a:t>
            </a:r>
            <a:r>
              <a:rPr lang="en-US" sz="2500" dirty="0">
                <a:latin typeface="Arial" pitchFamily="34" charset="0"/>
                <a:cs typeface="Arial" pitchFamily="34" charset="0"/>
                <a:sym typeface="Wingdings" pitchFamily="2" charset="2"/>
              </a:rPr>
              <a:t> </a:t>
            </a:r>
            <a:r>
              <a:rPr lang="en-US" sz="2500" dirty="0" smtClean="0">
                <a:latin typeface="Arial" pitchFamily="34" charset="0"/>
                <a:cs typeface="Arial" pitchFamily="34" charset="0"/>
              </a:rPr>
              <a:t>OTHER </a:t>
            </a:r>
            <a:r>
              <a:rPr lang="en-US" sz="2500" dirty="0">
                <a:latin typeface="Arial" pitchFamily="34" charset="0"/>
                <a:cs typeface="Arial" pitchFamily="34" charset="0"/>
              </a:rPr>
              <a:t>LONG TERM </a:t>
            </a:r>
            <a:r>
              <a:rPr lang="en-US" sz="2500" dirty="0" smtClean="0">
                <a:latin typeface="Arial" pitchFamily="34" charset="0"/>
                <a:cs typeface="Arial" pitchFamily="34" charset="0"/>
              </a:rPr>
              <a:t>LIABILITIES.</a:t>
            </a:r>
            <a:endParaRPr lang="en-US" sz="2500" dirty="0">
              <a:latin typeface="Arial" pitchFamily="34" charset="0"/>
              <a:cs typeface="Arial" pitchFamily="34" charset="0"/>
            </a:endParaRPr>
          </a:p>
          <a:p>
            <a:pPr marL="342900" indent="-342900">
              <a:buFont typeface="Wingdings" pitchFamily="2" charset="2"/>
              <a:buChar char="v"/>
            </a:pPr>
            <a:r>
              <a:rPr lang="en-US" sz="2000" dirty="0" smtClean="0">
                <a:latin typeface="Arial" pitchFamily="34" charset="0"/>
                <a:cs typeface="Arial" pitchFamily="34" charset="0"/>
              </a:rPr>
              <a:t>To be classified into Trade Payables and Others</a:t>
            </a:r>
            <a:endParaRPr lang="en-US" sz="2000" dirty="0">
              <a:latin typeface="Arial" pitchFamily="34" charset="0"/>
              <a:cs typeface="Arial" pitchFamily="34" charset="0"/>
            </a:endParaRPr>
          </a:p>
          <a:p>
            <a:endParaRPr lang="en-US" sz="2000" dirty="0">
              <a:latin typeface="Arial" pitchFamily="34" charset="0"/>
              <a:cs typeface="Arial" pitchFamily="34" charset="0"/>
            </a:endParaRPr>
          </a:p>
          <a:p>
            <a:r>
              <a:rPr lang="en-US" sz="2500" dirty="0">
                <a:latin typeface="Arial" pitchFamily="34" charset="0"/>
                <a:cs typeface="Arial" pitchFamily="34" charset="0"/>
              </a:rPr>
              <a:t>NON-CURRENT LIABILITIES </a:t>
            </a:r>
            <a:r>
              <a:rPr lang="en-US" sz="2500" dirty="0">
                <a:latin typeface="Arial" pitchFamily="34" charset="0"/>
                <a:cs typeface="Arial" pitchFamily="34" charset="0"/>
                <a:sym typeface="Wingdings" pitchFamily="2" charset="2"/>
              </a:rPr>
              <a:t> </a:t>
            </a:r>
            <a:r>
              <a:rPr lang="en-US" sz="2500" dirty="0" smtClean="0">
                <a:latin typeface="Arial" pitchFamily="34" charset="0"/>
                <a:cs typeface="Arial" pitchFamily="34" charset="0"/>
              </a:rPr>
              <a:t>LONG </a:t>
            </a:r>
            <a:r>
              <a:rPr lang="en-US" sz="2500" dirty="0">
                <a:latin typeface="Arial" pitchFamily="34" charset="0"/>
                <a:cs typeface="Arial" pitchFamily="34" charset="0"/>
              </a:rPr>
              <a:t>TERM </a:t>
            </a:r>
            <a:r>
              <a:rPr lang="en-US" sz="2500" dirty="0" smtClean="0">
                <a:latin typeface="Arial" pitchFamily="34" charset="0"/>
                <a:cs typeface="Arial" pitchFamily="34" charset="0"/>
              </a:rPr>
              <a:t>PROVISIONS</a:t>
            </a:r>
          </a:p>
          <a:p>
            <a:pPr marL="342900" indent="-342900">
              <a:buFont typeface="Wingdings" pitchFamily="2" charset="2"/>
              <a:buChar char="v"/>
            </a:pPr>
            <a:r>
              <a:rPr lang="en-US" sz="2000" dirty="0">
                <a:latin typeface="Arial" pitchFamily="34" charset="0"/>
                <a:cs typeface="Arial" pitchFamily="34" charset="0"/>
              </a:rPr>
              <a:t>To be classified </a:t>
            </a:r>
            <a:r>
              <a:rPr lang="en-US" sz="2000" dirty="0" smtClean="0">
                <a:latin typeface="Arial" pitchFamily="34" charset="0"/>
                <a:cs typeface="Arial" pitchFamily="34" charset="0"/>
              </a:rPr>
              <a:t>into Provisions for Employee Benefits and others</a:t>
            </a:r>
            <a:endParaRPr lang="en-US" sz="2000" dirty="0">
              <a:latin typeface="Arial" pitchFamily="34" charset="0"/>
              <a:cs typeface="Arial" pitchFamily="34" charset="0"/>
            </a:endParaRPr>
          </a:p>
        </p:txBody>
      </p:sp>
      <p:sp>
        <p:nvSpPr>
          <p:cNvPr id="5" name="Rectangle 4"/>
          <p:cNvSpPr/>
          <p:nvPr/>
        </p:nvSpPr>
        <p:spPr>
          <a:xfrm>
            <a:off x="1524000" y="0"/>
            <a:ext cx="63246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liabilities</a:t>
            </a:r>
            <a:endParaRPr lang="en-US" sz="36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1000" y="5874917"/>
            <a:ext cx="954024" cy="725058"/>
          </a:xfrm>
          <a:prstGeom prst="rect">
            <a:avLst/>
          </a:prstGeom>
        </p:spPr>
      </p:pic>
    </p:spTree>
    <p:extLst>
      <p:ext uri="{BB962C8B-B14F-4D97-AF65-F5344CB8AC3E}">
        <p14:creationId xmlns:p14="http://schemas.microsoft.com/office/powerpoint/2010/main" val="2778372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500"/>
                                        <p:tgtEl>
                                          <p:spTgt spid="2">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5" end="5"/>
                                            </p:txEl>
                                          </p:spTgt>
                                        </p:tgtEl>
                                        <p:attrNameLst>
                                          <p:attrName>style.visibility</p:attrName>
                                        </p:attrNameLst>
                                      </p:cBhvr>
                                      <p:to>
                                        <p:strVal val="visible"/>
                                      </p:to>
                                    </p:set>
                                    <p:animEffect transition="in" filter="fade">
                                      <p:cBhvr>
                                        <p:cTn id="18" dur="500"/>
                                        <p:tgtEl>
                                          <p:spTgt spid="2">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animEffect transition="in" filter="fade">
                                      <p:cBhvr>
                                        <p:cTn id="21" dur="500"/>
                                        <p:tgtEl>
                                          <p:spTgt spid="2">
                                            <p:txEl>
                                              <p:pRg st="6" end="6"/>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8" end="8"/>
                                            </p:txEl>
                                          </p:spTgt>
                                        </p:tgtEl>
                                        <p:attrNameLst>
                                          <p:attrName>style.visibility</p:attrName>
                                        </p:attrNameLst>
                                      </p:cBhvr>
                                      <p:to>
                                        <p:strVal val="visible"/>
                                      </p:to>
                                    </p:set>
                                    <p:animEffect transition="in" filter="fade">
                                      <p:cBhvr>
                                        <p:cTn id="26" dur="500"/>
                                        <p:tgtEl>
                                          <p:spTgt spid="2">
                                            <p:txEl>
                                              <p:pRg st="8" end="8"/>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animEffect transition="in" filter="fade">
                                      <p:cBhvr>
                                        <p:cTn id="29"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4568" y="533400"/>
            <a:ext cx="8382000" cy="5293757"/>
          </a:xfrm>
          <a:prstGeom prst="rect">
            <a:avLst/>
          </a:prstGeom>
        </p:spPr>
        <p:txBody>
          <a:bodyPr wrap="square">
            <a:spAutoFit/>
          </a:bodyPr>
          <a:lstStyle/>
          <a:p>
            <a:r>
              <a:rPr lang="en-US" sz="2500" dirty="0">
                <a:latin typeface="Arial" pitchFamily="34" charset="0"/>
                <a:cs typeface="Arial" pitchFamily="34" charset="0"/>
              </a:rPr>
              <a:t>CURRENT </a:t>
            </a:r>
            <a:r>
              <a:rPr lang="en-US" sz="2500" dirty="0" smtClean="0">
                <a:latin typeface="Arial" pitchFamily="34" charset="0"/>
                <a:cs typeface="Arial" pitchFamily="34" charset="0"/>
              </a:rPr>
              <a:t>LIABILITIES </a:t>
            </a:r>
            <a:r>
              <a:rPr lang="en-US" sz="2500" dirty="0" smtClean="0">
                <a:latin typeface="Arial" pitchFamily="34" charset="0"/>
                <a:cs typeface="Arial" pitchFamily="34" charset="0"/>
                <a:sym typeface="Wingdings" pitchFamily="2" charset="2"/>
              </a:rPr>
              <a:t> SHORT TERM BORROWINGS</a:t>
            </a:r>
            <a:endParaRPr lang="en-US" sz="2500" b="1" dirty="0" smtClean="0">
              <a:latin typeface="Arial" pitchFamily="34" charset="0"/>
              <a:cs typeface="Arial" pitchFamily="34" charset="0"/>
            </a:endParaRPr>
          </a:p>
          <a:p>
            <a:pPr marL="285750" indent="-285750">
              <a:buFont typeface="Wingdings" pitchFamily="2" charset="2"/>
              <a:buChar char="v"/>
            </a:pPr>
            <a:r>
              <a:rPr lang="en-US" dirty="0" smtClean="0">
                <a:latin typeface="Arial" pitchFamily="34" charset="0"/>
                <a:cs typeface="Arial" pitchFamily="34" charset="0"/>
              </a:rPr>
              <a:t>Short-term </a:t>
            </a:r>
            <a:r>
              <a:rPr lang="en-US" dirty="0">
                <a:latin typeface="Arial" pitchFamily="34" charset="0"/>
                <a:cs typeface="Arial" pitchFamily="34" charset="0"/>
              </a:rPr>
              <a:t>borrowings shall be classified </a:t>
            </a:r>
            <a:r>
              <a:rPr lang="en-US" dirty="0" smtClean="0">
                <a:latin typeface="Arial" pitchFamily="34" charset="0"/>
                <a:cs typeface="Arial" pitchFamily="34" charset="0"/>
              </a:rPr>
              <a:t>as:</a:t>
            </a:r>
          </a:p>
          <a:p>
            <a:pPr marL="742950" lvl="1" indent="-285750" algn="just">
              <a:buFont typeface="Arial" pitchFamily="34" charset="0"/>
              <a:buChar char="•"/>
            </a:pPr>
            <a:r>
              <a:rPr lang="en-US" dirty="0" smtClean="0">
                <a:latin typeface="Arial" pitchFamily="34" charset="0"/>
                <a:cs typeface="Arial" pitchFamily="34" charset="0"/>
              </a:rPr>
              <a:t>Loans </a:t>
            </a:r>
            <a:r>
              <a:rPr lang="en-US" dirty="0">
                <a:latin typeface="Arial" pitchFamily="34" charset="0"/>
                <a:cs typeface="Arial" pitchFamily="34" charset="0"/>
              </a:rPr>
              <a:t>repayable on </a:t>
            </a:r>
            <a:r>
              <a:rPr lang="en-US" dirty="0" smtClean="0">
                <a:latin typeface="Arial" pitchFamily="34" charset="0"/>
                <a:cs typeface="Arial" pitchFamily="34" charset="0"/>
              </a:rPr>
              <a:t>demand – From Banks and other parties</a:t>
            </a:r>
            <a:endParaRPr lang="en-US" dirty="0">
              <a:latin typeface="Arial" pitchFamily="34" charset="0"/>
              <a:cs typeface="Arial" pitchFamily="34" charset="0"/>
            </a:endParaRPr>
          </a:p>
          <a:p>
            <a:pPr marL="742950" lvl="1" indent="-285750" algn="just">
              <a:buFont typeface="Arial" pitchFamily="34" charset="0"/>
              <a:buChar char="•"/>
            </a:pPr>
            <a:r>
              <a:rPr lang="en-US" dirty="0" smtClean="0">
                <a:latin typeface="Arial" pitchFamily="34" charset="0"/>
                <a:cs typeface="Arial" pitchFamily="34" charset="0"/>
              </a:rPr>
              <a:t>Loans </a:t>
            </a:r>
            <a:r>
              <a:rPr lang="en-US" dirty="0">
                <a:latin typeface="Arial" pitchFamily="34" charset="0"/>
                <a:cs typeface="Arial" pitchFamily="34" charset="0"/>
              </a:rPr>
              <a:t>and advances from related </a:t>
            </a:r>
            <a:r>
              <a:rPr lang="en-US" dirty="0" smtClean="0">
                <a:latin typeface="Arial" pitchFamily="34" charset="0"/>
                <a:cs typeface="Arial" pitchFamily="34" charset="0"/>
              </a:rPr>
              <a:t>parties.</a:t>
            </a:r>
          </a:p>
          <a:p>
            <a:pPr marL="742950" lvl="1" indent="-285750" algn="just">
              <a:buFont typeface="Arial" pitchFamily="34" charset="0"/>
              <a:buChar char="•"/>
            </a:pPr>
            <a:r>
              <a:rPr lang="en-US" dirty="0" smtClean="0">
                <a:latin typeface="Arial" pitchFamily="34" charset="0"/>
                <a:cs typeface="Arial" pitchFamily="34" charset="0"/>
              </a:rPr>
              <a:t>Deposits.</a:t>
            </a:r>
          </a:p>
          <a:p>
            <a:pPr marL="742950" lvl="1" indent="-285750" algn="just">
              <a:buFont typeface="Arial" pitchFamily="34" charset="0"/>
              <a:buChar char="•"/>
            </a:pPr>
            <a:r>
              <a:rPr lang="en-US" dirty="0" smtClean="0">
                <a:latin typeface="Arial" pitchFamily="34" charset="0"/>
                <a:cs typeface="Arial" pitchFamily="34" charset="0"/>
              </a:rPr>
              <a:t>Other </a:t>
            </a:r>
            <a:r>
              <a:rPr lang="en-US" dirty="0">
                <a:latin typeface="Arial" pitchFamily="34" charset="0"/>
                <a:cs typeface="Arial" pitchFamily="34" charset="0"/>
              </a:rPr>
              <a:t>loans and advances (specify nature).</a:t>
            </a:r>
          </a:p>
          <a:p>
            <a:pPr algn="just"/>
            <a:endParaRPr lang="en-US" dirty="0" smtClean="0">
              <a:latin typeface="Arial" pitchFamily="34" charset="0"/>
              <a:cs typeface="Arial" pitchFamily="34" charset="0"/>
            </a:endParaRPr>
          </a:p>
          <a:p>
            <a:pPr marL="285750" indent="-285750" algn="just">
              <a:buFont typeface="Wingdings" pitchFamily="2" charset="2"/>
              <a:buChar char="v"/>
            </a:pPr>
            <a:r>
              <a:rPr lang="en-US" dirty="0">
                <a:latin typeface="Arial" pitchFamily="34" charset="0"/>
                <a:cs typeface="Arial" pitchFamily="34" charset="0"/>
              </a:rPr>
              <a:t>Borrowings shall further be sub-classified as secured and unsecured.  Nature of security (i.e. Mortgage, Pledge &amp; Hypothecation) shall be specified separately in each case</a:t>
            </a:r>
            <a:r>
              <a:rPr lang="en-US" dirty="0" smtClean="0">
                <a:latin typeface="Arial" pitchFamily="34" charset="0"/>
                <a:cs typeface="Arial" pitchFamily="34" charset="0"/>
              </a:rPr>
              <a:t>.</a:t>
            </a:r>
            <a:endParaRPr lang="en-US" dirty="0">
              <a:latin typeface="Arial" pitchFamily="34" charset="0"/>
              <a:cs typeface="Arial" pitchFamily="34" charset="0"/>
            </a:endParaRPr>
          </a:p>
          <a:p>
            <a:pPr marL="285750" indent="-285750" algn="just">
              <a:buFont typeface="Arial" pitchFamily="34" charset="0"/>
              <a:buChar char="•"/>
            </a:pPr>
            <a:endParaRPr lang="en-US" dirty="0" smtClean="0">
              <a:latin typeface="Arial" pitchFamily="34" charset="0"/>
              <a:cs typeface="Arial" pitchFamily="34" charset="0"/>
            </a:endParaRPr>
          </a:p>
          <a:p>
            <a:pPr marL="285750" indent="-285750" algn="just">
              <a:buFont typeface="Wingdings" pitchFamily="2" charset="2"/>
              <a:buChar char="v"/>
            </a:pPr>
            <a:r>
              <a:rPr lang="en-US" dirty="0" smtClean="0">
                <a:latin typeface="Arial" pitchFamily="34" charset="0"/>
                <a:cs typeface="Arial" pitchFamily="34" charset="0"/>
              </a:rPr>
              <a:t>Aggregate </a:t>
            </a:r>
            <a:r>
              <a:rPr lang="en-US" dirty="0">
                <a:latin typeface="Arial" pitchFamily="34" charset="0"/>
                <a:cs typeface="Arial" pitchFamily="34" charset="0"/>
              </a:rPr>
              <a:t>amount of loans guaranteed by Directors </a:t>
            </a:r>
            <a:r>
              <a:rPr lang="en-US" dirty="0" smtClean="0">
                <a:latin typeface="Arial" pitchFamily="34" charset="0"/>
                <a:cs typeface="Arial" pitchFamily="34" charset="0"/>
              </a:rPr>
              <a:t>and others to </a:t>
            </a:r>
            <a:r>
              <a:rPr lang="en-US" dirty="0">
                <a:latin typeface="Arial" pitchFamily="34" charset="0"/>
                <a:cs typeface="Arial" pitchFamily="34" charset="0"/>
              </a:rPr>
              <a:t>be separately disclosed.</a:t>
            </a:r>
          </a:p>
          <a:p>
            <a:pPr algn="just"/>
            <a:endParaRPr lang="en-US" dirty="0" smtClean="0">
              <a:latin typeface="Arial" pitchFamily="34" charset="0"/>
              <a:cs typeface="Arial" pitchFamily="34" charset="0"/>
            </a:endParaRPr>
          </a:p>
          <a:p>
            <a:pPr marL="285750" indent="-285750" algn="just">
              <a:buFont typeface="Wingdings" pitchFamily="2" charset="2"/>
              <a:buChar char="v"/>
            </a:pPr>
            <a:r>
              <a:rPr lang="en-US" dirty="0" smtClean="0">
                <a:latin typeface="Arial" pitchFamily="34" charset="0"/>
                <a:cs typeface="Arial" pitchFamily="34" charset="0"/>
              </a:rPr>
              <a:t>Period </a:t>
            </a:r>
            <a:r>
              <a:rPr lang="en-US" dirty="0">
                <a:latin typeface="Arial" pitchFamily="34" charset="0"/>
                <a:cs typeface="Arial" pitchFamily="34" charset="0"/>
              </a:rPr>
              <a:t>and amount of </a:t>
            </a:r>
            <a:r>
              <a:rPr lang="en-US" dirty="0" smtClean="0">
                <a:latin typeface="Arial" pitchFamily="34" charset="0"/>
                <a:cs typeface="Arial" pitchFamily="34" charset="0"/>
              </a:rPr>
              <a:t>default </a:t>
            </a:r>
            <a:r>
              <a:rPr lang="en-US" dirty="0">
                <a:latin typeface="Arial" pitchFamily="34" charset="0"/>
                <a:cs typeface="Arial" pitchFamily="34" charset="0"/>
              </a:rPr>
              <a:t>as on BS date to be stated in each case of repayment of </a:t>
            </a:r>
            <a:r>
              <a:rPr lang="en-US" dirty="0" smtClean="0">
                <a:latin typeface="Arial" pitchFamily="34" charset="0"/>
                <a:cs typeface="Arial" pitchFamily="34" charset="0"/>
              </a:rPr>
              <a:t>loans.</a:t>
            </a:r>
            <a:endParaRPr lang="en-US" dirty="0">
              <a:latin typeface="Arial" pitchFamily="34" charset="0"/>
              <a:cs typeface="Arial" pitchFamily="34" charset="0"/>
            </a:endParaRPr>
          </a:p>
          <a:p>
            <a:pPr marL="285750" indent="-285750">
              <a:buFont typeface="Arial" pitchFamily="34" charset="0"/>
              <a:buChar char="•"/>
            </a:pPr>
            <a:endParaRPr lang="en-US" dirty="0">
              <a:latin typeface="Arial" pitchFamily="34" charset="0"/>
              <a:cs typeface="Arial" pitchFamily="34" charset="0"/>
            </a:endParaRPr>
          </a:p>
        </p:txBody>
      </p:sp>
      <p:sp>
        <p:nvSpPr>
          <p:cNvPr id="5" name="Rectangle 4"/>
          <p:cNvSpPr/>
          <p:nvPr/>
        </p:nvSpPr>
        <p:spPr>
          <a:xfrm>
            <a:off x="1447800" y="0"/>
            <a:ext cx="68580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liabilities</a:t>
            </a:r>
            <a:endParaRPr lang="en-US" sz="36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4800" y="5827157"/>
            <a:ext cx="954024" cy="725058"/>
          </a:xfrm>
          <a:prstGeom prst="rect">
            <a:avLst/>
          </a:prstGeom>
        </p:spPr>
      </p:pic>
    </p:spTree>
    <p:extLst>
      <p:ext uri="{BB962C8B-B14F-4D97-AF65-F5344CB8AC3E}">
        <p14:creationId xmlns:p14="http://schemas.microsoft.com/office/powerpoint/2010/main" val="3996994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500"/>
                                        <p:tgtEl>
                                          <p:spTgt spid="2">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9" end="9"/>
                                            </p:txEl>
                                          </p:spTgt>
                                        </p:tgtEl>
                                        <p:attrNameLst>
                                          <p:attrName>style.visibility</p:attrName>
                                        </p:attrNameLst>
                                      </p:cBhvr>
                                      <p:to>
                                        <p:strVal val="visible"/>
                                      </p:to>
                                    </p:set>
                                    <p:animEffect transition="in" filter="fade">
                                      <p:cBhvr>
                                        <p:cTn id="32" dur="500"/>
                                        <p:tgtEl>
                                          <p:spTgt spid="2">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11" end="11"/>
                                            </p:txEl>
                                          </p:spTgt>
                                        </p:tgtEl>
                                        <p:attrNameLst>
                                          <p:attrName>style.visibility</p:attrName>
                                        </p:attrNameLst>
                                      </p:cBhvr>
                                      <p:to>
                                        <p:strVal val="visible"/>
                                      </p:to>
                                    </p:set>
                                    <p:animEffect transition="in" filter="fade">
                                      <p:cBhvr>
                                        <p:cTn id="37"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ctrTitle"/>
          </p:nvPr>
        </p:nvSpPr>
        <p:spPr>
          <a:xfrm>
            <a:off x="762000" y="1295400"/>
            <a:ext cx="7543800" cy="1905000"/>
          </a:xfrm>
          <a:effectLst/>
        </p:spPr>
        <p:txBody>
          <a:bodyPr>
            <a:normAutofit fontScale="90000"/>
          </a:bodyPr>
          <a:lstStyle/>
          <a:p>
            <a:pPr algn="ctr"/>
            <a:r>
              <a:rPr lang="en-US" sz="4000" b="1" dirty="0" smtClean="0">
                <a:solidFill>
                  <a:schemeClr val="tx1"/>
                </a:solidFill>
                <a:effectLst/>
                <a:latin typeface="Cambria" pitchFamily="18" charset="0"/>
              </a:rPr>
              <a:t>REVISED SCHEDULE </a:t>
            </a:r>
            <a:r>
              <a:rPr lang="en-US" sz="4000" b="1" dirty="0">
                <a:solidFill>
                  <a:schemeClr val="tx1"/>
                </a:solidFill>
                <a:effectLst/>
                <a:latin typeface="Cambria" pitchFamily="18" charset="0"/>
              </a:rPr>
              <a:t>VI OF </a:t>
            </a:r>
            <a:r>
              <a:rPr lang="en-US" sz="4000" b="1" dirty="0" smtClean="0">
                <a:solidFill>
                  <a:schemeClr val="tx1"/>
                </a:solidFill>
                <a:effectLst/>
                <a:latin typeface="Cambria" pitchFamily="18" charset="0"/>
              </a:rPr>
              <a:t>COMPANIES ACT,1956 </a:t>
            </a:r>
            <a:br>
              <a:rPr lang="en-US" sz="4000" b="1" dirty="0" smtClean="0">
                <a:solidFill>
                  <a:schemeClr val="tx1"/>
                </a:solidFill>
                <a:effectLst/>
                <a:latin typeface="Cambria" pitchFamily="18" charset="0"/>
              </a:rPr>
            </a:br>
            <a:r>
              <a:rPr lang="en-US" sz="4000" b="1" dirty="0" smtClean="0">
                <a:solidFill>
                  <a:schemeClr val="tx1"/>
                </a:solidFill>
                <a:effectLst/>
                <a:latin typeface="Cambria" pitchFamily="18" charset="0"/>
              </a:rPr>
              <a:t>[Section 211]</a:t>
            </a:r>
            <a:endParaRPr lang="en-US" sz="4000" b="1" dirty="0">
              <a:solidFill>
                <a:schemeClr val="tx1"/>
              </a:solidFill>
              <a:effectLst/>
              <a:latin typeface="Cambria"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6" y="5181600"/>
            <a:ext cx="1478882" cy="1123950"/>
          </a:xfrm>
          <a:prstGeom prst="rect">
            <a:avLst/>
          </a:prstGeom>
        </p:spPr>
      </p:pic>
    </p:spTree>
    <p:extLst>
      <p:ext uri="{BB962C8B-B14F-4D97-AF65-F5344CB8AC3E}">
        <p14:creationId xmlns:p14="http://schemas.microsoft.com/office/powerpoint/2010/main" val="15260130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with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1000" fill="hold"/>
                                        <p:tgtEl>
                                          <p:spTgt spid="6146"/>
                                        </p:tgtEl>
                                        <p:attrNameLst>
                                          <p:attrName>ppt_x</p:attrName>
                                        </p:attrNameLst>
                                      </p:cBhvr>
                                      <p:tavLst>
                                        <p:tav tm="0">
                                          <p:val>
                                            <p:strVal val="#ppt_x"/>
                                          </p:val>
                                        </p:tav>
                                        <p:tav tm="100000">
                                          <p:val>
                                            <p:strVal val="#ppt_x"/>
                                          </p:val>
                                        </p:tav>
                                      </p:tavLst>
                                    </p:anim>
                                    <p:anim calcmode="lin" valueType="num">
                                      <p:cBhvr additive="base">
                                        <p:cTn id="8" dur="1000" fill="hold"/>
                                        <p:tgtEl>
                                          <p:spTgt spid="614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533400"/>
            <a:ext cx="8686800" cy="5278368"/>
          </a:xfrm>
          <a:prstGeom prst="rect">
            <a:avLst/>
          </a:prstGeom>
        </p:spPr>
        <p:txBody>
          <a:bodyPr wrap="square">
            <a:spAutoFit/>
          </a:bodyPr>
          <a:lstStyle/>
          <a:p>
            <a:r>
              <a:rPr lang="en-US" sz="2500" dirty="0">
                <a:latin typeface="Arial" pitchFamily="34" charset="0"/>
                <a:cs typeface="Arial" pitchFamily="34" charset="0"/>
              </a:rPr>
              <a:t>CURRENT </a:t>
            </a:r>
            <a:r>
              <a:rPr lang="en-US" sz="2500" dirty="0" smtClean="0">
                <a:latin typeface="Arial" pitchFamily="34" charset="0"/>
                <a:cs typeface="Arial" pitchFamily="34" charset="0"/>
              </a:rPr>
              <a:t>LIABILITIES </a:t>
            </a:r>
            <a:r>
              <a:rPr lang="en-US" sz="2500" dirty="0" smtClean="0">
                <a:latin typeface="Arial" pitchFamily="34" charset="0"/>
                <a:cs typeface="Arial" pitchFamily="34" charset="0"/>
                <a:sym typeface="Wingdings" pitchFamily="2" charset="2"/>
              </a:rPr>
              <a:t> TRADE PAYABLES</a:t>
            </a:r>
            <a:endParaRPr lang="en-US" sz="2500" b="1" dirty="0" smtClean="0">
              <a:latin typeface="Arial" pitchFamily="34" charset="0"/>
              <a:cs typeface="Arial" pitchFamily="34" charset="0"/>
            </a:endParaRPr>
          </a:p>
          <a:p>
            <a:pPr marL="285750" indent="-285750">
              <a:buFont typeface="Wingdings" pitchFamily="2" charset="2"/>
              <a:buChar char="v"/>
            </a:pPr>
            <a:r>
              <a:rPr lang="en-US" dirty="0">
                <a:latin typeface="Arial" pitchFamily="34" charset="0"/>
                <a:cs typeface="Arial" pitchFamily="34" charset="0"/>
              </a:rPr>
              <a:t>Classified as trade </a:t>
            </a:r>
            <a:r>
              <a:rPr lang="en-US" dirty="0" smtClean="0">
                <a:latin typeface="Arial" pitchFamily="34" charset="0"/>
                <a:cs typeface="Arial" pitchFamily="34" charset="0"/>
              </a:rPr>
              <a:t>payables if it is in respect of the amount due on account of goods purchased or services received in the normal course of business.</a:t>
            </a:r>
            <a:endParaRPr lang="en-US" dirty="0">
              <a:latin typeface="Arial" pitchFamily="34" charset="0"/>
              <a:cs typeface="Arial" pitchFamily="34" charset="0"/>
            </a:endParaRPr>
          </a:p>
          <a:p>
            <a:endParaRPr lang="en-US" dirty="0" smtClean="0">
              <a:latin typeface="Arial" pitchFamily="34" charset="0"/>
              <a:cs typeface="Arial" pitchFamily="34" charset="0"/>
            </a:endParaRPr>
          </a:p>
          <a:p>
            <a:r>
              <a:rPr lang="en-US" sz="2500" dirty="0" smtClean="0">
                <a:latin typeface="Arial" pitchFamily="34" charset="0"/>
                <a:cs typeface="Arial" pitchFamily="34" charset="0"/>
              </a:rPr>
              <a:t>CURRENT </a:t>
            </a:r>
            <a:r>
              <a:rPr lang="en-US" sz="2500" dirty="0">
                <a:latin typeface="Arial" pitchFamily="34" charset="0"/>
                <a:cs typeface="Arial" pitchFamily="34" charset="0"/>
              </a:rPr>
              <a:t>LIABILITIES </a:t>
            </a:r>
            <a:r>
              <a:rPr lang="en-US" sz="2500" dirty="0">
                <a:latin typeface="Arial" pitchFamily="34" charset="0"/>
                <a:cs typeface="Arial" pitchFamily="34" charset="0"/>
                <a:sym typeface="Wingdings" pitchFamily="2" charset="2"/>
              </a:rPr>
              <a:t> </a:t>
            </a:r>
            <a:r>
              <a:rPr lang="en-US" sz="2500" dirty="0" smtClean="0">
                <a:latin typeface="Arial" pitchFamily="34" charset="0"/>
                <a:cs typeface="Arial" pitchFamily="34" charset="0"/>
                <a:sym typeface="Wingdings" pitchFamily="2" charset="2"/>
              </a:rPr>
              <a:t>OTHER </a:t>
            </a:r>
            <a:r>
              <a:rPr lang="en-US" sz="2500" dirty="0" smtClean="0">
                <a:latin typeface="Arial" pitchFamily="34" charset="0"/>
                <a:cs typeface="Arial" pitchFamily="34" charset="0"/>
              </a:rPr>
              <a:t>CURRENT LIABILITIES</a:t>
            </a:r>
          </a:p>
          <a:p>
            <a:pPr marL="285750" indent="-285750">
              <a:spcBef>
                <a:spcPts val="600"/>
              </a:spcBef>
              <a:buFont typeface="Wingdings" pitchFamily="2" charset="2"/>
              <a:buChar char="v"/>
            </a:pPr>
            <a:r>
              <a:rPr lang="en-US" dirty="0" smtClean="0">
                <a:latin typeface="Arial" pitchFamily="34" charset="0"/>
                <a:cs typeface="Arial" pitchFamily="34" charset="0"/>
              </a:rPr>
              <a:t>Current maturities of long term debt</a:t>
            </a:r>
          </a:p>
          <a:p>
            <a:pPr marL="285750" indent="-285750">
              <a:spcBef>
                <a:spcPts val="600"/>
              </a:spcBef>
              <a:buFont typeface="Wingdings" pitchFamily="2" charset="2"/>
              <a:buChar char="v"/>
            </a:pPr>
            <a:r>
              <a:rPr lang="en-US" dirty="0" smtClean="0">
                <a:latin typeface="Arial" pitchFamily="34" charset="0"/>
                <a:cs typeface="Arial" pitchFamily="34" charset="0"/>
              </a:rPr>
              <a:t>Current maturities of finance lease obligations</a:t>
            </a:r>
          </a:p>
          <a:p>
            <a:pPr marL="285750" indent="-285750">
              <a:spcBef>
                <a:spcPts val="600"/>
              </a:spcBef>
              <a:buFont typeface="Wingdings" pitchFamily="2" charset="2"/>
              <a:buChar char="v"/>
            </a:pPr>
            <a:r>
              <a:rPr lang="en-US" dirty="0" smtClean="0">
                <a:latin typeface="Arial" pitchFamily="34" charset="0"/>
                <a:cs typeface="Arial" pitchFamily="34" charset="0"/>
              </a:rPr>
              <a:t>Interest accrued but not due on borrowings</a:t>
            </a:r>
            <a:endParaRPr lang="en-US" dirty="0">
              <a:latin typeface="Arial" pitchFamily="34" charset="0"/>
              <a:cs typeface="Arial" pitchFamily="34" charset="0"/>
            </a:endParaRPr>
          </a:p>
          <a:p>
            <a:pPr marL="285750" indent="-285750">
              <a:spcBef>
                <a:spcPts val="600"/>
              </a:spcBef>
              <a:buFont typeface="Wingdings" pitchFamily="2" charset="2"/>
              <a:buChar char="v"/>
            </a:pPr>
            <a:r>
              <a:rPr lang="en-US" dirty="0">
                <a:latin typeface="Arial" pitchFamily="34" charset="0"/>
                <a:cs typeface="Arial" pitchFamily="34" charset="0"/>
              </a:rPr>
              <a:t>Interest accrued </a:t>
            </a:r>
            <a:r>
              <a:rPr lang="en-US" dirty="0" smtClean="0">
                <a:latin typeface="Arial" pitchFamily="34" charset="0"/>
                <a:cs typeface="Arial" pitchFamily="34" charset="0"/>
              </a:rPr>
              <a:t>and due </a:t>
            </a:r>
            <a:r>
              <a:rPr lang="en-US" dirty="0">
                <a:latin typeface="Arial" pitchFamily="34" charset="0"/>
                <a:cs typeface="Arial" pitchFamily="34" charset="0"/>
              </a:rPr>
              <a:t>on </a:t>
            </a:r>
            <a:r>
              <a:rPr lang="en-US" dirty="0" smtClean="0">
                <a:latin typeface="Arial" pitchFamily="34" charset="0"/>
                <a:cs typeface="Arial" pitchFamily="34" charset="0"/>
              </a:rPr>
              <a:t>borrowings</a:t>
            </a:r>
          </a:p>
          <a:p>
            <a:pPr marL="285750" indent="-285750">
              <a:spcBef>
                <a:spcPts val="600"/>
              </a:spcBef>
              <a:buFont typeface="Wingdings" pitchFamily="2" charset="2"/>
              <a:buChar char="v"/>
            </a:pPr>
            <a:r>
              <a:rPr lang="en-US" dirty="0" smtClean="0">
                <a:latin typeface="Arial" pitchFamily="34" charset="0"/>
                <a:cs typeface="Arial" pitchFamily="34" charset="0"/>
              </a:rPr>
              <a:t>Income received in advance</a:t>
            </a:r>
          </a:p>
          <a:p>
            <a:pPr marL="285750" indent="-285750">
              <a:spcBef>
                <a:spcPts val="600"/>
              </a:spcBef>
              <a:buFont typeface="Wingdings" pitchFamily="2" charset="2"/>
              <a:buChar char="v"/>
            </a:pPr>
            <a:r>
              <a:rPr lang="en-US" dirty="0" smtClean="0">
                <a:latin typeface="Arial" pitchFamily="34" charset="0"/>
                <a:cs typeface="Arial" pitchFamily="34" charset="0"/>
              </a:rPr>
              <a:t>Unpaid dividends</a:t>
            </a:r>
          </a:p>
          <a:p>
            <a:pPr marL="285750" indent="-285750">
              <a:spcBef>
                <a:spcPts val="600"/>
              </a:spcBef>
              <a:buFont typeface="Wingdings" pitchFamily="2" charset="2"/>
              <a:buChar char="v"/>
            </a:pPr>
            <a:r>
              <a:rPr lang="en-US" dirty="0" smtClean="0">
                <a:latin typeface="Arial" pitchFamily="34" charset="0"/>
                <a:cs typeface="Arial" pitchFamily="34" charset="0"/>
              </a:rPr>
              <a:t>Application money for allotment of securities due for refund</a:t>
            </a:r>
          </a:p>
          <a:p>
            <a:pPr marL="742950" lvl="1" indent="-285750">
              <a:buFont typeface="Arial" pitchFamily="34" charset="0"/>
              <a:buChar char="•"/>
            </a:pPr>
            <a:r>
              <a:rPr lang="en-US" dirty="0" smtClean="0">
                <a:latin typeface="Arial" pitchFamily="34" charset="0"/>
                <a:cs typeface="Arial" pitchFamily="34" charset="0"/>
              </a:rPr>
              <a:t>Meaning of “advances towards allotment” is unclear.</a:t>
            </a:r>
          </a:p>
          <a:p>
            <a:pPr marL="742950" lvl="1" indent="-285750">
              <a:buFont typeface="Arial" pitchFamily="34" charset="0"/>
              <a:buChar char="•"/>
            </a:pPr>
            <a:r>
              <a:rPr lang="en-US" dirty="0" smtClean="0">
                <a:latin typeface="Arial" pitchFamily="34" charset="0"/>
                <a:cs typeface="Arial" pitchFamily="34" charset="0"/>
              </a:rPr>
              <a:t>Terms of issue, number of shares, premium, period before which shares will be allotted to be disclosed.</a:t>
            </a:r>
          </a:p>
          <a:p>
            <a:pPr marL="742950" lvl="1" indent="-285750">
              <a:buFont typeface="Arial" pitchFamily="34" charset="0"/>
              <a:buChar char="•"/>
            </a:pPr>
            <a:r>
              <a:rPr lang="en-US" dirty="0" smtClean="0">
                <a:latin typeface="Arial" pitchFamily="34" charset="0"/>
                <a:cs typeface="Arial" pitchFamily="34" charset="0"/>
              </a:rPr>
              <a:t>Disclosure of sufficiency of authorised capital to cover the share application</a:t>
            </a:r>
          </a:p>
        </p:txBody>
      </p:sp>
      <p:sp>
        <p:nvSpPr>
          <p:cNvPr id="5" name="Rectangle 4"/>
          <p:cNvSpPr/>
          <p:nvPr/>
        </p:nvSpPr>
        <p:spPr>
          <a:xfrm>
            <a:off x="1143000" y="0"/>
            <a:ext cx="86868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liabilities</a:t>
            </a:r>
            <a:endParaRPr lang="en-US" sz="36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17024" y="5811768"/>
            <a:ext cx="1018247" cy="773868"/>
          </a:xfrm>
          <a:prstGeom prst="rect">
            <a:avLst/>
          </a:prstGeom>
        </p:spPr>
      </p:pic>
    </p:spTree>
    <p:extLst>
      <p:ext uri="{BB962C8B-B14F-4D97-AF65-F5344CB8AC3E}">
        <p14:creationId xmlns:p14="http://schemas.microsoft.com/office/powerpoint/2010/main" val="3723933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500"/>
                                        <p:tgtEl>
                                          <p:spTgt spid="2">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
                                            <p:txEl>
                                              <p:pRg st="8" end="8"/>
                                            </p:txEl>
                                          </p:spTgt>
                                        </p:tgtEl>
                                        <p:attrNameLst>
                                          <p:attrName>style.visibility</p:attrName>
                                        </p:attrNameLst>
                                      </p:cBhvr>
                                      <p:to>
                                        <p:strVal val="visible"/>
                                      </p:to>
                                    </p:set>
                                    <p:animEffect transition="in" filter="fade">
                                      <p:cBhvr>
                                        <p:cTn id="30" dur="500"/>
                                        <p:tgtEl>
                                          <p:spTgt spid="2">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animEffect transition="in" filter="fade">
                                      <p:cBhvr>
                                        <p:cTn id="33" dur="500"/>
                                        <p:tgtEl>
                                          <p:spTgt spid="2">
                                            <p:txEl>
                                              <p:pRg st="9" end="9"/>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
                                            <p:txEl>
                                              <p:pRg st="10" end="10"/>
                                            </p:txEl>
                                          </p:spTgt>
                                        </p:tgtEl>
                                        <p:attrNameLst>
                                          <p:attrName>style.visibility</p:attrName>
                                        </p:attrNameLst>
                                      </p:cBhvr>
                                      <p:to>
                                        <p:strVal val="visible"/>
                                      </p:to>
                                    </p:set>
                                    <p:animEffect transition="in" filter="fade">
                                      <p:cBhvr>
                                        <p:cTn id="38" dur="500"/>
                                        <p:tgtEl>
                                          <p:spTgt spid="2">
                                            <p:txEl>
                                              <p:pRg st="10" end="10"/>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2">
                                            <p:txEl>
                                              <p:pRg st="11" end="11"/>
                                            </p:txEl>
                                          </p:spTgt>
                                        </p:tgtEl>
                                        <p:attrNameLst>
                                          <p:attrName>style.visibility</p:attrName>
                                        </p:attrNameLst>
                                      </p:cBhvr>
                                      <p:to>
                                        <p:strVal val="visible"/>
                                      </p:to>
                                    </p:set>
                                    <p:animEffect transition="in" filter="fade">
                                      <p:cBhvr>
                                        <p:cTn id="41" dur="500"/>
                                        <p:tgtEl>
                                          <p:spTgt spid="2">
                                            <p:txEl>
                                              <p:pRg st="11" end="11"/>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2">
                                            <p:txEl>
                                              <p:pRg st="12" end="12"/>
                                            </p:txEl>
                                          </p:spTgt>
                                        </p:tgtEl>
                                        <p:attrNameLst>
                                          <p:attrName>style.visibility</p:attrName>
                                        </p:attrNameLst>
                                      </p:cBhvr>
                                      <p:to>
                                        <p:strVal val="visible"/>
                                      </p:to>
                                    </p:set>
                                    <p:animEffect transition="in" filter="fade">
                                      <p:cBhvr>
                                        <p:cTn id="44" dur="500"/>
                                        <p:tgtEl>
                                          <p:spTgt spid="2">
                                            <p:txEl>
                                              <p:pRg st="12" end="12"/>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2">
                                            <p:txEl>
                                              <p:pRg st="13" end="13"/>
                                            </p:txEl>
                                          </p:spTgt>
                                        </p:tgtEl>
                                        <p:attrNameLst>
                                          <p:attrName>style.visibility</p:attrName>
                                        </p:attrNameLst>
                                      </p:cBhvr>
                                      <p:to>
                                        <p:strVal val="visible"/>
                                      </p:to>
                                    </p:set>
                                    <p:animEffect transition="in" filter="fade">
                                      <p:cBhvr>
                                        <p:cTn id="47"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9100" y="618899"/>
            <a:ext cx="8686800" cy="4955203"/>
          </a:xfrm>
          <a:prstGeom prst="rect">
            <a:avLst/>
          </a:prstGeom>
        </p:spPr>
        <p:txBody>
          <a:bodyPr wrap="square">
            <a:spAutoFit/>
          </a:bodyPr>
          <a:lstStyle/>
          <a:p>
            <a:r>
              <a:rPr lang="en-US" sz="2500" dirty="0" smtClean="0">
                <a:latin typeface="Arial" pitchFamily="34" charset="0"/>
                <a:cs typeface="Arial" pitchFamily="34" charset="0"/>
              </a:rPr>
              <a:t>CURRENT </a:t>
            </a:r>
            <a:r>
              <a:rPr lang="en-US" sz="2500" dirty="0">
                <a:latin typeface="Arial" pitchFamily="34" charset="0"/>
                <a:cs typeface="Arial" pitchFamily="34" charset="0"/>
              </a:rPr>
              <a:t>LIABILITIES </a:t>
            </a:r>
            <a:r>
              <a:rPr lang="en-US" sz="2500" dirty="0">
                <a:latin typeface="Arial" pitchFamily="34" charset="0"/>
                <a:cs typeface="Arial" pitchFamily="34" charset="0"/>
                <a:sym typeface="Wingdings" pitchFamily="2" charset="2"/>
              </a:rPr>
              <a:t> </a:t>
            </a:r>
            <a:r>
              <a:rPr lang="en-US" sz="2500" dirty="0" smtClean="0">
                <a:latin typeface="Arial" pitchFamily="34" charset="0"/>
                <a:cs typeface="Arial" pitchFamily="34" charset="0"/>
                <a:sym typeface="Wingdings" pitchFamily="2" charset="2"/>
              </a:rPr>
              <a:t>OTHER </a:t>
            </a:r>
            <a:r>
              <a:rPr lang="en-US" sz="2500" dirty="0" smtClean="0">
                <a:latin typeface="Arial" pitchFamily="34" charset="0"/>
                <a:cs typeface="Arial" pitchFamily="34" charset="0"/>
              </a:rPr>
              <a:t>CURRENT LIABILITIES</a:t>
            </a:r>
          </a:p>
          <a:p>
            <a:pPr marL="285750" indent="-285750">
              <a:spcBef>
                <a:spcPts val="600"/>
              </a:spcBef>
              <a:buFont typeface="Wingdings" pitchFamily="2" charset="2"/>
              <a:buChar char="v"/>
            </a:pPr>
            <a:r>
              <a:rPr lang="en-US" dirty="0" smtClean="0">
                <a:latin typeface="Arial" pitchFamily="34" charset="0"/>
                <a:cs typeface="Arial" pitchFamily="34" charset="0"/>
              </a:rPr>
              <a:t>Application money for allotment of securities due for refund</a:t>
            </a:r>
          </a:p>
          <a:p>
            <a:pPr marL="742950" lvl="1" indent="-285750">
              <a:spcBef>
                <a:spcPts val="600"/>
              </a:spcBef>
              <a:buFont typeface="Arial" pitchFamily="34" charset="0"/>
              <a:buChar char="•"/>
            </a:pPr>
            <a:r>
              <a:rPr lang="en-US" dirty="0" smtClean="0">
                <a:latin typeface="Arial" pitchFamily="34" charset="0"/>
                <a:cs typeface="Arial" pitchFamily="34" charset="0"/>
              </a:rPr>
              <a:t>Period and reasons for which share application money is pending to be disclosed.</a:t>
            </a:r>
          </a:p>
          <a:p>
            <a:pPr marL="742950" lvl="1" indent="-285750">
              <a:spcBef>
                <a:spcPts val="600"/>
              </a:spcBef>
              <a:buFont typeface="Arial" pitchFamily="34" charset="0"/>
              <a:buChar char="•"/>
            </a:pPr>
            <a:r>
              <a:rPr lang="en-US" dirty="0" smtClean="0">
                <a:latin typeface="Arial" pitchFamily="34" charset="0"/>
                <a:cs typeface="Arial" pitchFamily="34" charset="0"/>
              </a:rPr>
              <a:t>Share application money  not exceeding issued capital to form part of Equity, over and above should form part of current liabilities.</a:t>
            </a:r>
          </a:p>
          <a:p>
            <a:pPr marL="285750" indent="-285750">
              <a:spcBef>
                <a:spcPts val="600"/>
              </a:spcBef>
              <a:buFont typeface="Wingdings" pitchFamily="2" charset="2"/>
              <a:buChar char="v"/>
            </a:pPr>
            <a:r>
              <a:rPr lang="en-US" dirty="0" smtClean="0">
                <a:latin typeface="Arial" pitchFamily="34" charset="0"/>
                <a:cs typeface="Arial" pitchFamily="34" charset="0"/>
              </a:rPr>
              <a:t>Unpaid Matured deposits and interest accrued thereon</a:t>
            </a:r>
          </a:p>
          <a:p>
            <a:pPr marL="285750" indent="-285750">
              <a:spcBef>
                <a:spcPts val="600"/>
              </a:spcBef>
              <a:buFont typeface="Wingdings" pitchFamily="2" charset="2"/>
              <a:buChar char="v"/>
            </a:pPr>
            <a:r>
              <a:rPr lang="en-US" dirty="0">
                <a:latin typeface="Arial" pitchFamily="34" charset="0"/>
                <a:cs typeface="Arial" pitchFamily="34" charset="0"/>
              </a:rPr>
              <a:t>Unpaid Matured </a:t>
            </a:r>
            <a:r>
              <a:rPr lang="en-US" dirty="0" smtClean="0">
                <a:latin typeface="Arial" pitchFamily="34" charset="0"/>
                <a:cs typeface="Arial" pitchFamily="34" charset="0"/>
              </a:rPr>
              <a:t>debentures and </a:t>
            </a:r>
            <a:r>
              <a:rPr lang="en-US" dirty="0">
                <a:latin typeface="Arial" pitchFamily="34" charset="0"/>
                <a:cs typeface="Arial" pitchFamily="34" charset="0"/>
              </a:rPr>
              <a:t>interest accrued </a:t>
            </a:r>
            <a:r>
              <a:rPr lang="en-US" dirty="0" smtClean="0">
                <a:latin typeface="Arial" pitchFamily="34" charset="0"/>
                <a:cs typeface="Arial" pitchFamily="34" charset="0"/>
              </a:rPr>
              <a:t>thereon</a:t>
            </a:r>
          </a:p>
          <a:p>
            <a:pPr marL="285750" indent="-285750">
              <a:spcBef>
                <a:spcPts val="600"/>
              </a:spcBef>
              <a:buFont typeface="Wingdings" pitchFamily="2" charset="2"/>
              <a:buChar char="v"/>
            </a:pPr>
            <a:r>
              <a:rPr lang="en-US" dirty="0" smtClean="0">
                <a:latin typeface="Arial" pitchFamily="34" charset="0"/>
                <a:cs typeface="Arial" pitchFamily="34" charset="0"/>
              </a:rPr>
              <a:t>Other payables disclosing its nature.</a:t>
            </a:r>
          </a:p>
          <a:p>
            <a:pPr marL="285750" indent="-285750">
              <a:spcBef>
                <a:spcPts val="600"/>
              </a:spcBef>
              <a:buFont typeface="Wingdings" pitchFamily="2" charset="2"/>
              <a:buChar char="v"/>
            </a:pPr>
            <a:endParaRPr lang="en-US" dirty="0">
              <a:latin typeface="Arial" pitchFamily="34" charset="0"/>
              <a:cs typeface="Arial" pitchFamily="34" charset="0"/>
            </a:endParaRPr>
          </a:p>
          <a:p>
            <a:pPr>
              <a:spcBef>
                <a:spcPts val="600"/>
              </a:spcBef>
            </a:pPr>
            <a:r>
              <a:rPr lang="en-US" sz="2500" dirty="0">
                <a:latin typeface="Arial" pitchFamily="34" charset="0"/>
                <a:cs typeface="Arial" pitchFamily="34" charset="0"/>
              </a:rPr>
              <a:t>CURRENT LIABILITIES </a:t>
            </a:r>
            <a:r>
              <a:rPr lang="en-US" sz="2500" dirty="0">
                <a:latin typeface="Arial" pitchFamily="34" charset="0"/>
                <a:cs typeface="Arial" pitchFamily="34" charset="0"/>
                <a:sym typeface="Wingdings" pitchFamily="2" charset="2"/>
              </a:rPr>
              <a:t> </a:t>
            </a:r>
            <a:r>
              <a:rPr lang="en-US" sz="2500" dirty="0" smtClean="0">
                <a:latin typeface="Arial" pitchFamily="34" charset="0"/>
                <a:cs typeface="Arial" pitchFamily="34" charset="0"/>
                <a:sym typeface="Wingdings" pitchFamily="2" charset="2"/>
              </a:rPr>
              <a:t>SHORT TERM PROVISIONS</a:t>
            </a:r>
          </a:p>
          <a:p>
            <a:pPr marL="342900" indent="-342900">
              <a:lnSpc>
                <a:spcPct val="150000"/>
              </a:lnSpc>
              <a:spcBef>
                <a:spcPts val="600"/>
              </a:spcBef>
              <a:buFont typeface="Wingdings" pitchFamily="2" charset="2"/>
              <a:buChar char="v"/>
            </a:pPr>
            <a:r>
              <a:rPr lang="en-US" dirty="0" smtClean="0">
                <a:latin typeface="Arial" pitchFamily="34" charset="0"/>
                <a:cs typeface="Arial" pitchFamily="34" charset="0"/>
              </a:rPr>
              <a:t>Provision for employee benefits</a:t>
            </a:r>
          </a:p>
          <a:p>
            <a:pPr marL="342900" indent="-342900">
              <a:lnSpc>
                <a:spcPct val="150000"/>
              </a:lnSpc>
              <a:spcBef>
                <a:spcPts val="600"/>
              </a:spcBef>
              <a:buFont typeface="Wingdings" pitchFamily="2" charset="2"/>
              <a:buChar char="v"/>
            </a:pPr>
            <a:r>
              <a:rPr lang="en-US" dirty="0" smtClean="0">
                <a:latin typeface="Arial" pitchFamily="34" charset="0"/>
                <a:cs typeface="Arial" pitchFamily="34" charset="0"/>
              </a:rPr>
              <a:t>Others disclosing its nature</a:t>
            </a:r>
            <a:r>
              <a:rPr lang="en-US" dirty="0">
                <a:latin typeface="Arial" pitchFamily="34" charset="0"/>
                <a:cs typeface="Arial" pitchFamily="34" charset="0"/>
              </a:rPr>
              <a:t> </a:t>
            </a:r>
            <a:r>
              <a:rPr lang="en-US" dirty="0" smtClean="0">
                <a:latin typeface="Arial" pitchFamily="34" charset="0"/>
                <a:cs typeface="Arial" pitchFamily="34" charset="0"/>
              </a:rPr>
              <a:t>– Prov. For income tax, Prov. For warranties etc.</a:t>
            </a:r>
            <a:endParaRPr lang="en-US" dirty="0">
              <a:latin typeface="Arial" pitchFamily="34" charset="0"/>
              <a:cs typeface="Arial" pitchFamily="34" charset="0"/>
            </a:endParaRPr>
          </a:p>
        </p:txBody>
      </p:sp>
      <p:sp>
        <p:nvSpPr>
          <p:cNvPr id="5" name="Rectangle 4"/>
          <p:cNvSpPr/>
          <p:nvPr/>
        </p:nvSpPr>
        <p:spPr>
          <a:xfrm>
            <a:off x="1447800" y="-9144"/>
            <a:ext cx="66294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liabilities</a:t>
            </a:r>
            <a:endParaRPr lang="en-US" sz="36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1000" y="5839616"/>
            <a:ext cx="954024" cy="725058"/>
          </a:xfrm>
          <a:prstGeom prst="rect">
            <a:avLst/>
          </a:prstGeom>
        </p:spPr>
      </p:pic>
    </p:spTree>
    <p:extLst>
      <p:ext uri="{BB962C8B-B14F-4D97-AF65-F5344CB8AC3E}">
        <p14:creationId xmlns:p14="http://schemas.microsoft.com/office/powerpoint/2010/main" val="105229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fade">
                                      <p:cBhvr>
                                        <p:cTn id="25" dur="500"/>
                                        <p:tgtEl>
                                          <p:spTgt spid="2">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8" end="8"/>
                                            </p:txEl>
                                          </p:spTgt>
                                        </p:tgtEl>
                                        <p:attrNameLst>
                                          <p:attrName>style.visibility</p:attrName>
                                        </p:attrNameLst>
                                      </p:cBhvr>
                                      <p:to>
                                        <p:strVal val="visible"/>
                                      </p:to>
                                    </p:set>
                                    <p:animEffect transition="in" filter="fade">
                                      <p:cBhvr>
                                        <p:cTn id="30" dur="500"/>
                                        <p:tgtEl>
                                          <p:spTgt spid="2">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animEffect transition="in" filter="fade">
                                      <p:cBhvr>
                                        <p:cTn id="33" dur="500"/>
                                        <p:tgtEl>
                                          <p:spTgt spid="2">
                                            <p:txEl>
                                              <p:pRg st="9" end="9"/>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2">
                                            <p:txEl>
                                              <p:pRg st="10" end="10"/>
                                            </p:txEl>
                                          </p:spTgt>
                                        </p:tgtEl>
                                        <p:attrNameLst>
                                          <p:attrName>style.visibility</p:attrName>
                                        </p:attrNameLst>
                                      </p:cBhvr>
                                      <p:to>
                                        <p:strVal val="visible"/>
                                      </p:to>
                                    </p:set>
                                    <p:animEffect transition="in" filter="fade">
                                      <p:cBhvr>
                                        <p:cTn id="36"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6400" y="0"/>
            <a:ext cx="57912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ASSETS</a:t>
            </a:r>
            <a:endParaRPr lang="en-US" sz="3600" cap="all" dirty="0">
              <a:solidFill>
                <a:schemeClr val="tx2"/>
              </a:solidFill>
              <a:latin typeface="Cambria" pitchFamily="18" charset="0"/>
              <a:ea typeface="+mj-ea"/>
              <a:cs typeface="+mj-cs"/>
            </a:endParaRPr>
          </a:p>
        </p:txBody>
      </p:sp>
      <p:sp>
        <p:nvSpPr>
          <p:cNvPr id="5" name="Rectangle 4"/>
          <p:cNvSpPr/>
          <p:nvPr/>
        </p:nvSpPr>
        <p:spPr>
          <a:xfrm>
            <a:off x="746760" y="646331"/>
            <a:ext cx="8153400" cy="5816977"/>
          </a:xfrm>
          <a:prstGeom prst="rect">
            <a:avLst/>
          </a:prstGeom>
        </p:spPr>
        <p:txBody>
          <a:bodyPr wrap="square">
            <a:spAutoFit/>
          </a:bodyPr>
          <a:lstStyle/>
          <a:p>
            <a:r>
              <a:rPr lang="en-US" sz="2500" dirty="0" smtClean="0">
                <a:latin typeface="Arial" pitchFamily="34" charset="0"/>
                <a:cs typeface="Arial" pitchFamily="34" charset="0"/>
              </a:rPr>
              <a:t>NON-CURRENT ASSETS </a:t>
            </a:r>
            <a:r>
              <a:rPr lang="en-US" sz="2500" dirty="0" smtClean="0">
                <a:latin typeface="Arial" pitchFamily="34" charset="0"/>
                <a:cs typeface="Arial" pitchFamily="34" charset="0"/>
                <a:sym typeface="Wingdings" pitchFamily="2" charset="2"/>
              </a:rPr>
              <a:t> FIXED ASSETS</a:t>
            </a:r>
          </a:p>
          <a:p>
            <a:pPr marL="285750" indent="-285750">
              <a:spcBef>
                <a:spcPts val="600"/>
              </a:spcBef>
              <a:buFont typeface="Wingdings" pitchFamily="2" charset="2"/>
              <a:buChar char="v"/>
            </a:pPr>
            <a:r>
              <a:rPr lang="en-US" dirty="0" smtClean="0">
                <a:latin typeface="Arial" pitchFamily="34" charset="0"/>
                <a:cs typeface="Arial" pitchFamily="34" charset="0"/>
              </a:rPr>
              <a:t>Tangible Assets – to be classified as:</a:t>
            </a:r>
          </a:p>
          <a:p>
            <a:pPr marL="742950" lvl="1" indent="-285750">
              <a:buFont typeface="Arial" pitchFamily="34" charset="0"/>
              <a:buChar char="•"/>
            </a:pPr>
            <a:r>
              <a:rPr lang="en-US" dirty="0" smtClean="0">
                <a:latin typeface="Arial" pitchFamily="34" charset="0"/>
                <a:cs typeface="Arial" pitchFamily="34" charset="0"/>
              </a:rPr>
              <a:t>Land</a:t>
            </a:r>
          </a:p>
          <a:p>
            <a:pPr marL="742950" lvl="1" indent="-285750">
              <a:buFont typeface="Arial" pitchFamily="34" charset="0"/>
              <a:buChar char="•"/>
            </a:pPr>
            <a:r>
              <a:rPr lang="en-US" dirty="0" smtClean="0">
                <a:latin typeface="Arial" pitchFamily="34" charset="0"/>
                <a:cs typeface="Arial" pitchFamily="34" charset="0"/>
              </a:rPr>
              <a:t>Building</a:t>
            </a:r>
          </a:p>
          <a:p>
            <a:pPr marL="742950" lvl="1" indent="-285750">
              <a:buFont typeface="Arial" pitchFamily="34" charset="0"/>
              <a:buChar char="•"/>
            </a:pPr>
            <a:r>
              <a:rPr lang="en-US" dirty="0" smtClean="0">
                <a:latin typeface="Arial" pitchFamily="34" charset="0"/>
                <a:cs typeface="Arial" pitchFamily="34" charset="0"/>
              </a:rPr>
              <a:t>Plant and Equipment</a:t>
            </a:r>
          </a:p>
          <a:p>
            <a:pPr marL="742950" lvl="1" indent="-285750">
              <a:buFont typeface="Arial" pitchFamily="34" charset="0"/>
              <a:buChar char="•"/>
            </a:pPr>
            <a:r>
              <a:rPr lang="en-US" dirty="0" smtClean="0">
                <a:latin typeface="Arial" pitchFamily="34" charset="0"/>
                <a:cs typeface="Arial" pitchFamily="34" charset="0"/>
              </a:rPr>
              <a:t>Furniture and Fixtures</a:t>
            </a:r>
          </a:p>
          <a:p>
            <a:pPr marL="742950" lvl="1" indent="-285750">
              <a:buFont typeface="Arial" pitchFamily="34" charset="0"/>
              <a:buChar char="•"/>
            </a:pPr>
            <a:r>
              <a:rPr lang="en-US" dirty="0" smtClean="0">
                <a:latin typeface="Arial" pitchFamily="34" charset="0"/>
                <a:cs typeface="Arial" pitchFamily="34" charset="0"/>
              </a:rPr>
              <a:t>Vehicles</a:t>
            </a:r>
          </a:p>
          <a:p>
            <a:pPr marL="742950" lvl="1" indent="-285750">
              <a:buFont typeface="Arial" pitchFamily="34" charset="0"/>
              <a:buChar char="•"/>
            </a:pPr>
            <a:r>
              <a:rPr lang="en-US" dirty="0" smtClean="0">
                <a:latin typeface="Arial" pitchFamily="34" charset="0"/>
                <a:cs typeface="Arial" pitchFamily="34" charset="0"/>
              </a:rPr>
              <a:t>Office Equipment</a:t>
            </a:r>
          </a:p>
          <a:p>
            <a:pPr marL="742950" lvl="1" indent="-285750">
              <a:buFont typeface="Arial" pitchFamily="34" charset="0"/>
              <a:buChar char="•"/>
            </a:pPr>
            <a:r>
              <a:rPr lang="en-US" dirty="0" smtClean="0">
                <a:latin typeface="Arial" pitchFamily="34" charset="0"/>
                <a:cs typeface="Arial" pitchFamily="34" charset="0"/>
              </a:rPr>
              <a:t>Others (nature to be disclosed)</a:t>
            </a:r>
          </a:p>
          <a:p>
            <a:pPr marL="742950" lvl="1" indent="-285750">
              <a:buFont typeface="Arial" pitchFamily="34" charset="0"/>
              <a:buChar char="•"/>
            </a:pPr>
            <a:endParaRPr lang="en-US" dirty="0" smtClean="0">
              <a:latin typeface="Arial" pitchFamily="34" charset="0"/>
              <a:cs typeface="Arial" pitchFamily="34" charset="0"/>
            </a:endParaRPr>
          </a:p>
          <a:p>
            <a:pPr marL="285750" indent="-285750">
              <a:buFont typeface="Wingdings" pitchFamily="2" charset="2"/>
              <a:buChar char="v"/>
            </a:pPr>
            <a:r>
              <a:rPr lang="en-US" dirty="0" smtClean="0">
                <a:latin typeface="Arial" pitchFamily="34" charset="0"/>
                <a:cs typeface="Arial" pitchFamily="34" charset="0"/>
              </a:rPr>
              <a:t>Intangible </a:t>
            </a:r>
            <a:r>
              <a:rPr lang="en-US" dirty="0">
                <a:latin typeface="Arial" pitchFamily="34" charset="0"/>
                <a:cs typeface="Arial" pitchFamily="34" charset="0"/>
              </a:rPr>
              <a:t>Assets – to be classified as</a:t>
            </a:r>
            <a:r>
              <a:rPr lang="en-US" dirty="0" smtClean="0">
                <a:latin typeface="Arial" pitchFamily="34" charset="0"/>
                <a:cs typeface="Arial" pitchFamily="34" charset="0"/>
              </a:rPr>
              <a:t>:</a:t>
            </a:r>
          </a:p>
          <a:p>
            <a:pPr marL="742950" lvl="1" indent="-285750">
              <a:buFont typeface="Arial" pitchFamily="34" charset="0"/>
              <a:buChar char="•"/>
            </a:pPr>
            <a:r>
              <a:rPr lang="en-US" dirty="0" smtClean="0">
                <a:latin typeface="Arial" pitchFamily="34" charset="0"/>
                <a:cs typeface="Arial" pitchFamily="34" charset="0"/>
              </a:rPr>
              <a:t>Goodwill</a:t>
            </a:r>
          </a:p>
          <a:p>
            <a:pPr marL="742950" lvl="1" indent="-285750">
              <a:buFont typeface="Arial" pitchFamily="34" charset="0"/>
              <a:buChar char="•"/>
            </a:pPr>
            <a:r>
              <a:rPr lang="en-US" dirty="0" smtClean="0">
                <a:latin typeface="Arial" pitchFamily="34" charset="0"/>
                <a:cs typeface="Arial" pitchFamily="34" charset="0"/>
              </a:rPr>
              <a:t>Brands </a:t>
            </a:r>
            <a:r>
              <a:rPr lang="en-US" dirty="0">
                <a:latin typeface="Arial" pitchFamily="34" charset="0"/>
                <a:cs typeface="Arial" pitchFamily="34" charset="0"/>
              </a:rPr>
              <a:t>/</a:t>
            </a:r>
            <a:r>
              <a:rPr lang="en-US" dirty="0" smtClean="0">
                <a:latin typeface="Arial" pitchFamily="34" charset="0"/>
                <a:cs typeface="Arial" pitchFamily="34" charset="0"/>
              </a:rPr>
              <a:t>trademarks.</a:t>
            </a:r>
          </a:p>
          <a:p>
            <a:pPr marL="742950" lvl="1" indent="-285750">
              <a:buFont typeface="Arial" pitchFamily="34" charset="0"/>
              <a:buChar char="•"/>
            </a:pPr>
            <a:r>
              <a:rPr lang="en-US" dirty="0" smtClean="0">
                <a:latin typeface="Arial" pitchFamily="34" charset="0"/>
                <a:cs typeface="Arial" pitchFamily="34" charset="0"/>
              </a:rPr>
              <a:t>Computer software</a:t>
            </a:r>
          </a:p>
          <a:p>
            <a:pPr marL="742950" lvl="1" indent="-285750">
              <a:buFont typeface="Arial" pitchFamily="34" charset="0"/>
              <a:buChar char="•"/>
            </a:pPr>
            <a:r>
              <a:rPr lang="en-US" dirty="0" smtClean="0">
                <a:latin typeface="Arial" pitchFamily="34" charset="0"/>
                <a:cs typeface="Arial" pitchFamily="34" charset="0"/>
              </a:rPr>
              <a:t>Mastheads </a:t>
            </a:r>
            <a:r>
              <a:rPr lang="en-US" dirty="0">
                <a:latin typeface="Arial" pitchFamily="34" charset="0"/>
                <a:cs typeface="Arial" pitchFamily="34" charset="0"/>
              </a:rPr>
              <a:t>and publishing </a:t>
            </a:r>
            <a:r>
              <a:rPr lang="en-US" dirty="0" smtClean="0">
                <a:latin typeface="Arial" pitchFamily="34" charset="0"/>
                <a:cs typeface="Arial" pitchFamily="34" charset="0"/>
              </a:rPr>
              <a:t>titles</a:t>
            </a:r>
          </a:p>
          <a:p>
            <a:pPr marL="742950" lvl="1" indent="-285750">
              <a:buFont typeface="Arial" pitchFamily="34" charset="0"/>
              <a:buChar char="•"/>
            </a:pPr>
            <a:r>
              <a:rPr lang="en-US" dirty="0" smtClean="0">
                <a:latin typeface="Arial" pitchFamily="34" charset="0"/>
                <a:cs typeface="Arial" pitchFamily="34" charset="0"/>
              </a:rPr>
              <a:t>Mining rights.</a:t>
            </a:r>
          </a:p>
          <a:p>
            <a:pPr marL="742950" lvl="1" indent="-285750">
              <a:buFont typeface="Arial" pitchFamily="34" charset="0"/>
              <a:buChar char="•"/>
            </a:pPr>
            <a:r>
              <a:rPr lang="en-US" dirty="0" smtClean="0">
                <a:latin typeface="Arial" pitchFamily="34" charset="0"/>
                <a:cs typeface="Arial" pitchFamily="34" charset="0"/>
              </a:rPr>
              <a:t>Copyrights, patents </a:t>
            </a:r>
            <a:r>
              <a:rPr lang="en-US" dirty="0">
                <a:latin typeface="Arial" pitchFamily="34" charset="0"/>
                <a:cs typeface="Arial" pitchFamily="34" charset="0"/>
              </a:rPr>
              <a:t>and other </a:t>
            </a:r>
            <a:r>
              <a:rPr lang="en-US" dirty="0" smtClean="0">
                <a:latin typeface="Arial" pitchFamily="34" charset="0"/>
                <a:cs typeface="Arial" pitchFamily="34" charset="0"/>
              </a:rPr>
              <a:t>IPR, </a:t>
            </a:r>
            <a:r>
              <a:rPr lang="en-US" dirty="0">
                <a:latin typeface="Arial" pitchFamily="34" charset="0"/>
                <a:cs typeface="Arial" pitchFamily="34" charset="0"/>
              </a:rPr>
              <a:t>services and operating </a:t>
            </a:r>
            <a:r>
              <a:rPr lang="en-US" dirty="0" smtClean="0">
                <a:latin typeface="Arial" pitchFamily="34" charset="0"/>
                <a:cs typeface="Arial" pitchFamily="34" charset="0"/>
              </a:rPr>
              <a:t>rights.</a:t>
            </a:r>
          </a:p>
          <a:p>
            <a:pPr marL="742950" lvl="1" indent="-285750">
              <a:buFont typeface="Arial" pitchFamily="34" charset="0"/>
              <a:buChar char="•"/>
            </a:pPr>
            <a:r>
              <a:rPr lang="en-US" dirty="0" smtClean="0">
                <a:latin typeface="Arial" pitchFamily="34" charset="0"/>
                <a:cs typeface="Arial" pitchFamily="34" charset="0"/>
              </a:rPr>
              <a:t>Recipes</a:t>
            </a:r>
            <a:r>
              <a:rPr lang="en-US" dirty="0">
                <a:latin typeface="Arial" pitchFamily="34" charset="0"/>
                <a:cs typeface="Arial" pitchFamily="34" charset="0"/>
              </a:rPr>
              <a:t>, formulae, models, designs and </a:t>
            </a:r>
            <a:r>
              <a:rPr lang="en-US" dirty="0" smtClean="0">
                <a:latin typeface="Arial" pitchFamily="34" charset="0"/>
                <a:cs typeface="Arial" pitchFamily="34" charset="0"/>
              </a:rPr>
              <a:t>prototypes.</a:t>
            </a:r>
          </a:p>
          <a:p>
            <a:pPr marL="742950" lvl="1" indent="-285750">
              <a:buFont typeface="Arial" pitchFamily="34" charset="0"/>
              <a:buChar char="•"/>
            </a:pPr>
            <a:r>
              <a:rPr lang="en-US" dirty="0" smtClean="0">
                <a:latin typeface="Arial" pitchFamily="34" charset="0"/>
                <a:cs typeface="Arial" pitchFamily="34" charset="0"/>
              </a:rPr>
              <a:t>Licenses </a:t>
            </a:r>
            <a:r>
              <a:rPr lang="en-US" dirty="0">
                <a:latin typeface="Arial" pitchFamily="34" charset="0"/>
                <a:cs typeface="Arial" pitchFamily="34" charset="0"/>
              </a:rPr>
              <a:t>and </a:t>
            </a:r>
            <a:r>
              <a:rPr lang="en-US" dirty="0" smtClean="0">
                <a:latin typeface="Arial" pitchFamily="34" charset="0"/>
                <a:cs typeface="Arial" pitchFamily="34" charset="0"/>
              </a:rPr>
              <a:t>franchise</a:t>
            </a:r>
          </a:p>
          <a:p>
            <a:pPr marL="742950" lvl="1" indent="-285750">
              <a:buFont typeface="Arial" pitchFamily="34" charset="0"/>
              <a:buChar char="•"/>
            </a:pPr>
            <a:r>
              <a:rPr lang="en-US" dirty="0" smtClean="0">
                <a:latin typeface="Arial" pitchFamily="34" charset="0"/>
                <a:cs typeface="Arial" pitchFamily="34" charset="0"/>
              </a:rPr>
              <a:t>Others </a:t>
            </a:r>
            <a:r>
              <a:rPr lang="en-US" dirty="0">
                <a:latin typeface="Arial" pitchFamily="34" charset="0"/>
                <a:cs typeface="Arial" pitchFamily="34" charset="0"/>
              </a:rPr>
              <a:t>(specify nature</a:t>
            </a:r>
            <a:r>
              <a:rPr lang="en-US" dirty="0" smtClean="0">
                <a:latin typeface="Arial" pitchFamily="34" charset="0"/>
                <a:cs typeface="Arial" pitchFamily="34" charset="0"/>
              </a:rPr>
              <a:t>)</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4800" y="6019800"/>
            <a:ext cx="954024" cy="725058"/>
          </a:xfrm>
          <a:prstGeom prst="rect">
            <a:avLst/>
          </a:prstGeom>
        </p:spPr>
      </p:pic>
    </p:spTree>
    <p:extLst>
      <p:ext uri="{BB962C8B-B14F-4D97-AF65-F5344CB8AC3E}">
        <p14:creationId xmlns:p14="http://schemas.microsoft.com/office/powerpoint/2010/main" val="303918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500"/>
                                        <p:tgtEl>
                                          <p:spTgt spid="5">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500"/>
                                        <p:tgtEl>
                                          <p:spTgt spid="5">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fade">
                                      <p:cBhvr>
                                        <p:cTn id="22" dur="500"/>
                                        <p:tgtEl>
                                          <p:spTgt spid="5">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fade">
                                      <p:cBhvr>
                                        <p:cTn id="25" dur="500"/>
                                        <p:tgtEl>
                                          <p:spTgt spid="5">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animEffect transition="in" filter="fade">
                                      <p:cBhvr>
                                        <p:cTn id="28" dur="500"/>
                                        <p:tgtEl>
                                          <p:spTgt spid="5">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Effect transition="in" filter="fade">
                                      <p:cBhvr>
                                        <p:cTn id="31" dur="500"/>
                                        <p:tgtEl>
                                          <p:spTgt spid="5">
                                            <p:txEl>
                                              <p:pRg st="8" end="8"/>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5">
                                            <p:txEl>
                                              <p:pRg st="10" end="10"/>
                                            </p:txEl>
                                          </p:spTgt>
                                        </p:tgtEl>
                                        <p:attrNameLst>
                                          <p:attrName>style.visibility</p:attrName>
                                        </p:attrNameLst>
                                      </p:cBhvr>
                                      <p:to>
                                        <p:strVal val="visible"/>
                                      </p:to>
                                    </p:set>
                                    <p:animEffect transition="in" filter="fade">
                                      <p:cBhvr>
                                        <p:cTn id="36" dur="500"/>
                                        <p:tgtEl>
                                          <p:spTgt spid="5">
                                            <p:txEl>
                                              <p:pRg st="10" end="1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5">
                                            <p:txEl>
                                              <p:pRg st="11" end="11"/>
                                            </p:txEl>
                                          </p:spTgt>
                                        </p:tgtEl>
                                        <p:attrNameLst>
                                          <p:attrName>style.visibility</p:attrName>
                                        </p:attrNameLst>
                                      </p:cBhvr>
                                      <p:to>
                                        <p:strVal val="visible"/>
                                      </p:to>
                                    </p:set>
                                    <p:animEffect transition="in" filter="fade">
                                      <p:cBhvr>
                                        <p:cTn id="39" dur="500"/>
                                        <p:tgtEl>
                                          <p:spTgt spid="5">
                                            <p:txEl>
                                              <p:pRg st="11" end="11"/>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5">
                                            <p:txEl>
                                              <p:pRg st="12" end="12"/>
                                            </p:txEl>
                                          </p:spTgt>
                                        </p:tgtEl>
                                        <p:attrNameLst>
                                          <p:attrName>style.visibility</p:attrName>
                                        </p:attrNameLst>
                                      </p:cBhvr>
                                      <p:to>
                                        <p:strVal val="visible"/>
                                      </p:to>
                                    </p:set>
                                    <p:animEffect transition="in" filter="fade">
                                      <p:cBhvr>
                                        <p:cTn id="42" dur="500"/>
                                        <p:tgtEl>
                                          <p:spTgt spid="5">
                                            <p:txEl>
                                              <p:pRg st="12" end="12"/>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5">
                                            <p:txEl>
                                              <p:pRg st="13" end="13"/>
                                            </p:txEl>
                                          </p:spTgt>
                                        </p:tgtEl>
                                        <p:attrNameLst>
                                          <p:attrName>style.visibility</p:attrName>
                                        </p:attrNameLst>
                                      </p:cBhvr>
                                      <p:to>
                                        <p:strVal val="visible"/>
                                      </p:to>
                                    </p:set>
                                    <p:animEffect transition="in" filter="fade">
                                      <p:cBhvr>
                                        <p:cTn id="45" dur="500"/>
                                        <p:tgtEl>
                                          <p:spTgt spid="5">
                                            <p:txEl>
                                              <p:pRg st="13" end="13"/>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5">
                                            <p:txEl>
                                              <p:pRg st="14" end="14"/>
                                            </p:txEl>
                                          </p:spTgt>
                                        </p:tgtEl>
                                        <p:attrNameLst>
                                          <p:attrName>style.visibility</p:attrName>
                                        </p:attrNameLst>
                                      </p:cBhvr>
                                      <p:to>
                                        <p:strVal val="visible"/>
                                      </p:to>
                                    </p:set>
                                    <p:animEffect transition="in" filter="fade">
                                      <p:cBhvr>
                                        <p:cTn id="48" dur="500"/>
                                        <p:tgtEl>
                                          <p:spTgt spid="5">
                                            <p:txEl>
                                              <p:pRg st="14" end="14"/>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5">
                                            <p:txEl>
                                              <p:pRg st="15" end="15"/>
                                            </p:txEl>
                                          </p:spTgt>
                                        </p:tgtEl>
                                        <p:attrNameLst>
                                          <p:attrName>style.visibility</p:attrName>
                                        </p:attrNameLst>
                                      </p:cBhvr>
                                      <p:to>
                                        <p:strVal val="visible"/>
                                      </p:to>
                                    </p:set>
                                    <p:animEffect transition="in" filter="fade">
                                      <p:cBhvr>
                                        <p:cTn id="51" dur="500"/>
                                        <p:tgtEl>
                                          <p:spTgt spid="5">
                                            <p:txEl>
                                              <p:pRg st="15" end="15"/>
                                            </p:txEl>
                                          </p:spTgt>
                                        </p:tgtEl>
                                      </p:cBhvr>
                                    </p:animEffect>
                                  </p:childTnLst>
                                </p:cTn>
                              </p:par>
                              <p:par>
                                <p:cTn id="52" presetID="10" presetClass="entr" presetSubtype="0" fill="hold" nodeType="withEffect">
                                  <p:stCondLst>
                                    <p:cond delay="0"/>
                                  </p:stCondLst>
                                  <p:childTnLst>
                                    <p:set>
                                      <p:cBhvr>
                                        <p:cTn id="53" dur="1" fill="hold">
                                          <p:stCondLst>
                                            <p:cond delay="0"/>
                                          </p:stCondLst>
                                        </p:cTn>
                                        <p:tgtEl>
                                          <p:spTgt spid="5">
                                            <p:txEl>
                                              <p:pRg st="16" end="16"/>
                                            </p:txEl>
                                          </p:spTgt>
                                        </p:tgtEl>
                                        <p:attrNameLst>
                                          <p:attrName>style.visibility</p:attrName>
                                        </p:attrNameLst>
                                      </p:cBhvr>
                                      <p:to>
                                        <p:strVal val="visible"/>
                                      </p:to>
                                    </p:set>
                                    <p:animEffect transition="in" filter="fade">
                                      <p:cBhvr>
                                        <p:cTn id="54" dur="500"/>
                                        <p:tgtEl>
                                          <p:spTgt spid="5">
                                            <p:txEl>
                                              <p:pRg st="16" end="16"/>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5">
                                            <p:txEl>
                                              <p:pRg st="17" end="17"/>
                                            </p:txEl>
                                          </p:spTgt>
                                        </p:tgtEl>
                                        <p:attrNameLst>
                                          <p:attrName>style.visibility</p:attrName>
                                        </p:attrNameLst>
                                      </p:cBhvr>
                                      <p:to>
                                        <p:strVal val="visible"/>
                                      </p:to>
                                    </p:set>
                                    <p:animEffect transition="in" filter="fade">
                                      <p:cBhvr>
                                        <p:cTn id="57" dur="500"/>
                                        <p:tgtEl>
                                          <p:spTgt spid="5">
                                            <p:txEl>
                                              <p:pRg st="17" end="17"/>
                                            </p:txEl>
                                          </p:spTgt>
                                        </p:tgtEl>
                                      </p:cBhvr>
                                    </p:animEffect>
                                  </p:childTnLst>
                                </p:cTn>
                              </p:par>
                              <p:par>
                                <p:cTn id="58" presetID="10" presetClass="entr" presetSubtype="0" fill="hold" nodeType="withEffect">
                                  <p:stCondLst>
                                    <p:cond delay="0"/>
                                  </p:stCondLst>
                                  <p:childTnLst>
                                    <p:set>
                                      <p:cBhvr>
                                        <p:cTn id="59" dur="1" fill="hold">
                                          <p:stCondLst>
                                            <p:cond delay="0"/>
                                          </p:stCondLst>
                                        </p:cTn>
                                        <p:tgtEl>
                                          <p:spTgt spid="5">
                                            <p:txEl>
                                              <p:pRg st="18" end="18"/>
                                            </p:txEl>
                                          </p:spTgt>
                                        </p:tgtEl>
                                        <p:attrNameLst>
                                          <p:attrName>style.visibility</p:attrName>
                                        </p:attrNameLst>
                                      </p:cBhvr>
                                      <p:to>
                                        <p:strVal val="visible"/>
                                      </p:to>
                                    </p:set>
                                    <p:animEffect transition="in" filter="fade">
                                      <p:cBhvr>
                                        <p:cTn id="60" dur="500"/>
                                        <p:tgtEl>
                                          <p:spTgt spid="5">
                                            <p:txEl>
                                              <p:pRg st="18" end="18"/>
                                            </p:txEl>
                                          </p:spTgt>
                                        </p:tgtEl>
                                      </p:cBhvr>
                                    </p:animEffect>
                                  </p:childTnLst>
                                </p:cTn>
                              </p:par>
                              <p:par>
                                <p:cTn id="61" presetID="10" presetClass="entr" presetSubtype="0" fill="hold" nodeType="withEffect">
                                  <p:stCondLst>
                                    <p:cond delay="0"/>
                                  </p:stCondLst>
                                  <p:childTnLst>
                                    <p:set>
                                      <p:cBhvr>
                                        <p:cTn id="62" dur="1" fill="hold">
                                          <p:stCondLst>
                                            <p:cond delay="0"/>
                                          </p:stCondLst>
                                        </p:cTn>
                                        <p:tgtEl>
                                          <p:spTgt spid="5">
                                            <p:txEl>
                                              <p:pRg st="19" end="19"/>
                                            </p:txEl>
                                          </p:spTgt>
                                        </p:tgtEl>
                                        <p:attrNameLst>
                                          <p:attrName>style.visibility</p:attrName>
                                        </p:attrNameLst>
                                      </p:cBhvr>
                                      <p:to>
                                        <p:strVal val="visible"/>
                                      </p:to>
                                    </p:set>
                                    <p:animEffect transition="in" filter="fade">
                                      <p:cBhvr>
                                        <p:cTn id="63" dur="500"/>
                                        <p:tgtEl>
                                          <p:spTgt spid="5">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47800" y="27432"/>
            <a:ext cx="57150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ASSETS</a:t>
            </a:r>
            <a:endParaRPr lang="en-US" sz="3600" cap="all" dirty="0">
              <a:solidFill>
                <a:schemeClr val="tx2"/>
              </a:solidFill>
              <a:latin typeface="Cambria" pitchFamily="18" charset="0"/>
              <a:ea typeface="+mj-ea"/>
              <a:cs typeface="+mj-cs"/>
            </a:endParaRPr>
          </a:p>
        </p:txBody>
      </p:sp>
      <p:sp>
        <p:nvSpPr>
          <p:cNvPr id="5" name="Rectangle 4"/>
          <p:cNvSpPr/>
          <p:nvPr/>
        </p:nvSpPr>
        <p:spPr>
          <a:xfrm>
            <a:off x="429768" y="685955"/>
            <a:ext cx="8686800" cy="4216539"/>
          </a:xfrm>
          <a:prstGeom prst="rect">
            <a:avLst/>
          </a:prstGeom>
        </p:spPr>
        <p:txBody>
          <a:bodyPr wrap="square">
            <a:spAutoFit/>
          </a:bodyPr>
          <a:lstStyle/>
          <a:p>
            <a:r>
              <a:rPr lang="en-US" sz="2500" dirty="0" smtClean="0">
                <a:latin typeface="Arial" pitchFamily="34" charset="0"/>
                <a:cs typeface="Arial" pitchFamily="34" charset="0"/>
              </a:rPr>
              <a:t>NON-CURRENT ASSETS </a:t>
            </a:r>
            <a:r>
              <a:rPr lang="en-US" sz="2500" dirty="0" smtClean="0">
                <a:latin typeface="Arial" pitchFamily="34" charset="0"/>
                <a:cs typeface="Arial" pitchFamily="34" charset="0"/>
                <a:sym typeface="Wingdings" pitchFamily="2" charset="2"/>
              </a:rPr>
              <a:t> FIXED ASSETS</a:t>
            </a:r>
          </a:p>
          <a:p>
            <a:pPr marL="285750" indent="-285750">
              <a:spcBef>
                <a:spcPts val="600"/>
              </a:spcBef>
              <a:buFont typeface="Wingdings" pitchFamily="2" charset="2"/>
              <a:buChar char="v"/>
            </a:pPr>
            <a:r>
              <a:rPr lang="en-US" dirty="0" smtClean="0">
                <a:latin typeface="Arial" pitchFamily="34" charset="0"/>
                <a:cs typeface="Arial" pitchFamily="34" charset="0"/>
              </a:rPr>
              <a:t>Within tangible Assets, assets under lease to be disclosed separately for each class.</a:t>
            </a:r>
          </a:p>
          <a:p>
            <a:pPr marL="285750" indent="-285750">
              <a:spcBef>
                <a:spcPts val="600"/>
              </a:spcBef>
              <a:buFont typeface="Wingdings" pitchFamily="2" charset="2"/>
              <a:buChar char="v"/>
            </a:pPr>
            <a:endParaRPr lang="en-US" dirty="0" smtClean="0">
              <a:latin typeface="Arial" pitchFamily="34" charset="0"/>
              <a:cs typeface="Arial" pitchFamily="34" charset="0"/>
            </a:endParaRPr>
          </a:p>
          <a:p>
            <a:pPr marL="285750" indent="-285750">
              <a:spcBef>
                <a:spcPts val="600"/>
              </a:spcBef>
              <a:buFont typeface="Wingdings" pitchFamily="2" charset="2"/>
              <a:buChar char="v"/>
            </a:pPr>
            <a:r>
              <a:rPr lang="en-US" dirty="0" smtClean="0">
                <a:latin typeface="Arial" pitchFamily="34" charset="0"/>
                <a:cs typeface="Arial" pitchFamily="34" charset="0"/>
              </a:rPr>
              <a:t>For both, tangible and intangible assets</a:t>
            </a:r>
          </a:p>
          <a:p>
            <a:pPr marL="742950" lvl="1" indent="-285750">
              <a:spcBef>
                <a:spcPts val="1200"/>
              </a:spcBef>
              <a:buFont typeface="Arial" pitchFamily="34" charset="0"/>
              <a:buChar char="•"/>
            </a:pPr>
            <a:r>
              <a:rPr lang="en-US" dirty="0" smtClean="0">
                <a:latin typeface="Arial" pitchFamily="34" charset="0"/>
                <a:cs typeface="Arial" pitchFamily="34" charset="0"/>
              </a:rPr>
              <a:t>Reconciliation of carrying amounts at the beginning and at the end of the reporting periods to be given.</a:t>
            </a:r>
          </a:p>
          <a:p>
            <a:pPr marL="742950" lvl="1" indent="-285750">
              <a:spcBef>
                <a:spcPts val="1200"/>
              </a:spcBef>
              <a:buFont typeface="Arial" pitchFamily="34" charset="0"/>
              <a:buChar char="•"/>
            </a:pPr>
            <a:r>
              <a:rPr lang="en-US" dirty="0" smtClean="0">
                <a:latin typeface="Arial" pitchFamily="34" charset="0"/>
                <a:cs typeface="Arial" pitchFamily="34" charset="0"/>
              </a:rPr>
              <a:t>Additions, disposals, acquisitions through business combinations, other adjustments, depreciation/amortisation and impairment  losses /reversals to be disclosed</a:t>
            </a:r>
          </a:p>
          <a:p>
            <a:pPr marL="742950" lvl="1" indent="-285750">
              <a:spcBef>
                <a:spcPts val="1200"/>
              </a:spcBef>
              <a:buFont typeface="Arial" pitchFamily="34" charset="0"/>
              <a:buChar char="•"/>
            </a:pPr>
            <a:r>
              <a:rPr lang="en-US" dirty="0" smtClean="0">
                <a:latin typeface="Arial" pitchFamily="34" charset="0"/>
                <a:cs typeface="Arial" pitchFamily="34" charset="0"/>
              </a:rPr>
              <a:t>Sums written off or added on revaluation of assets to be disclosed by way of a note for first 5 years subsequent to the date of such increase / decrease.</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2400" y="5638800"/>
            <a:ext cx="1261872" cy="959022"/>
          </a:xfrm>
          <a:prstGeom prst="rect">
            <a:avLst/>
          </a:prstGeom>
        </p:spPr>
      </p:pic>
    </p:spTree>
    <p:extLst>
      <p:ext uri="{BB962C8B-B14F-4D97-AF65-F5344CB8AC3E}">
        <p14:creationId xmlns:p14="http://schemas.microsoft.com/office/powerpoint/2010/main" val="1465403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fade">
                                      <p:cBhvr>
                                        <p:cTn id="21" dur="500"/>
                                        <p:tgtEl>
                                          <p:spTgt spid="5">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animEffect transition="in" filter="fade">
                                      <p:cBhvr>
                                        <p:cTn id="24"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90781"/>
            <a:ext cx="8848344" cy="5355312"/>
          </a:xfrm>
          <a:prstGeom prst="rect">
            <a:avLst/>
          </a:prstGeom>
        </p:spPr>
        <p:txBody>
          <a:bodyPr wrap="square">
            <a:spAutoFit/>
          </a:bodyPr>
          <a:lstStyle/>
          <a:p>
            <a:r>
              <a:rPr lang="en-US" sz="2400" dirty="0" smtClean="0">
                <a:latin typeface="Arial" pitchFamily="34" charset="0"/>
                <a:cs typeface="Arial" pitchFamily="34" charset="0"/>
              </a:rPr>
              <a:t>NON-CURRENT ASSETS </a:t>
            </a:r>
            <a:r>
              <a:rPr lang="en-US" sz="2400" dirty="0" smtClean="0">
                <a:latin typeface="Arial" pitchFamily="34" charset="0"/>
                <a:cs typeface="Arial" pitchFamily="34" charset="0"/>
                <a:sym typeface="Wingdings" pitchFamily="2" charset="2"/>
              </a:rPr>
              <a:t> </a:t>
            </a:r>
            <a:r>
              <a:rPr lang="en-US" sz="2400" dirty="0" smtClean="0">
                <a:latin typeface="Arial" pitchFamily="34" charset="0"/>
                <a:cs typeface="Arial" pitchFamily="34" charset="0"/>
              </a:rPr>
              <a:t>NON CURRENT INVESTMENTS</a:t>
            </a:r>
            <a:endParaRPr lang="en-US" sz="2400" dirty="0">
              <a:latin typeface="Arial" pitchFamily="34" charset="0"/>
              <a:cs typeface="Arial" pitchFamily="34" charset="0"/>
            </a:endParaRPr>
          </a:p>
          <a:p>
            <a:pPr marL="285750" indent="-285750">
              <a:buFont typeface="Wingdings" pitchFamily="2" charset="2"/>
              <a:buChar char="v"/>
            </a:pPr>
            <a:r>
              <a:rPr lang="en-US" dirty="0" smtClean="0">
                <a:latin typeface="Arial" pitchFamily="34" charset="0"/>
                <a:cs typeface="Arial" pitchFamily="34" charset="0"/>
              </a:rPr>
              <a:t>Non-current </a:t>
            </a:r>
            <a:r>
              <a:rPr lang="en-US" dirty="0">
                <a:latin typeface="Arial" pitchFamily="34" charset="0"/>
                <a:cs typeface="Arial" pitchFamily="34" charset="0"/>
              </a:rPr>
              <a:t>investments shall be classified as </a:t>
            </a:r>
            <a:r>
              <a:rPr lang="en-US" dirty="0" smtClean="0">
                <a:latin typeface="Arial" pitchFamily="34" charset="0"/>
                <a:cs typeface="Arial" pitchFamily="34" charset="0"/>
              </a:rPr>
              <a:t>trade investments </a:t>
            </a:r>
            <a:r>
              <a:rPr lang="en-US" dirty="0">
                <a:latin typeface="Arial" pitchFamily="34" charset="0"/>
                <a:cs typeface="Arial" pitchFamily="34" charset="0"/>
              </a:rPr>
              <a:t>and </a:t>
            </a:r>
            <a:r>
              <a:rPr lang="en-US" dirty="0" smtClean="0">
                <a:latin typeface="Arial" pitchFamily="34" charset="0"/>
                <a:cs typeface="Arial" pitchFamily="34" charset="0"/>
              </a:rPr>
              <a:t>other </a:t>
            </a:r>
            <a:r>
              <a:rPr lang="en-US" dirty="0">
                <a:latin typeface="Arial" pitchFamily="34" charset="0"/>
                <a:cs typeface="Arial" pitchFamily="34" charset="0"/>
              </a:rPr>
              <a:t>investments and </a:t>
            </a:r>
            <a:r>
              <a:rPr lang="en-US" dirty="0" smtClean="0">
                <a:latin typeface="Arial" pitchFamily="34" charset="0"/>
                <a:cs typeface="Arial" pitchFamily="34" charset="0"/>
              </a:rPr>
              <a:t>further classified as:</a:t>
            </a:r>
          </a:p>
          <a:p>
            <a:pPr marL="742950" lvl="1" indent="-285750">
              <a:buFont typeface="Arial" pitchFamily="34" charset="0"/>
              <a:buChar char="•"/>
            </a:pPr>
            <a:r>
              <a:rPr lang="en-US" dirty="0" smtClean="0">
                <a:latin typeface="Arial" pitchFamily="34" charset="0"/>
                <a:cs typeface="Arial" pitchFamily="34" charset="0"/>
              </a:rPr>
              <a:t>Investment property</a:t>
            </a:r>
          </a:p>
          <a:p>
            <a:pPr marL="742950" lvl="1" indent="-285750">
              <a:buFont typeface="Arial" pitchFamily="34" charset="0"/>
              <a:buChar char="•"/>
            </a:pPr>
            <a:r>
              <a:rPr lang="en-US" dirty="0" smtClean="0">
                <a:latin typeface="Arial" pitchFamily="34" charset="0"/>
                <a:cs typeface="Arial" pitchFamily="34" charset="0"/>
              </a:rPr>
              <a:t>Investments </a:t>
            </a:r>
            <a:r>
              <a:rPr lang="en-US" dirty="0">
                <a:latin typeface="Arial" pitchFamily="34" charset="0"/>
                <a:cs typeface="Arial" pitchFamily="34" charset="0"/>
              </a:rPr>
              <a:t>in Equity </a:t>
            </a:r>
            <a:r>
              <a:rPr lang="en-US" dirty="0" smtClean="0">
                <a:latin typeface="Arial" pitchFamily="34" charset="0"/>
                <a:cs typeface="Arial" pitchFamily="34" charset="0"/>
              </a:rPr>
              <a:t>Instruments</a:t>
            </a:r>
          </a:p>
          <a:p>
            <a:pPr marL="742950" lvl="1" indent="-285750">
              <a:buFont typeface="Arial" pitchFamily="34" charset="0"/>
              <a:buChar char="•"/>
            </a:pPr>
            <a:r>
              <a:rPr lang="en-US" dirty="0" smtClean="0">
                <a:latin typeface="Arial" pitchFamily="34" charset="0"/>
                <a:cs typeface="Arial" pitchFamily="34" charset="0"/>
              </a:rPr>
              <a:t>Investments </a:t>
            </a:r>
            <a:r>
              <a:rPr lang="en-US" dirty="0">
                <a:latin typeface="Arial" pitchFamily="34" charset="0"/>
                <a:cs typeface="Arial" pitchFamily="34" charset="0"/>
              </a:rPr>
              <a:t>in preference </a:t>
            </a:r>
            <a:r>
              <a:rPr lang="en-US" dirty="0" smtClean="0">
                <a:latin typeface="Arial" pitchFamily="34" charset="0"/>
                <a:cs typeface="Arial" pitchFamily="34" charset="0"/>
              </a:rPr>
              <a:t>shares</a:t>
            </a:r>
          </a:p>
          <a:p>
            <a:pPr marL="742950" lvl="1" indent="-285750">
              <a:buFont typeface="Arial" pitchFamily="34" charset="0"/>
              <a:buChar char="•"/>
            </a:pPr>
            <a:r>
              <a:rPr lang="en-US" dirty="0" smtClean="0">
                <a:latin typeface="Arial" pitchFamily="34" charset="0"/>
                <a:cs typeface="Arial" pitchFamily="34" charset="0"/>
              </a:rPr>
              <a:t>Investments </a:t>
            </a:r>
            <a:r>
              <a:rPr lang="en-US" dirty="0">
                <a:latin typeface="Arial" pitchFamily="34" charset="0"/>
                <a:cs typeface="Arial" pitchFamily="34" charset="0"/>
              </a:rPr>
              <a:t>in Government or trust </a:t>
            </a:r>
            <a:r>
              <a:rPr lang="en-US" dirty="0" smtClean="0">
                <a:latin typeface="Arial" pitchFamily="34" charset="0"/>
                <a:cs typeface="Arial" pitchFamily="34" charset="0"/>
              </a:rPr>
              <a:t>securities</a:t>
            </a:r>
          </a:p>
          <a:p>
            <a:pPr marL="742950" lvl="1" indent="-285750">
              <a:buFont typeface="Arial" pitchFamily="34" charset="0"/>
              <a:buChar char="•"/>
            </a:pPr>
            <a:r>
              <a:rPr lang="en-US" dirty="0" smtClean="0">
                <a:latin typeface="Arial" pitchFamily="34" charset="0"/>
                <a:cs typeface="Arial" pitchFamily="34" charset="0"/>
              </a:rPr>
              <a:t>Investments </a:t>
            </a:r>
            <a:r>
              <a:rPr lang="en-US" dirty="0">
                <a:latin typeface="Arial" pitchFamily="34" charset="0"/>
                <a:cs typeface="Arial" pitchFamily="34" charset="0"/>
              </a:rPr>
              <a:t>in debentures or </a:t>
            </a:r>
            <a:r>
              <a:rPr lang="en-US" dirty="0" smtClean="0">
                <a:latin typeface="Arial" pitchFamily="34" charset="0"/>
                <a:cs typeface="Arial" pitchFamily="34" charset="0"/>
              </a:rPr>
              <a:t>bonds</a:t>
            </a:r>
          </a:p>
          <a:p>
            <a:pPr marL="742950" lvl="1" indent="-285750">
              <a:buFont typeface="Arial" pitchFamily="34" charset="0"/>
              <a:buChar char="•"/>
            </a:pPr>
            <a:r>
              <a:rPr lang="en-US" dirty="0" smtClean="0">
                <a:latin typeface="Arial" pitchFamily="34" charset="0"/>
                <a:cs typeface="Arial" pitchFamily="34" charset="0"/>
              </a:rPr>
              <a:t>Investments </a:t>
            </a:r>
            <a:r>
              <a:rPr lang="en-US" dirty="0">
                <a:latin typeface="Arial" pitchFamily="34" charset="0"/>
                <a:cs typeface="Arial" pitchFamily="34" charset="0"/>
              </a:rPr>
              <a:t>in Mutual </a:t>
            </a:r>
            <a:r>
              <a:rPr lang="en-US" dirty="0" smtClean="0">
                <a:latin typeface="Arial" pitchFamily="34" charset="0"/>
                <a:cs typeface="Arial" pitchFamily="34" charset="0"/>
              </a:rPr>
              <a:t>Funds</a:t>
            </a:r>
          </a:p>
          <a:p>
            <a:pPr marL="742950" lvl="1" indent="-285750">
              <a:buFont typeface="Arial" pitchFamily="34" charset="0"/>
              <a:buChar char="•"/>
            </a:pPr>
            <a:r>
              <a:rPr lang="en-US" dirty="0" smtClean="0">
                <a:latin typeface="Arial" pitchFamily="34" charset="0"/>
                <a:cs typeface="Arial" pitchFamily="34" charset="0"/>
              </a:rPr>
              <a:t>Investments </a:t>
            </a:r>
            <a:r>
              <a:rPr lang="en-US" dirty="0">
                <a:latin typeface="Arial" pitchFamily="34" charset="0"/>
                <a:cs typeface="Arial" pitchFamily="34" charset="0"/>
              </a:rPr>
              <a:t>in partnership </a:t>
            </a:r>
            <a:r>
              <a:rPr lang="en-US" dirty="0" smtClean="0">
                <a:latin typeface="Arial" pitchFamily="34" charset="0"/>
                <a:cs typeface="Arial" pitchFamily="34" charset="0"/>
              </a:rPr>
              <a:t>firms</a:t>
            </a:r>
          </a:p>
          <a:p>
            <a:pPr marL="742950" lvl="1" indent="-285750">
              <a:buFont typeface="Arial" pitchFamily="34" charset="0"/>
              <a:buChar char="•"/>
            </a:pPr>
            <a:r>
              <a:rPr lang="en-US" dirty="0" smtClean="0">
                <a:latin typeface="Arial" pitchFamily="34" charset="0"/>
                <a:cs typeface="Arial" pitchFamily="34" charset="0"/>
              </a:rPr>
              <a:t>Other </a:t>
            </a:r>
            <a:r>
              <a:rPr lang="en-US" dirty="0">
                <a:latin typeface="Arial" pitchFamily="34" charset="0"/>
                <a:cs typeface="Arial" pitchFamily="34" charset="0"/>
              </a:rPr>
              <a:t>non-current investments (specify nature</a:t>
            </a:r>
            <a:r>
              <a:rPr lang="en-US" dirty="0" smtClean="0">
                <a:latin typeface="Arial" pitchFamily="34" charset="0"/>
                <a:cs typeface="Arial" pitchFamily="34" charset="0"/>
              </a:rPr>
              <a:t>)</a:t>
            </a:r>
          </a:p>
          <a:p>
            <a:pPr marL="285750" indent="-285750" algn="just">
              <a:spcBef>
                <a:spcPts val="1200"/>
              </a:spcBef>
              <a:buFont typeface="Wingdings" pitchFamily="2" charset="2"/>
              <a:buChar char="v"/>
            </a:pPr>
            <a:r>
              <a:rPr lang="en-US" dirty="0" smtClean="0">
                <a:latin typeface="Arial" pitchFamily="34" charset="0"/>
                <a:cs typeface="Arial" pitchFamily="34" charset="0"/>
              </a:rPr>
              <a:t>Names of bodies corporate in which investments are made to be disclosed – indicating if these are subsidiaries, JVs or controlled SPEs. Names of firms in which investments made also to be disclosed along with names of all partners.</a:t>
            </a:r>
          </a:p>
          <a:p>
            <a:pPr marL="285750" indent="-285750" algn="just">
              <a:spcBef>
                <a:spcPts val="1200"/>
              </a:spcBef>
              <a:buFont typeface="Wingdings" pitchFamily="2" charset="2"/>
              <a:buChar char="v"/>
            </a:pPr>
            <a:r>
              <a:rPr lang="en-US" dirty="0" smtClean="0">
                <a:latin typeface="Arial" pitchFamily="34" charset="0"/>
                <a:cs typeface="Arial" pitchFamily="34" charset="0"/>
              </a:rPr>
              <a:t>Separate disclosure of investments carried at other than cost and its basis.</a:t>
            </a:r>
          </a:p>
          <a:p>
            <a:pPr marL="285750" indent="-285750" algn="just">
              <a:spcBef>
                <a:spcPts val="1200"/>
              </a:spcBef>
              <a:buFont typeface="Wingdings" pitchFamily="2" charset="2"/>
              <a:buChar char="v"/>
            </a:pPr>
            <a:r>
              <a:rPr lang="en-US" dirty="0" smtClean="0">
                <a:latin typeface="Arial" pitchFamily="34" charset="0"/>
                <a:cs typeface="Arial" pitchFamily="34" charset="0"/>
              </a:rPr>
              <a:t>Aggregate amount of quoted investments and its market value, unquoted investments and provision for diminution in value to be separately disclosed.</a:t>
            </a:r>
          </a:p>
        </p:txBody>
      </p:sp>
      <p:sp>
        <p:nvSpPr>
          <p:cNvPr id="5" name="Rectangle 4"/>
          <p:cNvSpPr/>
          <p:nvPr/>
        </p:nvSpPr>
        <p:spPr>
          <a:xfrm>
            <a:off x="1447800" y="0"/>
            <a:ext cx="56388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ASSETS</a:t>
            </a:r>
            <a:endParaRPr lang="en-US" sz="36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8691" y="5846092"/>
            <a:ext cx="1114888" cy="847315"/>
          </a:xfrm>
          <a:prstGeom prst="rect">
            <a:avLst/>
          </a:prstGeom>
        </p:spPr>
      </p:pic>
    </p:spTree>
    <p:extLst>
      <p:ext uri="{BB962C8B-B14F-4D97-AF65-F5344CB8AC3E}">
        <p14:creationId xmlns:p14="http://schemas.microsoft.com/office/powerpoint/2010/main" val="427600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fade">
                                      <p:cBhvr>
                                        <p:cTn id="25" dur="500"/>
                                        <p:tgtEl>
                                          <p:spTgt spid="2">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fade">
                                      <p:cBhvr>
                                        <p:cTn id="28" dur="500"/>
                                        <p:tgtEl>
                                          <p:spTgt spid="2">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fade">
                                      <p:cBhvr>
                                        <p:cTn id="31" dur="500"/>
                                        <p:tgtEl>
                                          <p:spTgt spid="2">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2">
                                            <p:txEl>
                                              <p:pRg st="9" end="9"/>
                                            </p:txEl>
                                          </p:spTgt>
                                        </p:tgtEl>
                                        <p:attrNameLst>
                                          <p:attrName>style.visibility</p:attrName>
                                        </p:attrNameLst>
                                      </p:cBhvr>
                                      <p:to>
                                        <p:strVal val="visible"/>
                                      </p:to>
                                    </p:set>
                                    <p:animEffect transition="in" filter="fade">
                                      <p:cBhvr>
                                        <p:cTn id="34" dur="500"/>
                                        <p:tgtEl>
                                          <p:spTgt spid="2">
                                            <p:txEl>
                                              <p:pRg st="9" end="9"/>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animEffect transition="in" filter="fade">
                                      <p:cBhvr>
                                        <p:cTn id="39" dur="500"/>
                                        <p:tgtEl>
                                          <p:spTgt spid="2">
                                            <p:txEl>
                                              <p:pRg st="10" end="1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
                                            <p:txEl>
                                              <p:pRg st="11" end="11"/>
                                            </p:txEl>
                                          </p:spTgt>
                                        </p:tgtEl>
                                        <p:attrNameLst>
                                          <p:attrName>style.visibility</p:attrName>
                                        </p:attrNameLst>
                                      </p:cBhvr>
                                      <p:to>
                                        <p:strVal val="visible"/>
                                      </p:to>
                                    </p:set>
                                    <p:animEffect transition="in" filter="fade">
                                      <p:cBhvr>
                                        <p:cTn id="44" dur="500"/>
                                        <p:tgtEl>
                                          <p:spTgt spid="2">
                                            <p:txEl>
                                              <p:pRg st="11" end="11"/>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2">
                                            <p:txEl>
                                              <p:pRg st="12" end="12"/>
                                            </p:txEl>
                                          </p:spTgt>
                                        </p:tgtEl>
                                        <p:attrNameLst>
                                          <p:attrName>style.visibility</p:attrName>
                                        </p:attrNameLst>
                                      </p:cBhvr>
                                      <p:to>
                                        <p:strVal val="visible"/>
                                      </p:to>
                                    </p:set>
                                    <p:animEffect transition="in" filter="fade">
                                      <p:cBhvr>
                                        <p:cTn id="47"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637187"/>
            <a:ext cx="8686800" cy="5293757"/>
          </a:xfrm>
          <a:prstGeom prst="rect">
            <a:avLst/>
          </a:prstGeom>
        </p:spPr>
        <p:txBody>
          <a:bodyPr wrap="square">
            <a:spAutoFit/>
          </a:bodyPr>
          <a:lstStyle/>
          <a:p>
            <a:r>
              <a:rPr lang="en-US" sz="2500" dirty="0">
                <a:latin typeface="Arial" pitchFamily="34" charset="0"/>
                <a:cs typeface="Arial" pitchFamily="34" charset="0"/>
              </a:rPr>
              <a:t>NON-CURRENT ASSETS </a:t>
            </a:r>
            <a:r>
              <a:rPr lang="en-US" sz="2500" dirty="0">
                <a:latin typeface="Arial" pitchFamily="34" charset="0"/>
                <a:cs typeface="Arial" pitchFamily="34" charset="0"/>
                <a:sym typeface="Wingdings" pitchFamily="2" charset="2"/>
              </a:rPr>
              <a:t> </a:t>
            </a:r>
            <a:r>
              <a:rPr lang="en-US" sz="2500" dirty="0" smtClean="0">
                <a:latin typeface="Arial" pitchFamily="34" charset="0"/>
                <a:cs typeface="Arial" pitchFamily="34" charset="0"/>
              </a:rPr>
              <a:t>LONG-TERM LOANS AND ADVANCES</a:t>
            </a:r>
          </a:p>
          <a:p>
            <a:pPr marL="285750" indent="-285750">
              <a:buFont typeface="Wingdings" pitchFamily="2" charset="2"/>
              <a:buChar char="v"/>
            </a:pPr>
            <a:r>
              <a:rPr lang="en-US" dirty="0" smtClean="0">
                <a:latin typeface="Arial" pitchFamily="34" charset="0"/>
                <a:cs typeface="Arial" pitchFamily="34" charset="0"/>
              </a:rPr>
              <a:t>Long-term </a:t>
            </a:r>
            <a:r>
              <a:rPr lang="en-US" dirty="0">
                <a:latin typeface="Arial" pitchFamily="34" charset="0"/>
                <a:cs typeface="Arial" pitchFamily="34" charset="0"/>
              </a:rPr>
              <a:t>loans and advances shall be classified as:</a:t>
            </a:r>
          </a:p>
          <a:p>
            <a:pPr marL="742950" lvl="1" indent="-285750">
              <a:buFont typeface="Arial" pitchFamily="34" charset="0"/>
              <a:buChar char="•"/>
            </a:pPr>
            <a:r>
              <a:rPr lang="en-US" dirty="0" smtClean="0">
                <a:latin typeface="Arial" pitchFamily="34" charset="0"/>
                <a:cs typeface="Arial" pitchFamily="34" charset="0"/>
              </a:rPr>
              <a:t>Capital Advances</a:t>
            </a:r>
          </a:p>
          <a:p>
            <a:pPr marL="742950" lvl="1" indent="-285750">
              <a:buFont typeface="Arial" pitchFamily="34" charset="0"/>
              <a:buChar char="•"/>
            </a:pPr>
            <a:r>
              <a:rPr lang="en-US" dirty="0" smtClean="0">
                <a:latin typeface="Arial" pitchFamily="34" charset="0"/>
                <a:cs typeface="Arial" pitchFamily="34" charset="0"/>
              </a:rPr>
              <a:t>Security Deposits</a:t>
            </a:r>
          </a:p>
          <a:p>
            <a:pPr marL="742950" lvl="1" indent="-285750">
              <a:buFont typeface="Arial" pitchFamily="34" charset="0"/>
              <a:buChar char="•"/>
            </a:pPr>
            <a:r>
              <a:rPr lang="en-US" dirty="0" smtClean="0">
                <a:latin typeface="Arial" pitchFamily="34" charset="0"/>
                <a:cs typeface="Arial" pitchFamily="34" charset="0"/>
              </a:rPr>
              <a:t>Loans </a:t>
            </a:r>
            <a:r>
              <a:rPr lang="en-US" dirty="0">
                <a:latin typeface="Arial" pitchFamily="34" charset="0"/>
                <a:cs typeface="Arial" pitchFamily="34" charset="0"/>
              </a:rPr>
              <a:t>and advances to related parties (giving details thereof</a:t>
            </a:r>
            <a:r>
              <a:rPr lang="en-US" dirty="0" smtClean="0">
                <a:latin typeface="Arial" pitchFamily="34" charset="0"/>
                <a:cs typeface="Arial" pitchFamily="34" charset="0"/>
              </a:rPr>
              <a:t>);</a:t>
            </a:r>
          </a:p>
          <a:p>
            <a:pPr marL="742950" lvl="1" indent="-285750">
              <a:buFont typeface="Arial" pitchFamily="34" charset="0"/>
              <a:buChar char="•"/>
            </a:pPr>
            <a:r>
              <a:rPr lang="en-US" dirty="0" smtClean="0">
                <a:latin typeface="Arial" pitchFamily="34" charset="0"/>
                <a:cs typeface="Arial" pitchFamily="34" charset="0"/>
              </a:rPr>
              <a:t>Other </a:t>
            </a:r>
            <a:r>
              <a:rPr lang="en-US" dirty="0">
                <a:latin typeface="Arial" pitchFamily="34" charset="0"/>
                <a:cs typeface="Arial" pitchFamily="34" charset="0"/>
              </a:rPr>
              <a:t>loans and advances (specify nature).</a:t>
            </a:r>
          </a:p>
          <a:p>
            <a:endParaRPr lang="en-US" dirty="0" smtClean="0">
              <a:latin typeface="Arial" pitchFamily="34" charset="0"/>
              <a:cs typeface="Arial" pitchFamily="34" charset="0"/>
            </a:endParaRPr>
          </a:p>
          <a:p>
            <a:pPr marL="285750" indent="-285750" algn="just">
              <a:buFont typeface="Wingdings" pitchFamily="2" charset="2"/>
              <a:buChar char="v"/>
            </a:pPr>
            <a:r>
              <a:rPr lang="en-US" dirty="0" smtClean="0">
                <a:latin typeface="Arial" pitchFamily="34" charset="0"/>
                <a:cs typeface="Arial" pitchFamily="34" charset="0"/>
              </a:rPr>
              <a:t>Separately classification of above items into Secured</a:t>
            </a:r>
            <a:r>
              <a:rPr lang="en-US" dirty="0">
                <a:latin typeface="Arial" pitchFamily="34" charset="0"/>
                <a:cs typeface="Arial" pitchFamily="34" charset="0"/>
              </a:rPr>
              <a:t>, considered </a:t>
            </a:r>
            <a:r>
              <a:rPr lang="en-US" dirty="0" smtClean="0">
                <a:latin typeface="Arial" pitchFamily="34" charset="0"/>
                <a:cs typeface="Arial" pitchFamily="34" charset="0"/>
              </a:rPr>
              <a:t>good, Unsecured</a:t>
            </a:r>
            <a:r>
              <a:rPr lang="en-US" dirty="0">
                <a:latin typeface="Arial" pitchFamily="34" charset="0"/>
                <a:cs typeface="Arial" pitchFamily="34" charset="0"/>
              </a:rPr>
              <a:t>, considered </a:t>
            </a:r>
            <a:r>
              <a:rPr lang="en-US" dirty="0" smtClean="0">
                <a:latin typeface="Arial" pitchFamily="34" charset="0"/>
                <a:cs typeface="Arial" pitchFamily="34" charset="0"/>
              </a:rPr>
              <a:t>good and Doubtful also to be made.</a:t>
            </a:r>
          </a:p>
          <a:p>
            <a:endParaRPr lang="en-US" dirty="0">
              <a:latin typeface="Arial" pitchFamily="34" charset="0"/>
              <a:cs typeface="Arial" pitchFamily="34" charset="0"/>
            </a:endParaRPr>
          </a:p>
          <a:p>
            <a:pPr marL="285750" indent="-285750">
              <a:buFont typeface="Wingdings" pitchFamily="2" charset="2"/>
              <a:buChar char="v"/>
            </a:pPr>
            <a:r>
              <a:rPr lang="en-US" dirty="0" smtClean="0">
                <a:latin typeface="Arial" pitchFamily="34" charset="0"/>
                <a:cs typeface="Arial" pitchFamily="34" charset="0"/>
              </a:rPr>
              <a:t>Allowance </a:t>
            </a:r>
            <a:r>
              <a:rPr lang="en-US" dirty="0">
                <a:latin typeface="Arial" pitchFamily="34" charset="0"/>
                <a:cs typeface="Arial" pitchFamily="34" charset="0"/>
              </a:rPr>
              <a:t>for bad and doubtful loans and advances shall be </a:t>
            </a:r>
            <a:r>
              <a:rPr lang="en-US" dirty="0" smtClean="0">
                <a:latin typeface="Arial" pitchFamily="34" charset="0"/>
                <a:cs typeface="Arial" pitchFamily="34" charset="0"/>
              </a:rPr>
              <a:t>disclosed under </a:t>
            </a:r>
            <a:r>
              <a:rPr lang="en-US" dirty="0">
                <a:latin typeface="Arial" pitchFamily="34" charset="0"/>
                <a:cs typeface="Arial" pitchFamily="34" charset="0"/>
              </a:rPr>
              <a:t>the relevant heads separately</a:t>
            </a:r>
            <a:r>
              <a:rPr lang="en-US" dirty="0" smtClean="0">
                <a:latin typeface="Arial" pitchFamily="34" charset="0"/>
                <a:cs typeface="Arial" pitchFamily="34" charset="0"/>
              </a:rPr>
              <a:t>.</a:t>
            </a:r>
          </a:p>
          <a:p>
            <a:pPr marL="285750" indent="-285750">
              <a:buFont typeface="Wingdings" pitchFamily="2" charset="2"/>
              <a:buChar char="v"/>
            </a:pPr>
            <a:endParaRPr lang="en-US" dirty="0" smtClean="0">
              <a:latin typeface="Arial" pitchFamily="34" charset="0"/>
              <a:cs typeface="Arial" pitchFamily="34" charset="0"/>
            </a:endParaRPr>
          </a:p>
          <a:p>
            <a:pPr marL="285750" indent="-285750">
              <a:buFont typeface="Wingdings" pitchFamily="2" charset="2"/>
              <a:buChar char="v"/>
            </a:pPr>
            <a:r>
              <a:rPr lang="en-US" dirty="0" smtClean="0">
                <a:latin typeface="Arial" pitchFamily="34" charset="0"/>
                <a:cs typeface="Arial" pitchFamily="34" charset="0"/>
              </a:rPr>
              <a:t>Loans </a:t>
            </a:r>
            <a:r>
              <a:rPr lang="en-US" dirty="0">
                <a:latin typeface="Arial" pitchFamily="34" charset="0"/>
                <a:cs typeface="Arial" pitchFamily="34" charset="0"/>
              </a:rPr>
              <a:t>and advances due by directors or other officers of the company </a:t>
            </a:r>
            <a:r>
              <a:rPr lang="en-US" dirty="0" smtClean="0">
                <a:latin typeface="Arial" pitchFamily="34" charset="0"/>
                <a:cs typeface="Arial" pitchFamily="34" charset="0"/>
              </a:rPr>
              <a:t>or any </a:t>
            </a:r>
            <a:r>
              <a:rPr lang="en-US" dirty="0">
                <a:latin typeface="Arial" pitchFamily="34" charset="0"/>
                <a:cs typeface="Arial" pitchFamily="34" charset="0"/>
              </a:rPr>
              <a:t>of them either severally or jointly with any other persons or </a:t>
            </a:r>
            <a:r>
              <a:rPr lang="en-US" dirty="0" smtClean="0">
                <a:latin typeface="Arial" pitchFamily="34" charset="0"/>
                <a:cs typeface="Arial" pitchFamily="34" charset="0"/>
              </a:rPr>
              <a:t>amounts due </a:t>
            </a:r>
            <a:r>
              <a:rPr lang="en-US" dirty="0">
                <a:latin typeface="Arial" pitchFamily="34" charset="0"/>
                <a:cs typeface="Arial" pitchFamily="34" charset="0"/>
              </a:rPr>
              <a:t>by firms or private companies respectively in which any director is </a:t>
            </a:r>
            <a:r>
              <a:rPr lang="en-US" dirty="0" smtClean="0">
                <a:latin typeface="Arial" pitchFamily="34" charset="0"/>
                <a:cs typeface="Arial" pitchFamily="34" charset="0"/>
              </a:rPr>
              <a:t>a partner </a:t>
            </a:r>
            <a:r>
              <a:rPr lang="en-US" dirty="0">
                <a:latin typeface="Arial" pitchFamily="34" charset="0"/>
                <a:cs typeface="Arial" pitchFamily="34" charset="0"/>
              </a:rPr>
              <a:t>or a director or a member should be separately stated</a:t>
            </a:r>
            <a:r>
              <a:rPr lang="en-US" dirty="0" smtClean="0">
                <a:latin typeface="Arial" pitchFamily="34" charset="0"/>
                <a:cs typeface="Arial" pitchFamily="34" charset="0"/>
              </a:rPr>
              <a:t>.</a:t>
            </a:r>
            <a:endParaRPr lang="en-US" dirty="0">
              <a:latin typeface="Arial" pitchFamily="34" charset="0"/>
              <a:cs typeface="Arial" pitchFamily="34" charset="0"/>
            </a:endParaRPr>
          </a:p>
        </p:txBody>
      </p:sp>
      <p:sp>
        <p:nvSpPr>
          <p:cNvPr id="5" name="Rectangle 4"/>
          <p:cNvSpPr/>
          <p:nvPr/>
        </p:nvSpPr>
        <p:spPr>
          <a:xfrm>
            <a:off x="1828800" y="0"/>
            <a:ext cx="57150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ASSETS</a:t>
            </a:r>
            <a:endParaRPr lang="en-US" sz="36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1000" y="5863424"/>
            <a:ext cx="954024" cy="725058"/>
          </a:xfrm>
          <a:prstGeom prst="rect">
            <a:avLst/>
          </a:prstGeom>
        </p:spPr>
      </p:pic>
    </p:spTree>
    <p:extLst>
      <p:ext uri="{BB962C8B-B14F-4D97-AF65-F5344CB8AC3E}">
        <p14:creationId xmlns:p14="http://schemas.microsoft.com/office/powerpoint/2010/main" val="421973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fade">
                                      <p:cBhvr>
                                        <p:cTn id="30" dur="500"/>
                                        <p:tgtEl>
                                          <p:spTgt spid="3">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animEffect transition="in" filter="fade">
                                      <p:cBhvr>
                                        <p:cTn id="35"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81000"/>
            <a:ext cx="86868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ASSETS</a:t>
            </a:r>
            <a:endParaRPr lang="en-US" sz="3600" cap="all" dirty="0">
              <a:solidFill>
                <a:schemeClr val="tx2"/>
              </a:solidFill>
              <a:latin typeface="Cambria" pitchFamily="18" charset="0"/>
              <a:ea typeface="+mj-ea"/>
              <a:cs typeface="+mj-cs"/>
            </a:endParaRPr>
          </a:p>
        </p:txBody>
      </p:sp>
      <p:sp>
        <p:nvSpPr>
          <p:cNvPr id="5" name="Rectangle 4"/>
          <p:cNvSpPr/>
          <p:nvPr/>
        </p:nvSpPr>
        <p:spPr>
          <a:xfrm>
            <a:off x="228600" y="1024890"/>
            <a:ext cx="8686800" cy="4739759"/>
          </a:xfrm>
          <a:prstGeom prst="rect">
            <a:avLst/>
          </a:prstGeom>
        </p:spPr>
        <p:txBody>
          <a:bodyPr wrap="square">
            <a:spAutoFit/>
          </a:bodyPr>
          <a:lstStyle/>
          <a:p>
            <a:r>
              <a:rPr lang="en-US" sz="2500" dirty="0">
                <a:latin typeface="Arial" pitchFamily="34" charset="0"/>
                <a:cs typeface="Arial" pitchFamily="34" charset="0"/>
              </a:rPr>
              <a:t>NON-CURRENT ASSETS </a:t>
            </a:r>
            <a:r>
              <a:rPr lang="en-US" sz="2500" dirty="0">
                <a:latin typeface="Arial" pitchFamily="34" charset="0"/>
                <a:cs typeface="Arial" pitchFamily="34" charset="0"/>
                <a:sym typeface="Wingdings" pitchFamily="2" charset="2"/>
              </a:rPr>
              <a:t> </a:t>
            </a:r>
            <a:r>
              <a:rPr lang="en-US" sz="2500" dirty="0" smtClean="0">
                <a:latin typeface="Arial" pitchFamily="34" charset="0"/>
                <a:cs typeface="Arial" pitchFamily="34" charset="0"/>
              </a:rPr>
              <a:t>OTHER NON-CURRENT ASSETS</a:t>
            </a:r>
          </a:p>
          <a:p>
            <a:pPr marL="285750" indent="-285750" algn="just">
              <a:buFont typeface="Wingdings" pitchFamily="2" charset="2"/>
              <a:buChar char="v"/>
            </a:pPr>
            <a:r>
              <a:rPr lang="en-US" dirty="0" smtClean="0">
                <a:latin typeface="Arial" pitchFamily="34" charset="0"/>
                <a:cs typeface="Arial" pitchFamily="34" charset="0"/>
              </a:rPr>
              <a:t>Other non-current assets to be classified </a:t>
            </a:r>
            <a:r>
              <a:rPr lang="en-US" dirty="0">
                <a:latin typeface="Arial" pitchFamily="34" charset="0"/>
                <a:cs typeface="Arial" pitchFamily="34" charset="0"/>
              </a:rPr>
              <a:t>as:</a:t>
            </a:r>
          </a:p>
          <a:p>
            <a:pPr marL="742950" lvl="1" indent="-285750" algn="just">
              <a:buFont typeface="Arial" pitchFamily="34" charset="0"/>
              <a:buChar char="•"/>
            </a:pPr>
            <a:r>
              <a:rPr lang="en-US" dirty="0" smtClean="0">
                <a:latin typeface="Arial" pitchFamily="34" charset="0"/>
                <a:cs typeface="Arial" pitchFamily="34" charset="0"/>
              </a:rPr>
              <a:t>Long term trade receivables</a:t>
            </a:r>
          </a:p>
          <a:p>
            <a:pPr marL="742950" lvl="1" indent="-285750" algn="just">
              <a:buFont typeface="Arial" pitchFamily="34" charset="0"/>
              <a:buChar char="•"/>
            </a:pPr>
            <a:r>
              <a:rPr lang="en-US" dirty="0" smtClean="0">
                <a:latin typeface="Arial" pitchFamily="34" charset="0"/>
                <a:cs typeface="Arial" pitchFamily="34" charset="0"/>
              </a:rPr>
              <a:t>Others disclosing its nature</a:t>
            </a:r>
          </a:p>
          <a:p>
            <a:pPr algn="just"/>
            <a:endParaRPr lang="en-US" dirty="0" smtClean="0">
              <a:latin typeface="Arial" pitchFamily="34" charset="0"/>
              <a:cs typeface="Arial" pitchFamily="34" charset="0"/>
            </a:endParaRPr>
          </a:p>
          <a:p>
            <a:pPr marL="285750" indent="-285750" algn="just">
              <a:buFont typeface="Wingdings" pitchFamily="2" charset="2"/>
              <a:buChar char="v"/>
            </a:pPr>
            <a:r>
              <a:rPr lang="en-US" dirty="0" smtClean="0">
                <a:latin typeface="Arial" pitchFamily="34" charset="0"/>
                <a:cs typeface="Arial" pitchFamily="34" charset="0"/>
              </a:rPr>
              <a:t>Separately classification of long term trade receivables into Secured</a:t>
            </a:r>
            <a:r>
              <a:rPr lang="en-US" dirty="0">
                <a:latin typeface="Arial" pitchFamily="34" charset="0"/>
                <a:cs typeface="Arial" pitchFamily="34" charset="0"/>
              </a:rPr>
              <a:t>, considered </a:t>
            </a:r>
            <a:r>
              <a:rPr lang="en-US" dirty="0" smtClean="0">
                <a:latin typeface="Arial" pitchFamily="34" charset="0"/>
                <a:cs typeface="Arial" pitchFamily="34" charset="0"/>
              </a:rPr>
              <a:t>good, Unsecured</a:t>
            </a:r>
            <a:r>
              <a:rPr lang="en-US" dirty="0">
                <a:latin typeface="Arial" pitchFamily="34" charset="0"/>
                <a:cs typeface="Arial" pitchFamily="34" charset="0"/>
              </a:rPr>
              <a:t>, considered </a:t>
            </a:r>
            <a:r>
              <a:rPr lang="en-US" dirty="0" smtClean="0">
                <a:latin typeface="Arial" pitchFamily="34" charset="0"/>
                <a:cs typeface="Arial" pitchFamily="34" charset="0"/>
              </a:rPr>
              <a:t>good and Doubtful also to be made.</a:t>
            </a:r>
          </a:p>
          <a:p>
            <a:pPr algn="just"/>
            <a:endParaRPr lang="en-US" dirty="0">
              <a:latin typeface="Arial" pitchFamily="34" charset="0"/>
              <a:cs typeface="Arial" pitchFamily="34" charset="0"/>
            </a:endParaRPr>
          </a:p>
          <a:p>
            <a:pPr marL="285750" indent="-285750" algn="just">
              <a:buFont typeface="Wingdings" pitchFamily="2" charset="2"/>
              <a:buChar char="v"/>
            </a:pPr>
            <a:r>
              <a:rPr lang="en-US" dirty="0" smtClean="0">
                <a:latin typeface="Arial" pitchFamily="34" charset="0"/>
                <a:cs typeface="Arial" pitchFamily="34" charset="0"/>
              </a:rPr>
              <a:t>Allowance </a:t>
            </a:r>
            <a:r>
              <a:rPr lang="en-US" dirty="0">
                <a:latin typeface="Arial" pitchFamily="34" charset="0"/>
                <a:cs typeface="Arial" pitchFamily="34" charset="0"/>
              </a:rPr>
              <a:t>for bad and doubtful loans and advances shall be </a:t>
            </a:r>
            <a:r>
              <a:rPr lang="en-US" dirty="0" smtClean="0">
                <a:latin typeface="Arial" pitchFamily="34" charset="0"/>
                <a:cs typeface="Arial" pitchFamily="34" charset="0"/>
              </a:rPr>
              <a:t>disclosed under </a:t>
            </a:r>
            <a:r>
              <a:rPr lang="en-US" dirty="0">
                <a:latin typeface="Arial" pitchFamily="34" charset="0"/>
                <a:cs typeface="Arial" pitchFamily="34" charset="0"/>
              </a:rPr>
              <a:t>the relevant heads separately</a:t>
            </a:r>
            <a:r>
              <a:rPr lang="en-US" dirty="0" smtClean="0">
                <a:latin typeface="Arial" pitchFamily="34" charset="0"/>
                <a:cs typeface="Arial" pitchFamily="34" charset="0"/>
              </a:rPr>
              <a:t>.</a:t>
            </a:r>
          </a:p>
          <a:p>
            <a:pPr marL="285750" indent="-285750" algn="just">
              <a:buFont typeface="Wingdings" pitchFamily="2" charset="2"/>
              <a:buChar char="v"/>
            </a:pPr>
            <a:endParaRPr lang="en-US" dirty="0" smtClean="0">
              <a:latin typeface="Arial" pitchFamily="34" charset="0"/>
              <a:cs typeface="Arial" pitchFamily="34" charset="0"/>
            </a:endParaRPr>
          </a:p>
          <a:p>
            <a:pPr marL="285750" indent="-285750" algn="just">
              <a:buFont typeface="Wingdings" pitchFamily="2" charset="2"/>
              <a:buChar char="v"/>
            </a:pPr>
            <a:r>
              <a:rPr lang="en-US" dirty="0" smtClean="0">
                <a:latin typeface="Arial" pitchFamily="34" charset="0"/>
                <a:cs typeface="Arial" pitchFamily="34" charset="0"/>
              </a:rPr>
              <a:t>Debts due </a:t>
            </a:r>
            <a:r>
              <a:rPr lang="en-US" dirty="0">
                <a:latin typeface="Arial" pitchFamily="34" charset="0"/>
                <a:cs typeface="Arial" pitchFamily="34" charset="0"/>
              </a:rPr>
              <a:t>by directors or other officers of the company </a:t>
            </a:r>
            <a:r>
              <a:rPr lang="en-US" dirty="0" smtClean="0">
                <a:latin typeface="Arial" pitchFamily="34" charset="0"/>
                <a:cs typeface="Arial" pitchFamily="34" charset="0"/>
              </a:rPr>
              <a:t>or any </a:t>
            </a:r>
            <a:r>
              <a:rPr lang="en-US" dirty="0">
                <a:latin typeface="Arial" pitchFamily="34" charset="0"/>
                <a:cs typeface="Arial" pitchFamily="34" charset="0"/>
              </a:rPr>
              <a:t>of them either severally or jointly with any other persons or </a:t>
            </a:r>
            <a:r>
              <a:rPr lang="en-US" dirty="0" smtClean="0">
                <a:latin typeface="Arial" pitchFamily="34" charset="0"/>
                <a:cs typeface="Arial" pitchFamily="34" charset="0"/>
              </a:rPr>
              <a:t>debts due </a:t>
            </a:r>
            <a:r>
              <a:rPr lang="en-US" dirty="0">
                <a:latin typeface="Arial" pitchFamily="34" charset="0"/>
                <a:cs typeface="Arial" pitchFamily="34" charset="0"/>
              </a:rPr>
              <a:t>by firms or private companies respectively in which any director is </a:t>
            </a:r>
            <a:r>
              <a:rPr lang="en-US" dirty="0" smtClean="0">
                <a:latin typeface="Arial" pitchFamily="34" charset="0"/>
                <a:cs typeface="Arial" pitchFamily="34" charset="0"/>
              </a:rPr>
              <a:t>a partner </a:t>
            </a:r>
            <a:r>
              <a:rPr lang="en-US" dirty="0">
                <a:latin typeface="Arial" pitchFamily="34" charset="0"/>
                <a:cs typeface="Arial" pitchFamily="34" charset="0"/>
              </a:rPr>
              <a:t>or a director or a member should be separately stated</a:t>
            </a:r>
            <a:r>
              <a:rPr lang="en-US" dirty="0" smtClean="0">
                <a:latin typeface="Arial" pitchFamily="34" charset="0"/>
                <a:cs typeface="Arial" pitchFamily="34" charset="0"/>
              </a:rPr>
              <a:t>.</a:t>
            </a:r>
            <a:endParaRPr lang="en-US" dirty="0">
              <a:latin typeface="Arial"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61376" y="5867400"/>
            <a:ext cx="954024" cy="725058"/>
          </a:xfrm>
          <a:prstGeom prst="rect">
            <a:avLst/>
          </a:prstGeom>
        </p:spPr>
      </p:pic>
    </p:spTree>
    <p:extLst>
      <p:ext uri="{BB962C8B-B14F-4D97-AF65-F5344CB8AC3E}">
        <p14:creationId xmlns:p14="http://schemas.microsoft.com/office/powerpoint/2010/main" val="2779724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500"/>
                                        <p:tgtEl>
                                          <p:spTgt spid="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fade">
                                      <p:cBhvr>
                                        <p:cTn id="21" dur="500"/>
                                        <p:tgtEl>
                                          <p:spTgt spid="5">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xEl>
                                              <p:pRg st="7" end="7"/>
                                            </p:txEl>
                                          </p:spTgt>
                                        </p:tgtEl>
                                        <p:attrNameLst>
                                          <p:attrName>style.visibility</p:attrName>
                                        </p:attrNameLst>
                                      </p:cBhvr>
                                      <p:to>
                                        <p:strVal val="visible"/>
                                      </p:to>
                                    </p:set>
                                    <p:animEffect transition="in" filter="fade">
                                      <p:cBhvr>
                                        <p:cTn id="26" dur="500"/>
                                        <p:tgtEl>
                                          <p:spTgt spid="5">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animEffect transition="in" filter="fade">
                                      <p:cBhvr>
                                        <p:cTn id="31"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9175" y="381000"/>
            <a:ext cx="8340025" cy="585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3400" y="6275451"/>
            <a:ext cx="954024" cy="725058"/>
          </a:xfrm>
          <a:prstGeom prst="rect">
            <a:avLst/>
          </a:prstGeom>
        </p:spPr>
      </p:pic>
    </p:spTree>
    <p:extLst>
      <p:ext uri="{BB962C8B-B14F-4D97-AF65-F5344CB8AC3E}">
        <p14:creationId xmlns:p14="http://schemas.microsoft.com/office/powerpoint/2010/main" val="21569293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533400"/>
            <a:ext cx="8686800" cy="5093702"/>
          </a:xfrm>
          <a:prstGeom prst="rect">
            <a:avLst/>
          </a:prstGeom>
        </p:spPr>
        <p:txBody>
          <a:bodyPr wrap="square">
            <a:spAutoFit/>
          </a:bodyPr>
          <a:lstStyle/>
          <a:p>
            <a:r>
              <a:rPr lang="en-US" sz="2500" dirty="0" smtClean="0">
                <a:latin typeface="Arial" pitchFamily="34" charset="0"/>
                <a:cs typeface="Arial" pitchFamily="34" charset="0"/>
              </a:rPr>
              <a:t>CURRENT ASSETS </a:t>
            </a:r>
            <a:r>
              <a:rPr lang="en-US" sz="2500" dirty="0" smtClean="0">
                <a:latin typeface="Arial" pitchFamily="34" charset="0"/>
                <a:cs typeface="Arial" pitchFamily="34" charset="0"/>
                <a:sym typeface="Wingdings" pitchFamily="2" charset="2"/>
              </a:rPr>
              <a:t> </a:t>
            </a:r>
            <a:r>
              <a:rPr lang="en-US" sz="2500" dirty="0" smtClean="0">
                <a:latin typeface="Arial" pitchFamily="34" charset="0"/>
                <a:cs typeface="Arial" pitchFamily="34" charset="0"/>
              </a:rPr>
              <a:t>CURRENT INVESTMENTS</a:t>
            </a:r>
          </a:p>
          <a:p>
            <a:endParaRPr lang="en-US" dirty="0" smtClean="0"/>
          </a:p>
          <a:p>
            <a:pPr marL="285750" indent="-285750">
              <a:buFont typeface="Wingdings" pitchFamily="2" charset="2"/>
              <a:buChar char="v"/>
            </a:pPr>
            <a:r>
              <a:rPr lang="en-US" dirty="0" smtClean="0">
                <a:latin typeface="Arial" pitchFamily="34" charset="0"/>
                <a:cs typeface="Arial" pitchFamily="34" charset="0"/>
              </a:rPr>
              <a:t>Current </a:t>
            </a:r>
            <a:r>
              <a:rPr lang="en-US" dirty="0">
                <a:latin typeface="Arial" pitchFamily="34" charset="0"/>
                <a:cs typeface="Arial" pitchFamily="34" charset="0"/>
              </a:rPr>
              <a:t>investments shall be classified </a:t>
            </a:r>
            <a:r>
              <a:rPr lang="en-US" dirty="0" smtClean="0">
                <a:latin typeface="Arial" pitchFamily="34" charset="0"/>
                <a:cs typeface="Arial" pitchFamily="34" charset="0"/>
              </a:rPr>
              <a:t>as:</a:t>
            </a:r>
          </a:p>
          <a:p>
            <a:pPr marL="742950" lvl="1" indent="-285750">
              <a:buFont typeface="Arial" pitchFamily="34" charset="0"/>
              <a:buChar char="•"/>
            </a:pPr>
            <a:r>
              <a:rPr lang="en-US" dirty="0" smtClean="0">
                <a:latin typeface="Arial" pitchFamily="34" charset="0"/>
                <a:cs typeface="Arial" pitchFamily="34" charset="0"/>
              </a:rPr>
              <a:t>Investments </a:t>
            </a:r>
            <a:r>
              <a:rPr lang="en-US" dirty="0">
                <a:latin typeface="Arial" pitchFamily="34" charset="0"/>
                <a:cs typeface="Arial" pitchFamily="34" charset="0"/>
              </a:rPr>
              <a:t>in Equity </a:t>
            </a:r>
            <a:r>
              <a:rPr lang="en-US" dirty="0" smtClean="0">
                <a:latin typeface="Arial" pitchFamily="34" charset="0"/>
                <a:cs typeface="Arial" pitchFamily="34" charset="0"/>
              </a:rPr>
              <a:t>Instruments</a:t>
            </a:r>
          </a:p>
          <a:p>
            <a:pPr marL="742950" lvl="1" indent="-285750">
              <a:buFont typeface="Arial" pitchFamily="34" charset="0"/>
              <a:buChar char="•"/>
            </a:pPr>
            <a:r>
              <a:rPr lang="en-US" dirty="0" smtClean="0">
                <a:latin typeface="Arial" pitchFamily="34" charset="0"/>
                <a:cs typeface="Arial" pitchFamily="34" charset="0"/>
              </a:rPr>
              <a:t>Investments </a:t>
            </a:r>
            <a:r>
              <a:rPr lang="en-US" dirty="0">
                <a:latin typeface="Arial" pitchFamily="34" charset="0"/>
                <a:cs typeface="Arial" pitchFamily="34" charset="0"/>
              </a:rPr>
              <a:t>in preference </a:t>
            </a:r>
            <a:r>
              <a:rPr lang="en-US" dirty="0" smtClean="0">
                <a:latin typeface="Arial" pitchFamily="34" charset="0"/>
                <a:cs typeface="Arial" pitchFamily="34" charset="0"/>
              </a:rPr>
              <a:t>shares</a:t>
            </a:r>
          </a:p>
          <a:p>
            <a:pPr marL="742950" lvl="1" indent="-285750">
              <a:buFont typeface="Arial" pitchFamily="34" charset="0"/>
              <a:buChar char="•"/>
            </a:pPr>
            <a:r>
              <a:rPr lang="en-US" dirty="0" smtClean="0">
                <a:latin typeface="Arial" pitchFamily="34" charset="0"/>
                <a:cs typeface="Arial" pitchFamily="34" charset="0"/>
              </a:rPr>
              <a:t>Investments </a:t>
            </a:r>
            <a:r>
              <a:rPr lang="en-US" dirty="0">
                <a:latin typeface="Arial" pitchFamily="34" charset="0"/>
                <a:cs typeface="Arial" pitchFamily="34" charset="0"/>
              </a:rPr>
              <a:t>in Government or trust </a:t>
            </a:r>
            <a:r>
              <a:rPr lang="en-US" dirty="0" smtClean="0">
                <a:latin typeface="Arial" pitchFamily="34" charset="0"/>
                <a:cs typeface="Arial" pitchFamily="34" charset="0"/>
              </a:rPr>
              <a:t>securities</a:t>
            </a:r>
          </a:p>
          <a:p>
            <a:pPr marL="742950" lvl="1" indent="-285750">
              <a:buFont typeface="Arial" pitchFamily="34" charset="0"/>
              <a:buChar char="•"/>
            </a:pPr>
            <a:r>
              <a:rPr lang="en-US" dirty="0" smtClean="0">
                <a:latin typeface="Arial" pitchFamily="34" charset="0"/>
                <a:cs typeface="Arial" pitchFamily="34" charset="0"/>
              </a:rPr>
              <a:t>Investments </a:t>
            </a:r>
            <a:r>
              <a:rPr lang="en-US" dirty="0">
                <a:latin typeface="Arial" pitchFamily="34" charset="0"/>
                <a:cs typeface="Arial" pitchFamily="34" charset="0"/>
              </a:rPr>
              <a:t>in debentures or </a:t>
            </a:r>
            <a:r>
              <a:rPr lang="en-US" dirty="0" smtClean="0">
                <a:latin typeface="Arial" pitchFamily="34" charset="0"/>
                <a:cs typeface="Arial" pitchFamily="34" charset="0"/>
              </a:rPr>
              <a:t>bonds</a:t>
            </a:r>
          </a:p>
          <a:p>
            <a:pPr marL="742950" lvl="1" indent="-285750">
              <a:buFont typeface="Arial" pitchFamily="34" charset="0"/>
              <a:buChar char="•"/>
            </a:pPr>
            <a:r>
              <a:rPr lang="en-US" dirty="0" smtClean="0">
                <a:latin typeface="Arial" pitchFamily="34" charset="0"/>
                <a:cs typeface="Arial" pitchFamily="34" charset="0"/>
              </a:rPr>
              <a:t>Investments </a:t>
            </a:r>
            <a:r>
              <a:rPr lang="en-US" dirty="0">
                <a:latin typeface="Arial" pitchFamily="34" charset="0"/>
                <a:cs typeface="Arial" pitchFamily="34" charset="0"/>
              </a:rPr>
              <a:t>in Mutual </a:t>
            </a:r>
            <a:r>
              <a:rPr lang="en-US" dirty="0" smtClean="0">
                <a:latin typeface="Arial" pitchFamily="34" charset="0"/>
                <a:cs typeface="Arial" pitchFamily="34" charset="0"/>
              </a:rPr>
              <a:t>Funds</a:t>
            </a:r>
            <a:endParaRPr lang="en-US" dirty="0">
              <a:latin typeface="Arial" pitchFamily="34" charset="0"/>
              <a:cs typeface="Arial" pitchFamily="34" charset="0"/>
            </a:endParaRPr>
          </a:p>
          <a:p>
            <a:pPr marL="742950" lvl="1" indent="-285750">
              <a:buFont typeface="Arial" pitchFamily="34" charset="0"/>
              <a:buChar char="•"/>
            </a:pPr>
            <a:r>
              <a:rPr lang="en-US" dirty="0" smtClean="0">
                <a:latin typeface="Arial" pitchFamily="34" charset="0"/>
                <a:cs typeface="Arial" pitchFamily="34" charset="0"/>
              </a:rPr>
              <a:t>Investments </a:t>
            </a:r>
            <a:r>
              <a:rPr lang="en-US" dirty="0">
                <a:latin typeface="Arial" pitchFamily="34" charset="0"/>
                <a:cs typeface="Arial" pitchFamily="34" charset="0"/>
              </a:rPr>
              <a:t>in partnership </a:t>
            </a:r>
            <a:r>
              <a:rPr lang="en-US" dirty="0" smtClean="0">
                <a:latin typeface="Arial" pitchFamily="34" charset="0"/>
                <a:cs typeface="Arial" pitchFamily="34" charset="0"/>
              </a:rPr>
              <a:t>firms</a:t>
            </a:r>
          </a:p>
          <a:p>
            <a:pPr marL="742950" lvl="1" indent="-285750">
              <a:buFont typeface="Arial" pitchFamily="34" charset="0"/>
              <a:buChar char="•"/>
            </a:pPr>
            <a:r>
              <a:rPr lang="en-US" dirty="0" smtClean="0">
                <a:latin typeface="Arial" pitchFamily="34" charset="0"/>
                <a:cs typeface="Arial" pitchFamily="34" charset="0"/>
              </a:rPr>
              <a:t>Other </a:t>
            </a:r>
            <a:r>
              <a:rPr lang="en-US" dirty="0">
                <a:latin typeface="Arial" pitchFamily="34" charset="0"/>
                <a:cs typeface="Arial" pitchFamily="34" charset="0"/>
              </a:rPr>
              <a:t>non-current investments (specify nature)</a:t>
            </a:r>
          </a:p>
          <a:p>
            <a:pPr marL="285750" indent="-285750" algn="just">
              <a:spcBef>
                <a:spcPts val="1200"/>
              </a:spcBef>
              <a:buFont typeface="Wingdings" pitchFamily="2" charset="2"/>
              <a:buChar char="v"/>
            </a:pPr>
            <a:r>
              <a:rPr lang="en-US" dirty="0" smtClean="0">
                <a:latin typeface="Arial" pitchFamily="34" charset="0"/>
                <a:cs typeface="Arial" pitchFamily="34" charset="0"/>
              </a:rPr>
              <a:t>Names </a:t>
            </a:r>
            <a:r>
              <a:rPr lang="en-US" dirty="0">
                <a:latin typeface="Arial" pitchFamily="34" charset="0"/>
                <a:cs typeface="Arial" pitchFamily="34" charset="0"/>
              </a:rPr>
              <a:t>of bodies corporate in which investments are made to be disclosed – indicating if these are subsidiaries, JVs or controlled SPEs. Names of firms in which investments made also to be disclosed along with names of all partners.</a:t>
            </a:r>
          </a:p>
          <a:p>
            <a:pPr marL="285750" indent="-285750" algn="just">
              <a:spcBef>
                <a:spcPts val="1200"/>
              </a:spcBef>
              <a:buFont typeface="Wingdings" pitchFamily="2" charset="2"/>
              <a:buChar char="v"/>
            </a:pPr>
            <a:r>
              <a:rPr lang="en-US" dirty="0" smtClean="0">
                <a:latin typeface="Arial" pitchFamily="34" charset="0"/>
                <a:cs typeface="Arial" pitchFamily="34" charset="0"/>
              </a:rPr>
              <a:t>Separate disclosure of basis of valuation of individual investments to be made.</a:t>
            </a:r>
          </a:p>
          <a:p>
            <a:pPr marL="285750" indent="-285750" algn="just">
              <a:spcBef>
                <a:spcPts val="1200"/>
              </a:spcBef>
              <a:buFont typeface="Wingdings" pitchFamily="2" charset="2"/>
              <a:buChar char="v"/>
            </a:pPr>
            <a:r>
              <a:rPr lang="en-US" dirty="0" smtClean="0">
                <a:latin typeface="Arial" pitchFamily="34" charset="0"/>
                <a:cs typeface="Arial" pitchFamily="34" charset="0"/>
              </a:rPr>
              <a:t>Aggregate </a:t>
            </a:r>
            <a:r>
              <a:rPr lang="en-US" dirty="0">
                <a:latin typeface="Arial" pitchFamily="34" charset="0"/>
                <a:cs typeface="Arial" pitchFamily="34" charset="0"/>
              </a:rPr>
              <a:t>amount of quoted investments and its market value, unquoted investments and provision for diminution in value to be separately disclosed.</a:t>
            </a:r>
          </a:p>
        </p:txBody>
      </p:sp>
      <p:sp>
        <p:nvSpPr>
          <p:cNvPr id="5" name="Rectangle 4"/>
          <p:cNvSpPr/>
          <p:nvPr/>
        </p:nvSpPr>
        <p:spPr>
          <a:xfrm>
            <a:off x="1638300" y="-9144"/>
            <a:ext cx="58674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ASSETS</a:t>
            </a:r>
            <a:endParaRPr lang="en-US" sz="36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1000" y="5807117"/>
            <a:ext cx="954024" cy="725058"/>
          </a:xfrm>
          <a:prstGeom prst="rect">
            <a:avLst/>
          </a:prstGeom>
        </p:spPr>
      </p:pic>
    </p:spTree>
    <p:extLst>
      <p:ext uri="{BB962C8B-B14F-4D97-AF65-F5344CB8AC3E}">
        <p14:creationId xmlns:p14="http://schemas.microsoft.com/office/powerpoint/2010/main" val="1943541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500"/>
                                        <p:tgtEl>
                                          <p:spTgt spid="2">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500"/>
                                        <p:tgtEl>
                                          <p:spTgt spid="2">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fade">
                                      <p:cBhvr>
                                        <p:cTn id="16" dur="500"/>
                                        <p:tgtEl>
                                          <p:spTgt spid="2">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fade">
                                      <p:cBhvr>
                                        <p:cTn id="19" dur="500"/>
                                        <p:tgtEl>
                                          <p:spTgt spid="2">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500"/>
                                        <p:tgtEl>
                                          <p:spTgt spid="2">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Effect transition="in" filter="fade">
                                      <p:cBhvr>
                                        <p:cTn id="25" dur="500"/>
                                        <p:tgtEl>
                                          <p:spTgt spid="2">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
                                            <p:txEl>
                                              <p:pRg st="8" end="8"/>
                                            </p:txEl>
                                          </p:spTgt>
                                        </p:tgtEl>
                                        <p:attrNameLst>
                                          <p:attrName>style.visibility</p:attrName>
                                        </p:attrNameLst>
                                      </p:cBhvr>
                                      <p:to>
                                        <p:strVal val="visible"/>
                                      </p:to>
                                    </p:set>
                                    <p:animEffect transition="in" filter="fade">
                                      <p:cBhvr>
                                        <p:cTn id="28" dur="500"/>
                                        <p:tgtEl>
                                          <p:spTgt spid="2">
                                            <p:txEl>
                                              <p:pRg st="8" end="8"/>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animEffect transition="in" filter="fade">
                                      <p:cBhvr>
                                        <p:cTn id="31" dur="500"/>
                                        <p:tgtEl>
                                          <p:spTgt spid="2">
                                            <p:txEl>
                                              <p:pRg st="9" end="9"/>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
                                            <p:txEl>
                                              <p:pRg st="10" end="10"/>
                                            </p:txEl>
                                          </p:spTgt>
                                        </p:tgtEl>
                                        <p:attrNameLst>
                                          <p:attrName>style.visibility</p:attrName>
                                        </p:attrNameLst>
                                      </p:cBhvr>
                                      <p:to>
                                        <p:strVal val="visible"/>
                                      </p:to>
                                    </p:set>
                                    <p:animEffect transition="in" filter="fade">
                                      <p:cBhvr>
                                        <p:cTn id="36" dur="500"/>
                                        <p:tgtEl>
                                          <p:spTgt spid="2">
                                            <p:txEl>
                                              <p:pRg st="10" end="1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2">
                                            <p:txEl>
                                              <p:pRg st="11" end="11"/>
                                            </p:txEl>
                                          </p:spTgt>
                                        </p:tgtEl>
                                        <p:attrNameLst>
                                          <p:attrName>style.visibility</p:attrName>
                                        </p:attrNameLst>
                                      </p:cBhvr>
                                      <p:to>
                                        <p:strVal val="visible"/>
                                      </p:to>
                                    </p:set>
                                    <p:animEffect transition="in" filter="fade">
                                      <p:cBhvr>
                                        <p:cTn id="39" dur="500"/>
                                        <p:tgtEl>
                                          <p:spTgt spid="2">
                                            <p:txEl>
                                              <p:pRg st="11" end="11"/>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2">
                                            <p:txEl>
                                              <p:pRg st="12" end="12"/>
                                            </p:txEl>
                                          </p:spTgt>
                                        </p:tgtEl>
                                        <p:attrNameLst>
                                          <p:attrName>style.visibility</p:attrName>
                                        </p:attrNameLst>
                                      </p:cBhvr>
                                      <p:to>
                                        <p:strVal val="visible"/>
                                      </p:to>
                                    </p:set>
                                    <p:animEffect transition="in" filter="fade">
                                      <p:cBhvr>
                                        <p:cTn id="42"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00200" y="-9144"/>
            <a:ext cx="59436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ASSETS</a:t>
            </a:r>
            <a:endParaRPr lang="en-US" sz="3600" cap="all" dirty="0">
              <a:solidFill>
                <a:schemeClr val="tx2"/>
              </a:solidFill>
              <a:latin typeface="Cambria" pitchFamily="18" charset="0"/>
              <a:ea typeface="+mj-ea"/>
              <a:cs typeface="+mj-cs"/>
            </a:endParaRPr>
          </a:p>
        </p:txBody>
      </p:sp>
      <p:sp>
        <p:nvSpPr>
          <p:cNvPr id="6" name="Rectangle 5"/>
          <p:cNvSpPr/>
          <p:nvPr/>
        </p:nvSpPr>
        <p:spPr>
          <a:xfrm>
            <a:off x="762000" y="637187"/>
            <a:ext cx="8686800" cy="5324535"/>
          </a:xfrm>
          <a:prstGeom prst="rect">
            <a:avLst/>
          </a:prstGeom>
        </p:spPr>
        <p:txBody>
          <a:bodyPr wrap="square">
            <a:spAutoFit/>
          </a:bodyPr>
          <a:lstStyle/>
          <a:p>
            <a:r>
              <a:rPr lang="en-US" sz="2500" dirty="0" smtClean="0">
                <a:latin typeface="Arial" pitchFamily="34" charset="0"/>
                <a:cs typeface="Arial" pitchFamily="34" charset="0"/>
              </a:rPr>
              <a:t>CURRENT ASSETS </a:t>
            </a:r>
            <a:r>
              <a:rPr lang="en-US" sz="2500" dirty="0" smtClean="0">
                <a:latin typeface="Arial" pitchFamily="34" charset="0"/>
                <a:cs typeface="Arial" pitchFamily="34" charset="0"/>
                <a:sym typeface="Wingdings" pitchFamily="2" charset="2"/>
              </a:rPr>
              <a:t> </a:t>
            </a:r>
            <a:r>
              <a:rPr lang="en-US" sz="2500" dirty="0" smtClean="0">
                <a:latin typeface="Arial" pitchFamily="34" charset="0"/>
                <a:cs typeface="Arial" pitchFamily="34" charset="0"/>
              </a:rPr>
              <a:t>INVENTORIES</a:t>
            </a:r>
          </a:p>
          <a:p>
            <a:pPr marL="285750" indent="-285750">
              <a:buFont typeface="Wingdings" pitchFamily="2" charset="2"/>
              <a:buChar char="v"/>
            </a:pPr>
            <a:r>
              <a:rPr lang="en-US" dirty="0" smtClean="0">
                <a:latin typeface="Arial" pitchFamily="34" charset="0"/>
                <a:cs typeface="Arial" pitchFamily="34" charset="0"/>
              </a:rPr>
              <a:t>Inventories to be classified as</a:t>
            </a:r>
          </a:p>
          <a:p>
            <a:pPr marL="742950" lvl="1" indent="-285750">
              <a:lnSpc>
                <a:spcPct val="150000"/>
              </a:lnSpc>
              <a:buFont typeface="Arial" pitchFamily="34" charset="0"/>
              <a:buChar char="•"/>
            </a:pPr>
            <a:r>
              <a:rPr lang="en-US" dirty="0" smtClean="0">
                <a:latin typeface="Arial" pitchFamily="34" charset="0"/>
                <a:cs typeface="Arial" pitchFamily="34" charset="0"/>
              </a:rPr>
              <a:t>Raw materials</a:t>
            </a:r>
          </a:p>
          <a:p>
            <a:pPr marL="742950" lvl="1" indent="-285750">
              <a:lnSpc>
                <a:spcPct val="150000"/>
              </a:lnSpc>
              <a:buFont typeface="Arial" pitchFamily="34" charset="0"/>
              <a:buChar char="•"/>
            </a:pPr>
            <a:r>
              <a:rPr lang="en-US" dirty="0" smtClean="0">
                <a:latin typeface="Arial" pitchFamily="34" charset="0"/>
                <a:cs typeface="Arial" pitchFamily="34" charset="0"/>
              </a:rPr>
              <a:t>Work in progress</a:t>
            </a:r>
          </a:p>
          <a:p>
            <a:pPr marL="742950" lvl="1" indent="-285750">
              <a:lnSpc>
                <a:spcPct val="150000"/>
              </a:lnSpc>
              <a:buFont typeface="Arial" pitchFamily="34" charset="0"/>
              <a:buChar char="•"/>
            </a:pPr>
            <a:r>
              <a:rPr lang="en-US" dirty="0" smtClean="0">
                <a:latin typeface="Arial" pitchFamily="34" charset="0"/>
                <a:cs typeface="Arial" pitchFamily="34" charset="0"/>
              </a:rPr>
              <a:t>Finished goods</a:t>
            </a:r>
          </a:p>
          <a:p>
            <a:pPr marL="742950" lvl="1" indent="-285750">
              <a:lnSpc>
                <a:spcPct val="150000"/>
              </a:lnSpc>
              <a:buFont typeface="Arial" pitchFamily="34" charset="0"/>
              <a:buChar char="•"/>
            </a:pPr>
            <a:r>
              <a:rPr lang="en-US" dirty="0" smtClean="0">
                <a:latin typeface="Arial" pitchFamily="34" charset="0"/>
                <a:cs typeface="Arial" pitchFamily="34" charset="0"/>
              </a:rPr>
              <a:t>Stock-in-trade (for trading business)</a:t>
            </a:r>
          </a:p>
          <a:p>
            <a:pPr marL="742950" lvl="1" indent="-285750">
              <a:lnSpc>
                <a:spcPct val="150000"/>
              </a:lnSpc>
              <a:buFont typeface="Arial" pitchFamily="34" charset="0"/>
              <a:buChar char="•"/>
            </a:pPr>
            <a:r>
              <a:rPr lang="en-US" dirty="0" smtClean="0">
                <a:latin typeface="Arial" pitchFamily="34" charset="0"/>
                <a:cs typeface="Arial" pitchFamily="34" charset="0"/>
              </a:rPr>
              <a:t>Stores and spares</a:t>
            </a:r>
          </a:p>
          <a:p>
            <a:pPr marL="742950" lvl="1" indent="-285750">
              <a:lnSpc>
                <a:spcPct val="150000"/>
              </a:lnSpc>
              <a:buFont typeface="Arial" pitchFamily="34" charset="0"/>
              <a:buChar char="•"/>
            </a:pPr>
            <a:r>
              <a:rPr lang="en-US" dirty="0" smtClean="0">
                <a:latin typeface="Arial" pitchFamily="34" charset="0"/>
                <a:cs typeface="Arial" pitchFamily="34" charset="0"/>
              </a:rPr>
              <a:t>Loose tools</a:t>
            </a:r>
          </a:p>
          <a:p>
            <a:pPr marL="742950" lvl="1" indent="-285750">
              <a:lnSpc>
                <a:spcPct val="150000"/>
              </a:lnSpc>
              <a:buFont typeface="Arial" pitchFamily="34" charset="0"/>
              <a:buChar char="•"/>
            </a:pPr>
            <a:r>
              <a:rPr lang="en-US" dirty="0" smtClean="0">
                <a:latin typeface="Arial" pitchFamily="34" charset="0"/>
                <a:cs typeface="Arial" pitchFamily="34" charset="0"/>
              </a:rPr>
              <a:t>Others</a:t>
            </a:r>
            <a:endParaRPr lang="en-US" dirty="0">
              <a:latin typeface="Arial" pitchFamily="34" charset="0"/>
              <a:cs typeface="Arial" pitchFamily="34" charset="0"/>
            </a:endParaRPr>
          </a:p>
          <a:p>
            <a:pPr marL="285750" indent="-285750">
              <a:lnSpc>
                <a:spcPct val="150000"/>
              </a:lnSpc>
              <a:buFont typeface="Wingdings" pitchFamily="2" charset="2"/>
              <a:buChar char="v"/>
            </a:pPr>
            <a:endParaRPr lang="en-US" dirty="0" smtClean="0">
              <a:latin typeface="Arial" pitchFamily="34" charset="0"/>
              <a:cs typeface="Arial" pitchFamily="34" charset="0"/>
            </a:endParaRPr>
          </a:p>
          <a:p>
            <a:pPr marL="285750" indent="-285750">
              <a:lnSpc>
                <a:spcPct val="150000"/>
              </a:lnSpc>
              <a:buFont typeface="Wingdings" pitchFamily="2" charset="2"/>
              <a:buChar char="v"/>
            </a:pPr>
            <a:r>
              <a:rPr lang="en-US" dirty="0" smtClean="0">
                <a:latin typeface="Arial" pitchFamily="34" charset="0"/>
                <a:cs typeface="Arial" pitchFamily="34" charset="0"/>
              </a:rPr>
              <a:t>For all above heads, goods in transit, if any, to be disclosed separately.</a:t>
            </a:r>
          </a:p>
          <a:p>
            <a:pPr marL="285750" indent="-285750">
              <a:lnSpc>
                <a:spcPct val="150000"/>
              </a:lnSpc>
              <a:buFont typeface="Wingdings" pitchFamily="2" charset="2"/>
              <a:buChar char="v"/>
            </a:pPr>
            <a:endParaRPr lang="en-US" dirty="0" smtClean="0">
              <a:latin typeface="Arial" pitchFamily="34" charset="0"/>
              <a:cs typeface="Arial" pitchFamily="34" charset="0"/>
            </a:endParaRPr>
          </a:p>
          <a:p>
            <a:pPr marL="285750" indent="-285750">
              <a:lnSpc>
                <a:spcPct val="150000"/>
              </a:lnSpc>
              <a:buFont typeface="Wingdings" pitchFamily="2" charset="2"/>
              <a:buChar char="v"/>
            </a:pPr>
            <a:r>
              <a:rPr lang="en-US" dirty="0" smtClean="0">
                <a:latin typeface="Arial" pitchFamily="34" charset="0"/>
                <a:cs typeface="Arial" pitchFamily="34" charset="0"/>
              </a:rPr>
              <a:t>Mode of valuation of inventories to be stated.</a:t>
            </a:r>
            <a:endParaRPr lang="en-US" dirty="0">
              <a:latin typeface="Arial" pitchFamily="34" charset="0"/>
              <a:cs typeface="Arial"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4800" y="5791200"/>
            <a:ext cx="954024" cy="725058"/>
          </a:xfrm>
          <a:prstGeom prst="rect">
            <a:avLst/>
          </a:prstGeom>
        </p:spPr>
      </p:pic>
    </p:spTree>
    <p:extLst>
      <p:ext uri="{BB962C8B-B14F-4D97-AF65-F5344CB8AC3E}">
        <p14:creationId xmlns:p14="http://schemas.microsoft.com/office/powerpoint/2010/main" val="1188662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500"/>
                                        <p:tgtEl>
                                          <p:spTgt spid="6">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500"/>
                                        <p:tgtEl>
                                          <p:spTgt spid="6">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Effect transition="in" filter="fade">
                                      <p:cBhvr>
                                        <p:cTn id="25" dur="500"/>
                                        <p:tgtEl>
                                          <p:spTgt spid="6">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
                                            <p:txEl>
                                              <p:pRg st="7" end="7"/>
                                            </p:txEl>
                                          </p:spTgt>
                                        </p:tgtEl>
                                        <p:attrNameLst>
                                          <p:attrName>style.visibility</p:attrName>
                                        </p:attrNameLst>
                                      </p:cBhvr>
                                      <p:to>
                                        <p:strVal val="visible"/>
                                      </p:to>
                                    </p:set>
                                    <p:animEffect transition="in" filter="fade">
                                      <p:cBhvr>
                                        <p:cTn id="28" dur="500"/>
                                        <p:tgtEl>
                                          <p:spTgt spid="6">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animEffect transition="in" filter="fade">
                                      <p:cBhvr>
                                        <p:cTn id="31" dur="500"/>
                                        <p:tgtEl>
                                          <p:spTgt spid="6">
                                            <p:txEl>
                                              <p:pRg st="8" end="8"/>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6">
                                            <p:txEl>
                                              <p:pRg st="10" end="10"/>
                                            </p:txEl>
                                          </p:spTgt>
                                        </p:tgtEl>
                                        <p:attrNameLst>
                                          <p:attrName>style.visibility</p:attrName>
                                        </p:attrNameLst>
                                      </p:cBhvr>
                                      <p:to>
                                        <p:strVal val="visible"/>
                                      </p:to>
                                    </p:set>
                                    <p:animEffect transition="in" filter="fade">
                                      <p:cBhvr>
                                        <p:cTn id="36" dur="500"/>
                                        <p:tgtEl>
                                          <p:spTgt spid="6">
                                            <p:txEl>
                                              <p:pRg st="10" end="1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6">
                                            <p:txEl>
                                              <p:pRg st="12" end="12"/>
                                            </p:txEl>
                                          </p:spTgt>
                                        </p:tgtEl>
                                        <p:attrNameLst>
                                          <p:attrName>style.visibility</p:attrName>
                                        </p:attrNameLst>
                                      </p:cBhvr>
                                      <p:to>
                                        <p:strVal val="visible"/>
                                      </p:to>
                                    </p:set>
                                    <p:animEffect transition="in" filter="fade">
                                      <p:cBhvr>
                                        <p:cTn id="39" dur="500"/>
                                        <p:tgtEl>
                                          <p:spTgt spid="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228600" y="152400"/>
            <a:ext cx="8686800" cy="1020762"/>
          </a:xfrm>
        </p:spPr>
        <p:txBody>
          <a:bodyPr>
            <a:normAutofit/>
          </a:bodyPr>
          <a:lstStyle/>
          <a:p>
            <a:r>
              <a:rPr lang="en-US" sz="4000" dirty="0" smtClean="0">
                <a:effectLst/>
                <a:latin typeface="Cambria" pitchFamily="18" charset="0"/>
              </a:rPr>
              <a:t>Background and legal standing</a:t>
            </a:r>
            <a:endParaRPr lang="en-US" sz="4000" b="1" dirty="0">
              <a:solidFill>
                <a:schemeClr val="tx1"/>
              </a:solidFill>
            </a:endParaRPr>
          </a:p>
        </p:txBody>
      </p:sp>
      <p:sp>
        <p:nvSpPr>
          <p:cNvPr id="19459" name="Rectangle 3"/>
          <p:cNvSpPr>
            <a:spLocks noGrp="1" noRot="1" noChangeArrowheads="1"/>
          </p:cNvSpPr>
          <p:nvPr>
            <p:ph idx="1"/>
          </p:nvPr>
        </p:nvSpPr>
        <p:spPr>
          <a:xfrm>
            <a:off x="304800" y="1219200"/>
            <a:ext cx="8686800" cy="5334000"/>
          </a:xfrm>
        </p:spPr>
        <p:txBody>
          <a:bodyPr>
            <a:normAutofit fontScale="92500"/>
          </a:bodyPr>
          <a:lstStyle/>
          <a:p>
            <a:pPr algn="just">
              <a:spcBef>
                <a:spcPts val="2400"/>
              </a:spcBef>
              <a:buClrTx/>
              <a:buFont typeface="Wingdings" pitchFamily="2" charset="2"/>
              <a:buChar char="v"/>
            </a:pPr>
            <a:r>
              <a:rPr lang="en-US" sz="2500" dirty="0" smtClean="0">
                <a:solidFill>
                  <a:schemeClr val="tx1"/>
                </a:solidFill>
                <a:latin typeface="Arial" pitchFamily="34" charset="0"/>
                <a:cs typeface="Arial" pitchFamily="34" charset="0"/>
              </a:rPr>
              <a:t>Need for enhancing disclosures, harmonising with proposed Indian Accounting Standards.</a:t>
            </a:r>
          </a:p>
          <a:p>
            <a:pPr algn="just">
              <a:spcBef>
                <a:spcPts val="2400"/>
              </a:spcBef>
              <a:buClrTx/>
              <a:buFont typeface="Wingdings" pitchFamily="2" charset="2"/>
              <a:buChar char="v"/>
            </a:pPr>
            <a:r>
              <a:rPr lang="en-US" sz="2500" dirty="0" smtClean="0">
                <a:solidFill>
                  <a:schemeClr val="tx1"/>
                </a:solidFill>
                <a:latin typeface="Arial" pitchFamily="34" charset="0"/>
                <a:cs typeface="Arial" pitchFamily="34" charset="0"/>
              </a:rPr>
              <a:t>Not </a:t>
            </a:r>
            <a:r>
              <a:rPr lang="en-US" sz="2500" dirty="0">
                <a:solidFill>
                  <a:schemeClr val="tx1"/>
                </a:solidFill>
                <a:latin typeface="Arial" pitchFamily="34" charset="0"/>
                <a:cs typeface="Arial" pitchFamily="34" charset="0"/>
              </a:rPr>
              <a:t>applicable to insurance or banking company, or any </a:t>
            </a:r>
            <a:r>
              <a:rPr lang="en-US" sz="2500" dirty="0" smtClean="0">
                <a:solidFill>
                  <a:schemeClr val="tx1"/>
                </a:solidFill>
                <a:latin typeface="Arial" pitchFamily="34" charset="0"/>
                <a:cs typeface="Arial" pitchFamily="34" charset="0"/>
              </a:rPr>
              <a:t>company engaged </a:t>
            </a:r>
            <a:r>
              <a:rPr lang="en-US" sz="2500" dirty="0">
                <a:solidFill>
                  <a:schemeClr val="tx1"/>
                </a:solidFill>
                <a:latin typeface="Arial" pitchFamily="34" charset="0"/>
                <a:cs typeface="Arial" pitchFamily="34" charset="0"/>
              </a:rPr>
              <a:t>in the generation or supply of </a:t>
            </a:r>
            <a:r>
              <a:rPr lang="en-US" sz="2500" dirty="0" smtClean="0">
                <a:solidFill>
                  <a:schemeClr val="tx1"/>
                </a:solidFill>
                <a:latin typeface="Arial" pitchFamily="34" charset="0"/>
                <a:cs typeface="Arial" pitchFamily="34" charset="0"/>
              </a:rPr>
              <a:t>electricity.</a:t>
            </a:r>
          </a:p>
          <a:p>
            <a:pPr algn="just">
              <a:spcBef>
                <a:spcPts val="2400"/>
              </a:spcBef>
              <a:buClrTx/>
              <a:buFont typeface="Wingdings" pitchFamily="2" charset="2"/>
              <a:buChar char="v"/>
            </a:pPr>
            <a:r>
              <a:rPr lang="en-US" sz="2500" dirty="0" smtClean="0">
                <a:solidFill>
                  <a:schemeClr val="tx1"/>
                </a:solidFill>
                <a:latin typeface="Arial" pitchFamily="34" charset="0"/>
                <a:cs typeface="Arial" pitchFamily="34" charset="0"/>
              </a:rPr>
              <a:t>Sec. 211 of the Act – “in the form set out in Part I of Schedule VI or as near thereto as circumstances admit”. Modifications to format possible to suit industry specific disclosures.</a:t>
            </a:r>
          </a:p>
          <a:p>
            <a:pPr>
              <a:spcBef>
                <a:spcPts val="2400"/>
              </a:spcBef>
              <a:buClrTx/>
              <a:buFont typeface="Wingdings" pitchFamily="2" charset="2"/>
              <a:buChar char="v"/>
            </a:pPr>
            <a:r>
              <a:rPr lang="en-US" sz="2500" dirty="0" smtClean="0">
                <a:solidFill>
                  <a:schemeClr val="tx1"/>
                </a:solidFill>
                <a:latin typeface="Arial" pitchFamily="34" charset="0"/>
                <a:cs typeface="Arial" pitchFamily="34" charset="0"/>
              </a:rPr>
              <a:t>Notification </a:t>
            </a:r>
            <a:r>
              <a:rPr lang="en-US" sz="2500" dirty="0">
                <a:solidFill>
                  <a:schemeClr val="tx1"/>
                </a:solidFill>
                <a:latin typeface="Arial" pitchFamily="34" charset="0"/>
                <a:cs typeface="Arial" pitchFamily="34" charset="0"/>
              </a:rPr>
              <a:t>No. S.O. 447(E), dated </a:t>
            </a:r>
            <a:r>
              <a:rPr lang="en-US" sz="2500" dirty="0" smtClean="0">
                <a:solidFill>
                  <a:schemeClr val="tx1"/>
                </a:solidFill>
                <a:latin typeface="Arial" pitchFamily="34" charset="0"/>
                <a:cs typeface="Arial" pitchFamily="34" charset="0"/>
              </a:rPr>
              <a:t>28</a:t>
            </a:r>
            <a:r>
              <a:rPr lang="en-US" sz="2500" baseline="30000" dirty="0" smtClean="0">
                <a:solidFill>
                  <a:schemeClr val="tx1"/>
                </a:solidFill>
                <a:latin typeface="Arial" pitchFamily="34" charset="0"/>
                <a:cs typeface="Arial" pitchFamily="34" charset="0"/>
              </a:rPr>
              <a:t>th</a:t>
            </a:r>
            <a:r>
              <a:rPr lang="en-US" sz="2500" dirty="0" smtClean="0">
                <a:solidFill>
                  <a:schemeClr val="tx1"/>
                </a:solidFill>
                <a:latin typeface="Arial" pitchFamily="34" charset="0"/>
                <a:cs typeface="Arial" pitchFamily="34" charset="0"/>
              </a:rPr>
              <a:t> February 2011</a:t>
            </a:r>
            <a:endParaRPr lang="en-US" sz="2500" dirty="0">
              <a:solidFill>
                <a:schemeClr val="tx1"/>
              </a:solidFill>
              <a:latin typeface="Arial" pitchFamily="34" charset="0"/>
              <a:cs typeface="Arial" pitchFamily="34" charset="0"/>
            </a:endParaRPr>
          </a:p>
          <a:p>
            <a:pPr lvl="1">
              <a:buClrTx/>
              <a:buFont typeface="Wingdings" pitchFamily="2" charset="2"/>
              <a:buChar char="v"/>
            </a:pPr>
            <a:r>
              <a:rPr lang="en-US" sz="2100" dirty="0" smtClean="0">
                <a:solidFill>
                  <a:schemeClr val="tx1"/>
                </a:solidFill>
                <a:effectLst/>
                <a:latin typeface="Arial" pitchFamily="34" charset="0"/>
                <a:cs typeface="Arial" pitchFamily="34" charset="0"/>
              </a:rPr>
              <a:t>Applicability period mentioned as “For the F.Y. 2010-2011”</a:t>
            </a:r>
          </a:p>
          <a:p>
            <a:pPr lvl="1" algn="just">
              <a:buClrTx/>
              <a:buFont typeface="Wingdings" pitchFamily="2" charset="2"/>
              <a:buChar char="v"/>
            </a:pPr>
            <a:r>
              <a:rPr lang="en-US" sz="2100" dirty="0" smtClean="0">
                <a:solidFill>
                  <a:schemeClr val="tx1"/>
                </a:solidFill>
                <a:latin typeface="Arial" pitchFamily="34" charset="0"/>
                <a:cs typeface="Arial" pitchFamily="34" charset="0"/>
              </a:rPr>
              <a:t>Lack of clarity and difficulty in application</a:t>
            </a:r>
          </a:p>
          <a:p>
            <a:pPr algn="just">
              <a:buClrTx/>
              <a:buFont typeface="Wingdings" pitchFamily="2" charset="2"/>
              <a:buChar char="v"/>
            </a:pPr>
            <a:endParaRPr lang="en-US" sz="600" dirty="0" smtClean="0">
              <a:solidFill>
                <a:schemeClr val="tx1"/>
              </a:solidFill>
              <a:latin typeface="Arial" pitchFamily="34" charset="0"/>
              <a:cs typeface="Arial" pitchFamily="34" charset="0"/>
            </a:endParaRPr>
          </a:p>
          <a:p>
            <a:pPr lvl="1" algn="just">
              <a:buFont typeface="Wingdings" pitchFamily="2" charset="2"/>
              <a:buChar char="v"/>
            </a:pPr>
            <a:endParaRPr lang="en-US" sz="600" dirty="0" smtClean="0">
              <a:solidFill>
                <a:schemeClr val="tx1"/>
              </a:solidFill>
              <a:latin typeface="Arial" pitchFamily="34" charset="0"/>
              <a:cs typeface="Arial"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7848" y="5638800"/>
            <a:ext cx="954024" cy="725058"/>
          </a:xfrm>
          <a:prstGeom prst="rect">
            <a:avLst/>
          </a:prstGeom>
        </p:spPr>
      </p:pic>
    </p:spTree>
    <p:extLst>
      <p:ext uri="{BB962C8B-B14F-4D97-AF65-F5344CB8AC3E}">
        <p14:creationId xmlns:p14="http://schemas.microsoft.com/office/powerpoint/2010/main" val="2697255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fade">
                                      <p:cBhvr>
                                        <p:cTn id="7" dur="500"/>
                                        <p:tgtEl>
                                          <p:spTgt spid="1945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59">
                                            <p:txEl>
                                              <p:pRg st="1" end="1"/>
                                            </p:txEl>
                                          </p:spTgt>
                                        </p:tgtEl>
                                        <p:attrNameLst>
                                          <p:attrName>style.visibility</p:attrName>
                                        </p:attrNameLst>
                                      </p:cBhvr>
                                      <p:to>
                                        <p:strVal val="visible"/>
                                      </p:to>
                                    </p:set>
                                    <p:animEffect transition="in" filter="fade">
                                      <p:cBhvr>
                                        <p:cTn id="10" dur="500"/>
                                        <p:tgtEl>
                                          <p:spTgt spid="1945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9459">
                                            <p:txEl>
                                              <p:pRg st="2" end="2"/>
                                            </p:txEl>
                                          </p:spTgt>
                                        </p:tgtEl>
                                        <p:attrNameLst>
                                          <p:attrName>style.visibility</p:attrName>
                                        </p:attrNameLst>
                                      </p:cBhvr>
                                      <p:to>
                                        <p:strVal val="visible"/>
                                      </p:to>
                                    </p:set>
                                    <p:animEffect transition="in" filter="fade">
                                      <p:cBhvr>
                                        <p:cTn id="15" dur="500"/>
                                        <p:tgtEl>
                                          <p:spTgt spid="19459">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9459">
                                            <p:txEl>
                                              <p:pRg st="3" end="3"/>
                                            </p:txEl>
                                          </p:spTgt>
                                        </p:tgtEl>
                                        <p:attrNameLst>
                                          <p:attrName>style.visibility</p:attrName>
                                        </p:attrNameLst>
                                      </p:cBhvr>
                                      <p:to>
                                        <p:strVal val="visible"/>
                                      </p:to>
                                    </p:set>
                                    <p:animEffect transition="in" filter="fade">
                                      <p:cBhvr>
                                        <p:cTn id="18" dur="500"/>
                                        <p:tgtEl>
                                          <p:spTgt spid="19459">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9459">
                                            <p:txEl>
                                              <p:pRg st="4" end="4"/>
                                            </p:txEl>
                                          </p:spTgt>
                                        </p:tgtEl>
                                        <p:attrNameLst>
                                          <p:attrName>style.visibility</p:attrName>
                                        </p:attrNameLst>
                                      </p:cBhvr>
                                      <p:to>
                                        <p:strVal val="visible"/>
                                      </p:to>
                                    </p:set>
                                    <p:animEffect transition="in" filter="fade">
                                      <p:cBhvr>
                                        <p:cTn id="21" dur="500"/>
                                        <p:tgtEl>
                                          <p:spTgt spid="19459">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9459">
                                            <p:txEl>
                                              <p:pRg st="5" end="5"/>
                                            </p:txEl>
                                          </p:spTgt>
                                        </p:tgtEl>
                                        <p:attrNameLst>
                                          <p:attrName>style.visibility</p:attrName>
                                        </p:attrNameLst>
                                      </p:cBhvr>
                                      <p:to>
                                        <p:strVal val="visible"/>
                                      </p:to>
                                    </p:set>
                                    <p:animEffect transition="in" filter="fade">
                                      <p:cBhvr>
                                        <p:cTn id="24" dur="500"/>
                                        <p:tgtEl>
                                          <p:spTgt spid="194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9200" y="914400"/>
            <a:ext cx="7759147" cy="4696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4323" y="5791200"/>
            <a:ext cx="954024" cy="725058"/>
          </a:xfrm>
          <a:prstGeom prst="rect">
            <a:avLst/>
          </a:prstGeom>
        </p:spPr>
      </p:pic>
    </p:spTree>
    <p:extLst>
      <p:ext uri="{BB962C8B-B14F-4D97-AF65-F5344CB8AC3E}">
        <p14:creationId xmlns:p14="http://schemas.microsoft.com/office/powerpoint/2010/main" val="6057608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61571"/>
            <a:ext cx="8686800" cy="4355038"/>
          </a:xfrm>
          <a:prstGeom prst="rect">
            <a:avLst/>
          </a:prstGeom>
        </p:spPr>
        <p:txBody>
          <a:bodyPr wrap="square">
            <a:spAutoFit/>
          </a:bodyPr>
          <a:lstStyle/>
          <a:p>
            <a:r>
              <a:rPr lang="en-US" sz="2500" dirty="0" smtClean="0">
                <a:latin typeface="Arial" pitchFamily="34" charset="0"/>
                <a:cs typeface="Arial" pitchFamily="34" charset="0"/>
              </a:rPr>
              <a:t>CURRENT ASSETS</a:t>
            </a:r>
            <a:r>
              <a:rPr lang="en-US" sz="2500" dirty="0" smtClean="0">
                <a:latin typeface="Arial" pitchFamily="34" charset="0"/>
                <a:cs typeface="Arial" pitchFamily="34" charset="0"/>
                <a:sym typeface="Wingdings" pitchFamily="2" charset="2"/>
              </a:rPr>
              <a:t></a:t>
            </a:r>
            <a:r>
              <a:rPr lang="en-US" sz="2500" dirty="0" smtClean="0">
                <a:latin typeface="Arial" pitchFamily="34" charset="0"/>
                <a:cs typeface="Arial" pitchFamily="34" charset="0"/>
              </a:rPr>
              <a:t>TRADE RECEIVABLES</a:t>
            </a:r>
          </a:p>
          <a:p>
            <a:pPr marL="285750" indent="-285750">
              <a:buFont typeface="Wingdings" pitchFamily="2" charset="2"/>
              <a:buChar char="v"/>
            </a:pPr>
            <a:endParaRPr lang="en-US" dirty="0" smtClean="0">
              <a:latin typeface="Arial" pitchFamily="34" charset="0"/>
              <a:cs typeface="Arial" pitchFamily="34" charset="0"/>
            </a:endParaRPr>
          </a:p>
          <a:p>
            <a:pPr marL="285750" indent="-285750" algn="just">
              <a:buFont typeface="Wingdings" pitchFamily="2" charset="2"/>
              <a:buChar char="v"/>
            </a:pPr>
            <a:r>
              <a:rPr lang="en-US" dirty="0" smtClean="0">
                <a:latin typeface="Arial" pitchFamily="34" charset="0"/>
                <a:cs typeface="Arial" pitchFamily="34" charset="0"/>
              </a:rPr>
              <a:t>Aggregate </a:t>
            </a:r>
            <a:r>
              <a:rPr lang="en-US" dirty="0">
                <a:latin typeface="Arial" pitchFamily="34" charset="0"/>
                <a:cs typeface="Arial" pitchFamily="34" charset="0"/>
              </a:rPr>
              <a:t>amount of Trade Receivables outstanding for a </a:t>
            </a:r>
            <a:r>
              <a:rPr lang="en-US" dirty="0" smtClean="0">
                <a:latin typeface="Arial" pitchFamily="34" charset="0"/>
                <a:cs typeface="Arial" pitchFamily="34" charset="0"/>
              </a:rPr>
              <a:t>period exceeding </a:t>
            </a:r>
            <a:r>
              <a:rPr lang="en-US" dirty="0">
                <a:latin typeface="Arial" pitchFamily="34" charset="0"/>
                <a:cs typeface="Arial" pitchFamily="34" charset="0"/>
              </a:rPr>
              <a:t>six months from the date they are due for payment should </a:t>
            </a:r>
            <a:r>
              <a:rPr lang="en-US" dirty="0" smtClean="0">
                <a:latin typeface="Arial" pitchFamily="34" charset="0"/>
                <a:cs typeface="Arial" pitchFamily="34" charset="0"/>
              </a:rPr>
              <a:t>be separately </a:t>
            </a:r>
            <a:r>
              <a:rPr lang="en-US" dirty="0">
                <a:latin typeface="Arial" pitchFamily="34" charset="0"/>
                <a:cs typeface="Arial" pitchFamily="34" charset="0"/>
              </a:rPr>
              <a:t>stated.</a:t>
            </a:r>
          </a:p>
          <a:p>
            <a:pPr marL="285750" indent="-285750" algn="just">
              <a:buFont typeface="Wingdings" pitchFamily="2" charset="2"/>
              <a:buChar char="v"/>
            </a:pPr>
            <a:endParaRPr lang="en-US" dirty="0" smtClean="0">
              <a:latin typeface="Arial" pitchFamily="34" charset="0"/>
              <a:cs typeface="Arial" pitchFamily="34" charset="0"/>
            </a:endParaRPr>
          </a:p>
          <a:p>
            <a:pPr marL="285750" indent="-285750" algn="just">
              <a:buFont typeface="Wingdings" pitchFamily="2" charset="2"/>
              <a:buChar char="v"/>
            </a:pPr>
            <a:r>
              <a:rPr lang="en-US" dirty="0" smtClean="0">
                <a:latin typeface="Arial" pitchFamily="34" charset="0"/>
                <a:cs typeface="Arial" pitchFamily="34" charset="0"/>
              </a:rPr>
              <a:t>Separately </a:t>
            </a:r>
            <a:r>
              <a:rPr lang="en-US" dirty="0">
                <a:latin typeface="Arial" pitchFamily="34" charset="0"/>
                <a:cs typeface="Arial" pitchFamily="34" charset="0"/>
              </a:rPr>
              <a:t>classification of </a:t>
            </a:r>
            <a:r>
              <a:rPr lang="en-US" dirty="0" smtClean="0">
                <a:latin typeface="Arial" pitchFamily="34" charset="0"/>
                <a:cs typeface="Arial" pitchFamily="34" charset="0"/>
              </a:rPr>
              <a:t>trade </a:t>
            </a:r>
            <a:r>
              <a:rPr lang="en-US" dirty="0">
                <a:latin typeface="Arial" pitchFamily="34" charset="0"/>
                <a:cs typeface="Arial" pitchFamily="34" charset="0"/>
              </a:rPr>
              <a:t>receivables into Secured, considered good, Unsecured, considered good and Doubtful also to be made.</a:t>
            </a:r>
          </a:p>
          <a:p>
            <a:pPr algn="just"/>
            <a:endParaRPr lang="en-US" dirty="0">
              <a:latin typeface="Arial" pitchFamily="34" charset="0"/>
              <a:cs typeface="Arial" pitchFamily="34" charset="0"/>
            </a:endParaRPr>
          </a:p>
          <a:p>
            <a:pPr marL="285750" indent="-285750" algn="just">
              <a:buFont typeface="Wingdings" pitchFamily="2" charset="2"/>
              <a:buChar char="v"/>
            </a:pPr>
            <a:r>
              <a:rPr lang="en-US" dirty="0">
                <a:latin typeface="Arial" pitchFamily="34" charset="0"/>
                <a:cs typeface="Arial" pitchFamily="34" charset="0"/>
              </a:rPr>
              <a:t>Allowance for bad and doubtful loans and advances shall be disclosed under the relevant heads separately.</a:t>
            </a:r>
          </a:p>
          <a:p>
            <a:pPr marL="285750" indent="-285750" algn="just">
              <a:buFont typeface="Wingdings" pitchFamily="2" charset="2"/>
              <a:buChar char="v"/>
            </a:pPr>
            <a:endParaRPr lang="en-US" dirty="0">
              <a:latin typeface="Arial" pitchFamily="34" charset="0"/>
              <a:cs typeface="Arial" pitchFamily="34" charset="0"/>
            </a:endParaRPr>
          </a:p>
          <a:p>
            <a:pPr marL="285750" indent="-285750" algn="just">
              <a:buFont typeface="Wingdings" pitchFamily="2" charset="2"/>
              <a:buChar char="v"/>
            </a:pPr>
            <a:r>
              <a:rPr lang="en-US" dirty="0">
                <a:latin typeface="Arial" pitchFamily="34" charset="0"/>
                <a:cs typeface="Arial" pitchFamily="34" charset="0"/>
              </a:rPr>
              <a:t>Debts due by directors or other officers of the company or any of them either severally or jointly with any other persons or debts due by firms or private companies respectively in which any director is a partner or a director or a member should be separately stated.</a:t>
            </a:r>
          </a:p>
        </p:txBody>
      </p:sp>
      <p:sp>
        <p:nvSpPr>
          <p:cNvPr id="5" name="Rectangle 4"/>
          <p:cNvSpPr/>
          <p:nvPr/>
        </p:nvSpPr>
        <p:spPr>
          <a:xfrm>
            <a:off x="1676400" y="15240"/>
            <a:ext cx="57912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ASSETS</a:t>
            </a:r>
            <a:endParaRPr lang="en-US" sz="36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7848" y="5638800"/>
            <a:ext cx="954024" cy="725058"/>
          </a:xfrm>
          <a:prstGeom prst="rect">
            <a:avLst/>
          </a:prstGeom>
        </p:spPr>
      </p:pic>
    </p:spTree>
    <p:extLst>
      <p:ext uri="{BB962C8B-B14F-4D97-AF65-F5344CB8AC3E}">
        <p14:creationId xmlns:p14="http://schemas.microsoft.com/office/powerpoint/2010/main" val="1799308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500"/>
                                        <p:tgtEl>
                                          <p:spTgt spid="2">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500"/>
                                        <p:tgtEl>
                                          <p:spTgt spid="2">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6" end="6"/>
                                            </p:txEl>
                                          </p:spTgt>
                                        </p:tgtEl>
                                        <p:attrNameLst>
                                          <p:attrName>style.visibility</p:attrName>
                                        </p:attrNameLst>
                                      </p:cBhvr>
                                      <p:to>
                                        <p:strVal val="visible"/>
                                      </p:to>
                                    </p:set>
                                    <p:animEffect transition="in" filter="fade">
                                      <p:cBhvr>
                                        <p:cTn id="18" dur="500"/>
                                        <p:tgtEl>
                                          <p:spTgt spid="2">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animEffect transition="in" filter="fade">
                                      <p:cBhvr>
                                        <p:cTn id="21"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15851"/>
            <a:ext cx="8382000" cy="5740033"/>
          </a:xfrm>
          <a:prstGeom prst="rect">
            <a:avLst/>
          </a:prstGeom>
        </p:spPr>
        <p:txBody>
          <a:bodyPr wrap="square">
            <a:spAutoFit/>
          </a:bodyPr>
          <a:lstStyle/>
          <a:p>
            <a:r>
              <a:rPr lang="en-US" sz="2500" dirty="0" smtClean="0">
                <a:latin typeface="Arial" pitchFamily="34" charset="0"/>
                <a:cs typeface="Arial" pitchFamily="34" charset="0"/>
              </a:rPr>
              <a:t>CURRENT ASSETS</a:t>
            </a:r>
            <a:r>
              <a:rPr lang="en-US" sz="2500" dirty="0" smtClean="0">
                <a:latin typeface="Arial" pitchFamily="34" charset="0"/>
                <a:cs typeface="Arial" pitchFamily="34" charset="0"/>
                <a:sym typeface="Wingdings" pitchFamily="2" charset="2"/>
              </a:rPr>
              <a:t></a:t>
            </a:r>
            <a:r>
              <a:rPr lang="en-US" sz="2500" dirty="0" smtClean="0">
                <a:latin typeface="Arial" pitchFamily="34" charset="0"/>
                <a:cs typeface="Arial" pitchFamily="34" charset="0"/>
              </a:rPr>
              <a:t>CASH AND CASH EQUIVALENTS</a:t>
            </a:r>
          </a:p>
          <a:p>
            <a:pPr marL="285750" indent="-285750">
              <a:spcBef>
                <a:spcPts val="1200"/>
              </a:spcBef>
              <a:buFont typeface="Wingdings" pitchFamily="2" charset="2"/>
              <a:buChar char="v"/>
            </a:pPr>
            <a:r>
              <a:rPr lang="en-US" dirty="0" smtClean="0">
                <a:latin typeface="Arial" pitchFamily="34" charset="0"/>
                <a:cs typeface="Arial" pitchFamily="34" charset="0"/>
              </a:rPr>
              <a:t>Cash </a:t>
            </a:r>
            <a:r>
              <a:rPr lang="en-US" dirty="0">
                <a:latin typeface="Arial" pitchFamily="34" charset="0"/>
                <a:cs typeface="Arial" pitchFamily="34" charset="0"/>
              </a:rPr>
              <a:t>and cash equivalents shall be classified as:</a:t>
            </a:r>
          </a:p>
          <a:p>
            <a:pPr marL="742950" lvl="1" indent="-285750">
              <a:spcBef>
                <a:spcPts val="1200"/>
              </a:spcBef>
              <a:buFont typeface="Arial" pitchFamily="34" charset="0"/>
              <a:buChar char="•"/>
            </a:pPr>
            <a:r>
              <a:rPr lang="en-US" dirty="0" smtClean="0">
                <a:latin typeface="Arial" pitchFamily="34" charset="0"/>
                <a:cs typeface="Arial" pitchFamily="34" charset="0"/>
              </a:rPr>
              <a:t>Balances </a:t>
            </a:r>
            <a:r>
              <a:rPr lang="en-US" dirty="0">
                <a:latin typeface="Arial" pitchFamily="34" charset="0"/>
                <a:cs typeface="Arial" pitchFamily="34" charset="0"/>
              </a:rPr>
              <a:t>with </a:t>
            </a:r>
            <a:r>
              <a:rPr lang="en-US" dirty="0" smtClean="0">
                <a:latin typeface="Arial" pitchFamily="34" charset="0"/>
                <a:cs typeface="Arial" pitchFamily="34" charset="0"/>
              </a:rPr>
              <a:t>banks</a:t>
            </a:r>
          </a:p>
          <a:p>
            <a:pPr marL="742950" lvl="1" indent="-285750">
              <a:spcBef>
                <a:spcPts val="1200"/>
              </a:spcBef>
              <a:buFont typeface="Arial" pitchFamily="34" charset="0"/>
              <a:buChar char="•"/>
            </a:pPr>
            <a:r>
              <a:rPr lang="en-US" dirty="0" smtClean="0">
                <a:latin typeface="Arial" pitchFamily="34" charset="0"/>
                <a:cs typeface="Arial" pitchFamily="34" charset="0"/>
              </a:rPr>
              <a:t>Cheques</a:t>
            </a:r>
            <a:r>
              <a:rPr lang="en-US" dirty="0">
                <a:latin typeface="Arial" pitchFamily="34" charset="0"/>
                <a:cs typeface="Arial" pitchFamily="34" charset="0"/>
              </a:rPr>
              <a:t>, drafts on </a:t>
            </a:r>
            <a:r>
              <a:rPr lang="en-US" dirty="0" smtClean="0">
                <a:latin typeface="Arial" pitchFamily="34" charset="0"/>
                <a:cs typeface="Arial" pitchFamily="34" charset="0"/>
              </a:rPr>
              <a:t>hand</a:t>
            </a:r>
          </a:p>
          <a:p>
            <a:pPr marL="742950" lvl="1" indent="-285750">
              <a:spcBef>
                <a:spcPts val="1200"/>
              </a:spcBef>
              <a:buFont typeface="Arial" pitchFamily="34" charset="0"/>
              <a:buChar char="•"/>
            </a:pPr>
            <a:r>
              <a:rPr lang="en-US" dirty="0" smtClean="0">
                <a:latin typeface="Arial" pitchFamily="34" charset="0"/>
                <a:cs typeface="Arial" pitchFamily="34" charset="0"/>
              </a:rPr>
              <a:t>Cash </a:t>
            </a:r>
            <a:r>
              <a:rPr lang="en-US" dirty="0">
                <a:latin typeface="Arial" pitchFamily="34" charset="0"/>
                <a:cs typeface="Arial" pitchFamily="34" charset="0"/>
              </a:rPr>
              <a:t>on </a:t>
            </a:r>
            <a:r>
              <a:rPr lang="en-US" dirty="0" smtClean="0">
                <a:latin typeface="Arial" pitchFamily="34" charset="0"/>
                <a:cs typeface="Arial" pitchFamily="34" charset="0"/>
              </a:rPr>
              <a:t>hand</a:t>
            </a:r>
          </a:p>
          <a:p>
            <a:pPr marL="742950" lvl="1" indent="-285750" algn="just">
              <a:spcBef>
                <a:spcPts val="1200"/>
              </a:spcBef>
              <a:buFont typeface="Arial" pitchFamily="34" charset="0"/>
              <a:buChar char="•"/>
            </a:pPr>
            <a:r>
              <a:rPr lang="en-US" dirty="0" smtClean="0">
                <a:latin typeface="Arial" pitchFamily="34" charset="0"/>
                <a:cs typeface="Arial" pitchFamily="34" charset="0"/>
              </a:rPr>
              <a:t>Others </a:t>
            </a:r>
            <a:r>
              <a:rPr lang="en-US" dirty="0">
                <a:latin typeface="Arial" pitchFamily="34" charset="0"/>
                <a:cs typeface="Arial" pitchFamily="34" charset="0"/>
              </a:rPr>
              <a:t>(specify nature).</a:t>
            </a:r>
          </a:p>
          <a:p>
            <a:pPr marL="285750" indent="-285750" algn="just">
              <a:spcBef>
                <a:spcPts val="1200"/>
              </a:spcBef>
              <a:buFont typeface="Wingdings" pitchFamily="2" charset="2"/>
              <a:buChar char="v"/>
            </a:pPr>
            <a:r>
              <a:rPr lang="en-US" dirty="0" smtClean="0">
                <a:latin typeface="Arial" pitchFamily="34" charset="0"/>
                <a:cs typeface="Arial" pitchFamily="34" charset="0"/>
              </a:rPr>
              <a:t>Earmarked </a:t>
            </a:r>
            <a:r>
              <a:rPr lang="en-US" dirty="0">
                <a:latin typeface="Arial" pitchFamily="34" charset="0"/>
                <a:cs typeface="Arial" pitchFamily="34" charset="0"/>
              </a:rPr>
              <a:t>balances with banks (for example, for </a:t>
            </a:r>
            <a:r>
              <a:rPr lang="en-US" dirty="0" smtClean="0">
                <a:latin typeface="Arial" pitchFamily="34" charset="0"/>
                <a:cs typeface="Arial" pitchFamily="34" charset="0"/>
              </a:rPr>
              <a:t>unpaid dividend</a:t>
            </a:r>
            <a:r>
              <a:rPr lang="en-US" dirty="0">
                <a:latin typeface="Arial" pitchFamily="34" charset="0"/>
                <a:cs typeface="Arial" pitchFamily="34" charset="0"/>
              </a:rPr>
              <a:t>) shall be separately stated</a:t>
            </a:r>
            <a:r>
              <a:rPr lang="en-US" dirty="0" smtClean="0">
                <a:latin typeface="Arial" pitchFamily="34" charset="0"/>
                <a:cs typeface="Arial" pitchFamily="34" charset="0"/>
              </a:rPr>
              <a:t>.</a:t>
            </a:r>
          </a:p>
          <a:p>
            <a:pPr marL="285750" indent="-285750" algn="just">
              <a:spcBef>
                <a:spcPts val="1200"/>
              </a:spcBef>
              <a:buFont typeface="Wingdings" pitchFamily="2" charset="2"/>
              <a:buChar char="v"/>
            </a:pPr>
            <a:r>
              <a:rPr lang="en-US" dirty="0" smtClean="0">
                <a:latin typeface="Arial" pitchFamily="34" charset="0"/>
                <a:cs typeface="Arial" pitchFamily="34" charset="0"/>
              </a:rPr>
              <a:t>Balances </a:t>
            </a:r>
            <a:r>
              <a:rPr lang="en-US" dirty="0">
                <a:latin typeface="Arial" pitchFamily="34" charset="0"/>
                <a:cs typeface="Arial" pitchFamily="34" charset="0"/>
              </a:rPr>
              <a:t>with banks to the extent held as margin money </a:t>
            </a:r>
            <a:r>
              <a:rPr lang="en-US" dirty="0" smtClean="0">
                <a:latin typeface="Arial" pitchFamily="34" charset="0"/>
                <a:cs typeface="Arial" pitchFamily="34" charset="0"/>
              </a:rPr>
              <a:t>or security </a:t>
            </a:r>
            <a:r>
              <a:rPr lang="en-US" dirty="0">
                <a:latin typeface="Arial" pitchFamily="34" charset="0"/>
                <a:cs typeface="Arial" pitchFamily="34" charset="0"/>
              </a:rPr>
              <a:t>against the borrowings, guarantees, </a:t>
            </a:r>
            <a:r>
              <a:rPr lang="en-US" dirty="0" smtClean="0">
                <a:latin typeface="Arial" pitchFamily="34" charset="0"/>
                <a:cs typeface="Arial" pitchFamily="34" charset="0"/>
              </a:rPr>
              <a:t>other commitments </a:t>
            </a:r>
            <a:r>
              <a:rPr lang="en-US" dirty="0">
                <a:latin typeface="Arial" pitchFamily="34" charset="0"/>
                <a:cs typeface="Arial" pitchFamily="34" charset="0"/>
              </a:rPr>
              <a:t>shall be disclosed </a:t>
            </a:r>
            <a:r>
              <a:rPr lang="en-US" dirty="0" smtClean="0">
                <a:latin typeface="Arial" pitchFamily="34" charset="0"/>
                <a:cs typeface="Arial" pitchFamily="34" charset="0"/>
              </a:rPr>
              <a:t>separately.</a:t>
            </a:r>
          </a:p>
          <a:p>
            <a:pPr marL="285750" indent="-285750" algn="just">
              <a:spcBef>
                <a:spcPts val="1200"/>
              </a:spcBef>
              <a:buFont typeface="Wingdings" pitchFamily="2" charset="2"/>
              <a:buChar char="v"/>
            </a:pPr>
            <a:r>
              <a:rPr lang="en-US" dirty="0" smtClean="0">
                <a:latin typeface="Arial" pitchFamily="34" charset="0"/>
                <a:cs typeface="Arial" pitchFamily="34" charset="0"/>
              </a:rPr>
              <a:t>Repatriation </a:t>
            </a:r>
            <a:r>
              <a:rPr lang="en-US" dirty="0">
                <a:latin typeface="Arial" pitchFamily="34" charset="0"/>
                <a:cs typeface="Arial" pitchFamily="34" charset="0"/>
              </a:rPr>
              <a:t>restrictions, if any, in respect of cash and </a:t>
            </a:r>
            <a:r>
              <a:rPr lang="en-US" dirty="0" smtClean="0">
                <a:latin typeface="Arial" pitchFamily="34" charset="0"/>
                <a:cs typeface="Arial" pitchFamily="34" charset="0"/>
              </a:rPr>
              <a:t>bank balances </a:t>
            </a:r>
            <a:r>
              <a:rPr lang="en-US" dirty="0">
                <a:latin typeface="Arial" pitchFamily="34" charset="0"/>
                <a:cs typeface="Arial" pitchFamily="34" charset="0"/>
              </a:rPr>
              <a:t>shall be separately stated</a:t>
            </a:r>
            <a:r>
              <a:rPr lang="en-US" dirty="0" smtClean="0">
                <a:latin typeface="Arial" pitchFamily="34" charset="0"/>
                <a:cs typeface="Arial" pitchFamily="34" charset="0"/>
              </a:rPr>
              <a:t>.</a:t>
            </a:r>
          </a:p>
          <a:p>
            <a:pPr marL="285750" indent="-285750" algn="just">
              <a:spcBef>
                <a:spcPts val="1200"/>
              </a:spcBef>
              <a:buFont typeface="Wingdings" pitchFamily="2" charset="2"/>
              <a:buChar char="v"/>
            </a:pPr>
            <a:r>
              <a:rPr lang="en-US" dirty="0" smtClean="0">
                <a:latin typeface="Arial" pitchFamily="34" charset="0"/>
                <a:cs typeface="Arial" pitchFamily="34" charset="0"/>
              </a:rPr>
              <a:t>Bank </a:t>
            </a:r>
            <a:r>
              <a:rPr lang="en-US" dirty="0">
                <a:latin typeface="Arial" pitchFamily="34" charset="0"/>
                <a:cs typeface="Arial" pitchFamily="34" charset="0"/>
              </a:rPr>
              <a:t>deposits with more than 12 months maturity shall </a:t>
            </a:r>
            <a:r>
              <a:rPr lang="en-US" dirty="0" smtClean="0">
                <a:latin typeface="Arial" pitchFamily="34" charset="0"/>
                <a:cs typeface="Arial" pitchFamily="34" charset="0"/>
              </a:rPr>
              <a:t>be disclosed </a:t>
            </a:r>
            <a:r>
              <a:rPr lang="en-US" dirty="0">
                <a:latin typeface="Arial" pitchFamily="34" charset="0"/>
                <a:cs typeface="Arial" pitchFamily="34" charset="0"/>
              </a:rPr>
              <a:t>separately.</a:t>
            </a:r>
          </a:p>
          <a:p>
            <a:endParaRPr lang="en-US" dirty="0"/>
          </a:p>
        </p:txBody>
      </p:sp>
      <p:sp>
        <p:nvSpPr>
          <p:cNvPr id="5" name="Rectangle 4"/>
          <p:cNvSpPr/>
          <p:nvPr/>
        </p:nvSpPr>
        <p:spPr>
          <a:xfrm>
            <a:off x="1905000" y="-21336"/>
            <a:ext cx="59436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ASSETS</a:t>
            </a:r>
            <a:endParaRPr lang="en-US" sz="36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13776" y="5791200"/>
            <a:ext cx="954024" cy="725058"/>
          </a:xfrm>
          <a:prstGeom prst="rect">
            <a:avLst/>
          </a:prstGeom>
        </p:spPr>
      </p:pic>
    </p:spTree>
    <p:extLst>
      <p:ext uri="{BB962C8B-B14F-4D97-AF65-F5344CB8AC3E}">
        <p14:creationId xmlns:p14="http://schemas.microsoft.com/office/powerpoint/2010/main" val="217087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500"/>
                                        <p:tgtEl>
                                          <p:spTgt spid="2">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
                                            <p:txEl>
                                              <p:pRg st="7" end="7"/>
                                            </p:txEl>
                                          </p:spTgt>
                                        </p:tgtEl>
                                        <p:attrNameLst>
                                          <p:attrName>style.visibility</p:attrName>
                                        </p:attrNameLst>
                                      </p:cBhvr>
                                      <p:to>
                                        <p:strVal val="visible"/>
                                      </p:to>
                                    </p:set>
                                    <p:animEffect transition="in" filter="fade">
                                      <p:cBhvr>
                                        <p:cTn id="30" dur="500"/>
                                        <p:tgtEl>
                                          <p:spTgt spid="2">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animEffect transition="in" filter="fade">
                                      <p:cBhvr>
                                        <p:cTn id="35" dur="500"/>
                                        <p:tgtEl>
                                          <p:spTgt spid="2">
                                            <p:txEl>
                                              <p:pRg st="8" end="8"/>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2">
                                            <p:txEl>
                                              <p:pRg st="9" end="9"/>
                                            </p:txEl>
                                          </p:spTgt>
                                        </p:tgtEl>
                                        <p:attrNameLst>
                                          <p:attrName>style.visibility</p:attrName>
                                        </p:attrNameLst>
                                      </p:cBhvr>
                                      <p:to>
                                        <p:strVal val="visible"/>
                                      </p:to>
                                    </p:set>
                                    <p:animEffect transition="in" filter="fade">
                                      <p:cBhvr>
                                        <p:cTn id="38"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28043"/>
            <a:ext cx="8610600" cy="5401479"/>
          </a:xfrm>
          <a:prstGeom prst="rect">
            <a:avLst/>
          </a:prstGeom>
        </p:spPr>
        <p:txBody>
          <a:bodyPr wrap="square">
            <a:spAutoFit/>
          </a:bodyPr>
          <a:lstStyle/>
          <a:p>
            <a:r>
              <a:rPr lang="en-US" sz="2500" dirty="0" smtClean="0">
                <a:latin typeface="Arial" pitchFamily="34" charset="0"/>
                <a:cs typeface="Arial" pitchFamily="34" charset="0"/>
              </a:rPr>
              <a:t>CURRENT ASSETS</a:t>
            </a:r>
            <a:r>
              <a:rPr lang="en-US" sz="2500" dirty="0" smtClean="0">
                <a:latin typeface="Arial" pitchFamily="34" charset="0"/>
                <a:cs typeface="Arial" pitchFamily="34" charset="0"/>
                <a:sym typeface="Wingdings" pitchFamily="2" charset="2"/>
              </a:rPr>
              <a:t> </a:t>
            </a:r>
            <a:r>
              <a:rPr lang="en-US" sz="2500" dirty="0" smtClean="0">
                <a:latin typeface="Arial" pitchFamily="34" charset="0"/>
                <a:cs typeface="Arial" pitchFamily="34" charset="0"/>
              </a:rPr>
              <a:t>SHORT-TERM LOANS AND ADVANCES</a:t>
            </a:r>
          </a:p>
          <a:p>
            <a:pPr marL="285750" indent="-285750">
              <a:buFont typeface="Wingdings" pitchFamily="2" charset="2"/>
              <a:buChar char="v"/>
            </a:pPr>
            <a:r>
              <a:rPr lang="en-US" dirty="0" smtClean="0">
                <a:latin typeface="Arial" pitchFamily="34" charset="0"/>
                <a:cs typeface="Arial" pitchFamily="34" charset="0"/>
              </a:rPr>
              <a:t>Short-term </a:t>
            </a:r>
            <a:r>
              <a:rPr lang="en-US" dirty="0">
                <a:latin typeface="Arial" pitchFamily="34" charset="0"/>
                <a:cs typeface="Arial" pitchFamily="34" charset="0"/>
              </a:rPr>
              <a:t>loans and advances shall be classified as:</a:t>
            </a:r>
          </a:p>
          <a:p>
            <a:pPr marL="742950" lvl="1" indent="-285750">
              <a:buFont typeface="Arial" pitchFamily="34" charset="0"/>
              <a:buChar char="•"/>
            </a:pPr>
            <a:r>
              <a:rPr lang="en-US" dirty="0" smtClean="0">
                <a:latin typeface="Arial" pitchFamily="34" charset="0"/>
                <a:cs typeface="Arial" pitchFamily="34" charset="0"/>
              </a:rPr>
              <a:t>Loans </a:t>
            </a:r>
            <a:r>
              <a:rPr lang="en-US" dirty="0">
                <a:latin typeface="Arial" pitchFamily="34" charset="0"/>
                <a:cs typeface="Arial" pitchFamily="34" charset="0"/>
              </a:rPr>
              <a:t>and advances to related parties (giving details thereof);</a:t>
            </a:r>
          </a:p>
          <a:p>
            <a:pPr marL="742950" lvl="1" indent="-285750">
              <a:buFont typeface="Arial" pitchFamily="34" charset="0"/>
              <a:buChar char="•"/>
            </a:pPr>
            <a:r>
              <a:rPr lang="en-US" dirty="0">
                <a:latin typeface="Arial" pitchFamily="34" charset="0"/>
                <a:cs typeface="Arial" pitchFamily="34" charset="0"/>
              </a:rPr>
              <a:t>Other loans and advances (specify nature).</a:t>
            </a:r>
          </a:p>
          <a:p>
            <a:endParaRPr lang="en-US" dirty="0">
              <a:latin typeface="Arial" pitchFamily="34" charset="0"/>
              <a:cs typeface="Arial" pitchFamily="34" charset="0"/>
            </a:endParaRPr>
          </a:p>
          <a:p>
            <a:pPr marL="285750" indent="-285750">
              <a:buFont typeface="Wingdings" pitchFamily="2" charset="2"/>
              <a:buChar char="v"/>
            </a:pPr>
            <a:r>
              <a:rPr lang="en-US" dirty="0">
                <a:latin typeface="Arial" pitchFamily="34" charset="0"/>
                <a:cs typeface="Arial" pitchFamily="34" charset="0"/>
              </a:rPr>
              <a:t>Separately classification of above items into Secured, considered good, Unsecured, considered good and Doubtful also to be made.</a:t>
            </a:r>
          </a:p>
          <a:p>
            <a:endParaRPr lang="en-US" dirty="0">
              <a:latin typeface="Arial" pitchFamily="34" charset="0"/>
              <a:cs typeface="Arial" pitchFamily="34" charset="0"/>
            </a:endParaRPr>
          </a:p>
          <a:p>
            <a:pPr marL="285750" indent="-285750">
              <a:buFont typeface="Wingdings" pitchFamily="2" charset="2"/>
              <a:buChar char="v"/>
            </a:pPr>
            <a:r>
              <a:rPr lang="en-US" dirty="0">
                <a:latin typeface="Arial" pitchFamily="34" charset="0"/>
                <a:cs typeface="Arial" pitchFamily="34" charset="0"/>
              </a:rPr>
              <a:t>Allowance for bad and doubtful loans and advances shall be disclosed under the relevant heads separately.</a:t>
            </a:r>
          </a:p>
          <a:p>
            <a:pPr marL="285750" indent="-285750">
              <a:buFont typeface="Wingdings" pitchFamily="2" charset="2"/>
              <a:buChar char="v"/>
            </a:pPr>
            <a:endParaRPr lang="en-US" dirty="0">
              <a:latin typeface="Arial" pitchFamily="34" charset="0"/>
              <a:cs typeface="Arial" pitchFamily="34" charset="0"/>
            </a:endParaRPr>
          </a:p>
          <a:p>
            <a:pPr marL="285750" indent="-285750">
              <a:buFont typeface="Wingdings" pitchFamily="2" charset="2"/>
              <a:buChar char="v"/>
            </a:pPr>
            <a:r>
              <a:rPr lang="en-US" dirty="0">
                <a:latin typeface="Arial" pitchFamily="34" charset="0"/>
                <a:cs typeface="Arial" pitchFamily="34" charset="0"/>
              </a:rPr>
              <a:t>Loans and advances due by directors or other officers of the company or any of them either severally or jointly with any other persons or amounts due by firms or private companies respectively in which any director is a partner or a director or a member should be separately stated</a:t>
            </a:r>
            <a:r>
              <a:rPr lang="en-US" dirty="0" smtClean="0">
                <a:latin typeface="Arial" pitchFamily="34" charset="0"/>
                <a:cs typeface="Arial" pitchFamily="34" charset="0"/>
              </a:rPr>
              <a:t>.</a:t>
            </a:r>
          </a:p>
          <a:p>
            <a:pPr marL="285750" indent="-285750">
              <a:buFont typeface="Wingdings" pitchFamily="2" charset="2"/>
              <a:buChar char="v"/>
            </a:pPr>
            <a:endParaRPr lang="en-US" dirty="0">
              <a:latin typeface="Arial" pitchFamily="34" charset="0"/>
              <a:cs typeface="Arial" pitchFamily="34" charset="0"/>
            </a:endParaRPr>
          </a:p>
          <a:p>
            <a:r>
              <a:rPr lang="en-US" sz="2500" dirty="0">
                <a:latin typeface="Arial" pitchFamily="34" charset="0"/>
                <a:cs typeface="Arial" pitchFamily="34" charset="0"/>
              </a:rPr>
              <a:t>CURRENT ASSETS</a:t>
            </a:r>
            <a:r>
              <a:rPr lang="en-US" sz="2500" dirty="0">
                <a:latin typeface="Arial" pitchFamily="34" charset="0"/>
                <a:cs typeface="Arial" pitchFamily="34" charset="0"/>
                <a:sym typeface="Wingdings" pitchFamily="2" charset="2"/>
              </a:rPr>
              <a:t> </a:t>
            </a:r>
            <a:r>
              <a:rPr lang="en-US" sz="2500" dirty="0" smtClean="0">
                <a:latin typeface="Arial" pitchFamily="34" charset="0"/>
                <a:cs typeface="Arial" pitchFamily="34" charset="0"/>
              </a:rPr>
              <a:t>OTHER CURRENT ASSETS</a:t>
            </a:r>
            <a:endParaRPr lang="en-US" sz="2500" dirty="0">
              <a:latin typeface="Arial" pitchFamily="34" charset="0"/>
              <a:cs typeface="Arial" pitchFamily="34" charset="0"/>
            </a:endParaRPr>
          </a:p>
        </p:txBody>
      </p:sp>
      <p:sp>
        <p:nvSpPr>
          <p:cNvPr id="6" name="Rectangle 5"/>
          <p:cNvSpPr/>
          <p:nvPr/>
        </p:nvSpPr>
        <p:spPr>
          <a:xfrm>
            <a:off x="1905000" y="0"/>
            <a:ext cx="60198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Balance sheet - ASSETS</a:t>
            </a:r>
            <a:endParaRPr lang="en-US" sz="3600" cap="all" dirty="0">
              <a:solidFill>
                <a:schemeClr val="tx2"/>
              </a:solidFill>
              <a:latin typeface="Cambria" pitchFamily="18" charset="0"/>
              <a:ea typeface="+mj-ea"/>
              <a:cs typeface="+mj-cs"/>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77200" y="5867400"/>
            <a:ext cx="954024" cy="725058"/>
          </a:xfrm>
          <a:prstGeom prst="rect">
            <a:avLst/>
          </a:prstGeom>
        </p:spPr>
      </p:pic>
    </p:spTree>
    <p:extLst>
      <p:ext uri="{BB962C8B-B14F-4D97-AF65-F5344CB8AC3E}">
        <p14:creationId xmlns:p14="http://schemas.microsoft.com/office/powerpoint/2010/main" val="76243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7" end="7"/>
                                            </p:txEl>
                                          </p:spTgt>
                                        </p:tgtEl>
                                        <p:attrNameLst>
                                          <p:attrName>style.visibility</p:attrName>
                                        </p:attrNameLst>
                                      </p:cBhvr>
                                      <p:to>
                                        <p:strVal val="visible"/>
                                      </p:to>
                                    </p:set>
                                    <p:animEffect transition="in" filter="fade">
                                      <p:cBhvr>
                                        <p:cTn id="24" dur="500"/>
                                        <p:tgtEl>
                                          <p:spTgt spid="2">
                                            <p:txEl>
                                              <p:pRg st="7" end="7"/>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animEffect transition="in" filter="fade">
                                      <p:cBhvr>
                                        <p:cTn id="29" dur="500"/>
                                        <p:tgtEl>
                                          <p:spTgt spid="2">
                                            <p:txEl>
                                              <p:pRg st="9" end="9"/>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
                                            <p:txEl>
                                              <p:pRg st="11" end="11"/>
                                            </p:txEl>
                                          </p:spTgt>
                                        </p:tgtEl>
                                        <p:attrNameLst>
                                          <p:attrName>style.visibility</p:attrName>
                                        </p:attrNameLst>
                                      </p:cBhvr>
                                      <p:to>
                                        <p:strVal val="visible"/>
                                      </p:to>
                                    </p:set>
                                    <p:animEffect transition="in" filter="fade">
                                      <p:cBhvr>
                                        <p:cTn id="34"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551247"/>
            <a:ext cx="8839200" cy="5463034"/>
          </a:xfrm>
          <a:prstGeom prst="rect">
            <a:avLst/>
          </a:prstGeom>
        </p:spPr>
        <p:txBody>
          <a:bodyPr wrap="square">
            <a:spAutoFit/>
          </a:bodyPr>
          <a:lstStyle/>
          <a:p>
            <a:r>
              <a:rPr lang="en-US" sz="2500" dirty="0" smtClean="0">
                <a:latin typeface="Arial" pitchFamily="34" charset="0"/>
                <a:cs typeface="Arial" pitchFamily="34" charset="0"/>
              </a:rPr>
              <a:t>CONTINGENT LIABILITIES AND COMMITMENTS</a:t>
            </a:r>
          </a:p>
          <a:p>
            <a:endParaRPr lang="en-US" dirty="0">
              <a:latin typeface="Arial" pitchFamily="34" charset="0"/>
              <a:cs typeface="Arial" pitchFamily="34" charset="0"/>
            </a:endParaRPr>
          </a:p>
          <a:p>
            <a:pPr marL="285750" indent="-285750">
              <a:buFont typeface="Wingdings" pitchFamily="2" charset="2"/>
              <a:buChar char="v"/>
            </a:pPr>
            <a:r>
              <a:rPr lang="en-US" dirty="0" smtClean="0">
                <a:latin typeface="Arial" pitchFamily="34" charset="0"/>
                <a:cs typeface="Arial" pitchFamily="34" charset="0"/>
              </a:rPr>
              <a:t>Contingent </a:t>
            </a:r>
            <a:r>
              <a:rPr lang="en-US" dirty="0">
                <a:latin typeface="Arial" pitchFamily="34" charset="0"/>
                <a:cs typeface="Arial" pitchFamily="34" charset="0"/>
              </a:rPr>
              <a:t>liabilities shall be classified </a:t>
            </a:r>
            <a:r>
              <a:rPr lang="en-US" dirty="0" smtClean="0">
                <a:latin typeface="Arial" pitchFamily="34" charset="0"/>
                <a:cs typeface="Arial" pitchFamily="34" charset="0"/>
              </a:rPr>
              <a:t>as</a:t>
            </a:r>
          </a:p>
          <a:p>
            <a:pPr marL="742950" lvl="1" indent="-285750">
              <a:buFont typeface="Arial" pitchFamily="34" charset="0"/>
              <a:buChar char="•"/>
            </a:pPr>
            <a:r>
              <a:rPr lang="en-US" dirty="0" smtClean="0">
                <a:latin typeface="Arial" pitchFamily="34" charset="0"/>
                <a:cs typeface="Arial" pitchFamily="34" charset="0"/>
              </a:rPr>
              <a:t>Claims </a:t>
            </a:r>
            <a:r>
              <a:rPr lang="en-US" dirty="0">
                <a:latin typeface="Arial" pitchFamily="34" charset="0"/>
                <a:cs typeface="Arial" pitchFamily="34" charset="0"/>
              </a:rPr>
              <a:t>against the company not acknowledged as </a:t>
            </a:r>
            <a:r>
              <a:rPr lang="en-US" dirty="0" smtClean="0">
                <a:latin typeface="Arial" pitchFamily="34" charset="0"/>
                <a:cs typeface="Arial" pitchFamily="34" charset="0"/>
              </a:rPr>
              <a:t>debt</a:t>
            </a:r>
          </a:p>
          <a:p>
            <a:pPr marL="742950" lvl="1" indent="-285750">
              <a:buFont typeface="Arial" pitchFamily="34" charset="0"/>
              <a:buChar char="•"/>
            </a:pPr>
            <a:r>
              <a:rPr lang="en-US" dirty="0" smtClean="0">
                <a:latin typeface="Arial" pitchFamily="34" charset="0"/>
                <a:cs typeface="Arial" pitchFamily="34" charset="0"/>
              </a:rPr>
              <a:t>Guarantees</a:t>
            </a:r>
          </a:p>
          <a:p>
            <a:pPr marL="742950" lvl="1" indent="-285750">
              <a:buFont typeface="Arial" pitchFamily="34" charset="0"/>
              <a:buChar char="•"/>
            </a:pPr>
            <a:r>
              <a:rPr lang="en-US" dirty="0" smtClean="0">
                <a:latin typeface="Arial" pitchFamily="34" charset="0"/>
                <a:cs typeface="Arial" pitchFamily="34" charset="0"/>
              </a:rPr>
              <a:t>Other </a:t>
            </a:r>
            <a:r>
              <a:rPr lang="en-US" dirty="0">
                <a:latin typeface="Arial" pitchFamily="34" charset="0"/>
                <a:cs typeface="Arial" pitchFamily="34" charset="0"/>
              </a:rPr>
              <a:t>money for which the company is contingently liable</a:t>
            </a:r>
          </a:p>
          <a:p>
            <a:r>
              <a:rPr lang="en-US" dirty="0" smtClean="0">
                <a:latin typeface="Arial" pitchFamily="34" charset="0"/>
                <a:cs typeface="Arial" pitchFamily="34" charset="0"/>
              </a:rPr>
              <a:t> </a:t>
            </a:r>
          </a:p>
          <a:p>
            <a:pPr marL="285750" indent="-285750">
              <a:buFont typeface="Wingdings" pitchFamily="2" charset="2"/>
              <a:buChar char="v"/>
            </a:pPr>
            <a:r>
              <a:rPr lang="en-US" dirty="0" smtClean="0">
                <a:latin typeface="Arial" pitchFamily="34" charset="0"/>
                <a:cs typeface="Arial" pitchFamily="34" charset="0"/>
              </a:rPr>
              <a:t>Commitments </a:t>
            </a:r>
            <a:r>
              <a:rPr lang="en-US" dirty="0">
                <a:latin typeface="Arial" pitchFamily="34" charset="0"/>
                <a:cs typeface="Arial" pitchFamily="34" charset="0"/>
              </a:rPr>
              <a:t>shall be classified </a:t>
            </a:r>
            <a:r>
              <a:rPr lang="en-US" dirty="0" smtClean="0">
                <a:latin typeface="Arial" pitchFamily="34" charset="0"/>
                <a:cs typeface="Arial" pitchFamily="34" charset="0"/>
              </a:rPr>
              <a:t>as</a:t>
            </a:r>
          </a:p>
          <a:p>
            <a:pPr marL="742950" lvl="1" indent="-285750">
              <a:buFont typeface="Arial" pitchFamily="34" charset="0"/>
              <a:buChar char="•"/>
            </a:pPr>
            <a:r>
              <a:rPr lang="en-US" dirty="0" smtClean="0">
                <a:latin typeface="Arial" pitchFamily="34" charset="0"/>
                <a:cs typeface="Arial" pitchFamily="34" charset="0"/>
              </a:rPr>
              <a:t>Estimated </a:t>
            </a:r>
            <a:r>
              <a:rPr lang="en-US" dirty="0">
                <a:latin typeface="Arial" pitchFamily="34" charset="0"/>
                <a:cs typeface="Arial" pitchFamily="34" charset="0"/>
              </a:rPr>
              <a:t>amount of contracts remaining to be executed </a:t>
            </a:r>
            <a:r>
              <a:rPr lang="en-US" dirty="0" smtClean="0">
                <a:latin typeface="Arial" pitchFamily="34" charset="0"/>
                <a:cs typeface="Arial" pitchFamily="34" charset="0"/>
              </a:rPr>
              <a:t>on capital </a:t>
            </a:r>
            <a:r>
              <a:rPr lang="en-US" dirty="0">
                <a:latin typeface="Arial" pitchFamily="34" charset="0"/>
                <a:cs typeface="Arial" pitchFamily="34" charset="0"/>
              </a:rPr>
              <a:t>account and not provided </a:t>
            </a:r>
            <a:r>
              <a:rPr lang="en-US" dirty="0" smtClean="0">
                <a:latin typeface="Arial" pitchFamily="34" charset="0"/>
                <a:cs typeface="Arial" pitchFamily="34" charset="0"/>
              </a:rPr>
              <a:t>for</a:t>
            </a:r>
            <a:r>
              <a:rPr lang="en-US" dirty="0">
                <a:latin typeface="Arial" pitchFamily="34" charset="0"/>
                <a:cs typeface="Arial" pitchFamily="34" charset="0"/>
              </a:rPr>
              <a:t> </a:t>
            </a:r>
            <a:endParaRPr lang="en-US" dirty="0" smtClean="0">
              <a:latin typeface="Arial" pitchFamily="34" charset="0"/>
              <a:cs typeface="Arial" pitchFamily="34" charset="0"/>
            </a:endParaRPr>
          </a:p>
          <a:p>
            <a:pPr marL="742950" lvl="1" indent="-285750">
              <a:buFont typeface="Arial" pitchFamily="34" charset="0"/>
              <a:buChar char="•"/>
            </a:pPr>
            <a:r>
              <a:rPr lang="en-US" dirty="0" smtClean="0">
                <a:latin typeface="Arial" pitchFamily="34" charset="0"/>
                <a:cs typeface="Arial" pitchFamily="34" charset="0"/>
              </a:rPr>
              <a:t>Uncalled </a:t>
            </a:r>
            <a:r>
              <a:rPr lang="en-US" dirty="0">
                <a:latin typeface="Arial" pitchFamily="34" charset="0"/>
                <a:cs typeface="Arial" pitchFamily="34" charset="0"/>
              </a:rPr>
              <a:t>liability on shares and other investments </a:t>
            </a:r>
            <a:r>
              <a:rPr lang="en-US" dirty="0" smtClean="0">
                <a:latin typeface="Arial" pitchFamily="34" charset="0"/>
                <a:cs typeface="Arial" pitchFamily="34" charset="0"/>
              </a:rPr>
              <a:t>partly paid</a:t>
            </a:r>
            <a:endParaRPr lang="en-US" dirty="0">
              <a:latin typeface="Arial" pitchFamily="34" charset="0"/>
              <a:cs typeface="Arial" pitchFamily="34" charset="0"/>
            </a:endParaRPr>
          </a:p>
          <a:p>
            <a:pPr marL="742950" lvl="1" indent="-285750">
              <a:buFont typeface="Arial" pitchFamily="34" charset="0"/>
              <a:buChar char="•"/>
            </a:pPr>
            <a:r>
              <a:rPr lang="en-US" dirty="0" smtClean="0">
                <a:latin typeface="Arial" pitchFamily="34" charset="0"/>
                <a:cs typeface="Arial" pitchFamily="34" charset="0"/>
              </a:rPr>
              <a:t>Other </a:t>
            </a:r>
            <a:r>
              <a:rPr lang="en-US" dirty="0">
                <a:latin typeface="Arial" pitchFamily="34" charset="0"/>
                <a:cs typeface="Arial" pitchFamily="34" charset="0"/>
              </a:rPr>
              <a:t>commitments (specify nature</a:t>
            </a:r>
            <a:r>
              <a:rPr lang="en-US" dirty="0" smtClean="0"/>
              <a:t>).</a:t>
            </a:r>
          </a:p>
          <a:p>
            <a:pPr marL="742950" lvl="1" indent="-285750">
              <a:buFont typeface="Arial" pitchFamily="34" charset="0"/>
              <a:buChar char="•"/>
            </a:pPr>
            <a:endParaRPr lang="en-US" dirty="0"/>
          </a:p>
          <a:p>
            <a:pPr marL="285750" indent="-285750">
              <a:buFont typeface="Wingdings" pitchFamily="2" charset="2"/>
              <a:buChar char="Ø"/>
            </a:pPr>
            <a:r>
              <a:rPr lang="en-US" dirty="0" smtClean="0">
                <a:latin typeface="Arial" pitchFamily="34" charset="0"/>
                <a:cs typeface="Arial" pitchFamily="34" charset="0"/>
              </a:rPr>
              <a:t>Disclosure about dividends proposed for equity and preference shareholders and related amount per share to be made.</a:t>
            </a:r>
          </a:p>
          <a:p>
            <a:pPr marL="285750" indent="-285750">
              <a:buFont typeface="Wingdings" pitchFamily="2" charset="2"/>
              <a:buChar char="Ø"/>
            </a:pPr>
            <a:endParaRPr lang="en-US" dirty="0" smtClean="0">
              <a:latin typeface="Arial" pitchFamily="34" charset="0"/>
              <a:cs typeface="Arial" pitchFamily="34" charset="0"/>
            </a:endParaRPr>
          </a:p>
          <a:p>
            <a:pPr marL="285750" indent="-285750">
              <a:buFont typeface="Wingdings" pitchFamily="2" charset="2"/>
              <a:buChar char="Ø"/>
            </a:pPr>
            <a:r>
              <a:rPr lang="en-US" dirty="0" smtClean="0">
                <a:latin typeface="Arial" pitchFamily="34" charset="0"/>
                <a:cs typeface="Arial" pitchFamily="34" charset="0"/>
              </a:rPr>
              <a:t>Details of unutilised amounts as at Balance Sheet date from an issue of securities to be disclosed</a:t>
            </a:r>
          </a:p>
          <a:p>
            <a:pPr marL="285750" indent="-285750">
              <a:buFont typeface="Wingdings" pitchFamily="2" charset="2"/>
              <a:buChar char="Ø"/>
            </a:pPr>
            <a:endParaRPr lang="en-US" dirty="0">
              <a:latin typeface="Arial" pitchFamily="34" charset="0"/>
              <a:cs typeface="Arial" pitchFamily="34" charset="0"/>
            </a:endParaRPr>
          </a:p>
        </p:txBody>
      </p:sp>
      <p:sp>
        <p:nvSpPr>
          <p:cNvPr id="5" name="Rectangle 4"/>
          <p:cNvSpPr/>
          <p:nvPr/>
        </p:nvSpPr>
        <p:spPr>
          <a:xfrm>
            <a:off x="1143000" y="-33528"/>
            <a:ext cx="7620000" cy="584775"/>
          </a:xfrm>
          <a:prstGeom prst="rect">
            <a:avLst/>
          </a:prstGeom>
        </p:spPr>
        <p:txBody>
          <a:bodyPr wrap="square">
            <a:spAutoFit/>
          </a:bodyPr>
          <a:lstStyle/>
          <a:p>
            <a:r>
              <a:rPr lang="en-US" sz="3200" cap="all" dirty="0" smtClean="0">
                <a:solidFill>
                  <a:schemeClr val="tx2"/>
                </a:solidFill>
                <a:latin typeface="Cambria" pitchFamily="18" charset="0"/>
                <a:ea typeface="+mj-ea"/>
                <a:cs typeface="+mj-cs"/>
              </a:rPr>
              <a:t>Balance sheet – OTHER DISCLOSURES</a:t>
            </a:r>
            <a:endParaRPr lang="en-US" sz="32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7848" y="5638800"/>
            <a:ext cx="954024" cy="725058"/>
          </a:xfrm>
          <a:prstGeom prst="rect">
            <a:avLst/>
          </a:prstGeom>
        </p:spPr>
      </p:pic>
    </p:spTree>
    <p:extLst>
      <p:ext uri="{BB962C8B-B14F-4D97-AF65-F5344CB8AC3E}">
        <p14:creationId xmlns:p14="http://schemas.microsoft.com/office/powerpoint/2010/main" val="2826909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500"/>
                                        <p:tgtEl>
                                          <p:spTgt spid="2">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500"/>
                                        <p:tgtEl>
                                          <p:spTgt spid="2">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fade">
                                      <p:cBhvr>
                                        <p:cTn id="16" dur="500"/>
                                        <p:tgtEl>
                                          <p:spTgt spid="2">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fade">
                                      <p:cBhvr>
                                        <p:cTn id="19" dur="500"/>
                                        <p:tgtEl>
                                          <p:spTgt spid="2">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
                                            <p:txEl>
                                              <p:pRg st="7" end="7"/>
                                            </p:txEl>
                                          </p:spTgt>
                                        </p:tgtEl>
                                        <p:attrNameLst>
                                          <p:attrName>style.visibility</p:attrName>
                                        </p:attrNameLst>
                                      </p:cBhvr>
                                      <p:to>
                                        <p:strVal val="visible"/>
                                      </p:to>
                                    </p:set>
                                    <p:animEffect transition="in" filter="fade">
                                      <p:cBhvr>
                                        <p:cTn id="24" dur="500"/>
                                        <p:tgtEl>
                                          <p:spTgt spid="2">
                                            <p:txEl>
                                              <p:pRg st="7" end="7"/>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fade">
                                      <p:cBhvr>
                                        <p:cTn id="27" dur="500"/>
                                        <p:tgtEl>
                                          <p:spTgt spid="2">
                                            <p:txEl>
                                              <p:pRg st="8" end="8"/>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
                                            <p:txEl>
                                              <p:pRg st="9" end="9"/>
                                            </p:txEl>
                                          </p:spTgt>
                                        </p:tgtEl>
                                        <p:attrNameLst>
                                          <p:attrName>style.visibility</p:attrName>
                                        </p:attrNameLst>
                                      </p:cBhvr>
                                      <p:to>
                                        <p:strVal val="visible"/>
                                      </p:to>
                                    </p:set>
                                    <p:animEffect transition="in" filter="fade">
                                      <p:cBhvr>
                                        <p:cTn id="30" dur="500"/>
                                        <p:tgtEl>
                                          <p:spTgt spid="2">
                                            <p:txEl>
                                              <p:pRg st="9" end="9"/>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
                                            <p:txEl>
                                              <p:pRg st="10" end="10"/>
                                            </p:txEl>
                                          </p:spTgt>
                                        </p:tgtEl>
                                        <p:attrNameLst>
                                          <p:attrName>style.visibility</p:attrName>
                                        </p:attrNameLst>
                                      </p:cBhvr>
                                      <p:to>
                                        <p:strVal val="visible"/>
                                      </p:to>
                                    </p:set>
                                    <p:animEffect transition="in" filter="fade">
                                      <p:cBhvr>
                                        <p:cTn id="33" dur="500"/>
                                        <p:tgtEl>
                                          <p:spTgt spid="2">
                                            <p:txEl>
                                              <p:pRg st="10" end="1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
                                            <p:txEl>
                                              <p:pRg st="12" end="12"/>
                                            </p:txEl>
                                          </p:spTgt>
                                        </p:tgtEl>
                                        <p:attrNameLst>
                                          <p:attrName>style.visibility</p:attrName>
                                        </p:attrNameLst>
                                      </p:cBhvr>
                                      <p:to>
                                        <p:strVal val="visible"/>
                                      </p:to>
                                    </p:set>
                                    <p:animEffect transition="in" filter="fade">
                                      <p:cBhvr>
                                        <p:cTn id="38" dur="500"/>
                                        <p:tgtEl>
                                          <p:spTgt spid="2">
                                            <p:txEl>
                                              <p:pRg st="12" end="12"/>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2">
                                            <p:txEl>
                                              <p:pRg st="14" end="14"/>
                                            </p:txEl>
                                          </p:spTgt>
                                        </p:tgtEl>
                                        <p:attrNameLst>
                                          <p:attrName>style.visibility</p:attrName>
                                        </p:attrNameLst>
                                      </p:cBhvr>
                                      <p:to>
                                        <p:strVal val="visible"/>
                                      </p:to>
                                    </p:set>
                                    <p:animEffect transition="in" filter="fade">
                                      <p:cBhvr>
                                        <p:cTn id="41" dur="5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381000"/>
            <a:ext cx="8686800" cy="584775"/>
          </a:xfrm>
          <a:prstGeom prst="rect">
            <a:avLst/>
          </a:prstGeom>
        </p:spPr>
        <p:txBody>
          <a:bodyPr wrap="square">
            <a:spAutoFit/>
          </a:bodyPr>
          <a:lstStyle/>
          <a:p>
            <a:r>
              <a:rPr lang="en-US" sz="3200" cap="all" dirty="0" smtClean="0">
                <a:solidFill>
                  <a:schemeClr val="tx2"/>
                </a:solidFill>
                <a:latin typeface="Cambria" pitchFamily="18" charset="0"/>
                <a:ea typeface="+mj-ea"/>
                <a:cs typeface="+mj-cs"/>
              </a:rPr>
              <a:t>Example - OTHER commitments</a:t>
            </a:r>
            <a:endParaRPr lang="en-US" sz="3200" cap="all" dirty="0">
              <a:solidFill>
                <a:schemeClr val="tx2"/>
              </a:solidFill>
              <a:latin typeface="Cambria" pitchFamily="18" charset="0"/>
              <a:ea typeface="+mj-ea"/>
              <a:cs typeface="+mj-cs"/>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4283" y="1066800"/>
            <a:ext cx="7411117"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88808" y="5943600"/>
            <a:ext cx="954024" cy="725058"/>
          </a:xfrm>
          <a:prstGeom prst="rect">
            <a:avLst/>
          </a:prstGeom>
        </p:spPr>
      </p:pic>
    </p:spTree>
    <p:extLst>
      <p:ext uri="{BB962C8B-B14F-4D97-AF65-F5344CB8AC3E}">
        <p14:creationId xmlns:p14="http://schemas.microsoft.com/office/powerpoint/2010/main" val="28927991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225599581"/>
              </p:ext>
            </p:extLst>
          </p:nvPr>
        </p:nvGraphicFramePr>
        <p:xfrm>
          <a:off x="0" y="-73152"/>
          <a:ext cx="9144000" cy="6931141"/>
        </p:xfrm>
        <a:graphic>
          <a:graphicData uri="http://schemas.openxmlformats.org/drawingml/2006/table">
            <a:tbl>
              <a:tblPr>
                <a:tableStyleId>{5C22544A-7EE6-4342-B048-85BDC9FD1C3A}</a:tableStyleId>
              </a:tblPr>
              <a:tblGrid>
                <a:gridCol w="76200"/>
                <a:gridCol w="5113176"/>
                <a:gridCol w="979238"/>
                <a:gridCol w="1487693"/>
                <a:gridCol w="1487693"/>
              </a:tblGrid>
              <a:tr h="207665">
                <a:tc>
                  <a:txBody>
                    <a:bodyPr/>
                    <a:lstStyle/>
                    <a:p>
                      <a:pPr algn="l" fontAlgn="b"/>
                      <a:endParaRPr lang="en-US" sz="1300" b="0" i="0" u="none" strike="noStrike" dirty="0">
                        <a:effectLst/>
                        <a:latin typeface="Verdana"/>
                      </a:endParaRPr>
                    </a:p>
                  </a:txBody>
                  <a:tcPr marL="3839" marR="3839" marT="3839" marB="0" anchor="b"/>
                </a:tc>
                <a:tc gridSpan="4">
                  <a:txBody>
                    <a:bodyPr/>
                    <a:lstStyle/>
                    <a:p>
                      <a:pPr algn="ctr" fontAlgn="b"/>
                      <a:r>
                        <a:rPr lang="en-US" sz="1300" u="none" strike="noStrike" dirty="0">
                          <a:effectLst/>
                        </a:rPr>
                        <a:t>STATEMENT OF PROFIT AND LOSS</a:t>
                      </a:r>
                      <a:endParaRPr lang="en-US" sz="1300" b="1" i="0" u="none" strike="noStrike" dirty="0">
                        <a:effectLst/>
                        <a:latin typeface="Verdana"/>
                      </a:endParaRPr>
                    </a:p>
                  </a:txBody>
                  <a:tcPr marL="3839" marR="3839" marT="3839" marB="0" anchor="b"/>
                </a:tc>
                <a:tc hMerge="1">
                  <a:txBody>
                    <a:bodyPr/>
                    <a:lstStyle/>
                    <a:p>
                      <a:endParaRPr lang="en-US"/>
                    </a:p>
                  </a:txBody>
                  <a:tcPr/>
                </a:tc>
                <a:tc hMerge="1">
                  <a:txBody>
                    <a:bodyPr/>
                    <a:lstStyle/>
                    <a:p>
                      <a:endParaRPr lang="en-US"/>
                    </a:p>
                  </a:txBody>
                  <a:tcPr/>
                </a:tc>
                <a:tc hMerge="1">
                  <a:txBody>
                    <a:bodyPr/>
                    <a:lstStyle/>
                    <a:p>
                      <a:endParaRPr lang="en-US"/>
                    </a:p>
                  </a:txBody>
                  <a:tcPr/>
                </a:tc>
              </a:tr>
              <a:tr h="206406">
                <a:tc>
                  <a:txBody>
                    <a:bodyPr/>
                    <a:lstStyle/>
                    <a:p>
                      <a:pPr algn="l" fontAlgn="b"/>
                      <a:endParaRPr lang="en-US" sz="1300" b="0" i="0" u="none" strike="noStrike" dirty="0">
                        <a:effectLst/>
                        <a:latin typeface="Verdana"/>
                      </a:endParaRPr>
                    </a:p>
                  </a:txBody>
                  <a:tcPr marL="3839" marR="3839" marT="3839" marB="0" anchor="b"/>
                </a:tc>
                <a:tc gridSpan="4">
                  <a:txBody>
                    <a:bodyPr/>
                    <a:lstStyle/>
                    <a:p>
                      <a:pPr algn="ctr" fontAlgn="b"/>
                      <a:endParaRPr lang="en-US" sz="1300" b="1" i="0" u="none" strike="noStrike" dirty="0">
                        <a:effectLst/>
                        <a:latin typeface="Verdana"/>
                      </a:endParaRPr>
                    </a:p>
                  </a:txBody>
                  <a:tcPr marL="3839" marR="3839" marT="3839" marB="0" anchor="b"/>
                </a:tc>
                <a:tc hMerge="1">
                  <a:txBody>
                    <a:bodyPr/>
                    <a:lstStyle/>
                    <a:p>
                      <a:endParaRPr lang="en-US"/>
                    </a:p>
                  </a:txBody>
                  <a:tcPr/>
                </a:tc>
                <a:tc hMerge="1">
                  <a:txBody>
                    <a:bodyPr/>
                    <a:lstStyle/>
                    <a:p>
                      <a:endParaRPr lang="en-US"/>
                    </a:p>
                  </a:txBody>
                  <a:tcPr/>
                </a:tc>
                <a:tc hMerge="1">
                  <a:txBody>
                    <a:bodyPr/>
                    <a:lstStyle/>
                    <a:p>
                      <a:endParaRPr lang="en-US"/>
                    </a:p>
                  </a:txBody>
                  <a:tcPr/>
                </a:tc>
              </a:tr>
              <a:tr h="206406">
                <a:tc>
                  <a:txBody>
                    <a:bodyPr/>
                    <a:lstStyle/>
                    <a:p>
                      <a:pPr algn="l" fontAlgn="b"/>
                      <a:endParaRPr lang="en-US" sz="1300" b="0" i="0" u="none" strike="noStrike" dirty="0">
                        <a:effectLst/>
                        <a:latin typeface="Verdana"/>
                      </a:endParaRPr>
                    </a:p>
                  </a:txBody>
                  <a:tcPr marL="3839" marR="3839" marT="3839" marB="0" anchor="b"/>
                </a:tc>
                <a:tc gridSpan="4">
                  <a:txBody>
                    <a:bodyPr/>
                    <a:lstStyle/>
                    <a:p>
                      <a:pPr algn="ctr" fontAlgn="b"/>
                      <a:r>
                        <a:rPr lang="en-US" sz="1300" u="none" strike="noStrike" dirty="0">
                          <a:effectLst/>
                        </a:rPr>
                        <a:t>Profit and Loss statement for the year ended 31st March, </a:t>
                      </a:r>
                      <a:r>
                        <a:rPr lang="en-US" sz="1300" u="none" strike="noStrike" dirty="0" smtClean="0">
                          <a:effectLst/>
                        </a:rPr>
                        <a:t>_______</a:t>
                      </a:r>
                      <a:endParaRPr lang="en-US" sz="1300" b="1" i="0" u="none" strike="noStrike" dirty="0">
                        <a:effectLst/>
                        <a:latin typeface="Verdana"/>
                      </a:endParaRPr>
                    </a:p>
                  </a:txBody>
                  <a:tcPr marL="3839" marR="3839" marT="3839" marB="0" anchor="b"/>
                </a:tc>
                <a:tc hMerge="1">
                  <a:txBody>
                    <a:bodyPr/>
                    <a:lstStyle/>
                    <a:p>
                      <a:endParaRPr lang="en-US"/>
                    </a:p>
                  </a:txBody>
                  <a:tcPr/>
                </a:tc>
                <a:tc hMerge="1">
                  <a:txBody>
                    <a:bodyPr/>
                    <a:lstStyle/>
                    <a:p>
                      <a:endParaRPr lang="en-US"/>
                    </a:p>
                  </a:txBody>
                  <a:tcPr/>
                </a:tc>
                <a:tc hMerge="1">
                  <a:txBody>
                    <a:bodyPr/>
                    <a:lstStyle/>
                    <a:p>
                      <a:endParaRPr lang="en-US"/>
                    </a:p>
                  </a:txBody>
                  <a:tcPr/>
                </a:tc>
              </a:tr>
              <a:tr h="611372">
                <a:tc>
                  <a:txBody>
                    <a:bodyPr/>
                    <a:lstStyle/>
                    <a:p>
                      <a:pPr algn="l" fontAlgn="b"/>
                      <a:endParaRPr lang="en-US" sz="1300" b="0" i="0" u="none" strike="noStrike" dirty="0">
                        <a:effectLst/>
                        <a:latin typeface="Verdana"/>
                      </a:endParaRPr>
                    </a:p>
                  </a:txBody>
                  <a:tcPr marL="3839" marR="3839" marT="3839" marB="0" anchor="b"/>
                </a:tc>
                <a:tc>
                  <a:txBody>
                    <a:bodyPr/>
                    <a:lstStyle/>
                    <a:p>
                      <a:pPr algn="ctr" fontAlgn="ctr"/>
                      <a:r>
                        <a:rPr lang="en-US" sz="1300" u="none" strike="noStrike" dirty="0">
                          <a:effectLst/>
                        </a:rPr>
                        <a:t>Particulars</a:t>
                      </a:r>
                      <a:endParaRPr lang="en-US" sz="1300" b="1" i="0" u="none" strike="noStrike" dirty="0">
                        <a:effectLst/>
                        <a:latin typeface="Verdana"/>
                      </a:endParaRPr>
                    </a:p>
                  </a:txBody>
                  <a:tcPr marL="3839" marR="3839" marT="3839" marB="0" anchor="ctr"/>
                </a:tc>
                <a:tc>
                  <a:txBody>
                    <a:bodyPr/>
                    <a:lstStyle/>
                    <a:p>
                      <a:pPr algn="ctr" fontAlgn="ctr"/>
                      <a:r>
                        <a:rPr lang="en-US" sz="1300" u="none" strike="noStrike" dirty="0">
                          <a:effectLst/>
                        </a:rPr>
                        <a:t>Note No</a:t>
                      </a:r>
                      <a:endParaRPr lang="en-US" sz="1300" b="1" i="0" u="none" strike="noStrike" dirty="0">
                        <a:effectLst/>
                        <a:latin typeface="Verdana"/>
                      </a:endParaRPr>
                    </a:p>
                  </a:txBody>
                  <a:tcPr marL="3839" marR="3839" marT="3839" marB="0" anchor="ctr"/>
                </a:tc>
                <a:tc>
                  <a:txBody>
                    <a:bodyPr/>
                    <a:lstStyle/>
                    <a:p>
                      <a:pPr algn="ctr" fontAlgn="ctr"/>
                      <a:r>
                        <a:rPr lang="en-US" sz="1300" u="none" strike="noStrike" dirty="0">
                          <a:effectLst/>
                        </a:rPr>
                        <a:t>Figures as at the end of current reporting period</a:t>
                      </a:r>
                      <a:endParaRPr lang="en-US" sz="1300" b="1" i="0" u="none" strike="noStrike" dirty="0">
                        <a:effectLst/>
                        <a:latin typeface="Verdana"/>
                      </a:endParaRPr>
                    </a:p>
                  </a:txBody>
                  <a:tcPr marL="3839" marR="3839" marT="3839" marB="0" anchor="ctr"/>
                </a:tc>
                <a:tc>
                  <a:txBody>
                    <a:bodyPr/>
                    <a:lstStyle/>
                    <a:p>
                      <a:pPr algn="ctr" fontAlgn="ctr"/>
                      <a:r>
                        <a:rPr lang="en-US" sz="1300" u="none" strike="noStrike" dirty="0">
                          <a:effectLst/>
                        </a:rPr>
                        <a:t>Figures as at the end of previous reporting period</a:t>
                      </a:r>
                      <a:endParaRPr lang="en-US" sz="1300" b="1" i="0" u="none" strike="noStrike" dirty="0">
                        <a:effectLst/>
                        <a:latin typeface="Verdana"/>
                      </a:endParaRPr>
                    </a:p>
                  </a:txBody>
                  <a:tcPr marL="3839" marR="3839" marT="3839" marB="0" anchor="ctr"/>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I. Revenue from operations</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II. Other Income</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r" fontAlgn="b"/>
                      <a:r>
                        <a:rPr lang="en-US" sz="1300" u="none" strike="noStrike" dirty="0">
                          <a:effectLst/>
                        </a:rPr>
                        <a:t>III. Total Revenue (I +II)</a:t>
                      </a:r>
                      <a:endParaRPr lang="en-US" sz="1300" b="1"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sng" strike="noStrike" dirty="0">
                          <a:effectLst/>
                        </a:rPr>
                        <a:t>IV. Expenses:</a:t>
                      </a:r>
                      <a:endParaRPr lang="en-US" sz="1300" b="0" i="1" u="sng"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Cost of materials consumed</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Purchase of Stock-in-Trade</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408889">
                <a:tc>
                  <a:txBody>
                    <a:bodyPr/>
                    <a:lstStyle/>
                    <a:p>
                      <a:pPr algn="l" fontAlgn="b"/>
                      <a:endParaRPr lang="en-US" sz="1300" b="0" i="0" u="none" strike="noStrike" dirty="0">
                        <a:effectLst/>
                        <a:latin typeface="Verdana"/>
                      </a:endParaRPr>
                    </a:p>
                  </a:txBody>
                  <a:tcPr marL="3839" marR="3839" marT="3839" marB="0" anchor="b"/>
                </a:tc>
                <a:tc>
                  <a:txBody>
                    <a:bodyPr/>
                    <a:lstStyle/>
                    <a:p>
                      <a:pPr algn="l" fontAlgn="ctr"/>
                      <a:r>
                        <a:rPr lang="en-US" sz="1300" u="none" strike="noStrike" dirty="0">
                          <a:effectLst/>
                        </a:rPr>
                        <a:t>Changes in inventories of finished goods, work-in-progress and Stock-in-Trade</a:t>
                      </a:r>
                      <a:endParaRPr lang="en-US" sz="1300" b="0" i="0" u="none" strike="noStrike" dirty="0">
                        <a:effectLst/>
                        <a:latin typeface="Verdana"/>
                      </a:endParaRPr>
                    </a:p>
                  </a:txBody>
                  <a:tcPr marL="3839" marR="3839" marT="3839" marB="0" anchor="ctr"/>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Employee benefit expense</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Financial costs</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Depreciation and amortization expense</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Other expenses</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r" fontAlgn="b"/>
                      <a:r>
                        <a:rPr lang="en-US" sz="1300" u="none" strike="noStrike" dirty="0">
                          <a:effectLst/>
                        </a:rPr>
                        <a:t>Total Expenses</a:t>
                      </a:r>
                      <a:endParaRPr lang="en-US" sz="1300" b="1"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92984">
                <a:tc>
                  <a:txBody>
                    <a:bodyPr/>
                    <a:lstStyle/>
                    <a:p>
                      <a:pPr algn="l" fontAlgn="b"/>
                      <a:endParaRPr lang="en-US" sz="1300" b="0" i="0" u="none" strike="noStrike" dirty="0">
                        <a:effectLst/>
                        <a:latin typeface="Verdana"/>
                      </a:endParaRPr>
                    </a:p>
                  </a:txBody>
                  <a:tcPr marL="3839" marR="3839" marT="3839" marB="0" anchor="b"/>
                </a:tc>
                <a:tc>
                  <a:txBody>
                    <a:bodyPr/>
                    <a:lstStyle/>
                    <a:p>
                      <a:pPr algn="l" fontAlgn="ctr"/>
                      <a:r>
                        <a:rPr lang="en-US" sz="1300" u="none" strike="noStrike" dirty="0">
                          <a:effectLst/>
                        </a:rPr>
                        <a:t>V. Profit before exceptional and extraordinary items and </a:t>
                      </a:r>
                      <a:r>
                        <a:rPr lang="en-US" sz="1300" u="none" strike="noStrike" dirty="0" smtClean="0">
                          <a:effectLst/>
                        </a:rPr>
                        <a:t>tax (III - IV)</a:t>
                      </a:r>
                      <a:endParaRPr lang="en-US" sz="1300" b="0" i="0" u="none" strike="noStrike" dirty="0">
                        <a:effectLst/>
                        <a:latin typeface="Verdana"/>
                      </a:endParaRPr>
                    </a:p>
                  </a:txBody>
                  <a:tcPr marL="3839" marR="3839" marT="3839" marB="0" anchor="ctr"/>
                </a:tc>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VI. Exceptional Items</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16983">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VII. Profit before extraordinary items and tax (V - VI)</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VIII. Extraordinary Items</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IX. Profit before tax (VII - VIII)</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206406">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45910">
                <a:tc>
                  <a:txBody>
                    <a:bodyPr/>
                    <a:lstStyle/>
                    <a:p>
                      <a:pPr algn="l" fontAlgn="b"/>
                      <a:endParaRPr lang="en-US" sz="1300" b="0" i="0" u="none" strike="noStrike" dirty="0">
                        <a:effectLst/>
                        <a:latin typeface="Verdana"/>
                      </a:endParaRPr>
                    </a:p>
                  </a:txBody>
                  <a:tcPr marL="3839" marR="3839" marT="3839" marB="0" anchor="b"/>
                </a:tc>
                <a:tc>
                  <a:txBody>
                    <a:bodyPr/>
                    <a:lstStyle/>
                    <a:p>
                      <a:endParaRPr lang="en-US" dirty="0"/>
                    </a:p>
                  </a:txBody>
                  <a:tcPr marL="3839" marR="3839" marT="3839" marB="0" anchor="b"/>
                </a:tc>
                <a:tc>
                  <a:txBody>
                    <a:bodyPr/>
                    <a:lstStyle/>
                    <a:p>
                      <a:endParaRPr lang="en-US" dirty="0"/>
                    </a:p>
                  </a:txBody>
                  <a:tcPr marL="3839" marR="3839" marT="3839" marB="0" anchor="b"/>
                </a:tc>
                <a:tc>
                  <a:txBody>
                    <a:bodyPr/>
                    <a:lstStyle/>
                    <a:p>
                      <a:endParaRPr lang="en-US" dirty="0"/>
                    </a:p>
                  </a:txBody>
                  <a:tcPr marL="3839" marR="3839" marT="3839" marB="0" anchor="b"/>
                </a:tc>
                <a:tc>
                  <a:txBody>
                    <a:bodyPr/>
                    <a:lstStyle/>
                    <a:p>
                      <a:endParaRPr lang="en-US" dirty="0"/>
                    </a:p>
                  </a:txBody>
                  <a:tcPr marL="3839" marR="3839" marT="3839" marB="0" anchor="b"/>
                </a:tc>
              </a:tr>
            </a:tbl>
          </a:graphicData>
        </a:graphic>
      </p:graphicFrame>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77200" y="5943600"/>
            <a:ext cx="954024" cy="725058"/>
          </a:xfrm>
          <a:prstGeom prst="rect">
            <a:avLst/>
          </a:prstGeom>
        </p:spPr>
      </p:pic>
    </p:spTree>
    <p:extLst>
      <p:ext uri="{BB962C8B-B14F-4D97-AF65-F5344CB8AC3E}">
        <p14:creationId xmlns:p14="http://schemas.microsoft.com/office/powerpoint/2010/main" val="18377089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71604940"/>
              </p:ext>
            </p:extLst>
          </p:nvPr>
        </p:nvGraphicFramePr>
        <p:xfrm>
          <a:off x="0" y="-76209"/>
          <a:ext cx="9144001" cy="6858009"/>
        </p:xfrm>
        <a:graphic>
          <a:graphicData uri="http://schemas.openxmlformats.org/drawingml/2006/table">
            <a:tbl>
              <a:tblPr>
                <a:tableStyleId>{5C22544A-7EE6-4342-B048-85BDC9FD1C3A}</a:tableStyleId>
              </a:tblPr>
              <a:tblGrid>
                <a:gridCol w="5160100"/>
                <a:gridCol w="986489"/>
                <a:gridCol w="1498706"/>
                <a:gridCol w="1498706"/>
              </a:tblGrid>
              <a:tr h="353643">
                <a:tc>
                  <a:txBody>
                    <a:bodyPr/>
                    <a:lstStyle/>
                    <a:p>
                      <a:pPr algn="l" fontAlgn="b"/>
                      <a:r>
                        <a:rPr lang="en-US" sz="1300" u="none" strike="noStrike" dirty="0">
                          <a:effectLst/>
                        </a:rPr>
                        <a:t>X. Tax expense:</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53643">
                <a:tc>
                  <a:txBody>
                    <a:bodyPr/>
                    <a:lstStyle/>
                    <a:p>
                      <a:pPr algn="l" fontAlgn="b"/>
                      <a:r>
                        <a:rPr lang="en-US" sz="1300" u="none" strike="noStrike" dirty="0">
                          <a:effectLst/>
                        </a:rPr>
                        <a:t> (1) Current tax</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53643">
                <a:tc>
                  <a:txBody>
                    <a:bodyPr/>
                    <a:lstStyle/>
                    <a:p>
                      <a:pPr algn="l" fontAlgn="b"/>
                      <a:r>
                        <a:rPr lang="en-US" sz="1300" u="none" strike="noStrike" dirty="0">
                          <a:effectLst/>
                        </a:rPr>
                        <a:t> (2) Deferred tax</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53643">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423039">
                <a:tc>
                  <a:txBody>
                    <a:bodyPr/>
                    <a:lstStyle/>
                    <a:p>
                      <a:pPr algn="l" fontAlgn="ctr"/>
                      <a:r>
                        <a:rPr lang="en-US" sz="1300" u="none" strike="noStrike" dirty="0">
                          <a:effectLst/>
                        </a:rPr>
                        <a:t>XI. Profit(Loss) from the </a:t>
                      </a:r>
                      <a:r>
                        <a:rPr lang="en-US" sz="1300" u="none" strike="noStrike" dirty="0" smtClean="0">
                          <a:effectLst/>
                        </a:rPr>
                        <a:t>period </a:t>
                      </a:r>
                      <a:r>
                        <a:rPr lang="en-US" sz="1300" u="none" strike="noStrike" dirty="0">
                          <a:effectLst/>
                        </a:rPr>
                        <a:t>from continuing </a:t>
                      </a:r>
                      <a:r>
                        <a:rPr lang="en-US" sz="1300" u="none" strike="noStrike" dirty="0" smtClean="0">
                          <a:effectLst/>
                        </a:rPr>
                        <a:t>operations (VII-VIII)</a:t>
                      </a:r>
                      <a:endParaRPr lang="en-US" sz="1300" b="0" i="0" u="none" strike="noStrike" dirty="0">
                        <a:effectLst/>
                        <a:latin typeface="Verdana"/>
                      </a:endParaRPr>
                    </a:p>
                  </a:txBody>
                  <a:tcPr marL="3839" marR="3839" marT="3839" marB="0" anchor="ctr"/>
                </a:tc>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53643">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53643">
                <a:tc>
                  <a:txBody>
                    <a:bodyPr/>
                    <a:lstStyle/>
                    <a:p>
                      <a:pPr algn="l" fontAlgn="b"/>
                      <a:r>
                        <a:rPr lang="en-US" sz="1300" u="none" strike="noStrike" dirty="0">
                          <a:effectLst/>
                        </a:rPr>
                        <a:t>XII. Profit/(Loss) from discontinuing operations</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53643">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53643">
                <a:tc>
                  <a:txBody>
                    <a:bodyPr/>
                    <a:lstStyle/>
                    <a:p>
                      <a:pPr algn="l" fontAlgn="b"/>
                      <a:r>
                        <a:rPr lang="en-US" sz="1300" u="none" strike="noStrike" dirty="0">
                          <a:effectLst/>
                        </a:rPr>
                        <a:t>XIII. Tax expense of discounting operations</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53643">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423039">
                <a:tc>
                  <a:txBody>
                    <a:bodyPr/>
                    <a:lstStyle/>
                    <a:p>
                      <a:pPr algn="l" fontAlgn="ctr"/>
                      <a:r>
                        <a:rPr lang="en-US" sz="1300" u="none" strike="noStrike" dirty="0">
                          <a:effectLst/>
                        </a:rPr>
                        <a:t>XIV. Profit/(Loss) from Discontinuing operations (XII - XIII)</a:t>
                      </a:r>
                      <a:endParaRPr lang="en-US" sz="1300" b="0" i="0" u="none" strike="noStrike" dirty="0">
                        <a:effectLst/>
                        <a:latin typeface="Verdana"/>
                      </a:endParaRPr>
                    </a:p>
                  </a:txBody>
                  <a:tcPr marL="3839" marR="3839" marT="3839" marB="0" anchor="ctr"/>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53643">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53643">
                <a:tc>
                  <a:txBody>
                    <a:bodyPr/>
                    <a:lstStyle/>
                    <a:p>
                      <a:pPr algn="l" fontAlgn="b"/>
                      <a:r>
                        <a:rPr lang="en-US" sz="1300" u="none" strike="noStrike" dirty="0">
                          <a:effectLst/>
                        </a:rPr>
                        <a:t>XV. Profit/(Loss) for the period (XI + XIV)</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53643">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53643">
                <a:tc>
                  <a:txBody>
                    <a:bodyPr/>
                    <a:lstStyle/>
                    <a:p>
                      <a:pPr algn="l" fontAlgn="b"/>
                      <a:r>
                        <a:rPr lang="en-US" sz="1300" u="none" strike="noStrike" dirty="0">
                          <a:effectLst/>
                        </a:rPr>
                        <a:t>XVI. Earning per equity share:</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53643">
                <a:tc>
                  <a:txBody>
                    <a:bodyPr/>
                    <a:lstStyle/>
                    <a:p>
                      <a:pPr algn="l" fontAlgn="b"/>
                      <a:r>
                        <a:rPr lang="en-US" sz="1300" u="none" strike="noStrike" dirty="0">
                          <a:effectLst/>
                        </a:rPr>
                        <a:t>       (1) Basic</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53643">
                <a:tc>
                  <a:txBody>
                    <a:bodyPr/>
                    <a:lstStyle/>
                    <a:p>
                      <a:pPr algn="l" fontAlgn="b"/>
                      <a:r>
                        <a:rPr lang="en-US" sz="1300" u="none" strike="noStrike" dirty="0">
                          <a:effectLst/>
                        </a:rPr>
                        <a:t>       (2) Diluted</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r>
              <a:tr h="353643">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endParaRPr lang="en-US" sz="1300" b="0" i="0" u="none" strike="noStrike" dirty="0">
                        <a:effectLst/>
                        <a:latin typeface="Verdana"/>
                      </a:endParaRPr>
                    </a:p>
                  </a:txBody>
                  <a:tcPr marL="3839" marR="3839" marT="3839" marB="0" anchor="b"/>
                </a:tc>
              </a:tr>
              <a:tr h="353643">
                <a:tc>
                  <a:txBody>
                    <a:bodyPr/>
                    <a:lstStyle/>
                    <a:p>
                      <a:pPr algn="l" fontAlgn="b"/>
                      <a:endParaRPr lang="en-US" sz="1300" b="1" i="0" u="none" strike="noStrike" dirty="0">
                        <a:effectLst/>
                        <a:latin typeface="Verdana"/>
                      </a:endParaRPr>
                    </a:p>
                  </a:txBody>
                  <a:tcPr marL="3839" marR="3839" marT="3839" marB="0" anchor="b"/>
                </a:tc>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endParaRPr lang="en-US" sz="1300" b="0" i="0" u="none" strike="noStrike" dirty="0">
                        <a:effectLst/>
                        <a:latin typeface="Verdana"/>
                      </a:endParaRPr>
                    </a:p>
                  </a:txBody>
                  <a:tcPr marL="3839" marR="3839" marT="3839" marB="0" anchor="b"/>
                </a:tc>
              </a:tr>
            </a:tbl>
          </a:graphicData>
        </a:graphic>
      </p:graphicFrame>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7848" y="5638800"/>
            <a:ext cx="954024" cy="725058"/>
          </a:xfrm>
          <a:prstGeom prst="rect">
            <a:avLst/>
          </a:prstGeom>
        </p:spPr>
      </p:pic>
    </p:spTree>
    <p:extLst>
      <p:ext uri="{BB962C8B-B14F-4D97-AF65-F5344CB8AC3E}">
        <p14:creationId xmlns:p14="http://schemas.microsoft.com/office/powerpoint/2010/main" val="31060157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815470"/>
            <a:ext cx="8686800" cy="5293757"/>
          </a:xfrm>
          <a:prstGeom prst="rect">
            <a:avLst/>
          </a:prstGeom>
        </p:spPr>
        <p:txBody>
          <a:bodyPr wrap="square">
            <a:spAutoFit/>
          </a:bodyPr>
          <a:lstStyle/>
          <a:p>
            <a:r>
              <a:rPr lang="en-US" sz="2500" dirty="0" smtClean="0">
                <a:latin typeface="Arial" pitchFamily="34" charset="0"/>
                <a:cs typeface="Arial" pitchFamily="34" charset="0"/>
              </a:rPr>
              <a:t>REVENUE</a:t>
            </a:r>
          </a:p>
          <a:p>
            <a:r>
              <a:rPr lang="en-US" dirty="0" smtClean="0">
                <a:latin typeface="Arial" pitchFamily="34" charset="0"/>
                <a:cs typeface="Arial" pitchFamily="34" charset="0"/>
              </a:rPr>
              <a:t>Separate disclosure for </a:t>
            </a:r>
          </a:p>
          <a:p>
            <a:pPr marL="285750" indent="-285750">
              <a:buFont typeface="Wingdings" pitchFamily="2" charset="2"/>
              <a:buChar char="v"/>
            </a:pPr>
            <a:r>
              <a:rPr lang="en-US" dirty="0" smtClean="0">
                <a:latin typeface="Arial" pitchFamily="34" charset="0"/>
                <a:cs typeface="Arial" pitchFamily="34" charset="0"/>
              </a:rPr>
              <a:t>Revenue from operations of </a:t>
            </a:r>
            <a:r>
              <a:rPr lang="en-US" dirty="0">
                <a:latin typeface="Arial" pitchFamily="34" charset="0"/>
                <a:cs typeface="Arial" pitchFamily="34" charset="0"/>
              </a:rPr>
              <a:t>a company other than a finance </a:t>
            </a:r>
            <a:r>
              <a:rPr lang="en-US" dirty="0" smtClean="0">
                <a:latin typeface="Arial" pitchFamily="34" charset="0"/>
                <a:cs typeface="Arial" pitchFamily="34" charset="0"/>
              </a:rPr>
              <a:t>company</a:t>
            </a:r>
          </a:p>
          <a:p>
            <a:pPr marL="742950" lvl="1" indent="-285750">
              <a:buFont typeface="Arial" pitchFamily="34" charset="0"/>
              <a:buChar char="•"/>
            </a:pPr>
            <a:r>
              <a:rPr lang="en-US" dirty="0">
                <a:latin typeface="Arial" pitchFamily="34" charset="0"/>
                <a:cs typeface="Arial" pitchFamily="34" charset="0"/>
              </a:rPr>
              <a:t>S</a:t>
            </a:r>
            <a:r>
              <a:rPr lang="en-US" dirty="0" smtClean="0">
                <a:latin typeface="Arial" pitchFamily="34" charset="0"/>
                <a:cs typeface="Arial" pitchFamily="34" charset="0"/>
              </a:rPr>
              <a:t>ale </a:t>
            </a:r>
            <a:r>
              <a:rPr lang="en-US" dirty="0">
                <a:latin typeface="Arial" pitchFamily="34" charset="0"/>
                <a:cs typeface="Arial" pitchFamily="34" charset="0"/>
              </a:rPr>
              <a:t>of </a:t>
            </a:r>
            <a:r>
              <a:rPr lang="en-US" dirty="0" smtClean="0">
                <a:latin typeface="Arial" pitchFamily="34" charset="0"/>
                <a:cs typeface="Arial" pitchFamily="34" charset="0"/>
              </a:rPr>
              <a:t>products</a:t>
            </a:r>
          </a:p>
          <a:p>
            <a:pPr marL="742950" lvl="1" indent="-285750">
              <a:buFont typeface="Arial" pitchFamily="34" charset="0"/>
              <a:buChar char="•"/>
            </a:pPr>
            <a:r>
              <a:rPr lang="en-US" dirty="0">
                <a:latin typeface="Arial" pitchFamily="34" charset="0"/>
                <a:cs typeface="Arial" pitchFamily="34" charset="0"/>
              </a:rPr>
              <a:t>S</a:t>
            </a:r>
            <a:r>
              <a:rPr lang="en-US" dirty="0" smtClean="0">
                <a:latin typeface="Arial" pitchFamily="34" charset="0"/>
                <a:cs typeface="Arial" pitchFamily="34" charset="0"/>
              </a:rPr>
              <a:t>ale </a:t>
            </a:r>
            <a:r>
              <a:rPr lang="en-US" dirty="0">
                <a:latin typeface="Arial" pitchFamily="34" charset="0"/>
                <a:cs typeface="Arial" pitchFamily="34" charset="0"/>
              </a:rPr>
              <a:t>of </a:t>
            </a:r>
            <a:r>
              <a:rPr lang="en-US" dirty="0" smtClean="0">
                <a:latin typeface="Arial" pitchFamily="34" charset="0"/>
                <a:cs typeface="Arial" pitchFamily="34" charset="0"/>
              </a:rPr>
              <a:t>services</a:t>
            </a:r>
          </a:p>
          <a:p>
            <a:pPr marL="742950" lvl="1" indent="-285750">
              <a:buFont typeface="Arial" pitchFamily="34" charset="0"/>
              <a:buChar char="•"/>
            </a:pPr>
            <a:r>
              <a:rPr lang="en-US" dirty="0">
                <a:latin typeface="Arial" pitchFamily="34" charset="0"/>
                <a:cs typeface="Arial" pitchFamily="34" charset="0"/>
              </a:rPr>
              <a:t>O</a:t>
            </a:r>
            <a:r>
              <a:rPr lang="en-US" dirty="0" smtClean="0">
                <a:latin typeface="Arial" pitchFamily="34" charset="0"/>
                <a:cs typeface="Arial" pitchFamily="34" charset="0"/>
              </a:rPr>
              <a:t>ther </a:t>
            </a:r>
            <a:r>
              <a:rPr lang="en-US" dirty="0">
                <a:latin typeface="Arial" pitchFamily="34" charset="0"/>
                <a:cs typeface="Arial" pitchFamily="34" charset="0"/>
              </a:rPr>
              <a:t>operating </a:t>
            </a:r>
            <a:r>
              <a:rPr lang="en-US" dirty="0" smtClean="0">
                <a:latin typeface="Arial" pitchFamily="34" charset="0"/>
                <a:cs typeface="Arial" pitchFamily="34" charset="0"/>
              </a:rPr>
              <a:t>revenues</a:t>
            </a:r>
          </a:p>
          <a:p>
            <a:pPr marL="742950" lvl="1" indent="-285750">
              <a:buFont typeface="Arial" pitchFamily="34" charset="0"/>
              <a:buChar char="•"/>
            </a:pPr>
            <a:r>
              <a:rPr lang="en-US" dirty="0" smtClean="0">
                <a:latin typeface="Arial" pitchFamily="34" charset="0"/>
                <a:cs typeface="Arial" pitchFamily="34" charset="0"/>
              </a:rPr>
              <a:t>Less: </a:t>
            </a:r>
            <a:r>
              <a:rPr lang="en-US" dirty="0">
                <a:latin typeface="Arial" pitchFamily="34" charset="0"/>
                <a:cs typeface="Arial" pitchFamily="34" charset="0"/>
              </a:rPr>
              <a:t>Excise </a:t>
            </a:r>
            <a:r>
              <a:rPr lang="en-US" dirty="0" smtClean="0">
                <a:latin typeface="Arial" pitchFamily="34" charset="0"/>
                <a:cs typeface="Arial" pitchFamily="34" charset="0"/>
              </a:rPr>
              <a:t>duty</a:t>
            </a:r>
            <a:endParaRPr lang="en-US" dirty="0">
              <a:latin typeface="Arial" pitchFamily="34" charset="0"/>
              <a:cs typeface="Arial" pitchFamily="34" charset="0"/>
            </a:endParaRPr>
          </a:p>
          <a:p>
            <a:pPr marL="285750" indent="-285750">
              <a:buFont typeface="Wingdings" pitchFamily="2" charset="2"/>
              <a:buChar char="v"/>
            </a:pPr>
            <a:endParaRPr lang="en-US" dirty="0" smtClean="0">
              <a:latin typeface="Arial" pitchFamily="34" charset="0"/>
              <a:cs typeface="Arial" pitchFamily="34" charset="0"/>
            </a:endParaRPr>
          </a:p>
          <a:p>
            <a:pPr marL="285750" indent="-285750">
              <a:buFont typeface="Wingdings" pitchFamily="2" charset="2"/>
              <a:buChar char="v"/>
            </a:pPr>
            <a:r>
              <a:rPr lang="en-US" dirty="0" smtClean="0">
                <a:latin typeface="Arial" pitchFamily="34" charset="0"/>
                <a:cs typeface="Arial" pitchFamily="34" charset="0"/>
              </a:rPr>
              <a:t>Revenue </a:t>
            </a:r>
            <a:r>
              <a:rPr lang="en-US" dirty="0">
                <a:latin typeface="Arial" pitchFamily="34" charset="0"/>
                <a:cs typeface="Arial" pitchFamily="34" charset="0"/>
              </a:rPr>
              <a:t>from operations of a finance </a:t>
            </a:r>
            <a:r>
              <a:rPr lang="en-US" dirty="0" smtClean="0">
                <a:latin typeface="Arial" pitchFamily="34" charset="0"/>
                <a:cs typeface="Arial" pitchFamily="34" charset="0"/>
              </a:rPr>
              <a:t>company</a:t>
            </a:r>
            <a:endParaRPr lang="en-US" dirty="0">
              <a:latin typeface="Arial" pitchFamily="34" charset="0"/>
              <a:cs typeface="Arial" pitchFamily="34" charset="0"/>
            </a:endParaRPr>
          </a:p>
          <a:p>
            <a:pPr marL="742950" lvl="1" indent="-285750">
              <a:buFont typeface="Arial" pitchFamily="34" charset="0"/>
              <a:buChar char="•"/>
            </a:pPr>
            <a:r>
              <a:rPr lang="en-US" dirty="0" smtClean="0">
                <a:latin typeface="Arial" pitchFamily="34" charset="0"/>
                <a:cs typeface="Arial" pitchFamily="34" charset="0"/>
              </a:rPr>
              <a:t>Interest; and</a:t>
            </a:r>
          </a:p>
          <a:p>
            <a:pPr marL="742950" lvl="1" indent="-285750">
              <a:buFont typeface="Arial" pitchFamily="34" charset="0"/>
              <a:buChar char="•"/>
            </a:pPr>
            <a:r>
              <a:rPr lang="en-US" dirty="0" smtClean="0">
                <a:latin typeface="Arial" pitchFamily="34" charset="0"/>
                <a:cs typeface="Arial" pitchFamily="34" charset="0"/>
              </a:rPr>
              <a:t>Other financial services</a:t>
            </a:r>
          </a:p>
          <a:p>
            <a:endParaRPr lang="en-US" dirty="0" smtClean="0">
              <a:latin typeface="Arial" pitchFamily="34" charset="0"/>
              <a:cs typeface="Arial" pitchFamily="34" charset="0"/>
            </a:endParaRPr>
          </a:p>
          <a:p>
            <a:r>
              <a:rPr lang="en-US" sz="2500" dirty="0">
                <a:latin typeface="Arial" pitchFamily="34" charset="0"/>
                <a:cs typeface="Arial" pitchFamily="34" charset="0"/>
              </a:rPr>
              <a:t>OTHER INCOME</a:t>
            </a:r>
          </a:p>
          <a:p>
            <a:pPr marL="285750" indent="-285750">
              <a:buFont typeface="Wingdings" pitchFamily="2" charset="2"/>
              <a:buChar char="v"/>
            </a:pPr>
            <a:r>
              <a:rPr lang="en-US" dirty="0">
                <a:latin typeface="Arial" pitchFamily="34" charset="0"/>
                <a:cs typeface="Arial" pitchFamily="34" charset="0"/>
              </a:rPr>
              <a:t>Other income to be classified as</a:t>
            </a:r>
          </a:p>
          <a:p>
            <a:pPr marL="742950" lvl="1" indent="-285750">
              <a:buFont typeface="Arial" pitchFamily="34" charset="0"/>
              <a:buChar char="•"/>
            </a:pPr>
            <a:r>
              <a:rPr lang="en-US" dirty="0">
                <a:latin typeface="Arial" pitchFamily="34" charset="0"/>
                <a:cs typeface="Arial" pitchFamily="34" charset="0"/>
              </a:rPr>
              <a:t>Interest Income (in case of a company other than a finance company)</a:t>
            </a:r>
          </a:p>
          <a:p>
            <a:pPr marL="742950" lvl="1" indent="-285750">
              <a:buFont typeface="Arial" pitchFamily="34" charset="0"/>
              <a:buChar char="•"/>
            </a:pPr>
            <a:r>
              <a:rPr lang="en-US" dirty="0">
                <a:latin typeface="Arial" pitchFamily="34" charset="0"/>
                <a:cs typeface="Arial" pitchFamily="34" charset="0"/>
              </a:rPr>
              <a:t>Dividend Income</a:t>
            </a:r>
          </a:p>
          <a:p>
            <a:pPr marL="742950" lvl="1" indent="-285750">
              <a:buFont typeface="Arial" pitchFamily="34" charset="0"/>
              <a:buChar char="•"/>
            </a:pPr>
            <a:r>
              <a:rPr lang="en-US" dirty="0">
                <a:latin typeface="Arial" pitchFamily="34" charset="0"/>
                <a:cs typeface="Arial" pitchFamily="34" charset="0"/>
              </a:rPr>
              <a:t>Net gain/loss on sale of investments</a:t>
            </a:r>
          </a:p>
          <a:p>
            <a:pPr marL="742950" lvl="1" indent="-285750">
              <a:buFont typeface="Arial" pitchFamily="34" charset="0"/>
              <a:buChar char="•"/>
            </a:pPr>
            <a:r>
              <a:rPr lang="en-US" dirty="0">
                <a:latin typeface="Arial" pitchFamily="34" charset="0"/>
                <a:cs typeface="Arial" pitchFamily="34" charset="0"/>
              </a:rPr>
              <a:t>Other non-operating income (net of expenses directly </a:t>
            </a:r>
            <a:r>
              <a:rPr lang="en-US" dirty="0" smtClean="0">
                <a:latin typeface="Arial" pitchFamily="34" charset="0"/>
                <a:cs typeface="Arial" pitchFamily="34" charset="0"/>
              </a:rPr>
              <a:t>attributable)</a:t>
            </a:r>
            <a:endParaRPr lang="en-US" dirty="0">
              <a:latin typeface="Arial" pitchFamily="34" charset="0"/>
              <a:cs typeface="Arial" pitchFamily="34" charset="0"/>
            </a:endParaRPr>
          </a:p>
        </p:txBody>
      </p:sp>
      <p:sp>
        <p:nvSpPr>
          <p:cNvPr id="5" name="Rectangle 4"/>
          <p:cNvSpPr/>
          <p:nvPr/>
        </p:nvSpPr>
        <p:spPr>
          <a:xfrm>
            <a:off x="2133600" y="224261"/>
            <a:ext cx="67056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STATEMENT OF PROFIT &amp; LOSS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0792" y="6078747"/>
            <a:ext cx="954024" cy="725058"/>
          </a:xfrm>
          <a:prstGeom prst="rect">
            <a:avLst/>
          </a:prstGeom>
        </p:spPr>
      </p:pic>
    </p:spTree>
    <p:extLst>
      <p:ext uri="{BB962C8B-B14F-4D97-AF65-F5344CB8AC3E}">
        <p14:creationId xmlns:p14="http://schemas.microsoft.com/office/powerpoint/2010/main" val="3892919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fade">
                                      <p:cBhvr>
                                        <p:cTn id="25" dur="500"/>
                                        <p:tgtEl>
                                          <p:spTgt spid="2">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
                                            <p:txEl>
                                              <p:pRg st="8" end="8"/>
                                            </p:txEl>
                                          </p:spTgt>
                                        </p:tgtEl>
                                        <p:attrNameLst>
                                          <p:attrName>style.visibility</p:attrName>
                                        </p:attrNameLst>
                                      </p:cBhvr>
                                      <p:to>
                                        <p:strVal val="visible"/>
                                      </p:to>
                                    </p:set>
                                    <p:animEffect transition="in" filter="fade">
                                      <p:cBhvr>
                                        <p:cTn id="28" dur="500"/>
                                        <p:tgtEl>
                                          <p:spTgt spid="2">
                                            <p:txEl>
                                              <p:pRg st="8" end="8"/>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animEffect transition="in" filter="fade">
                                      <p:cBhvr>
                                        <p:cTn id="31" dur="500"/>
                                        <p:tgtEl>
                                          <p:spTgt spid="2">
                                            <p:txEl>
                                              <p:pRg st="9" end="9"/>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2">
                                            <p:txEl>
                                              <p:pRg st="10" end="10"/>
                                            </p:txEl>
                                          </p:spTgt>
                                        </p:tgtEl>
                                        <p:attrNameLst>
                                          <p:attrName>style.visibility</p:attrName>
                                        </p:attrNameLst>
                                      </p:cBhvr>
                                      <p:to>
                                        <p:strVal val="visible"/>
                                      </p:to>
                                    </p:set>
                                    <p:animEffect transition="in" filter="fade">
                                      <p:cBhvr>
                                        <p:cTn id="34" dur="500"/>
                                        <p:tgtEl>
                                          <p:spTgt spid="2">
                                            <p:txEl>
                                              <p:pRg st="10" end="1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
                                            <p:txEl>
                                              <p:pRg st="12" end="12"/>
                                            </p:txEl>
                                          </p:spTgt>
                                        </p:tgtEl>
                                        <p:attrNameLst>
                                          <p:attrName>style.visibility</p:attrName>
                                        </p:attrNameLst>
                                      </p:cBhvr>
                                      <p:to>
                                        <p:strVal val="visible"/>
                                      </p:to>
                                    </p:set>
                                    <p:animEffect transition="in" filter="fade">
                                      <p:cBhvr>
                                        <p:cTn id="39" dur="500"/>
                                        <p:tgtEl>
                                          <p:spTgt spid="2">
                                            <p:txEl>
                                              <p:pRg st="12" end="12"/>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2">
                                            <p:txEl>
                                              <p:pRg st="13" end="13"/>
                                            </p:txEl>
                                          </p:spTgt>
                                        </p:tgtEl>
                                        <p:attrNameLst>
                                          <p:attrName>style.visibility</p:attrName>
                                        </p:attrNameLst>
                                      </p:cBhvr>
                                      <p:to>
                                        <p:strVal val="visible"/>
                                      </p:to>
                                    </p:set>
                                    <p:animEffect transition="in" filter="fade">
                                      <p:cBhvr>
                                        <p:cTn id="42" dur="500"/>
                                        <p:tgtEl>
                                          <p:spTgt spid="2">
                                            <p:txEl>
                                              <p:pRg st="13" end="13"/>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2">
                                            <p:txEl>
                                              <p:pRg st="14" end="14"/>
                                            </p:txEl>
                                          </p:spTgt>
                                        </p:tgtEl>
                                        <p:attrNameLst>
                                          <p:attrName>style.visibility</p:attrName>
                                        </p:attrNameLst>
                                      </p:cBhvr>
                                      <p:to>
                                        <p:strVal val="visible"/>
                                      </p:to>
                                    </p:set>
                                    <p:animEffect transition="in" filter="fade">
                                      <p:cBhvr>
                                        <p:cTn id="45" dur="500"/>
                                        <p:tgtEl>
                                          <p:spTgt spid="2">
                                            <p:txEl>
                                              <p:pRg st="14" end="14"/>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2">
                                            <p:txEl>
                                              <p:pRg st="15" end="15"/>
                                            </p:txEl>
                                          </p:spTgt>
                                        </p:tgtEl>
                                        <p:attrNameLst>
                                          <p:attrName>style.visibility</p:attrName>
                                        </p:attrNameLst>
                                      </p:cBhvr>
                                      <p:to>
                                        <p:strVal val="visible"/>
                                      </p:to>
                                    </p:set>
                                    <p:animEffect transition="in" filter="fade">
                                      <p:cBhvr>
                                        <p:cTn id="48" dur="500"/>
                                        <p:tgtEl>
                                          <p:spTgt spid="2">
                                            <p:txEl>
                                              <p:pRg st="15" end="15"/>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2">
                                            <p:txEl>
                                              <p:pRg st="16" end="16"/>
                                            </p:txEl>
                                          </p:spTgt>
                                        </p:tgtEl>
                                        <p:attrNameLst>
                                          <p:attrName>style.visibility</p:attrName>
                                        </p:attrNameLst>
                                      </p:cBhvr>
                                      <p:to>
                                        <p:strVal val="visible"/>
                                      </p:to>
                                    </p:set>
                                    <p:animEffect transition="in" filter="fade">
                                      <p:cBhvr>
                                        <p:cTn id="51" dur="500"/>
                                        <p:tgtEl>
                                          <p:spTgt spid="2">
                                            <p:txEl>
                                              <p:pRg st="16" end="16"/>
                                            </p:txEl>
                                          </p:spTgt>
                                        </p:tgtEl>
                                      </p:cBhvr>
                                    </p:animEffect>
                                  </p:childTnLst>
                                </p:cTn>
                              </p:par>
                              <p:par>
                                <p:cTn id="52" presetID="10" presetClass="entr" presetSubtype="0" fill="hold" nodeType="withEffect">
                                  <p:stCondLst>
                                    <p:cond delay="0"/>
                                  </p:stCondLst>
                                  <p:childTnLst>
                                    <p:set>
                                      <p:cBhvr>
                                        <p:cTn id="53" dur="1" fill="hold">
                                          <p:stCondLst>
                                            <p:cond delay="0"/>
                                          </p:stCondLst>
                                        </p:cTn>
                                        <p:tgtEl>
                                          <p:spTgt spid="2">
                                            <p:txEl>
                                              <p:pRg st="17" end="17"/>
                                            </p:txEl>
                                          </p:spTgt>
                                        </p:tgtEl>
                                        <p:attrNameLst>
                                          <p:attrName>style.visibility</p:attrName>
                                        </p:attrNameLst>
                                      </p:cBhvr>
                                      <p:to>
                                        <p:strVal val="visible"/>
                                      </p:to>
                                    </p:set>
                                    <p:animEffect transition="in" filter="fade">
                                      <p:cBhvr>
                                        <p:cTn id="54" dur="500"/>
                                        <p:tgtEl>
                                          <p:spTgt spid="2">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381000"/>
            <a:ext cx="86868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Finance company - illustration</a:t>
            </a:r>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1027332"/>
            <a:ext cx="6705599" cy="4786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40040" y="5943600"/>
            <a:ext cx="954024" cy="725058"/>
          </a:xfrm>
          <a:prstGeom prst="rect">
            <a:avLst/>
          </a:prstGeom>
        </p:spPr>
      </p:pic>
    </p:spTree>
    <p:extLst>
      <p:ext uri="{BB962C8B-B14F-4D97-AF65-F5344CB8AC3E}">
        <p14:creationId xmlns:p14="http://schemas.microsoft.com/office/powerpoint/2010/main" val="39274209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86800" cy="838200"/>
          </a:xfrm>
        </p:spPr>
        <p:txBody>
          <a:bodyPr>
            <a:normAutofit/>
          </a:bodyPr>
          <a:lstStyle/>
          <a:p>
            <a:r>
              <a:rPr lang="en-US" dirty="0">
                <a:effectLst/>
                <a:latin typeface="Cambria" pitchFamily="18" charset="0"/>
              </a:rPr>
              <a:t>Background and legal standing</a:t>
            </a:r>
            <a:endParaRPr lang="en-US" dirty="0"/>
          </a:p>
        </p:txBody>
      </p:sp>
      <p:sp>
        <p:nvSpPr>
          <p:cNvPr id="3" name="Content Placeholder 2"/>
          <p:cNvSpPr>
            <a:spLocks noGrp="1"/>
          </p:cNvSpPr>
          <p:nvPr>
            <p:ph idx="1"/>
          </p:nvPr>
        </p:nvSpPr>
        <p:spPr>
          <a:xfrm>
            <a:off x="-152400" y="2971800"/>
            <a:ext cx="9144000" cy="3657600"/>
          </a:xfrm>
        </p:spPr>
        <p:txBody>
          <a:bodyPr>
            <a:normAutofit fontScale="85000" lnSpcReduction="10000"/>
          </a:bodyPr>
          <a:lstStyle/>
          <a:p>
            <a:pPr algn="just">
              <a:buClrTx/>
              <a:buFont typeface="Wingdings" pitchFamily="2" charset="2"/>
              <a:buChar char="v"/>
            </a:pPr>
            <a:r>
              <a:rPr lang="en-US" sz="2500" dirty="0">
                <a:solidFill>
                  <a:schemeClr val="tx1"/>
                </a:solidFill>
                <a:latin typeface="Arial" pitchFamily="34" charset="0"/>
                <a:cs typeface="Arial" pitchFamily="34" charset="0"/>
              </a:rPr>
              <a:t>Amendment to Notification No. S.O. 447(E) by way of Notification No. S.O. 653(E) dated 30</a:t>
            </a:r>
            <a:r>
              <a:rPr lang="en-US" sz="2500" baseline="30000" dirty="0">
                <a:solidFill>
                  <a:schemeClr val="tx1"/>
                </a:solidFill>
                <a:latin typeface="Arial" pitchFamily="34" charset="0"/>
                <a:cs typeface="Arial" pitchFamily="34" charset="0"/>
              </a:rPr>
              <a:t>th</a:t>
            </a:r>
            <a:r>
              <a:rPr lang="en-US" sz="2500" dirty="0">
                <a:solidFill>
                  <a:schemeClr val="tx1"/>
                </a:solidFill>
                <a:latin typeface="Arial" pitchFamily="34" charset="0"/>
                <a:cs typeface="Arial" pitchFamily="34" charset="0"/>
              </a:rPr>
              <a:t> March </a:t>
            </a:r>
            <a:r>
              <a:rPr lang="en-US" sz="2500" dirty="0" smtClean="0">
                <a:solidFill>
                  <a:schemeClr val="tx1"/>
                </a:solidFill>
                <a:latin typeface="Arial" pitchFamily="34" charset="0"/>
                <a:cs typeface="Arial" pitchFamily="34" charset="0"/>
              </a:rPr>
              <a:t>2011</a:t>
            </a:r>
            <a:endParaRPr lang="en-US" sz="500" dirty="0">
              <a:solidFill>
                <a:schemeClr val="tx1"/>
              </a:solidFill>
              <a:latin typeface="Arial" pitchFamily="34" charset="0"/>
              <a:cs typeface="Arial" pitchFamily="34" charset="0"/>
            </a:endParaRPr>
          </a:p>
          <a:p>
            <a:pPr lvl="1">
              <a:buClrTx/>
              <a:buFont typeface="Wingdings" pitchFamily="2" charset="2"/>
              <a:buChar char="v"/>
            </a:pPr>
            <a:r>
              <a:rPr lang="en-US" sz="2100" dirty="0">
                <a:solidFill>
                  <a:schemeClr val="tx1"/>
                </a:solidFill>
                <a:latin typeface="Arial" pitchFamily="34" charset="0"/>
                <a:cs typeface="Arial" pitchFamily="34" charset="0"/>
              </a:rPr>
              <a:t>Deletion of applicability line and clarity in applicability criteria.</a:t>
            </a:r>
          </a:p>
          <a:p>
            <a:pPr lvl="1" algn="just">
              <a:buClrTx/>
              <a:buFont typeface="Wingdings" pitchFamily="2" charset="2"/>
              <a:buChar char="v"/>
            </a:pPr>
            <a:r>
              <a:rPr lang="en-US" sz="2100" dirty="0">
                <a:solidFill>
                  <a:schemeClr val="tx1"/>
                </a:solidFill>
                <a:latin typeface="Arial" pitchFamily="34" charset="0"/>
                <a:cs typeface="Arial" pitchFamily="34" charset="0"/>
              </a:rPr>
              <a:t>Revised Schedule VI shall now come into force for the Balance Sheet and Profit and Loss Account to be prepared for the financial year commencing on or after 1.4.2011</a:t>
            </a:r>
          </a:p>
          <a:p>
            <a:pPr>
              <a:buClrTx/>
              <a:buFont typeface="Wingdings" pitchFamily="2" charset="2"/>
              <a:buChar char="v"/>
            </a:pPr>
            <a:endParaRPr lang="en-US" sz="2500" dirty="0" smtClean="0">
              <a:solidFill>
                <a:schemeClr val="tx1"/>
              </a:solidFill>
              <a:latin typeface="Arial" pitchFamily="34" charset="0"/>
              <a:cs typeface="Arial" pitchFamily="34" charset="0"/>
            </a:endParaRPr>
          </a:p>
          <a:p>
            <a:pPr>
              <a:buClrTx/>
              <a:buFont typeface="Wingdings" pitchFamily="2" charset="2"/>
              <a:buChar char="v"/>
            </a:pPr>
            <a:r>
              <a:rPr lang="en-US" sz="2500" dirty="0" smtClean="0">
                <a:solidFill>
                  <a:schemeClr val="tx1"/>
                </a:solidFill>
                <a:latin typeface="Arial" pitchFamily="34" charset="0"/>
                <a:cs typeface="Arial" pitchFamily="34" charset="0"/>
              </a:rPr>
              <a:t>Clarification </a:t>
            </a:r>
            <a:r>
              <a:rPr lang="en-US" sz="2500" dirty="0">
                <a:solidFill>
                  <a:schemeClr val="tx1"/>
                </a:solidFill>
                <a:latin typeface="Arial" pitchFamily="34" charset="0"/>
                <a:cs typeface="Arial" pitchFamily="34" charset="0"/>
              </a:rPr>
              <a:t>vide </a:t>
            </a:r>
            <a:r>
              <a:rPr lang="en-US" sz="2500" dirty="0" smtClean="0">
                <a:solidFill>
                  <a:schemeClr val="tx1"/>
                </a:solidFill>
                <a:latin typeface="Arial" pitchFamily="34" charset="0"/>
                <a:cs typeface="Arial" pitchFamily="34" charset="0"/>
              </a:rPr>
              <a:t>General Circular no.62/2011 dated 5</a:t>
            </a:r>
            <a:r>
              <a:rPr lang="en-US" sz="2500" baseline="30000" dirty="0" smtClean="0">
                <a:solidFill>
                  <a:schemeClr val="tx1"/>
                </a:solidFill>
                <a:latin typeface="Arial" pitchFamily="34" charset="0"/>
                <a:cs typeface="Arial" pitchFamily="34" charset="0"/>
              </a:rPr>
              <a:t>th</a:t>
            </a:r>
            <a:r>
              <a:rPr lang="en-US" sz="2500" dirty="0" smtClean="0">
                <a:solidFill>
                  <a:schemeClr val="tx1"/>
                </a:solidFill>
                <a:latin typeface="Arial" pitchFamily="34" charset="0"/>
                <a:cs typeface="Arial" pitchFamily="34" charset="0"/>
              </a:rPr>
              <a:t> September 2011</a:t>
            </a:r>
          </a:p>
          <a:p>
            <a:pPr lvl="1">
              <a:buClrTx/>
              <a:buFont typeface="Wingdings" pitchFamily="2" charset="2"/>
              <a:buChar char="v"/>
            </a:pPr>
            <a:r>
              <a:rPr lang="en-US" sz="2100" dirty="0" smtClean="0">
                <a:solidFill>
                  <a:schemeClr val="tx1"/>
                </a:solidFill>
                <a:latin typeface="Arial" pitchFamily="34" charset="0"/>
                <a:cs typeface="Arial" pitchFamily="34" charset="0"/>
              </a:rPr>
              <a:t>Limited purpose of IPO/FPO during 2011-2012, old Schedule VI may be applied.</a:t>
            </a:r>
          </a:p>
          <a:p>
            <a:pPr lvl="1">
              <a:buClrTx/>
              <a:buFont typeface="Wingdings" pitchFamily="2" charset="2"/>
              <a:buChar char="v"/>
            </a:pPr>
            <a:r>
              <a:rPr lang="en-US" sz="2100" dirty="0" smtClean="0">
                <a:solidFill>
                  <a:schemeClr val="tx1"/>
                </a:solidFill>
                <a:latin typeface="Arial" pitchFamily="34" charset="0"/>
                <a:cs typeface="Arial" pitchFamily="34" charset="0"/>
              </a:rPr>
              <a:t>For periods beyond March 2012, new Schedule VI to mandatorily take effect.</a:t>
            </a:r>
          </a:p>
          <a:p>
            <a:pPr lvl="1">
              <a:buFont typeface="Wingdings" pitchFamily="2" charset="2"/>
              <a:buChar char="v"/>
            </a:pPr>
            <a:endParaRPr lang="en-US" sz="2100" dirty="0">
              <a:solidFill>
                <a:schemeClr val="tx1"/>
              </a:solidFill>
              <a:latin typeface="Arial" pitchFamily="34" charset="0"/>
              <a:cs typeface="Arial" pitchFamily="34" charset="0"/>
            </a:endParaRPr>
          </a:p>
          <a:p>
            <a:pPr algn="just">
              <a:buFont typeface="Wingdings" pitchFamily="2" charset="2"/>
              <a:buChar char="v"/>
            </a:pPr>
            <a:endParaRPr lang="en-US" sz="2500" dirty="0" smtClean="0">
              <a:solidFill>
                <a:schemeClr val="tx1"/>
              </a:solidFill>
              <a:latin typeface="Arial" pitchFamily="34" charset="0"/>
              <a:cs typeface="Arial" pitchFamily="34" charset="0"/>
            </a:endParaRPr>
          </a:p>
          <a:p>
            <a:pPr lvl="1">
              <a:buFont typeface="Wingdings" pitchFamily="2" charset="2"/>
              <a:buChar char="v"/>
            </a:pPr>
            <a:endParaRPr lang="en-US" sz="2100" dirty="0" smtClean="0">
              <a:solidFill>
                <a:schemeClr val="tx1"/>
              </a:solidFill>
              <a:latin typeface="Arial" pitchFamily="34" charset="0"/>
              <a:cs typeface="Arial" pitchFamily="34" charset="0"/>
            </a:endParaRPr>
          </a:p>
          <a:p>
            <a:pPr lvl="1">
              <a:buFont typeface="Wingdings" pitchFamily="2" charset="2"/>
              <a:buChar char="v"/>
            </a:pPr>
            <a:endParaRPr lang="en-US" sz="2100" dirty="0">
              <a:solidFill>
                <a:schemeClr val="tx1"/>
              </a:solidFill>
              <a:latin typeface="Arial" pitchFamily="34" charset="0"/>
              <a:cs typeface="Arial" pitchFamily="34" charset="0"/>
            </a:endParaRPr>
          </a:p>
          <a:p>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5715000"/>
            <a:ext cx="954024" cy="725058"/>
          </a:xfrm>
          <a:prstGeom prst="rect">
            <a:avLst/>
          </a:prstGeom>
        </p:spPr>
      </p:pic>
    </p:spTree>
    <p:extLst>
      <p:ext uri="{BB962C8B-B14F-4D97-AF65-F5344CB8AC3E}">
        <p14:creationId xmlns:p14="http://schemas.microsoft.com/office/powerpoint/2010/main" val="3749680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3900" y="624995"/>
            <a:ext cx="8686800" cy="4785926"/>
          </a:xfrm>
          <a:prstGeom prst="rect">
            <a:avLst/>
          </a:prstGeom>
        </p:spPr>
        <p:txBody>
          <a:bodyPr wrap="square">
            <a:spAutoFit/>
          </a:bodyPr>
          <a:lstStyle/>
          <a:p>
            <a:r>
              <a:rPr lang="en-US" sz="2500" dirty="0" smtClean="0">
                <a:latin typeface="Arial" pitchFamily="34" charset="0"/>
                <a:cs typeface="Arial" pitchFamily="34" charset="0"/>
              </a:rPr>
              <a:t>COST OF MATERIAL CONSUMED</a:t>
            </a:r>
            <a:endParaRPr lang="en-US" dirty="0" smtClean="0">
              <a:latin typeface="Arial" pitchFamily="34" charset="0"/>
              <a:cs typeface="Arial" pitchFamily="34" charset="0"/>
            </a:endParaRPr>
          </a:p>
          <a:p>
            <a:pPr marL="342900" indent="-342900">
              <a:buFont typeface="Wingdings" pitchFamily="2" charset="2"/>
              <a:buChar char="v"/>
            </a:pPr>
            <a:r>
              <a:rPr lang="en-US" dirty="0" smtClean="0">
                <a:latin typeface="Arial" pitchFamily="34" charset="0"/>
                <a:cs typeface="Arial" pitchFamily="34" charset="0"/>
              </a:rPr>
              <a:t>Applicable for manufacturing companies</a:t>
            </a:r>
          </a:p>
          <a:p>
            <a:pPr marL="342900" indent="-342900">
              <a:buFont typeface="Wingdings" pitchFamily="2" charset="2"/>
              <a:buChar char="v"/>
            </a:pPr>
            <a:r>
              <a:rPr lang="en-US" dirty="0" smtClean="0">
                <a:latin typeface="Arial" pitchFamily="34" charset="0"/>
                <a:cs typeface="Arial" pitchFamily="34" charset="0"/>
              </a:rPr>
              <a:t>Includes Raw materials, packing materials and intermediaries consumed</a:t>
            </a:r>
          </a:p>
          <a:p>
            <a:pPr marL="342900" indent="-342900">
              <a:buFont typeface="Wingdings" pitchFamily="2" charset="2"/>
              <a:buChar char="v"/>
            </a:pPr>
            <a:endParaRPr lang="en-US" dirty="0">
              <a:latin typeface="Arial" pitchFamily="34" charset="0"/>
              <a:cs typeface="Arial" pitchFamily="34" charset="0"/>
            </a:endParaRPr>
          </a:p>
          <a:p>
            <a:r>
              <a:rPr lang="en-US" sz="2500" dirty="0" smtClean="0">
                <a:latin typeface="Arial" pitchFamily="34" charset="0"/>
                <a:cs typeface="Arial" pitchFamily="34" charset="0"/>
              </a:rPr>
              <a:t>PURCHASE OF STOCK IN TRADE</a:t>
            </a:r>
          </a:p>
          <a:p>
            <a:pPr marL="342900" indent="-342900">
              <a:buFont typeface="Wingdings" pitchFamily="2" charset="2"/>
              <a:buChar char="v"/>
            </a:pPr>
            <a:r>
              <a:rPr lang="en-US" dirty="0" smtClean="0">
                <a:latin typeface="Arial" pitchFamily="34" charset="0"/>
                <a:cs typeface="Arial" pitchFamily="34" charset="0"/>
              </a:rPr>
              <a:t>Includes those purchased for the purpose of resale</a:t>
            </a:r>
          </a:p>
          <a:p>
            <a:pPr marL="342900" indent="-342900">
              <a:buFont typeface="Wingdings" pitchFamily="2" charset="2"/>
              <a:buChar char="v"/>
            </a:pPr>
            <a:endParaRPr lang="en-US" dirty="0">
              <a:latin typeface="Arial" pitchFamily="34" charset="0"/>
              <a:cs typeface="Arial" pitchFamily="34" charset="0"/>
            </a:endParaRPr>
          </a:p>
          <a:p>
            <a:r>
              <a:rPr lang="en-US" sz="2500" dirty="0" smtClean="0">
                <a:latin typeface="Arial" pitchFamily="34" charset="0"/>
                <a:cs typeface="Arial" pitchFamily="34" charset="0"/>
              </a:rPr>
              <a:t>CHANGES IN INVENTORIES</a:t>
            </a:r>
          </a:p>
          <a:p>
            <a:pPr marL="285750" indent="-285750">
              <a:buFont typeface="Wingdings" pitchFamily="2" charset="2"/>
              <a:buChar char="v"/>
            </a:pPr>
            <a:r>
              <a:rPr lang="en-US" dirty="0" smtClean="0">
                <a:latin typeface="Arial" pitchFamily="34" charset="0"/>
                <a:cs typeface="Arial" pitchFamily="34" charset="0"/>
              </a:rPr>
              <a:t>Separate disclosures w.r.t finished goods, WIP and stock in trade.</a:t>
            </a:r>
            <a:endParaRPr lang="en-US" dirty="0">
              <a:latin typeface="Arial" pitchFamily="34" charset="0"/>
              <a:cs typeface="Arial" pitchFamily="34" charset="0"/>
            </a:endParaRPr>
          </a:p>
          <a:p>
            <a:endParaRPr lang="en-US" sz="2500" dirty="0" smtClean="0">
              <a:latin typeface="Arial" pitchFamily="34" charset="0"/>
              <a:cs typeface="Arial" pitchFamily="34" charset="0"/>
            </a:endParaRPr>
          </a:p>
          <a:p>
            <a:r>
              <a:rPr lang="en-US" sz="2500" dirty="0" smtClean="0">
                <a:latin typeface="Arial" pitchFamily="34" charset="0"/>
                <a:cs typeface="Arial" pitchFamily="34" charset="0"/>
              </a:rPr>
              <a:t>FINANCE </a:t>
            </a:r>
            <a:r>
              <a:rPr lang="en-US" sz="2500" dirty="0">
                <a:latin typeface="Arial" pitchFamily="34" charset="0"/>
                <a:cs typeface="Arial" pitchFamily="34" charset="0"/>
              </a:rPr>
              <a:t>COSTS</a:t>
            </a:r>
          </a:p>
          <a:p>
            <a:pPr marL="285750" indent="-285750">
              <a:buFont typeface="Wingdings" pitchFamily="2" charset="2"/>
              <a:buChar char="v"/>
            </a:pPr>
            <a:r>
              <a:rPr lang="en-US" dirty="0">
                <a:latin typeface="Arial" pitchFamily="34" charset="0"/>
                <a:cs typeface="Arial" pitchFamily="34" charset="0"/>
              </a:rPr>
              <a:t>Finance costs shall be classified as</a:t>
            </a:r>
          </a:p>
          <a:p>
            <a:pPr marL="742950" lvl="1" indent="-285750">
              <a:buFont typeface="Arial" pitchFamily="34" charset="0"/>
              <a:buChar char="•"/>
            </a:pPr>
            <a:r>
              <a:rPr lang="en-US" dirty="0">
                <a:latin typeface="Arial" pitchFamily="34" charset="0"/>
                <a:cs typeface="Arial" pitchFamily="34" charset="0"/>
              </a:rPr>
              <a:t>Interest expense</a:t>
            </a:r>
          </a:p>
          <a:p>
            <a:pPr marL="742950" lvl="1" indent="-285750">
              <a:buFont typeface="Arial" pitchFamily="34" charset="0"/>
              <a:buChar char="•"/>
            </a:pPr>
            <a:r>
              <a:rPr lang="en-US" dirty="0">
                <a:latin typeface="Arial" pitchFamily="34" charset="0"/>
                <a:cs typeface="Arial" pitchFamily="34" charset="0"/>
              </a:rPr>
              <a:t>Other borrowing costs</a:t>
            </a:r>
          </a:p>
          <a:p>
            <a:pPr marL="742950" lvl="1" indent="-285750">
              <a:buFont typeface="Arial" pitchFamily="34" charset="0"/>
              <a:buChar char="•"/>
            </a:pPr>
            <a:r>
              <a:rPr lang="en-US" dirty="0">
                <a:latin typeface="Arial" pitchFamily="34" charset="0"/>
                <a:cs typeface="Arial" pitchFamily="34" charset="0"/>
              </a:rPr>
              <a:t>Applicable net gain/loss on foreign currency transactions and </a:t>
            </a:r>
            <a:r>
              <a:rPr lang="en-US" dirty="0" smtClean="0">
                <a:latin typeface="Arial" pitchFamily="34" charset="0"/>
                <a:cs typeface="Arial" pitchFamily="34" charset="0"/>
              </a:rPr>
              <a:t>translation</a:t>
            </a:r>
            <a:endParaRPr lang="en-US" b="1" dirty="0" smtClean="0">
              <a:latin typeface="Arial" pitchFamily="34" charset="0"/>
              <a:cs typeface="Arial" pitchFamily="34" charset="0"/>
            </a:endParaRPr>
          </a:p>
        </p:txBody>
      </p:sp>
      <p:sp>
        <p:nvSpPr>
          <p:cNvPr id="5" name="Rectangle 4"/>
          <p:cNvSpPr/>
          <p:nvPr/>
        </p:nvSpPr>
        <p:spPr>
          <a:xfrm>
            <a:off x="1676400" y="-21336"/>
            <a:ext cx="67818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STATEMENT OF PROFIT &amp; LOSS</a:t>
            </a:r>
            <a:endParaRPr lang="en-US" sz="36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7848" y="5638800"/>
            <a:ext cx="954024" cy="725058"/>
          </a:xfrm>
          <a:prstGeom prst="rect">
            <a:avLst/>
          </a:prstGeom>
        </p:spPr>
      </p:pic>
    </p:spTree>
    <p:extLst>
      <p:ext uri="{BB962C8B-B14F-4D97-AF65-F5344CB8AC3E}">
        <p14:creationId xmlns:p14="http://schemas.microsoft.com/office/powerpoint/2010/main" val="248926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7" end="7"/>
                                            </p:txEl>
                                          </p:spTgt>
                                        </p:tgtEl>
                                        <p:attrNameLst>
                                          <p:attrName>style.visibility</p:attrName>
                                        </p:attrNameLst>
                                      </p:cBhvr>
                                      <p:to>
                                        <p:strVal val="visible"/>
                                      </p:to>
                                    </p:set>
                                    <p:animEffect transition="in" filter="fade">
                                      <p:cBhvr>
                                        <p:cTn id="26" dur="500"/>
                                        <p:tgtEl>
                                          <p:spTgt spid="2">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animEffect transition="in" filter="fade">
                                      <p:cBhvr>
                                        <p:cTn id="29" dur="500"/>
                                        <p:tgtEl>
                                          <p:spTgt spid="2">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
                                            <p:txEl>
                                              <p:pRg st="10" end="10"/>
                                            </p:txEl>
                                          </p:spTgt>
                                        </p:tgtEl>
                                        <p:attrNameLst>
                                          <p:attrName>style.visibility</p:attrName>
                                        </p:attrNameLst>
                                      </p:cBhvr>
                                      <p:to>
                                        <p:strVal val="visible"/>
                                      </p:to>
                                    </p:set>
                                    <p:animEffect transition="in" filter="fade">
                                      <p:cBhvr>
                                        <p:cTn id="34" dur="500"/>
                                        <p:tgtEl>
                                          <p:spTgt spid="2">
                                            <p:txEl>
                                              <p:pRg st="10" end="10"/>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2">
                                            <p:txEl>
                                              <p:pRg st="11" end="11"/>
                                            </p:txEl>
                                          </p:spTgt>
                                        </p:tgtEl>
                                        <p:attrNameLst>
                                          <p:attrName>style.visibility</p:attrName>
                                        </p:attrNameLst>
                                      </p:cBhvr>
                                      <p:to>
                                        <p:strVal val="visible"/>
                                      </p:to>
                                    </p:set>
                                    <p:animEffect transition="in" filter="fade">
                                      <p:cBhvr>
                                        <p:cTn id="37" dur="500"/>
                                        <p:tgtEl>
                                          <p:spTgt spid="2">
                                            <p:txEl>
                                              <p:pRg st="11" end="11"/>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
                                            <p:txEl>
                                              <p:pRg st="12" end="12"/>
                                            </p:txEl>
                                          </p:spTgt>
                                        </p:tgtEl>
                                        <p:attrNameLst>
                                          <p:attrName>style.visibility</p:attrName>
                                        </p:attrNameLst>
                                      </p:cBhvr>
                                      <p:to>
                                        <p:strVal val="visible"/>
                                      </p:to>
                                    </p:set>
                                    <p:animEffect transition="in" filter="fade">
                                      <p:cBhvr>
                                        <p:cTn id="40" dur="500"/>
                                        <p:tgtEl>
                                          <p:spTgt spid="2">
                                            <p:txEl>
                                              <p:pRg st="12" end="12"/>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2">
                                            <p:txEl>
                                              <p:pRg st="13" end="13"/>
                                            </p:txEl>
                                          </p:spTgt>
                                        </p:tgtEl>
                                        <p:attrNameLst>
                                          <p:attrName>style.visibility</p:attrName>
                                        </p:attrNameLst>
                                      </p:cBhvr>
                                      <p:to>
                                        <p:strVal val="visible"/>
                                      </p:to>
                                    </p:set>
                                    <p:animEffect transition="in" filter="fade">
                                      <p:cBhvr>
                                        <p:cTn id="43" dur="500"/>
                                        <p:tgtEl>
                                          <p:spTgt spid="2">
                                            <p:txEl>
                                              <p:pRg st="13" end="13"/>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2">
                                            <p:txEl>
                                              <p:pRg st="14" end="14"/>
                                            </p:txEl>
                                          </p:spTgt>
                                        </p:tgtEl>
                                        <p:attrNameLst>
                                          <p:attrName>style.visibility</p:attrName>
                                        </p:attrNameLst>
                                      </p:cBhvr>
                                      <p:to>
                                        <p:strVal val="visible"/>
                                      </p:to>
                                    </p:set>
                                    <p:animEffect transition="in" filter="fade">
                                      <p:cBhvr>
                                        <p:cTn id="46" dur="5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28800" y="0"/>
            <a:ext cx="67818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STATEMENT OF PROFIT &amp; LOSS</a:t>
            </a:r>
            <a:endParaRPr lang="en-US" sz="3600" cap="all" dirty="0">
              <a:solidFill>
                <a:schemeClr val="tx2"/>
              </a:solidFill>
              <a:latin typeface="Cambria" pitchFamily="18" charset="0"/>
              <a:ea typeface="+mj-ea"/>
              <a:cs typeface="+mj-cs"/>
            </a:endParaRPr>
          </a:p>
        </p:txBody>
      </p:sp>
      <p:sp>
        <p:nvSpPr>
          <p:cNvPr id="5" name="Rectangle 4"/>
          <p:cNvSpPr/>
          <p:nvPr/>
        </p:nvSpPr>
        <p:spPr>
          <a:xfrm>
            <a:off x="685800" y="640235"/>
            <a:ext cx="8686800" cy="5339923"/>
          </a:xfrm>
          <a:prstGeom prst="rect">
            <a:avLst/>
          </a:prstGeom>
        </p:spPr>
        <p:txBody>
          <a:bodyPr wrap="square">
            <a:spAutoFit/>
          </a:bodyPr>
          <a:lstStyle/>
          <a:p>
            <a:r>
              <a:rPr lang="en-US" sz="2500" dirty="0" smtClean="0">
                <a:latin typeface="Arial" pitchFamily="34" charset="0"/>
                <a:cs typeface="Arial" pitchFamily="34" charset="0"/>
              </a:rPr>
              <a:t>EMPLOYEE BENEFITS EXPENSE</a:t>
            </a:r>
          </a:p>
          <a:p>
            <a:pPr marL="285750" indent="-285750">
              <a:buFont typeface="Wingdings" pitchFamily="2" charset="2"/>
              <a:buChar char="v"/>
            </a:pPr>
            <a:r>
              <a:rPr lang="en-US" dirty="0" smtClean="0">
                <a:latin typeface="Arial" pitchFamily="34" charset="0"/>
                <a:cs typeface="Arial" pitchFamily="34" charset="0"/>
              </a:rPr>
              <a:t>Salaries </a:t>
            </a:r>
            <a:r>
              <a:rPr lang="en-US" dirty="0">
                <a:latin typeface="Arial" pitchFamily="34" charset="0"/>
                <a:cs typeface="Arial" pitchFamily="34" charset="0"/>
              </a:rPr>
              <a:t>and </a:t>
            </a:r>
            <a:r>
              <a:rPr lang="en-US" dirty="0" smtClean="0">
                <a:latin typeface="Arial" pitchFamily="34" charset="0"/>
                <a:cs typeface="Arial" pitchFamily="34" charset="0"/>
              </a:rPr>
              <a:t>wages, contribution </a:t>
            </a:r>
            <a:r>
              <a:rPr lang="en-US" dirty="0">
                <a:latin typeface="Arial" pitchFamily="34" charset="0"/>
                <a:cs typeface="Arial" pitchFamily="34" charset="0"/>
              </a:rPr>
              <a:t>to provident and other </a:t>
            </a:r>
            <a:r>
              <a:rPr lang="en-US" dirty="0" smtClean="0">
                <a:latin typeface="Arial" pitchFamily="34" charset="0"/>
                <a:cs typeface="Arial" pitchFamily="34" charset="0"/>
              </a:rPr>
              <a:t>funds, expense </a:t>
            </a:r>
            <a:r>
              <a:rPr lang="en-US" dirty="0">
                <a:latin typeface="Arial" pitchFamily="34" charset="0"/>
                <a:cs typeface="Arial" pitchFamily="34" charset="0"/>
              </a:rPr>
              <a:t>on </a:t>
            </a:r>
            <a:r>
              <a:rPr lang="en-US" dirty="0" smtClean="0">
                <a:latin typeface="Arial" pitchFamily="34" charset="0"/>
                <a:cs typeface="Arial" pitchFamily="34" charset="0"/>
              </a:rPr>
              <a:t>ESOP and ESPP, staff </a:t>
            </a:r>
            <a:r>
              <a:rPr lang="en-US" dirty="0">
                <a:latin typeface="Arial" pitchFamily="34" charset="0"/>
                <a:cs typeface="Arial" pitchFamily="34" charset="0"/>
              </a:rPr>
              <a:t>welfare </a:t>
            </a:r>
            <a:r>
              <a:rPr lang="en-US" dirty="0" smtClean="0">
                <a:latin typeface="Arial" pitchFamily="34" charset="0"/>
                <a:cs typeface="Arial" pitchFamily="34" charset="0"/>
              </a:rPr>
              <a:t>expenses</a:t>
            </a:r>
          </a:p>
          <a:p>
            <a:endParaRPr lang="en-US" sz="1500" dirty="0" smtClean="0">
              <a:latin typeface="Arial" pitchFamily="34" charset="0"/>
              <a:cs typeface="Arial" pitchFamily="34" charset="0"/>
            </a:endParaRPr>
          </a:p>
          <a:p>
            <a:r>
              <a:rPr lang="en-US" sz="2500" dirty="0">
                <a:latin typeface="Arial" pitchFamily="34" charset="0"/>
                <a:cs typeface="Arial" pitchFamily="34" charset="0"/>
              </a:rPr>
              <a:t>OTHER EXPENSES</a:t>
            </a:r>
          </a:p>
          <a:p>
            <a:pPr marL="285750" indent="-285750">
              <a:buFont typeface="Wingdings" pitchFamily="2" charset="2"/>
              <a:buChar char="v"/>
            </a:pPr>
            <a:r>
              <a:rPr lang="en-US" sz="2000" dirty="0" smtClean="0">
                <a:latin typeface="Arial" pitchFamily="34" charset="0"/>
                <a:cs typeface="Arial" pitchFamily="34" charset="0"/>
              </a:rPr>
              <a:t>Expenditure </a:t>
            </a:r>
            <a:r>
              <a:rPr lang="en-US" sz="2000" dirty="0">
                <a:latin typeface="Arial" pitchFamily="34" charset="0"/>
                <a:cs typeface="Arial" pitchFamily="34" charset="0"/>
              </a:rPr>
              <a:t>incurred on following items, separately for each item:-</a:t>
            </a:r>
          </a:p>
          <a:p>
            <a:pPr marL="742950" lvl="1" indent="-285750">
              <a:buFont typeface="Arial" pitchFamily="34" charset="0"/>
              <a:buChar char="•"/>
            </a:pPr>
            <a:r>
              <a:rPr lang="en-US" sz="2000" dirty="0">
                <a:latin typeface="Arial" pitchFamily="34" charset="0"/>
                <a:cs typeface="Arial" pitchFamily="34" charset="0"/>
              </a:rPr>
              <a:t>Consumption of stores and spare parts</a:t>
            </a:r>
          </a:p>
          <a:p>
            <a:pPr marL="742950" lvl="1" indent="-285750">
              <a:buFont typeface="Arial" pitchFamily="34" charset="0"/>
              <a:buChar char="•"/>
            </a:pPr>
            <a:r>
              <a:rPr lang="en-US" sz="2000" dirty="0">
                <a:latin typeface="Arial" pitchFamily="34" charset="0"/>
                <a:cs typeface="Arial" pitchFamily="34" charset="0"/>
              </a:rPr>
              <a:t>Power and fuel</a:t>
            </a:r>
          </a:p>
          <a:p>
            <a:pPr marL="742950" lvl="1" indent="-285750">
              <a:buFont typeface="Arial" pitchFamily="34" charset="0"/>
              <a:buChar char="•"/>
            </a:pPr>
            <a:r>
              <a:rPr lang="en-US" sz="2000" dirty="0">
                <a:latin typeface="Arial" pitchFamily="34" charset="0"/>
                <a:cs typeface="Arial" pitchFamily="34" charset="0"/>
              </a:rPr>
              <a:t>Rent</a:t>
            </a:r>
          </a:p>
          <a:p>
            <a:pPr marL="742950" lvl="1" indent="-285750">
              <a:buFont typeface="Arial" pitchFamily="34" charset="0"/>
              <a:buChar char="•"/>
            </a:pPr>
            <a:r>
              <a:rPr lang="en-US" sz="2000" dirty="0">
                <a:latin typeface="Arial" pitchFamily="34" charset="0"/>
                <a:cs typeface="Arial" pitchFamily="34" charset="0"/>
              </a:rPr>
              <a:t>Repairs to buildings</a:t>
            </a:r>
          </a:p>
          <a:p>
            <a:pPr marL="742950" lvl="1" indent="-285750">
              <a:buFont typeface="Arial" pitchFamily="34" charset="0"/>
              <a:buChar char="•"/>
            </a:pPr>
            <a:r>
              <a:rPr lang="en-US" sz="2000" dirty="0">
                <a:latin typeface="Arial" pitchFamily="34" charset="0"/>
                <a:cs typeface="Arial" pitchFamily="34" charset="0"/>
              </a:rPr>
              <a:t>Repairs to machinery</a:t>
            </a:r>
          </a:p>
          <a:p>
            <a:pPr marL="742950" lvl="1" indent="-285750">
              <a:buFont typeface="Arial" pitchFamily="34" charset="0"/>
              <a:buChar char="•"/>
            </a:pPr>
            <a:r>
              <a:rPr lang="en-US" sz="2000" dirty="0">
                <a:latin typeface="Arial" pitchFamily="34" charset="0"/>
                <a:cs typeface="Arial" pitchFamily="34" charset="0"/>
              </a:rPr>
              <a:t>Insurance</a:t>
            </a:r>
          </a:p>
          <a:p>
            <a:pPr marL="742950" lvl="1" indent="-285750">
              <a:buFont typeface="Arial" pitchFamily="34" charset="0"/>
              <a:buChar char="•"/>
            </a:pPr>
            <a:r>
              <a:rPr lang="en-US" sz="2000" dirty="0">
                <a:latin typeface="Arial" pitchFamily="34" charset="0"/>
                <a:cs typeface="Arial" pitchFamily="34" charset="0"/>
              </a:rPr>
              <a:t>Rates and taxes, excluding, taxes on income</a:t>
            </a:r>
          </a:p>
          <a:p>
            <a:pPr marL="742950" lvl="1" indent="-285750">
              <a:buFont typeface="Arial" pitchFamily="34" charset="0"/>
              <a:buChar char="•"/>
            </a:pPr>
            <a:r>
              <a:rPr lang="en-US" sz="2000" dirty="0">
                <a:latin typeface="Arial" pitchFamily="34" charset="0"/>
                <a:cs typeface="Arial" pitchFamily="34" charset="0"/>
              </a:rPr>
              <a:t>Miscellaneous </a:t>
            </a:r>
            <a:r>
              <a:rPr lang="en-US" sz="2000" dirty="0" smtClean="0">
                <a:latin typeface="Arial" pitchFamily="34" charset="0"/>
                <a:cs typeface="Arial" pitchFamily="34" charset="0"/>
              </a:rPr>
              <a:t>expenses</a:t>
            </a:r>
          </a:p>
          <a:p>
            <a:pPr marL="342900" indent="-342900">
              <a:buFont typeface="Wingdings" pitchFamily="2" charset="2"/>
              <a:buChar char="v"/>
            </a:pPr>
            <a:endParaRPr lang="en-US" sz="1600" dirty="0" smtClean="0">
              <a:latin typeface="Arial" pitchFamily="34" charset="0"/>
              <a:cs typeface="Arial" pitchFamily="34" charset="0"/>
            </a:endParaRPr>
          </a:p>
          <a:p>
            <a:pPr marL="342900" indent="-342900">
              <a:buFont typeface="Wingdings" pitchFamily="2" charset="2"/>
              <a:buChar char="v"/>
            </a:pPr>
            <a:r>
              <a:rPr lang="en-US" sz="2000" dirty="0" smtClean="0">
                <a:latin typeface="Arial" pitchFamily="34" charset="0"/>
                <a:cs typeface="Arial" pitchFamily="34" charset="0"/>
              </a:rPr>
              <a:t>Any </a:t>
            </a:r>
            <a:r>
              <a:rPr lang="en-US" sz="2000" dirty="0">
                <a:latin typeface="Arial" pitchFamily="34" charset="0"/>
                <a:cs typeface="Arial" pitchFamily="34" charset="0"/>
              </a:rPr>
              <a:t>item of income or expenditure which exceeds one per cent of the revenue from operations or Rs.1,00,000, </a:t>
            </a:r>
            <a:r>
              <a:rPr lang="en-US" sz="2000" b="1" dirty="0">
                <a:latin typeface="Arial" pitchFamily="34" charset="0"/>
                <a:cs typeface="Arial" pitchFamily="34" charset="0"/>
              </a:rPr>
              <a:t>whichever is higher</a:t>
            </a:r>
            <a:r>
              <a:rPr lang="en-US" sz="2000" b="1" dirty="0" smtClean="0">
                <a:latin typeface="Arial" pitchFamily="34" charset="0"/>
                <a:cs typeface="Arial" pitchFamily="34" charset="0"/>
              </a:rPr>
              <a:t>.</a:t>
            </a:r>
            <a:endParaRPr lang="en-US" sz="2000" b="1" dirty="0">
              <a:latin typeface="Arial"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4800" y="5870951"/>
            <a:ext cx="954024" cy="725058"/>
          </a:xfrm>
          <a:prstGeom prst="rect">
            <a:avLst/>
          </a:prstGeom>
        </p:spPr>
      </p:pic>
    </p:spTree>
    <p:extLst>
      <p:ext uri="{BB962C8B-B14F-4D97-AF65-F5344CB8AC3E}">
        <p14:creationId xmlns:p14="http://schemas.microsoft.com/office/powerpoint/2010/main" val="2054704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fade">
                                      <p:cBhvr>
                                        <p:cTn id="21" dur="500"/>
                                        <p:tgtEl>
                                          <p:spTgt spid="5">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animEffect transition="in" filter="fade">
                                      <p:cBhvr>
                                        <p:cTn id="24" dur="500"/>
                                        <p:tgtEl>
                                          <p:spTgt spid="5">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fade">
                                      <p:cBhvr>
                                        <p:cTn id="27" dur="500"/>
                                        <p:tgtEl>
                                          <p:spTgt spid="5">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8" end="8"/>
                                            </p:txEl>
                                          </p:spTgt>
                                        </p:tgtEl>
                                        <p:attrNameLst>
                                          <p:attrName>style.visibility</p:attrName>
                                        </p:attrNameLst>
                                      </p:cBhvr>
                                      <p:to>
                                        <p:strVal val="visible"/>
                                      </p:to>
                                    </p:set>
                                    <p:animEffect transition="in" filter="fade">
                                      <p:cBhvr>
                                        <p:cTn id="30" dur="500"/>
                                        <p:tgtEl>
                                          <p:spTgt spid="5">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animEffect transition="in" filter="fade">
                                      <p:cBhvr>
                                        <p:cTn id="33" dur="500"/>
                                        <p:tgtEl>
                                          <p:spTgt spid="5">
                                            <p:txEl>
                                              <p:pRg st="9" end="9"/>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5">
                                            <p:txEl>
                                              <p:pRg st="10" end="10"/>
                                            </p:txEl>
                                          </p:spTgt>
                                        </p:tgtEl>
                                        <p:attrNameLst>
                                          <p:attrName>style.visibility</p:attrName>
                                        </p:attrNameLst>
                                      </p:cBhvr>
                                      <p:to>
                                        <p:strVal val="visible"/>
                                      </p:to>
                                    </p:set>
                                    <p:animEffect transition="in" filter="fade">
                                      <p:cBhvr>
                                        <p:cTn id="36" dur="500"/>
                                        <p:tgtEl>
                                          <p:spTgt spid="5">
                                            <p:txEl>
                                              <p:pRg st="10" end="1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5">
                                            <p:txEl>
                                              <p:pRg st="11" end="11"/>
                                            </p:txEl>
                                          </p:spTgt>
                                        </p:tgtEl>
                                        <p:attrNameLst>
                                          <p:attrName>style.visibility</p:attrName>
                                        </p:attrNameLst>
                                      </p:cBhvr>
                                      <p:to>
                                        <p:strVal val="visible"/>
                                      </p:to>
                                    </p:set>
                                    <p:animEffect transition="in" filter="fade">
                                      <p:cBhvr>
                                        <p:cTn id="39" dur="500"/>
                                        <p:tgtEl>
                                          <p:spTgt spid="5">
                                            <p:txEl>
                                              <p:pRg st="11" end="11"/>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5">
                                            <p:txEl>
                                              <p:pRg st="12" end="12"/>
                                            </p:txEl>
                                          </p:spTgt>
                                        </p:tgtEl>
                                        <p:attrNameLst>
                                          <p:attrName>style.visibility</p:attrName>
                                        </p:attrNameLst>
                                      </p:cBhvr>
                                      <p:to>
                                        <p:strVal val="visible"/>
                                      </p:to>
                                    </p:set>
                                    <p:animEffect transition="in" filter="fade">
                                      <p:cBhvr>
                                        <p:cTn id="42" dur="500"/>
                                        <p:tgtEl>
                                          <p:spTgt spid="5">
                                            <p:txEl>
                                              <p:pRg st="12" end="1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14" end="14"/>
                                            </p:txEl>
                                          </p:spTgt>
                                        </p:tgtEl>
                                        <p:attrNameLst>
                                          <p:attrName>style.visibility</p:attrName>
                                        </p:attrNameLst>
                                      </p:cBhvr>
                                      <p:to>
                                        <p:strVal val="visible"/>
                                      </p:to>
                                    </p:set>
                                    <p:animEffect transition="in" filter="fade">
                                      <p:cBhvr>
                                        <p:cTn id="47" dur="500"/>
                                        <p:tgtEl>
                                          <p:spTgt spid="5">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47800" y="0"/>
            <a:ext cx="6553200" cy="646331"/>
          </a:xfrm>
          <a:prstGeom prst="rect">
            <a:avLst/>
          </a:prstGeom>
        </p:spPr>
        <p:txBody>
          <a:bodyPr wrap="square">
            <a:spAutoFit/>
          </a:bodyPr>
          <a:lstStyle/>
          <a:p>
            <a:r>
              <a:rPr lang="en-US" sz="3600" cap="all" dirty="0">
                <a:solidFill>
                  <a:schemeClr val="tx2"/>
                </a:solidFill>
                <a:latin typeface="Cambria" pitchFamily="18" charset="0"/>
              </a:rPr>
              <a:t>STATEMENT OF </a:t>
            </a:r>
            <a:r>
              <a:rPr lang="en-US" sz="3600" cap="all" dirty="0" smtClean="0">
                <a:solidFill>
                  <a:schemeClr val="tx2"/>
                </a:solidFill>
                <a:latin typeface="Cambria" pitchFamily="18" charset="0"/>
                <a:ea typeface="+mj-ea"/>
                <a:cs typeface="+mj-cs"/>
              </a:rPr>
              <a:t>PROFIT &amp; LOSS</a:t>
            </a:r>
            <a:endParaRPr lang="en-US" sz="3600" cap="all" dirty="0">
              <a:solidFill>
                <a:schemeClr val="tx2"/>
              </a:solidFill>
              <a:latin typeface="Cambria" pitchFamily="18" charset="0"/>
              <a:ea typeface="+mj-ea"/>
              <a:cs typeface="+mj-cs"/>
            </a:endParaRPr>
          </a:p>
        </p:txBody>
      </p:sp>
      <p:sp>
        <p:nvSpPr>
          <p:cNvPr id="5" name="Rectangle 4"/>
          <p:cNvSpPr/>
          <p:nvPr/>
        </p:nvSpPr>
        <p:spPr>
          <a:xfrm>
            <a:off x="685800" y="628043"/>
            <a:ext cx="8686800" cy="5432256"/>
          </a:xfrm>
          <a:prstGeom prst="rect">
            <a:avLst/>
          </a:prstGeom>
        </p:spPr>
        <p:txBody>
          <a:bodyPr wrap="square">
            <a:spAutoFit/>
          </a:bodyPr>
          <a:lstStyle/>
          <a:p>
            <a:r>
              <a:rPr lang="en-US" sz="2500" dirty="0" smtClean="0">
                <a:latin typeface="Arial" pitchFamily="34" charset="0"/>
                <a:cs typeface="Arial" pitchFamily="34" charset="0"/>
              </a:rPr>
              <a:t>ADDITIONAL INFORMATION FOR ALL COMPANIES</a:t>
            </a:r>
          </a:p>
          <a:p>
            <a:pPr marL="285750" indent="-285750">
              <a:spcBef>
                <a:spcPts val="1200"/>
              </a:spcBef>
              <a:buFont typeface="Wingdings" pitchFamily="2" charset="2"/>
              <a:buChar char="v"/>
            </a:pPr>
            <a:r>
              <a:rPr lang="en-US" dirty="0" smtClean="0">
                <a:latin typeface="Arial" pitchFamily="34" charset="0"/>
                <a:cs typeface="Arial" pitchFamily="34" charset="0"/>
              </a:rPr>
              <a:t>Net </a:t>
            </a:r>
            <a:r>
              <a:rPr lang="en-US" dirty="0">
                <a:latin typeface="Arial" pitchFamily="34" charset="0"/>
                <a:cs typeface="Arial" pitchFamily="34" charset="0"/>
              </a:rPr>
              <a:t>gain/ loss on sale of investments</a:t>
            </a:r>
          </a:p>
          <a:p>
            <a:pPr marL="285750" indent="-285750">
              <a:spcBef>
                <a:spcPts val="1200"/>
              </a:spcBef>
              <a:buFont typeface="Wingdings" pitchFamily="2" charset="2"/>
              <a:buChar char="v"/>
            </a:pPr>
            <a:r>
              <a:rPr lang="en-US" dirty="0">
                <a:latin typeface="Arial" pitchFamily="34" charset="0"/>
                <a:cs typeface="Arial" pitchFamily="34" charset="0"/>
              </a:rPr>
              <a:t>Adjustments to the carrying amount of </a:t>
            </a:r>
            <a:r>
              <a:rPr lang="en-US" dirty="0" smtClean="0">
                <a:latin typeface="Arial" pitchFamily="34" charset="0"/>
                <a:cs typeface="Arial" pitchFamily="34" charset="0"/>
              </a:rPr>
              <a:t>investments</a:t>
            </a:r>
          </a:p>
          <a:p>
            <a:pPr marL="285750" indent="-285750">
              <a:spcBef>
                <a:spcPts val="1200"/>
              </a:spcBef>
              <a:buFont typeface="Wingdings" pitchFamily="2" charset="2"/>
              <a:buChar char="v"/>
            </a:pPr>
            <a:r>
              <a:rPr lang="en-US" dirty="0" smtClean="0">
                <a:latin typeface="Arial" pitchFamily="34" charset="0"/>
                <a:cs typeface="Arial" pitchFamily="34" charset="0"/>
              </a:rPr>
              <a:t>Net </a:t>
            </a:r>
            <a:r>
              <a:rPr lang="en-US" dirty="0">
                <a:latin typeface="Arial" pitchFamily="34" charset="0"/>
                <a:cs typeface="Arial" pitchFamily="34" charset="0"/>
              </a:rPr>
              <a:t>gain or loss on foreign currency transaction and translation </a:t>
            </a:r>
            <a:r>
              <a:rPr lang="en-US" dirty="0" smtClean="0">
                <a:latin typeface="Arial" pitchFamily="34" charset="0"/>
                <a:cs typeface="Arial" pitchFamily="34" charset="0"/>
              </a:rPr>
              <a:t>(</a:t>
            </a:r>
            <a:r>
              <a:rPr lang="en-US" dirty="0">
                <a:latin typeface="Arial" pitchFamily="34" charset="0"/>
                <a:cs typeface="Arial" pitchFamily="34" charset="0"/>
              </a:rPr>
              <a:t>other than considered as finance cost</a:t>
            </a:r>
            <a:r>
              <a:rPr lang="en-US" dirty="0" smtClean="0">
                <a:latin typeface="Arial" pitchFamily="34" charset="0"/>
                <a:cs typeface="Arial" pitchFamily="34" charset="0"/>
              </a:rPr>
              <a:t>)</a:t>
            </a:r>
          </a:p>
          <a:p>
            <a:pPr marL="285750" indent="-285750">
              <a:spcBef>
                <a:spcPts val="1200"/>
              </a:spcBef>
              <a:buFont typeface="Wingdings" pitchFamily="2" charset="2"/>
              <a:buChar char="v"/>
            </a:pPr>
            <a:r>
              <a:rPr lang="en-US" dirty="0" smtClean="0">
                <a:latin typeface="Arial" pitchFamily="34" charset="0"/>
                <a:cs typeface="Arial" pitchFamily="34" charset="0"/>
              </a:rPr>
              <a:t>Payments </a:t>
            </a:r>
            <a:r>
              <a:rPr lang="en-US" dirty="0">
                <a:latin typeface="Arial" pitchFamily="34" charset="0"/>
                <a:cs typeface="Arial" pitchFamily="34" charset="0"/>
              </a:rPr>
              <a:t>to the auditor as</a:t>
            </a:r>
          </a:p>
          <a:p>
            <a:pPr marL="742950" lvl="1" indent="-285750">
              <a:buFont typeface="Arial" pitchFamily="34" charset="0"/>
              <a:buChar char="•"/>
            </a:pPr>
            <a:r>
              <a:rPr lang="en-US" dirty="0" smtClean="0">
                <a:latin typeface="Arial" pitchFamily="34" charset="0"/>
                <a:cs typeface="Arial" pitchFamily="34" charset="0"/>
              </a:rPr>
              <a:t>Auditor</a:t>
            </a:r>
          </a:p>
          <a:p>
            <a:pPr marL="742950" lvl="1" indent="-285750">
              <a:buFont typeface="Arial" pitchFamily="34" charset="0"/>
              <a:buChar char="•"/>
            </a:pPr>
            <a:r>
              <a:rPr lang="en-US" dirty="0" smtClean="0">
                <a:latin typeface="Arial" pitchFamily="34" charset="0"/>
                <a:cs typeface="Arial" pitchFamily="34" charset="0"/>
              </a:rPr>
              <a:t>for </a:t>
            </a:r>
            <a:r>
              <a:rPr lang="en-US" dirty="0">
                <a:latin typeface="Arial" pitchFamily="34" charset="0"/>
                <a:cs typeface="Arial" pitchFamily="34" charset="0"/>
              </a:rPr>
              <a:t>taxation </a:t>
            </a:r>
            <a:r>
              <a:rPr lang="en-US" dirty="0" smtClean="0">
                <a:latin typeface="Arial" pitchFamily="34" charset="0"/>
                <a:cs typeface="Arial" pitchFamily="34" charset="0"/>
              </a:rPr>
              <a:t>matters</a:t>
            </a:r>
          </a:p>
          <a:p>
            <a:pPr marL="742950" lvl="1" indent="-285750">
              <a:buFont typeface="Arial" pitchFamily="34" charset="0"/>
              <a:buChar char="•"/>
            </a:pPr>
            <a:r>
              <a:rPr lang="en-US" dirty="0" smtClean="0">
                <a:latin typeface="Arial" pitchFamily="34" charset="0"/>
                <a:cs typeface="Arial" pitchFamily="34" charset="0"/>
              </a:rPr>
              <a:t>for </a:t>
            </a:r>
            <a:r>
              <a:rPr lang="en-US" dirty="0">
                <a:latin typeface="Arial" pitchFamily="34" charset="0"/>
                <a:cs typeface="Arial" pitchFamily="34" charset="0"/>
              </a:rPr>
              <a:t>company law </a:t>
            </a:r>
            <a:r>
              <a:rPr lang="en-US" dirty="0" smtClean="0">
                <a:latin typeface="Arial" pitchFamily="34" charset="0"/>
                <a:cs typeface="Arial" pitchFamily="34" charset="0"/>
              </a:rPr>
              <a:t>matters</a:t>
            </a:r>
          </a:p>
          <a:p>
            <a:pPr marL="742950" lvl="1" indent="-285750">
              <a:buFont typeface="Arial" pitchFamily="34" charset="0"/>
              <a:buChar char="•"/>
            </a:pPr>
            <a:r>
              <a:rPr lang="en-US" dirty="0" smtClean="0">
                <a:latin typeface="Arial" pitchFamily="34" charset="0"/>
                <a:cs typeface="Arial" pitchFamily="34" charset="0"/>
              </a:rPr>
              <a:t>for </a:t>
            </a:r>
            <a:r>
              <a:rPr lang="en-US" dirty="0">
                <a:latin typeface="Arial" pitchFamily="34" charset="0"/>
                <a:cs typeface="Arial" pitchFamily="34" charset="0"/>
              </a:rPr>
              <a:t>management </a:t>
            </a:r>
            <a:r>
              <a:rPr lang="en-US" dirty="0" smtClean="0">
                <a:latin typeface="Arial" pitchFamily="34" charset="0"/>
                <a:cs typeface="Arial" pitchFamily="34" charset="0"/>
              </a:rPr>
              <a:t>services</a:t>
            </a:r>
          </a:p>
          <a:p>
            <a:pPr marL="742950" lvl="1" indent="-285750">
              <a:buFont typeface="Arial" pitchFamily="34" charset="0"/>
              <a:buChar char="•"/>
            </a:pPr>
            <a:r>
              <a:rPr lang="en-US" dirty="0" smtClean="0">
                <a:latin typeface="Arial" pitchFamily="34" charset="0"/>
                <a:cs typeface="Arial" pitchFamily="34" charset="0"/>
              </a:rPr>
              <a:t>for </a:t>
            </a:r>
            <a:r>
              <a:rPr lang="en-US" dirty="0">
                <a:latin typeface="Arial" pitchFamily="34" charset="0"/>
                <a:cs typeface="Arial" pitchFamily="34" charset="0"/>
              </a:rPr>
              <a:t>other </a:t>
            </a:r>
            <a:r>
              <a:rPr lang="en-US" dirty="0" smtClean="0">
                <a:latin typeface="Arial" pitchFamily="34" charset="0"/>
                <a:cs typeface="Arial" pitchFamily="34" charset="0"/>
              </a:rPr>
              <a:t>services</a:t>
            </a:r>
          </a:p>
          <a:p>
            <a:pPr marL="742950" lvl="1" indent="-285750">
              <a:buFont typeface="Arial" pitchFamily="34" charset="0"/>
              <a:buChar char="•"/>
            </a:pPr>
            <a:r>
              <a:rPr lang="en-US" dirty="0" smtClean="0">
                <a:latin typeface="Arial" pitchFamily="34" charset="0"/>
                <a:cs typeface="Arial" pitchFamily="34" charset="0"/>
              </a:rPr>
              <a:t>for </a:t>
            </a:r>
            <a:r>
              <a:rPr lang="en-US" dirty="0">
                <a:latin typeface="Arial" pitchFamily="34" charset="0"/>
                <a:cs typeface="Arial" pitchFamily="34" charset="0"/>
              </a:rPr>
              <a:t>reimbursement of </a:t>
            </a:r>
            <a:r>
              <a:rPr lang="en-US" dirty="0" smtClean="0">
                <a:latin typeface="Arial" pitchFamily="34" charset="0"/>
                <a:cs typeface="Arial" pitchFamily="34" charset="0"/>
              </a:rPr>
              <a:t>expenses</a:t>
            </a:r>
            <a:endParaRPr lang="en-US" dirty="0">
              <a:latin typeface="Arial" pitchFamily="34" charset="0"/>
              <a:cs typeface="Arial" pitchFamily="34" charset="0"/>
            </a:endParaRPr>
          </a:p>
          <a:p>
            <a:pPr marL="285750" indent="-285750">
              <a:spcBef>
                <a:spcPts val="1200"/>
              </a:spcBef>
              <a:buFont typeface="Wingdings" pitchFamily="2" charset="2"/>
              <a:buChar char="v"/>
            </a:pPr>
            <a:r>
              <a:rPr lang="en-US" dirty="0" smtClean="0">
                <a:latin typeface="Arial" pitchFamily="34" charset="0"/>
                <a:cs typeface="Arial" pitchFamily="34" charset="0"/>
              </a:rPr>
              <a:t>Details </a:t>
            </a:r>
            <a:r>
              <a:rPr lang="en-US" dirty="0">
                <a:latin typeface="Arial" pitchFamily="34" charset="0"/>
                <a:cs typeface="Arial" pitchFamily="34" charset="0"/>
              </a:rPr>
              <a:t>of items of exceptional and extraordinary </a:t>
            </a:r>
            <a:r>
              <a:rPr lang="en-US" dirty="0" smtClean="0">
                <a:latin typeface="Arial" pitchFamily="34" charset="0"/>
                <a:cs typeface="Arial" pitchFamily="34" charset="0"/>
              </a:rPr>
              <a:t>nature</a:t>
            </a:r>
          </a:p>
          <a:p>
            <a:pPr marL="285750" indent="-285750">
              <a:spcBef>
                <a:spcPts val="1200"/>
              </a:spcBef>
              <a:buFont typeface="Wingdings" pitchFamily="2" charset="2"/>
              <a:buChar char="v"/>
            </a:pPr>
            <a:r>
              <a:rPr lang="en-US" dirty="0" smtClean="0">
                <a:latin typeface="Arial" pitchFamily="34" charset="0"/>
                <a:cs typeface="Arial" pitchFamily="34" charset="0"/>
              </a:rPr>
              <a:t>Prior </a:t>
            </a:r>
            <a:r>
              <a:rPr lang="en-US" dirty="0">
                <a:latin typeface="Arial" pitchFamily="34" charset="0"/>
                <a:cs typeface="Arial" pitchFamily="34" charset="0"/>
              </a:rPr>
              <a:t>period </a:t>
            </a:r>
            <a:r>
              <a:rPr lang="en-US" dirty="0" smtClean="0">
                <a:latin typeface="Arial" pitchFamily="34" charset="0"/>
                <a:cs typeface="Arial" pitchFamily="34" charset="0"/>
              </a:rPr>
              <a:t>items</a:t>
            </a:r>
          </a:p>
          <a:p>
            <a:pPr marL="285750" indent="-285750">
              <a:spcBef>
                <a:spcPts val="1200"/>
              </a:spcBef>
              <a:buFont typeface="Wingdings" pitchFamily="2" charset="2"/>
              <a:buChar char="v"/>
            </a:pPr>
            <a:r>
              <a:rPr lang="en-US" dirty="0" smtClean="0">
                <a:latin typeface="Arial" pitchFamily="34" charset="0"/>
                <a:cs typeface="Arial" pitchFamily="34" charset="0"/>
              </a:rPr>
              <a:t>Tax Expense – Current tax and Deferred Tax</a:t>
            </a:r>
            <a:endParaRPr lang="en-US" dirty="0">
              <a:latin typeface="Arial"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44612" y="5867400"/>
            <a:ext cx="954024" cy="725058"/>
          </a:xfrm>
          <a:prstGeom prst="rect">
            <a:avLst/>
          </a:prstGeom>
        </p:spPr>
      </p:pic>
    </p:spTree>
    <p:extLst>
      <p:ext uri="{BB962C8B-B14F-4D97-AF65-F5344CB8AC3E}">
        <p14:creationId xmlns:p14="http://schemas.microsoft.com/office/powerpoint/2010/main" val="961637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500"/>
                                        <p:tgtEl>
                                          <p:spTgt spid="5">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fade">
                                      <p:cBhvr>
                                        <p:cTn id="21" dur="500"/>
                                        <p:tgtEl>
                                          <p:spTgt spid="5">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animEffect transition="in" filter="fade">
                                      <p:cBhvr>
                                        <p:cTn id="24" dur="500"/>
                                        <p:tgtEl>
                                          <p:spTgt spid="5">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fade">
                                      <p:cBhvr>
                                        <p:cTn id="27" dur="500"/>
                                        <p:tgtEl>
                                          <p:spTgt spid="5">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8" end="8"/>
                                            </p:txEl>
                                          </p:spTgt>
                                        </p:tgtEl>
                                        <p:attrNameLst>
                                          <p:attrName>style.visibility</p:attrName>
                                        </p:attrNameLst>
                                      </p:cBhvr>
                                      <p:to>
                                        <p:strVal val="visible"/>
                                      </p:to>
                                    </p:set>
                                    <p:animEffect transition="in" filter="fade">
                                      <p:cBhvr>
                                        <p:cTn id="30" dur="500"/>
                                        <p:tgtEl>
                                          <p:spTgt spid="5">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animEffect transition="in" filter="fade">
                                      <p:cBhvr>
                                        <p:cTn id="33" dur="500"/>
                                        <p:tgtEl>
                                          <p:spTgt spid="5">
                                            <p:txEl>
                                              <p:pRg st="9" end="9"/>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5">
                                            <p:txEl>
                                              <p:pRg st="10" end="10"/>
                                            </p:txEl>
                                          </p:spTgt>
                                        </p:tgtEl>
                                        <p:attrNameLst>
                                          <p:attrName>style.visibility</p:attrName>
                                        </p:attrNameLst>
                                      </p:cBhvr>
                                      <p:to>
                                        <p:strVal val="visible"/>
                                      </p:to>
                                    </p:set>
                                    <p:animEffect transition="in" filter="fade">
                                      <p:cBhvr>
                                        <p:cTn id="36" dur="500"/>
                                        <p:tgtEl>
                                          <p:spTgt spid="5">
                                            <p:txEl>
                                              <p:pRg st="10" end="1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5">
                                            <p:txEl>
                                              <p:pRg st="11" end="11"/>
                                            </p:txEl>
                                          </p:spTgt>
                                        </p:tgtEl>
                                        <p:attrNameLst>
                                          <p:attrName>style.visibility</p:attrName>
                                        </p:attrNameLst>
                                      </p:cBhvr>
                                      <p:to>
                                        <p:strVal val="visible"/>
                                      </p:to>
                                    </p:set>
                                    <p:animEffect transition="in" filter="fade">
                                      <p:cBhvr>
                                        <p:cTn id="41" dur="500"/>
                                        <p:tgtEl>
                                          <p:spTgt spid="5">
                                            <p:txEl>
                                              <p:pRg st="11" end="11"/>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5">
                                            <p:txEl>
                                              <p:pRg st="12" end="12"/>
                                            </p:txEl>
                                          </p:spTgt>
                                        </p:tgtEl>
                                        <p:attrNameLst>
                                          <p:attrName>style.visibility</p:attrName>
                                        </p:attrNameLst>
                                      </p:cBhvr>
                                      <p:to>
                                        <p:strVal val="visible"/>
                                      </p:to>
                                    </p:set>
                                    <p:animEffect transition="in" filter="fade">
                                      <p:cBhvr>
                                        <p:cTn id="44" dur="500"/>
                                        <p:tgtEl>
                                          <p:spTgt spid="5">
                                            <p:txEl>
                                              <p:pRg st="12" end="1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5">
                                            <p:txEl>
                                              <p:pRg st="13" end="13"/>
                                            </p:txEl>
                                          </p:spTgt>
                                        </p:tgtEl>
                                        <p:attrNameLst>
                                          <p:attrName>style.visibility</p:attrName>
                                        </p:attrNameLst>
                                      </p:cBhvr>
                                      <p:to>
                                        <p:strVal val="visible"/>
                                      </p:to>
                                    </p:set>
                                    <p:animEffect transition="in" filter="fade">
                                      <p:cBhvr>
                                        <p:cTn id="49"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03659"/>
            <a:ext cx="8686801" cy="5293757"/>
          </a:xfrm>
          <a:prstGeom prst="rect">
            <a:avLst/>
          </a:prstGeom>
        </p:spPr>
        <p:txBody>
          <a:bodyPr wrap="square">
            <a:spAutoFit/>
          </a:bodyPr>
          <a:lstStyle/>
          <a:p>
            <a:r>
              <a:rPr lang="en-US" sz="2500" dirty="0" smtClean="0">
                <a:latin typeface="Arial" pitchFamily="34" charset="0"/>
                <a:cs typeface="Arial" pitchFamily="34" charset="0"/>
              </a:rPr>
              <a:t>ADDITIONAL INFORMATION - SPECIFIC TYPES OF COMPANIES</a:t>
            </a:r>
          </a:p>
          <a:p>
            <a:endParaRPr lang="en-US" dirty="0">
              <a:latin typeface="Arial" pitchFamily="34" charset="0"/>
              <a:cs typeface="Arial" pitchFamily="34" charset="0"/>
            </a:endParaRPr>
          </a:p>
          <a:p>
            <a:pPr marL="285750" indent="-285750">
              <a:buFont typeface="Wingdings" pitchFamily="2" charset="2"/>
              <a:buChar char="v"/>
            </a:pPr>
            <a:r>
              <a:rPr lang="en-US" dirty="0" smtClean="0">
                <a:latin typeface="Arial" pitchFamily="34" charset="0"/>
                <a:cs typeface="Arial" pitchFamily="34" charset="0"/>
              </a:rPr>
              <a:t>In </a:t>
            </a:r>
            <a:r>
              <a:rPr lang="en-US" dirty="0">
                <a:latin typeface="Arial" pitchFamily="34" charset="0"/>
                <a:cs typeface="Arial" pitchFamily="34" charset="0"/>
              </a:rPr>
              <a:t>case of manufacturing companies</a:t>
            </a:r>
          </a:p>
          <a:p>
            <a:pPr marL="742950" lvl="1" indent="-285750">
              <a:buFont typeface="Arial" pitchFamily="34" charset="0"/>
              <a:buChar char="•"/>
            </a:pPr>
            <a:r>
              <a:rPr lang="en-US" dirty="0" smtClean="0">
                <a:latin typeface="Arial" pitchFamily="34" charset="0"/>
                <a:cs typeface="Arial" pitchFamily="34" charset="0"/>
              </a:rPr>
              <a:t>Raw </a:t>
            </a:r>
            <a:r>
              <a:rPr lang="en-US" dirty="0">
                <a:latin typeface="Arial" pitchFamily="34" charset="0"/>
                <a:cs typeface="Arial" pitchFamily="34" charset="0"/>
              </a:rPr>
              <a:t>materials under broad </a:t>
            </a:r>
            <a:r>
              <a:rPr lang="en-US" dirty="0" smtClean="0">
                <a:latin typeface="Arial" pitchFamily="34" charset="0"/>
                <a:cs typeface="Arial" pitchFamily="34" charset="0"/>
              </a:rPr>
              <a:t>heads</a:t>
            </a:r>
          </a:p>
          <a:p>
            <a:pPr marL="742950" lvl="1" indent="-285750">
              <a:buFont typeface="Arial" pitchFamily="34" charset="0"/>
              <a:buChar char="•"/>
            </a:pPr>
            <a:r>
              <a:rPr lang="en-US" dirty="0" smtClean="0">
                <a:latin typeface="Arial" pitchFamily="34" charset="0"/>
                <a:cs typeface="Arial" pitchFamily="34" charset="0"/>
              </a:rPr>
              <a:t>goods </a:t>
            </a:r>
            <a:r>
              <a:rPr lang="en-US" dirty="0">
                <a:latin typeface="Arial" pitchFamily="34" charset="0"/>
                <a:cs typeface="Arial" pitchFamily="34" charset="0"/>
              </a:rPr>
              <a:t>purchased under broad </a:t>
            </a:r>
            <a:r>
              <a:rPr lang="en-US" dirty="0" smtClean="0">
                <a:latin typeface="Arial" pitchFamily="34" charset="0"/>
                <a:cs typeface="Arial" pitchFamily="34" charset="0"/>
              </a:rPr>
              <a:t>heads</a:t>
            </a:r>
            <a:endParaRPr lang="en-US" dirty="0">
              <a:latin typeface="Arial" pitchFamily="34" charset="0"/>
              <a:cs typeface="Arial" pitchFamily="34" charset="0"/>
            </a:endParaRPr>
          </a:p>
          <a:p>
            <a:pPr marL="285750" indent="-285750">
              <a:buFont typeface="Wingdings" pitchFamily="2" charset="2"/>
              <a:buChar char="v"/>
            </a:pPr>
            <a:endParaRPr lang="en-US" dirty="0" smtClean="0">
              <a:latin typeface="Arial" pitchFamily="34" charset="0"/>
              <a:cs typeface="Arial" pitchFamily="34" charset="0"/>
            </a:endParaRPr>
          </a:p>
          <a:p>
            <a:pPr marL="285750" indent="-285750">
              <a:buFont typeface="Wingdings" pitchFamily="2" charset="2"/>
              <a:buChar char="v"/>
            </a:pPr>
            <a:r>
              <a:rPr lang="en-US" dirty="0" smtClean="0">
                <a:latin typeface="Arial" pitchFamily="34" charset="0"/>
                <a:cs typeface="Arial" pitchFamily="34" charset="0"/>
              </a:rPr>
              <a:t>In </a:t>
            </a:r>
            <a:r>
              <a:rPr lang="en-US" dirty="0">
                <a:latin typeface="Arial" pitchFamily="34" charset="0"/>
                <a:cs typeface="Arial" pitchFamily="34" charset="0"/>
              </a:rPr>
              <a:t>the case of trading </a:t>
            </a:r>
            <a:r>
              <a:rPr lang="en-US" dirty="0" smtClean="0">
                <a:latin typeface="Arial" pitchFamily="34" charset="0"/>
                <a:cs typeface="Arial" pitchFamily="34" charset="0"/>
              </a:rPr>
              <a:t>companies</a:t>
            </a:r>
          </a:p>
          <a:p>
            <a:pPr marL="742950" lvl="1" indent="-285750">
              <a:buFont typeface="Arial" pitchFamily="34" charset="0"/>
              <a:buChar char="•"/>
            </a:pPr>
            <a:r>
              <a:rPr lang="en-US" dirty="0" smtClean="0">
                <a:latin typeface="Arial" pitchFamily="34" charset="0"/>
                <a:cs typeface="Arial" pitchFamily="34" charset="0"/>
              </a:rPr>
              <a:t>purchases </a:t>
            </a:r>
            <a:r>
              <a:rPr lang="en-US" dirty="0">
                <a:latin typeface="Arial" pitchFamily="34" charset="0"/>
                <a:cs typeface="Arial" pitchFamily="34" charset="0"/>
              </a:rPr>
              <a:t>in respect </a:t>
            </a:r>
            <a:r>
              <a:rPr lang="en-US" dirty="0" smtClean="0">
                <a:latin typeface="Arial" pitchFamily="34" charset="0"/>
                <a:cs typeface="Arial" pitchFamily="34" charset="0"/>
              </a:rPr>
              <a:t>of goods </a:t>
            </a:r>
            <a:r>
              <a:rPr lang="en-US" dirty="0">
                <a:latin typeface="Arial" pitchFamily="34" charset="0"/>
                <a:cs typeface="Arial" pitchFamily="34" charset="0"/>
              </a:rPr>
              <a:t>traded in by the company under broad heads.</a:t>
            </a:r>
          </a:p>
          <a:p>
            <a:endParaRPr lang="en-US" dirty="0" smtClean="0">
              <a:latin typeface="Arial" pitchFamily="34" charset="0"/>
              <a:cs typeface="Arial" pitchFamily="34" charset="0"/>
            </a:endParaRPr>
          </a:p>
          <a:p>
            <a:pPr marL="285750" indent="-285750">
              <a:buFont typeface="Wingdings" pitchFamily="2" charset="2"/>
              <a:buChar char="v"/>
            </a:pPr>
            <a:r>
              <a:rPr lang="en-US" dirty="0" smtClean="0">
                <a:latin typeface="Arial" pitchFamily="34" charset="0"/>
                <a:cs typeface="Arial" pitchFamily="34" charset="0"/>
              </a:rPr>
              <a:t>In </a:t>
            </a:r>
            <a:r>
              <a:rPr lang="en-US" dirty="0">
                <a:latin typeface="Arial" pitchFamily="34" charset="0"/>
                <a:cs typeface="Arial" pitchFamily="34" charset="0"/>
              </a:rPr>
              <a:t>the case of companies rendering or supplying </a:t>
            </a:r>
            <a:r>
              <a:rPr lang="en-US" dirty="0" smtClean="0">
                <a:latin typeface="Arial" pitchFamily="34" charset="0"/>
                <a:cs typeface="Arial" pitchFamily="34" charset="0"/>
              </a:rPr>
              <a:t>services</a:t>
            </a:r>
          </a:p>
          <a:p>
            <a:pPr marL="742950" lvl="1" indent="-285750">
              <a:buFont typeface="Arial" pitchFamily="34" charset="0"/>
              <a:buChar char="•"/>
            </a:pPr>
            <a:r>
              <a:rPr lang="en-US" dirty="0" smtClean="0">
                <a:latin typeface="Arial" pitchFamily="34" charset="0"/>
                <a:cs typeface="Arial" pitchFamily="34" charset="0"/>
              </a:rPr>
              <a:t>gross </a:t>
            </a:r>
            <a:r>
              <a:rPr lang="en-US" dirty="0">
                <a:latin typeface="Arial" pitchFamily="34" charset="0"/>
                <a:cs typeface="Arial" pitchFamily="34" charset="0"/>
              </a:rPr>
              <a:t>income derived form services rendered or </a:t>
            </a:r>
            <a:r>
              <a:rPr lang="en-US" dirty="0" smtClean="0">
                <a:latin typeface="Arial" pitchFamily="34" charset="0"/>
                <a:cs typeface="Arial" pitchFamily="34" charset="0"/>
              </a:rPr>
              <a:t>supplied under </a:t>
            </a:r>
            <a:r>
              <a:rPr lang="en-US" dirty="0">
                <a:latin typeface="Arial" pitchFamily="34" charset="0"/>
                <a:cs typeface="Arial" pitchFamily="34" charset="0"/>
              </a:rPr>
              <a:t>broad heads.</a:t>
            </a:r>
          </a:p>
          <a:p>
            <a:endParaRPr lang="en-US" dirty="0" smtClean="0">
              <a:latin typeface="Arial" pitchFamily="34" charset="0"/>
              <a:cs typeface="Arial" pitchFamily="34" charset="0"/>
            </a:endParaRPr>
          </a:p>
          <a:p>
            <a:pPr marL="285750" indent="-285750">
              <a:buFont typeface="Wingdings" pitchFamily="2" charset="2"/>
              <a:buChar char="v"/>
            </a:pPr>
            <a:r>
              <a:rPr lang="en-US" dirty="0" smtClean="0">
                <a:latin typeface="Arial" pitchFamily="34" charset="0"/>
                <a:cs typeface="Arial" pitchFamily="34" charset="0"/>
              </a:rPr>
              <a:t>In </a:t>
            </a:r>
            <a:r>
              <a:rPr lang="en-US" dirty="0">
                <a:latin typeface="Arial" pitchFamily="34" charset="0"/>
                <a:cs typeface="Arial" pitchFamily="34" charset="0"/>
              </a:rPr>
              <a:t>the case of other companies, gross income derived </a:t>
            </a:r>
            <a:r>
              <a:rPr lang="en-US" dirty="0" smtClean="0">
                <a:latin typeface="Arial" pitchFamily="34" charset="0"/>
                <a:cs typeface="Arial" pitchFamily="34" charset="0"/>
              </a:rPr>
              <a:t>under broad </a:t>
            </a:r>
            <a:r>
              <a:rPr lang="en-US" dirty="0">
                <a:latin typeface="Arial" pitchFamily="34" charset="0"/>
                <a:cs typeface="Arial" pitchFamily="34" charset="0"/>
              </a:rPr>
              <a:t>heads</a:t>
            </a:r>
            <a:r>
              <a:rPr lang="en-US" dirty="0" smtClean="0">
                <a:latin typeface="Arial" pitchFamily="34" charset="0"/>
                <a:cs typeface="Arial" pitchFamily="34" charset="0"/>
              </a:rPr>
              <a:t>.</a:t>
            </a:r>
          </a:p>
          <a:p>
            <a:pPr marL="285750" indent="-285750">
              <a:buFont typeface="Wingdings" pitchFamily="2" charset="2"/>
              <a:buChar char="v"/>
            </a:pPr>
            <a:endParaRPr lang="en-US" dirty="0" smtClean="0">
              <a:latin typeface="Arial" pitchFamily="34" charset="0"/>
              <a:cs typeface="Arial" pitchFamily="34" charset="0"/>
            </a:endParaRPr>
          </a:p>
          <a:p>
            <a:pPr marL="285750" indent="-285750">
              <a:buFont typeface="Wingdings" pitchFamily="2" charset="2"/>
              <a:buChar char="v"/>
            </a:pPr>
            <a:r>
              <a:rPr lang="en-US" dirty="0" smtClean="0">
                <a:latin typeface="Arial" pitchFamily="34" charset="0"/>
                <a:cs typeface="Arial" pitchFamily="34" charset="0"/>
              </a:rPr>
              <a:t>Work in progress under broad heads wherever applicable.</a:t>
            </a:r>
          </a:p>
          <a:p>
            <a:pPr marL="285750" indent="-285750">
              <a:buFont typeface="Wingdings" pitchFamily="2" charset="2"/>
              <a:buChar char="v"/>
            </a:pPr>
            <a:endParaRPr lang="en-US" dirty="0">
              <a:latin typeface="Arial" pitchFamily="34" charset="0"/>
              <a:cs typeface="Arial" pitchFamily="34" charset="0"/>
            </a:endParaRPr>
          </a:p>
        </p:txBody>
      </p:sp>
      <p:sp>
        <p:nvSpPr>
          <p:cNvPr id="5" name="Rectangle 4"/>
          <p:cNvSpPr/>
          <p:nvPr/>
        </p:nvSpPr>
        <p:spPr>
          <a:xfrm>
            <a:off x="1676400" y="-33528"/>
            <a:ext cx="6553200" cy="646331"/>
          </a:xfrm>
          <a:prstGeom prst="rect">
            <a:avLst/>
          </a:prstGeom>
        </p:spPr>
        <p:txBody>
          <a:bodyPr wrap="square">
            <a:spAutoFit/>
          </a:bodyPr>
          <a:lstStyle/>
          <a:p>
            <a:r>
              <a:rPr lang="en-US" sz="3600" cap="all" dirty="0">
                <a:solidFill>
                  <a:schemeClr val="tx2"/>
                </a:solidFill>
                <a:latin typeface="Cambria" pitchFamily="18" charset="0"/>
              </a:rPr>
              <a:t>STATEMENT OF </a:t>
            </a:r>
            <a:r>
              <a:rPr lang="en-US" sz="3600" cap="all" dirty="0" smtClean="0">
                <a:solidFill>
                  <a:schemeClr val="tx2"/>
                </a:solidFill>
                <a:latin typeface="Cambria" pitchFamily="18" charset="0"/>
                <a:ea typeface="+mj-ea"/>
                <a:cs typeface="+mj-cs"/>
              </a:rPr>
              <a:t>PROFIT &amp; LOSS</a:t>
            </a:r>
            <a:endParaRPr lang="en-US" sz="36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4800" y="5715000"/>
            <a:ext cx="954024" cy="725058"/>
          </a:xfrm>
          <a:prstGeom prst="rect">
            <a:avLst/>
          </a:prstGeom>
        </p:spPr>
      </p:pic>
    </p:spTree>
    <p:extLst>
      <p:ext uri="{BB962C8B-B14F-4D97-AF65-F5344CB8AC3E}">
        <p14:creationId xmlns:p14="http://schemas.microsoft.com/office/powerpoint/2010/main" val="2963394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500"/>
                                        <p:tgtEl>
                                          <p:spTgt spid="2">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500"/>
                                        <p:tgtEl>
                                          <p:spTgt spid="2">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6" end="6"/>
                                            </p:txEl>
                                          </p:spTgt>
                                        </p:tgtEl>
                                        <p:attrNameLst>
                                          <p:attrName>style.visibility</p:attrName>
                                        </p:attrNameLst>
                                      </p:cBhvr>
                                      <p:to>
                                        <p:strVal val="visible"/>
                                      </p:to>
                                    </p:set>
                                    <p:animEffect transition="in" filter="fade">
                                      <p:cBhvr>
                                        <p:cTn id="18" dur="500"/>
                                        <p:tgtEl>
                                          <p:spTgt spid="2">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animEffect transition="in" filter="fade">
                                      <p:cBhvr>
                                        <p:cTn id="21" dur="500"/>
                                        <p:tgtEl>
                                          <p:spTgt spid="2">
                                            <p:txEl>
                                              <p:pRg st="7" end="7"/>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9" end="9"/>
                                            </p:txEl>
                                          </p:spTgt>
                                        </p:tgtEl>
                                        <p:attrNameLst>
                                          <p:attrName>style.visibility</p:attrName>
                                        </p:attrNameLst>
                                      </p:cBhvr>
                                      <p:to>
                                        <p:strVal val="visible"/>
                                      </p:to>
                                    </p:set>
                                    <p:animEffect transition="in" filter="fade">
                                      <p:cBhvr>
                                        <p:cTn id="26" dur="500"/>
                                        <p:tgtEl>
                                          <p:spTgt spid="2">
                                            <p:txEl>
                                              <p:pRg st="9" end="9"/>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
                                            <p:txEl>
                                              <p:pRg st="10" end="10"/>
                                            </p:txEl>
                                          </p:spTgt>
                                        </p:tgtEl>
                                        <p:attrNameLst>
                                          <p:attrName>style.visibility</p:attrName>
                                        </p:attrNameLst>
                                      </p:cBhvr>
                                      <p:to>
                                        <p:strVal val="visible"/>
                                      </p:to>
                                    </p:set>
                                    <p:animEffect transition="in" filter="fade">
                                      <p:cBhvr>
                                        <p:cTn id="29" dur="500"/>
                                        <p:tgtEl>
                                          <p:spTgt spid="2">
                                            <p:txEl>
                                              <p:pRg st="10" end="1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
                                            <p:txEl>
                                              <p:pRg st="12" end="12"/>
                                            </p:txEl>
                                          </p:spTgt>
                                        </p:tgtEl>
                                        <p:attrNameLst>
                                          <p:attrName>style.visibility</p:attrName>
                                        </p:attrNameLst>
                                      </p:cBhvr>
                                      <p:to>
                                        <p:strVal val="visible"/>
                                      </p:to>
                                    </p:set>
                                    <p:animEffect transition="in" filter="fade">
                                      <p:cBhvr>
                                        <p:cTn id="34" dur="500"/>
                                        <p:tgtEl>
                                          <p:spTgt spid="2">
                                            <p:txEl>
                                              <p:pRg st="12" end="1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
                                            <p:txEl>
                                              <p:pRg st="14" end="14"/>
                                            </p:txEl>
                                          </p:spTgt>
                                        </p:tgtEl>
                                        <p:attrNameLst>
                                          <p:attrName>style.visibility</p:attrName>
                                        </p:attrNameLst>
                                      </p:cBhvr>
                                      <p:to>
                                        <p:strVal val="visible"/>
                                      </p:to>
                                    </p:set>
                                    <p:animEffect transition="in" filter="fade">
                                      <p:cBhvr>
                                        <p:cTn id="39" dur="5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09600"/>
            <a:ext cx="8534400" cy="5016758"/>
          </a:xfrm>
          <a:prstGeom prst="rect">
            <a:avLst/>
          </a:prstGeom>
        </p:spPr>
        <p:txBody>
          <a:bodyPr wrap="square">
            <a:spAutoFit/>
          </a:bodyPr>
          <a:lstStyle/>
          <a:p>
            <a:r>
              <a:rPr lang="en-US" sz="2500" dirty="0" smtClean="0">
                <a:latin typeface="Arial" pitchFamily="34" charset="0"/>
                <a:cs typeface="Arial" pitchFamily="34" charset="0"/>
              </a:rPr>
              <a:t>FURTHER ADDITIONAL INFORMATION - ALL COMPANIES</a:t>
            </a:r>
            <a:endParaRPr lang="en-US" sz="2000" dirty="0" smtClean="0">
              <a:latin typeface="Arial" pitchFamily="34" charset="0"/>
              <a:cs typeface="Arial" pitchFamily="34" charset="0"/>
            </a:endParaRPr>
          </a:p>
          <a:p>
            <a:pPr marL="285750" indent="-285750" algn="just">
              <a:spcBef>
                <a:spcPts val="1200"/>
              </a:spcBef>
              <a:buFont typeface="Wingdings" pitchFamily="2" charset="2"/>
              <a:buChar char="v"/>
            </a:pPr>
            <a:r>
              <a:rPr lang="en-US" sz="2000" dirty="0" smtClean="0">
                <a:latin typeface="Arial" pitchFamily="34" charset="0"/>
                <a:cs typeface="Arial" pitchFamily="34" charset="0"/>
              </a:rPr>
              <a:t>Material amounts </a:t>
            </a:r>
            <a:r>
              <a:rPr lang="en-US" sz="2000" dirty="0">
                <a:latin typeface="Arial" pitchFamily="34" charset="0"/>
                <a:cs typeface="Arial" pitchFamily="34" charset="0"/>
              </a:rPr>
              <a:t>set aside or </a:t>
            </a:r>
            <a:r>
              <a:rPr lang="en-US" sz="2000" dirty="0" smtClean="0">
                <a:latin typeface="Arial" pitchFamily="34" charset="0"/>
                <a:cs typeface="Arial" pitchFamily="34" charset="0"/>
              </a:rPr>
              <a:t>to </a:t>
            </a:r>
            <a:r>
              <a:rPr lang="en-US" sz="2000" dirty="0">
                <a:latin typeface="Arial" pitchFamily="34" charset="0"/>
                <a:cs typeface="Arial" pitchFamily="34" charset="0"/>
              </a:rPr>
              <a:t>be set </a:t>
            </a:r>
            <a:r>
              <a:rPr lang="en-US" sz="2000" dirty="0" smtClean="0">
                <a:latin typeface="Arial" pitchFamily="34" charset="0"/>
                <a:cs typeface="Arial" pitchFamily="34" charset="0"/>
              </a:rPr>
              <a:t>aside to reserve other than provisions </a:t>
            </a:r>
            <a:r>
              <a:rPr lang="en-US" sz="2000" dirty="0">
                <a:latin typeface="Arial" pitchFamily="34" charset="0"/>
                <a:cs typeface="Arial" pitchFamily="34" charset="0"/>
              </a:rPr>
              <a:t>made to meet any specific </a:t>
            </a:r>
            <a:r>
              <a:rPr lang="en-US" sz="2000" dirty="0" smtClean="0">
                <a:latin typeface="Arial" pitchFamily="34" charset="0"/>
                <a:cs typeface="Arial" pitchFamily="34" charset="0"/>
              </a:rPr>
              <a:t>liability</a:t>
            </a:r>
            <a:endParaRPr lang="en-US" sz="2000" dirty="0">
              <a:latin typeface="Arial" pitchFamily="34" charset="0"/>
              <a:cs typeface="Arial" pitchFamily="34" charset="0"/>
            </a:endParaRPr>
          </a:p>
          <a:p>
            <a:pPr marL="285750" indent="-285750" algn="just">
              <a:spcBef>
                <a:spcPts val="1200"/>
              </a:spcBef>
              <a:buFont typeface="Wingdings" pitchFamily="2" charset="2"/>
              <a:buChar char="v"/>
            </a:pPr>
            <a:r>
              <a:rPr lang="en-US" sz="2000" dirty="0" smtClean="0">
                <a:latin typeface="Arial" pitchFamily="34" charset="0"/>
                <a:cs typeface="Arial" pitchFamily="34" charset="0"/>
              </a:rPr>
              <a:t>Any </a:t>
            </a:r>
            <a:r>
              <a:rPr lang="en-US" sz="2000" dirty="0">
                <a:latin typeface="Arial" pitchFamily="34" charset="0"/>
                <a:cs typeface="Arial" pitchFamily="34" charset="0"/>
              </a:rPr>
              <a:t>amounts withdrawn from such </a:t>
            </a:r>
            <a:r>
              <a:rPr lang="en-US" sz="2000" dirty="0" smtClean="0">
                <a:latin typeface="Arial" pitchFamily="34" charset="0"/>
                <a:cs typeface="Arial" pitchFamily="34" charset="0"/>
              </a:rPr>
              <a:t>reserves, if material</a:t>
            </a:r>
            <a:endParaRPr lang="en-US" sz="2000" dirty="0">
              <a:latin typeface="Arial" pitchFamily="34" charset="0"/>
              <a:cs typeface="Arial" pitchFamily="34" charset="0"/>
            </a:endParaRPr>
          </a:p>
          <a:p>
            <a:pPr marL="285750" indent="-285750" algn="just">
              <a:spcBef>
                <a:spcPts val="1200"/>
              </a:spcBef>
              <a:buFont typeface="Wingdings" pitchFamily="2" charset="2"/>
              <a:buChar char="v"/>
            </a:pPr>
            <a:r>
              <a:rPr lang="en-US" sz="2000" dirty="0" smtClean="0">
                <a:latin typeface="Arial" pitchFamily="34" charset="0"/>
                <a:cs typeface="Arial" pitchFamily="34" charset="0"/>
              </a:rPr>
              <a:t>Material amounts </a:t>
            </a:r>
            <a:r>
              <a:rPr lang="en-US" sz="2000" dirty="0">
                <a:latin typeface="Arial" pitchFamily="34" charset="0"/>
                <a:cs typeface="Arial" pitchFamily="34" charset="0"/>
              </a:rPr>
              <a:t>set aside to provisions made for meeting </a:t>
            </a:r>
            <a:r>
              <a:rPr lang="en-US" sz="2000" dirty="0" smtClean="0">
                <a:latin typeface="Arial" pitchFamily="34" charset="0"/>
                <a:cs typeface="Arial" pitchFamily="34" charset="0"/>
              </a:rPr>
              <a:t>specific liabilities</a:t>
            </a:r>
          </a:p>
          <a:p>
            <a:pPr marL="285750" indent="-285750" algn="just">
              <a:spcBef>
                <a:spcPts val="1200"/>
              </a:spcBef>
              <a:buFont typeface="Wingdings" pitchFamily="2" charset="2"/>
              <a:buChar char="v"/>
            </a:pPr>
            <a:r>
              <a:rPr lang="en-US" sz="2000" dirty="0" smtClean="0">
                <a:latin typeface="Arial" pitchFamily="34" charset="0"/>
                <a:cs typeface="Arial" pitchFamily="34" charset="0"/>
              </a:rPr>
              <a:t>Amounts withdrawn </a:t>
            </a:r>
            <a:r>
              <a:rPr lang="en-US" sz="2000" dirty="0">
                <a:latin typeface="Arial" pitchFamily="34" charset="0"/>
                <a:cs typeface="Arial" pitchFamily="34" charset="0"/>
              </a:rPr>
              <a:t>from such </a:t>
            </a:r>
            <a:r>
              <a:rPr lang="en-US" sz="2000" dirty="0" smtClean="0">
                <a:latin typeface="Arial" pitchFamily="34" charset="0"/>
                <a:cs typeface="Arial" pitchFamily="34" charset="0"/>
              </a:rPr>
              <a:t>provisions </a:t>
            </a:r>
            <a:r>
              <a:rPr lang="en-US" sz="2000" dirty="0">
                <a:latin typeface="Arial" pitchFamily="34" charset="0"/>
                <a:cs typeface="Arial" pitchFamily="34" charset="0"/>
              </a:rPr>
              <a:t>as no </a:t>
            </a:r>
            <a:r>
              <a:rPr lang="en-US" sz="2000" dirty="0" smtClean="0">
                <a:latin typeface="Arial" pitchFamily="34" charset="0"/>
                <a:cs typeface="Arial" pitchFamily="34" charset="0"/>
              </a:rPr>
              <a:t>longer required if material</a:t>
            </a:r>
          </a:p>
          <a:p>
            <a:pPr marL="285750" indent="-285750">
              <a:spcBef>
                <a:spcPts val="1200"/>
              </a:spcBef>
              <a:buFont typeface="Wingdings" pitchFamily="2" charset="2"/>
              <a:buChar char="v"/>
            </a:pPr>
            <a:r>
              <a:rPr lang="en-US" sz="2000" dirty="0">
                <a:latin typeface="Arial" pitchFamily="34" charset="0"/>
                <a:cs typeface="Arial" pitchFamily="34" charset="0"/>
              </a:rPr>
              <a:t>Subsidiary companies:</a:t>
            </a:r>
          </a:p>
          <a:p>
            <a:pPr marL="742950" lvl="1" indent="-285750">
              <a:spcBef>
                <a:spcPts val="1200"/>
              </a:spcBef>
              <a:buFont typeface="Arial" pitchFamily="34" charset="0"/>
              <a:buChar char="•"/>
            </a:pPr>
            <a:r>
              <a:rPr lang="en-US" sz="2000" dirty="0">
                <a:latin typeface="Arial" pitchFamily="34" charset="0"/>
                <a:cs typeface="Arial" pitchFamily="34" charset="0"/>
              </a:rPr>
              <a:t>Dividends from subsidiary companies.</a:t>
            </a:r>
          </a:p>
          <a:p>
            <a:pPr marL="742950" lvl="1" indent="-285750">
              <a:spcBef>
                <a:spcPts val="1200"/>
              </a:spcBef>
              <a:buFont typeface="Arial" pitchFamily="34" charset="0"/>
              <a:buChar char="•"/>
            </a:pPr>
            <a:r>
              <a:rPr lang="en-US" sz="2000" dirty="0">
                <a:latin typeface="Arial" pitchFamily="34" charset="0"/>
                <a:cs typeface="Arial" pitchFamily="34" charset="0"/>
              </a:rPr>
              <a:t>Provisions for losses of subsidiary companies</a:t>
            </a:r>
            <a:r>
              <a:rPr lang="en-US" sz="2000" dirty="0" smtClean="0">
                <a:latin typeface="Arial" pitchFamily="34" charset="0"/>
                <a:cs typeface="Arial" pitchFamily="34" charset="0"/>
              </a:rPr>
              <a:t>.</a:t>
            </a:r>
            <a:endParaRPr lang="en-US" sz="2000" dirty="0">
              <a:latin typeface="Arial" pitchFamily="34" charset="0"/>
              <a:cs typeface="Arial" pitchFamily="34" charset="0"/>
            </a:endParaRPr>
          </a:p>
        </p:txBody>
      </p:sp>
      <p:sp>
        <p:nvSpPr>
          <p:cNvPr id="5" name="Rectangle 4"/>
          <p:cNvSpPr/>
          <p:nvPr/>
        </p:nvSpPr>
        <p:spPr>
          <a:xfrm>
            <a:off x="1143000" y="0"/>
            <a:ext cx="6705600" cy="671691"/>
          </a:xfrm>
          <a:prstGeom prst="rect">
            <a:avLst/>
          </a:prstGeom>
        </p:spPr>
        <p:txBody>
          <a:bodyPr wrap="square">
            <a:spAutoFit/>
          </a:bodyPr>
          <a:lstStyle/>
          <a:p>
            <a:r>
              <a:rPr lang="en-US" sz="3600" cap="all" dirty="0">
                <a:solidFill>
                  <a:schemeClr val="tx2"/>
                </a:solidFill>
                <a:latin typeface="Cambria" pitchFamily="18" charset="0"/>
              </a:rPr>
              <a:t>STATEMENT OF </a:t>
            </a:r>
            <a:r>
              <a:rPr lang="en-US" sz="3600" cap="all" dirty="0" smtClean="0">
                <a:solidFill>
                  <a:schemeClr val="tx2"/>
                </a:solidFill>
                <a:latin typeface="Cambria" pitchFamily="18" charset="0"/>
                <a:ea typeface="+mj-ea"/>
                <a:cs typeface="+mj-cs"/>
              </a:rPr>
              <a:t>PROFIT &amp; LOSS</a:t>
            </a:r>
            <a:endParaRPr lang="en-US" sz="36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7848" y="5638800"/>
            <a:ext cx="954024" cy="725058"/>
          </a:xfrm>
          <a:prstGeom prst="rect">
            <a:avLst/>
          </a:prstGeom>
        </p:spPr>
      </p:pic>
    </p:spTree>
    <p:extLst>
      <p:ext uri="{BB962C8B-B14F-4D97-AF65-F5344CB8AC3E}">
        <p14:creationId xmlns:p14="http://schemas.microsoft.com/office/powerpoint/2010/main" val="1276882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500"/>
                                        <p:tgtEl>
                                          <p:spTgt spid="2">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199" y="646331"/>
            <a:ext cx="8686801" cy="4924425"/>
          </a:xfrm>
          <a:prstGeom prst="rect">
            <a:avLst/>
          </a:prstGeom>
        </p:spPr>
        <p:txBody>
          <a:bodyPr wrap="square">
            <a:spAutoFit/>
          </a:bodyPr>
          <a:lstStyle/>
          <a:p>
            <a:r>
              <a:rPr lang="en-US" sz="2500" dirty="0" smtClean="0">
                <a:latin typeface="Arial" pitchFamily="34" charset="0"/>
                <a:cs typeface="Arial" pitchFamily="34" charset="0"/>
              </a:rPr>
              <a:t>ADDITIONAL INFORMTION IN NOTES</a:t>
            </a:r>
          </a:p>
          <a:p>
            <a:endParaRPr lang="en-US" sz="2500" dirty="0">
              <a:latin typeface="Arial" pitchFamily="34" charset="0"/>
              <a:cs typeface="Arial" pitchFamily="34" charset="0"/>
            </a:endParaRPr>
          </a:p>
          <a:p>
            <a:pPr marL="285750" indent="-285750" algn="just">
              <a:buFont typeface="Wingdings" pitchFamily="2" charset="2"/>
              <a:buChar char="v"/>
            </a:pPr>
            <a:r>
              <a:rPr lang="en-US" sz="2200" dirty="0" smtClean="0">
                <a:latin typeface="Arial" pitchFamily="34" charset="0"/>
                <a:cs typeface="Arial" pitchFamily="34" charset="0"/>
              </a:rPr>
              <a:t>Value </a:t>
            </a:r>
            <a:r>
              <a:rPr lang="en-US" sz="2200" dirty="0">
                <a:latin typeface="Arial" pitchFamily="34" charset="0"/>
                <a:cs typeface="Arial" pitchFamily="34" charset="0"/>
              </a:rPr>
              <a:t>of </a:t>
            </a:r>
            <a:r>
              <a:rPr lang="en-US" sz="2200" dirty="0" smtClean="0">
                <a:latin typeface="Arial" pitchFamily="34" charset="0"/>
                <a:cs typeface="Arial" pitchFamily="34" charset="0"/>
              </a:rPr>
              <a:t>imports- C.I.F </a:t>
            </a:r>
            <a:r>
              <a:rPr lang="en-US" sz="2200" dirty="0">
                <a:latin typeface="Arial" pitchFamily="34" charset="0"/>
                <a:cs typeface="Arial" pitchFamily="34" charset="0"/>
              </a:rPr>
              <a:t>basis </a:t>
            </a:r>
            <a:r>
              <a:rPr lang="en-US" sz="2200" dirty="0" smtClean="0">
                <a:latin typeface="Arial" pitchFamily="34" charset="0"/>
                <a:cs typeface="Arial" pitchFamily="34" charset="0"/>
              </a:rPr>
              <a:t>during </a:t>
            </a:r>
            <a:r>
              <a:rPr lang="en-US" sz="2200" dirty="0">
                <a:latin typeface="Arial" pitchFamily="34" charset="0"/>
                <a:cs typeface="Arial" pitchFamily="34" charset="0"/>
              </a:rPr>
              <a:t>the financial year </a:t>
            </a:r>
            <a:r>
              <a:rPr lang="en-US" sz="2200" dirty="0" smtClean="0">
                <a:latin typeface="Arial" pitchFamily="34" charset="0"/>
                <a:cs typeface="Arial" pitchFamily="34" charset="0"/>
              </a:rPr>
              <a:t>in respect </a:t>
            </a:r>
            <a:r>
              <a:rPr lang="en-US" sz="2200" dirty="0">
                <a:latin typeface="Arial" pitchFamily="34" charset="0"/>
                <a:cs typeface="Arial" pitchFamily="34" charset="0"/>
              </a:rPr>
              <a:t>of</a:t>
            </a:r>
          </a:p>
          <a:p>
            <a:pPr marL="742950" lvl="1" indent="-285750" algn="just">
              <a:buFont typeface="Arial" pitchFamily="34" charset="0"/>
              <a:buChar char="•"/>
            </a:pPr>
            <a:r>
              <a:rPr lang="en-US" sz="2200" dirty="0" smtClean="0">
                <a:latin typeface="Arial" pitchFamily="34" charset="0"/>
                <a:cs typeface="Arial" pitchFamily="34" charset="0"/>
              </a:rPr>
              <a:t>Raw materials</a:t>
            </a:r>
          </a:p>
          <a:p>
            <a:pPr marL="742950" lvl="1" indent="-285750" algn="just">
              <a:buFont typeface="Arial" pitchFamily="34" charset="0"/>
              <a:buChar char="•"/>
            </a:pPr>
            <a:r>
              <a:rPr lang="en-US" sz="2200" dirty="0" smtClean="0">
                <a:latin typeface="Arial" pitchFamily="34" charset="0"/>
                <a:cs typeface="Arial" pitchFamily="34" charset="0"/>
              </a:rPr>
              <a:t>Components </a:t>
            </a:r>
            <a:r>
              <a:rPr lang="en-US" sz="2200" dirty="0">
                <a:latin typeface="Arial" pitchFamily="34" charset="0"/>
                <a:cs typeface="Arial" pitchFamily="34" charset="0"/>
              </a:rPr>
              <a:t>and spare </a:t>
            </a:r>
            <a:r>
              <a:rPr lang="en-US" sz="2200" dirty="0" smtClean="0">
                <a:latin typeface="Arial" pitchFamily="34" charset="0"/>
                <a:cs typeface="Arial" pitchFamily="34" charset="0"/>
              </a:rPr>
              <a:t>parts</a:t>
            </a:r>
          </a:p>
          <a:p>
            <a:pPr marL="742950" lvl="1" indent="-285750" algn="just">
              <a:buFont typeface="Arial" pitchFamily="34" charset="0"/>
              <a:buChar char="•"/>
            </a:pPr>
            <a:r>
              <a:rPr lang="en-US" sz="2200" dirty="0" smtClean="0">
                <a:latin typeface="Arial" pitchFamily="34" charset="0"/>
                <a:cs typeface="Arial" pitchFamily="34" charset="0"/>
              </a:rPr>
              <a:t>Capital goods</a:t>
            </a:r>
            <a:endParaRPr lang="en-US" sz="2200" dirty="0">
              <a:latin typeface="Arial" pitchFamily="34" charset="0"/>
              <a:cs typeface="Arial" pitchFamily="34" charset="0"/>
            </a:endParaRPr>
          </a:p>
          <a:p>
            <a:pPr marL="285750" indent="-285750" algn="just">
              <a:buFont typeface="Wingdings" pitchFamily="2" charset="2"/>
              <a:buChar char="v"/>
            </a:pPr>
            <a:endParaRPr lang="en-US" sz="2200" dirty="0" smtClean="0">
              <a:latin typeface="Arial" pitchFamily="34" charset="0"/>
              <a:cs typeface="Arial" pitchFamily="34" charset="0"/>
            </a:endParaRPr>
          </a:p>
          <a:p>
            <a:pPr marL="285750" indent="-285750" algn="just">
              <a:buFont typeface="Wingdings" pitchFamily="2" charset="2"/>
              <a:buChar char="v"/>
            </a:pPr>
            <a:r>
              <a:rPr lang="en-US" sz="2200" dirty="0" smtClean="0">
                <a:latin typeface="Arial" pitchFamily="34" charset="0"/>
                <a:cs typeface="Arial" pitchFamily="34" charset="0"/>
              </a:rPr>
              <a:t>Expenditure </a:t>
            </a:r>
            <a:r>
              <a:rPr lang="en-US" sz="2200" dirty="0">
                <a:latin typeface="Arial" pitchFamily="34" charset="0"/>
                <a:cs typeface="Arial" pitchFamily="34" charset="0"/>
              </a:rPr>
              <a:t>in foreign currency during the financial year on account of royalty, know-how</a:t>
            </a:r>
            <a:r>
              <a:rPr lang="en-US" sz="2200" dirty="0" smtClean="0">
                <a:latin typeface="Arial" pitchFamily="34" charset="0"/>
                <a:cs typeface="Arial" pitchFamily="34" charset="0"/>
              </a:rPr>
              <a:t>, professional </a:t>
            </a:r>
            <a:r>
              <a:rPr lang="en-US" sz="2200" dirty="0">
                <a:latin typeface="Arial" pitchFamily="34" charset="0"/>
                <a:cs typeface="Arial" pitchFamily="34" charset="0"/>
              </a:rPr>
              <a:t>and consultation fees, interest, and other </a:t>
            </a:r>
            <a:r>
              <a:rPr lang="en-US" sz="2200" dirty="0" smtClean="0">
                <a:latin typeface="Arial" pitchFamily="34" charset="0"/>
                <a:cs typeface="Arial" pitchFamily="34" charset="0"/>
              </a:rPr>
              <a:t>matters</a:t>
            </a:r>
          </a:p>
          <a:p>
            <a:pPr marL="285750" indent="-285750" algn="just">
              <a:buFont typeface="Wingdings" pitchFamily="2" charset="2"/>
              <a:buChar char="v"/>
            </a:pPr>
            <a:endParaRPr lang="en-US" sz="2200" dirty="0" smtClean="0">
              <a:latin typeface="Arial" pitchFamily="34" charset="0"/>
              <a:cs typeface="Arial" pitchFamily="34" charset="0"/>
            </a:endParaRPr>
          </a:p>
          <a:p>
            <a:pPr marL="285750" indent="-285750" algn="just">
              <a:buFont typeface="Wingdings" pitchFamily="2" charset="2"/>
              <a:buChar char="v"/>
            </a:pPr>
            <a:r>
              <a:rPr lang="en-US" sz="2200" dirty="0" smtClean="0">
                <a:latin typeface="Arial" pitchFamily="34" charset="0"/>
                <a:cs typeface="Arial" pitchFamily="34" charset="0"/>
              </a:rPr>
              <a:t>Total </a:t>
            </a:r>
            <a:r>
              <a:rPr lang="en-US" sz="2200" dirty="0">
                <a:latin typeface="Arial" pitchFamily="34" charset="0"/>
                <a:cs typeface="Arial" pitchFamily="34" charset="0"/>
              </a:rPr>
              <a:t>value if all imported </a:t>
            </a:r>
            <a:r>
              <a:rPr lang="en-US" sz="2200" dirty="0" smtClean="0">
                <a:latin typeface="Arial" pitchFamily="34" charset="0"/>
                <a:cs typeface="Arial" pitchFamily="34" charset="0"/>
              </a:rPr>
              <a:t>/ indigenous raw </a:t>
            </a:r>
            <a:r>
              <a:rPr lang="en-US" sz="2200" dirty="0">
                <a:latin typeface="Arial" pitchFamily="34" charset="0"/>
                <a:cs typeface="Arial" pitchFamily="34" charset="0"/>
              </a:rPr>
              <a:t>materials, spare parts and components consumed </a:t>
            </a:r>
            <a:r>
              <a:rPr lang="en-US" sz="2200" dirty="0" smtClean="0">
                <a:latin typeface="Arial" pitchFamily="34" charset="0"/>
                <a:cs typeface="Arial" pitchFamily="34" charset="0"/>
              </a:rPr>
              <a:t>during the year and </a:t>
            </a:r>
            <a:r>
              <a:rPr lang="en-US" sz="2200" dirty="0">
                <a:latin typeface="Arial" pitchFamily="34" charset="0"/>
                <a:cs typeface="Arial" pitchFamily="34" charset="0"/>
              </a:rPr>
              <a:t>the percentage of each to the total </a:t>
            </a:r>
            <a:r>
              <a:rPr lang="en-US" sz="2200" dirty="0" smtClean="0">
                <a:latin typeface="Arial" pitchFamily="34" charset="0"/>
                <a:cs typeface="Arial" pitchFamily="34" charset="0"/>
              </a:rPr>
              <a:t>consumption</a:t>
            </a:r>
          </a:p>
        </p:txBody>
      </p:sp>
      <p:sp>
        <p:nvSpPr>
          <p:cNvPr id="5" name="Rectangle 4"/>
          <p:cNvSpPr/>
          <p:nvPr/>
        </p:nvSpPr>
        <p:spPr>
          <a:xfrm>
            <a:off x="1828800" y="0"/>
            <a:ext cx="6934200" cy="646331"/>
          </a:xfrm>
          <a:prstGeom prst="rect">
            <a:avLst/>
          </a:prstGeom>
        </p:spPr>
        <p:txBody>
          <a:bodyPr wrap="square">
            <a:spAutoFit/>
          </a:bodyPr>
          <a:lstStyle/>
          <a:p>
            <a:r>
              <a:rPr lang="en-US" sz="3600" cap="all" dirty="0">
                <a:solidFill>
                  <a:schemeClr val="tx2"/>
                </a:solidFill>
                <a:latin typeface="Cambria" pitchFamily="18" charset="0"/>
              </a:rPr>
              <a:t>STATEMENT OF </a:t>
            </a:r>
            <a:r>
              <a:rPr lang="en-US" sz="3600" cap="all" dirty="0" smtClean="0">
                <a:solidFill>
                  <a:schemeClr val="tx2"/>
                </a:solidFill>
                <a:latin typeface="Cambria" pitchFamily="18" charset="0"/>
                <a:ea typeface="+mj-ea"/>
                <a:cs typeface="+mj-cs"/>
              </a:rPr>
              <a:t>PROFIT &amp; LOSS</a:t>
            </a:r>
            <a:endParaRPr lang="en-US" sz="36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7848" y="5638800"/>
            <a:ext cx="954024" cy="725058"/>
          </a:xfrm>
          <a:prstGeom prst="rect">
            <a:avLst/>
          </a:prstGeom>
        </p:spPr>
      </p:pic>
    </p:spTree>
    <p:extLst>
      <p:ext uri="{BB962C8B-B14F-4D97-AF65-F5344CB8AC3E}">
        <p14:creationId xmlns:p14="http://schemas.microsoft.com/office/powerpoint/2010/main" val="123405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500"/>
                                        <p:tgtEl>
                                          <p:spTgt spid="2">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500"/>
                                        <p:tgtEl>
                                          <p:spTgt spid="2">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Effect transition="in" filter="fade">
                                      <p:cBhvr>
                                        <p:cTn id="16" dur="500"/>
                                        <p:tgtEl>
                                          <p:spTgt spid="2">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animEffect transition="in" filter="fade">
                                      <p:cBhvr>
                                        <p:cTn id="21" dur="500"/>
                                        <p:tgtEl>
                                          <p:spTgt spid="2">
                                            <p:txEl>
                                              <p:pRg st="7" end="7"/>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9" end="9"/>
                                            </p:txEl>
                                          </p:spTgt>
                                        </p:tgtEl>
                                        <p:attrNameLst>
                                          <p:attrName>style.visibility</p:attrName>
                                        </p:attrNameLst>
                                      </p:cBhvr>
                                      <p:to>
                                        <p:strVal val="visible"/>
                                      </p:to>
                                    </p:set>
                                    <p:animEffect transition="in" filter="fade">
                                      <p:cBhvr>
                                        <p:cTn id="26"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55475"/>
            <a:ext cx="8686801" cy="4878259"/>
          </a:xfrm>
          <a:prstGeom prst="rect">
            <a:avLst/>
          </a:prstGeom>
        </p:spPr>
        <p:txBody>
          <a:bodyPr wrap="square">
            <a:spAutoFit/>
          </a:bodyPr>
          <a:lstStyle/>
          <a:p>
            <a:r>
              <a:rPr lang="en-US" sz="2500" dirty="0" smtClean="0">
                <a:latin typeface="Arial" pitchFamily="34" charset="0"/>
                <a:cs typeface="Arial" pitchFamily="34" charset="0"/>
              </a:rPr>
              <a:t>ADDITIONAL INFORMTION IN NOTES</a:t>
            </a:r>
            <a:endParaRPr lang="en-US" sz="2500" dirty="0">
              <a:latin typeface="Arial" pitchFamily="34" charset="0"/>
              <a:cs typeface="Arial" pitchFamily="34" charset="0"/>
            </a:endParaRPr>
          </a:p>
          <a:p>
            <a:pPr marL="285750" indent="-285750" algn="just">
              <a:buFont typeface="Wingdings" pitchFamily="2" charset="2"/>
              <a:buChar char="v"/>
            </a:pPr>
            <a:endParaRPr lang="en-US" sz="2200" dirty="0" smtClean="0">
              <a:latin typeface="Arial" pitchFamily="34" charset="0"/>
              <a:cs typeface="Arial" pitchFamily="34" charset="0"/>
            </a:endParaRPr>
          </a:p>
          <a:p>
            <a:pPr marL="285750" indent="-285750" algn="just">
              <a:buFont typeface="Wingdings" pitchFamily="2" charset="2"/>
              <a:buChar char="v"/>
            </a:pPr>
            <a:r>
              <a:rPr lang="en-US" sz="2200" dirty="0" smtClean="0">
                <a:latin typeface="Arial" pitchFamily="34" charset="0"/>
                <a:cs typeface="Arial" pitchFamily="34" charset="0"/>
              </a:rPr>
              <a:t>The amount remitted during the year in foreign currencies on account of dividends with a specific mention of the total number of non-resident shareholders, the total number of shares held by them on which the dividends were due and the year to which the dividends related – disclosure on cash basis.</a:t>
            </a:r>
          </a:p>
          <a:p>
            <a:pPr marL="285750" indent="-285750" algn="just">
              <a:buFont typeface="Wingdings" pitchFamily="2" charset="2"/>
              <a:buChar char="v"/>
            </a:pPr>
            <a:endParaRPr lang="en-US" sz="2200" dirty="0" smtClean="0">
              <a:latin typeface="Arial" pitchFamily="34" charset="0"/>
              <a:cs typeface="Arial" pitchFamily="34" charset="0"/>
            </a:endParaRPr>
          </a:p>
          <a:p>
            <a:pPr marL="285750" indent="-285750" algn="just">
              <a:buFont typeface="Wingdings" pitchFamily="2" charset="2"/>
              <a:buChar char="v"/>
            </a:pPr>
            <a:r>
              <a:rPr lang="en-US" sz="2200" dirty="0" smtClean="0">
                <a:latin typeface="Arial" pitchFamily="34" charset="0"/>
                <a:cs typeface="Arial" pitchFamily="34" charset="0"/>
              </a:rPr>
              <a:t>Earnings in foreign exchange classified under the following heads, namely:</a:t>
            </a:r>
          </a:p>
          <a:p>
            <a:pPr marL="742950" lvl="1" indent="-285750" algn="just">
              <a:buFont typeface="Arial" pitchFamily="34" charset="0"/>
              <a:buChar char="•"/>
            </a:pPr>
            <a:r>
              <a:rPr lang="en-US" sz="2200" dirty="0" smtClean="0">
                <a:latin typeface="Arial" pitchFamily="34" charset="0"/>
                <a:cs typeface="Arial" pitchFamily="34" charset="0"/>
              </a:rPr>
              <a:t>Export of goods calculated on F.O.B. basis</a:t>
            </a:r>
          </a:p>
          <a:p>
            <a:pPr marL="742950" lvl="1" indent="-285750" algn="just">
              <a:buFont typeface="Arial" pitchFamily="34" charset="0"/>
              <a:buChar char="•"/>
            </a:pPr>
            <a:r>
              <a:rPr lang="en-US" sz="2200" dirty="0" smtClean="0">
                <a:latin typeface="Arial" pitchFamily="34" charset="0"/>
                <a:cs typeface="Arial" pitchFamily="34" charset="0"/>
              </a:rPr>
              <a:t>Royalty, know-how, professional and consultation fees</a:t>
            </a:r>
          </a:p>
          <a:p>
            <a:pPr marL="742950" lvl="1" indent="-285750" algn="just">
              <a:buFont typeface="Arial" pitchFamily="34" charset="0"/>
              <a:buChar char="•"/>
            </a:pPr>
            <a:r>
              <a:rPr lang="en-US" sz="2200" dirty="0" smtClean="0">
                <a:latin typeface="Arial" pitchFamily="34" charset="0"/>
                <a:cs typeface="Arial" pitchFamily="34" charset="0"/>
              </a:rPr>
              <a:t>Interest and dividend</a:t>
            </a:r>
          </a:p>
          <a:p>
            <a:pPr marL="742950" lvl="1" indent="-285750" algn="just">
              <a:buFont typeface="Arial" pitchFamily="34" charset="0"/>
              <a:buChar char="•"/>
            </a:pPr>
            <a:r>
              <a:rPr lang="en-US" sz="2200" dirty="0" smtClean="0">
                <a:latin typeface="Arial" pitchFamily="34" charset="0"/>
                <a:cs typeface="Arial" pitchFamily="34" charset="0"/>
              </a:rPr>
              <a:t>Other income, indicating the nature thereof</a:t>
            </a:r>
            <a:endParaRPr lang="en-US" sz="2200" dirty="0">
              <a:latin typeface="Arial" pitchFamily="34" charset="0"/>
              <a:cs typeface="Arial" pitchFamily="34" charset="0"/>
            </a:endParaRPr>
          </a:p>
        </p:txBody>
      </p:sp>
      <p:sp>
        <p:nvSpPr>
          <p:cNvPr id="5" name="Rectangle 4"/>
          <p:cNvSpPr/>
          <p:nvPr/>
        </p:nvSpPr>
        <p:spPr>
          <a:xfrm>
            <a:off x="1981200" y="-9144"/>
            <a:ext cx="6705600" cy="646331"/>
          </a:xfrm>
          <a:prstGeom prst="rect">
            <a:avLst/>
          </a:prstGeom>
        </p:spPr>
        <p:txBody>
          <a:bodyPr wrap="square">
            <a:spAutoFit/>
          </a:bodyPr>
          <a:lstStyle/>
          <a:p>
            <a:r>
              <a:rPr lang="en-US" sz="3600" cap="all" dirty="0">
                <a:solidFill>
                  <a:schemeClr val="tx2"/>
                </a:solidFill>
                <a:latin typeface="Cambria" pitchFamily="18" charset="0"/>
              </a:rPr>
              <a:t>STATEMENT OF </a:t>
            </a:r>
            <a:r>
              <a:rPr lang="en-US" sz="3600" cap="all" dirty="0" smtClean="0">
                <a:solidFill>
                  <a:schemeClr val="tx2"/>
                </a:solidFill>
                <a:latin typeface="Cambria" pitchFamily="18" charset="0"/>
                <a:ea typeface="+mj-ea"/>
                <a:cs typeface="+mj-cs"/>
              </a:rPr>
              <a:t>PROFIT &amp; LOSS</a:t>
            </a:r>
            <a:endParaRPr lang="en-US" sz="3600" cap="all" dirty="0">
              <a:solidFill>
                <a:schemeClr val="tx2"/>
              </a:solidFill>
              <a:latin typeface="Cambria" pitchFamily="18" charset="0"/>
              <a:ea typeface="+mj-ea"/>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1000" y="5791200"/>
            <a:ext cx="954024" cy="725058"/>
          </a:xfrm>
          <a:prstGeom prst="rect">
            <a:avLst/>
          </a:prstGeom>
        </p:spPr>
      </p:pic>
    </p:spTree>
    <p:extLst>
      <p:ext uri="{BB962C8B-B14F-4D97-AF65-F5344CB8AC3E}">
        <p14:creationId xmlns:p14="http://schemas.microsoft.com/office/powerpoint/2010/main" val="3011425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500"/>
                                        <p:tgtEl>
                                          <p:spTgt spid="2">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fade">
                                      <p:cBhvr>
                                        <p:cTn id="15" dur="500"/>
                                        <p:tgtEl>
                                          <p:spTgt spid="2">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6" end="6"/>
                                            </p:txEl>
                                          </p:spTgt>
                                        </p:tgtEl>
                                        <p:attrNameLst>
                                          <p:attrName>style.visibility</p:attrName>
                                        </p:attrNameLst>
                                      </p:cBhvr>
                                      <p:to>
                                        <p:strVal val="visible"/>
                                      </p:to>
                                    </p:set>
                                    <p:animEffect transition="in" filter="fade">
                                      <p:cBhvr>
                                        <p:cTn id="18" dur="500"/>
                                        <p:tgtEl>
                                          <p:spTgt spid="2">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animEffect transition="in" filter="fade">
                                      <p:cBhvr>
                                        <p:cTn id="21" dur="500"/>
                                        <p:tgtEl>
                                          <p:spTgt spid="2">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8" end="8"/>
                                            </p:txEl>
                                          </p:spTgt>
                                        </p:tgtEl>
                                        <p:attrNameLst>
                                          <p:attrName>style.visibility</p:attrName>
                                        </p:attrNameLst>
                                      </p:cBhvr>
                                      <p:to>
                                        <p:strVal val="visible"/>
                                      </p:to>
                                    </p:set>
                                    <p:animEffect transition="in" filter="fade">
                                      <p:cBhvr>
                                        <p:cTn id="24"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0"/>
            <a:ext cx="8686800" cy="646331"/>
          </a:xfrm>
          <a:prstGeom prst="rect">
            <a:avLst/>
          </a:prstGeom>
        </p:spPr>
        <p:txBody>
          <a:bodyPr wrap="square">
            <a:spAutoFit/>
          </a:bodyPr>
          <a:lstStyle/>
          <a:p>
            <a:r>
              <a:rPr lang="en-US" sz="3600" cap="all" dirty="0">
                <a:solidFill>
                  <a:schemeClr val="tx2"/>
                </a:solidFill>
                <a:latin typeface="Cambria" pitchFamily="18" charset="0"/>
              </a:rPr>
              <a:t>STATEMENT OF </a:t>
            </a:r>
            <a:r>
              <a:rPr lang="en-US" sz="3600" cap="all" dirty="0" smtClean="0">
                <a:solidFill>
                  <a:schemeClr val="tx2"/>
                </a:solidFill>
                <a:latin typeface="Cambria" pitchFamily="18" charset="0"/>
                <a:ea typeface="+mj-ea"/>
                <a:cs typeface="+mj-cs"/>
              </a:rPr>
              <a:t>PROFIT &amp; LOSS</a:t>
            </a:r>
            <a:endParaRPr lang="en-US" sz="3600" cap="all" dirty="0">
              <a:solidFill>
                <a:schemeClr val="tx2"/>
              </a:solidFill>
              <a:latin typeface="Cambria" pitchFamily="18" charset="0"/>
              <a:ea typeface="+mj-ea"/>
              <a:cs typeface="+mj-cs"/>
            </a:endParaRPr>
          </a:p>
        </p:txBody>
      </p:sp>
      <p:sp>
        <p:nvSpPr>
          <p:cNvPr id="4" name="Rectangle 3"/>
          <p:cNvSpPr/>
          <p:nvPr/>
        </p:nvSpPr>
        <p:spPr>
          <a:xfrm>
            <a:off x="655320" y="762000"/>
            <a:ext cx="8686801" cy="4462760"/>
          </a:xfrm>
          <a:prstGeom prst="rect">
            <a:avLst/>
          </a:prstGeom>
        </p:spPr>
        <p:txBody>
          <a:bodyPr wrap="square">
            <a:spAutoFit/>
          </a:bodyPr>
          <a:lstStyle/>
          <a:p>
            <a:pPr>
              <a:spcBef>
                <a:spcPts val="1200"/>
              </a:spcBef>
            </a:pPr>
            <a:r>
              <a:rPr lang="en-US" sz="2500" dirty="0" smtClean="0">
                <a:latin typeface="Arial" pitchFamily="34" charset="0"/>
                <a:cs typeface="Arial" pitchFamily="34" charset="0"/>
              </a:rPr>
              <a:t>PROFIT / LOSS FROM DISCONTINUING OPERATIONS</a:t>
            </a:r>
          </a:p>
          <a:p>
            <a:pPr marL="285750" indent="-285750">
              <a:spcBef>
                <a:spcPts val="1200"/>
              </a:spcBef>
              <a:buFont typeface="Wingdings" pitchFamily="2" charset="2"/>
              <a:buChar char="v"/>
            </a:pPr>
            <a:r>
              <a:rPr lang="en-US" dirty="0" smtClean="0">
                <a:latin typeface="Arial" pitchFamily="34" charset="0"/>
                <a:cs typeface="Arial" pitchFamily="34" charset="0"/>
              </a:rPr>
              <a:t>Disclosure required in line with AS-24 of ICAI</a:t>
            </a:r>
          </a:p>
          <a:p>
            <a:pPr marL="285750" indent="-285750">
              <a:spcBef>
                <a:spcPts val="1200"/>
              </a:spcBef>
              <a:buFont typeface="Wingdings" pitchFamily="2" charset="2"/>
              <a:buChar char="v"/>
            </a:pPr>
            <a:r>
              <a:rPr lang="en-US" dirty="0" smtClean="0">
                <a:latin typeface="Arial" pitchFamily="34" charset="0"/>
                <a:cs typeface="Arial" pitchFamily="34" charset="0"/>
              </a:rPr>
              <a:t>On the face of the statement of profit and loss</a:t>
            </a:r>
          </a:p>
          <a:p>
            <a:pPr marL="285750" indent="-285750">
              <a:spcBef>
                <a:spcPts val="1200"/>
              </a:spcBef>
              <a:buFont typeface="Wingdings" pitchFamily="2" charset="2"/>
              <a:buChar char="v"/>
            </a:pPr>
            <a:r>
              <a:rPr lang="en-US" dirty="0" smtClean="0">
                <a:latin typeface="Arial" pitchFamily="34" charset="0"/>
                <a:cs typeface="Arial" pitchFamily="34" charset="0"/>
              </a:rPr>
              <a:t>Tax expense / credit in relation to discontinuing operations disclosed separately</a:t>
            </a:r>
          </a:p>
          <a:p>
            <a:pPr marL="285750" indent="-285750">
              <a:spcBef>
                <a:spcPts val="1200"/>
              </a:spcBef>
              <a:buFont typeface="Wingdings" pitchFamily="2" charset="2"/>
              <a:buChar char="v"/>
            </a:pPr>
            <a:endParaRPr lang="en-US" dirty="0">
              <a:latin typeface="Arial" pitchFamily="34" charset="0"/>
              <a:cs typeface="Arial" pitchFamily="34" charset="0"/>
            </a:endParaRPr>
          </a:p>
          <a:p>
            <a:pPr>
              <a:spcBef>
                <a:spcPts val="1200"/>
              </a:spcBef>
            </a:pPr>
            <a:r>
              <a:rPr lang="en-US" sz="2500" dirty="0" smtClean="0">
                <a:latin typeface="Arial" pitchFamily="34" charset="0"/>
                <a:cs typeface="Arial" pitchFamily="34" charset="0"/>
              </a:rPr>
              <a:t>EARNINGS PER SHARE</a:t>
            </a:r>
            <a:endParaRPr lang="en-US" sz="2500" dirty="0">
              <a:latin typeface="Arial" pitchFamily="34" charset="0"/>
              <a:cs typeface="Arial" pitchFamily="34" charset="0"/>
            </a:endParaRPr>
          </a:p>
          <a:p>
            <a:pPr marL="285750" indent="-285750">
              <a:spcBef>
                <a:spcPts val="1200"/>
              </a:spcBef>
              <a:buFont typeface="Wingdings" pitchFamily="2" charset="2"/>
              <a:buChar char="v"/>
            </a:pPr>
            <a:r>
              <a:rPr lang="en-US" dirty="0" smtClean="0">
                <a:latin typeface="Arial" pitchFamily="34" charset="0"/>
                <a:cs typeface="Arial" pitchFamily="34" charset="0"/>
              </a:rPr>
              <a:t>Disclosure required in line with AS-20 of ICAI.</a:t>
            </a:r>
          </a:p>
          <a:p>
            <a:pPr marL="285750" indent="-285750">
              <a:spcBef>
                <a:spcPts val="1200"/>
              </a:spcBef>
              <a:buFont typeface="Wingdings" pitchFamily="2" charset="2"/>
              <a:buChar char="v"/>
            </a:pPr>
            <a:r>
              <a:rPr lang="en-US" dirty="0" smtClean="0">
                <a:latin typeface="Arial" pitchFamily="34" charset="0"/>
                <a:cs typeface="Arial" pitchFamily="34" charset="0"/>
              </a:rPr>
              <a:t>Basic and diluted EPS to be disclosed</a:t>
            </a:r>
          </a:p>
          <a:p>
            <a:pPr marL="285750" indent="-285750">
              <a:spcBef>
                <a:spcPts val="1200"/>
              </a:spcBef>
              <a:buFont typeface="Wingdings" pitchFamily="2" charset="2"/>
              <a:buChar char="v"/>
            </a:pPr>
            <a:r>
              <a:rPr lang="en-US" dirty="0" smtClean="0">
                <a:latin typeface="Arial" pitchFamily="34" charset="0"/>
                <a:cs typeface="Arial" pitchFamily="34" charset="0"/>
              </a:rPr>
              <a:t>Even if negative, loss per share to be disclosed</a:t>
            </a:r>
          </a:p>
          <a:p>
            <a:pPr marL="285750" indent="-285750">
              <a:spcBef>
                <a:spcPts val="1200"/>
              </a:spcBef>
              <a:buFont typeface="Wingdings" pitchFamily="2" charset="2"/>
              <a:buChar char="v"/>
            </a:pPr>
            <a:r>
              <a:rPr lang="en-US" dirty="0" smtClean="0">
                <a:latin typeface="Arial" pitchFamily="34" charset="0"/>
                <a:cs typeface="Arial" pitchFamily="34" charset="0"/>
              </a:rPr>
              <a:t>Nominal value per share also to be disclosed.</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7848" y="5638800"/>
            <a:ext cx="954024" cy="725058"/>
          </a:xfrm>
          <a:prstGeom prst="rect">
            <a:avLst/>
          </a:prstGeom>
        </p:spPr>
      </p:pic>
    </p:spTree>
    <p:extLst>
      <p:ext uri="{BB962C8B-B14F-4D97-AF65-F5344CB8AC3E}">
        <p14:creationId xmlns:p14="http://schemas.microsoft.com/office/powerpoint/2010/main" val="905238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fade">
                                      <p:cBhvr>
                                        <p:cTn id="21" dur="500"/>
                                        <p:tgtEl>
                                          <p:spTgt spid="4">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animEffect transition="in" filter="fade">
                                      <p:cBhvr>
                                        <p:cTn id="24" dur="500"/>
                                        <p:tgtEl>
                                          <p:spTgt spid="4">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Effect transition="in" filter="fade">
                                      <p:cBhvr>
                                        <p:cTn id="27" dur="500"/>
                                        <p:tgtEl>
                                          <p:spTgt spid="4">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4">
                                            <p:txEl>
                                              <p:pRg st="8" end="8"/>
                                            </p:txEl>
                                          </p:spTgt>
                                        </p:tgtEl>
                                        <p:attrNameLst>
                                          <p:attrName>style.visibility</p:attrName>
                                        </p:attrNameLst>
                                      </p:cBhvr>
                                      <p:to>
                                        <p:strVal val="visible"/>
                                      </p:to>
                                    </p:set>
                                    <p:animEffect transition="in" filter="fade">
                                      <p:cBhvr>
                                        <p:cTn id="30" dur="500"/>
                                        <p:tgtEl>
                                          <p:spTgt spid="4">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4">
                                            <p:txEl>
                                              <p:pRg st="9" end="9"/>
                                            </p:txEl>
                                          </p:spTgt>
                                        </p:tgtEl>
                                        <p:attrNameLst>
                                          <p:attrName>style.visibility</p:attrName>
                                        </p:attrNameLst>
                                      </p:cBhvr>
                                      <p:to>
                                        <p:strVal val="visible"/>
                                      </p:to>
                                    </p:set>
                                    <p:animEffect transition="in" filter="fade">
                                      <p:cBhvr>
                                        <p:cTn id="33"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0"/>
            <a:ext cx="77724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DISCLOSURES NO LONGER REQUIRED</a:t>
            </a:r>
            <a:endParaRPr lang="en-US" sz="3600" cap="all" dirty="0">
              <a:solidFill>
                <a:schemeClr val="tx2"/>
              </a:solidFill>
              <a:latin typeface="Cambria" pitchFamily="18" charset="0"/>
              <a:ea typeface="+mj-ea"/>
              <a:cs typeface="+mj-cs"/>
            </a:endParaRPr>
          </a:p>
        </p:txBody>
      </p:sp>
      <p:sp>
        <p:nvSpPr>
          <p:cNvPr id="5" name="Rectangle 4"/>
          <p:cNvSpPr/>
          <p:nvPr/>
        </p:nvSpPr>
        <p:spPr>
          <a:xfrm>
            <a:off x="609599" y="762000"/>
            <a:ext cx="8686801" cy="3739485"/>
          </a:xfrm>
          <a:prstGeom prst="rect">
            <a:avLst/>
          </a:prstGeom>
        </p:spPr>
        <p:txBody>
          <a:bodyPr wrap="square">
            <a:spAutoFit/>
          </a:bodyPr>
          <a:lstStyle/>
          <a:p>
            <a:pPr marL="285750" indent="-285750">
              <a:spcBef>
                <a:spcPts val="1800"/>
              </a:spcBef>
              <a:buFont typeface="Wingdings" pitchFamily="2" charset="2"/>
              <a:buChar char="v"/>
            </a:pPr>
            <a:r>
              <a:rPr lang="en-US" dirty="0">
                <a:latin typeface="Arial" pitchFamily="34" charset="0"/>
                <a:cs typeface="Arial" pitchFamily="34" charset="0"/>
              </a:rPr>
              <a:t>Disclosures relating to managerial remuneration and computation </a:t>
            </a:r>
            <a:r>
              <a:rPr lang="en-US" dirty="0" smtClean="0">
                <a:latin typeface="Arial" pitchFamily="34" charset="0"/>
                <a:cs typeface="Arial" pitchFamily="34" charset="0"/>
              </a:rPr>
              <a:t>of net </a:t>
            </a:r>
            <a:r>
              <a:rPr lang="en-US" dirty="0">
                <a:latin typeface="Arial" pitchFamily="34" charset="0"/>
                <a:cs typeface="Arial" pitchFamily="34" charset="0"/>
              </a:rPr>
              <a:t>profits for calculation of </a:t>
            </a:r>
            <a:r>
              <a:rPr lang="en-US" dirty="0" smtClean="0">
                <a:latin typeface="Arial" pitchFamily="34" charset="0"/>
                <a:cs typeface="Arial" pitchFamily="34" charset="0"/>
              </a:rPr>
              <a:t>commission</a:t>
            </a:r>
          </a:p>
          <a:p>
            <a:pPr marL="285750" indent="-285750">
              <a:spcBef>
                <a:spcPts val="1800"/>
              </a:spcBef>
              <a:buFont typeface="Wingdings" pitchFamily="2" charset="2"/>
              <a:buChar char="v"/>
            </a:pPr>
            <a:r>
              <a:rPr lang="en-US" dirty="0" smtClean="0">
                <a:latin typeface="Arial" pitchFamily="34" charset="0"/>
                <a:cs typeface="Arial" pitchFamily="34" charset="0"/>
              </a:rPr>
              <a:t>Information </a:t>
            </a:r>
            <a:r>
              <a:rPr lang="en-US" dirty="0">
                <a:latin typeface="Arial" pitchFamily="34" charset="0"/>
                <a:cs typeface="Arial" pitchFamily="34" charset="0"/>
              </a:rPr>
              <a:t>relating to licensed capacity, installed capacity and </a:t>
            </a:r>
            <a:r>
              <a:rPr lang="en-US" dirty="0" smtClean="0">
                <a:latin typeface="Arial" pitchFamily="34" charset="0"/>
                <a:cs typeface="Arial" pitchFamily="34" charset="0"/>
              </a:rPr>
              <a:t>actual production</a:t>
            </a:r>
            <a:endParaRPr lang="en-US" dirty="0">
              <a:latin typeface="Arial" pitchFamily="34" charset="0"/>
              <a:cs typeface="Arial" pitchFamily="34" charset="0"/>
            </a:endParaRPr>
          </a:p>
          <a:p>
            <a:pPr marL="285750" indent="-285750">
              <a:spcBef>
                <a:spcPts val="1800"/>
              </a:spcBef>
              <a:buFont typeface="Wingdings" pitchFamily="2" charset="2"/>
              <a:buChar char="v"/>
            </a:pPr>
            <a:r>
              <a:rPr lang="en-US" dirty="0" smtClean="0">
                <a:latin typeface="Arial" pitchFamily="34" charset="0"/>
                <a:cs typeface="Arial" pitchFamily="34" charset="0"/>
              </a:rPr>
              <a:t>Information </a:t>
            </a:r>
            <a:r>
              <a:rPr lang="en-US" dirty="0">
                <a:latin typeface="Arial" pitchFamily="34" charset="0"/>
                <a:cs typeface="Arial" pitchFamily="34" charset="0"/>
              </a:rPr>
              <a:t>on investments purchased and sold during the </a:t>
            </a:r>
            <a:r>
              <a:rPr lang="en-US" dirty="0" smtClean="0">
                <a:latin typeface="Arial" pitchFamily="34" charset="0"/>
                <a:cs typeface="Arial" pitchFamily="34" charset="0"/>
              </a:rPr>
              <a:t>year</a:t>
            </a:r>
          </a:p>
          <a:p>
            <a:pPr marL="285750" indent="-285750">
              <a:spcBef>
                <a:spcPts val="1800"/>
              </a:spcBef>
              <a:buFont typeface="Wingdings" pitchFamily="2" charset="2"/>
              <a:buChar char="v"/>
            </a:pPr>
            <a:r>
              <a:rPr lang="en-US" dirty="0" smtClean="0">
                <a:latin typeface="Arial" pitchFamily="34" charset="0"/>
                <a:cs typeface="Arial" pitchFamily="34" charset="0"/>
              </a:rPr>
              <a:t>Investments</a:t>
            </a:r>
            <a:r>
              <a:rPr lang="en-US" dirty="0">
                <a:latin typeface="Arial" pitchFamily="34" charset="0"/>
                <a:cs typeface="Arial" pitchFamily="34" charset="0"/>
              </a:rPr>
              <a:t>, sundry debtors and loans &amp; advances pertaining </a:t>
            </a:r>
            <a:r>
              <a:rPr lang="en-US" dirty="0" smtClean="0">
                <a:latin typeface="Arial" pitchFamily="34" charset="0"/>
                <a:cs typeface="Arial" pitchFamily="34" charset="0"/>
              </a:rPr>
              <a:t>to companies </a:t>
            </a:r>
            <a:r>
              <a:rPr lang="en-US" dirty="0">
                <a:latin typeface="Arial" pitchFamily="34" charset="0"/>
                <a:cs typeface="Arial" pitchFamily="34" charset="0"/>
              </a:rPr>
              <a:t>under the same </a:t>
            </a:r>
            <a:r>
              <a:rPr lang="en-US" dirty="0" smtClean="0">
                <a:latin typeface="Arial" pitchFamily="34" charset="0"/>
                <a:cs typeface="Arial" pitchFamily="34" charset="0"/>
              </a:rPr>
              <a:t>management</a:t>
            </a:r>
            <a:r>
              <a:rPr lang="en-US" dirty="0">
                <a:latin typeface="Arial" pitchFamily="34" charset="0"/>
                <a:cs typeface="Arial" pitchFamily="34" charset="0"/>
              </a:rPr>
              <a:t> </a:t>
            </a:r>
            <a:endParaRPr lang="en-US" dirty="0" smtClean="0">
              <a:latin typeface="Arial" pitchFamily="34" charset="0"/>
              <a:cs typeface="Arial" pitchFamily="34" charset="0"/>
            </a:endParaRPr>
          </a:p>
          <a:p>
            <a:pPr marL="285750" indent="-285750">
              <a:spcBef>
                <a:spcPts val="1800"/>
              </a:spcBef>
              <a:buFont typeface="Wingdings" pitchFamily="2" charset="2"/>
              <a:buChar char="v"/>
            </a:pPr>
            <a:r>
              <a:rPr lang="en-US" dirty="0" smtClean="0">
                <a:latin typeface="Arial" pitchFamily="34" charset="0"/>
                <a:cs typeface="Arial" pitchFamily="34" charset="0"/>
              </a:rPr>
              <a:t>Maximum </a:t>
            </a:r>
            <a:r>
              <a:rPr lang="en-US" dirty="0">
                <a:latin typeface="Arial" pitchFamily="34" charset="0"/>
                <a:cs typeface="Arial" pitchFamily="34" charset="0"/>
              </a:rPr>
              <a:t>amounts due on account of loans and advances </a:t>
            </a:r>
            <a:r>
              <a:rPr lang="en-US" dirty="0" smtClean="0">
                <a:latin typeface="Arial" pitchFamily="34" charset="0"/>
                <a:cs typeface="Arial" pitchFamily="34" charset="0"/>
              </a:rPr>
              <a:t>from directors </a:t>
            </a:r>
            <a:r>
              <a:rPr lang="en-US" dirty="0">
                <a:latin typeface="Arial" pitchFamily="34" charset="0"/>
                <a:cs typeface="Arial" pitchFamily="34" charset="0"/>
              </a:rPr>
              <a:t>or officers of the </a:t>
            </a:r>
            <a:r>
              <a:rPr lang="en-US" dirty="0" smtClean="0">
                <a:latin typeface="Arial" pitchFamily="34" charset="0"/>
                <a:cs typeface="Arial" pitchFamily="34" charset="0"/>
              </a:rPr>
              <a:t>company</a:t>
            </a:r>
          </a:p>
          <a:p>
            <a:pPr marL="285750" indent="-285750">
              <a:spcBef>
                <a:spcPts val="1800"/>
              </a:spcBef>
              <a:buFont typeface="Wingdings" pitchFamily="2" charset="2"/>
              <a:buChar char="v"/>
            </a:pPr>
            <a:r>
              <a:rPr lang="en-US" dirty="0" smtClean="0">
                <a:latin typeface="Arial" pitchFamily="34" charset="0"/>
                <a:cs typeface="Arial" pitchFamily="34" charset="0"/>
              </a:rPr>
              <a:t>Commission</a:t>
            </a:r>
            <a:r>
              <a:rPr lang="en-US" dirty="0">
                <a:latin typeface="Arial" pitchFamily="34" charset="0"/>
                <a:cs typeface="Arial" pitchFamily="34" charset="0"/>
              </a:rPr>
              <a:t>, brokerage and non-trade </a:t>
            </a:r>
            <a:r>
              <a:rPr lang="en-US" dirty="0" smtClean="0">
                <a:latin typeface="Arial" pitchFamily="34" charset="0"/>
                <a:cs typeface="Arial" pitchFamily="34" charset="0"/>
              </a:rPr>
              <a:t>discounts</a:t>
            </a:r>
            <a:endParaRPr lang="en-US" dirty="0">
              <a:latin typeface="Arial"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7848" y="5638800"/>
            <a:ext cx="954024" cy="725058"/>
          </a:xfrm>
          <a:prstGeom prst="rect">
            <a:avLst/>
          </a:prstGeom>
        </p:spPr>
      </p:pic>
    </p:spTree>
    <p:extLst>
      <p:ext uri="{BB962C8B-B14F-4D97-AF65-F5344CB8AC3E}">
        <p14:creationId xmlns:p14="http://schemas.microsoft.com/office/powerpoint/2010/main" val="323493231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572000"/>
            <a:ext cx="9144000" cy="45719"/>
          </a:xfrm>
          <a:prstGeom prst="rect">
            <a:avLst/>
          </a:prstGeom>
        </p:spPr>
      </p:pic>
      <p:sp>
        <p:nvSpPr>
          <p:cNvPr id="6" name="Rectangle 5"/>
          <p:cNvSpPr/>
          <p:nvPr/>
        </p:nvSpPr>
        <p:spPr>
          <a:xfrm>
            <a:off x="228600" y="572869"/>
            <a:ext cx="8686800" cy="3170099"/>
          </a:xfrm>
          <a:prstGeom prst="rect">
            <a:avLst/>
          </a:prstGeom>
        </p:spPr>
        <p:txBody>
          <a:bodyPr wrap="square">
            <a:spAutoFit/>
          </a:bodyPr>
          <a:lstStyle/>
          <a:p>
            <a:r>
              <a:rPr lang="en-US" sz="4000" cap="all" dirty="0" smtClean="0">
                <a:solidFill>
                  <a:schemeClr val="accent1">
                    <a:lumMod val="40000"/>
                    <a:lumOff val="60000"/>
                  </a:schemeClr>
                </a:solidFill>
                <a:latin typeface="Cambria" pitchFamily="18" charset="0"/>
                <a:ea typeface="+mj-ea"/>
                <a:cs typeface="+mj-cs"/>
              </a:rPr>
              <a:t>            </a:t>
            </a:r>
          </a:p>
          <a:p>
            <a:endParaRPr lang="en-US" sz="4000" cap="all" dirty="0">
              <a:solidFill>
                <a:schemeClr val="accent1">
                  <a:lumMod val="40000"/>
                  <a:lumOff val="60000"/>
                </a:schemeClr>
              </a:solidFill>
              <a:latin typeface="Cambria" pitchFamily="18" charset="0"/>
              <a:ea typeface="+mj-ea"/>
              <a:cs typeface="+mj-cs"/>
            </a:endParaRPr>
          </a:p>
          <a:p>
            <a:endParaRPr lang="en-US" sz="4000" cap="all" dirty="0" smtClean="0">
              <a:solidFill>
                <a:schemeClr val="accent1">
                  <a:lumMod val="40000"/>
                  <a:lumOff val="60000"/>
                </a:schemeClr>
              </a:solidFill>
              <a:latin typeface="Cambria" pitchFamily="18" charset="0"/>
              <a:ea typeface="+mj-ea"/>
              <a:cs typeface="+mj-cs"/>
            </a:endParaRPr>
          </a:p>
          <a:p>
            <a:endParaRPr lang="en-US" sz="4000" cap="all" dirty="0">
              <a:solidFill>
                <a:schemeClr val="accent1">
                  <a:lumMod val="40000"/>
                  <a:lumOff val="60000"/>
                </a:schemeClr>
              </a:solidFill>
              <a:latin typeface="Cambria" pitchFamily="18" charset="0"/>
              <a:ea typeface="+mj-ea"/>
              <a:cs typeface="+mj-cs"/>
            </a:endParaRPr>
          </a:p>
          <a:p>
            <a:r>
              <a:rPr lang="en-US" sz="4000" cap="all" dirty="0">
                <a:solidFill>
                  <a:schemeClr val="accent1">
                    <a:lumMod val="40000"/>
                    <a:lumOff val="60000"/>
                  </a:schemeClr>
                </a:solidFill>
                <a:latin typeface="Cambria" pitchFamily="18" charset="0"/>
                <a:ea typeface="+mj-ea"/>
                <a:cs typeface="+mj-cs"/>
              </a:rPr>
              <a:t> </a:t>
            </a:r>
            <a:r>
              <a:rPr lang="en-US" sz="4000" cap="all" dirty="0" smtClean="0">
                <a:solidFill>
                  <a:schemeClr val="accent1">
                    <a:lumMod val="40000"/>
                    <a:lumOff val="60000"/>
                  </a:schemeClr>
                </a:solidFill>
                <a:latin typeface="Cambria" pitchFamily="18" charset="0"/>
                <a:ea typeface="+mj-ea"/>
                <a:cs typeface="+mj-cs"/>
              </a:rPr>
              <a:t>                    </a:t>
            </a:r>
            <a:r>
              <a:rPr lang="en-US" sz="4000" cap="all" dirty="0" smtClean="0">
                <a:solidFill>
                  <a:schemeClr val="accent1">
                    <a:lumMod val="40000"/>
                    <a:lumOff val="60000"/>
                  </a:schemeClr>
                </a:solidFill>
                <a:latin typeface="Cambria" pitchFamily="18" charset="0"/>
                <a:ea typeface="+mj-ea"/>
                <a:cs typeface="+mj-cs"/>
              </a:rPr>
              <a:t>  </a:t>
            </a:r>
            <a:r>
              <a:rPr lang="en-US" sz="4000" cap="all" dirty="0" smtClean="0">
                <a:latin typeface="Cambria" pitchFamily="18" charset="0"/>
                <a:ea typeface="+mj-ea"/>
                <a:cs typeface="+mj-cs"/>
              </a:rPr>
              <a:t>Thank </a:t>
            </a:r>
            <a:r>
              <a:rPr lang="en-US" sz="4000" cap="all" dirty="0" smtClean="0">
                <a:latin typeface="Cambria" pitchFamily="18" charset="0"/>
                <a:ea typeface="+mj-ea"/>
                <a:cs typeface="+mj-cs"/>
              </a:rPr>
              <a:t>you…</a:t>
            </a:r>
            <a:endParaRPr lang="en-US" sz="4000" cap="all" dirty="0">
              <a:latin typeface="Cambria" pitchFamily="18" charset="0"/>
              <a:ea typeface="+mj-ea"/>
              <a:cs typeface="+mj-cs"/>
            </a:endParaRPr>
          </a:p>
        </p:txBody>
      </p:sp>
    </p:spTree>
    <p:extLst>
      <p:ext uri="{BB962C8B-B14F-4D97-AF65-F5344CB8AC3E}">
        <p14:creationId xmlns:p14="http://schemas.microsoft.com/office/powerpoint/2010/main" val="780546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28600" y="304800"/>
            <a:ext cx="8686800" cy="838200"/>
          </a:xfrm>
        </p:spPr>
        <p:txBody>
          <a:bodyPr>
            <a:normAutofit/>
          </a:bodyPr>
          <a:lstStyle/>
          <a:p>
            <a:r>
              <a:rPr lang="en-US" dirty="0">
                <a:effectLst/>
                <a:latin typeface="Cambria" pitchFamily="18" charset="0"/>
              </a:rPr>
              <a:t>Background and legal standing</a:t>
            </a:r>
            <a:endParaRPr lang="en-US" dirty="0"/>
          </a:p>
        </p:txBody>
      </p:sp>
      <p:sp>
        <p:nvSpPr>
          <p:cNvPr id="3" name="Content Placeholder 2"/>
          <p:cNvSpPr>
            <a:spLocks noGrp="1"/>
          </p:cNvSpPr>
          <p:nvPr>
            <p:ph idx="1"/>
          </p:nvPr>
        </p:nvSpPr>
        <p:spPr>
          <a:xfrm>
            <a:off x="748961" y="1981200"/>
            <a:ext cx="7704667" cy="3332816"/>
          </a:xfrm>
        </p:spPr>
        <p:txBody>
          <a:bodyPr>
            <a:normAutofit/>
          </a:bodyPr>
          <a:lstStyle/>
          <a:p>
            <a:pPr algn="just">
              <a:buClrTx/>
              <a:buFont typeface="Wingdings" pitchFamily="2" charset="2"/>
              <a:buChar char="v"/>
            </a:pPr>
            <a:r>
              <a:rPr lang="en-US" dirty="0" smtClean="0">
                <a:solidFill>
                  <a:schemeClr val="tx1"/>
                </a:solidFill>
                <a:latin typeface="Arial" pitchFamily="34" charset="0"/>
                <a:cs typeface="Arial" pitchFamily="34" charset="0"/>
              </a:rPr>
              <a:t>Interim results of listed companies – SEBI has issued new format of disclosure of interim results on 16</a:t>
            </a:r>
            <a:r>
              <a:rPr lang="en-US" baseline="30000" dirty="0" smtClean="0">
                <a:solidFill>
                  <a:schemeClr val="tx1"/>
                </a:solidFill>
                <a:latin typeface="Arial" pitchFamily="34" charset="0"/>
                <a:cs typeface="Arial" pitchFamily="34" charset="0"/>
              </a:rPr>
              <a:t>th</a:t>
            </a:r>
            <a:r>
              <a:rPr lang="en-US" dirty="0" smtClean="0">
                <a:solidFill>
                  <a:schemeClr val="tx1"/>
                </a:solidFill>
                <a:latin typeface="Arial" pitchFamily="34" charset="0"/>
                <a:cs typeface="Arial" pitchFamily="34" charset="0"/>
              </a:rPr>
              <a:t> April 2012 in line with Revised Schedule VI.</a:t>
            </a:r>
          </a:p>
          <a:p>
            <a:pPr algn="just">
              <a:buClrTx/>
              <a:buFont typeface="Wingdings" pitchFamily="2" charset="2"/>
              <a:buChar char="v"/>
            </a:pPr>
            <a:endParaRPr lang="en-US" dirty="0" smtClean="0">
              <a:solidFill>
                <a:schemeClr val="tx1"/>
              </a:solidFill>
              <a:latin typeface="Arial" pitchFamily="34" charset="0"/>
              <a:cs typeface="Arial" pitchFamily="34" charset="0"/>
            </a:endParaRPr>
          </a:p>
          <a:p>
            <a:pPr algn="just">
              <a:buClrTx/>
              <a:buFont typeface="Wingdings" pitchFamily="2" charset="2"/>
              <a:buChar char="v"/>
            </a:pPr>
            <a:r>
              <a:rPr lang="en-US" dirty="0" smtClean="0">
                <a:solidFill>
                  <a:schemeClr val="tx1"/>
                </a:solidFill>
                <a:latin typeface="Arial" pitchFamily="34" charset="0"/>
                <a:cs typeface="Arial" pitchFamily="34" charset="0"/>
              </a:rPr>
              <a:t>Guidance </a:t>
            </a:r>
            <a:r>
              <a:rPr lang="en-US" dirty="0">
                <a:solidFill>
                  <a:schemeClr val="tx1"/>
                </a:solidFill>
                <a:latin typeface="Arial" pitchFamily="34" charset="0"/>
                <a:cs typeface="Arial" pitchFamily="34" charset="0"/>
              </a:rPr>
              <a:t>Note to the Revised Schedule VI to the Companies Act,1956 by </a:t>
            </a:r>
            <a:r>
              <a:rPr lang="en-US" dirty="0" smtClean="0">
                <a:solidFill>
                  <a:schemeClr val="tx1"/>
                </a:solidFill>
                <a:latin typeface="Arial" pitchFamily="34" charset="0"/>
                <a:cs typeface="Arial" pitchFamily="34" charset="0"/>
              </a:rPr>
              <a:t>ICAI – Finalised Dec 2011.</a:t>
            </a:r>
          </a:p>
          <a:p>
            <a:pPr marL="0" indent="0" algn="just">
              <a:buClrTx/>
              <a:buNone/>
            </a:pPr>
            <a:endParaRPr lang="en-US" dirty="0">
              <a:solidFill>
                <a:schemeClr val="tx1"/>
              </a:solidFill>
              <a:latin typeface="Arial" pitchFamily="34" charset="0"/>
              <a:cs typeface="Arial"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1376" y="5791200"/>
            <a:ext cx="954024" cy="725058"/>
          </a:xfrm>
          <a:prstGeom prst="rect">
            <a:avLst/>
          </a:prstGeom>
        </p:spPr>
      </p:pic>
    </p:spTree>
    <p:extLst>
      <p:ext uri="{BB962C8B-B14F-4D97-AF65-F5344CB8AC3E}">
        <p14:creationId xmlns:p14="http://schemas.microsoft.com/office/powerpoint/2010/main" val="4028513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73763"/>
            <a:ext cx="8686800" cy="5257800"/>
          </a:xfrm>
        </p:spPr>
        <p:txBody>
          <a:bodyPr>
            <a:noAutofit/>
          </a:bodyPr>
          <a:lstStyle/>
          <a:p>
            <a:pPr algn="just">
              <a:spcBef>
                <a:spcPts val="4000"/>
              </a:spcBef>
              <a:buClrTx/>
              <a:buFont typeface="Wingdings" pitchFamily="2" charset="2"/>
              <a:buChar char="v"/>
            </a:pPr>
            <a:r>
              <a:rPr lang="en-US" sz="2800" dirty="0" smtClean="0">
                <a:solidFill>
                  <a:schemeClr val="tx1"/>
                </a:solidFill>
                <a:latin typeface="Arial" pitchFamily="34" charset="0"/>
                <a:cs typeface="Arial" pitchFamily="34" charset="0"/>
              </a:rPr>
              <a:t>“Format” of Profit &amp; Loss Account introduced. Horizontal  format of BS, PL no longer permitted.</a:t>
            </a:r>
          </a:p>
          <a:p>
            <a:pPr algn="just">
              <a:spcBef>
                <a:spcPts val="4000"/>
              </a:spcBef>
              <a:buClrTx/>
              <a:buFont typeface="Wingdings" pitchFamily="2" charset="2"/>
              <a:buChar char="v"/>
            </a:pPr>
            <a:r>
              <a:rPr lang="en-US" sz="2800" dirty="0" smtClean="0">
                <a:solidFill>
                  <a:schemeClr val="tx1"/>
                </a:solidFill>
                <a:latin typeface="Arial" pitchFamily="34" charset="0"/>
                <a:cs typeface="Arial" pitchFamily="34" charset="0"/>
              </a:rPr>
              <a:t>Current and non-current classification introduced for presentation of assets and liabilities – Liquidity based approach vis-à-vis security based approach.</a:t>
            </a:r>
          </a:p>
          <a:p>
            <a:pPr algn="just">
              <a:spcBef>
                <a:spcPts val="4000"/>
              </a:spcBef>
              <a:buClrTx/>
              <a:buFont typeface="Wingdings" pitchFamily="2" charset="2"/>
              <a:buChar char="v"/>
            </a:pPr>
            <a:r>
              <a:rPr lang="en-US" sz="2800" dirty="0" smtClean="0">
                <a:solidFill>
                  <a:schemeClr val="tx1"/>
                </a:solidFill>
                <a:latin typeface="Arial" pitchFamily="34" charset="0"/>
                <a:cs typeface="Arial" pitchFamily="34" charset="0"/>
              </a:rPr>
              <a:t>Appropriations not reflected in P&amp;L. Instead to be disclosed as a part of Reserves and Surplus.</a:t>
            </a:r>
          </a:p>
          <a:p>
            <a:pPr algn="just">
              <a:spcBef>
                <a:spcPts val="4000"/>
              </a:spcBef>
              <a:buClrTx/>
              <a:buFont typeface="Wingdings" pitchFamily="2" charset="2"/>
              <a:buChar char="v"/>
            </a:pPr>
            <a:r>
              <a:rPr lang="en-US" sz="2800" dirty="0">
                <a:solidFill>
                  <a:schemeClr val="tx1"/>
                </a:solidFill>
                <a:latin typeface="Arial" pitchFamily="34" charset="0"/>
                <a:cs typeface="Arial" pitchFamily="34" charset="0"/>
              </a:rPr>
              <a:t>Overriding status of AS clearly laid down. Definitions to be drawn from AS</a:t>
            </a:r>
            <a:r>
              <a:rPr lang="en-US" sz="2800" dirty="0" smtClean="0">
                <a:solidFill>
                  <a:schemeClr val="tx1"/>
                </a:solidFill>
                <a:latin typeface="Arial" pitchFamily="34" charset="0"/>
                <a:cs typeface="Arial" pitchFamily="34" charset="0"/>
              </a:rPr>
              <a:t>.</a:t>
            </a:r>
            <a:endParaRPr lang="en-US" sz="2800" dirty="0">
              <a:solidFill>
                <a:schemeClr val="tx1"/>
              </a:solidFill>
              <a:latin typeface="Arial" pitchFamily="34" charset="0"/>
              <a:cs typeface="Arial" pitchFamily="34" charset="0"/>
            </a:endParaRPr>
          </a:p>
        </p:txBody>
      </p:sp>
      <p:sp>
        <p:nvSpPr>
          <p:cNvPr id="8" name="Rectangle 7"/>
          <p:cNvSpPr/>
          <p:nvPr/>
        </p:nvSpPr>
        <p:spPr>
          <a:xfrm>
            <a:off x="762000" y="3048"/>
            <a:ext cx="52578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STRIKING DISTINCTIONS</a:t>
            </a:r>
            <a:endParaRPr lang="en-US" sz="3600" cap="all" dirty="0">
              <a:solidFill>
                <a:schemeClr val="tx2"/>
              </a:solidFill>
              <a:latin typeface="Cambria" pitchFamily="18" charset="0"/>
              <a:ea typeface="+mj-ea"/>
              <a:cs typeface="+mj-cs"/>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61376" y="5931563"/>
            <a:ext cx="954024" cy="725058"/>
          </a:xfrm>
          <a:prstGeom prst="rect">
            <a:avLst/>
          </a:prstGeom>
        </p:spPr>
      </p:pic>
    </p:spTree>
    <p:extLst>
      <p:ext uri="{BB962C8B-B14F-4D97-AF65-F5344CB8AC3E}">
        <p14:creationId xmlns:p14="http://schemas.microsoft.com/office/powerpoint/2010/main" val="2125312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6331"/>
            <a:ext cx="8686800" cy="4114800"/>
          </a:xfrm>
        </p:spPr>
        <p:txBody>
          <a:bodyPr>
            <a:normAutofit fontScale="77500" lnSpcReduction="20000"/>
          </a:bodyPr>
          <a:lstStyle/>
          <a:p>
            <a:pPr algn="just">
              <a:spcBef>
                <a:spcPts val="4000"/>
              </a:spcBef>
              <a:buClrTx/>
              <a:buFont typeface="Wingdings" pitchFamily="2" charset="2"/>
              <a:buChar char="v"/>
            </a:pPr>
            <a:r>
              <a:rPr lang="en-US" sz="2800" dirty="0" smtClean="0">
                <a:solidFill>
                  <a:schemeClr val="tx1"/>
                </a:solidFill>
                <a:latin typeface="Arial" pitchFamily="34" charset="0"/>
                <a:cs typeface="Arial" pitchFamily="34" charset="0"/>
              </a:rPr>
              <a:t>Concept </a:t>
            </a:r>
            <a:r>
              <a:rPr lang="en-US" sz="2800" dirty="0">
                <a:solidFill>
                  <a:schemeClr val="tx1"/>
                </a:solidFill>
                <a:latin typeface="Arial" pitchFamily="34" charset="0"/>
                <a:cs typeface="Arial" pitchFamily="34" charset="0"/>
              </a:rPr>
              <a:t>of Schedules for break up of amounts done away with, referencing in Notes to Accounts introduced.</a:t>
            </a:r>
          </a:p>
          <a:p>
            <a:pPr algn="just">
              <a:spcBef>
                <a:spcPts val="4000"/>
              </a:spcBef>
              <a:buClrTx/>
              <a:buFont typeface="Wingdings" pitchFamily="2" charset="2"/>
              <a:buChar char="v"/>
            </a:pPr>
            <a:r>
              <a:rPr lang="en-US" sz="2800" dirty="0">
                <a:solidFill>
                  <a:schemeClr val="tx1"/>
                </a:solidFill>
                <a:latin typeface="Arial" pitchFamily="34" charset="0"/>
                <a:cs typeface="Arial" pitchFamily="34" charset="0"/>
              </a:rPr>
              <a:t>“Each” item in the BS, PL to be cross referenced with “any” related information. Balance to be maintained while making </a:t>
            </a:r>
            <a:r>
              <a:rPr lang="en-US" sz="2800" dirty="0" smtClean="0">
                <a:solidFill>
                  <a:schemeClr val="tx1"/>
                </a:solidFill>
                <a:latin typeface="Arial" pitchFamily="34" charset="0"/>
                <a:cs typeface="Arial" pitchFamily="34" charset="0"/>
              </a:rPr>
              <a:t>disclosures.</a:t>
            </a:r>
          </a:p>
          <a:p>
            <a:pPr algn="just">
              <a:spcBef>
                <a:spcPts val="4000"/>
              </a:spcBef>
              <a:buClrTx/>
              <a:buFont typeface="Wingdings" pitchFamily="2" charset="2"/>
              <a:buChar char="v"/>
            </a:pPr>
            <a:r>
              <a:rPr lang="en-US" sz="2800" dirty="0" smtClean="0">
                <a:solidFill>
                  <a:schemeClr val="tx1"/>
                </a:solidFill>
                <a:latin typeface="Arial" pitchFamily="34" charset="0"/>
                <a:cs typeface="Arial" pitchFamily="34" charset="0"/>
              </a:rPr>
              <a:t>Explicit requirement that same unit of measurement be used in BSPL and Notes</a:t>
            </a:r>
            <a:r>
              <a:rPr lang="en-US" dirty="0" smtClean="0">
                <a:solidFill>
                  <a:schemeClr val="tx1"/>
                </a:solidFill>
                <a:latin typeface="Arial" pitchFamily="34" charset="0"/>
                <a:cs typeface="Arial" pitchFamily="34" charset="0"/>
              </a:rPr>
              <a:t>.</a:t>
            </a:r>
          </a:p>
          <a:p>
            <a:pPr algn="just">
              <a:spcBef>
                <a:spcPts val="4000"/>
              </a:spcBef>
              <a:buClrTx/>
              <a:buFont typeface="Wingdings" pitchFamily="2" charset="2"/>
              <a:buChar char="v"/>
            </a:pPr>
            <a:r>
              <a:rPr lang="en-US" sz="2800" dirty="0" smtClean="0">
                <a:solidFill>
                  <a:schemeClr val="tx1"/>
                </a:solidFill>
                <a:latin typeface="Arial" pitchFamily="34" charset="0"/>
                <a:cs typeface="Arial" pitchFamily="34" charset="0"/>
              </a:rPr>
              <a:t>Materiality to be considered in making disclosures.</a:t>
            </a:r>
          </a:p>
        </p:txBody>
      </p:sp>
      <p:sp>
        <p:nvSpPr>
          <p:cNvPr id="6" name="Rectangle 5"/>
          <p:cNvSpPr/>
          <p:nvPr/>
        </p:nvSpPr>
        <p:spPr>
          <a:xfrm>
            <a:off x="838200" y="0"/>
            <a:ext cx="7239000" cy="646331"/>
          </a:xfrm>
          <a:prstGeom prst="rect">
            <a:avLst/>
          </a:prstGeom>
        </p:spPr>
        <p:txBody>
          <a:bodyPr wrap="square">
            <a:spAutoFit/>
          </a:bodyPr>
          <a:lstStyle/>
          <a:p>
            <a:r>
              <a:rPr lang="en-US" sz="3600" cap="all" dirty="0" smtClean="0">
                <a:solidFill>
                  <a:schemeClr val="tx2"/>
                </a:solidFill>
                <a:latin typeface="Cambria" pitchFamily="18" charset="0"/>
                <a:ea typeface="+mj-ea"/>
                <a:cs typeface="+mj-cs"/>
              </a:rPr>
              <a:t>STRIKING </a:t>
            </a:r>
            <a:r>
              <a:rPr lang="en-US" sz="3600" cap="all" dirty="0" smtClean="0">
                <a:solidFill>
                  <a:schemeClr val="tx2"/>
                </a:solidFill>
                <a:latin typeface="Cambria" pitchFamily="18" charset="0"/>
                <a:ea typeface="+mj-ea"/>
                <a:cs typeface="+mj-cs"/>
              </a:rPr>
              <a:t>DISTINCTIONS cont….</a:t>
            </a:r>
            <a:endParaRPr lang="en-US" sz="3600" cap="all" dirty="0">
              <a:solidFill>
                <a:schemeClr val="tx2"/>
              </a:solidFill>
              <a:latin typeface="Cambria" pitchFamily="18" charset="0"/>
              <a:ea typeface="+mj-ea"/>
              <a:cs typeface="+mj-cs"/>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7848" y="5638800"/>
            <a:ext cx="954024" cy="725058"/>
          </a:xfrm>
          <a:prstGeom prst="rect">
            <a:avLst/>
          </a:prstGeom>
        </p:spPr>
      </p:pic>
    </p:spTree>
    <p:extLst>
      <p:ext uri="{BB962C8B-B14F-4D97-AF65-F5344CB8AC3E}">
        <p14:creationId xmlns:p14="http://schemas.microsoft.com/office/powerpoint/2010/main" val="550946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451530370"/>
              </p:ext>
            </p:extLst>
          </p:nvPr>
        </p:nvGraphicFramePr>
        <p:xfrm>
          <a:off x="0" y="0"/>
          <a:ext cx="9067800" cy="6858000"/>
        </p:xfrm>
        <a:graphic>
          <a:graphicData uri="http://schemas.openxmlformats.org/drawingml/2006/table">
            <a:tbl>
              <a:tblPr>
                <a:tableStyleId>{5C22544A-7EE6-4342-B048-85BDC9FD1C3A}</a:tableStyleId>
              </a:tblPr>
              <a:tblGrid>
                <a:gridCol w="4285615"/>
                <a:gridCol w="901148"/>
                <a:gridCol w="1741456"/>
                <a:gridCol w="2139581"/>
              </a:tblGrid>
              <a:tr h="1065466">
                <a:tc>
                  <a:txBody>
                    <a:bodyPr/>
                    <a:lstStyle/>
                    <a:p>
                      <a:pPr algn="l" fontAlgn="b"/>
                      <a:r>
                        <a:rPr lang="en-US" sz="1300" b="1" u="none" strike="noStrike" dirty="0">
                          <a:effectLst/>
                          <a:latin typeface="Arial" pitchFamily="34" charset="0"/>
                          <a:cs typeface="Arial" pitchFamily="34" charset="0"/>
                        </a:rPr>
                        <a:t>Particulars</a:t>
                      </a:r>
                      <a:endParaRPr lang="en-US" sz="1300" b="1" i="1"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b="1" u="none" strike="noStrike" dirty="0">
                          <a:effectLst/>
                          <a:latin typeface="Arial" pitchFamily="34" charset="0"/>
                          <a:cs typeface="Arial" pitchFamily="34" charset="0"/>
                        </a:rPr>
                        <a:t>Note No</a:t>
                      </a:r>
                      <a:endParaRPr lang="en-US" sz="1300" b="1" i="1"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b="1" u="none" strike="noStrike" dirty="0">
                          <a:effectLst/>
                          <a:latin typeface="Arial" pitchFamily="34" charset="0"/>
                          <a:cs typeface="Arial" pitchFamily="34" charset="0"/>
                        </a:rPr>
                        <a:t>Figures as at the end of current reporting period</a:t>
                      </a:r>
                      <a:endParaRPr lang="en-US" sz="1300" b="1" i="1"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b="1" u="none" strike="noStrike" dirty="0">
                          <a:effectLst/>
                          <a:latin typeface="Arial" pitchFamily="34" charset="0"/>
                          <a:cs typeface="Arial" pitchFamily="34" charset="0"/>
                        </a:rPr>
                        <a:t>Figures as at the end of the previous reporting period</a:t>
                      </a:r>
                      <a:endParaRPr lang="en-US" sz="1300" b="1" i="1"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1" i="0" u="none" strike="noStrike" dirty="0">
                          <a:effectLst/>
                          <a:latin typeface="Arial" pitchFamily="34" charset="0"/>
                          <a:cs typeface="Arial" pitchFamily="34" charset="0"/>
                        </a:rPr>
                        <a:t>I. EQUITY AND LIABILITIES</a:t>
                      </a:r>
                    </a:p>
                  </a:txBody>
                  <a:tcPr marL="7620" marR="7620" marT="7620" marB="0" anchor="b"/>
                </a:tc>
                <a:tc>
                  <a:txBody>
                    <a:bodyPr/>
                    <a:lstStyle/>
                    <a:p>
                      <a:pPr algn="l" fontAlgn="b"/>
                      <a:r>
                        <a:rPr lang="en-US" sz="1300" b="1" u="none" strike="noStrike" dirty="0">
                          <a:effectLst/>
                          <a:latin typeface="Arial" pitchFamily="34" charset="0"/>
                          <a:cs typeface="Arial" pitchFamily="34" charset="0"/>
                        </a:rPr>
                        <a:t> </a:t>
                      </a:r>
                      <a:endParaRPr lang="en-US" sz="1300" b="1"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b="1" u="none" strike="noStrike" dirty="0">
                          <a:effectLst/>
                          <a:latin typeface="Arial" pitchFamily="34" charset="0"/>
                          <a:cs typeface="Arial" pitchFamily="34" charset="0"/>
                        </a:rPr>
                        <a:t> </a:t>
                      </a:r>
                      <a:endParaRPr lang="en-US" sz="1300" b="1"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b="1" u="none" strike="noStrike" dirty="0">
                          <a:effectLst/>
                          <a:latin typeface="Arial" pitchFamily="34" charset="0"/>
                          <a:cs typeface="Arial" pitchFamily="34" charset="0"/>
                        </a:rPr>
                        <a:t> </a:t>
                      </a:r>
                      <a:endParaRPr lang="en-US" sz="1300" b="1"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1" i="0" u="none" strike="noStrike" dirty="0">
                          <a:effectLst/>
                          <a:latin typeface="Arial" pitchFamily="34" charset="0"/>
                          <a:cs typeface="Arial" pitchFamily="34" charset="0"/>
                        </a:rPr>
                        <a:t>(1) Shareholder's Funds</a:t>
                      </a: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(a) Share Capital</a:t>
                      </a: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(b) Reserves and Surplus</a:t>
                      </a: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40507">
                <a:tc>
                  <a:txBody>
                    <a:bodyPr/>
                    <a:lstStyle/>
                    <a:p>
                      <a:pPr algn="l" fontAlgn="b"/>
                      <a:r>
                        <a:rPr lang="en-US" sz="1300" b="0" i="0" u="none" strike="noStrike" dirty="0">
                          <a:effectLst/>
                          <a:latin typeface="Arial" pitchFamily="34" charset="0"/>
                          <a:cs typeface="Arial" pitchFamily="34" charset="0"/>
                        </a:rPr>
                        <a:t>(c) Money received against share warrants</a:t>
                      </a: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1" i="0" u="none" strike="noStrike" dirty="0">
                          <a:effectLst/>
                          <a:latin typeface="Arial" pitchFamily="34" charset="0"/>
                          <a:cs typeface="Arial" pitchFamily="34" charset="0"/>
                        </a:rPr>
                        <a:t>(2) Share application money pending allotment</a:t>
                      </a: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1" i="0" u="none" strike="noStrike" dirty="0">
                          <a:effectLst/>
                          <a:latin typeface="Arial" pitchFamily="34" charset="0"/>
                          <a:cs typeface="Arial" pitchFamily="34" charset="0"/>
                        </a:rPr>
                        <a:t>(3) Non-Current Liabilities</a:t>
                      </a: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(a) Long-term borrowings</a:t>
                      </a: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(b) Deferred tax liabilities (Net)</a:t>
                      </a: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(c) Other Long term liabilities</a:t>
                      </a: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(d) Long term provisions</a:t>
                      </a: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1" i="0" u="none" strike="noStrike" dirty="0" smtClean="0">
                          <a:effectLst/>
                          <a:latin typeface="Arial" pitchFamily="34" charset="0"/>
                          <a:cs typeface="Arial" pitchFamily="34" charset="0"/>
                        </a:rPr>
                        <a:t>(4) Current Liabilities</a:t>
                      </a:r>
                      <a:endParaRPr lang="en-US" sz="1300" b="1" i="0" u="none" strike="noStrike" dirty="0">
                        <a:effectLst/>
                        <a:latin typeface="Arial" pitchFamily="34" charset="0"/>
                        <a:cs typeface="Arial" pitchFamily="34" charset="0"/>
                      </a:endParaRPr>
                    </a:p>
                  </a:txBody>
                  <a:tcPr marL="7620" marR="7620" marT="7620" marB="0" anchor="b"/>
                </a:tc>
                <a:tc>
                  <a:txBody>
                    <a:bodyPr/>
                    <a:lstStyle/>
                    <a:p>
                      <a:pPr algn="l" fontAlgn="b"/>
                      <a:r>
                        <a:rPr lang="en-US" sz="1300" b="1" u="none" strike="noStrike" dirty="0">
                          <a:effectLst/>
                          <a:latin typeface="Arial" pitchFamily="34" charset="0"/>
                          <a:cs typeface="Arial" pitchFamily="34" charset="0"/>
                        </a:rPr>
                        <a:t> </a:t>
                      </a:r>
                      <a:endParaRPr lang="en-US" sz="1300" b="1"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b="1" u="none" strike="noStrike" dirty="0">
                          <a:effectLst/>
                          <a:latin typeface="Arial" pitchFamily="34" charset="0"/>
                          <a:cs typeface="Arial" pitchFamily="34" charset="0"/>
                        </a:rPr>
                        <a:t> </a:t>
                      </a:r>
                      <a:endParaRPr lang="en-US" sz="1300" b="1"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b="1" u="none" strike="noStrike" dirty="0">
                          <a:effectLst/>
                          <a:latin typeface="Arial" pitchFamily="34" charset="0"/>
                          <a:cs typeface="Arial" pitchFamily="34" charset="0"/>
                        </a:rPr>
                        <a:t> </a:t>
                      </a:r>
                      <a:endParaRPr lang="en-US" sz="1300" b="1"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(a) Short-term borrowings</a:t>
                      </a: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(b) Trade payables</a:t>
                      </a: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(c) Other current liabilities</a:t>
                      </a: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265929">
                <a:tc>
                  <a:txBody>
                    <a:bodyPr/>
                    <a:lstStyle/>
                    <a:p>
                      <a:pPr algn="l" fontAlgn="b"/>
                      <a:r>
                        <a:rPr lang="en-US" sz="1300" b="0" i="0" u="none" strike="noStrike" dirty="0">
                          <a:effectLst/>
                          <a:latin typeface="Arial" pitchFamily="34" charset="0"/>
                          <a:cs typeface="Arial" pitchFamily="34" charset="0"/>
                        </a:rPr>
                        <a:t>(d) Short-term provisions</a:t>
                      </a: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211730">
                <a:tc>
                  <a:txBody>
                    <a:bodyPr/>
                    <a:lstStyle/>
                    <a:p>
                      <a:pPr algn="r" fontAlgn="b"/>
                      <a:r>
                        <a:rPr lang="en-US" sz="1300" b="1" i="0" u="none" strike="noStrike" dirty="0">
                          <a:effectLst/>
                          <a:latin typeface="Arial" pitchFamily="34" charset="0"/>
                          <a:cs typeface="Arial" pitchFamily="34" charset="0"/>
                        </a:rPr>
                        <a:t>Total</a:t>
                      </a:r>
                    </a:p>
                  </a:txBody>
                  <a:tcPr marL="7620" marR="7620" marT="7620" marB="0" anchor="b"/>
                </a:tc>
                <a:tc>
                  <a:txBody>
                    <a:bodyPr/>
                    <a:lstStyle/>
                    <a:p>
                      <a:pPr algn="l" fontAlgn="b"/>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b="0" i="0" u="none" strike="noStrike" dirty="0">
                          <a:effectLst/>
                          <a:latin typeface="Arial" pitchFamily="34" charset="0"/>
                          <a:cs typeface="Arial" pitchFamily="34" charset="0"/>
                        </a:rPr>
                        <a:t> </a:t>
                      </a:r>
                    </a:p>
                  </a:txBody>
                  <a:tcPr marL="7620" marR="7620" marT="7620" marB="0" anchor="b"/>
                </a:tc>
                <a:tc>
                  <a:txBody>
                    <a:bodyPr/>
                    <a:lstStyle/>
                    <a:p>
                      <a:pPr algn="l" fontAlgn="b"/>
                      <a:r>
                        <a:rPr lang="en-US" sz="1300" b="0" i="0" u="none" strike="noStrike" dirty="0">
                          <a:effectLst/>
                          <a:latin typeface="Arial" pitchFamily="34" charset="0"/>
                          <a:cs typeface="Arial" pitchFamily="34" charset="0"/>
                        </a:rPr>
                        <a:t> </a:t>
                      </a:r>
                    </a:p>
                  </a:txBody>
                  <a:tcPr marL="7620" marR="7620" marT="7620" marB="0" anchor="b"/>
                </a:tc>
              </a:tr>
            </a:tbl>
          </a:graphicData>
        </a:graphic>
      </p:graphicFrame>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7848" y="5638800"/>
            <a:ext cx="954024" cy="725058"/>
          </a:xfrm>
          <a:prstGeom prst="rect">
            <a:avLst/>
          </a:prstGeom>
        </p:spPr>
      </p:pic>
    </p:spTree>
    <p:extLst>
      <p:ext uri="{BB962C8B-B14F-4D97-AF65-F5344CB8AC3E}">
        <p14:creationId xmlns:p14="http://schemas.microsoft.com/office/powerpoint/2010/main" val="19448002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64511544"/>
              </p:ext>
            </p:extLst>
          </p:nvPr>
        </p:nvGraphicFramePr>
        <p:xfrm>
          <a:off x="0" y="685804"/>
          <a:ext cx="9144000" cy="6857996"/>
        </p:xfrm>
        <a:graphic>
          <a:graphicData uri="http://schemas.openxmlformats.org/drawingml/2006/table">
            <a:tbl>
              <a:tblPr>
                <a:tableStyleId>{5C22544A-7EE6-4342-B048-85BDC9FD1C3A}</a:tableStyleId>
              </a:tblPr>
              <a:tblGrid>
                <a:gridCol w="4495800"/>
                <a:gridCol w="990600"/>
                <a:gridCol w="1752600"/>
                <a:gridCol w="1905000"/>
              </a:tblGrid>
              <a:tr h="361543">
                <a:tc>
                  <a:txBody>
                    <a:bodyPr/>
                    <a:lstStyle/>
                    <a:p>
                      <a:pPr algn="l" fontAlgn="b"/>
                      <a:r>
                        <a:rPr lang="en-US" sz="1600" b="1" i="0" u="none" strike="noStrike" dirty="0">
                          <a:effectLst/>
                          <a:latin typeface="Verdana"/>
                        </a:rPr>
                        <a:t>II</a:t>
                      </a:r>
                      <a:r>
                        <a:rPr lang="en-US" sz="1600" b="1" i="0" u="none" strike="noStrike" dirty="0" smtClean="0">
                          <a:effectLst/>
                          <a:latin typeface="Verdana"/>
                        </a:rPr>
                        <a:t>. Assets</a:t>
                      </a:r>
                      <a:endParaRPr lang="en-US" sz="1600" b="1" i="0" u="none" strike="noStrike" dirty="0">
                        <a:effectLst/>
                        <a:latin typeface="Verdana"/>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1" i="0" u="none" strike="noStrike" dirty="0">
                          <a:effectLst/>
                          <a:latin typeface="Verdana"/>
                        </a:rPr>
                        <a:t>(1) Non-current assets</a:t>
                      </a:r>
                    </a:p>
                  </a:txBody>
                  <a:tcPr marL="7620" marR="7620" marT="7620" marB="0" anchor="b"/>
                </a:tc>
                <a:tc>
                  <a:txBody>
                    <a:bodyPr/>
                    <a:lstStyle/>
                    <a:p>
                      <a:pPr algn="l" fontAlgn="b"/>
                      <a:r>
                        <a:rPr lang="en-US" sz="1600" b="1" u="none" strike="noStrike" dirty="0">
                          <a:effectLst/>
                          <a:latin typeface="Arial" pitchFamily="34" charset="0"/>
                          <a:cs typeface="Arial" pitchFamily="34" charset="0"/>
                        </a:rPr>
                        <a:t> </a:t>
                      </a:r>
                      <a:endParaRPr lang="en-US" sz="1600" b="1"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b="1" u="none" strike="noStrike" dirty="0">
                          <a:effectLst/>
                          <a:latin typeface="Arial" pitchFamily="34" charset="0"/>
                          <a:cs typeface="Arial" pitchFamily="34" charset="0"/>
                        </a:rPr>
                        <a:t> </a:t>
                      </a:r>
                      <a:endParaRPr lang="en-US" sz="1600" b="1"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b="1" u="none" strike="noStrike" dirty="0">
                          <a:effectLst/>
                          <a:latin typeface="Arial" pitchFamily="34" charset="0"/>
                          <a:cs typeface="Arial" pitchFamily="34" charset="0"/>
                        </a:rPr>
                        <a:t> </a:t>
                      </a:r>
                      <a:endParaRPr lang="en-US" sz="1600" b="1"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1" u="none" strike="noStrike" dirty="0">
                          <a:effectLst/>
                          <a:latin typeface="Verdana"/>
                        </a:rPr>
                        <a:t>(a) Fixed assets</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     (i) Tangible assets</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     (ii) Intangible assets</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     (iii) Capital work-in-progress</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     (iv) Intangible assets under development</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(b) Non-current investments</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(c) Deferred tax assets (net)</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(d) Long term loans and advances</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(e) Other non-current assets</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 </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1" i="0" u="none" strike="noStrike" dirty="0">
                          <a:effectLst/>
                          <a:latin typeface="Verdana"/>
                        </a:rPr>
                        <a:t>(2) Current assets</a:t>
                      </a:r>
                    </a:p>
                  </a:txBody>
                  <a:tcPr marL="7620" marR="7620" marT="7620" marB="0" anchor="b"/>
                </a:tc>
                <a:tc>
                  <a:txBody>
                    <a:bodyPr/>
                    <a:lstStyle/>
                    <a:p>
                      <a:pPr algn="l" fontAlgn="b"/>
                      <a:r>
                        <a:rPr lang="en-US" sz="1600" b="1" u="none" strike="noStrike" dirty="0">
                          <a:effectLst/>
                          <a:latin typeface="Arial" pitchFamily="34" charset="0"/>
                          <a:cs typeface="Arial" pitchFamily="34" charset="0"/>
                        </a:rPr>
                        <a:t> </a:t>
                      </a:r>
                      <a:endParaRPr lang="en-US" sz="1600" b="1"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(a) Current investments</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(b) Inventories</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(c) Trade receivables</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(d) Cash and cash equivalents</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(e) Short-term loans and advances</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(f) Other current assets</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284491">
                <a:tc>
                  <a:txBody>
                    <a:bodyPr/>
                    <a:lstStyle/>
                    <a:p>
                      <a:pPr algn="r" fontAlgn="b"/>
                      <a:r>
                        <a:rPr lang="en-US" sz="1200" b="1" i="0" u="none" strike="noStrike" dirty="0">
                          <a:effectLst/>
                          <a:latin typeface="Verdana"/>
                        </a:rPr>
                        <a:t>Total</a:t>
                      </a: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bl>
          </a:graphicData>
        </a:graphic>
      </p:graphicFrame>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7848" y="5638800"/>
            <a:ext cx="954024" cy="725058"/>
          </a:xfrm>
          <a:prstGeom prst="rect">
            <a:avLst/>
          </a:prstGeom>
        </p:spPr>
      </p:pic>
    </p:spTree>
    <p:extLst>
      <p:ext uri="{BB962C8B-B14F-4D97-AF65-F5344CB8AC3E}">
        <p14:creationId xmlns:p14="http://schemas.microsoft.com/office/powerpoint/2010/main" val="1823141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TC103457496[[fn=Parallax]]</Template>
  <TotalTime>7843</TotalTime>
  <Words>4297</Words>
  <Application>Microsoft Office PowerPoint</Application>
  <PresentationFormat>On-screen Show (4:3)</PresentationFormat>
  <Paragraphs>823</Paragraphs>
  <Slides>49</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Calibri</vt:lpstr>
      <vt:lpstr>Cambria</vt:lpstr>
      <vt:lpstr>Corbel</vt:lpstr>
      <vt:lpstr>Verdana</vt:lpstr>
      <vt:lpstr>Wingdings</vt:lpstr>
      <vt:lpstr>Parallax</vt:lpstr>
      <vt:lpstr> PRESENTATION ON REVISED SCH VI</vt:lpstr>
      <vt:lpstr>REVISED SCHEDULE VI OF COMPANIES ACT,1956  [Section 211]</vt:lpstr>
      <vt:lpstr>Background and legal standing</vt:lpstr>
      <vt:lpstr>Background and legal standing</vt:lpstr>
      <vt:lpstr>Background and legal standing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Manish  Pandey07</cp:lastModifiedBy>
  <cp:revision>301</cp:revision>
  <cp:lastPrinted>2011-11-05T04:24:33Z</cp:lastPrinted>
  <dcterms:created xsi:type="dcterms:W3CDTF">2011-07-14T14:12:29Z</dcterms:created>
  <dcterms:modified xsi:type="dcterms:W3CDTF">2013-08-30T06:57:21Z</dcterms:modified>
</cp:coreProperties>
</file>