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7" r:id="rId2"/>
    <p:sldId id="258" r:id="rId3"/>
    <p:sldId id="256" r:id="rId4"/>
    <p:sldId id="261" r:id="rId5"/>
    <p:sldId id="262" r:id="rId6"/>
    <p:sldId id="259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Rd0FXyw2VX2kKF/QDuVEg==" hashData="bG+G2VPkjpc5nkqyZqo42ljsdEZ1nTqQ92MtYft7aEV85vcbNVd6oB1ew4gLsbB5mNOim0WhebvkFAKP/eAdQ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lack%20Magic\Insurance\Mutual%20Fund%20Performance%20Repor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31867944488026E-2"/>
          <c:y val="0.2060805187531308"/>
          <c:w val="0.74103136396999114"/>
          <c:h val="0.7388177382647487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0.56779999999999997</c:v>
                </c:pt>
                <c:pt idx="1">
                  <c:v>0.43219999999999997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312941918380039"/>
          <c:y val="0.3861859102042749"/>
          <c:w val="0.17428224953334373"/>
          <c:h val="0.1882554796060442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0.75230000000000008</c:v>
                </c:pt>
                <c:pt idx="1">
                  <c:v>0.2477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342230604299642"/>
          <c:y val="0.4208326676556734"/>
          <c:w val="0.1963140476220416"/>
          <c:h val="0.1630446194225721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0.56549999999999989</c:v>
                </c:pt>
                <c:pt idx="1">
                  <c:v>0.4345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64354883597446"/>
          <c:y val="0.4208326676556734"/>
          <c:w val="0.1933008653052935"/>
          <c:h val="0.167875537296968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0.97149999999999992</c:v>
                </c:pt>
                <c:pt idx="1">
                  <c:v>2.8500000000000001E-2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547503530998883"/>
          <c:y val="0.4208326676556734"/>
          <c:w val="0.18426131835504919"/>
          <c:h val="0.1630446194225721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0.97699999999999998</c:v>
                </c:pt>
                <c:pt idx="1">
                  <c:v>2.3E-2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246185299324075"/>
          <c:y val="0.4208326676556734"/>
          <c:w val="0.18727450067179732"/>
          <c:h val="0.1630446194225721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Portfolio Diversification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Sheet3!$C$9:$C$10</c:f>
              <c:strCache>
                <c:ptCount val="2"/>
                <c:pt idx="0">
                  <c:v>EQUITY</c:v>
                </c:pt>
                <c:pt idx="1">
                  <c:v>DEBT</c:v>
                </c:pt>
              </c:strCache>
            </c:strRef>
          </c:cat>
          <c:val>
            <c:numRef>
              <c:f>Sheet3!$D$9:$D$10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93168475090117"/>
          <c:y val="0.4208326676556734"/>
          <c:w val="0.22041950615602637"/>
          <c:h val="0.2161847160409296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8505A6-0711-4E28-ADD7-66138604C6F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A4440C11-F96B-4303-8B01-6D76CB2014F7}">
      <dgm:prSet phldrT="[Text]"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Investing in equity market, through Expert Fund Managers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0C2BF1D0-8E8E-4479-ACC6-03C120B4B21F}" type="parTrans" cxnId="{724A52C8-27C7-43B7-B274-B613CB204AD8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A3DF88F2-D726-4439-931A-BF96FAAED129}" type="sibTrans" cxnId="{724A52C8-27C7-43B7-B274-B613CB204AD8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258BF87B-1C1B-4A78-9E4E-9B96EF9BE631}">
      <dgm:prSet phldrT="[Text]"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Benefits under Sec 80 C and Sec 10(10)D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C7FC1BC2-6813-44CF-82B8-FE2B446800A2}" type="parTrans" cxnId="{81D68868-E857-48BB-9BC6-FBCDED0818C4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30C38799-DB9E-460C-A95D-9E9FCE35DB10}" type="sibTrans" cxnId="{81D68868-E857-48BB-9BC6-FBCDED0818C4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3633E1F9-6963-4FDF-84D8-625176F9DDAB}">
      <dgm:prSet phldrT="[Text]"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LIFE COVER UPTO SUM ASSURED till you are invested in plan 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BDCA60BE-C5B1-448E-901C-D67951A7B044}" type="parTrans" cxnId="{480451CE-EB76-45F7-BB9E-8F16C32B2CFD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42D47D5B-2A63-4900-8EEA-DE031B758051}" type="sibTrans" cxnId="{480451CE-EB76-45F7-BB9E-8F16C32B2CFD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6A37DA2E-A3BA-4512-B441-FBBED0B31264}">
      <dgm:prSet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Invest for Long Term Horizon min 10+ years, and enjoy the Maximum Gain</a:t>
          </a:r>
        </a:p>
      </dgm:t>
    </dgm:pt>
    <dgm:pt modelId="{A22CD54D-20EF-4697-9C30-3EB2FFB67544}" type="parTrans" cxnId="{6A5FBDA7-4C9C-401F-9E8C-53ECE07CDB0F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60559741-A642-4F5F-96A0-04E97044D277}" type="sibTrans" cxnId="{6A5FBDA7-4C9C-401F-9E8C-53ECE07CDB0F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81744D49-D85D-4E18-AE97-D78C4BB31F00}">
      <dgm:prSet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EFM guidance to switching within the funds, to MAXIMISE the Value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A33E0270-0B7A-49B6-9A4E-2E7CC1FBCE7B}" type="parTrans" cxnId="{F428BDB5-B6D9-4CFA-BAE7-22F7B2466C8C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46F1E697-8B62-4734-BAFF-C52CDD5D92E9}" type="sibTrans" cxnId="{F428BDB5-B6D9-4CFA-BAE7-22F7B2466C8C}">
      <dgm:prSet/>
      <dgm:spPr/>
      <dgm:t>
        <a:bodyPr/>
        <a:lstStyle/>
        <a:p>
          <a:endParaRPr lang="en-IN" sz="1800">
            <a:latin typeface="Arial Rounded MT Bold" panose="020F0704030504030204" pitchFamily="34" charset="0"/>
          </a:endParaRPr>
        </a:p>
      </dgm:t>
    </dgm:pt>
    <dgm:pt modelId="{FEA91F9E-A001-4486-A326-7D195065C040}">
      <dgm:prSet phldrT="[Text]"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Anytime Redemption after 5 years at Current NAV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50EF93FC-F683-40B3-9325-A8337A452FCE}" type="parTrans" cxnId="{B08EC081-0345-40DE-BD4A-B321B5166196}">
      <dgm:prSet/>
      <dgm:spPr/>
      <dgm:t>
        <a:bodyPr/>
        <a:lstStyle/>
        <a:p>
          <a:endParaRPr lang="en-IN"/>
        </a:p>
      </dgm:t>
    </dgm:pt>
    <dgm:pt modelId="{DAC17819-318C-4A04-B8C6-412AF0E61E8B}" type="sibTrans" cxnId="{B08EC081-0345-40DE-BD4A-B321B5166196}">
      <dgm:prSet/>
      <dgm:spPr/>
      <dgm:t>
        <a:bodyPr/>
        <a:lstStyle/>
        <a:p>
          <a:endParaRPr lang="en-IN"/>
        </a:p>
      </dgm:t>
    </dgm:pt>
    <dgm:pt modelId="{565DDA7B-1391-4CC8-9D0E-EBA593E27ED0}">
      <dgm:prSet phldrT="[Text]" custT="1"/>
      <dgm:spPr/>
      <dgm:t>
        <a:bodyPr/>
        <a:lstStyle/>
        <a:p>
          <a:r>
            <a:rPr lang="en-IN" sz="1800" dirty="0" smtClean="0">
              <a:latin typeface="Arial Rounded MT Bold" panose="020F0704030504030204" pitchFamily="34" charset="0"/>
            </a:rPr>
            <a:t>NEFT of Redemption Value credited next day</a:t>
          </a:r>
          <a:endParaRPr lang="en-IN" sz="1800" dirty="0">
            <a:latin typeface="Arial Rounded MT Bold" panose="020F0704030504030204" pitchFamily="34" charset="0"/>
          </a:endParaRPr>
        </a:p>
      </dgm:t>
    </dgm:pt>
    <dgm:pt modelId="{E5CBDF03-C3D8-4A05-B2A9-85DB12A62FCE}" type="parTrans" cxnId="{EB756DA7-E4FC-4F0D-91ED-8B3D4FA43D06}">
      <dgm:prSet/>
      <dgm:spPr/>
      <dgm:t>
        <a:bodyPr/>
        <a:lstStyle/>
        <a:p>
          <a:endParaRPr lang="en-IN"/>
        </a:p>
      </dgm:t>
    </dgm:pt>
    <dgm:pt modelId="{800E5DCF-DFA7-4FA1-A31B-66B447D8783E}" type="sibTrans" cxnId="{EB756DA7-E4FC-4F0D-91ED-8B3D4FA43D06}">
      <dgm:prSet/>
      <dgm:spPr/>
      <dgm:t>
        <a:bodyPr/>
        <a:lstStyle/>
        <a:p>
          <a:endParaRPr lang="en-IN"/>
        </a:p>
      </dgm:t>
    </dgm:pt>
    <dgm:pt modelId="{D309AAEB-D8C1-49B5-821B-B126E3C423D1}" type="pres">
      <dgm:prSet presAssocID="{2D8505A6-0711-4E28-ADD7-66138604C6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2FDCC82-0906-42E4-9A80-3C7FCCEB2BA5}" type="pres">
      <dgm:prSet presAssocID="{A4440C11-F96B-4303-8B01-6D76CB2014F7}" presName="parentLin" presStyleCnt="0"/>
      <dgm:spPr/>
    </dgm:pt>
    <dgm:pt modelId="{FC8203BB-466A-4A9E-B5B0-C8787645A087}" type="pres">
      <dgm:prSet presAssocID="{A4440C11-F96B-4303-8B01-6D76CB2014F7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D3713887-4F67-4E7B-B426-E71AC3291702}" type="pres">
      <dgm:prSet presAssocID="{A4440C11-F96B-4303-8B01-6D76CB2014F7}" presName="parentText" presStyleLbl="node1" presStyleIdx="0" presStyleCnt="7" custScaleX="143032" custLinFactNeighborX="-640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BF4BE1-7DA7-4D0E-9890-169AB7E897A1}" type="pres">
      <dgm:prSet presAssocID="{A4440C11-F96B-4303-8B01-6D76CB2014F7}" presName="negativeSpace" presStyleCnt="0"/>
      <dgm:spPr/>
    </dgm:pt>
    <dgm:pt modelId="{7B943D94-CA98-4282-B153-677B7E180D9B}" type="pres">
      <dgm:prSet presAssocID="{A4440C11-F96B-4303-8B01-6D76CB2014F7}" presName="childText" presStyleLbl="conFgAcc1" presStyleIdx="0" presStyleCnt="7">
        <dgm:presLayoutVars>
          <dgm:bulletEnabled val="1"/>
        </dgm:presLayoutVars>
      </dgm:prSet>
      <dgm:spPr/>
    </dgm:pt>
    <dgm:pt modelId="{CE97ECF2-2D47-4A75-803D-EB11C106A4E2}" type="pres">
      <dgm:prSet presAssocID="{A3DF88F2-D726-4439-931A-BF96FAAED129}" presName="spaceBetweenRectangles" presStyleCnt="0"/>
      <dgm:spPr/>
    </dgm:pt>
    <dgm:pt modelId="{77E80E8C-F91A-4A2D-82E9-2EF204D4F804}" type="pres">
      <dgm:prSet presAssocID="{6A37DA2E-A3BA-4512-B441-FBBED0B31264}" presName="parentLin" presStyleCnt="0"/>
      <dgm:spPr/>
    </dgm:pt>
    <dgm:pt modelId="{73DAF271-7423-44CC-BAA1-845BDDE0C012}" type="pres">
      <dgm:prSet presAssocID="{6A37DA2E-A3BA-4512-B441-FBBED0B3126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E9142473-4921-487A-B260-052BF5495EE3}" type="pres">
      <dgm:prSet presAssocID="{6A37DA2E-A3BA-4512-B441-FBBED0B31264}" presName="parentText" presStyleLbl="node1" presStyleIdx="1" presStyleCnt="7" custScaleX="143032" custLinFactNeighborX="-640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01DB05-CEC8-440D-97B3-E04F99AB053A}" type="pres">
      <dgm:prSet presAssocID="{6A37DA2E-A3BA-4512-B441-FBBED0B31264}" presName="negativeSpace" presStyleCnt="0"/>
      <dgm:spPr/>
    </dgm:pt>
    <dgm:pt modelId="{4BE79751-024F-41FA-8665-5D55DF6D00AF}" type="pres">
      <dgm:prSet presAssocID="{6A37DA2E-A3BA-4512-B441-FBBED0B31264}" presName="childText" presStyleLbl="conFgAcc1" presStyleIdx="1" presStyleCnt="7">
        <dgm:presLayoutVars>
          <dgm:bulletEnabled val="1"/>
        </dgm:presLayoutVars>
      </dgm:prSet>
      <dgm:spPr/>
    </dgm:pt>
    <dgm:pt modelId="{7C3E965F-444D-44FB-86AC-63B85F2267BD}" type="pres">
      <dgm:prSet presAssocID="{60559741-A642-4F5F-96A0-04E97044D277}" presName="spaceBetweenRectangles" presStyleCnt="0"/>
      <dgm:spPr/>
    </dgm:pt>
    <dgm:pt modelId="{B6A683EE-2875-46EF-B5A4-083BD8BD73D8}" type="pres">
      <dgm:prSet presAssocID="{81744D49-D85D-4E18-AE97-D78C4BB31F00}" presName="parentLin" presStyleCnt="0"/>
      <dgm:spPr/>
    </dgm:pt>
    <dgm:pt modelId="{768DDC07-39FF-42B7-994B-B9A236D87093}" type="pres">
      <dgm:prSet presAssocID="{81744D49-D85D-4E18-AE97-D78C4BB31F00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ACB12177-56F8-4D4E-A7D6-B49CFC03F237}" type="pres">
      <dgm:prSet presAssocID="{81744D49-D85D-4E18-AE97-D78C4BB31F00}" presName="parentText" presStyleLbl="node1" presStyleIdx="2" presStyleCnt="7" custScaleX="143032" custLinFactNeighborX="-640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3F8F44-CBBA-4FE8-8B83-0A0AB2CE8DDF}" type="pres">
      <dgm:prSet presAssocID="{81744D49-D85D-4E18-AE97-D78C4BB31F00}" presName="negativeSpace" presStyleCnt="0"/>
      <dgm:spPr/>
    </dgm:pt>
    <dgm:pt modelId="{CCB4A30C-09D6-4885-9CD0-32578E40ABF2}" type="pres">
      <dgm:prSet presAssocID="{81744D49-D85D-4E18-AE97-D78C4BB31F00}" presName="childText" presStyleLbl="conFgAcc1" presStyleIdx="2" presStyleCnt="7">
        <dgm:presLayoutVars>
          <dgm:bulletEnabled val="1"/>
        </dgm:presLayoutVars>
      </dgm:prSet>
      <dgm:spPr/>
    </dgm:pt>
    <dgm:pt modelId="{2A6C94B3-F09C-4CF0-A3BF-02D058BB17E0}" type="pres">
      <dgm:prSet presAssocID="{46F1E697-8B62-4734-BAFF-C52CDD5D92E9}" presName="spaceBetweenRectangles" presStyleCnt="0"/>
      <dgm:spPr/>
    </dgm:pt>
    <dgm:pt modelId="{06DFA580-1EC2-4A32-9067-B917E4D28CE1}" type="pres">
      <dgm:prSet presAssocID="{258BF87B-1C1B-4A78-9E4E-9B96EF9BE631}" presName="parentLin" presStyleCnt="0"/>
      <dgm:spPr/>
    </dgm:pt>
    <dgm:pt modelId="{27AFA18B-8FEA-4DF6-AF64-7B0BE24855EE}" type="pres">
      <dgm:prSet presAssocID="{258BF87B-1C1B-4A78-9E4E-9B96EF9BE631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3E069AE6-86FC-4434-888B-DD21C6C70D17}" type="pres">
      <dgm:prSet presAssocID="{258BF87B-1C1B-4A78-9E4E-9B96EF9BE631}" presName="parentText" presStyleLbl="node1" presStyleIdx="3" presStyleCnt="7" custScaleX="143032" custLinFactNeighborX="-640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D8F0A5-92A5-434D-A8B2-93C0288855B0}" type="pres">
      <dgm:prSet presAssocID="{258BF87B-1C1B-4A78-9E4E-9B96EF9BE631}" presName="negativeSpace" presStyleCnt="0"/>
      <dgm:spPr/>
    </dgm:pt>
    <dgm:pt modelId="{011B709A-C5EC-4D25-85AC-E72FC09CF509}" type="pres">
      <dgm:prSet presAssocID="{258BF87B-1C1B-4A78-9E4E-9B96EF9BE631}" presName="childText" presStyleLbl="conFgAcc1" presStyleIdx="3" presStyleCnt="7">
        <dgm:presLayoutVars>
          <dgm:bulletEnabled val="1"/>
        </dgm:presLayoutVars>
      </dgm:prSet>
      <dgm:spPr/>
    </dgm:pt>
    <dgm:pt modelId="{01492433-33AB-4A01-8469-767EC55640CB}" type="pres">
      <dgm:prSet presAssocID="{30C38799-DB9E-460C-A95D-9E9FCE35DB10}" presName="spaceBetweenRectangles" presStyleCnt="0"/>
      <dgm:spPr/>
    </dgm:pt>
    <dgm:pt modelId="{EA2B6A4C-39DB-4145-976B-7D634C738227}" type="pres">
      <dgm:prSet presAssocID="{3633E1F9-6963-4FDF-84D8-625176F9DDAB}" presName="parentLin" presStyleCnt="0"/>
      <dgm:spPr/>
    </dgm:pt>
    <dgm:pt modelId="{D3AF7F6B-1974-471C-9248-762C2F12DE67}" type="pres">
      <dgm:prSet presAssocID="{3633E1F9-6963-4FDF-84D8-625176F9DDAB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7BF2F3DC-2EB6-4903-AA56-F5FF0AE012BF}" type="pres">
      <dgm:prSet presAssocID="{3633E1F9-6963-4FDF-84D8-625176F9DDAB}" presName="parentText" presStyleLbl="node1" presStyleIdx="4" presStyleCnt="7" custScaleX="143032" custLinFactNeighborX="-6407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30ABA43-634C-45DD-B21C-239BC2119618}" type="pres">
      <dgm:prSet presAssocID="{3633E1F9-6963-4FDF-84D8-625176F9DDAB}" presName="negativeSpace" presStyleCnt="0"/>
      <dgm:spPr/>
    </dgm:pt>
    <dgm:pt modelId="{858295B6-4615-4CFD-BEFC-25615E2F3CB5}" type="pres">
      <dgm:prSet presAssocID="{3633E1F9-6963-4FDF-84D8-625176F9DDAB}" presName="childText" presStyleLbl="conFgAcc1" presStyleIdx="4" presStyleCnt="7">
        <dgm:presLayoutVars>
          <dgm:bulletEnabled val="1"/>
        </dgm:presLayoutVars>
      </dgm:prSet>
      <dgm:spPr/>
    </dgm:pt>
    <dgm:pt modelId="{F15B0D21-FAD8-4EA4-96EE-FE7F9121DCAA}" type="pres">
      <dgm:prSet presAssocID="{42D47D5B-2A63-4900-8EEA-DE031B758051}" presName="spaceBetweenRectangles" presStyleCnt="0"/>
      <dgm:spPr/>
    </dgm:pt>
    <dgm:pt modelId="{F63B9293-9DAA-4B4B-B298-BB625CEF0632}" type="pres">
      <dgm:prSet presAssocID="{FEA91F9E-A001-4486-A326-7D195065C040}" presName="parentLin" presStyleCnt="0"/>
      <dgm:spPr/>
    </dgm:pt>
    <dgm:pt modelId="{884B6EF5-AC7F-42AA-92B2-38A5FF972506}" type="pres">
      <dgm:prSet presAssocID="{FEA91F9E-A001-4486-A326-7D195065C040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A6159047-6EEC-4F96-B2FE-D415F0692909}" type="pres">
      <dgm:prSet presAssocID="{FEA91F9E-A001-4486-A326-7D195065C040}" presName="parentText" presStyleLbl="node1" presStyleIdx="5" presStyleCnt="7" custScaleX="146026" custLinFactNeighborX="-6160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42B3CE2-C8B5-434E-A827-0363CA8E7C5A}" type="pres">
      <dgm:prSet presAssocID="{FEA91F9E-A001-4486-A326-7D195065C040}" presName="negativeSpace" presStyleCnt="0"/>
      <dgm:spPr/>
    </dgm:pt>
    <dgm:pt modelId="{76268A61-BC26-4400-B600-E704FCCC049F}" type="pres">
      <dgm:prSet presAssocID="{FEA91F9E-A001-4486-A326-7D195065C040}" presName="childText" presStyleLbl="conFgAcc1" presStyleIdx="5" presStyleCnt="7" custScaleX="99906" custLinFactNeighborX="-1139">
        <dgm:presLayoutVars>
          <dgm:bulletEnabled val="1"/>
        </dgm:presLayoutVars>
      </dgm:prSet>
      <dgm:spPr/>
    </dgm:pt>
    <dgm:pt modelId="{B3662F47-63AD-4587-9A85-5F05D2DF2738}" type="pres">
      <dgm:prSet presAssocID="{DAC17819-318C-4A04-B8C6-412AF0E61E8B}" presName="spaceBetweenRectangles" presStyleCnt="0"/>
      <dgm:spPr/>
    </dgm:pt>
    <dgm:pt modelId="{325F851E-30CD-4E77-9DCB-C7A0F4664F7C}" type="pres">
      <dgm:prSet presAssocID="{565DDA7B-1391-4CC8-9D0E-EBA593E27ED0}" presName="parentLin" presStyleCnt="0"/>
      <dgm:spPr/>
    </dgm:pt>
    <dgm:pt modelId="{35B259D1-D7F0-4CFC-8108-5F6399EA5750}" type="pres">
      <dgm:prSet presAssocID="{565DDA7B-1391-4CC8-9D0E-EBA593E27ED0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60DF3058-24E4-4AE2-A994-D8644494EE97}" type="pres">
      <dgm:prSet presAssocID="{565DDA7B-1391-4CC8-9D0E-EBA593E27ED0}" presName="parentText" presStyleLbl="node1" presStyleIdx="6" presStyleCnt="7" custScaleX="143032" custLinFactNeighborX="-5978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326846F-A724-4A6E-85B1-EF445BCE9E03}" type="pres">
      <dgm:prSet presAssocID="{565DDA7B-1391-4CC8-9D0E-EBA593E27ED0}" presName="negativeSpace" presStyleCnt="0"/>
      <dgm:spPr/>
    </dgm:pt>
    <dgm:pt modelId="{7818F4DB-3D1F-4289-BEE3-911F7F681C95}" type="pres">
      <dgm:prSet presAssocID="{565DDA7B-1391-4CC8-9D0E-EBA593E27ED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3628221-7281-4B98-95F0-546E44F10689}" type="presOf" srcId="{81744D49-D85D-4E18-AE97-D78C4BB31F00}" destId="{ACB12177-56F8-4D4E-A7D6-B49CFC03F237}" srcOrd="1" destOrd="0" presId="urn:microsoft.com/office/officeart/2005/8/layout/list1"/>
    <dgm:cxn modelId="{025010E2-B45E-468F-966B-1F3CDBF19933}" type="presOf" srcId="{A4440C11-F96B-4303-8B01-6D76CB2014F7}" destId="{D3713887-4F67-4E7B-B426-E71AC3291702}" srcOrd="1" destOrd="0" presId="urn:microsoft.com/office/officeart/2005/8/layout/list1"/>
    <dgm:cxn modelId="{582DAD89-0801-425F-AA3E-5B6B32F19C5D}" type="presOf" srcId="{565DDA7B-1391-4CC8-9D0E-EBA593E27ED0}" destId="{35B259D1-D7F0-4CFC-8108-5F6399EA5750}" srcOrd="0" destOrd="0" presId="urn:microsoft.com/office/officeart/2005/8/layout/list1"/>
    <dgm:cxn modelId="{480451CE-EB76-45F7-BB9E-8F16C32B2CFD}" srcId="{2D8505A6-0711-4E28-ADD7-66138604C6FA}" destId="{3633E1F9-6963-4FDF-84D8-625176F9DDAB}" srcOrd="4" destOrd="0" parTransId="{BDCA60BE-C5B1-448E-901C-D67951A7B044}" sibTransId="{42D47D5B-2A63-4900-8EEA-DE031B758051}"/>
    <dgm:cxn modelId="{DD0EB6EE-2163-43DF-8C7F-990F5831E756}" type="presOf" srcId="{FEA91F9E-A001-4486-A326-7D195065C040}" destId="{884B6EF5-AC7F-42AA-92B2-38A5FF972506}" srcOrd="0" destOrd="0" presId="urn:microsoft.com/office/officeart/2005/8/layout/list1"/>
    <dgm:cxn modelId="{9B56BB9A-1F9F-46C3-84CD-D3C02C7BDEE5}" type="presOf" srcId="{258BF87B-1C1B-4A78-9E4E-9B96EF9BE631}" destId="{27AFA18B-8FEA-4DF6-AF64-7B0BE24855EE}" srcOrd="0" destOrd="0" presId="urn:microsoft.com/office/officeart/2005/8/layout/list1"/>
    <dgm:cxn modelId="{81D68868-E857-48BB-9BC6-FBCDED0818C4}" srcId="{2D8505A6-0711-4E28-ADD7-66138604C6FA}" destId="{258BF87B-1C1B-4A78-9E4E-9B96EF9BE631}" srcOrd="3" destOrd="0" parTransId="{C7FC1BC2-6813-44CF-82B8-FE2B446800A2}" sibTransId="{30C38799-DB9E-460C-A95D-9E9FCE35DB10}"/>
    <dgm:cxn modelId="{FACDFD48-9ECE-4F40-99BC-2F549E12D486}" type="presOf" srcId="{FEA91F9E-A001-4486-A326-7D195065C040}" destId="{A6159047-6EEC-4F96-B2FE-D415F0692909}" srcOrd="1" destOrd="0" presId="urn:microsoft.com/office/officeart/2005/8/layout/list1"/>
    <dgm:cxn modelId="{5F759C1E-5F6A-4392-BEB4-8D617F86D5BE}" type="presOf" srcId="{565DDA7B-1391-4CC8-9D0E-EBA593E27ED0}" destId="{60DF3058-24E4-4AE2-A994-D8644494EE97}" srcOrd="1" destOrd="0" presId="urn:microsoft.com/office/officeart/2005/8/layout/list1"/>
    <dgm:cxn modelId="{6A5FBDA7-4C9C-401F-9E8C-53ECE07CDB0F}" srcId="{2D8505A6-0711-4E28-ADD7-66138604C6FA}" destId="{6A37DA2E-A3BA-4512-B441-FBBED0B31264}" srcOrd="1" destOrd="0" parTransId="{A22CD54D-20EF-4697-9C30-3EB2FFB67544}" sibTransId="{60559741-A642-4F5F-96A0-04E97044D277}"/>
    <dgm:cxn modelId="{61E5DC07-C6EA-4A2C-9746-20DD27D951A7}" type="presOf" srcId="{3633E1F9-6963-4FDF-84D8-625176F9DDAB}" destId="{7BF2F3DC-2EB6-4903-AA56-F5FF0AE012BF}" srcOrd="1" destOrd="0" presId="urn:microsoft.com/office/officeart/2005/8/layout/list1"/>
    <dgm:cxn modelId="{F428BDB5-B6D9-4CFA-BAE7-22F7B2466C8C}" srcId="{2D8505A6-0711-4E28-ADD7-66138604C6FA}" destId="{81744D49-D85D-4E18-AE97-D78C4BB31F00}" srcOrd="2" destOrd="0" parTransId="{A33E0270-0B7A-49B6-9A4E-2E7CC1FBCE7B}" sibTransId="{46F1E697-8B62-4734-BAFF-C52CDD5D92E9}"/>
    <dgm:cxn modelId="{25C13F65-D89D-405F-B501-015124F3EEF4}" type="presOf" srcId="{2D8505A6-0711-4E28-ADD7-66138604C6FA}" destId="{D309AAEB-D8C1-49B5-821B-B126E3C423D1}" srcOrd="0" destOrd="0" presId="urn:microsoft.com/office/officeart/2005/8/layout/list1"/>
    <dgm:cxn modelId="{BF7171D4-41DA-42E8-8BD1-22FBB218039F}" type="presOf" srcId="{81744D49-D85D-4E18-AE97-D78C4BB31F00}" destId="{768DDC07-39FF-42B7-994B-B9A236D87093}" srcOrd="0" destOrd="0" presId="urn:microsoft.com/office/officeart/2005/8/layout/list1"/>
    <dgm:cxn modelId="{EB756DA7-E4FC-4F0D-91ED-8B3D4FA43D06}" srcId="{2D8505A6-0711-4E28-ADD7-66138604C6FA}" destId="{565DDA7B-1391-4CC8-9D0E-EBA593E27ED0}" srcOrd="6" destOrd="0" parTransId="{E5CBDF03-C3D8-4A05-B2A9-85DB12A62FCE}" sibTransId="{800E5DCF-DFA7-4FA1-A31B-66B447D8783E}"/>
    <dgm:cxn modelId="{FC8AE8E0-28BD-4FB6-967E-98BF984084FD}" type="presOf" srcId="{6A37DA2E-A3BA-4512-B441-FBBED0B31264}" destId="{E9142473-4921-487A-B260-052BF5495EE3}" srcOrd="1" destOrd="0" presId="urn:microsoft.com/office/officeart/2005/8/layout/list1"/>
    <dgm:cxn modelId="{BF57322C-7C23-40A2-83B2-A2DA91626E11}" type="presOf" srcId="{258BF87B-1C1B-4A78-9E4E-9B96EF9BE631}" destId="{3E069AE6-86FC-4434-888B-DD21C6C70D17}" srcOrd="1" destOrd="0" presId="urn:microsoft.com/office/officeart/2005/8/layout/list1"/>
    <dgm:cxn modelId="{AB4C7549-EF6B-46A0-AC3C-9A07390F2F14}" type="presOf" srcId="{6A37DA2E-A3BA-4512-B441-FBBED0B31264}" destId="{73DAF271-7423-44CC-BAA1-845BDDE0C012}" srcOrd="0" destOrd="0" presId="urn:microsoft.com/office/officeart/2005/8/layout/list1"/>
    <dgm:cxn modelId="{724A52C8-27C7-43B7-B274-B613CB204AD8}" srcId="{2D8505A6-0711-4E28-ADD7-66138604C6FA}" destId="{A4440C11-F96B-4303-8B01-6D76CB2014F7}" srcOrd="0" destOrd="0" parTransId="{0C2BF1D0-8E8E-4479-ACC6-03C120B4B21F}" sibTransId="{A3DF88F2-D726-4439-931A-BF96FAAED129}"/>
    <dgm:cxn modelId="{F313E344-018D-43EA-8577-6F9C33AF460D}" type="presOf" srcId="{A4440C11-F96B-4303-8B01-6D76CB2014F7}" destId="{FC8203BB-466A-4A9E-B5B0-C8787645A087}" srcOrd="0" destOrd="0" presId="urn:microsoft.com/office/officeart/2005/8/layout/list1"/>
    <dgm:cxn modelId="{B08EC081-0345-40DE-BD4A-B321B5166196}" srcId="{2D8505A6-0711-4E28-ADD7-66138604C6FA}" destId="{FEA91F9E-A001-4486-A326-7D195065C040}" srcOrd="5" destOrd="0" parTransId="{50EF93FC-F683-40B3-9325-A8337A452FCE}" sibTransId="{DAC17819-318C-4A04-B8C6-412AF0E61E8B}"/>
    <dgm:cxn modelId="{E7438443-F466-43E1-8812-D376EF275D43}" type="presOf" srcId="{3633E1F9-6963-4FDF-84D8-625176F9DDAB}" destId="{D3AF7F6B-1974-471C-9248-762C2F12DE67}" srcOrd="0" destOrd="0" presId="urn:microsoft.com/office/officeart/2005/8/layout/list1"/>
    <dgm:cxn modelId="{0C3F12D4-7EF5-45E6-BACF-9362DFA855B7}" type="presParOf" srcId="{D309AAEB-D8C1-49B5-821B-B126E3C423D1}" destId="{02FDCC82-0906-42E4-9A80-3C7FCCEB2BA5}" srcOrd="0" destOrd="0" presId="urn:microsoft.com/office/officeart/2005/8/layout/list1"/>
    <dgm:cxn modelId="{B5F1064C-32A1-47AC-92F9-D02E56A17C03}" type="presParOf" srcId="{02FDCC82-0906-42E4-9A80-3C7FCCEB2BA5}" destId="{FC8203BB-466A-4A9E-B5B0-C8787645A087}" srcOrd="0" destOrd="0" presId="urn:microsoft.com/office/officeart/2005/8/layout/list1"/>
    <dgm:cxn modelId="{302F83CF-6343-49CF-ABD3-381E63383A36}" type="presParOf" srcId="{02FDCC82-0906-42E4-9A80-3C7FCCEB2BA5}" destId="{D3713887-4F67-4E7B-B426-E71AC3291702}" srcOrd="1" destOrd="0" presId="urn:microsoft.com/office/officeart/2005/8/layout/list1"/>
    <dgm:cxn modelId="{0F15DBE4-8D14-48A7-9F07-2CD7FE6EF068}" type="presParOf" srcId="{D309AAEB-D8C1-49B5-821B-B126E3C423D1}" destId="{9FBF4BE1-7DA7-4D0E-9890-169AB7E897A1}" srcOrd="1" destOrd="0" presId="urn:microsoft.com/office/officeart/2005/8/layout/list1"/>
    <dgm:cxn modelId="{EE2F3B68-43BD-483F-9218-1A01EE832F10}" type="presParOf" srcId="{D309AAEB-D8C1-49B5-821B-B126E3C423D1}" destId="{7B943D94-CA98-4282-B153-677B7E180D9B}" srcOrd="2" destOrd="0" presId="urn:microsoft.com/office/officeart/2005/8/layout/list1"/>
    <dgm:cxn modelId="{4F72B166-D26E-4FC5-89F5-AA385AC52BAB}" type="presParOf" srcId="{D309AAEB-D8C1-49B5-821B-B126E3C423D1}" destId="{CE97ECF2-2D47-4A75-803D-EB11C106A4E2}" srcOrd="3" destOrd="0" presId="urn:microsoft.com/office/officeart/2005/8/layout/list1"/>
    <dgm:cxn modelId="{BD9276A4-D9D9-459C-95D9-9CFAB820FC80}" type="presParOf" srcId="{D309AAEB-D8C1-49B5-821B-B126E3C423D1}" destId="{77E80E8C-F91A-4A2D-82E9-2EF204D4F804}" srcOrd="4" destOrd="0" presId="urn:microsoft.com/office/officeart/2005/8/layout/list1"/>
    <dgm:cxn modelId="{159D895B-2BD3-4302-BF16-4C0EEFC1CC4A}" type="presParOf" srcId="{77E80E8C-F91A-4A2D-82E9-2EF204D4F804}" destId="{73DAF271-7423-44CC-BAA1-845BDDE0C012}" srcOrd="0" destOrd="0" presId="urn:microsoft.com/office/officeart/2005/8/layout/list1"/>
    <dgm:cxn modelId="{E9CD09E9-20B9-4433-83BE-775EBF344250}" type="presParOf" srcId="{77E80E8C-F91A-4A2D-82E9-2EF204D4F804}" destId="{E9142473-4921-487A-B260-052BF5495EE3}" srcOrd="1" destOrd="0" presId="urn:microsoft.com/office/officeart/2005/8/layout/list1"/>
    <dgm:cxn modelId="{7E6C9B02-189E-4158-8FCC-4499287CC738}" type="presParOf" srcId="{D309AAEB-D8C1-49B5-821B-B126E3C423D1}" destId="{C001DB05-CEC8-440D-97B3-E04F99AB053A}" srcOrd="5" destOrd="0" presId="urn:microsoft.com/office/officeart/2005/8/layout/list1"/>
    <dgm:cxn modelId="{0484D118-DE53-4717-9888-766226BEBB2E}" type="presParOf" srcId="{D309AAEB-D8C1-49B5-821B-B126E3C423D1}" destId="{4BE79751-024F-41FA-8665-5D55DF6D00AF}" srcOrd="6" destOrd="0" presId="urn:microsoft.com/office/officeart/2005/8/layout/list1"/>
    <dgm:cxn modelId="{3772C1B0-1436-409F-9E9D-7F0441D8F98A}" type="presParOf" srcId="{D309AAEB-D8C1-49B5-821B-B126E3C423D1}" destId="{7C3E965F-444D-44FB-86AC-63B85F2267BD}" srcOrd="7" destOrd="0" presId="urn:microsoft.com/office/officeart/2005/8/layout/list1"/>
    <dgm:cxn modelId="{74BA14D7-9F66-4BE5-8D92-8B782B2CB818}" type="presParOf" srcId="{D309AAEB-D8C1-49B5-821B-B126E3C423D1}" destId="{B6A683EE-2875-46EF-B5A4-083BD8BD73D8}" srcOrd="8" destOrd="0" presId="urn:microsoft.com/office/officeart/2005/8/layout/list1"/>
    <dgm:cxn modelId="{DA2E8D49-53B7-479E-9716-DEF114E076F4}" type="presParOf" srcId="{B6A683EE-2875-46EF-B5A4-083BD8BD73D8}" destId="{768DDC07-39FF-42B7-994B-B9A236D87093}" srcOrd="0" destOrd="0" presId="urn:microsoft.com/office/officeart/2005/8/layout/list1"/>
    <dgm:cxn modelId="{763DE036-3128-4383-B0B6-A11CC84A2499}" type="presParOf" srcId="{B6A683EE-2875-46EF-B5A4-083BD8BD73D8}" destId="{ACB12177-56F8-4D4E-A7D6-B49CFC03F237}" srcOrd="1" destOrd="0" presId="urn:microsoft.com/office/officeart/2005/8/layout/list1"/>
    <dgm:cxn modelId="{D5749978-039D-4FB2-ABB2-621D152B0D2B}" type="presParOf" srcId="{D309AAEB-D8C1-49B5-821B-B126E3C423D1}" destId="{D83F8F44-CBBA-4FE8-8B83-0A0AB2CE8DDF}" srcOrd="9" destOrd="0" presId="urn:microsoft.com/office/officeart/2005/8/layout/list1"/>
    <dgm:cxn modelId="{1384AA69-B405-4458-BDC9-B294C4FAF4E9}" type="presParOf" srcId="{D309AAEB-D8C1-49B5-821B-B126E3C423D1}" destId="{CCB4A30C-09D6-4885-9CD0-32578E40ABF2}" srcOrd="10" destOrd="0" presId="urn:microsoft.com/office/officeart/2005/8/layout/list1"/>
    <dgm:cxn modelId="{2DA34EBE-B0B5-444D-9ED6-A94B32611AAA}" type="presParOf" srcId="{D309AAEB-D8C1-49B5-821B-B126E3C423D1}" destId="{2A6C94B3-F09C-4CF0-A3BF-02D058BB17E0}" srcOrd="11" destOrd="0" presId="urn:microsoft.com/office/officeart/2005/8/layout/list1"/>
    <dgm:cxn modelId="{B1E86F5F-9CA4-41F8-BC8B-F3BA4CE0696A}" type="presParOf" srcId="{D309AAEB-D8C1-49B5-821B-B126E3C423D1}" destId="{06DFA580-1EC2-4A32-9067-B917E4D28CE1}" srcOrd="12" destOrd="0" presId="urn:microsoft.com/office/officeart/2005/8/layout/list1"/>
    <dgm:cxn modelId="{30A9EF43-4EF8-4CA7-B97B-F1FADD5C9D74}" type="presParOf" srcId="{06DFA580-1EC2-4A32-9067-B917E4D28CE1}" destId="{27AFA18B-8FEA-4DF6-AF64-7B0BE24855EE}" srcOrd="0" destOrd="0" presId="urn:microsoft.com/office/officeart/2005/8/layout/list1"/>
    <dgm:cxn modelId="{F00CD10C-9A21-4A31-A6A5-AE8EBBA385E3}" type="presParOf" srcId="{06DFA580-1EC2-4A32-9067-B917E4D28CE1}" destId="{3E069AE6-86FC-4434-888B-DD21C6C70D17}" srcOrd="1" destOrd="0" presId="urn:microsoft.com/office/officeart/2005/8/layout/list1"/>
    <dgm:cxn modelId="{F9807295-49B3-42EB-8376-A33416B94991}" type="presParOf" srcId="{D309AAEB-D8C1-49B5-821B-B126E3C423D1}" destId="{B7D8F0A5-92A5-434D-A8B2-93C0288855B0}" srcOrd="13" destOrd="0" presId="urn:microsoft.com/office/officeart/2005/8/layout/list1"/>
    <dgm:cxn modelId="{33864853-DB37-4183-9AEB-68AA042DC319}" type="presParOf" srcId="{D309AAEB-D8C1-49B5-821B-B126E3C423D1}" destId="{011B709A-C5EC-4D25-85AC-E72FC09CF509}" srcOrd="14" destOrd="0" presId="urn:microsoft.com/office/officeart/2005/8/layout/list1"/>
    <dgm:cxn modelId="{2C73115F-6758-46C2-AE30-E59B022069E3}" type="presParOf" srcId="{D309AAEB-D8C1-49B5-821B-B126E3C423D1}" destId="{01492433-33AB-4A01-8469-767EC55640CB}" srcOrd="15" destOrd="0" presId="urn:microsoft.com/office/officeart/2005/8/layout/list1"/>
    <dgm:cxn modelId="{6E45FC74-1A0F-4B67-A26A-EE1B35103759}" type="presParOf" srcId="{D309AAEB-D8C1-49B5-821B-B126E3C423D1}" destId="{EA2B6A4C-39DB-4145-976B-7D634C738227}" srcOrd="16" destOrd="0" presId="urn:microsoft.com/office/officeart/2005/8/layout/list1"/>
    <dgm:cxn modelId="{33496BF1-3B49-4A4B-AE56-AA304F8934A1}" type="presParOf" srcId="{EA2B6A4C-39DB-4145-976B-7D634C738227}" destId="{D3AF7F6B-1974-471C-9248-762C2F12DE67}" srcOrd="0" destOrd="0" presId="urn:microsoft.com/office/officeart/2005/8/layout/list1"/>
    <dgm:cxn modelId="{9D807F30-0C38-406F-A275-0BFA1C67A4A7}" type="presParOf" srcId="{EA2B6A4C-39DB-4145-976B-7D634C738227}" destId="{7BF2F3DC-2EB6-4903-AA56-F5FF0AE012BF}" srcOrd="1" destOrd="0" presId="urn:microsoft.com/office/officeart/2005/8/layout/list1"/>
    <dgm:cxn modelId="{470CCB14-80BA-4F99-AEC0-CD6FDB9260B4}" type="presParOf" srcId="{D309AAEB-D8C1-49B5-821B-B126E3C423D1}" destId="{D30ABA43-634C-45DD-B21C-239BC2119618}" srcOrd="17" destOrd="0" presId="urn:microsoft.com/office/officeart/2005/8/layout/list1"/>
    <dgm:cxn modelId="{98873BBC-D78A-4A3D-8AF0-AEDEDE0FED40}" type="presParOf" srcId="{D309AAEB-D8C1-49B5-821B-B126E3C423D1}" destId="{858295B6-4615-4CFD-BEFC-25615E2F3CB5}" srcOrd="18" destOrd="0" presId="urn:microsoft.com/office/officeart/2005/8/layout/list1"/>
    <dgm:cxn modelId="{A163BBA0-A81F-4CC3-B652-5C6CBF20F72C}" type="presParOf" srcId="{D309AAEB-D8C1-49B5-821B-B126E3C423D1}" destId="{F15B0D21-FAD8-4EA4-96EE-FE7F9121DCAA}" srcOrd="19" destOrd="0" presId="urn:microsoft.com/office/officeart/2005/8/layout/list1"/>
    <dgm:cxn modelId="{2624F595-943C-4DEA-A230-8C572FDD2635}" type="presParOf" srcId="{D309AAEB-D8C1-49B5-821B-B126E3C423D1}" destId="{F63B9293-9DAA-4B4B-B298-BB625CEF0632}" srcOrd="20" destOrd="0" presId="urn:microsoft.com/office/officeart/2005/8/layout/list1"/>
    <dgm:cxn modelId="{7CF69695-CC46-47EA-8886-97EA97641ECA}" type="presParOf" srcId="{F63B9293-9DAA-4B4B-B298-BB625CEF0632}" destId="{884B6EF5-AC7F-42AA-92B2-38A5FF972506}" srcOrd="0" destOrd="0" presId="urn:microsoft.com/office/officeart/2005/8/layout/list1"/>
    <dgm:cxn modelId="{C872439A-B240-4B54-A949-9940B3805D95}" type="presParOf" srcId="{F63B9293-9DAA-4B4B-B298-BB625CEF0632}" destId="{A6159047-6EEC-4F96-B2FE-D415F0692909}" srcOrd="1" destOrd="0" presId="urn:microsoft.com/office/officeart/2005/8/layout/list1"/>
    <dgm:cxn modelId="{9235993A-6057-4A2A-89C9-E886DB7D6C88}" type="presParOf" srcId="{D309AAEB-D8C1-49B5-821B-B126E3C423D1}" destId="{B42B3CE2-C8B5-434E-A827-0363CA8E7C5A}" srcOrd="21" destOrd="0" presId="urn:microsoft.com/office/officeart/2005/8/layout/list1"/>
    <dgm:cxn modelId="{3AEEA46E-75C3-4365-A95F-F6A4699F570D}" type="presParOf" srcId="{D309AAEB-D8C1-49B5-821B-B126E3C423D1}" destId="{76268A61-BC26-4400-B600-E704FCCC049F}" srcOrd="22" destOrd="0" presId="urn:microsoft.com/office/officeart/2005/8/layout/list1"/>
    <dgm:cxn modelId="{E03BCC02-4D98-4AD0-84B4-D6FF4EA09415}" type="presParOf" srcId="{D309AAEB-D8C1-49B5-821B-B126E3C423D1}" destId="{B3662F47-63AD-4587-9A85-5F05D2DF2738}" srcOrd="23" destOrd="0" presId="urn:microsoft.com/office/officeart/2005/8/layout/list1"/>
    <dgm:cxn modelId="{0B993B72-6F35-4B97-9239-ECC660867E4C}" type="presParOf" srcId="{D309AAEB-D8C1-49B5-821B-B126E3C423D1}" destId="{325F851E-30CD-4E77-9DCB-C7A0F4664F7C}" srcOrd="24" destOrd="0" presId="urn:microsoft.com/office/officeart/2005/8/layout/list1"/>
    <dgm:cxn modelId="{5F8C1952-8C6C-4DD4-B2B3-27A50C68E75D}" type="presParOf" srcId="{325F851E-30CD-4E77-9DCB-C7A0F4664F7C}" destId="{35B259D1-D7F0-4CFC-8108-5F6399EA5750}" srcOrd="0" destOrd="0" presId="urn:microsoft.com/office/officeart/2005/8/layout/list1"/>
    <dgm:cxn modelId="{25CC447D-77E9-4767-9D4C-CB1BBDE2FE0B}" type="presParOf" srcId="{325F851E-30CD-4E77-9DCB-C7A0F4664F7C}" destId="{60DF3058-24E4-4AE2-A994-D8644494EE97}" srcOrd="1" destOrd="0" presId="urn:microsoft.com/office/officeart/2005/8/layout/list1"/>
    <dgm:cxn modelId="{DE5B9192-D84D-4950-AA0E-77513A16D92B}" type="presParOf" srcId="{D309AAEB-D8C1-49B5-821B-B126E3C423D1}" destId="{F326846F-A724-4A6E-85B1-EF445BCE9E03}" srcOrd="25" destOrd="0" presId="urn:microsoft.com/office/officeart/2005/8/layout/list1"/>
    <dgm:cxn modelId="{9199576E-1A7B-45D6-93C9-996F93193759}" type="presParOf" srcId="{D309AAEB-D8C1-49B5-821B-B126E3C423D1}" destId="{7818F4DB-3D1F-4289-BEE3-911F7F681C9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47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528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179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150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0070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5991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6426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745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709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12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427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4568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098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090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316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744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91E64-E202-48A3-AF5D-62E7EEF35997}" type="datetimeFigureOut">
              <a:rPr lang="en-IN" smtClean="0"/>
              <a:t>15-01-2014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103F6-FD90-4725-8249-B1ED68A0D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5786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8239"/>
            <a:ext cx="12192000" cy="69557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8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US" sz="8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Welcome 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</a:t>
            </a:r>
          </a:p>
          <a:p>
            <a:pPr algn="ctr"/>
            <a:r>
              <a:rPr lang="en-US" sz="6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Unit Linked Insurance Plans </a:t>
            </a:r>
            <a:endParaRPr lang="en-US" sz="66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  <a:p>
            <a:pPr algn="ctr"/>
            <a:r>
              <a:rPr lang="en-US" sz="8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8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ULIPs)</a:t>
            </a:r>
          </a:p>
          <a:p>
            <a:pPr algn="r"/>
            <a:r>
              <a:rPr lang="en-US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…….a substitute to direct equity investment</a:t>
            </a:r>
          </a:p>
          <a:p>
            <a:pPr algn="r"/>
            <a:endParaRPr lang="en-US" sz="12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r"/>
            <a:endParaRPr lang="en-US" sz="12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  <a:p>
            <a:pPr algn="r"/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Shanti 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</a:rPr>
              <a:t>Biznz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 Links</a:t>
            </a:r>
            <a:endParaRPr 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2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650" y="323850"/>
            <a:ext cx="11453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u="sng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?  Interested in investing in EQUITIES, but confused in which companies ???</a:t>
            </a:r>
            <a:endParaRPr lang="en-IN" sz="2400" b="1" u="sng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1028700"/>
            <a:ext cx="10165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N" sz="2400" b="1" u="sng" dirty="0" smtClean="0">
                <a:solidFill>
                  <a:srgbClr val="00B050"/>
                </a:solidFill>
                <a:latin typeface="Arial Rounded MT Bold" panose="020F0704030504030204" pitchFamily="34" charset="0"/>
              </a:rPr>
              <a:t>Invest </a:t>
            </a:r>
            <a:r>
              <a:rPr lang="en-IN" sz="2400" b="1" u="sng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 ULIPs (unit linked insurance plans), the beauty of it is….</a:t>
            </a:r>
            <a:endParaRPr lang="en-IN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32215545"/>
              </p:ext>
            </p:extLst>
          </p:nvPr>
        </p:nvGraphicFramePr>
        <p:xfrm>
          <a:off x="744622" y="1671387"/>
          <a:ext cx="10180052" cy="4801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10329334" y="6512732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</p:spTree>
    <p:extLst>
      <p:ext uri="{BB962C8B-B14F-4D97-AF65-F5344CB8AC3E}">
        <p14:creationId xmlns:p14="http://schemas.microsoft.com/office/powerpoint/2010/main" val="142467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36.41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514127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Dynamic Balanced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 smtClean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143006"/>
              </p:ext>
            </p:extLst>
          </p:nvPr>
        </p:nvGraphicFramePr>
        <p:xfrm>
          <a:off x="6950575" y="3881104"/>
          <a:ext cx="5020846" cy="261867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7 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</a:rPr>
                        <a:t>7.20%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4,61,192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6Y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3.00%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3,80,216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5Y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12.40%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</a:t>
                      </a:r>
                      <a:r>
                        <a:rPr lang="en-IN" sz="1200" u="none" strike="noStrike" dirty="0">
                          <a:effectLst/>
                        </a:rPr>
                        <a:t>3,19,142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6.20%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</a:t>
                      </a:r>
                      <a:r>
                        <a:rPr lang="en-IN" sz="1200" u="none" strike="noStrike" dirty="0">
                          <a:effectLst/>
                        </a:rPr>
                        <a:t>2,33,934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4.00%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</a:t>
                      </a:r>
                      <a:r>
                        <a:rPr lang="en-IN" sz="1200" u="none" strike="noStrike" dirty="0">
                          <a:effectLst/>
                        </a:rPr>
                        <a:t>1,70,277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2Y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10.90%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</a:t>
                      </a:r>
                      <a:r>
                        <a:rPr lang="en-IN" sz="1200" u="none" strike="noStrike" dirty="0">
                          <a:effectLst/>
                        </a:rPr>
                        <a:t>1,13,728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1Y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5.10%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</a:t>
                      </a:r>
                      <a:r>
                        <a:rPr lang="en-IN" sz="1200" u="none" strike="noStrike" dirty="0">
                          <a:effectLst/>
                        </a:rPr>
                        <a:t>52,550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065721"/>
              </p:ext>
            </p:extLst>
          </p:nvPr>
        </p:nvGraphicFramePr>
        <p:xfrm>
          <a:off x="432449" y="773374"/>
          <a:ext cx="4199022" cy="2535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147381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For 7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4,61,191.93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31.77%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440639"/>
              </p:ext>
            </p:extLst>
          </p:nvPr>
        </p:nvGraphicFramePr>
        <p:xfrm>
          <a:off x="450851" y="3658603"/>
          <a:ext cx="3423319" cy="304297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354575"/>
                <a:gridCol w="1068744"/>
              </a:tblGrid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Sectors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BF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12.98%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IT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8.29%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FMCG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7.56%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6.04%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AUTO &amp; ANCILLARY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5.74%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PHARMA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4.53%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TELECOM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3.05%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CEMENTS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2.27%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CAPITAL GOODS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2.03%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7663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UTILITIES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1.12%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MEDIA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METAL 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OTHERS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3.17%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TOTAL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56.78%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316081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1959.24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509" y="3300299"/>
            <a:ext cx="404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Sectorwise</a:t>
            </a:r>
            <a:r>
              <a:rPr lang="en-IN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Diversification in Equity</a:t>
            </a:r>
            <a:endParaRPr lang="en-IN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081" y="4463716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</p:spTree>
    <p:extLst>
      <p:ext uri="{BB962C8B-B14F-4D97-AF65-F5344CB8AC3E}">
        <p14:creationId xmlns:p14="http://schemas.microsoft.com/office/powerpoint/2010/main" val="24772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41.05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47967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Dynamic Growth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216899"/>
              </p:ext>
            </p:extLst>
          </p:nvPr>
        </p:nvGraphicFramePr>
        <p:xfrm>
          <a:off x="6950575" y="3881104"/>
          <a:ext cx="5020846" cy="261867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7 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6.20%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4,50,215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6Y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 50,000.00</a:t>
                      </a:r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3,73,931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5Y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13.20%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3,20,229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6.00%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2,32,888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3.00%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1,69,706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2Y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11.80%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1,14,763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1Y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5.30%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52,650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072259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For 7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4,50,215.16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28.63%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47954"/>
              </p:ext>
            </p:extLst>
          </p:nvPr>
        </p:nvGraphicFramePr>
        <p:xfrm>
          <a:off x="450851" y="3658603"/>
          <a:ext cx="3423319" cy="304297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354575"/>
                <a:gridCol w="1068744"/>
              </a:tblGrid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Sectors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BF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17.43%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IT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10.95%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FMCG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9.95%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8.00%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AUTO &amp; ANCILLARY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7.55%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PHARMA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5.99%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TELECOM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4.01%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CEMENTS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2.98%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CAPITAL GOODS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2.68%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7663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UTILITIES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1.47%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MEDIA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METAL 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OTHERS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4.22%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TOTAL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 smtClean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75.23%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316081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5599.03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509" y="3300299"/>
            <a:ext cx="404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Sectorwise</a:t>
            </a:r>
            <a:r>
              <a:rPr lang="en-IN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Diversification in Equity</a:t>
            </a:r>
            <a:endParaRPr lang="en-IN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081" y="4463716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514667"/>
              </p:ext>
            </p:extLst>
          </p:nvPr>
        </p:nvGraphicFramePr>
        <p:xfrm>
          <a:off x="463340" y="671399"/>
          <a:ext cx="4214813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07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36.61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47390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Group Balanced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255533"/>
              </p:ext>
            </p:extLst>
          </p:nvPr>
        </p:nvGraphicFramePr>
        <p:xfrm>
          <a:off x="6950575" y="3881104"/>
          <a:ext cx="5020846" cy="261867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7 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7.40%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4,65,352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6Y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3.30%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 50,000.00</a:t>
                      </a:r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3,83,289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5Y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12.60%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3,21,044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6.50%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2,35,119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4.20%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1,70,769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2Y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11.00%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1,13,886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1Y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5.20%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52,600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78266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For 7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4,65,352.00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32.96%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566281"/>
              </p:ext>
            </p:extLst>
          </p:nvPr>
        </p:nvGraphicFramePr>
        <p:xfrm>
          <a:off x="450851" y="3658603"/>
          <a:ext cx="3423319" cy="304297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354575"/>
                <a:gridCol w="1068744"/>
              </a:tblGrid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Sectors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BF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12.84%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IT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8.26%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FMCG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7.56%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6.05%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AUTO &amp; ANCILLARY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5.74%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PHARMA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4.52%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TELECOM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3.03%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CEMENTS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2.26%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CAPITAL GOODS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2.03%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7663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UTILITIES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1.12%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MEDIA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METAL 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OTHERS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3.14%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TOTAL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 smtClean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56.55%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400302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19400.99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509" y="3300299"/>
            <a:ext cx="404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Sectorwise</a:t>
            </a:r>
            <a:r>
              <a:rPr lang="en-IN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Diversification in Equity</a:t>
            </a:r>
            <a:endParaRPr lang="en-IN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081" y="4463716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271771"/>
              </p:ext>
            </p:extLst>
          </p:nvPr>
        </p:nvGraphicFramePr>
        <p:xfrm>
          <a:off x="451308" y="671399"/>
          <a:ext cx="4214813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163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23.59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43438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Opportunities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05981"/>
              </p:ext>
            </p:extLst>
          </p:nvPr>
        </p:nvGraphicFramePr>
        <p:xfrm>
          <a:off x="6950575" y="3881104"/>
          <a:ext cx="5020846" cy="197506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5Y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17.90%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3,28,419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6.50%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2,28,558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1.10%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1,64,608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2Y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11.70%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1,12,817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1Y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2.00%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51,000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74660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For 5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2,50,000.00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3,28,419.3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31.37%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498910"/>
              </p:ext>
            </p:extLst>
          </p:nvPr>
        </p:nvGraphicFramePr>
        <p:xfrm>
          <a:off x="450851" y="3658603"/>
          <a:ext cx="3423319" cy="304297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354575"/>
                <a:gridCol w="1068744"/>
              </a:tblGrid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Sectors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BF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21.66%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IT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13.92%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FMCG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13.63%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9.87%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AUTO &amp; ANCILLARY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9.33%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PHARMA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TELECOM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5.27%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CEMENTS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4.10%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CAPITAL GOODS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2.96%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7663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UTILITIES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0.01%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MEDIA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2.17%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METAL 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OTHERS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5.24%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TOTAL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 smtClean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97.15%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400302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71246.34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509" y="3300299"/>
            <a:ext cx="404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Sectorwise</a:t>
            </a:r>
            <a:r>
              <a:rPr lang="en-IN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Diversification in Equity</a:t>
            </a:r>
            <a:endParaRPr lang="en-IN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081" y="4463716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5068854"/>
              </p:ext>
            </p:extLst>
          </p:nvPr>
        </p:nvGraphicFramePr>
        <p:xfrm>
          <a:off x="415399" y="671399"/>
          <a:ext cx="4214813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800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</a:t>
            </a:r>
            <a:r>
              <a:rPr lang="en-IN" sz="28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36.65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51929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Aggressive Growth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772560"/>
              </p:ext>
            </p:extLst>
          </p:nvPr>
        </p:nvGraphicFramePr>
        <p:xfrm>
          <a:off x="6950575" y="3881104"/>
          <a:ext cx="5020846" cy="261867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7 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7.80%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4,69,046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6Y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1.40%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 50,000.00</a:t>
                      </a:r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3,85,107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5Y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17.50%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3,29,790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5.70%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2,30,673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1.60%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1,68,233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2Y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12.60%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1,15,584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1Y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5.30%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52,650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173601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For 7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4,69,046.66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34.01%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984922"/>
              </p:ext>
            </p:extLst>
          </p:nvPr>
        </p:nvGraphicFramePr>
        <p:xfrm>
          <a:off x="450851" y="3658603"/>
          <a:ext cx="3423319" cy="304297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354575"/>
                <a:gridCol w="1068744"/>
              </a:tblGrid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Sectors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BF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22.65%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IT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14.17%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FMCG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12.91%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OG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10.38%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AUTO &amp; ANCILLARY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9.79%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PHARMA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7.84%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TELECOM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5.24%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CEMENTS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3.87%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CAPITAL GOODS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3.48%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7663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UTILITIES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1.91%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MEDIA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METAL  &amp; PRODUCTS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0.00%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OTHERS</a:t>
                      </a:r>
                      <a:endParaRPr lang="en-IN" sz="1100" b="1" i="0" u="none" strike="noStrike" cap="none" spc="5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5.46%</a:t>
                      </a:r>
                      <a:endParaRPr lang="en-IN" sz="1100" b="1" i="0" u="none" strike="noStrike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9759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TOTAL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cap="none" spc="50" dirty="0" smtClean="0">
                          <a:ln w="0">
                            <a:solidFill>
                              <a:srgbClr val="00B05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Arial Rounded MT Bold" panose="020F0704030504030204" pitchFamily="34" charset="0"/>
                        </a:rPr>
                        <a:t>97.15%</a:t>
                      </a:r>
                      <a:endParaRPr lang="en-IN" sz="1100" b="1" i="0" u="none" strike="noStrike" cap="none" spc="50" dirty="0">
                        <a:ln w="0"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400302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25087.98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509" y="3300299"/>
            <a:ext cx="404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Sectorwise</a:t>
            </a:r>
            <a:r>
              <a:rPr lang="en-IN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Diversification in Equity</a:t>
            </a:r>
            <a:endParaRPr lang="en-IN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081" y="4463716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/>
              <a:t>Shanti </a:t>
            </a:r>
            <a:r>
              <a:rPr lang="en-US" sz="1400" b="1" dirty="0" err="1"/>
              <a:t>Biznz</a:t>
            </a:r>
            <a:r>
              <a:rPr lang="en-US" sz="1400" b="1" dirty="0"/>
              <a:t> Links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599042"/>
              </p:ext>
            </p:extLst>
          </p:nvPr>
        </p:nvGraphicFramePr>
        <p:xfrm>
          <a:off x="439277" y="671399"/>
          <a:ext cx="4214813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685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86210" y="99602"/>
            <a:ext cx="1985211" cy="7579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Current NAV.</a:t>
            </a:r>
          </a:p>
          <a:p>
            <a:pPr algn="ctr"/>
            <a:r>
              <a:rPr lang="en-IN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Rs</a:t>
            </a:r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. 21.26</a:t>
            </a:r>
            <a:endParaRPr lang="en-IN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60188"/>
            <a:ext cx="44584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600" b="1" dirty="0" err="1" smtClean="0">
                <a:latin typeface="Arial Rounded MT Bold" panose="020F0704030504030204" pitchFamily="34" charset="0"/>
                <a:cs typeface="Arial" panose="020B0604020202020204" pitchFamily="34" charset="0"/>
              </a:rPr>
              <a:t>Kotak</a:t>
            </a:r>
            <a:r>
              <a:rPr lang="en-IN" sz="2600" b="1" dirty="0" smtClean="0">
                <a:latin typeface="Arial Rounded MT Bold" panose="020F0704030504030204" pitchFamily="34" charset="0"/>
                <a:cs typeface="Arial" panose="020B0604020202020204" pitchFamily="34" charset="0"/>
              </a:rPr>
              <a:t> Dynamic Bond Fund</a:t>
            </a:r>
            <a:endParaRPr lang="en-IN" sz="2600" b="1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6935"/>
              </p:ext>
            </p:extLst>
          </p:nvPr>
        </p:nvGraphicFramePr>
        <p:xfrm>
          <a:off x="6950575" y="3881104"/>
          <a:ext cx="5020846" cy="2618679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{327F97BB-C833-4FB7-BDE5-3F7075034690}</a:tableStyleId>
              </a:tblPr>
              <a:tblGrid>
                <a:gridCol w="1125707"/>
                <a:gridCol w="1715545"/>
                <a:gridCol w="1235342"/>
                <a:gridCol w="944252"/>
              </a:tblGrid>
              <a:tr h="36604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PERIOD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RETURNS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INVESTED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RETURNS </a:t>
                      </a:r>
                      <a:endParaRPr lang="en-IN" sz="1200" b="1" i="0" u="none" strike="noStrike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7 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9.10%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r>
                        <a:rPr lang="en-IN" sz="1200" u="none" strike="noStrike" dirty="0" smtClean="0">
                          <a:effectLst/>
                        </a:rPr>
                        <a:t>          50,000.00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4,90,741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>
                          <a:effectLst/>
                        </a:rPr>
                        <a:t>6Y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9.10%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 50,000.00</a:t>
                      </a:r>
                      <a:r>
                        <a:rPr lang="en-IN" sz="1200" u="none" strike="noStrike" dirty="0">
                          <a:effectLst/>
                        </a:rPr>
                        <a:t> 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3,99,808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5Y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9.90%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3,16,460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4Y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7.40%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2,39,005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smtClean="0">
                          <a:effectLst/>
                        </a:rPr>
                        <a:t>3Y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7.70%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1,72,537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2Y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8.20%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1,10,502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  <a:tr h="32180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 dirty="0" smtClean="0">
                          <a:effectLst/>
                        </a:rPr>
                        <a:t>1Y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3.70%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 </a:t>
                      </a:r>
                      <a:r>
                        <a:rPr lang="en-IN" sz="1200" u="none" strike="noStrike" dirty="0">
                          <a:effectLst/>
                        </a:rPr>
                        <a:t>50,000.00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smtClean="0">
                          <a:effectLst/>
                        </a:rPr>
                        <a:t>         51,850 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62752"/>
              </p:ext>
            </p:extLst>
          </p:nvPr>
        </p:nvGraphicFramePr>
        <p:xfrm>
          <a:off x="9504871" y="1274180"/>
          <a:ext cx="2466550" cy="223904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6782"/>
                <a:gridCol w="1289768"/>
              </a:tblGrid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Yearly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For 7 </a:t>
                      </a:r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Years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3,50,000.00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6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Current Value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4,90,741.00 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5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>
                          <a:solidFill>
                            <a:schemeClr val="bg1"/>
                          </a:solidFill>
                          <a:effectLst/>
                        </a:rPr>
                        <a:t>% return</a:t>
                      </a:r>
                      <a:endParaRPr lang="en-IN" sz="13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40.21%</a:t>
                      </a:r>
                      <a:endParaRPr lang="en-IN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6298530" y="99601"/>
            <a:ext cx="2400302" cy="75798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AUM.</a:t>
            </a:r>
          </a:p>
          <a:p>
            <a:pPr algn="ctr"/>
            <a:r>
              <a:rPr lang="e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25087.98 </a:t>
            </a:r>
            <a:r>
              <a:rPr lang="en-IN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Lacs</a:t>
            </a:r>
            <a:endParaRPr lang="en-IN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77926" y="4415589"/>
            <a:ext cx="30439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For Investment and Queries call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8976023053 / 730348840 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Write @</a:t>
            </a:r>
          </a:p>
          <a:p>
            <a:pPr algn="ctr"/>
            <a:endParaRPr lang="en-IN" sz="1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n-IN" sz="1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 </a:t>
            </a:r>
            <a:r>
              <a:rPr lang="en-IN" sz="16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shantibiznzlinks@gmail.com </a:t>
            </a:r>
            <a:endParaRPr lang="en-IN" sz="1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02747" y="654882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Arial Rounded MT Bold" panose="020F0704030504030204" pitchFamily="34" charset="0"/>
              </a:rPr>
              <a:t>Shanti </a:t>
            </a:r>
            <a:r>
              <a:rPr lang="en-US" sz="1400" b="1" dirty="0" err="1">
                <a:latin typeface="Arial Rounded MT Bold" panose="020F0704030504030204" pitchFamily="34" charset="0"/>
              </a:rPr>
              <a:t>Biznz</a:t>
            </a:r>
            <a:r>
              <a:rPr lang="en-US" sz="1400" b="1" dirty="0">
                <a:latin typeface="Arial Rounded MT Bold" panose="020F0704030504030204" pitchFamily="34" charset="0"/>
              </a:rPr>
              <a:t> Links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64502" y="1073739"/>
            <a:ext cx="4668256" cy="259589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200" b="1" u="sng" dirty="0" smtClean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Major Benefits of Investment in ULIPs</a:t>
            </a:r>
            <a:endParaRPr lang="en-IN" sz="1200" u="sng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200" dirty="0" smtClean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ULIPs rated </a:t>
            </a:r>
            <a:r>
              <a:rPr lang="en-IN" sz="1100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Star</a:t>
            </a:r>
            <a:r>
              <a:rPr lang="en-IN" sz="1100" b="1" u="sng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by Economic Times dated 13</a:t>
            </a:r>
            <a:r>
              <a:rPr lang="en-IN" sz="1100" baseline="300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 Jan’13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Minimum Invest Rs.20000/-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Yearly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No Directly Investment in 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Life Cover  of Sum Assured till redemption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accent4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accent4">
                    <a:lumMod val="50000"/>
                  </a:schemeClr>
                </a:solidFill>
                <a:latin typeface="Arial Rounded MT Bold" panose="020F0704030504030204" pitchFamily="34" charset="0"/>
              </a:rPr>
              <a:t>Income Tax Benefit under Section 80C and 10(10)D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340105"/>
              </p:ext>
            </p:extLst>
          </p:nvPr>
        </p:nvGraphicFramePr>
        <p:xfrm>
          <a:off x="439277" y="652631"/>
          <a:ext cx="4214813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Vertical Scroll 5"/>
          <p:cNvSpPr/>
          <p:nvPr/>
        </p:nvSpPr>
        <p:spPr>
          <a:xfrm>
            <a:off x="60160" y="3669631"/>
            <a:ext cx="4126832" cy="287919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u="sng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Bond Fund</a:t>
            </a:r>
          </a:p>
          <a:p>
            <a:pPr algn="ctr"/>
            <a:endParaRPr lang="en-IN" b="1" u="sng" dirty="0" smtClean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Best return in BONDs Fund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Maximum Return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Consistent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Capital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Systematic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Life Cover till redemption</a:t>
            </a:r>
            <a:endParaRPr lang="en-IN" dirty="0" smtClean="0"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 smtClean="0"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1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09024"/>
            <a:ext cx="12192000" cy="714041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8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endParaRPr lang="en-US" sz="8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8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Thank you</a:t>
            </a:r>
          </a:p>
          <a:p>
            <a:pPr algn="ctr"/>
            <a:endParaRPr lang="en-US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For Queries and Investment call</a:t>
            </a:r>
          </a:p>
          <a:p>
            <a:pPr algn="ctr"/>
            <a:r>
              <a:rPr lang="en-US" sz="24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Manoj</a:t>
            </a:r>
            <a:r>
              <a:rPr lang="en-US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Gupta @8976023053 / 7303488940 or write @ shantibiznzlinks@gmail.com</a:t>
            </a:r>
          </a:p>
          <a:p>
            <a:pPr algn="r"/>
            <a:endParaRPr lang="en-US" sz="12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r"/>
            <a:endParaRPr lang="en-US" sz="12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  <a:p>
            <a:pPr algn="r"/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Shanti 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</a:rPr>
              <a:t>Biznz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 Links</a:t>
            </a:r>
            <a:endParaRPr 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TC104033921[[fn=Damask]]</Template>
  <TotalTime>224</TotalTime>
  <Words>1282</Words>
  <Application>Microsoft Office PowerPoint</Application>
  <PresentationFormat>Widescreen</PresentationFormat>
  <Paragraphs>588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Rounded MT Bold</vt:lpstr>
      <vt:lpstr>Bookman Old Style</vt:lpstr>
      <vt:lpstr>Calibri</vt:lpstr>
      <vt:lpstr>Rockwell</vt:lpstr>
      <vt:lpstr>Wingdings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Bhakti Gupta</dc:creator>
  <cp:lastModifiedBy>Bhakti Gupta</cp:lastModifiedBy>
  <cp:revision>44</cp:revision>
  <dcterms:created xsi:type="dcterms:W3CDTF">2014-01-12T13:41:04Z</dcterms:created>
  <dcterms:modified xsi:type="dcterms:W3CDTF">2014-01-15T07:44:36Z</dcterms:modified>
</cp:coreProperties>
</file>