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56" r:id="rId2"/>
    <p:sldId id="257" r:id="rId3"/>
    <p:sldId id="265" r:id="rId4"/>
    <p:sldId id="286" r:id="rId5"/>
    <p:sldId id="260" r:id="rId6"/>
    <p:sldId id="259" r:id="rId7"/>
    <p:sldId id="287" r:id="rId8"/>
    <p:sldId id="262" r:id="rId9"/>
    <p:sldId id="288" r:id="rId10"/>
    <p:sldId id="283" r:id="rId11"/>
    <p:sldId id="266" r:id="rId12"/>
    <p:sldId id="264" r:id="rId13"/>
    <p:sldId id="274" r:id="rId14"/>
    <p:sldId id="275" r:id="rId15"/>
    <p:sldId id="276" r:id="rId16"/>
    <p:sldId id="277" r:id="rId17"/>
    <p:sldId id="278" r:id="rId18"/>
    <p:sldId id="279" r:id="rId19"/>
    <p:sldId id="280" r:id="rId20"/>
    <p:sldId id="291" r:id="rId21"/>
    <p:sldId id="292" r:id="rId22"/>
    <p:sldId id="289" r:id="rId23"/>
    <p:sldId id="290"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E43DB36-518C-42EC-B620-82E2BC2033B1}" type="doc">
      <dgm:prSet loTypeId="urn:microsoft.com/office/officeart/2005/8/layout/arrow1" loCatId="process" qsTypeId="urn:microsoft.com/office/officeart/2005/8/quickstyle/simple1" qsCatId="simple" csTypeId="urn:microsoft.com/office/officeart/2005/8/colors/accent1_2" csCatId="accent1" phldr="1"/>
      <dgm:spPr/>
      <dgm:t>
        <a:bodyPr/>
        <a:lstStyle/>
        <a:p>
          <a:endParaRPr lang="en-IN"/>
        </a:p>
      </dgm:t>
    </dgm:pt>
    <dgm:pt modelId="{3EC35837-B6C3-4FCE-BA3D-AF704EDF1955}">
      <dgm:prSet phldrT="[Text]"/>
      <dgm:spPr/>
      <dgm:t>
        <a:bodyPr/>
        <a:lstStyle/>
        <a:p>
          <a:r>
            <a:rPr lang="en-US" dirty="0" smtClean="0"/>
            <a:t>YES</a:t>
          </a:r>
          <a:endParaRPr lang="en-IN" dirty="0"/>
        </a:p>
      </dgm:t>
    </dgm:pt>
    <dgm:pt modelId="{D2639BE2-4187-420B-8C67-F81AD86EA7BF}" type="parTrans" cxnId="{3234757B-D8C2-4912-BFC4-A1619BA26745}">
      <dgm:prSet/>
      <dgm:spPr/>
      <dgm:t>
        <a:bodyPr/>
        <a:lstStyle/>
        <a:p>
          <a:endParaRPr lang="en-IN"/>
        </a:p>
      </dgm:t>
    </dgm:pt>
    <dgm:pt modelId="{E522A48B-2097-440D-A3A7-41237F5CDFE9}" type="sibTrans" cxnId="{3234757B-D8C2-4912-BFC4-A1619BA26745}">
      <dgm:prSet/>
      <dgm:spPr/>
      <dgm:t>
        <a:bodyPr/>
        <a:lstStyle/>
        <a:p>
          <a:endParaRPr lang="en-IN"/>
        </a:p>
      </dgm:t>
    </dgm:pt>
    <dgm:pt modelId="{BBA040AF-8634-4231-AFE7-3BC4FC2D8917}">
      <dgm:prSet phldrT="[Text]"/>
      <dgm:spPr/>
      <dgm:t>
        <a:bodyPr/>
        <a:lstStyle/>
        <a:p>
          <a:r>
            <a:rPr lang="en-US" dirty="0" smtClean="0"/>
            <a:t>NO</a:t>
          </a:r>
          <a:endParaRPr lang="en-IN" dirty="0"/>
        </a:p>
      </dgm:t>
    </dgm:pt>
    <dgm:pt modelId="{1367D696-F63B-44F8-929A-02857CD5DDC9}" type="parTrans" cxnId="{69DD2F96-1A02-4633-9BB9-C58F1ADBB313}">
      <dgm:prSet/>
      <dgm:spPr/>
      <dgm:t>
        <a:bodyPr/>
        <a:lstStyle/>
        <a:p>
          <a:endParaRPr lang="en-IN"/>
        </a:p>
      </dgm:t>
    </dgm:pt>
    <dgm:pt modelId="{E39145D3-E237-42E8-B2EB-2CD86EAE54FC}" type="sibTrans" cxnId="{69DD2F96-1A02-4633-9BB9-C58F1ADBB313}">
      <dgm:prSet/>
      <dgm:spPr/>
      <dgm:t>
        <a:bodyPr/>
        <a:lstStyle/>
        <a:p>
          <a:endParaRPr lang="en-IN"/>
        </a:p>
      </dgm:t>
    </dgm:pt>
    <dgm:pt modelId="{E19701C0-8F82-448C-A8D9-475161ED0AC6}" type="pres">
      <dgm:prSet presAssocID="{1E43DB36-518C-42EC-B620-82E2BC2033B1}" presName="cycle" presStyleCnt="0">
        <dgm:presLayoutVars>
          <dgm:dir/>
          <dgm:resizeHandles val="exact"/>
        </dgm:presLayoutVars>
      </dgm:prSet>
      <dgm:spPr/>
      <dgm:t>
        <a:bodyPr/>
        <a:lstStyle/>
        <a:p>
          <a:endParaRPr lang="en-IN"/>
        </a:p>
      </dgm:t>
    </dgm:pt>
    <dgm:pt modelId="{F0CE2E5C-F3C1-498B-8687-781F81282BFA}" type="pres">
      <dgm:prSet presAssocID="{3EC35837-B6C3-4FCE-BA3D-AF704EDF1955}" presName="arrow" presStyleLbl="node1" presStyleIdx="0" presStyleCnt="2">
        <dgm:presLayoutVars>
          <dgm:bulletEnabled val="1"/>
        </dgm:presLayoutVars>
      </dgm:prSet>
      <dgm:spPr/>
      <dgm:t>
        <a:bodyPr/>
        <a:lstStyle/>
        <a:p>
          <a:endParaRPr lang="en-IN"/>
        </a:p>
      </dgm:t>
    </dgm:pt>
    <dgm:pt modelId="{3E3F2376-347D-4A60-BEFF-CF672E5A9955}" type="pres">
      <dgm:prSet presAssocID="{BBA040AF-8634-4231-AFE7-3BC4FC2D8917}" presName="arrow" presStyleLbl="node1" presStyleIdx="1" presStyleCnt="2">
        <dgm:presLayoutVars>
          <dgm:bulletEnabled val="1"/>
        </dgm:presLayoutVars>
      </dgm:prSet>
      <dgm:spPr/>
      <dgm:t>
        <a:bodyPr/>
        <a:lstStyle/>
        <a:p>
          <a:endParaRPr lang="en-IN"/>
        </a:p>
      </dgm:t>
    </dgm:pt>
  </dgm:ptLst>
  <dgm:cxnLst>
    <dgm:cxn modelId="{3234757B-D8C2-4912-BFC4-A1619BA26745}" srcId="{1E43DB36-518C-42EC-B620-82E2BC2033B1}" destId="{3EC35837-B6C3-4FCE-BA3D-AF704EDF1955}" srcOrd="0" destOrd="0" parTransId="{D2639BE2-4187-420B-8C67-F81AD86EA7BF}" sibTransId="{E522A48B-2097-440D-A3A7-41237F5CDFE9}"/>
    <dgm:cxn modelId="{1903C0C6-D280-45C0-B924-DD644A8B1BEB}" type="presOf" srcId="{BBA040AF-8634-4231-AFE7-3BC4FC2D8917}" destId="{3E3F2376-347D-4A60-BEFF-CF672E5A9955}" srcOrd="0" destOrd="0" presId="urn:microsoft.com/office/officeart/2005/8/layout/arrow1"/>
    <dgm:cxn modelId="{69DD2F96-1A02-4633-9BB9-C58F1ADBB313}" srcId="{1E43DB36-518C-42EC-B620-82E2BC2033B1}" destId="{BBA040AF-8634-4231-AFE7-3BC4FC2D8917}" srcOrd="1" destOrd="0" parTransId="{1367D696-F63B-44F8-929A-02857CD5DDC9}" sibTransId="{E39145D3-E237-42E8-B2EB-2CD86EAE54FC}"/>
    <dgm:cxn modelId="{CB26C645-99E0-4E6D-8653-E6D383F7C9D2}" type="presOf" srcId="{1E43DB36-518C-42EC-B620-82E2BC2033B1}" destId="{E19701C0-8F82-448C-A8D9-475161ED0AC6}" srcOrd="0" destOrd="0" presId="urn:microsoft.com/office/officeart/2005/8/layout/arrow1"/>
    <dgm:cxn modelId="{B2550499-D44D-4D03-936D-DAB5787D0E1C}" type="presOf" srcId="{3EC35837-B6C3-4FCE-BA3D-AF704EDF1955}" destId="{F0CE2E5C-F3C1-498B-8687-781F81282BFA}" srcOrd="0" destOrd="0" presId="urn:microsoft.com/office/officeart/2005/8/layout/arrow1"/>
    <dgm:cxn modelId="{884298F3-9D91-4819-B5D3-DA37206F5ED8}" type="presParOf" srcId="{E19701C0-8F82-448C-A8D9-475161ED0AC6}" destId="{F0CE2E5C-F3C1-498B-8687-781F81282BFA}" srcOrd="0" destOrd="0" presId="urn:microsoft.com/office/officeart/2005/8/layout/arrow1"/>
    <dgm:cxn modelId="{EB40BE7F-F6B6-48D9-A5BA-AFC3B132A9A4}" type="presParOf" srcId="{E19701C0-8F82-448C-A8D9-475161ED0AC6}" destId="{3E3F2376-347D-4A60-BEFF-CF672E5A9955}" srcOrd="1" destOrd="0" presId="urn:microsoft.com/office/officeart/2005/8/layout/arrow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20F8B6D-2BFA-42EB-A5B6-389ED9D1E315}" type="doc">
      <dgm:prSet loTypeId="urn:microsoft.com/office/officeart/2005/8/layout/hProcess9" loCatId="process" qsTypeId="urn:microsoft.com/office/officeart/2005/8/quickstyle/simple1" qsCatId="simple" csTypeId="urn:microsoft.com/office/officeart/2005/8/colors/accent1_2" csCatId="accent1" phldr="1"/>
      <dgm:spPr/>
    </dgm:pt>
    <dgm:pt modelId="{DDDE37FA-62CC-459C-A7F6-46A109661C16}">
      <dgm:prSet phldrT="[Text]"/>
      <dgm:spPr/>
      <dgm:t>
        <a:bodyPr/>
        <a:lstStyle/>
        <a:p>
          <a:r>
            <a:rPr lang="en-US" dirty="0" smtClean="0"/>
            <a:t>Personal interests</a:t>
          </a:r>
          <a:endParaRPr lang="en-IN" dirty="0"/>
        </a:p>
      </dgm:t>
    </dgm:pt>
    <dgm:pt modelId="{966838DA-B758-4C16-8C7F-9A0640EA0D8A}" type="parTrans" cxnId="{15505B96-CD2A-4DF9-9DDC-136B29BCE563}">
      <dgm:prSet/>
      <dgm:spPr/>
      <dgm:t>
        <a:bodyPr/>
        <a:lstStyle/>
        <a:p>
          <a:endParaRPr lang="en-IN"/>
        </a:p>
      </dgm:t>
    </dgm:pt>
    <dgm:pt modelId="{C4B84DDA-6BF1-4D3B-BC43-EE8E01E70A92}" type="sibTrans" cxnId="{15505B96-CD2A-4DF9-9DDC-136B29BCE563}">
      <dgm:prSet/>
      <dgm:spPr/>
      <dgm:t>
        <a:bodyPr/>
        <a:lstStyle/>
        <a:p>
          <a:endParaRPr lang="en-IN"/>
        </a:p>
      </dgm:t>
    </dgm:pt>
    <dgm:pt modelId="{AD9E6A82-5071-4655-BA6A-5342BF27FE82}">
      <dgm:prSet phldrT="[Text]"/>
      <dgm:spPr/>
      <dgm:t>
        <a:bodyPr/>
        <a:lstStyle/>
        <a:p>
          <a:r>
            <a:rPr lang="en-US" dirty="0" smtClean="0"/>
            <a:t>Financial interests</a:t>
          </a:r>
          <a:endParaRPr lang="en-IN" dirty="0"/>
        </a:p>
      </dgm:t>
    </dgm:pt>
    <dgm:pt modelId="{5C809EB2-42DD-4F4B-8F62-955717F7138B}" type="parTrans" cxnId="{27627B9E-8142-457E-9F2F-2F219C9B94AD}">
      <dgm:prSet/>
      <dgm:spPr/>
      <dgm:t>
        <a:bodyPr/>
        <a:lstStyle/>
        <a:p>
          <a:endParaRPr lang="en-IN"/>
        </a:p>
      </dgm:t>
    </dgm:pt>
    <dgm:pt modelId="{D0FC0A26-40F2-46F3-8230-36FB14D2BB43}" type="sibTrans" cxnId="{27627B9E-8142-457E-9F2F-2F219C9B94AD}">
      <dgm:prSet/>
      <dgm:spPr/>
      <dgm:t>
        <a:bodyPr/>
        <a:lstStyle/>
        <a:p>
          <a:endParaRPr lang="en-IN"/>
        </a:p>
      </dgm:t>
    </dgm:pt>
    <dgm:pt modelId="{65BF453A-F366-4245-AEB7-3F2042979F38}">
      <dgm:prSet phldrT="[Text]"/>
      <dgm:spPr/>
      <dgm:t>
        <a:bodyPr/>
        <a:lstStyle/>
        <a:p>
          <a:r>
            <a:rPr lang="en-US" dirty="0" smtClean="0"/>
            <a:t>Organizational interests</a:t>
          </a:r>
          <a:endParaRPr lang="en-IN" dirty="0"/>
        </a:p>
      </dgm:t>
    </dgm:pt>
    <dgm:pt modelId="{FEB4D06A-B044-4478-8C77-5DBC3D7F9730}" type="parTrans" cxnId="{FC2A3AD0-5CA6-4343-9A75-6553E41FB746}">
      <dgm:prSet/>
      <dgm:spPr/>
      <dgm:t>
        <a:bodyPr/>
        <a:lstStyle/>
        <a:p>
          <a:endParaRPr lang="en-IN"/>
        </a:p>
      </dgm:t>
    </dgm:pt>
    <dgm:pt modelId="{C16BC499-A9BC-4387-8BA4-850630CAF093}" type="sibTrans" cxnId="{FC2A3AD0-5CA6-4343-9A75-6553E41FB746}">
      <dgm:prSet/>
      <dgm:spPr/>
      <dgm:t>
        <a:bodyPr/>
        <a:lstStyle/>
        <a:p>
          <a:endParaRPr lang="en-IN"/>
        </a:p>
      </dgm:t>
    </dgm:pt>
    <dgm:pt modelId="{4159DCD8-AF99-44ED-A25B-C9B85A0BC05F}" type="pres">
      <dgm:prSet presAssocID="{320F8B6D-2BFA-42EB-A5B6-389ED9D1E315}" presName="CompostProcess" presStyleCnt="0">
        <dgm:presLayoutVars>
          <dgm:dir/>
          <dgm:resizeHandles val="exact"/>
        </dgm:presLayoutVars>
      </dgm:prSet>
      <dgm:spPr/>
    </dgm:pt>
    <dgm:pt modelId="{4D143064-2141-4339-A5E6-FA62197751D4}" type="pres">
      <dgm:prSet presAssocID="{320F8B6D-2BFA-42EB-A5B6-389ED9D1E315}" presName="arrow" presStyleLbl="bgShp" presStyleIdx="0" presStyleCnt="1" custAng="5400000" custScaleX="71772"/>
      <dgm:spPr/>
    </dgm:pt>
    <dgm:pt modelId="{EDEF2A97-8E71-4656-B7DB-358B76947D5D}" type="pres">
      <dgm:prSet presAssocID="{320F8B6D-2BFA-42EB-A5B6-389ED9D1E315}" presName="linearProcess" presStyleCnt="0"/>
      <dgm:spPr/>
    </dgm:pt>
    <dgm:pt modelId="{2FD5C562-CA94-4DB7-86BC-628C1BB53D6E}" type="pres">
      <dgm:prSet presAssocID="{DDDE37FA-62CC-459C-A7F6-46A109661C16}" presName="textNode" presStyleLbl="node1" presStyleIdx="0" presStyleCnt="3">
        <dgm:presLayoutVars>
          <dgm:bulletEnabled val="1"/>
        </dgm:presLayoutVars>
      </dgm:prSet>
      <dgm:spPr/>
      <dgm:t>
        <a:bodyPr/>
        <a:lstStyle/>
        <a:p>
          <a:endParaRPr lang="en-IN"/>
        </a:p>
      </dgm:t>
    </dgm:pt>
    <dgm:pt modelId="{8BDAE1E9-D2D8-4B09-8197-7F0BFD47715E}" type="pres">
      <dgm:prSet presAssocID="{C4B84DDA-6BF1-4D3B-BC43-EE8E01E70A92}" presName="sibTrans" presStyleCnt="0"/>
      <dgm:spPr/>
    </dgm:pt>
    <dgm:pt modelId="{BBA671ED-D911-4D42-998D-1D291123FEE2}" type="pres">
      <dgm:prSet presAssocID="{AD9E6A82-5071-4655-BA6A-5342BF27FE82}" presName="textNode" presStyleLbl="node1" presStyleIdx="1" presStyleCnt="3">
        <dgm:presLayoutVars>
          <dgm:bulletEnabled val="1"/>
        </dgm:presLayoutVars>
      </dgm:prSet>
      <dgm:spPr/>
      <dgm:t>
        <a:bodyPr/>
        <a:lstStyle/>
        <a:p>
          <a:endParaRPr lang="en-IN"/>
        </a:p>
      </dgm:t>
    </dgm:pt>
    <dgm:pt modelId="{89D4D5E2-3405-4150-96C9-DC2669FA000E}" type="pres">
      <dgm:prSet presAssocID="{D0FC0A26-40F2-46F3-8230-36FB14D2BB43}" presName="sibTrans" presStyleCnt="0"/>
      <dgm:spPr/>
    </dgm:pt>
    <dgm:pt modelId="{3C6FE68F-6BB0-4A87-9A86-61E2E16B72F4}" type="pres">
      <dgm:prSet presAssocID="{65BF453A-F366-4245-AEB7-3F2042979F38}" presName="textNode" presStyleLbl="node1" presStyleIdx="2" presStyleCnt="3">
        <dgm:presLayoutVars>
          <dgm:bulletEnabled val="1"/>
        </dgm:presLayoutVars>
      </dgm:prSet>
      <dgm:spPr/>
      <dgm:t>
        <a:bodyPr/>
        <a:lstStyle/>
        <a:p>
          <a:endParaRPr lang="en-IN"/>
        </a:p>
      </dgm:t>
    </dgm:pt>
  </dgm:ptLst>
  <dgm:cxnLst>
    <dgm:cxn modelId="{FC2A3AD0-5CA6-4343-9A75-6553E41FB746}" srcId="{320F8B6D-2BFA-42EB-A5B6-389ED9D1E315}" destId="{65BF453A-F366-4245-AEB7-3F2042979F38}" srcOrd="2" destOrd="0" parTransId="{FEB4D06A-B044-4478-8C77-5DBC3D7F9730}" sibTransId="{C16BC499-A9BC-4387-8BA4-850630CAF093}"/>
    <dgm:cxn modelId="{2AD4B102-D69D-4DD0-B078-0D3FCE7CA2E4}" type="presOf" srcId="{65BF453A-F366-4245-AEB7-3F2042979F38}" destId="{3C6FE68F-6BB0-4A87-9A86-61E2E16B72F4}" srcOrd="0" destOrd="0" presId="urn:microsoft.com/office/officeart/2005/8/layout/hProcess9"/>
    <dgm:cxn modelId="{2D5E6572-6E75-4884-8BC1-ADA3CE934BB8}" type="presOf" srcId="{DDDE37FA-62CC-459C-A7F6-46A109661C16}" destId="{2FD5C562-CA94-4DB7-86BC-628C1BB53D6E}" srcOrd="0" destOrd="0" presId="urn:microsoft.com/office/officeart/2005/8/layout/hProcess9"/>
    <dgm:cxn modelId="{27627B9E-8142-457E-9F2F-2F219C9B94AD}" srcId="{320F8B6D-2BFA-42EB-A5B6-389ED9D1E315}" destId="{AD9E6A82-5071-4655-BA6A-5342BF27FE82}" srcOrd="1" destOrd="0" parTransId="{5C809EB2-42DD-4F4B-8F62-955717F7138B}" sibTransId="{D0FC0A26-40F2-46F3-8230-36FB14D2BB43}"/>
    <dgm:cxn modelId="{E7AB8623-D0AA-4935-BA90-1686877336EE}" type="presOf" srcId="{320F8B6D-2BFA-42EB-A5B6-389ED9D1E315}" destId="{4159DCD8-AF99-44ED-A25B-C9B85A0BC05F}" srcOrd="0" destOrd="0" presId="urn:microsoft.com/office/officeart/2005/8/layout/hProcess9"/>
    <dgm:cxn modelId="{15505B96-CD2A-4DF9-9DDC-136B29BCE563}" srcId="{320F8B6D-2BFA-42EB-A5B6-389ED9D1E315}" destId="{DDDE37FA-62CC-459C-A7F6-46A109661C16}" srcOrd="0" destOrd="0" parTransId="{966838DA-B758-4C16-8C7F-9A0640EA0D8A}" sibTransId="{C4B84DDA-6BF1-4D3B-BC43-EE8E01E70A92}"/>
    <dgm:cxn modelId="{DD33337E-C204-41F5-857E-9074CC1CB2E5}" type="presOf" srcId="{AD9E6A82-5071-4655-BA6A-5342BF27FE82}" destId="{BBA671ED-D911-4D42-998D-1D291123FEE2}" srcOrd="0" destOrd="0" presId="urn:microsoft.com/office/officeart/2005/8/layout/hProcess9"/>
    <dgm:cxn modelId="{126FB5EB-7FF9-4D09-A4EF-3E199D0F8041}" type="presParOf" srcId="{4159DCD8-AF99-44ED-A25B-C9B85A0BC05F}" destId="{4D143064-2141-4339-A5E6-FA62197751D4}" srcOrd="0" destOrd="0" presId="urn:microsoft.com/office/officeart/2005/8/layout/hProcess9"/>
    <dgm:cxn modelId="{61B66245-7C12-467B-A827-1AC3FE15AC37}" type="presParOf" srcId="{4159DCD8-AF99-44ED-A25B-C9B85A0BC05F}" destId="{EDEF2A97-8E71-4656-B7DB-358B76947D5D}" srcOrd="1" destOrd="0" presId="urn:microsoft.com/office/officeart/2005/8/layout/hProcess9"/>
    <dgm:cxn modelId="{ED82AB3E-D970-4CD1-BB4F-B075FE3BC1F2}" type="presParOf" srcId="{EDEF2A97-8E71-4656-B7DB-358B76947D5D}" destId="{2FD5C562-CA94-4DB7-86BC-628C1BB53D6E}" srcOrd="0" destOrd="0" presId="urn:microsoft.com/office/officeart/2005/8/layout/hProcess9"/>
    <dgm:cxn modelId="{9286EEB0-B586-44BD-8E4F-A91586729FB1}" type="presParOf" srcId="{EDEF2A97-8E71-4656-B7DB-358B76947D5D}" destId="{8BDAE1E9-D2D8-4B09-8197-7F0BFD47715E}" srcOrd="1" destOrd="0" presId="urn:microsoft.com/office/officeart/2005/8/layout/hProcess9"/>
    <dgm:cxn modelId="{9A0DF0E4-10ED-4E86-B445-38DBA507B1FD}" type="presParOf" srcId="{EDEF2A97-8E71-4656-B7DB-358B76947D5D}" destId="{BBA671ED-D911-4D42-998D-1D291123FEE2}" srcOrd="2" destOrd="0" presId="urn:microsoft.com/office/officeart/2005/8/layout/hProcess9"/>
    <dgm:cxn modelId="{98932099-3831-4162-B793-321F6660B86E}" type="presParOf" srcId="{EDEF2A97-8E71-4656-B7DB-358B76947D5D}" destId="{89D4D5E2-3405-4150-96C9-DC2669FA000E}" srcOrd="3" destOrd="0" presId="urn:microsoft.com/office/officeart/2005/8/layout/hProcess9"/>
    <dgm:cxn modelId="{DA7B1C30-65AD-4BF2-83E9-9D5C077A627A}" type="presParOf" srcId="{EDEF2A97-8E71-4656-B7DB-358B76947D5D}" destId="{3C6FE68F-6BB0-4A87-9A86-61E2E16B72F4}"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CE2E5C-F3C1-498B-8687-781F81282BFA}">
      <dsp:nvSpPr>
        <dsp:cNvPr id="0" name=""/>
        <dsp:cNvSpPr/>
      </dsp:nvSpPr>
      <dsp:spPr>
        <a:xfrm rot="16200000">
          <a:off x="1815" y="396"/>
          <a:ext cx="964406" cy="964406"/>
        </a:xfrm>
        <a:prstGeom prst="upArrow">
          <a:avLst>
            <a:gd name="adj1" fmla="val 50000"/>
            <a:gd name="adj2" fmla="val 3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1700" kern="1200" dirty="0" smtClean="0"/>
            <a:t>YES</a:t>
          </a:r>
          <a:endParaRPr lang="en-IN" sz="1700" kern="1200" dirty="0"/>
        </a:p>
      </dsp:txBody>
      <dsp:txXfrm rot="5400000">
        <a:off x="170586" y="241497"/>
        <a:ext cx="795635" cy="482203"/>
      </dsp:txXfrm>
    </dsp:sp>
    <dsp:sp modelId="{3E3F2376-347D-4A60-BEFF-CF672E5A9955}">
      <dsp:nvSpPr>
        <dsp:cNvPr id="0" name=""/>
        <dsp:cNvSpPr/>
      </dsp:nvSpPr>
      <dsp:spPr>
        <a:xfrm rot="5400000">
          <a:off x="5129778" y="396"/>
          <a:ext cx="964406" cy="964406"/>
        </a:xfrm>
        <a:prstGeom prst="upArrow">
          <a:avLst>
            <a:gd name="adj1" fmla="val 50000"/>
            <a:gd name="adj2" fmla="val 3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1700" kern="1200" dirty="0" smtClean="0"/>
            <a:t>NO</a:t>
          </a:r>
          <a:endParaRPr lang="en-IN" sz="1700" kern="1200" dirty="0"/>
        </a:p>
      </dsp:txBody>
      <dsp:txXfrm rot="-5400000">
        <a:off x="5129778" y="241498"/>
        <a:ext cx="795635" cy="4822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143064-2141-4339-A5E6-FA62197751D4}">
      <dsp:nvSpPr>
        <dsp:cNvPr id="0" name=""/>
        <dsp:cNvSpPr/>
      </dsp:nvSpPr>
      <dsp:spPr>
        <a:xfrm rot="5400000">
          <a:off x="787401" y="0"/>
          <a:ext cx="2463796" cy="21590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D5C562-CA94-4DB7-86BC-628C1BB53D6E}">
      <dsp:nvSpPr>
        <dsp:cNvPr id="0" name=""/>
        <dsp:cNvSpPr/>
      </dsp:nvSpPr>
      <dsp:spPr>
        <a:xfrm>
          <a:off x="4338" y="647700"/>
          <a:ext cx="1299924" cy="8636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Personal interests</a:t>
          </a:r>
          <a:endParaRPr lang="en-IN" sz="1300" kern="1200" dirty="0"/>
        </a:p>
      </dsp:txBody>
      <dsp:txXfrm>
        <a:off x="46495" y="689857"/>
        <a:ext cx="1215610" cy="779286"/>
      </dsp:txXfrm>
    </dsp:sp>
    <dsp:sp modelId="{BBA671ED-D911-4D42-998D-1D291123FEE2}">
      <dsp:nvSpPr>
        <dsp:cNvPr id="0" name=""/>
        <dsp:cNvSpPr/>
      </dsp:nvSpPr>
      <dsp:spPr>
        <a:xfrm>
          <a:off x="1369337" y="647700"/>
          <a:ext cx="1299924" cy="8636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Financial interests</a:t>
          </a:r>
          <a:endParaRPr lang="en-IN" sz="1300" kern="1200" dirty="0"/>
        </a:p>
      </dsp:txBody>
      <dsp:txXfrm>
        <a:off x="1411494" y="689857"/>
        <a:ext cx="1215610" cy="779286"/>
      </dsp:txXfrm>
    </dsp:sp>
    <dsp:sp modelId="{3C6FE68F-6BB0-4A87-9A86-61E2E16B72F4}">
      <dsp:nvSpPr>
        <dsp:cNvPr id="0" name=""/>
        <dsp:cNvSpPr/>
      </dsp:nvSpPr>
      <dsp:spPr>
        <a:xfrm>
          <a:off x="2734337" y="647700"/>
          <a:ext cx="1299924" cy="8636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Organizational interests</a:t>
          </a:r>
          <a:endParaRPr lang="en-IN" sz="1300" kern="1200" dirty="0"/>
        </a:p>
      </dsp:txBody>
      <dsp:txXfrm>
        <a:off x="2776494" y="689857"/>
        <a:ext cx="1215610" cy="779286"/>
      </dsp:txXfrm>
    </dsp:sp>
  </dsp:spTree>
</dsp:drawing>
</file>

<file path=ppt/diagrams/layout1.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29F925E-40F5-417C-B027-A6B88931E18B}" type="datetimeFigureOut">
              <a:rPr lang="en-IN" smtClean="0"/>
              <a:t>25-01-2013</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A766844-B5CD-4DFE-8709-2C3D5CD94D59}" type="slidenum">
              <a:rPr lang="en-IN" smtClean="0"/>
              <a:t>‹#›</a:t>
            </a:fld>
            <a:endParaRPr lang="en-IN"/>
          </a:p>
        </p:txBody>
      </p:sp>
    </p:spTree>
    <p:extLst>
      <p:ext uri="{BB962C8B-B14F-4D97-AF65-F5344CB8AC3E}">
        <p14:creationId xmlns:p14="http://schemas.microsoft.com/office/powerpoint/2010/main" val="39349330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solidFill>
                <a:schemeClr val="tx1">
                  <a:lumMod val="50000"/>
                  <a:lumOff val="50000"/>
                </a:schemeClr>
              </a:solidFill>
            </a:endParaRPr>
          </a:p>
        </p:txBody>
      </p:sp>
      <p:sp>
        <p:nvSpPr>
          <p:cNvPr id="4" name="Slide Number Placeholder 3"/>
          <p:cNvSpPr>
            <a:spLocks noGrp="1"/>
          </p:cNvSpPr>
          <p:nvPr>
            <p:ph type="sldNum" sz="quarter" idx="10"/>
          </p:nvPr>
        </p:nvSpPr>
        <p:spPr/>
        <p:txBody>
          <a:bodyPr/>
          <a:lstStyle/>
          <a:p>
            <a:fld id="{FA766844-B5CD-4DFE-8709-2C3D5CD94D59}" type="slidenum">
              <a:rPr lang="en-IN" smtClean="0"/>
              <a:t>1</a:t>
            </a:fld>
            <a:endParaRPr lang="en-IN"/>
          </a:p>
        </p:txBody>
      </p:sp>
    </p:spTree>
    <p:extLst>
      <p:ext uri="{BB962C8B-B14F-4D97-AF65-F5344CB8AC3E}">
        <p14:creationId xmlns:p14="http://schemas.microsoft.com/office/powerpoint/2010/main" val="33470547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IN" dirty="0"/>
          </a:p>
        </p:txBody>
      </p:sp>
      <p:sp>
        <p:nvSpPr>
          <p:cNvPr id="4" name="Slide Number Placeholder 3"/>
          <p:cNvSpPr>
            <a:spLocks noGrp="1"/>
          </p:cNvSpPr>
          <p:nvPr>
            <p:ph type="sldNum" sz="quarter" idx="10"/>
          </p:nvPr>
        </p:nvSpPr>
        <p:spPr/>
        <p:txBody>
          <a:bodyPr/>
          <a:lstStyle/>
          <a:p>
            <a:fld id="{FA766844-B5CD-4DFE-8709-2C3D5CD94D59}" type="slidenum">
              <a:rPr lang="en-IN" smtClean="0"/>
              <a:t>2</a:t>
            </a:fld>
            <a:endParaRPr lang="en-IN"/>
          </a:p>
        </p:txBody>
      </p:sp>
    </p:spTree>
    <p:extLst>
      <p:ext uri="{BB962C8B-B14F-4D97-AF65-F5344CB8AC3E}">
        <p14:creationId xmlns:p14="http://schemas.microsoft.com/office/powerpoint/2010/main" val="5231271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FA766844-B5CD-4DFE-8709-2C3D5CD94D59}" type="slidenum">
              <a:rPr lang="en-IN" smtClean="0"/>
              <a:t>8</a:t>
            </a:fld>
            <a:endParaRPr lang="en-IN"/>
          </a:p>
        </p:txBody>
      </p:sp>
    </p:spTree>
    <p:extLst>
      <p:ext uri="{BB962C8B-B14F-4D97-AF65-F5344CB8AC3E}">
        <p14:creationId xmlns:p14="http://schemas.microsoft.com/office/powerpoint/2010/main" val="25918145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D8BD707-D9CF-40AE-B4C6-C98DA3205C09}" type="datetimeFigureOut">
              <a:rPr lang="en-US" smtClean="0"/>
              <a:pPr/>
              <a:t>1/25/2013</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1/25/2013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1/25/2013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1/25/2013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1/25/2013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1/25/2013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1/25/2013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1/25/2013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1/25/2013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D8BD707-D9CF-40AE-B4C6-C98DA3205C09}" type="datetimeFigureOut">
              <a:rPr lang="en-US" smtClean="0"/>
              <a:pPr/>
              <a:t>1/25/2013</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685800"/>
            <a:ext cx="9144000" cy="936625"/>
          </a:xfrm>
        </p:spPr>
        <p:txBody>
          <a:bodyPr>
            <a:normAutofit fontScale="90000"/>
          </a:bodyPr>
          <a:lstStyle/>
          <a:p>
            <a:r>
              <a:rPr lang="en-US" dirty="0" smtClean="0"/>
              <a:t>STANDARDS ON INTERNAL AUDIT</a:t>
            </a:r>
            <a:endParaRPr lang="en-IN" dirty="0"/>
          </a:p>
        </p:txBody>
      </p:sp>
      <p:sp>
        <p:nvSpPr>
          <p:cNvPr id="3" name="Subtitle 2"/>
          <p:cNvSpPr>
            <a:spLocks noGrp="1"/>
          </p:cNvSpPr>
          <p:nvPr>
            <p:ph type="subTitle" idx="1"/>
          </p:nvPr>
        </p:nvSpPr>
        <p:spPr>
          <a:xfrm>
            <a:off x="990600" y="3048000"/>
            <a:ext cx="6400800" cy="1752600"/>
          </a:xfrm>
        </p:spPr>
        <p:txBody>
          <a:bodyPr>
            <a:normAutofit fontScale="92500" lnSpcReduction="20000"/>
          </a:bodyPr>
          <a:lstStyle/>
          <a:p>
            <a:r>
              <a:rPr lang="en-US" b="1" dirty="0" smtClean="0">
                <a:solidFill>
                  <a:schemeClr val="tx1"/>
                </a:solidFill>
              </a:rPr>
              <a:t>SIA </a:t>
            </a:r>
            <a:r>
              <a:rPr lang="en-US" sz="3900" dirty="0" smtClean="0">
                <a:solidFill>
                  <a:schemeClr val="tx1"/>
                </a:solidFill>
              </a:rPr>
              <a:t>1</a:t>
            </a:r>
            <a:r>
              <a:rPr lang="en-US" b="1" dirty="0" smtClean="0">
                <a:solidFill>
                  <a:schemeClr val="tx1"/>
                </a:solidFill>
              </a:rPr>
              <a:t>6-USING THE WORK OF AN EXPERT</a:t>
            </a:r>
          </a:p>
          <a:p>
            <a:endParaRPr lang="en-US" dirty="0" smtClean="0">
              <a:solidFill>
                <a:schemeClr val="tx1"/>
              </a:solidFill>
            </a:endParaRPr>
          </a:p>
          <a:p>
            <a:r>
              <a:rPr lang="en-US" b="1" dirty="0" smtClean="0">
                <a:solidFill>
                  <a:schemeClr val="tx1"/>
                </a:solidFill>
              </a:rPr>
              <a:t>SIA </a:t>
            </a:r>
            <a:r>
              <a:rPr lang="en-US" sz="3900" dirty="0" smtClean="0">
                <a:solidFill>
                  <a:schemeClr val="tx1"/>
                </a:solidFill>
              </a:rPr>
              <a:t>1</a:t>
            </a:r>
            <a:r>
              <a:rPr lang="en-US" sz="3000" dirty="0" smtClean="0">
                <a:solidFill>
                  <a:schemeClr val="tx1"/>
                </a:solidFill>
                <a:latin typeface="+mj-lt"/>
              </a:rPr>
              <a:t>7</a:t>
            </a:r>
            <a:r>
              <a:rPr lang="en-US" b="1" dirty="0" smtClean="0">
                <a:solidFill>
                  <a:schemeClr val="tx1"/>
                </a:solidFill>
              </a:rPr>
              <a:t>-CONSIDERATION OF LAWS AND REGULATIONS</a:t>
            </a:r>
          </a:p>
          <a:p>
            <a:endParaRPr lang="en-IN" dirty="0">
              <a:solidFill>
                <a:schemeClr val="tx1"/>
              </a:solidFill>
            </a:endParaRPr>
          </a:p>
        </p:txBody>
      </p:sp>
    </p:spTree>
    <p:extLst>
      <p:ext uri="{BB962C8B-B14F-4D97-AF65-F5344CB8AC3E}">
        <p14:creationId xmlns:p14="http://schemas.microsoft.com/office/powerpoint/2010/main" val="379594925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r>
              <a:rPr lang="en-US" dirty="0" smtClean="0"/>
              <a:t>CONCLUSION</a:t>
            </a:r>
            <a:endParaRPr lang="en-IN" dirty="0"/>
          </a:p>
        </p:txBody>
      </p:sp>
      <p:sp>
        <p:nvSpPr>
          <p:cNvPr id="3" name="Content Placeholder 2"/>
          <p:cNvSpPr>
            <a:spLocks noGrp="1"/>
          </p:cNvSpPr>
          <p:nvPr>
            <p:ph idx="1"/>
          </p:nvPr>
        </p:nvSpPr>
        <p:spPr/>
        <p:txBody>
          <a:bodyPr/>
          <a:lstStyle/>
          <a:p>
            <a:pPr marL="0" indent="0">
              <a:buNone/>
            </a:pPr>
            <a:r>
              <a:rPr lang="en-US" dirty="0" smtClean="0"/>
              <a:t>Though using the work of an expert is purely the discretion of the Internal Auditor, it must be kept in mind that experts are also subject to human errors and cannot be perfect.</a:t>
            </a:r>
          </a:p>
          <a:p>
            <a:pPr marL="0" indent="0">
              <a:buNone/>
            </a:pPr>
            <a:r>
              <a:rPr lang="en-US" dirty="0" smtClean="0"/>
              <a:t>After all, to err is human</a:t>
            </a:r>
            <a:endParaRPr lang="en-IN" dirty="0" smtClean="0"/>
          </a:p>
          <a:p>
            <a:pPr marL="0" indent="0">
              <a:buNone/>
            </a:pPr>
            <a:r>
              <a:rPr lang="en-US" dirty="0" smtClean="0"/>
              <a:t>Hence utmost caution should be taken while using the expert’s work in the internal audit.</a:t>
            </a:r>
          </a:p>
        </p:txBody>
      </p:sp>
    </p:spTree>
    <p:extLst>
      <p:ext uri="{BB962C8B-B14F-4D97-AF65-F5344CB8AC3E}">
        <p14:creationId xmlns:p14="http://schemas.microsoft.com/office/powerpoint/2010/main" val="275741598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SIA 17</a:t>
            </a:r>
            <a:endParaRPr lang="en-IN" dirty="0"/>
          </a:p>
        </p:txBody>
      </p:sp>
      <p:sp>
        <p:nvSpPr>
          <p:cNvPr id="3" name="Content Placeholder 2"/>
          <p:cNvSpPr>
            <a:spLocks noGrp="1"/>
          </p:cNvSpPr>
          <p:nvPr>
            <p:ph idx="1"/>
          </p:nvPr>
        </p:nvSpPr>
        <p:spPr>
          <a:xfrm>
            <a:off x="838200" y="1752600"/>
            <a:ext cx="7086600" cy="3078163"/>
          </a:xfrm>
        </p:spPr>
        <p:txBody>
          <a:bodyPr anchor="ctr"/>
          <a:lstStyle/>
          <a:p>
            <a:pPr marL="0" indent="0">
              <a:buNone/>
            </a:pPr>
            <a:r>
              <a:rPr lang="en-US" sz="3200" dirty="0" smtClean="0">
                <a:solidFill>
                  <a:schemeClr val="accent1"/>
                </a:solidFill>
              </a:rPr>
              <a:t>CONSIDERATION OF LAWS AND REGULATIONS IN AN INTERNAL 			    AUDIT</a:t>
            </a:r>
            <a:endParaRPr lang="en-IN" sz="3200" b="1" dirty="0">
              <a:solidFill>
                <a:schemeClr val="accent1"/>
              </a:solidFill>
            </a:endParaRPr>
          </a:p>
        </p:txBody>
      </p:sp>
    </p:spTree>
    <p:extLst>
      <p:ext uri="{BB962C8B-B14F-4D97-AF65-F5344CB8AC3E}">
        <p14:creationId xmlns:p14="http://schemas.microsoft.com/office/powerpoint/2010/main" val="121914449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lstStyle/>
          <a:p>
            <a:r>
              <a:rPr lang="en-US" dirty="0" smtClean="0"/>
              <a:t>SCOPE</a:t>
            </a:r>
            <a:endParaRPr lang="en-IN" dirty="0"/>
          </a:p>
        </p:txBody>
      </p:sp>
      <p:sp>
        <p:nvSpPr>
          <p:cNvPr id="3" name="Content Placeholder 2"/>
          <p:cNvSpPr>
            <a:spLocks noGrp="1"/>
          </p:cNvSpPr>
          <p:nvPr>
            <p:ph idx="1"/>
          </p:nvPr>
        </p:nvSpPr>
        <p:spPr/>
        <p:txBody>
          <a:bodyPr/>
          <a:lstStyle/>
          <a:p>
            <a:r>
              <a:rPr lang="en-IN" dirty="0" smtClean="0"/>
              <a:t>Deals </a:t>
            </a:r>
            <a:r>
              <a:rPr lang="en-IN" dirty="0"/>
              <a:t>with the internal </a:t>
            </a:r>
            <a:r>
              <a:rPr lang="en-IN" dirty="0" smtClean="0"/>
              <a:t>auditor’s responsibility </a:t>
            </a:r>
            <a:r>
              <a:rPr lang="en-IN" dirty="0"/>
              <a:t>to consider laws and regulations when performing an internal audit.</a:t>
            </a:r>
          </a:p>
          <a:p>
            <a:r>
              <a:rPr lang="en-IN" dirty="0" smtClean="0"/>
              <a:t>Also </a:t>
            </a:r>
            <a:r>
              <a:rPr lang="en-IN" dirty="0"/>
              <a:t>applies to other engagements in which the internal auditor </a:t>
            </a:r>
            <a:r>
              <a:rPr lang="en-IN" dirty="0" smtClean="0"/>
              <a:t>is specifically </a:t>
            </a:r>
            <a:r>
              <a:rPr lang="en-IN" dirty="0"/>
              <a:t>engaged to test and report separately on compliance with </a:t>
            </a:r>
            <a:r>
              <a:rPr lang="en-IN" dirty="0" smtClean="0"/>
              <a:t>specific laws </a:t>
            </a:r>
            <a:r>
              <a:rPr lang="en-IN" dirty="0"/>
              <a:t>or regulations.</a:t>
            </a:r>
          </a:p>
        </p:txBody>
      </p:sp>
    </p:spTree>
    <p:extLst>
      <p:ext uri="{BB962C8B-B14F-4D97-AF65-F5344CB8AC3E}">
        <p14:creationId xmlns:p14="http://schemas.microsoft.com/office/powerpoint/2010/main" val="252144076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533400"/>
            <a:ext cx="9220200" cy="1143000"/>
          </a:xfrm>
        </p:spPr>
        <p:txBody>
          <a:bodyPr>
            <a:normAutofit/>
          </a:bodyPr>
          <a:lstStyle/>
          <a:p>
            <a:r>
              <a:rPr lang="en-US" dirty="0" smtClean="0"/>
              <a:t>COMPLIANCE-</a:t>
            </a:r>
            <a:r>
              <a:rPr lang="en-US" sz="4000" dirty="0" smtClean="0"/>
              <a:t>WHOSE RESPONSIBILITY?</a:t>
            </a:r>
            <a:endParaRPr lang="en-IN" sz="4000" dirty="0"/>
          </a:p>
        </p:txBody>
      </p:sp>
      <p:sp>
        <p:nvSpPr>
          <p:cNvPr id="3" name="Content Placeholder 2"/>
          <p:cNvSpPr>
            <a:spLocks noGrp="1"/>
          </p:cNvSpPr>
          <p:nvPr>
            <p:ph idx="1"/>
          </p:nvPr>
        </p:nvSpPr>
        <p:spPr/>
        <p:txBody>
          <a:bodyPr>
            <a:normAutofit/>
          </a:bodyPr>
          <a:lstStyle/>
          <a:p>
            <a:r>
              <a:rPr lang="en-IN" dirty="0"/>
              <a:t>It is the primary responsibility of </a:t>
            </a:r>
            <a:r>
              <a:rPr lang="en-IN" dirty="0">
                <a:solidFill>
                  <a:srgbClr val="FF0000"/>
                </a:solidFill>
              </a:rPr>
              <a:t>M</a:t>
            </a:r>
            <a:r>
              <a:rPr lang="en-IN" dirty="0" smtClean="0">
                <a:solidFill>
                  <a:srgbClr val="FF0000"/>
                </a:solidFill>
              </a:rPr>
              <a:t>anagement</a:t>
            </a:r>
            <a:r>
              <a:rPr lang="en-IN" dirty="0"/>
              <a:t>, with the oversight </a:t>
            </a:r>
            <a:r>
              <a:rPr lang="en-IN" dirty="0" smtClean="0"/>
              <a:t>of,</a:t>
            </a:r>
            <a:r>
              <a:rPr lang="en-IN" dirty="0"/>
              <a:t> </a:t>
            </a:r>
            <a:r>
              <a:rPr lang="en-IN" dirty="0" smtClean="0">
                <a:solidFill>
                  <a:srgbClr val="FF0000"/>
                </a:solidFill>
              </a:rPr>
              <a:t>Those Charged With Governance(TCWG)</a:t>
            </a:r>
            <a:r>
              <a:rPr lang="en-IN" dirty="0" smtClean="0"/>
              <a:t>, </a:t>
            </a:r>
            <a:r>
              <a:rPr lang="en-IN" dirty="0"/>
              <a:t>to ensure  operations are conducted in accordance with the provisions of laws and regulations, </a:t>
            </a:r>
            <a:r>
              <a:rPr lang="en-IN" dirty="0">
                <a:solidFill>
                  <a:srgbClr val="FF0000"/>
                </a:solidFill>
              </a:rPr>
              <a:t>including </a:t>
            </a:r>
            <a:r>
              <a:rPr lang="en-IN" dirty="0" smtClean="0">
                <a:solidFill>
                  <a:srgbClr val="FF0000"/>
                </a:solidFill>
              </a:rPr>
              <a:t>compliance </a:t>
            </a:r>
            <a:r>
              <a:rPr lang="en-IN" dirty="0" smtClean="0"/>
              <a:t>that determine </a:t>
            </a:r>
            <a:r>
              <a:rPr lang="en-IN" dirty="0"/>
              <a:t>the reported amounts and disclosures in an entity’s financial statements</a:t>
            </a:r>
            <a:r>
              <a:rPr lang="en-IN" dirty="0" smtClean="0"/>
              <a:t>.</a:t>
            </a:r>
            <a:endParaRPr lang="en-IN" dirty="0"/>
          </a:p>
        </p:txBody>
      </p:sp>
    </p:spTree>
    <p:extLst>
      <p:ext uri="{BB962C8B-B14F-4D97-AF65-F5344CB8AC3E}">
        <p14:creationId xmlns:p14="http://schemas.microsoft.com/office/powerpoint/2010/main" val="270039434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r>
              <a:rPr lang="en-US" dirty="0" smtClean="0"/>
              <a:t>OBJECTIVES</a:t>
            </a:r>
            <a:endParaRPr lang="en-IN" dirty="0"/>
          </a:p>
        </p:txBody>
      </p:sp>
      <p:sp>
        <p:nvSpPr>
          <p:cNvPr id="3" name="Content Placeholder 2"/>
          <p:cNvSpPr>
            <a:spLocks noGrp="1"/>
          </p:cNvSpPr>
          <p:nvPr>
            <p:ph idx="1"/>
          </p:nvPr>
        </p:nvSpPr>
        <p:spPr/>
        <p:txBody>
          <a:bodyPr>
            <a:normAutofit/>
          </a:bodyPr>
          <a:lstStyle/>
          <a:p>
            <a:pPr marL="0" indent="0">
              <a:buNone/>
            </a:pPr>
            <a:r>
              <a:rPr lang="en-IN" dirty="0"/>
              <a:t>(a) To </a:t>
            </a:r>
            <a:r>
              <a:rPr lang="en-IN" dirty="0">
                <a:solidFill>
                  <a:srgbClr val="FF0000"/>
                </a:solidFill>
              </a:rPr>
              <a:t>obtain  audit evidence </a:t>
            </a:r>
            <a:r>
              <a:rPr lang="en-IN" dirty="0"/>
              <a:t>regarding compliance with those laws and regulations that have a direct effect on material amounts and disclosures in the financial statements;</a:t>
            </a:r>
          </a:p>
          <a:p>
            <a:pPr marL="0" indent="0">
              <a:buNone/>
            </a:pPr>
            <a:r>
              <a:rPr lang="en-IN" dirty="0"/>
              <a:t>(b) </a:t>
            </a:r>
            <a:r>
              <a:rPr lang="en-IN" dirty="0">
                <a:solidFill>
                  <a:srgbClr val="FF0000"/>
                </a:solidFill>
              </a:rPr>
              <a:t>To perform audit procedures </a:t>
            </a:r>
            <a:r>
              <a:rPr lang="en-IN" dirty="0"/>
              <a:t>to identify noncompliance  that may have a significant impact on the functioning of the entity; and</a:t>
            </a:r>
          </a:p>
          <a:p>
            <a:pPr marL="0" indent="0">
              <a:buNone/>
            </a:pPr>
            <a:r>
              <a:rPr lang="en-IN" dirty="0"/>
              <a:t>(c) To </a:t>
            </a:r>
            <a:r>
              <a:rPr lang="en-IN" dirty="0">
                <a:solidFill>
                  <a:srgbClr val="FF0000"/>
                </a:solidFill>
              </a:rPr>
              <a:t>respond appropriately </a:t>
            </a:r>
            <a:r>
              <a:rPr lang="en-IN" dirty="0"/>
              <a:t>to non-compliance.</a:t>
            </a:r>
          </a:p>
          <a:p>
            <a:pPr marL="0" indent="0">
              <a:buNone/>
            </a:pPr>
            <a:endParaRPr lang="en-IN" dirty="0"/>
          </a:p>
        </p:txBody>
      </p:sp>
    </p:spTree>
    <p:extLst>
      <p:ext uri="{BB962C8B-B14F-4D97-AF65-F5344CB8AC3E}">
        <p14:creationId xmlns:p14="http://schemas.microsoft.com/office/powerpoint/2010/main" val="78397903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solidFill>
                  <a:srgbClr val="0070C0"/>
                </a:solidFill>
              </a:rPr>
              <a:t>RESPONSIBILITY OF THE INTERNAL AUDITOR</a:t>
            </a:r>
            <a:endParaRPr lang="en-IN" dirty="0">
              <a:solidFill>
                <a:srgbClr val="0070C0"/>
              </a:solidFill>
            </a:endParaRPr>
          </a:p>
        </p:txBody>
      </p:sp>
      <p:sp>
        <p:nvSpPr>
          <p:cNvPr id="3" name="Content Placeholder 2"/>
          <p:cNvSpPr>
            <a:spLocks noGrp="1"/>
          </p:cNvSpPr>
          <p:nvPr>
            <p:ph idx="1"/>
          </p:nvPr>
        </p:nvSpPr>
        <p:spPr/>
        <p:txBody>
          <a:bodyPr>
            <a:normAutofit/>
          </a:bodyPr>
          <a:lstStyle/>
          <a:p>
            <a:r>
              <a:rPr lang="en-IN" dirty="0"/>
              <a:t>Internal audit is an </a:t>
            </a:r>
            <a:r>
              <a:rPr lang="en-IN" dirty="0">
                <a:solidFill>
                  <a:srgbClr val="FF0000"/>
                </a:solidFill>
              </a:rPr>
              <a:t>independent</a:t>
            </a:r>
            <a:r>
              <a:rPr lang="en-IN" dirty="0"/>
              <a:t> management function, which involves </a:t>
            </a:r>
            <a:r>
              <a:rPr lang="en-IN" dirty="0" smtClean="0"/>
              <a:t>a </a:t>
            </a:r>
            <a:r>
              <a:rPr lang="en-IN" dirty="0" smtClean="0">
                <a:solidFill>
                  <a:srgbClr val="FF0000"/>
                </a:solidFill>
              </a:rPr>
              <a:t>continuous </a:t>
            </a:r>
            <a:r>
              <a:rPr lang="en-IN" dirty="0">
                <a:solidFill>
                  <a:srgbClr val="FF0000"/>
                </a:solidFill>
              </a:rPr>
              <a:t>and critical appraisal</a:t>
            </a:r>
            <a:r>
              <a:rPr lang="en-IN" dirty="0"/>
              <a:t> of the functioning of an entity with </a:t>
            </a:r>
            <a:r>
              <a:rPr lang="en-IN"/>
              <a:t>a </a:t>
            </a:r>
            <a:r>
              <a:rPr lang="en-IN" smtClean="0"/>
              <a:t>view to </a:t>
            </a:r>
            <a:r>
              <a:rPr lang="en-IN" dirty="0">
                <a:solidFill>
                  <a:srgbClr val="FF0000"/>
                </a:solidFill>
              </a:rPr>
              <a:t>suggest improvements</a:t>
            </a:r>
            <a:r>
              <a:rPr lang="en-IN" dirty="0"/>
              <a:t> thereto and </a:t>
            </a:r>
            <a:r>
              <a:rPr lang="en-IN" dirty="0">
                <a:solidFill>
                  <a:srgbClr val="FF0000"/>
                </a:solidFill>
              </a:rPr>
              <a:t>add value </a:t>
            </a:r>
            <a:r>
              <a:rPr lang="en-IN" dirty="0"/>
              <a:t>to and strengthen </a:t>
            </a:r>
            <a:r>
              <a:rPr lang="en-IN" dirty="0" smtClean="0"/>
              <a:t>the overall </a:t>
            </a:r>
            <a:r>
              <a:rPr lang="en-IN" dirty="0"/>
              <a:t>governance mechanism of the entity, including the entity's </a:t>
            </a:r>
            <a:r>
              <a:rPr lang="en-IN" dirty="0" smtClean="0"/>
              <a:t>strategic risk </a:t>
            </a:r>
            <a:r>
              <a:rPr lang="en-IN" dirty="0"/>
              <a:t>management and internal control system.</a:t>
            </a:r>
          </a:p>
        </p:txBody>
      </p:sp>
    </p:spTree>
    <p:extLst>
      <p:ext uri="{BB962C8B-B14F-4D97-AF65-F5344CB8AC3E}">
        <p14:creationId xmlns:p14="http://schemas.microsoft.com/office/powerpoint/2010/main" val="409315644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OBTAINING AN UNDERSTANDING OF THE ENTITY</a:t>
            </a:r>
            <a:endParaRPr lang="en-IN" dirty="0"/>
          </a:p>
        </p:txBody>
      </p:sp>
      <p:sp>
        <p:nvSpPr>
          <p:cNvPr id="3" name="Content Placeholder 2"/>
          <p:cNvSpPr>
            <a:spLocks noGrp="1"/>
          </p:cNvSpPr>
          <p:nvPr>
            <p:ph idx="1"/>
          </p:nvPr>
        </p:nvSpPr>
        <p:spPr/>
        <p:txBody>
          <a:bodyPr>
            <a:normAutofit/>
          </a:bodyPr>
          <a:lstStyle/>
          <a:p>
            <a:pPr marL="0" indent="0">
              <a:buNone/>
            </a:pPr>
            <a:r>
              <a:rPr lang="en-IN" dirty="0"/>
              <a:t>As part of obtaining an understanding of the entity and its </a:t>
            </a:r>
            <a:r>
              <a:rPr lang="en-IN" dirty="0" smtClean="0"/>
              <a:t>environment the </a:t>
            </a:r>
            <a:r>
              <a:rPr lang="en-IN" dirty="0"/>
              <a:t>internal auditor shall obtain a general understanding of:</a:t>
            </a:r>
          </a:p>
          <a:p>
            <a:r>
              <a:rPr lang="en-IN" dirty="0"/>
              <a:t>(a) The legal, regulatory and the financial reporting framework applicable to </a:t>
            </a:r>
            <a:r>
              <a:rPr lang="en-IN" dirty="0" smtClean="0"/>
              <a:t>the entity </a:t>
            </a:r>
            <a:r>
              <a:rPr lang="en-IN" dirty="0"/>
              <a:t>and the </a:t>
            </a:r>
            <a:r>
              <a:rPr lang="en-IN" dirty="0" smtClean="0"/>
              <a:t>industry </a:t>
            </a:r>
            <a:r>
              <a:rPr lang="en-IN" dirty="0"/>
              <a:t>in which the entity operates; and</a:t>
            </a:r>
          </a:p>
          <a:p>
            <a:r>
              <a:rPr lang="en-IN" dirty="0"/>
              <a:t>(b) How the entity is complying with that framework.</a:t>
            </a:r>
          </a:p>
        </p:txBody>
      </p:sp>
    </p:spTree>
    <p:extLst>
      <p:ext uri="{BB962C8B-B14F-4D97-AF65-F5344CB8AC3E}">
        <p14:creationId xmlns:p14="http://schemas.microsoft.com/office/powerpoint/2010/main" val="113996828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lstStyle/>
          <a:p>
            <a:r>
              <a:rPr lang="en-IN" dirty="0" smtClean="0"/>
              <a:t>LAWS HAVING DIRECT IMPACT</a:t>
            </a:r>
            <a:endParaRPr lang="en-IN" dirty="0"/>
          </a:p>
        </p:txBody>
      </p:sp>
      <p:sp>
        <p:nvSpPr>
          <p:cNvPr id="3" name="Content Placeholder 2"/>
          <p:cNvSpPr>
            <a:spLocks noGrp="1"/>
          </p:cNvSpPr>
          <p:nvPr>
            <p:ph idx="1"/>
          </p:nvPr>
        </p:nvSpPr>
        <p:spPr/>
        <p:txBody>
          <a:bodyPr>
            <a:normAutofit/>
          </a:bodyPr>
          <a:lstStyle/>
          <a:p>
            <a:pPr marL="0" indent="0">
              <a:buNone/>
            </a:pPr>
            <a:r>
              <a:rPr lang="en-IN" dirty="0"/>
              <a:t>Certain laws and regulations are well-established, known to the </a:t>
            </a:r>
            <a:r>
              <a:rPr lang="en-IN" dirty="0" smtClean="0"/>
              <a:t>entity and </a:t>
            </a:r>
            <a:r>
              <a:rPr lang="en-IN" dirty="0"/>
              <a:t>within the entity’s </a:t>
            </a:r>
            <a:r>
              <a:rPr lang="en-IN" dirty="0" smtClean="0"/>
              <a:t>industry, </a:t>
            </a:r>
            <a:r>
              <a:rPr lang="en-IN" dirty="0"/>
              <a:t>and relevant to the entity’s </a:t>
            </a:r>
            <a:r>
              <a:rPr lang="en-IN" dirty="0" smtClean="0"/>
              <a:t>financial statements like:</a:t>
            </a:r>
            <a:endParaRPr lang="en-IN" dirty="0"/>
          </a:p>
          <a:p>
            <a:r>
              <a:rPr lang="en-IN" dirty="0" smtClean="0"/>
              <a:t>The </a:t>
            </a:r>
            <a:r>
              <a:rPr lang="en-IN" dirty="0"/>
              <a:t>form and content of financial statements;</a:t>
            </a:r>
          </a:p>
          <a:p>
            <a:r>
              <a:rPr lang="en-IN" dirty="0" smtClean="0"/>
              <a:t> </a:t>
            </a:r>
            <a:r>
              <a:rPr lang="en-IN" dirty="0"/>
              <a:t>Industry-specific financial reporting issues;</a:t>
            </a:r>
          </a:p>
          <a:p>
            <a:r>
              <a:rPr lang="en-IN" dirty="0" smtClean="0"/>
              <a:t> </a:t>
            </a:r>
            <a:r>
              <a:rPr lang="en-IN" dirty="0"/>
              <a:t>Accounting for transactions under government contracts; or</a:t>
            </a:r>
          </a:p>
          <a:p>
            <a:r>
              <a:rPr lang="en-IN" dirty="0" smtClean="0"/>
              <a:t> </a:t>
            </a:r>
            <a:r>
              <a:rPr lang="en-IN" dirty="0"/>
              <a:t>The accrual or recognition of expenses for income tax or </a:t>
            </a:r>
            <a:r>
              <a:rPr lang="en-IN" dirty="0" smtClean="0"/>
              <a:t>retirement benefits</a:t>
            </a:r>
            <a:r>
              <a:rPr lang="en-IN" dirty="0"/>
              <a:t>.</a:t>
            </a:r>
          </a:p>
        </p:txBody>
      </p:sp>
    </p:spTree>
    <p:extLst>
      <p:ext uri="{BB962C8B-B14F-4D97-AF65-F5344CB8AC3E}">
        <p14:creationId xmlns:p14="http://schemas.microsoft.com/office/powerpoint/2010/main" val="160736313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28600"/>
            <a:ext cx="9220200" cy="1143000"/>
          </a:xfrm>
        </p:spPr>
        <p:txBody>
          <a:bodyPr>
            <a:normAutofit fontScale="90000"/>
          </a:bodyPr>
          <a:lstStyle/>
          <a:p>
            <a:r>
              <a:rPr lang="en-IN" dirty="0" smtClean="0"/>
              <a:t>IDENTIFICATION OF NON COMPLIANCE</a:t>
            </a:r>
            <a:endParaRPr lang="en-IN" dirty="0"/>
          </a:p>
        </p:txBody>
      </p:sp>
      <p:sp>
        <p:nvSpPr>
          <p:cNvPr id="3" name="Content Placeholder 2"/>
          <p:cNvSpPr>
            <a:spLocks noGrp="1"/>
          </p:cNvSpPr>
          <p:nvPr>
            <p:ph idx="1"/>
          </p:nvPr>
        </p:nvSpPr>
        <p:spPr/>
        <p:txBody>
          <a:bodyPr>
            <a:normAutofit/>
          </a:bodyPr>
          <a:lstStyle/>
          <a:p>
            <a:pPr marL="0" indent="0">
              <a:buNone/>
            </a:pPr>
            <a:r>
              <a:rPr lang="en-IN" dirty="0"/>
              <a:t>The internal auditor shall perform the following audit procedures to help identify instances of non-compliance with other laws and regulations that may have a significant impact on the entity’s functioning:</a:t>
            </a:r>
          </a:p>
          <a:p>
            <a:pPr>
              <a:buFont typeface="Wingdings" pitchFamily="2" charset="2"/>
              <a:buChar char="v"/>
            </a:pPr>
            <a:r>
              <a:rPr lang="en-IN" dirty="0"/>
              <a:t>(a)</a:t>
            </a:r>
            <a:r>
              <a:rPr lang="en-IN" dirty="0">
                <a:solidFill>
                  <a:srgbClr val="FF0000"/>
                </a:solidFill>
              </a:rPr>
              <a:t>Inquiring </a:t>
            </a:r>
            <a:r>
              <a:rPr lang="en-IN" dirty="0"/>
              <a:t>of Management and TCWG, as to whether the entity is in compliance with such laws and regulations; and</a:t>
            </a:r>
          </a:p>
          <a:p>
            <a:pPr>
              <a:buFont typeface="Wingdings" pitchFamily="2" charset="2"/>
              <a:buChar char="v"/>
            </a:pPr>
            <a:r>
              <a:rPr lang="en-IN" dirty="0"/>
              <a:t>(b) </a:t>
            </a:r>
            <a:r>
              <a:rPr lang="en-IN" dirty="0">
                <a:solidFill>
                  <a:srgbClr val="FF0000"/>
                </a:solidFill>
              </a:rPr>
              <a:t>Inspecting</a:t>
            </a:r>
            <a:r>
              <a:rPr lang="en-IN" dirty="0"/>
              <a:t> correspondence  with the relevant licensing or regulatory authorities</a:t>
            </a:r>
            <a:r>
              <a:rPr lang="en-IN" dirty="0" smtClean="0"/>
              <a:t>.</a:t>
            </a:r>
            <a:endParaRPr lang="en-IN" dirty="0"/>
          </a:p>
        </p:txBody>
      </p:sp>
    </p:spTree>
    <p:extLst>
      <p:ext uri="{BB962C8B-B14F-4D97-AF65-F5344CB8AC3E}">
        <p14:creationId xmlns:p14="http://schemas.microsoft.com/office/powerpoint/2010/main" val="163850911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8229600" cy="1143000"/>
          </a:xfrm>
        </p:spPr>
        <p:txBody>
          <a:bodyPr/>
          <a:lstStyle/>
          <a:p>
            <a:r>
              <a:rPr lang="en-US" dirty="0" smtClean="0"/>
              <a:t>WRITTEN REPRESENTATION</a:t>
            </a:r>
            <a:endParaRPr lang="en-IN" dirty="0"/>
          </a:p>
        </p:txBody>
      </p:sp>
      <p:sp>
        <p:nvSpPr>
          <p:cNvPr id="3" name="Content Placeholder 2"/>
          <p:cNvSpPr>
            <a:spLocks noGrp="1"/>
          </p:cNvSpPr>
          <p:nvPr>
            <p:ph idx="1"/>
          </p:nvPr>
        </p:nvSpPr>
        <p:spPr/>
        <p:txBody>
          <a:bodyPr>
            <a:normAutofit/>
          </a:bodyPr>
          <a:lstStyle/>
          <a:p>
            <a:r>
              <a:rPr lang="en-IN" dirty="0"/>
              <a:t>The internal auditor shall </a:t>
            </a:r>
            <a:r>
              <a:rPr lang="en-IN" dirty="0">
                <a:solidFill>
                  <a:srgbClr val="FF0000"/>
                </a:solidFill>
              </a:rPr>
              <a:t>request </a:t>
            </a:r>
            <a:r>
              <a:rPr lang="en-IN" dirty="0" smtClean="0">
                <a:solidFill>
                  <a:srgbClr val="FF0000"/>
                </a:solidFill>
              </a:rPr>
              <a:t>management </a:t>
            </a:r>
            <a:r>
              <a:rPr lang="en-IN" dirty="0" smtClean="0"/>
              <a:t>to </a:t>
            </a:r>
            <a:r>
              <a:rPr lang="en-IN" dirty="0"/>
              <a:t>provide </a:t>
            </a:r>
            <a:r>
              <a:rPr lang="en-IN" dirty="0">
                <a:solidFill>
                  <a:srgbClr val="FF0000"/>
                </a:solidFill>
              </a:rPr>
              <a:t>written representations</a:t>
            </a:r>
            <a:r>
              <a:rPr lang="en-IN" dirty="0"/>
              <a:t> </a:t>
            </a:r>
            <a:r>
              <a:rPr lang="en-IN" dirty="0" smtClean="0"/>
              <a:t>that</a:t>
            </a:r>
          </a:p>
          <a:p>
            <a:pPr marL="0" indent="0">
              <a:buNone/>
            </a:pPr>
            <a:r>
              <a:rPr lang="en-IN" dirty="0" smtClean="0"/>
              <a:t> </a:t>
            </a:r>
            <a:endParaRPr lang="en-IN" dirty="0"/>
          </a:p>
          <a:p>
            <a:r>
              <a:rPr lang="en-IN" dirty="0" smtClean="0"/>
              <a:t>“all </a:t>
            </a:r>
            <a:r>
              <a:rPr lang="en-IN" dirty="0">
                <a:solidFill>
                  <a:srgbClr val="FF0000"/>
                </a:solidFill>
              </a:rPr>
              <a:t>known instances </a:t>
            </a:r>
            <a:r>
              <a:rPr lang="en-IN" dirty="0"/>
              <a:t>of non-compliance or suspected non-compliance which </a:t>
            </a:r>
            <a:r>
              <a:rPr lang="en-IN" dirty="0">
                <a:solidFill>
                  <a:srgbClr val="FF0000"/>
                </a:solidFill>
              </a:rPr>
              <a:t>impact the functioning </a:t>
            </a:r>
            <a:r>
              <a:rPr lang="en-IN" dirty="0"/>
              <a:t>of the entity, including the reporting framework, have been disclosed to the internal </a:t>
            </a:r>
            <a:r>
              <a:rPr lang="en-IN" dirty="0" smtClean="0"/>
              <a:t>auditor”.</a:t>
            </a:r>
            <a:endParaRPr lang="en-IN" dirty="0"/>
          </a:p>
          <a:p>
            <a:endParaRPr lang="en-IN" dirty="0"/>
          </a:p>
        </p:txBody>
      </p:sp>
    </p:spTree>
    <p:extLst>
      <p:ext uri="{BB962C8B-B14F-4D97-AF65-F5344CB8AC3E}">
        <p14:creationId xmlns:p14="http://schemas.microsoft.com/office/powerpoint/2010/main" val="191222392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p:spPr>
        <p:txBody>
          <a:bodyPr/>
          <a:lstStyle/>
          <a:p>
            <a:r>
              <a:rPr lang="en-US" dirty="0" smtClean="0"/>
              <a:t>OBJECTIVES OF THIS PPT</a:t>
            </a:r>
            <a:endParaRPr lang="en-IN" dirty="0"/>
          </a:p>
        </p:txBody>
      </p:sp>
      <p:sp>
        <p:nvSpPr>
          <p:cNvPr id="3" name="Content Placeholder 2"/>
          <p:cNvSpPr>
            <a:spLocks noGrp="1"/>
          </p:cNvSpPr>
          <p:nvPr>
            <p:ph idx="1"/>
          </p:nvPr>
        </p:nvSpPr>
        <p:spPr>
          <a:xfrm>
            <a:off x="381000" y="1828800"/>
            <a:ext cx="8229600" cy="3352800"/>
          </a:xfrm>
        </p:spPr>
        <p:txBody>
          <a:bodyPr anchor="ctr"/>
          <a:lstStyle/>
          <a:p>
            <a:pPr>
              <a:buFont typeface="Wingdings" pitchFamily="2" charset="2"/>
              <a:buChar char="Ø"/>
            </a:pPr>
            <a:r>
              <a:rPr lang="en-US" dirty="0" smtClean="0"/>
              <a:t>To try and explain Standards on </a:t>
            </a:r>
            <a:r>
              <a:rPr lang="en-US" dirty="0"/>
              <a:t>I</a:t>
            </a:r>
            <a:r>
              <a:rPr lang="en-US" dirty="0" smtClean="0"/>
              <a:t>nternal Audit </a:t>
            </a:r>
            <a:r>
              <a:rPr lang="en-US" dirty="0" smtClean="0">
                <a:latin typeface="+mj-lt"/>
              </a:rPr>
              <a:t>16</a:t>
            </a:r>
            <a:r>
              <a:rPr lang="en-US" dirty="0" smtClean="0"/>
              <a:t> and </a:t>
            </a:r>
            <a:r>
              <a:rPr lang="en-US" dirty="0" smtClean="0">
                <a:latin typeface="+mj-lt"/>
              </a:rPr>
              <a:t>17</a:t>
            </a:r>
            <a:r>
              <a:rPr lang="en-US" dirty="0" smtClean="0"/>
              <a:t> and to provide an insight into the contents of the same.</a:t>
            </a:r>
            <a:endParaRPr lang="en-IN" dirty="0"/>
          </a:p>
        </p:txBody>
      </p:sp>
    </p:spTree>
    <p:extLst>
      <p:ext uri="{BB962C8B-B14F-4D97-AF65-F5344CB8AC3E}">
        <p14:creationId xmlns:p14="http://schemas.microsoft.com/office/powerpoint/2010/main" val="318074265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p:spPr>
        <p:txBody>
          <a:bodyPr>
            <a:normAutofit fontScale="90000"/>
          </a:bodyPr>
          <a:lstStyle/>
          <a:p>
            <a:r>
              <a:rPr lang="en-US" dirty="0"/>
              <a:t>AUDIT PROCEDURE-NON COMPLIANCE</a:t>
            </a:r>
          </a:p>
        </p:txBody>
      </p:sp>
      <p:sp>
        <p:nvSpPr>
          <p:cNvPr id="3" name="Content Placeholder 2"/>
          <p:cNvSpPr>
            <a:spLocks noGrp="1"/>
          </p:cNvSpPr>
          <p:nvPr>
            <p:ph idx="1"/>
          </p:nvPr>
        </p:nvSpPr>
        <p:spPr/>
        <p:txBody>
          <a:bodyPr/>
          <a:lstStyle/>
          <a:p>
            <a:pPr marL="0" indent="0">
              <a:buNone/>
            </a:pPr>
            <a:r>
              <a:rPr lang="en-US" dirty="0" smtClean="0"/>
              <a:t>                        </a:t>
            </a:r>
            <a:r>
              <a:rPr lang="en-US" b="1" dirty="0" smtClean="0"/>
              <a:t>  NON COMPLIANCE</a:t>
            </a:r>
          </a:p>
          <a:p>
            <a:pPr marL="0" indent="0">
              <a:buNone/>
            </a:pPr>
            <a:endParaRPr lang="en-US" dirty="0"/>
          </a:p>
        </p:txBody>
      </p:sp>
      <p:cxnSp>
        <p:nvCxnSpPr>
          <p:cNvPr id="5" name="Straight Connector 4"/>
          <p:cNvCxnSpPr/>
          <p:nvPr/>
        </p:nvCxnSpPr>
        <p:spPr>
          <a:xfrm>
            <a:off x="4211960" y="2348880"/>
            <a:ext cx="0" cy="576064"/>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1259632" y="2924944"/>
            <a:ext cx="57606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1259632" y="2924944"/>
            <a:ext cx="0"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7020272" y="2924944"/>
            <a:ext cx="0"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683568" y="3212976"/>
            <a:ext cx="1584176" cy="369332"/>
          </a:xfrm>
          <a:prstGeom prst="rect">
            <a:avLst/>
          </a:prstGeom>
          <a:noFill/>
        </p:spPr>
        <p:txBody>
          <a:bodyPr wrap="square" rtlCol="0">
            <a:spAutoFit/>
          </a:bodyPr>
          <a:lstStyle/>
          <a:p>
            <a:r>
              <a:rPr lang="en-US" b="1" dirty="0" smtClean="0"/>
              <a:t>IDENTIFIED</a:t>
            </a:r>
            <a:endParaRPr lang="en-US" b="1" dirty="0"/>
          </a:p>
        </p:txBody>
      </p:sp>
      <p:sp>
        <p:nvSpPr>
          <p:cNvPr id="15" name="TextBox 14"/>
          <p:cNvSpPr txBox="1"/>
          <p:nvPr/>
        </p:nvSpPr>
        <p:spPr>
          <a:xfrm>
            <a:off x="6516216" y="3212976"/>
            <a:ext cx="1296144" cy="646331"/>
          </a:xfrm>
          <a:prstGeom prst="rect">
            <a:avLst/>
          </a:prstGeom>
          <a:noFill/>
        </p:spPr>
        <p:txBody>
          <a:bodyPr wrap="square" rtlCol="0">
            <a:spAutoFit/>
          </a:bodyPr>
          <a:lstStyle/>
          <a:p>
            <a:r>
              <a:rPr lang="en-US" b="1" dirty="0" smtClean="0"/>
              <a:t>ABSENT</a:t>
            </a:r>
          </a:p>
          <a:p>
            <a:endParaRPr lang="en-US" dirty="0"/>
          </a:p>
        </p:txBody>
      </p:sp>
      <p:cxnSp>
        <p:nvCxnSpPr>
          <p:cNvPr id="17" name="Straight Arrow Connector 16"/>
          <p:cNvCxnSpPr/>
          <p:nvPr/>
        </p:nvCxnSpPr>
        <p:spPr>
          <a:xfrm>
            <a:off x="1259632" y="3582308"/>
            <a:ext cx="0" cy="4227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683568" y="4365104"/>
            <a:ext cx="3456384" cy="2308324"/>
          </a:xfrm>
          <a:prstGeom prst="rect">
            <a:avLst/>
          </a:prstGeom>
          <a:noFill/>
        </p:spPr>
        <p:txBody>
          <a:bodyPr wrap="square" rtlCol="0">
            <a:spAutoFit/>
          </a:bodyPr>
          <a:lstStyle/>
          <a:p>
            <a:r>
              <a:rPr lang="en-US" dirty="0" smtClean="0"/>
              <a:t>OBTAIN:</a:t>
            </a:r>
          </a:p>
          <a:p>
            <a:pPr marL="285750" indent="-285750">
              <a:buFont typeface="Wingdings" pitchFamily="2" charset="2"/>
              <a:buChar char="ü"/>
            </a:pPr>
            <a:r>
              <a:rPr lang="en-US" dirty="0" smtClean="0"/>
              <a:t>An understanding of the nature of the act and the circumstances it occurred.</a:t>
            </a:r>
          </a:p>
          <a:p>
            <a:pPr marL="285750" indent="-285750">
              <a:buFont typeface="Wingdings" pitchFamily="2" charset="2"/>
              <a:buChar char="ü"/>
            </a:pPr>
            <a:r>
              <a:rPr lang="en-US" dirty="0" smtClean="0"/>
              <a:t>Further information to evaluate effect on the functioning of </a:t>
            </a:r>
            <a:r>
              <a:rPr lang="en-US" dirty="0" err="1" smtClean="0"/>
              <a:t>entiity</a:t>
            </a:r>
            <a:r>
              <a:rPr lang="en-US" dirty="0" smtClean="0"/>
              <a:t>.</a:t>
            </a:r>
          </a:p>
          <a:p>
            <a:endParaRPr lang="en-US" dirty="0"/>
          </a:p>
        </p:txBody>
      </p:sp>
      <p:cxnSp>
        <p:nvCxnSpPr>
          <p:cNvPr id="25" name="Straight Arrow Connector 24"/>
          <p:cNvCxnSpPr/>
          <p:nvPr/>
        </p:nvCxnSpPr>
        <p:spPr>
          <a:xfrm>
            <a:off x="7020272" y="3582308"/>
            <a:ext cx="0" cy="4227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6516216" y="4581128"/>
            <a:ext cx="1800200" cy="1754326"/>
          </a:xfrm>
          <a:prstGeom prst="rect">
            <a:avLst/>
          </a:prstGeom>
          <a:noFill/>
        </p:spPr>
        <p:txBody>
          <a:bodyPr wrap="square" rtlCol="0">
            <a:spAutoFit/>
          </a:bodyPr>
          <a:lstStyle/>
          <a:p>
            <a:pPr marL="285750" indent="-285750">
              <a:buFont typeface="Wingdings" pitchFamily="2" charset="2"/>
              <a:buChar char="ü"/>
            </a:pPr>
            <a:r>
              <a:rPr lang="en-US" dirty="0" smtClean="0"/>
              <a:t>NO NEED to perform audit procedures regarding compliance.</a:t>
            </a:r>
            <a:endParaRPr lang="en-US" dirty="0"/>
          </a:p>
        </p:txBody>
      </p:sp>
    </p:spTree>
    <p:extLst>
      <p:ext uri="{BB962C8B-B14F-4D97-AF65-F5344CB8AC3E}">
        <p14:creationId xmlns:p14="http://schemas.microsoft.com/office/powerpoint/2010/main" val="121765579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par>
                                <p:cTn id="20" presetID="10" presetClass="entr" presetSubtype="0"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par>
                                <p:cTn id="23" presetID="10"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par>
                                <p:cTn id="26" presetID="10"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additive="base">
                                        <p:cTn id="33" dur="500" fill="hold"/>
                                        <p:tgtEl>
                                          <p:spTgt spid="14"/>
                                        </p:tgtEl>
                                        <p:attrNameLst>
                                          <p:attrName>ppt_x</p:attrName>
                                        </p:attrNameLst>
                                      </p:cBhvr>
                                      <p:tavLst>
                                        <p:tav tm="0">
                                          <p:val>
                                            <p:strVal val="#ppt_x"/>
                                          </p:val>
                                        </p:tav>
                                        <p:tav tm="100000">
                                          <p:val>
                                            <p:strVal val="#ppt_x"/>
                                          </p:val>
                                        </p:tav>
                                      </p:tavLst>
                                    </p:anim>
                                    <p:anim calcmode="lin" valueType="num">
                                      <p:cBhvr additive="base">
                                        <p:cTn id="3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500"/>
                                        <p:tgtEl>
                                          <p:spTgt spid="17"/>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18">
                                            <p:txEl>
                                              <p:pRg st="0" end="0"/>
                                            </p:txEl>
                                          </p:spTgt>
                                        </p:tgtEl>
                                        <p:attrNameLst>
                                          <p:attrName>style.visibility</p:attrName>
                                        </p:attrNameLst>
                                      </p:cBhvr>
                                      <p:to>
                                        <p:strVal val="visible"/>
                                      </p:to>
                                    </p:set>
                                    <p:anim calcmode="lin" valueType="num">
                                      <p:cBhvr additive="base">
                                        <p:cTn id="44"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18">
                                            <p:txEl>
                                              <p:pRg st="1" end="1"/>
                                            </p:txEl>
                                          </p:spTgt>
                                        </p:tgtEl>
                                        <p:attrNameLst>
                                          <p:attrName>style.visibility</p:attrName>
                                        </p:attrNameLst>
                                      </p:cBhvr>
                                      <p:to>
                                        <p:strVal val="visible"/>
                                      </p:to>
                                    </p:set>
                                    <p:anim calcmode="lin" valueType="num">
                                      <p:cBhvr additive="base">
                                        <p:cTn id="50" dur="500" fill="hold"/>
                                        <p:tgtEl>
                                          <p:spTgt spid="18">
                                            <p:txEl>
                                              <p:pRg st="1" end="1"/>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1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18">
                                            <p:txEl>
                                              <p:pRg st="2" end="2"/>
                                            </p:txEl>
                                          </p:spTgt>
                                        </p:tgtEl>
                                        <p:attrNameLst>
                                          <p:attrName>style.visibility</p:attrName>
                                        </p:attrNameLst>
                                      </p:cBhvr>
                                      <p:to>
                                        <p:strVal val="visible"/>
                                      </p:to>
                                    </p:set>
                                    <p:anim calcmode="lin" valueType="num">
                                      <p:cBhvr additive="base">
                                        <p:cTn id="56" dur="500" fill="hold"/>
                                        <p:tgtEl>
                                          <p:spTgt spid="18">
                                            <p:txEl>
                                              <p:pRg st="2" end="2"/>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1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15"/>
                                        </p:tgtEl>
                                        <p:attrNameLst>
                                          <p:attrName>style.visibility</p:attrName>
                                        </p:attrNameLst>
                                      </p:cBhvr>
                                      <p:to>
                                        <p:strVal val="visible"/>
                                      </p:to>
                                    </p:set>
                                    <p:anim calcmode="lin" valueType="num">
                                      <p:cBhvr additive="base">
                                        <p:cTn id="62" dur="500" fill="hold"/>
                                        <p:tgtEl>
                                          <p:spTgt spid="15"/>
                                        </p:tgtEl>
                                        <p:attrNameLst>
                                          <p:attrName>ppt_x</p:attrName>
                                        </p:attrNameLst>
                                      </p:cBhvr>
                                      <p:tavLst>
                                        <p:tav tm="0">
                                          <p:val>
                                            <p:strVal val="#ppt_x"/>
                                          </p:val>
                                        </p:tav>
                                        <p:tav tm="100000">
                                          <p:val>
                                            <p:strVal val="#ppt_x"/>
                                          </p:val>
                                        </p:tav>
                                      </p:tavLst>
                                    </p:anim>
                                    <p:anim calcmode="lin" valueType="num">
                                      <p:cBhvr additive="base">
                                        <p:cTn id="6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nodeType="clickEffect">
                                  <p:stCondLst>
                                    <p:cond delay="0"/>
                                  </p:stCondLst>
                                  <p:childTnLst>
                                    <p:set>
                                      <p:cBhvr>
                                        <p:cTn id="67" dur="1" fill="hold">
                                          <p:stCondLst>
                                            <p:cond delay="0"/>
                                          </p:stCondLst>
                                        </p:cTn>
                                        <p:tgtEl>
                                          <p:spTgt spid="25"/>
                                        </p:tgtEl>
                                        <p:attrNameLst>
                                          <p:attrName>style.visibility</p:attrName>
                                        </p:attrNameLst>
                                      </p:cBhvr>
                                      <p:to>
                                        <p:strVal val="visible"/>
                                      </p:to>
                                    </p:set>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grpId="0" nodeType="clickEffect">
                                  <p:stCondLst>
                                    <p:cond delay="0"/>
                                  </p:stCondLst>
                                  <p:childTnLst>
                                    <p:set>
                                      <p:cBhvr>
                                        <p:cTn id="71" dur="1" fill="hold">
                                          <p:stCondLst>
                                            <p:cond delay="0"/>
                                          </p:stCondLst>
                                        </p:cTn>
                                        <p:tgtEl>
                                          <p:spTgt spid="27"/>
                                        </p:tgtEl>
                                        <p:attrNameLst>
                                          <p:attrName>style.visibility</p:attrName>
                                        </p:attrNameLst>
                                      </p:cBhvr>
                                      <p:to>
                                        <p:strVal val="visible"/>
                                      </p:to>
                                    </p:set>
                                    <p:anim calcmode="lin" valueType="num">
                                      <p:cBhvr additive="base">
                                        <p:cTn id="72" dur="500" fill="hold"/>
                                        <p:tgtEl>
                                          <p:spTgt spid="27"/>
                                        </p:tgtEl>
                                        <p:attrNameLst>
                                          <p:attrName>ppt_x</p:attrName>
                                        </p:attrNameLst>
                                      </p:cBhvr>
                                      <p:tavLst>
                                        <p:tav tm="0">
                                          <p:val>
                                            <p:strVal val="#ppt_x"/>
                                          </p:val>
                                        </p:tav>
                                        <p:tav tm="100000">
                                          <p:val>
                                            <p:strVal val="#ppt_x"/>
                                          </p:val>
                                        </p:tav>
                                      </p:tavLst>
                                    </p:anim>
                                    <p:anim calcmode="lin" valueType="num">
                                      <p:cBhvr additive="base">
                                        <p:cTn id="73"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4" grpId="0"/>
      <p:bldP spid="15" grpId="0"/>
      <p:bldP spid="2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fontScale="90000"/>
          </a:bodyPr>
          <a:lstStyle/>
          <a:p>
            <a:r>
              <a:rPr lang="en-US" dirty="0"/>
              <a:t>NON COMPLIANCE-IMPLICATIONS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53095975"/>
              </p:ext>
            </p:extLst>
          </p:nvPr>
        </p:nvGraphicFramePr>
        <p:xfrm>
          <a:off x="457200" y="1935163"/>
          <a:ext cx="8229600" cy="212344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en-US" dirty="0" smtClean="0"/>
                        <a:t>NON COMPLIANCE</a:t>
                      </a:r>
                      <a:endParaRPr lang="en-US" dirty="0"/>
                    </a:p>
                  </a:txBody>
                  <a:tcPr/>
                </a:tc>
                <a:tc>
                  <a:txBody>
                    <a:bodyPr/>
                    <a:lstStyle/>
                    <a:p>
                      <a:r>
                        <a:rPr lang="en-US" dirty="0" smtClean="0"/>
                        <a:t>ACTION TO BE TAKEN</a:t>
                      </a:r>
                      <a:endParaRPr lang="en-US" dirty="0"/>
                    </a:p>
                  </a:txBody>
                  <a:tcPr/>
                </a:tc>
              </a:tr>
              <a:tr h="370840">
                <a:tc>
                  <a:txBody>
                    <a:bodyPr/>
                    <a:lstStyle/>
                    <a:p>
                      <a:r>
                        <a:rPr lang="en-US" dirty="0" smtClean="0"/>
                        <a:t>WHEN IDENTIFIED</a:t>
                      </a:r>
                      <a:endParaRPr lang="en-US" dirty="0"/>
                    </a:p>
                  </a:txBody>
                  <a:tcPr/>
                </a:tc>
                <a:tc>
                  <a:txBody>
                    <a:bodyPr/>
                    <a:lstStyle/>
                    <a:p>
                      <a:r>
                        <a:rPr lang="en-US" dirty="0" smtClean="0"/>
                        <a:t>MENTION</a:t>
                      </a:r>
                      <a:r>
                        <a:rPr lang="en-US" baseline="0" dirty="0" smtClean="0"/>
                        <a:t> IN AUDIT REPORT</a:t>
                      </a:r>
                      <a:endParaRPr lang="en-US" dirty="0"/>
                    </a:p>
                  </a:txBody>
                  <a:tcPr/>
                </a:tc>
              </a:tr>
              <a:tr h="370840">
                <a:tc>
                  <a:txBody>
                    <a:bodyPr/>
                    <a:lstStyle/>
                    <a:p>
                      <a:endParaRPr lang="en-US" dirty="0"/>
                    </a:p>
                  </a:txBody>
                  <a:tcPr/>
                </a:tc>
                <a:tc>
                  <a:txBody>
                    <a:bodyPr/>
                    <a:lstStyle/>
                    <a:p>
                      <a:endParaRPr lang="en-US"/>
                    </a:p>
                  </a:txBody>
                  <a:tcPr/>
                </a:tc>
              </a:tr>
              <a:tr h="370840">
                <a:tc>
                  <a:txBody>
                    <a:bodyPr/>
                    <a:lstStyle/>
                    <a:p>
                      <a:r>
                        <a:rPr lang="en-US" dirty="0" smtClean="0"/>
                        <a:t>MANAGEMENT IS</a:t>
                      </a:r>
                      <a:r>
                        <a:rPr lang="en-US" baseline="0" dirty="0" smtClean="0"/>
                        <a:t> NOT WILLING TO TAKE CORRECTIVE ACTION</a:t>
                      </a:r>
                      <a:endParaRPr lang="en-US" dirty="0"/>
                    </a:p>
                  </a:txBody>
                  <a:tcPr/>
                </a:tc>
                <a:tc>
                  <a:txBody>
                    <a:bodyPr/>
                    <a:lstStyle/>
                    <a:p>
                      <a:r>
                        <a:rPr lang="en-US" dirty="0" smtClean="0"/>
                        <a:t>CONSIDER WITHDRAWAL</a:t>
                      </a:r>
                      <a:r>
                        <a:rPr lang="en-US" baseline="0" dirty="0" smtClean="0"/>
                        <a:t> FROM ENGAGEMENT</a:t>
                      </a:r>
                      <a:endParaRPr lang="en-US" dirty="0"/>
                    </a:p>
                  </a:txBody>
                  <a:tcPr/>
                </a:tc>
              </a:tr>
              <a:tr h="370840">
                <a:tc>
                  <a:txBody>
                    <a:bodyPr/>
                    <a:lstStyle/>
                    <a:p>
                      <a:endParaRPr lang="en-US" dirty="0"/>
                    </a:p>
                  </a:txBody>
                  <a:tcPr/>
                </a:tc>
                <a:tc>
                  <a:txBody>
                    <a:bodyPr/>
                    <a:lstStyle/>
                    <a:p>
                      <a:endParaRPr lang="en-US" dirty="0"/>
                    </a:p>
                  </a:txBody>
                  <a:tcPr/>
                </a:tc>
              </a:tr>
            </a:tbl>
          </a:graphicData>
        </a:graphic>
      </p:graphicFrame>
      <p:sp>
        <p:nvSpPr>
          <p:cNvPr id="5" name="Down Arrow 4"/>
          <p:cNvSpPr/>
          <p:nvPr/>
        </p:nvSpPr>
        <p:spPr>
          <a:xfrm>
            <a:off x="6012160" y="3645024"/>
            <a:ext cx="432048" cy="12241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043608" y="4941168"/>
            <a:ext cx="6984776" cy="1477328"/>
          </a:xfrm>
          <a:prstGeom prst="rect">
            <a:avLst/>
          </a:prstGeom>
          <a:noFill/>
        </p:spPr>
        <p:txBody>
          <a:bodyPr wrap="square" rtlCol="0">
            <a:spAutoFit/>
          </a:bodyPr>
          <a:lstStyle/>
          <a:p>
            <a:pPr marL="285750" indent="-285750">
              <a:buFont typeface="Wingdings" pitchFamily="2" charset="2"/>
              <a:buChar char="v"/>
            </a:pPr>
            <a:r>
              <a:rPr lang="en-IN" dirty="0"/>
              <a:t>When deciding whether withdrawal from the engagement is necessary, the internal auditor should consider whether there is an obligation to report the circumstances necessitating the withdrawal to other parties.</a:t>
            </a:r>
          </a:p>
          <a:p>
            <a:endParaRPr lang="en-US" dirty="0"/>
          </a:p>
        </p:txBody>
      </p:sp>
    </p:spTree>
    <p:extLst>
      <p:ext uri="{BB962C8B-B14F-4D97-AF65-F5344CB8AC3E}">
        <p14:creationId xmlns:p14="http://schemas.microsoft.com/office/powerpoint/2010/main" val="18538229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anim calcmode="lin" valueType="num">
                                      <p:cBhvr additive="base">
                                        <p:cTn id="2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lstStyle/>
          <a:p>
            <a:r>
              <a:rPr lang="en-US" dirty="0" smtClean="0">
                <a:solidFill>
                  <a:schemeClr val="accent2">
                    <a:lumMod val="75000"/>
                  </a:schemeClr>
                </a:solidFill>
              </a:rPr>
              <a:t>REPORTING NON COMPLIANCE</a:t>
            </a:r>
            <a:endParaRPr lang="en-IN" dirty="0">
              <a:solidFill>
                <a:schemeClr val="accent2">
                  <a:lumMod val="75000"/>
                </a:schemeClr>
              </a:solidFill>
            </a:endParaRPr>
          </a:p>
        </p:txBody>
      </p:sp>
      <p:sp>
        <p:nvSpPr>
          <p:cNvPr id="3" name="Content Placeholder 2"/>
          <p:cNvSpPr>
            <a:spLocks noGrp="1"/>
          </p:cNvSpPr>
          <p:nvPr>
            <p:ph idx="1"/>
          </p:nvPr>
        </p:nvSpPr>
        <p:spPr>
          <a:xfrm>
            <a:off x="457200" y="1935480"/>
            <a:ext cx="8534400" cy="4389120"/>
          </a:xfrm>
        </p:spPr>
        <p:txBody>
          <a:bodyPr>
            <a:normAutofit/>
          </a:bodyPr>
          <a:lstStyle/>
          <a:p>
            <a:r>
              <a:rPr lang="en-IN" dirty="0"/>
              <a:t>If the internal auditor concludes that the non-compliance has </a:t>
            </a:r>
            <a:r>
              <a:rPr lang="en-IN" dirty="0" smtClean="0"/>
              <a:t>a </a:t>
            </a:r>
            <a:r>
              <a:rPr lang="en-IN" dirty="0" smtClean="0">
                <a:solidFill>
                  <a:srgbClr val="FF0000"/>
                </a:solidFill>
              </a:rPr>
              <a:t>significant </a:t>
            </a:r>
            <a:r>
              <a:rPr lang="en-IN" dirty="0">
                <a:solidFill>
                  <a:srgbClr val="FF0000"/>
                </a:solidFill>
              </a:rPr>
              <a:t>impact on the functioning of an </a:t>
            </a:r>
            <a:r>
              <a:rPr lang="en-IN" dirty="0" smtClean="0">
                <a:solidFill>
                  <a:srgbClr val="FF0000"/>
                </a:solidFill>
              </a:rPr>
              <a:t>entity</a:t>
            </a:r>
            <a:r>
              <a:rPr lang="en-IN" dirty="0" smtClean="0"/>
              <a:t>, </a:t>
            </a:r>
            <a:r>
              <a:rPr lang="en-IN" dirty="0" smtClean="0">
                <a:solidFill>
                  <a:srgbClr val="FF0000"/>
                </a:solidFill>
              </a:rPr>
              <a:t>he SHALL REPORT </a:t>
            </a:r>
            <a:r>
              <a:rPr lang="en-IN" dirty="0"/>
              <a:t>the same </a:t>
            </a:r>
            <a:r>
              <a:rPr lang="en-IN" dirty="0" smtClean="0"/>
              <a:t>in accordance </a:t>
            </a:r>
            <a:r>
              <a:rPr lang="en-IN" dirty="0"/>
              <a:t>with SIA </a:t>
            </a:r>
            <a:r>
              <a:rPr lang="en-IN" dirty="0" smtClean="0">
                <a:latin typeface="+mj-lt"/>
              </a:rPr>
              <a:t>4</a:t>
            </a:r>
            <a:r>
              <a:rPr lang="en-IN" dirty="0" smtClean="0"/>
              <a:t>, </a:t>
            </a:r>
            <a:r>
              <a:rPr lang="en-IN" dirty="0"/>
              <a:t>“Reporting”.</a:t>
            </a:r>
          </a:p>
          <a:p>
            <a:r>
              <a:rPr lang="en-IN" dirty="0" smtClean="0"/>
              <a:t>If </a:t>
            </a:r>
            <a:r>
              <a:rPr lang="en-IN" dirty="0"/>
              <a:t>the internal auditor is precluded </a:t>
            </a:r>
            <a:r>
              <a:rPr lang="en-IN" dirty="0" smtClean="0"/>
              <a:t>from </a:t>
            </a:r>
            <a:r>
              <a:rPr lang="en-IN" dirty="0"/>
              <a:t>obtaining sufficient appropriate </a:t>
            </a:r>
            <a:r>
              <a:rPr lang="en-IN" dirty="0" smtClean="0"/>
              <a:t>audit evidence </a:t>
            </a:r>
            <a:r>
              <a:rPr lang="en-IN" dirty="0"/>
              <a:t>to evaluate whether </a:t>
            </a:r>
            <a:r>
              <a:rPr lang="en-IN" dirty="0" smtClean="0"/>
              <a:t>non-compliance has occurred</a:t>
            </a:r>
            <a:r>
              <a:rPr lang="en-IN" dirty="0"/>
              <a:t>, the </a:t>
            </a:r>
            <a:r>
              <a:rPr lang="en-IN" dirty="0" smtClean="0"/>
              <a:t>internal auditor </a:t>
            </a:r>
            <a:r>
              <a:rPr lang="en-IN" dirty="0"/>
              <a:t>should report the same in accordance with SIA </a:t>
            </a:r>
            <a:r>
              <a:rPr lang="en-IN" dirty="0" smtClean="0">
                <a:latin typeface="+mj-lt"/>
              </a:rPr>
              <a:t>4</a:t>
            </a:r>
            <a:r>
              <a:rPr lang="en-IN" dirty="0" smtClean="0"/>
              <a:t>, </a:t>
            </a:r>
            <a:r>
              <a:rPr lang="en-IN" dirty="0"/>
              <a:t>“Reporting”.</a:t>
            </a:r>
          </a:p>
        </p:txBody>
      </p:sp>
    </p:spTree>
    <p:extLst>
      <p:ext uri="{BB962C8B-B14F-4D97-AF65-F5344CB8AC3E}">
        <p14:creationId xmlns:p14="http://schemas.microsoft.com/office/powerpoint/2010/main" val="93843529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0" y="1066800"/>
            <a:ext cx="9144000" cy="5334000"/>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txBody>
          <a:bodyPr/>
          <a:lstStyle/>
          <a:p>
            <a:pPr marL="0" indent="0">
              <a:buNone/>
            </a:pPr>
            <a:endParaRPr lang="en-US" dirty="0"/>
          </a:p>
        </p:txBody>
      </p:sp>
      <p:sp>
        <p:nvSpPr>
          <p:cNvPr id="3" name="Rectangle 2"/>
          <p:cNvSpPr/>
          <p:nvPr/>
        </p:nvSpPr>
        <p:spPr>
          <a:xfrm>
            <a:off x="762000" y="2590800"/>
            <a:ext cx="7467600" cy="2923877"/>
          </a:xfrm>
          <a:prstGeom prst="rect">
            <a:avLst/>
          </a:prstGeom>
          <a:noFill/>
        </p:spPr>
        <p:txBody>
          <a:bodyPr wrap="square" lIns="91440" tIns="45720" rIns="91440" bIns="45720">
            <a:spAutoFit/>
          </a:bodyPr>
          <a:lstStyle/>
          <a:p>
            <a:pPr algn="ctr"/>
            <a:r>
              <a:rPr lang="en-US" sz="9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THANK</a:t>
            </a:r>
            <a:r>
              <a:rPr lang="en-US"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p>
          <a:p>
            <a:pPr algn="ctr"/>
            <a:r>
              <a:rPr lang="en-US" sz="8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YOU</a:t>
            </a:r>
            <a:endParaRPr lang="en-US" sz="88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extLst>
      <p:ext uri="{BB962C8B-B14F-4D97-AF65-F5344CB8AC3E}">
        <p14:creationId xmlns:p14="http://schemas.microsoft.com/office/powerpoint/2010/main" val="264643732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SIA 16</a:t>
            </a:r>
            <a:endParaRPr lang="en-IN" dirty="0"/>
          </a:p>
        </p:txBody>
      </p:sp>
      <p:sp>
        <p:nvSpPr>
          <p:cNvPr id="3" name="Content Placeholder 2"/>
          <p:cNvSpPr>
            <a:spLocks noGrp="1"/>
          </p:cNvSpPr>
          <p:nvPr>
            <p:ph idx="1"/>
          </p:nvPr>
        </p:nvSpPr>
        <p:spPr>
          <a:xfrm>
            <a:off x="838200" y="1752600"/>
            <a:ext cx="7086600" cy="3078163"/>
          </a:xfrm>
        </p:spPr>
        <p:txBody>
          <a:bodyPr anchor="ctr"/>
          <a:lstStyle/>
          <a:p>
            <a:pPr marL="0" indent="0">
              <a:buNone/>
            </a:pPr>
            <a:r>
              <a:rPr lang="en-US" dirty="0" smtClean="0"/>
              <a:t>   </a:t>
            </a:r>
            <a:r>
              <a:rPr lang="en-US" sz="3200" dirty="0" smtClean="0"/>
              <a:t>   </a:t>
            </a:r>
            <a:r>
              <a:rPr lang="en-US" sz="3200" b="1" dirty="0" smtClean="0">
                <a:solidFill>
                  <a:schemeClr val="accent1"/>
                </a:solidFill>
              </a:rPr>
              <a:t>USING WORK OF AN EXPERT</a:t>
            </a:r>
            <a:endParaRPr lang="en-IN" sz="3200" b="1" dirty="0">
              <a:solidFill>
                <a:schemeClr val="accent1"/>
              </a:solidFill>
            </a:endParaRPr>
          </a:p>
        </p:txBody>
      </p:sp>
    </p:spTree>
    <p:extLst>
      <p:ext uri="{BB962C8B-B14F-4D97-AF65-F5344CB8AC3E}">
        <p14:creationId xmlns:p14="http://schemas.microsoft.com/office/powerpoint/2010/main" val="415795941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p>
            <a:r>
              <a:rPr lang="en-US" dirty="0"/>
              <a:t>WHY EXPERT ADVICE</a:t>
            </a:r>
            <a:endParaRPr lang="en-IN" dirty="0"/>
          </a:p>
        </p:txBody>
      </p:sp>
      <p:sp>
        <p:nvSpPr>
          <p:cNvPr id="3" name="Content Placeholder 2"/>
          <p:cNvSpPr>
            <a:spLocks noGrp="1"/>
          </p:cNvSpPr>
          <p:nvPr>
            <p:ph idx="1"/>
          </p:nvPr>
        </p:nvSpPr>
        <p:spPr>
          <a:xfrm>
            <a:off x="457200" y="2011680"/>
            <a:ext cx="8229600" cy="4389120"/>
          </a:xfrm>
        </p:spPr>
        <p:txBody>
          <a:bodyPr/>
          <a:lstStyle/>
          <a:p>
            <a:pPr marL="0" indent="0">
              <a:buNone/>
            </a:pPr>
            <a:r>
              <a:rPr lang="en-US" dirty="0" smtClean="0"/>
              <a:t>                 INTERNAL AUDIT TEAM</a:t>
            </a:r>
          </a:p>
          <a:p>
            <a:pPr marL="0" indent="0">
              <a:buNone/>
            </a:pPr>
            <a:r>
              <a:rPr lang="en-US" dirty="0"/>
              <a:t> </a:t>
            </a:r>
            <a:r>
              <a:rPr lang="en-US" dirty="0" smtClean="0"/>
              <a:t>                    </a:t>
            </a:r>
          </a:p>
          <a:p>
            <a:pPr marL="0" indent="0">
              <a:buNone/>
            </a:pPr>
            <a:r>
              <a:rPr lang="en-US" dirty="0" smtClean="0"/>
              <a:t>                                   Knowledge</a:t>
            </a:r>
            <a:endParaRPr lang="en-US" dirty="0"/>
          </a:p>
          <a:p>
            <a:pPr marL="0" indent="0">
              <a:buNone/>
            </a:pPr>
            <a:r>
              <a:rPr lang="en-US" dirty="0" smtClean="0"/>
              <a:t>                                   Skills</a:t>
            </a:r>
          </a:p>
          <a:p>
            <a:pPr marL="0" indent="0">
              <a:buNone/>
            </a:pPr>
            <a:r>
              <a:rPr lang="en-US" dirty="0" smtClean="0"/>
              <a:t>                                   Expertise</a:t>
            </a:r>
          </a:p>
          <a:p>
            <a:pPr marL="0" indent="0">
              <a:buNone/>
            </a:pPr>
            <a:r>
              <a:rPr lang="en-US" dirty="0" smtClean="0"/>
              <a:t>                                   Experience     </a:t>
            </a:r>
          </a:p>
          <a:p>
            <a:pPr marL="0" indent="0">
              <a:buNone/>
            </a:pPr>
            <a:r>
              <a:rPr lang="en-US" dirty="0" smtClean="0"/>
              <a:t>       No 						Use</a:t>
            </a:r>
          </a:p>
          <a:p>
            <a:pPr marL="0" indent="0">
              <a:buNone/>
            </a:pPr>
            <a:r>
              <a:rPr lang="en-US" dirty="0"/>
              <a:t> </a:t>
            </a:r>
            <a:r>
              <a:rPr lang="en-US" dirty="0" smtClean="0"/>
              <a:t>   need for                                                   Work of expert</a:t>
            </a:r>
          </a:p>
          <a:p>
            <a:pPr marL="0" indent="0">
              <a:buNone/>
            </a:pPr>
            <a:r>
              <a:rPr lang="en-US" dirty="0" smtClean="0"/>
              <a:t> using expert’s work</a:t>
            </a:r>
            <a:endParaRPr lang="en-IN" dirty="0"/>
          </a:p>
        </p:txBody>
      </p:sp>
      <p:graphicFrame>
        <p:nvGraphicFramePr>
          <p:cNvPr id="4" name="Diagram 3"/>
          <p:cNvGraphicFramePr/>
          <p:nvPr>
            <p:extLst>
              <p:ext uri="{D42A27DB-BD31-4B8C-83A1-F6EECF244321}">
                <p14:modId xmlns:p14="http://schemas.microsoft.com/office/powerpoint/2010/main" val="159844847"/>
              </p:ext>
            </p:extLst>
          </p:nvPr>
        </p:nvGraphicFramePr>
        <p:xfrm>
          <a:off x="1219200" y="3429000"/>
          <a:ext cx="6096000" cy="965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Down Arrow 6"/>
          <p:cNvSpPr/>
          <p:nvPr/>
        </p:nvSpPr>
        <p:spPr>
          <a:xfrm>
            <a:off x="3886200" y="2441864"/>
            <a:ext cx="228600"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34250778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additive="base">
                                        <p:cTn id="28"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3" end="3"/>
                                            </p:txEl>
                                          </p:spTgt>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 calcmode="lin" valueType="num">
                                      <p:cBhvr additive="base">
                                        <p:cTn id="36"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fade">
                                      <p:cBhvr>
                                        <p:cTn id="42" dur="500"/>
                                        <p:tgtEl>
                                          <p:spTgt spid="4"/>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Effect transition="in" filter="fade">
                                      <p:cBhvr>
                                        <p:cTn id="47" dur="500"/>
                                        <p:tgtEl>
                                          <p:spTgt spid="3">
                                            <p:txEl>
                                              <p:pRg st="6" end="6"/>
                                            </p:txEl>
                                          </p:spTgt>
                                        </p:tgtEl>
                                      </p:cBhvr>
                                    </p:animEffect>
                                  </p:childTnLst>
                                </p:cTn>
                              </p:par>
                              <p:par>
                                <p:cTn id="48" presetID="10" presetClass="entr" presetSubtype="0" fill="hold" nodeType="withEffect">
                                  <p:stCondLst>
                                    <p:cond delay="0"/>
                                  </p:stCondLst>
                                  <p:childTnLst>
                                    <p:set>
                                      <p:cBhvr>
                                        <p:cTn id="49" dur="1" fill="hold">
                                          <p:stCondLst>
                                            <p:cond delay="0"/>
                                          </p:stCondLst>
                                        </p:cTn>
                                        <p:tgtEl>
                                          <p:spTgt spid="3">
                                            <p:txEl>
                                              <p:pRg st="7" end="7"/>
                                            </p:txEl>
                                          </p:spTgt>
                                        </p:tgtEl>
                                        <p:attrNameLst>
                                          <p:attrName>style.visibility</p:attrName>
                                        </p:attrNameLst>
                                      </p:cBhvr>
                                      <p:to>
                                        <p:strVal val="visible"/>
                                      </p:to>
                                    </p:set>
                                    <p:animEffect transition="in" filter="fade">
                                      <p:cBhvr>
                                        <p:cTn id="50" dur="500"/>
                                        <p:tgtEl>
                                          <p:spTgt spid="3">
                                            <p:txEl>
                                              <p:pRg st="7" end="7"/>
                                            </p:txEl>
                                          </p:spTgt>
                                        </p:tgtEl>
                                      </p:cBhvr>
                                    </p:animEffect>
                                  </p:childTnLst>
                                </p:cTn>
                              </p:par>
                              <p:par>
                                <p:cTn id="51" presetID="10" presetClass="entr" presetSubtype="0" fill="hold" nodeType="withEffect">
                                  <p:stCondLst>
                                    <p:cond delay="0"/>
                                  </p:stCondLst>
                                  <p:childTnLst>
                                    <p:set>
                                      <p:cBhvr>
                                        <p:cTn id="52" dur="1" fill="hold">
                                          <p:stCondLst>
                                            <p:cond delay="0"/>
                                          </p:stCondLst>
                                        </p:cTn>
                                        <p:tgtEl>
                                          <p:spTgt spid="3">
                                            <p:txEl>
                                              <p:pRg st="8" end="8"/>
                                            </p:txEl>
                                          </p:spTgt>
                                        </p:tgtEl>
                                        <p:attrNameLst>
                                          <p:attrName>style.visibility</p:attrName>
                                        </p:attrNameLst>
                                      </p:cBhvr>
                                      <p:to>
                                        <p:strVal val="visible"/>
                                      </p:to>
                                    </p:set>
                                    <p:animEffect transition="in" filter="fade">
                                      <p:cBhvr>
                                        <p:cTn id="53"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229600" cy="990600"/>
          </a:xfrm>
        </p:spPr>
        <p:txBody>
          <a:bodyPr>
            <a:normAutofit fontScale="90000"/>
          </a:bodyPr>
          <a:lstStyle/>
          <a:p>
            <a:r>
              <a:rPr lang="en-US" dirty="0" smtClean="0"/>
              <a:t>EXPERT’S WORK-</a:t>
            </a:r>
            <a:r>
              <a:rPr lang="en-US" sz="4000" dirty="0" smtClean="0"/>
              <a:t>WHEN TO BE USED?</a:t>
            </a:r>
            <a:endParaRPr lang="en-IN" sz="4000" dirty="0"/>
          </a:p>
        </p:txBody>
      </p:sp>
      <p:sp>
        <p:nvSpPr>
          <p:cNvPr id="3" name="Content Placeholder 2"/>
          <p:cNvSpPr>
            <a:spLocks noGrp="1"/>
          </p:cNvSpPr>
          <p:nvPr>
            <p:ph idx="1"/>
          </p:nvPr>
        </p:nvSpPr>
        <p:spPr>
          <a:xfrm>
            <a:off x="457200" y="2087880"/>
            <a:ext cx="8229600" cy="4389120"/>
          </a:xfrm>
        </p:spPr>
        <p:txBody>
          <a:bodyPr>
            <a:normAutofit/>
          </a:bodyPr>
          <a:lstStyle/>
          <a:p>
            <a:pPr marL="0" indent="0">
              <a:buNone/>
            </a:pPr>
            <a:r>
              <a:rPr lang="en-IN" dirty="0"/>
              <a:t>When determining whether to use the work of an expert or not, </a:t>
            </a:r>
            <a:r>
              <a:rPr lang="en-IN" dirty="0" smtClean="0"/>
              <a:t>the internal </a:t>
            </a:r>
            <a:r>
              <a:rPr lang="en-IN" dirty="0"/>
              <a:t>auditor should consider:</a:t>
            </a:r>
          </a:p>
          <a:p>
            <a:pPr>
              <a:buFont typeface="Wingdings" pitchFamily="2" charset="2"/>
              <a:buChar char="v"/>
            </a:pPr>
            <a:r>
              <a:rPr lang="en-IN" dirty="0" smtClean="0"/>
              <a:t>Materiality </a:t>
            </a:r>
            <a:r>
              <a:rPr lang="en-IN" dirty="0"/>
              <a:t>of the </a:t>
            </a:r>
            <a:r>
              <a:rPr lang="en-IN" dirty="0" smtClean="0"/>
              <a:t>item,</a:t>
            </a:r>
            <a:endParaRPr lang="en-IN" dirty="0"/>
          </a:p>
          <a:p>
            <a:pPr>
              <a:buFont typeface="Wingdings" pitchFamily="2" charset="2"/>
              <a:buChar char="v"/>
            </a:pPr>
            <a:r>
              <a:rPr lang="en-IN" dirty="0"/>
              <a:t>N</a:t>
            </a:r>
            <a:r>
              <a:rPr lang="en-IN" dirty="0" smtClean="0"/>
              <a:t>ature </a:t>
            </a:r>
            <a:r>
              <a:rPr lang="en-IN" dirty="0"/>
              <a:t>and </a:t>
            </a:r>
            <a:r>
              <a:rPr lang="en-IN" dirty="0" smtClean="0"/>
              <a:t>complexity,</a:t>
            </a:r>
            <a:endParaRPr lang="en-IN" dirty="0"/>
          </a:p>
          <a:p>
            <a:pPr>
              <a:buFont typeface="Wingdings" pitchFamily="2" charset="2"/>
              <a:buChar char="v"/>
            </a:pPr>
            <a:r>
              <a:rPr lang="en-IN" dirty="0"/>
              <a:t>R</a:t>
            </a:r>
            <a:r>
              <a:rPr lang="en-IN" dirty="0" smtClean="0"/>
              <a:t>isk of error &amp;</a:t>
            </a:r>
          </a:p>
          <a:p>
            <a:pPr>
              <a:buFont typeface="Wingdings" pitchFamily="2" charset="2"/>
              <a:buChar char="v"/>
            </a:pPr>
            <a:r>
              <a:rPr lang="en-IN" dirty="0"/>
              <a:t>O</a:t>
            </a:r>
            <a:r>
              <a:rPr lang="en-IN" dirty="0" smtClean="0"/>
              <a:t>ther </a:t>
            </a:r>
            <a:r>
              <a:rPr lang="en-IN" dirty="0"/>
              <a:t>internal audit evidence available with respect to </a:t>
            </a:r>
            <a:r>
              <a:rPr lang="en-IN" dirty="0" smtClean="0"/>
              <a:t>the item.</a:t>
            </a:r>
            <a:endParaRPr lang="en-IN" dirty="0"/>
          </a:p>
        </p:txBody>
      </p:sp>
    </p:spTree>
    <p:extLst>
      <p:ext uri="{BB962C8B-B14F-4D97-AF65-F5344CB8AC3E}">
        <p14:creationId xmlns:p14="http://schemas.microsoft.com/office/powerpoint/2010/main" val="18150359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229600" cy="856488"/>
          </a:xfrm>
        </p:spPr>
        <p:txBody>
          <a:bodyPr/>
          <a:lstStyle/>
          <a:p>
            <a:r>
              <a:rPr lang="en-US" dirty="0" smtClean="0"/>
              <a:t>INDEPENDENCE OF THE EXPERT</a:t>
            </a:r>
            <a:endParaRPr lang="en-IN" dirty="0"/>
          </a:p>
        </p:txBody>
      </p:sp>
      <p:sp>
        <p:nvSpPr>
          <p:cNvPr id="3" name="Content Placeholder 2"/>
          <p:cNvSpPr>
            <a:spLocks noGrp="1"/>
          </p:cNvSpPr>
          <p:nvPr>
            <p:ph idx="1"/>
          </p:nvPr>
        </p:nvSpPr>
        <p:spPr>
          <a:xfrm>
            <a:off x="457200" y="1295400"/>
            <a:ext cx="8229600" cy="4830763"/>
          </a:xfrm>
        </p:spPr>
        <p:txBody>
          <a:bodyPr>
            <a:normAutofit/>
          </a:bodyPr>
          <a:lstStyle/>
          <a:p>
            <a:pPr marL="0" indent="0">
              <a:buNone/>
            </a:pPr>
            <a:r>
              <a:rPr lang="en-IN" dirty="0"/>
              <a:t>When the internal auditor uses the work of an expert, he </a:t>
            </a:r>
            <a:r>
              <a:rPr lang="en-IN" dirty="0" smtClean="0"/>
              <a:t>should satisfy </a:t>
            </a:r>
            <a:r>
              <a:rPr lang="en-IN" dirty="0"/>
              <a:t>himself </a:t>
            </a:r>
            <a:r>
              <a:rPr lang="en-IN" dirty="0" err="1" smtClean="0"/>
              <a:t>wrt</a:t>
            </a:r>
            <a:r>
              <a:rPr lang="en-IN" dirty="0" smtClean="0"/>
              <a:t> </a:t>
            </a:r>
          </a:p>
          <a:p>
            <a:r>
              <a:rPr lang="en-IN" dirty="0" smtClean="0"/>
              <a:t>Competence,</a:t>
            </a:r>
          </a:p>
          <a:p>
            <a:r>
              <a:rPr lang="en-IN" dirty="0" smtClean="0"/>
              <a:t>Objectivity, </a:t>
            </a:r>
            <a:endParaRPr lang="en-IN" dirty="0"/>
          </a:p>
          <a:p>
            <a:r>
              <a:rPr lang="en-IN" dirty="0" smtClean="0"/>
              <a:t>Independence </a:t>
            </a:r>
            <a:r>
              <a:rPr lang="en-IN" dirty="0"/>
              <a:t>of such expert &amp;</a:t>
            </a:r>
            <a:endParaRPr lang="en-IN" dirty="0" smtClean="0"/>
          </a:p>
          <a:p>
            <a:r>
              <a:rPr lang="en-IN" dirty="0" smtClean="0"/>
              <a:t>Impact </a:t>
            </a:r>
            <a:r>
              <a:rPr lang="en-IN" dirty="0"/>
              <a:t>of </a:t>
            </a:r>
            <a:r>
              <a:rPr lang="en-IN" dirty="0" smtClean="0"/>
              <a:t>such assistance </a:t>
            </a:r>
            <a:r>
              <a:rPr lang="en-IN" dirty="0"/>
              <a:t>or advice on the overall result of the internal </a:t>
            </a:r>
            <a:r>
              <a:rPr lang="en-IN" dirty="0" smtClean="0"/>
              <a:t>audit</a:t>
            </a:r>
          </a:p>
          <a:p>
            <a:pPr>
              <a:buFont typeface="Wingdings" pitchFamily="2" charset="2"/>
              <a:buChar char="q"/>
            </a:pPr>
            <a:r>
              <a:rPr lang="en-IN" dirty="0" smtClean="0">
                <a:solidFill>
                  <a:srgbClr val="FF0000"/>
                </a:solidFill>
              </a:rPr>
              <a:t>CAUTION</a:t>
            </a:r>
            <a:r>
              <a:rPr lang="en-IN" dirty="0" smtClean="0"/>
              <a:t>: </a:t>
            </a:r>
            <a:r>
              <a:rPr lang="en-IN" dirty="0"/>
              <a:t>cases where the outside expert is </a:t>
            </a:r>
            <a:r>
              <a:rPr lang="en-IN" dirty="0" smtClean="0"/>
              <a:t>engaged by </a:t>
            </a:r>
            <a:r>
              <a:rPr lang="en-IN" dirty="0"/>
              <a:t>the senior management or those charged with </a:t>
            </a:r>
            <a:r>
              <a:rPr lang="en-IN" dirty="0" smtClean="0"/>
              <a:t>governance.</a:t>
            </a:r>
            <a:endParaRPr lang="en-IN" dirty="0"/>
          </a:p>
        </p:txBody>
      </p:sp>
    </p:spTree>
    <p:extLst>
      <p:ext uri="{BB962C8B-B14F-4D97-AF65-F5344CB8AC3E}">
        <p14:creationId xmlns:p14="http://schemas.microsoft.com/office/powerpoint/2010/main" val="96353267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229600" cy="1143000"/>
          </a:xfrm>
        </p:spPr>
        <p:txBody>
          <a:bodyPr>
            <a:normAutofit fontScale="90000"/>
          </a:bodyPr>
          <a:lstStyle/>
          <a:p>
            <a:r>
              <a:rPr lang="en-US" dirty="0"/>
              <a:t>NEED FOR EVALUATING EXPERT’S           			WORK</a:t>
            </a:r>
            <a:endParaRPr lang="en-IN" dirty="0"/>
          </a:p>
        </p:txBody>
      </p:sp>
      <p:sp>
        <p:nvSpPr>
          <p:cNvPr id="3" name="Content Placeholder 2"/>
          <p:cNvSpPr>
            <a:spLocks noGrp="1"/>
          </p:cNvSpPr>
          <p:nvPr>
            <p:ph idx="1"/>
          </p:nvPr>
        </p:nvSpPr>
        <p:spPr>
          <a:xfrm>
            <a:off x="457200" y="1935480"/>
            <a:ext cx="8229600" cy="4770120"/>
          </a:xfrm>
        </p:spPr>
        <p:txBody>
          <a:bodyPr/>
          <a:lstStyle/>
          <a:p>
            <a:pPr marL="0" indent="0">
              <a:buNone/>
            </a:pPr>
            <a:r>
              <a:rPr lang="en-US" dirty="0"/>
              <a:t> </a:t>
            </a:r>
            <a:r>
              <a:rPr lang="en-US" dirty="0" smtClean="0"/>
              <a:t>                                   EXPERT</a:t>
            </a:r>
          </a:p>
          <a:p>
            <a:pPr marL="0" indent="0">
              <a:buNone/>
            </a:pPr>
            <a:endParaRPr lang="en-IN" dirty="0"/>
          </a:p>
        </p:txBody>
      </p:sp>
      <p:graphicFrame>
        <p:nvGraphicFramePr>
          <p:cNvPr id="5" name="Diagram 4"/>
          <p:cNvGraphicFramePr/>
          <p:nvPr>
            <p:extLst>
              <p:ext uri="{D42A27DB-BD31-4B8C-83A1-F6EECF244321}">
                <p14:modId xmlns:p14="http://schemas.microsoft.com/office/powerpoint/2010/main" val="1956345303"/>
              </p:ext>
            </p:extLst>
          </p:nvPr>
        </p:nvGraphicFramePr>
        <p:xfrm>
          <a:off x="2057400" y="2438400"/>
          <a:ext cx="4038600" cy="2159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2209800" y="4572000"/>
            <a:ext cx="3657600" cy="369332"/>
          </a:xfrm>
          <a:prstGeom prst="rect">
            <a:avLst/>
          </a:prstGeom>
          <a:noFill/>
        </p:spPr>
        <p:txBody>
          <a:bodyPr wrap="square" rtlCol="0">
            <a:spAutoFit/>
          </a:bodyPr>
          <a:lstStyle/>
          <a:p>
            <a:r>
              <a:rPr lang="en-US" dirty="0" smtClean="0"/>
              <a:t>FACILITATE UNBIASED OPINION</a:t>
            </a:r>
            <a:endParaRPr lang="en-IN" dirty="0"/>
          </a:p>
        </p:txBody>
      </p:sp>
      <p:sp>
        <p:nvSpPr>
          <p:cNvPr id="14" name="TextBox 13"/>
          <p:cNvSpPr txBox="1"/>
          <p:nvPr/>
        </p:nvSpPr>
        <p:spPr>
          <a:xfrm>
            <a:off x="381000" y="4756666"/>
            <a:ext cx="762000" cy="369332"/>
          </a:xfrm>
          <a:prstGeom prst="rect">
            <a:avLst/>
          </a:prstGeom>
          <a:noFill/>
        </p:spPr>
        <p:txBody>
          <a:bodyPr wrap="square" rtlCol="0">
            <a:spAutoFit/>
          </a:bodyPr>
          <a:lstStyle/>
          <a:p>
            <a:r>
              <a:rPr lang="en-US" dirty="0" smtClean="0"/>
              <a:t>YES</a:t>
            </a:r>
            <a:endParaRPr lang="en-IN" dirty="0"/>
          </a:p>
        </p:txBody>
      </p:sp>
      <p:sp>
        <p:nvSpPr>
          <p:cNvPr id="16" name="TextBox 15"/>
          <p:cNvSpPr txBox="1"/>
          <p:nvPr/>
        </p:nvSpPr>
        <p:spPr>
          <a:xfrm>
            <a:off x="7010400" y="4756666"/>
            <a:ext cx="914400" cy="369332"/>
          </a:xfrm>
          <a:prstGeom prst="rect">
            <a:avLst/>
          </a:prstGeom>
          <a:noFill/>
        </p:spPr>
        <p:txBody>
          <a:bodyPr wrap="square" rtlCol="0">
            <a:spAutoFit/>
          </a:bodyPr>
          <a:lstStyle/>
          <a:p>
            <a:r>
              <a:rPr lang="en-US" dirty="0" smtClean="0"/>
              <a:t>NO</a:t>
            </a:r>
            <a:endParaRPr lang="en-IN" dirty="0"/>
          </a:p>
        </p:txBody>
      </p:sp>
      <p:sp>
        <p:nvSpPr>
          <p:cNvPr id="19" name="Bent Arrow 18"/>
          <p:cNvSpPr/>
          <p:nvPr/>
        </p:nvSpPr>
        <p:spPr>
          <a:xfrm rot="10641220">
            <a:off x="6858000" y="5125998"/>
            <a:ext cx="457200" cy="436602"/>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20" name="TextBox 19"/>
          <p:cNvSpPr txBox="1"/>
          <p:nvPr/>
        </p:nvSpPr>
        <p:spPr>
          <a:xfrm>
            <a:off x="3810000" y="5572922"/>
            <a:ext cx="3048000" cy="923330"/>
          </a:xfrm>
          <a:prstGeom prst="rect">
            <a:avLst/>
          </a:prstGeom>
          <a:noFill/>
        </p:spPr>
        <p:txBody>
          <a:bodyPr wrap="square" rtlCol="0">
            <a:spAutoFit/>
          </a:bodyPr>
          <a:lstStyle/>
          <a:p>
            <a:pPr marL="285750" indent="-285750">
              <a:buFont typeface="Wingdings" pitchFamily="2" charset="2"/>
              <a:buChar char="Ø"/>
            </a:pPr>
            <a:r>
              <a:rPr lang="en-US" dirty="0" smtClean="0"/>
              <a:t>MORE EXTENSIVE PROCEDURES.</a:t>
            </a:r>
          </a:p>
          <a:p>
            <a:pPr marL="285750" indent="-285750">
              <a:buFont typeface="Wingdings" pitchFamily="2" charset="2"/>
              <a:buChar char="Ø"/>
            </a:pPr>
            <a:r>
              <a:rPr lang="en-US" dirty="0" smtClean="0"/>
              <a:t>ANOTHER EXPERT</a:t>
            </a:r>
            <a:endParaRPr lang="en-IN" dirty="0"/>
          </a:p>
        </p:txBody>
      </p:sp>
      <p:sp>
        <p:nvSpPr>
          <p:cNvPr id="21" name="Left Arrow 20"/>
          <p:cNvSpPr/>
          <p:nvPr/>
        </p:nvSpPr>
        <p:spPr>
          <a:xfrm>
            <a:off x="1129145" y="4664241"/>
            <a:ext cx="914400" cy="18466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3" name="Right Arrow 22"/>
          <p:cNvSpPr/>
          <p:nvPr/>
        </p:nvSpPr>
        <p:spPr>
          <a:xfrm>
            <a:off x="5911872" y="4682561"/>
            <a:ext cx="980764" cy="1846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337600783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6">
                                            <p:txEl>
                                              <p:pRg st="0" end="0"/>
                                            </p:txEl>
                                          </p:spTgt>
                                        </p:tgtEl>
                                        <p:attrNameLst>
                                          <p:attrName>style.visibility</p:attrName>
                                        </p:attrNameLst>
                                      </p:cBhvr>
                                      <p:to>
                                        <p:strVal val="visible"/>
                                      </p:to>
                                    </p:set>
                                    <p:anim calcmode="lin" valueType="num">
                                      <p:cBhvr additive="base">
                                        <p:cTn id="24"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fade">
                                      <p:cBhvr>
                                        <p:cTn id="30" dur="500"/>
                                        <p:tgtEl>
                                          <p:spTgt spid="23"/>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500" fill="hold"/>
                                        <p:tgtEl>
                                          <p:spTgt spid="16"/>
                                        </p:tgtEl>
                                        <p:attrNameLst>
                                          <p:attrName>ppt_x</p:attrName>
                                        </p:attrNameLst>
                                      </p:cBhvr>
                                      <p:tavLst>
                                        <p:tav tm="0">
                                          <p:val>
                                            <p:strVal val="#ppt_x"/>
                                          </p:val>
                                        </p:tav>
                                        <p:tav tm="100000">
                                          <p:val>
                                            <p:strVal val="#ppt_x"/>
                                          </p:val>
                                        </p:tav>
                                      </p:tavLst>
                                    </p:anim>
                                    <p:anim calcmode="lin" valueType="num">
                                      <p:cBhvr additive="base">
                                        <p:cTn id="3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fade">
                                      <p:cBhvr>
                                        <p:cTn id="41" dur="500"/>
                                        <p:tgtEl>
                                          <p:spTgt spid="19"/>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20">
                                            <p:txEl>
                                              <p:pRg st="0" end="0"/>
                                            </p:txEl>
                                          </p:spTgt>
                                        </p:tgtEl>
                                        <p:attrNameLst>
                                          <p:attrName>style.visibility</p:attrName>
                                        </p:attrNameLst>
                                      </p:cBhvr>
                                      <p:to>
                                        <p:strVal val="visible"/>
                                      </p:to>
                                    </p:set>
                                    <p:anim calcmode="lin" valueType="num">
                                      <p:cBhvr additive="base">
                                        <p:cTn id="46"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nodeType="clickEffect">
                                  <p:stCondLst>
                                    <p:cond delay="0"/>
                                  </p:stCondLst>
                                  <p:childTnLst>
                                    <p:set>
                                      <p:cBhvr>
                                        <p:cTn id="51" dur="1" fill="hold">
                                          <p:stCondLst>
                                            <p:cond delay="0"/>
                                          </p:stCondLst>
                                        </p:cTn>
                                        <p:tgtEl>
                                          <p:spTgt spid="20">
                                            <p:txEl>
                                              <p:pRg st="1" end="1"/>
                                            </p:txEl>
                                          </p:spTgt>
                                        </p:tgtEl>
                                        <p:attrNameLst>
                                          <p:attrName>style.visibility</p:attrName>
                                        </p:attrNameLst>
                                      </p:cBhvr>
                                      <p:to>
                                        <p:strVal val="visible"/>
                                      </p:to>
                                    </p:set>
                                    <p:anim calcmode="lin" valueType="num">
                                      <p:cBhvr additive="base">
                                        <p:cTn id="52" dur="500" fill="hold"/>
                                        <p:tgtEl>
                                          <p:spTgt spid="20">
                                            <p:txEl>
                                              <p:pRg st="1" end="1"/>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2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21"/>
                                        </p:tgtEl>
                                        <p:attrNameLst>
                                          <p:attrName>style.visibility</p:attrName>
                                        </p:attrNameLst>
                                      </p:cBhvr>
                                      <p:to>
                                        <p:strVal val="visible"/>
                                      </p:to>
                                    </p:set>
                                    <p:animEffect transition="in" filter="fade">
                                      <p:cBhvr>
                                        <p:cTn id="58" dur="500"/>
                                        <p:tgtEl>
                                          <p:spTgt spid="21"/>
                                        </p:tgtEl>
                                      </p:cBhvr>
                                    </p:animEffect>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4"/>
                                        </p:tgtEl>
                                        <p:attrNameLst>
                                          <p:attrName>style.visibility</p:attrName>
                                        </p:attrNameLst>
                                      </p:cBhvr>
                                      <p:to>
                                        <p:strVal val="visible"/>
                                      </p:to>
                                    </p:set>
                                    <p:anim calcmode="lin" valueType="num">
                                      <p:cBhvr additive="base">
                                        <p:cTn id="63" dur="500" fill="hold"/>
                                        <p:tgtEl>
                                          <p:spTgt spid="14"/>
                                        </p:tgtEl>
                                        <p:attrNameLst>
                                          <p:attrName>ppt_x</p:attrName>
                                        </p:attrNameLst>
                                      </p:cBhvr>
                                      <p:tavLst>
                                        <p:tav tm="0">
                                          <p:val>
                                            <p:strVal val="#ppt_x"/>
                                          </p:val>
                                        </p:tav>
                                        <p:tav tm="100000">
                                          <p:val>
                                            <p:strVal val="#ppt_x"/>
                                          </p:val>
                                        </p:tav>
                                      </p:tavLst>
                                    </p:anim>
                                    <p:anim calcmode="lin" valueType="num">
                                      <p:cBhvr additive="base">
                                        <p:cTn id="6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P spid="14" grpId="0"/>
      <p:bldP spid="16" grpId="0"/>
      <p:bldP spid="19" grpId="0" animBg="1"/>
      <p:bldP spid="21" grpId="0" animBg="1"/>
      <p:bldP spid="2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143000"/>
          </a:xfrm>
        </p:spPr>
        <p:txBody>
          <a:bodyPr/>
          <a:lstStyle/>
          <a:p>
            <a:r>
              <a:rPr lang="en-IN" dirty="0" err="1" smtClean="0"/>
              <a:t>Contd</a:t>
            </a:r>
            <a:r>
              <a:rPr lang="en-IN" dirty="0" smtClean="0"/>
              <a:t>…</a:t>
            </a:r>
            <a:endParaRPr lang="en-IN" dirty="0"/>
          </a:p>
        </p:txBody>
      </p:sp>
      <p:sp>
        <p:nvSpPr>
          <p:cNvPr id="3" name="Content Placeholder 2"/>
          <p:cNvSpPr>
            <a:spLocks noGrp="1"/>
          </p:cNvSpPr>
          <p:nvPr>
            <p:ph idx="1"/>
          </p:nvPr>
        </p:nvSpPr>
        <p:spPr>
          <a:xfrm>
            <a:off x="381000" y="1554480"/>
            <a:ext cx="8229600" cy="4389120"/>
          </a:xfrm>
        </p:spPr>
        <p:txBody>
          <a:bodyPr>
            <a:normAutofit/>
          </a:bodyPr>
          <a:lstStyle/>
          <a:p>
            <a:pPr marL="0" indent="0">
              <a:buNone/>
            </a:pPr>
            <a:r>
              <a:rPr lang="en-IN" dirty="0"/>
              <a:t>The internal auditor should consider whether the expert has </a:t>
            </a:r>
            <a:r>
              <a:rPr lang="en-IN"/>
              <a:t>used </a:t>
            </a:r>
            <a:r>
              <a:rPr lang="en-IN" smtClean="0"/>
              <a:t>data </a:t>
            </a:r>
            <a:r>
              <a:rPr lang="en-IN" dirty="0"/>
              <a:t>which are appropriate in the circumstances by considering:</a:t>
            </a:r>
          </a:p>
          <a:p>
            <a:pPr>
              <a:buFont typeface="Wingdings 2" pitchFamily="18" charset="2"/>
              <a:buChar char=""/>
            </a:pPr>
            <a:r>
              <a:rPr lang="en-IN" dirty="0"/>
              <a:t>The source data used</a:t>
            </a:r>
            <a:r>
              <a:rPr lang="en-IN" dirty="0" smtClean="0"/>
              <a:t>,</a:t>
            </a:r>
            <a:endParaRPr lang="en-IN" dirty="0"/>
          </a:p>
          <a:p>
            <a:pPr>
              <a:buFont typeface="Wingdings 2" pitchFamily="18" charset="2"/>
              <a:buChar char=""/>
            </a:pPr>
            <a:r>
              <a:rPr lang="en-IN" dirty="0"/>
              <a:t>Assumptions and methods used</a:t>
            </a:r>
            <a:r>
              <a:rPr lang="en-IN" dirty="0" smtClean="0"/>
              <a:t>,</a:t>
            </a:r>
            <a:endParaRPr lang="en-IN" dirty="0"/>
          </a:p>
          <a:p>
            <a:pPr>
              <a:buFont typeface="Wingdings 2" pitchFamily="18" charset="2"/>
              <a:buChar char=""/>
            </a:pPr>
            <a:r>
              <a:rPr lang="en-IN" dirty="0"/>
              <a:t>Results of the expert's work in the light of the internal auditor's overall knowledge of the business.</a:t>
            </a:r>
          </a:p>
          <a:p>
            <a:pPr marL="0" indent="0">
              <a:buNone/>
            </a:pPr>
            <a:endParaRPr lang="en-IN" dirty="0"/>
          </a:p>
        </p:txBody>
      </p:sp>
    </p:spTree>
    <p:extLst>
      <p:ext uri="{BB962C8B-B14F-4D97-AF65-F5344CB8AC3E}">
        <p14:creationId xmlns:p14="http://schemas.microsoft.com/office/powerpoint/2010/main" val="134273181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52400"/>
            <a:ext cx="9677400" cy="1143000"/>
          </a:xfrm>
        </p:spPr>
        <p:txBody>
          <a:bodyPr>
            <a:normAutofit fontScale="90000"/>
          </a:bodyPr>
          <a:lstStyle/>
          <a:p>
            <a:r>
              <a:rPr lang="en-US" dirty="0"/>
              <a:t>REFERNCE IN INTERNAL AUDIT REPORT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44072206"/>
              </p:ext>
            </p:extLst>
          </p:nvPr>
        </p:nvGraphicFramePr>
        <p:xfrm>
          <a:off x="457200" y="1935163"/>
          <a:ext cx="8229600" cy="2324056"/>
        </p:xfrm>
        <a:graphic>
          <a:graphicData uri="http://schemas.openxmlformats.org/drawingml/2006/table">
            <a:tbl>
              <a:tblPr firstRow="1" bandRow="1">
                <a:tableStyleId>{5C22544A-7EE6-4342-B048-85BDC9FD1C3A}</a:tableStyleId>
              </a:tblPr>
              <a:tblGrid>
                <a:gridCol w="4114800"/>
                <a:gridCol w="4114800"/>
              </a:tblGrid>
              <a:tr h="521948">
                <a:tc>
                  <a:txBody>
                    <a:bodyPr/>
                    <a:lstStyle/>
                    <a:p>
                      <a:r>
                        <a:rPr lang="en-US" dirty="0" smtClean="0"/>
                        <a:t>SITUATION</a:t>
                      </a:r>
                      <a:endParaRPr lang="en-US" dirty="0"/>
                    </a:p>
                  </a:txBody>
                  <a:tcPr/>
                </a:tc>
                <a:tc>
                  <a:txBody>
                    <a:bodyPr/>
                    <a:lstStyle/>
                    <a:p>
                      <a:r>
                        <a:rPr lang="en-US" dirty="0" smtClean="0"/>
                        <a:t>ACTION</a:t>
                      </a:r>
                      <a:r>
                        <a:rPr lang="en-US" baseline="0" dirty="0" smtClean="0"/>
                        <a:t> TO BE TAKEN</a:t>
                      </a:r>
                      <a:endParaRPr lang="en-US" dirty="0"/>
                    </a:p>
                  </a:txBody>
                  <a:tcPr/>
                </a:tc>
              </a:tr>
              <a:tr h="521948">
                <a:tc>
                  <a:txBody>
                    <a:bodyPr/>
                    <a:lstStyle/>
                    <a:p>
                      <a:r>
                        <a:rPr lang="en-US" dirty="0" smtClean="0"/>
                        <a:t>NORMAL CIRCUMSTANCES</a:t>
                      </a:r>
                      <a:endParaRPr lang="en-US" dirty="0"/>
                    </a:p>
                  </a:txBody>
                  <a:tcPr/>
                </a:tc>
                <a:tc>
                  <a:txBody>
                    <a:bodyPr/>
                    <a:lstStyle/>
                    <a:p>
                      <a:r>
                        <a:rPr lang="en-US" dirty="0" smtClean="0"/>
                        <a:t>SHOULD NOT REFER TO EXPERTS</a:t>
                      </a:r>
                      <a:r>
                        <a:rPr lang="en-US" baseline="0" dirty="0" smtClean="0"/>
                        <a:t> WORK IN AUDIT REPORT</a:t>
                      </a:r>
                      <a:endParaRPr lang="en-US" dirty="0"/>
                    </a:p>
                  </a:txBody>
                  <a:tcPr/>
                </a:tc>
              </a:tr>
              <a:tr h="521948">
                <a:tc>
                  <a:txBody>
                    <a:bodyPr/>
                    <a:lstStyle/>
                    <a:p>
                      <a:endParaRPr lang="en-US" dirty="0"/>
                    </a:p>
                  </a:txBody>
                  <a:tcPr/>
                </a:tc>
                <a:tc>
                  <a:txBody>
                    <a:bodyPr/>
                    <a:lstStyle/>
                    <a:p>
                      <a:endParaRPr lang="en-US" dirty="0"/>
                    </a:p>
                  </a:txBody>
                  <a:tcPr/>
                </a:tc>
              </a:tr>
              <a:tr h="521948">
                <a:tc>
                  <a:txBody>
                    <a:bodyPr/>
                    <a:lstStyle/>
                    <a:p>
                      <a:r>
                        <a:rPr lang="en-US" dirty="0" smtClean="0"/>
                        <a:t>MATERIAL WEAKNESS IN INTERNAL CONTROL SYSTEM</a:t>
                      </a:r>
                      <a:endParaRPr lang="en-US" dirty="0"/>
                    </a:p>
                  </a:txBody>
                  <a:tcPr/>
                </a:tc>
                <a:tc>
                  <a:txBody>
                    <a:bodyPr/>
                    <a:lstStyle/>
                    <a:p>
                      <a:r>
                        <a:rPr lang="en-US" dirty="0" smtClean="0"/>
                        <a:t>REFERENCE IN</a:t>
                      </a:r>
                      <a:r>
                        <a:rPr lang="en-US" baseline="0" dirty="0" smtClean="0"/>
                        <a:t> THE REPORT IS ALLOWED</a:t>
                      </a:r>
                      <a:endParaRPr lang="en-US" dirty="0"/>
                    </a:p>
                  </a:txBody>
                  <a:tcPr/>
                </a:tc>
              </a:tr>
            </a:tbl>
          </a:graphicData>
        </a:graphic>
      </p:graphicFrame>
      <p:sp>
        <p:nvSpPr>
          <p:cNvPr id="5" name="Down Arrow 4"/>
          <p:cNvSpPr/>
          <p:nvPr/>
        </p:nvSpPr>
        <p:spPr>
          <a:xfrm>
            <a:off x="6156176" y="4221088"/>
            <a:ext cx="360040" cy="6557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115616" y="4953000"/>
            <a:ext cx="7272808" cy="1200329"/>
          </a:xfrm>
          <a:prstGeom prst="rect">
            <a:avLst/>
          </a:prstGeom>
          <a:noFill/>
        </p:spPr>
        <p:txBody>
          <a:bodyPr wrap="square" rtlCol="0">
            <a:spAutoFit/>
          </a:bodyPr>
          <a:lstStyle/>
          <a:p>
            <a:pPr marL="285750" indent="-285750">
              <a:buFont typeface="Wingdings" pitchFamily="2" charset="2"/>
              <a:buChar char="ü"/>
            </a:pPr>
            <a:r>
              <a:rPr lang="en-US" dirty="0" smtClean="0"/>
              <a:t>While referring to the work of an expert, the internal auditor should also explain the assumptions and methodology used by the expert.</a:t>
            </a:r>
          </a:p>
          <a:p>
            <a:pPr marL="285750" indent="-285750">
              <a:buFont typeface="Wingdings" pitchFamily="2" charset="2"/>
              <a:buChar char="ü"/>
            </a:pPr>
            <a:endParaRPr lang="en-US" dirty="0"/>
          </a:p>
          <a:p>
            <a:pPr marL="285750" indent="-285750">
              <a:buFont typeface="Wingdings" pitchFamily="2" charset="2"/>
              <a:buChar char="ü"/>
            </a:pPr>
            <a:r>
              <a:rPr lang="en-US" dirty="0" smtClean="0"/>
              <a:t>If using name of expert-&gt;prior consent should be obtained.</a:t>
            </a:r>
          </a:p>
        </p:txBody>
      </p:sp>
    </p:spTree>
    <p:extLst>
      <p:ext uri="{BB962C8B-B14F-4D97-AF65-F5344CB8AC3E}">
        <p14:creationId xmlns:p14="http://schemas.microsoft.com/office/powerpoint/2010/main" val="232990005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anim calcmode="lin" valueType="num">
                                      <p:cBhvr additive="base">
                                        <p:cTn id="2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6">
                                            <p:txEl>
                                              <p:pRg st="2" end="2"/>
                                            </p:txEl>
                                          </p:spTgt>
                                        </p:tgtEl>
                                        <p:attrNameLst>
                                          <p:attrName>style.visibility</p:attrName>
                                        </p:attrNameLst>
                                      </p:cBhvr>
                                      <p:to>
                                        <p:strVal val="visible"/>
                                      </p:to>
                                    </p:set>
                                    <p:anim calcmode="lin" valueType="num">
                                      <p:cBhvr additive="base">
                                        <p:cTn id="2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2204</TotalTime>
  <Words>1034</Words>
  <Application>Microsoft Office PowerPoint</Application>
  <PresentationFormat>On-screen Show (4:3)</PresentationFormat>
  <Paragraphs>117</Paragraphs>
  <Slides>23</Slides>
  <Notes>3</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Flow</vt:lpstr>
      <vt:lpstr>STANDARDS ON INTERNAL AUDIT</vt:lpstr>
      <vt:lpstr>OBJECTIVES OF THIS PPT</vt:lpstr>
      <vt:lpstr>SIA 16</vt:lpstr>
      <vt:lpstr>WHY EXPERT ADVICE</vt:lpstr>
      <vt:lpstr>EXPERT’S WORK-WHEN TO BE USED?</vt:lpstr>
      <vt:lpstr>INDEPENDENCE OF THE EXPERT</vt:lpstr>
      <vt:lpstr>NEED FOR EVALUATING EXPERT’S              WORK</vt:lpstr>
      <vt:lpstr>Contd…</vt:lpstr>
      <vt:lpstr>REFERNCE IN INTERNAL AUDIT REPORT</vt:lpstr>
      <vt:lpstr>CONCLUSION</vt:lpstr>
      <vt:lpstr>SIA 17</vt:lpstr>
      <vt:lpstr>SCOPE</vt:lpstr>
      <vt:lpstr>COMPLIANCE-WHOSE RESPONSIBILITY?</vt:lpstr>
      <vt:lpstr>OBJECTIVES</vt:lpstr>
      <vt:lpstr>RESPONSIBILITY OF THE INTERNAL AUDITOR</vt:lpstr>
      <vt:lpstr>OBTAINING AN UNDERSTANDING OF THE ENTITY</vt:lpstr>
      <vt:lpstr>LAWS HAVING DIRECT IMPACT</vt:lpstr>
      <vt:lpstr>IDENTIFICATION OF NON COMPLIANCE</vt:lpstr>
      <vt:lpstr>WRITTEN REPRESENTATION</vt:lpstr>
      <vt:lpstr>AUDIT PROCEDURE-NON COMPLIANCE</vt:lpstr>
      <vt:lpstr>NON COMPLIANCE-IMPLICATIONS</vt:lpstr>
      <vt:lpstr>REPORTING NON COMPLIANCE</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STANDARDS ON INTERNAL AUDIT</dc:title>
  <dc:creator>Abilash</dc:creator>
  <cp:lastModifiedBy>rkk3</cp:lastModifiedBy>
  <cp:revision>105</cp:revision>
  <dcterms:created xsi:type="dcterms:W3CDTF">2006-08-16T00:00:00Z</dcterms:created>
  <dcterms:modified xsi:type="dcterms:W3CDTF">2013-01-25T04:47:34Z</dcterms:modified>
</cp:coreProperties>
</file>