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8" r:id="rId2"/>
    <p:sldId id="257" r:id="rId3"/>
    <p:sldId id="259" r:id="rId4"/>
    <p:sldId id="260" r:id="rId5"/>
    <p:sldId id="261" r:id="rId6"/>
    <p:sldId id="262" r:id="rId7"/>
    <p:sldId id="263" r:id="rId8"/>
    <p:sldId id="26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63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69380C-3869-4E0F-9A91-C144D420C212}" type="datetimeFigureOut">
              <a:rPr lang="en-IN" smtClean="0"/>
              <a:t>30-06-2018</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A5F9F5-5494-424F-96C4-D492760FD7A8}" type="slidenum">
              <a:rPr lang="en-IN" smtClean="0"/>
              <a:t>‹#›</a:t>
            </a:fld>
            <a:endParaRPr lang="en-IN"/>
          </a:p>
        </p:txBody>
      </p:sp>
    </p:spTree>
    <p:extLst>
      <p:ext uri="{BB962C8B-B14F-4D97-AF65-F5344CB8AC3E}">
        <p14:creationId xmlns:p14="http://schemas.microsoft.com/office/powerpoint/2010/main" val="2932160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C6E08D0C-B6EB-44C1-8163-DFE2C80D0121}" type="datetime1">
              <a:rPr lang="en-IN" smtClean="0"/>
              <a:t>30-06-2018</a:t>
            </a:fld>
            <a:endParaRPr lang="en-IN"/>
          </a:p>
        </p:txBody>
      </p:sp>
      <p:sp>
        <p:nvSpPr>
          <p:cNvPr id="5" name="Footer Placeholder 4"/>
          <p:cNvSpPr>
            <a:spLocks noGrp="1"/>
          </p:cNvSpPr>
          <p:nvPr>
            <p:ph type="ftr" sz="quarter" idx="11"/>
          </p:nvPr>
        </p:nvSpPr>
        <p:spPr>
          <a:xfrm>
            <a:off x="2692397" y="5037663"/>
            <a:ext cx="5214635" cy="279400"/>
          </a:xfrm>
        </p:spPr>
        <p:txBody>
          <a:bodyPr/>
          <a:lstStyle/>
          <a:p>
            <a:endParaRPr lang="en-IN"/>
          </a:p>
        </p:txBody>
      </p:sp>
      <p:sp>
        <p:nvSpPr>
          <p:cNvPr id="6" name="Slide Number Placeholder 5"/>
          <p:cNvSpPr>
            <a:spLocks noGrp="1"/>
          </p:cNvSpPr>
          <p:nvPr>
            <p:ph type="sldNum" sz="quarter" idx="12"/>
          </p:nvPr>
        </p:nvSpPr>
        <p:spPr>
          <a:xfrm>
            <a:off x="8956900" y="5037663"/>
            <a:ext cx="551167" cy="279400"/>
          </a:xfrm>
        </p:spPr>
        <p:txBody>
          <a:bodyPr/>
          <a:lstStyle/>
          <a:p>
            <a:fld id="{EC6986FC-65F3-4336-BC74-CEC78EF5109F}" type="slidenum">
              <a:rPr lang="en-IN" smtClean="0"/>
              <a:t>‹#›</a:t>
            </a:fld>
            <a:endParaRPr lang="en-IN"/>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49471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471164-7052-46CF-B271-9FB1924FCDF7}" type="datetime1">
              <a:rPr lang="en-IN" smtClean="0"/>
              <a:t>30-06-2018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C6986FC-65F3-4336-BC74-CEC78EF5109F}" type="slidenum">
              <a:rPr lang="en-IN" smtClean="0"/>
              <a:t>‹#›</a:t>
            </a:fld>
            <a:endParaRPr lang="en-IN"/>
          </a:p>
        </p:txBody>
      </p:sp>
    </p:spTree>
    <p:extLst>
      <p:ext uri="{BB962C8B-B14F-4D97-AF65-F5344CB8AC3E}">
        <p14:creationId xmlns:p14="http://schemas.microsoft.com/office/powerpoint/2010/main" val="241629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085203-6BF0-4E00-B1F1-1A806CF3329E}" type="datetime1">
              <a:rPr lang="en-IN" smtClean="0"/>
              <a:t>30-06-2018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C6986FC-65F3-4336-BC74-CEC78EF5109F}" type="slidenum">
              <a:rPr lang="en-IN" smtClean="0"/>
              <a:t>‹#›</a:t>
            </a:fld>
            <a:endParaRPr lang="en-IN"/>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452525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824232-40C4-4A38-BB05-6380887F0017}" type="datetime1">
              <a:rPr lang="en-IN" smtClean="0"/>
              <a:t>30-06-2018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C6986FC-65F3-4336-BC74-CEC78EF5109F}" type="slidenum">
              <a:rPr lang="en-IN" smtClean="0"/>
              <a:t>‹#›</a:t>
            </a:fld>
            <a:endParaRPr lang="en-IN"/>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1089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70F762-00DD-49C4-8AA6-1CFA1E0562D6}" type="datetime1">
              <a:rPr lang="en-IN" smtClean="0"/>
              <a:t>30-06-2018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C6986FC-65F3-4336-BC74-CEC78EF5109F}" type="slidenum">
              <a:rPr lang="en-IN" smtClean="0"/>
              <a:t>‹#›</a:t>
            </a:fld>
            <a:endParaRPr lang="en-IN"/>
          </a:p>
        </p:txBody>
      </p:sp>
    </p:spTree>
    <p:extLst>
      <p:ext uri="{BB962C8B-B14F-4D97-AF65-F5344CB8AC3E}">
        <p14:creationId xmlns:p14="http://schemas.microsoft.com/office/powerpoint/2010/main" val="7547173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15FD4F-CC90-456A-8018-9F22AD134C07}" type="datetime1">
              <a:rPr lang="en-IN" smtClean="0"/>
              <a:t>30-06-2018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C6986FC-65F3-4336-BC74-CEC78EF5109F}" type="slidenum">
              <a:rPr lang="en-IN" smtClean="0"/>
              <a:t>‹#›</a:t>
            </a:fld>
            <a:endParaRPr lang="en-IN"/>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34602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6711A9-1F2E-4855-A8A6-FC8340B065ED}" type="datetime1">
              <a:rPr lang="en-IN" smtClean="0"/>
              <a:t>30-06-2018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C6986FC-65F3-4336-BC74-CEC78EF5109F}" type="slidenum">
              <a:rPr lang="en-IN" smtClean="0"/>
              <a:t>‹#›</a:t>
            </a:fld>
            <a:endParaRPr lang="en-IN"/>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395588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1704C0A-AA31-4ABC-B8A9-81DF1ACCC62A}" type="datetime1">
              <a:rPr lang="en-IN" smtClean="0"/>
              <a:t>30-06-2018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C6986FC-65F3-4336-BC74-CEC78EF5109F}" type="slidenum">
              <a:rPr lang="en-IN" smtClean="0"/>
              <a:t>‹#›</a:t>
            </a:fld>
            <a:endParaRPr lang="en-IN"/>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99004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A7BAC31-27A1-4D82-B4B5-0AB1B97AAA0A}" type="datetime1">
              <a:rPr lang="en-IN" smtClean="0"/>
              <a:t>30-06-2018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C6986FC-65F3-4336-BC74-CEC78EF5109F}" type="slidenum">
              <a:rPr lang="en-IN" smtClean="0"/>
              <a:t>‹#›</a:t>
            </a:fld>
            <a:endParaRPr lang="en-IN"/>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66862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B40ED21-08B7-4C2A-9EB4-E000684D7183}" type="datetime1">
              <a:rPr lang="en-IN" smtClean="0"/>
              <a:t>30-06-2018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C6986FC-65F3-4336-BC74-CEC78EF5109F}" type="slidenum">
              <a:rPr lang="en-IN" smtClean="0"/>
              <a:t>‹#›</a:t>
            </a:fld>
            <a:endParaRPr lang="en-IN"/>
          </a:p>
        </p:txBody>
      </p:sp>
    </p:spTree>
    <p:extLst>
      <p:ext uri="{BB962C8B-B14F-4D97-AF65-F5344CB8AC3E}">
        <p14:creationId xmlns:p14="http://schemas.microsoft.com/office/powerpoint/2010/main" val="2068634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4BD870-A549-486F-9EAD-931173679EBE}" type="datetime1">
              <a:rPr lang="en-IN" smtClean="0"/>
              <a:t>30-06-2018</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EC6986FC-65F3-4336-BC74-CEC78EF5109F}" type="slidenum">
              <a:rPr lang="en-IN" smtClean="0"/>
              <a:t>‹#›</a:t>
            </a:fld>
            <a:endParaRPr lang="en-IN"/>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349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CA52A22-C414-4395-8507-584C834F895B}" type="datetime1">
              <a:rPr lang="en-IN" smtClean="0"/>
              <a:t>30-06-2018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C6986FC-65F3-4336-BC74-CEC78EF5109F}" type="slidenum">
              <a:rPr lang="en-IN" smtClean="0"/>
              <a:t>‹#›</a:t>
            </a:fld>
            <a:endParaRPr lang="en-IN"/>
          </a:p>
        </p:txBody>
      </p:sp>
    </p:spTree>
    <p:extLst>
      <p:ext uri="{BB962C8B-B14F-4D97-AF65-F5344CB8AC3E}">
        <p14:creationId xmlns:p14="http://schemas.microsoft.com/office/powerpoint/2010/main" val="981515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3415607-170E-490E-855F-E97C9451BD97}" type="datetime1">
              <a:rPr lang="en-IN" smtClean="0"/>
              <a:t>30-06-2018</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EC6986FC-65F3-4336-BC74-CEC78EF5109F}" type="slidenum">
              <a:rPr lang="en-IN" smtClean="0"/>
              <a:t>‹#›</a:t>
            </a:fld>
            <a:endParaRPr lang="en-IN"/>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57615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F4490AD-88AD-4CD7-8EB0-0298EC048BF8}" type="datetime1">
              <a:rPr lang="en-IN" smtClean="0"/>
              <a:t>30-06-2018</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EC6986FC-65F3-4336-BC74-CEC78EF5109F}" type="slidenum">
              <a:rPr lang="en-IN" smtClean="0"/>
              <a:t>‹#›</a:t>
            </a:fld>
            <a:endParaRPr lang="en-IN"/>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38655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7E3210-3039-48AB-869D-A99828C6D5CA}" type="datetime1">
              <a:rPr lang="en-IN" smtClean="0"/>
              <a:t>30-06-2018</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EC6986FC-65F3-4336-BC74-CEC78EF5109F}" type="slidenum">
              <a:rPr lang="en-IN" smtClean="0"/>
              <a:t>‹#›</a:t>
            </a:fld>
            <a:endParaRPr lang="en-IN"/>
          </a:p>
        </p:txBody>
      </p:sp>
    </p:spTree>
    <p:extLst>
      <p:ext uri="{BB962C8B-B14F-4D97-AF65-F5344CB8AC3E}">
        <p14:creationId xmlns:p14="http://schemas.microsoft.com/office/powerpoint/2010/main" val="2790172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85EE57-22A7-4AE7-A2DD-5A72FF19D08D}" type="datetime1">
              <a:rPr lang="en-IN" smtClean="0"/>
              <a:t>30-06-2018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C6986FC-65F3-4336-BC74-CEC78EF5109F}" type="slidenum">
              <a:rPr lang="en-IN" smtClean="0"/>
              <a:t>‹#›</a:t>
            </a:fld>
            <a:endParaRPr lang="en-IN"/>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73100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FB473C-2E77-4517-BB9B-5BD9FAB518D3}" type="datetime1">
              <a:rPr lang="en-IN" smtClean="0"/>
              <a:t>30-06-2018</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EC6986FC-65F3-4336-BC74-CEC78EF5109F}" type="slidenum">
              <a:rPr lang="en-IN" smtClean="0"/>
              <a:t>‹#›</a:t>
            </a:fld>
            <a:endParaRPr lang="en-IN"/>
          </a:p>
        </p:txBody>
      </p:sp>
    </p:spTree>
    <p:extLst>
      <p:ext uri="{BB962C8B-B14F-4D97-AF65-F5344CB8AC3E}">
        <p14:creationId xmlns:p14="http://schemas.microsoft.com/office/powerpoint/2010/main" val="1527928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08F10AE-259F-444E-A196-408691D11931}" type="datetime1">
              <a:rPr lang="en-IN" smtClean="0"/>
              <a:t>30-06-2018</a:t>
            </a:fld>
            <a:endParaRPr lang="en-IN"/>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IN"/>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C6986FC-65F3-4336-BC74-CEC78EF5109F}" type="slidenum">
              <a:rPr lang="en-IN" smtClean="0"/>
              <a:t>‹#›</a:t>
            </a:fld>
            <a:endParaRPr lang="en-IN"/>
          </a:p>
        </p:txBody>
      </p:sp>
    </p:spTree>
    <p:extLst>
      <p:ext uri="{BB962C8B-B14F-4D97-AF65-F5344CB8AC3E}">
        <p14:creationId xmlns:p14="http://schemas.microsoft.com/office/powerpoint/2010/main" val="14667927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ftr="0" dt="0"/>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a:lstStyle/>
          <a:p>
            <a:r>
              <a:rPr lang="en-IN" dirty="0">
                <a:solidFill>
                  <a:srgbClr val="00B050"/>
                </a:solidFill>
              </a:rPr>
              <a:t>1.1 Introduction to Customs Law</a:t>
            </a:r>
          </a:p>
        </p:txBody>
      </p:sp>
      <p:sp>
        <p:nvSpPr>
          <p:cNvPr id="7" name="Subtitle 6"/>
          <p:cNvSpPr>
            <a:spLocks noGrp="1"/>
          </p:cNvSpPr>
          <p:nvPr>
            <p:ph type="subTitle" idx="1"/>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3"/>
          </a:lnRef>
          <a:fillRef idx="1">
            <a:schemeClr val="lt1"/>
          </a:fillRef>
          <a:effectRef idx="0">
            <a:schemeClr val="accent3"/>
          </a:effectRef>
          <a:fontRef idx="minor">
            <a:schemeClr val="dk1"/>
          </a:fontRef>
        </p:style>
        <p:txBody>
          <a:bodyPr/>
          <a:lstStyle/>
          <a:p>
            <a:r>
              <a:rPr lang="en-IN" dirty="0" smtClean="0">
                <a:solidFill>
                  <a:srgbClr val="0070C0"/>
                </a:solidFill>
              </a:rPr>
              <a:t>- Abhijeet V Deshpande</a:t>
            </a:r>
            <a:endParaRPr lang="en-IN" dirty="0">
              <a:solidFill>
                <a:srgbClr val="0070C0"/>
              </a:solidFill>
            </a:endParaRPr>
          </a:p>
        </p:txBody>
      </p:sp>
      <p:sp>
        <p:nvSpPr>
          <p:cNvPr id="5" name="Slide Number Placeholder 4"/>
          <p:cNvSpPr>
            <a:spLocks noGrp="1"/>
          </p:cNvSpPr>
          <p:nvPr>
            <p:ph type="sldNum" sz="quarter" idx="12"/>
          </p:nvPr>
        </p:nvSpPr>
        <p:spPr/>
        <p:txBody>
          <a:bodyPr/>
          <a:lstStyle/>
          <a:p>
            <a:fld id="{EC6986FC-65F3-4336-BC74-CEC78EF5109F}" type="slidenum">
              <a:rPr lang="en-IN" smtClean="0"/>
              <a:t>1</a:t>
            </a:fld>
            <a:endParaRPr lang="en-IN"/>
          </a:p>
        </p:txBody>
      </p:sp>
    </p:spTree>
    <p:extLst>
      <p:ext uri="{BB962C8B-B14F-4D97-AF65-F5344CB8AC3E}">
        <p14:creationId xmlns:p14="http://schemas.microsoft.com/office/powerpoint/2010/main" val="301896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a:lstStyle/>
          <a:p>
            <a:r>
              <a:rPr lang="en-IN" dirty="0" smtClean="0">
                <a:solidFill>
                  <a:srgbClr val="00B050"/>
                </a:solidFill>
                <a:latin typeface="+mj-lt"/>
              </a:rPr>
              <a:t>Introduction</a:t>
            </a:r>
            <a:endParaRPr lang="en-IN" dirty="0">
              <a:solidFill>
                <a:srgbClr val="00B050"/>
              </a:solidFill>
              <a:latin typeface="+mj-lt"/>
            </a:endParaRPr>
          </a:p>
        </p:txBody>
      </p:sp>
      <p:sp>
        <p:nvSpPr>
          <p:cNvPr id="5" name="Content Placeholder 4"/>
          <p:cNvSpPr>
            <a:spLocks noGrp="1"/>
          </p:cNvSpPr>
          <p:nvPr>
            <p:ph sz="half" idx="1"/>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3"/>
          </a:lnRef>
          <a:fillRef idx="1">
            <a:schemeClr val="lt1"/>
          </a:fillRef>
          <a:effectRef idx="0">
            <a:schemeClr val="accent3"/>
          </a:effectRef>
          <a:fontRef idx="minor">
            <a:schemeClr val="dk1"/>
          </a:fontRef>
        </p:style>
        <p:txBody>
          <a:bodyPr>
            <a:normAutofit lnSpcReduction="10000"/>
          </a:bodyPr>
          <a:lstStyle/>
          <a:p>
            <a:pPr algn="just"/>
            <a:r>
              <a:rPr lang="en-IN" dirty="0" smtClean="0">
                <a:solidFill>
                  <a:srgbClr val="0070C0"/>
                </a:solidFill>
              </a:rPr>
              <a:t>The Customs Act was passed by the parliament of India in year 1962.</a:t>
            </a:r>
          </a:p>
          <a:p>
            <a:pPr algn="just"/>
            <a:r>
              <a:rPr lang="en-IN" dirty="0" smtClean="0">
                <a:solidFill>
                  <a:srgbClr val="0070C0"/>
                </a:solidFill>
              </a:rPr>
              <a:t>This </a:t>
            </a:r>
            <a:r>
              <a:rPr lang="en-IN" dirty="0">
                <a:solidFill>
                  <a:srgbClr val="0070C0"/>
                </a:solidFill>
              </a:rPr>
              <a:t>a</a:t>
            </a:r>
            <a:r>
              <a:rPr lang="en-IN" dirty="0" smtClean="0">
                <a:solidFill>
                  <a:srgbClr val="0070C0"/>
                </a:solidFill>
              </a:rPr>
              <a:t>ct combines various earlier enactments like the Sea Customs Act, 1878, In-Land Bounded Warehousing Act, 1896 and the Land Customs Act, 1924.</a:t>
            </a:r>
          </a:p>
          <a:p>
            <a:pPr algn="just"/>
            <a:endParaRPr lang="en-IN" dirty="0">
              <a:solidFill>
                <a:srgbClr val="0070C0"/>
              </a:solidFill>
            </a:endParaRPr>
          </a:p>
        </p:txBody>
      </p:sp>
      <p:sp>
        <p:nvSpPr>
          <p:cNvPr id="6" name="Content Placeholder 5"/>
          <p:cNvSpPr>
            <a:spLocks noGrp="1"/>
          </p:cNvSpPr>
          <p:nvPr>
            <p:ph sz="half" idx="2"/>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5"/>
          </a:lnRef>
          <a:fillRef idx="1">
            <a:schemeClr val="lt1"/>
          </a:fillRef>
          <a:effectRef idx="0">
            <a:schemeClr val="accent5"/>
          </a:effectRef>
          <a:fontRef idx="minor">
            <a:schemeClr val="dk1"/>
          </a:fontRef>
        </p:style>
        <p:txBody>
          <a:bodyPr>
            <a:normAutofit lnSpcReduction="10000"/>
          </a:bodyPr>
          <a:lstStyle/>
          <a:p>
            <a:r>
              <a:rPr lang="en-IN" dirty="0" smtClean="0">
                <a:solidFill>
                  <a:schemeClr val="accent5"/>
                </a:solidFill>
              </a:rPr>
              <a:t>The Customs Tariff Act was passed in the year 1975 and amended in the year 1985.</a:t>
            </a:r>
          </a:p>
          <a:p>
            <a:r>
              <a:rPr lang="en-IN" dirty="0" smtClean="0">
                <a:solidFill>
                  <a:schemeClr val="accent5"/>
                </a:solidFill>
              </a:rPr>
              <a:t>This act replaced the earlier Indian Tariff Act, 1934.</a:t>
            </a:r>
          </a:p>
          <a:p>
            <a:pPr algn="just"/>
            <a:r>
              <a:rPr lang="en-IN" dirty="0">
                <a:solidFill>
                  <a:schemeClr val="accent5"/>
                </a:solidFill>
              </a:rPr>
              <a:t>The Customs </a:t>
            </a:r>
            <a:r>
              <a:rPr lang="en-IN" dirty="0" smtClean="0">
                <a:solidFill>
                  <a:schemeClr val="accent5"/>
                </a:solidFill>
              </a:rPr>
              <a:t>Act, 1962 </a:t>
            </a:r>
            <a:r>
              <a:rPr lang="en-IN" dirty="0">
                <a:solidFill>
                  <a:schemeClr val="accent5"/>
                </a:solidFill>
              </a:rPr>
              <a:t>is divided into 17 chapters containing 161 sections</a:t>
            </a:r>
            <a:r>
              <a:rPr lang="en-IN" dirty="0" smtClean="0">
                <a:solidFill>
                  <a:schemeClr val="accent5"/>
                </a:solidFill>
              </a:rPr>
              <a:t>.</a:t>
            </a:r>
            <a:endParaRPr lang="en-IN" dirty="0">
              <a:solidFill>
                <a:schemeClr val="accent5"/>
              </a:solidFill>
            </a:endParaRPr>
          </a:p>
        </p:txBody>
      </p:sp>
      <p:sp>
        <p:nvSpPr>
          <p:cNvPr id="3" name="Slide Number Placeholder 2"/>
          <p:cNvSpPr>
            <a:spLocks noGrp="1"/>
          </p:cNvSpPr>
          <p:nvPr>
            <p:ph type="sldNum" sz="quarter" idx="12"/>
          </p:nvPr>
        </p:nvSpPr>
        <p:spPr/>
        <p:txBody>
          <a:bodyPr/>
          <a:lstStyle/>
          <a:p>
            <a:fld id="{EC6986FC-65F3-4336-BC74-CEC78EF5109F}" type="slidenum">
              <a:rPr lang="en-IN" smtClean="0"/>
              <a:t>2</a:t>
            </a:fld>
            <a:endParaRPr lang="en-IN"/>
          </a:p>
        </p:txBody>
      </p:sp>
    </p:spTree>
    <p:extLst>
      <p:ext uri="{BB962C8B-B14F-4D97-AF65-F5344CB8AC3E}">
        <p14:creationId xmlns:p14="http://schemas.microsoft.com/office/powerpoint/2010/main" val="16403114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a:lstStyle/>
          <a:p>
            <a:r>
              <a:rPr lang="en-IN" dirty="0" smtClean="0">
                <a:solidFill>
                  <a:srgbClr val="00B050"/>
                </a:solidFill>
              </a:rPr>
              <a:t>Constitutional Provision</a:t>
            </a:r>
            <a:endParaRPr lang="en-IN" dirty="0">
              <a:solidFill>
                <a:srgbClr val="00B050"/>
              </a:solidFill>
            </a:endParaRPr>
          </a:p>
        </p:txBody>
      </p:sp>
      <p:sp>
        <p:nvSpPr>
          <p:cNvPr id="3" name="Content Placeholder 2"/>
          <p:cNvSpPr>
            <a:spLocks noGrp="1"/>
          </p:cNvSpPr>
          <p:nvPr>
            <p:ph sz="half" idx="1"/>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3"/>
          </a:lnRef>
          <a:fillRef idx="1">
            <a:schemeClr val="lt1"/>
          </a:fillRef>
          <a:effectRef idx="0">
            <a:schemeClr val="accent3"/>
          </a:effectRef>
          <a:fontRef idx="minor">
            <a:schemeClr val="dk1"/>
          </a:fontRef>
        </p:style>
        <p:txBody>
          <a:bodyPr>
            <a:normAutofit fontScale="92500"/>
          </a:bodyPr>
          <a:lstStyle/>
          <a:p>
            <a:pPr algn="just"/>
            <a:r>
              <a:rPr lang="en-IN" dirty="0" smtClean="0">
                <a:solidFill>
                  <a:srgbClr val="0070C0"/>
                </a:solidFill>
              </a:rPr>
              <a:t>Article 245 of the Constitution provides the Central Government to make laws for whole or part of territory of India and the State Government(s) for the whole or any part of the State.</a:t>
            </a:r>
          </a:p>
          <a:p>
            <a:pPr algn="just"/>
            <a:r>
              <a:rPr lang="en-IN" dirty="0" smtClean="0">
                <a:solidFill>
                  <a:srgbClr val="0070C0"/>
                </a:solidFill>
              </a:rPr>
              <a:t>Article 246 governs the subject matters of laws made by the Parliament and the Legislature of State.</a:t>
            </a:r>
            <a:endParaRPr lang="en-IN" dirty="0">
              <a:solidFill>
                <a:srgbClr val="0070C0"/>
              </a:solidFill>
            </a:endParaRPr>
          </a:p>
        </p:txBody>
      </p:sp>
      <p:sp>
        <p:nvSpPr>
          <p:cNvPr id="4" name="Content Placeholder 3"/>
          <p:cNvSpPr>
            <a:spLocks noGrp="1"/>
          </p:cNvSpPr>
          <p:nvPr>
            <p:ph sz="half" idx="2"/>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5"/>
          </a:lnRef>
          <a:fillRef idx="1">
            <a:schemeClr val="lt1"/>
          </a:fillRef>
          <a:effectRef idx="0">
            <a:schemeClr val="accent5"/>
          </a:effectRef>
          <a:fontRef idx="minor">
            <a:schemeClr val="dk1"/>
          </a:fontRef>
        </p:style>
        <p:txBody>
          <a:bodyPr>
            <a:normAutofit fontScale="92500"/>
          </a:bodyPr>
          <a:lstStyle/>
          <a:p>
            <a:pPr algn="just"/>
            <a:r>
              <a:rPr lang="en-IN" dirty="0" smtClean="0">
                <a:solidFill>
                  <a:schemeClr val="accent5"/>
                </a:solidFill>
              </a:rPr>
              <a:t>The subjects matters are listed in the Seventh Schedule in three lists as under:</a:t>
            </a:r>
          </a:p>
          <a:p>
            <a:pPr lvl="1" algn="just"/>
            <a:r>
              <a:rPr lang="en-IN" u="sng" dirty="0" smtClean="0">
                <a:solidFill>
                  <a:schemeClr val="accent5"/>
                </a:solidFill>
              </a:rPr>
              <a:t>List I</a:t>
            </a:r>
            <a:r>
              <a:rPr lang="en-IN" dirty="0" smtClean="0">
                <a:solidFill>
                  <a:schemeClr val="accent5"/>
                </a:solidFill>
              </a:rPr>
              <a:t> (Union List) – </a:t>
            </a:r>
            <a:r>
              <a:rPr lang="en-IN" b="1" u="sng" dirty="0" smtClean="0">
                <a:solidFill>
                  <a:schemeClr val="accent5"/>
                </a:solidFill>
              </a:rPr>
              <a:t>Entry 83</a:t>
            </a:r>
            <a:r>
              <a:rPr lang="en-IN" dirty="0" smtClean="0">
                <a:solidFill>
                  <a:schemeClr val="accent5"/>
                </a:solidFill>
              </a:rPr>
              <a:t> empowers Central Government to levy duties of Custom including export duties.</a:t>
            </a:r>
          </a:p>
          <a:p>
            <a:pPr lvl="1" algn="just"/>
            <a:r>
              <a:rPr lang="en-IN" u="sng" dirty="0" smtClean="0">
                <a:solidFill>
                  <a:schemeClr val="accent5"/>
                </a:solidFill>
              </a:rPr>
              <a:t>List II</a:t>
            </a:r>
            <a:r>
              <a:rPr lang="en-IN" dirty="0" smtClean="0">
                <a:solidFill>
                  <a:schemeClr val="accent5"/>
                </a:solidFill>
              </a:rPr>
              <a:t> (State List)</a:t>
            </a:r>
          </a:p>
          <a:p>
            <a:pPr lvl="1" algn="just"/>
            <a:r>
              <a:rPr lang="en-IN" u="sng" dirty="0" smtClean="0">
                <a:solidFill>
                  <a:schemeClr val="accent5"/>
                </a:solidFill>
              </a:rPr>
              <a:t>List III</a:t>
            </a:r>
            <a:r>
              <a:rPr lang="en-IN" dirty="0" smtClean="0">
                <a:solidFill>
                  <a:schemeClr val="accent5"/>
                </a:solidFill>
              </a:rPr>
              <a:t> (Concurrent List)</a:t>
            </a:r>
            <a:endParaRPr lang="en-IN" dirty="0">
              <a:solidFill>
                <a:schemeClr val="accent5"/>
              </a:solidFill>
            </a:endParaRPr>
          </a:p>
        </p:txBody>
      </p:sp>
      <p:sp>
        <p:nvSpPr>
          <p:cNvPr id="5" name="Slide Number Placeholder 4"/>
          <p:cNvSpPr>
            <a:spLocks noGrp="1"/>
          </p:cNvSpPr>
          <p:nvPr>
            <p:ph type="sldNum" sz="quarter" idx="12"/>
          </p:nvPr>
        </p:nvSpPr>
        <p:spPr/>
        <p:txBody>
          <a:bodyPr/>
          <a:lstStyle/>
          <a:p>
            <a:fld id="{EC6986FC-65F3-4336-BC74-CEC78EF5109F}" type="slidenum">
              <a:rPr lang="en-IN" smtClean="0"/>
              <a:t>3</a:t>
            </a:fld>
            <a:endParaRPr lang="en-IN"/>
          </a:p>
        </p:txBody>
      </p:sp>
    </p:spTree>
    <p:extLst>
      <p:ext uri="{BB962C8B-B14F-4D97-AF65-F5344CB8AC3E}">
        <p14:creationId xmlns:p14="http://schemas.microsoft.com/office/powerpoint/2010/main" val="16090127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a:normAutofit/>
          </a:bodyPr>
          <a:lstStyle/>
          <a:p>
            <a:r>
              <a:rPr lang="en-IN" dirty="0" smtClean="0">
                <a:solidFill>
                  <a:srgbClr val="00B050"/>
                </a:solidFill>
              </a:rPr>
              <a:t>India [Sec 2(27)]</a:t>
            </a:r>
            <a:endParaRPr lang="en-IN" dirty="0">
              <a:solidFill>
                <a:srgbClr val="00B050"/>
              </a:solidFill>
            </a:endParaRPr>
          </a:p>
        </p:txBody>
      </p:sp>
      <p:sp>
        <p:nvSpPr>
          <p:cNvPr id="3" name="Content Placeholder 2"/>
          <p:cNvSpPr>
            <a:spLocks noGrp="1"/>
          </p:cNvSpPr>
          <p:nvPr>
            <p:ph sz="half" idx="1"/>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3"/>
          </a:lnRef>
          <a:fillRef idx="1">
            <a:schemeClr val="lt1"/>
          </a:fillRef>
          <a:effectRef idx="0">
            <a:schemeClr val="accent3"/>
          </a:effectRef>
          <a:fontRef idx="minor">
            <a:schemeClr val="dk1"/>
          </a:fontRef>
        </p:style>
        <p:txBody>
          <a:bodyPr>
            <a:normAutofit lnSpcReduction="10000"/>
          </a:bodyPr>
          <a:lstStyle/>
          <a:p>
            <a:pPr algn="just"/>
            <a:r>
              <a:rPr lang="en-IN" dirty="0">
                <a:solidFill>
                  <a:srgbClr val="0070C0"/>
                </a:solidFill>
              </a:rPr>
              <a:t>India includes the </a:t>
            </a:r>
            <a:r>
              <a:rPr lang="en-IN" u="sng" dirty="0">
                <a:solidFill>
                  <a:srgbClr val="0070C0"/>
                </a:solidFill>
              </a:rPr>
              <a:t>Territorial Waters</a:t>
            </a:r>
            <a:r>
              <a:rPr lang="en-IN" dirty="0">
                <a:solidFill>
                  <a:srgbClr val="0070C0"/>
                </a:solidFill>
              </a:rPr>
              <a:t> of India</a:t>
            </a:r>
          </a:p>
        </p:txBody>
      </p:sp>
      <p:sp>
        <p:nvSpPr>
          <p:cNvPr id="4" name="Content Placeholder 3"/>
          <p:cNvSpPr>
            <a:spLocks noGrp="1"/>
          </p:cNvSpPr>
          <p:nvPr>
            <p:ph sz="half" idx="2"/>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5"/>
          </a:lnRef>
          <a:fillRef idx="1">
            <a:schemeClr val="lt1"/>
          </a:fillRef>
          <a:effectRef idx="0">
            <a:schemeClr val="accent5"/>
          </a:effectRef>
          <a:fontRef idx="minor">
            <a:schemeClr val="dk1"/>
          </a:fontRef>
        </p:style>
        <p:txBody>
          <a:bodyPr>
            <a:normAutofit lnSpcReduction="10000"/>
          </a:bodyPr>
          <a:lstStyle/>
          <a:p>
            <a:pPr marL="0" indent="0" algn="just">
              <a:buNone/>
            </a:pPr>
            <a:r>
              <a:rPr lang="en-IN" u="sng" dirty="0">
                <a:solidFill>
                  <a:schemeClr val="accent5"/>
                </a:solidFill>
              </a:rPr>
              <a:t>Territorial Waters</a:t>
            </a:r>
          </a:p>
          <a:p>
            <a:pPr algn="just"/>
            <a:r>
              <a:rPr lang="en-IN" dirty="0">
                <a:solidFill>
                  <a:schemeClr val="accent5"/>
                </a:solidFill>
              </a:rPr>
              <a:t>Territorial Waters of India extend to 12 nautical miles into sea from the appropriate base line.</a:t>
            </a:r>
          </a:p>
          <a:p>
            <a:pPr algn="just"/>
            <a:r>
              <a:rPr lang="en-IN" dirty="0">
                <a:solidFill>
                  <a:schemeClr val="accent5"/>
                </a:solidFill>
              </a:rPr>
              <a:t>India includes not only the surface of the sea, but also the air space above and the ground at the bottom of the sea</a:t>
            </a:r>
            <a:r>
              <a:rPr lang="en-IN" dirty="0" smtClean="0">
                <a:solidFill>
                  <a:schemeClr val="accent5"/>
                </a:solidFill>
              </a:rPr>
              <a:t>.</a:t>
            </a:r>
            <a:endParaRPr lang="en-IN" dirty="0">
              <a:solidFill>
                <a:schemeClr val="accent5"/>
              </a:solidFill>
            </a:endParaRPr>
          </a:p>
        </p:txBody>
      </p:sp>
      <p:sp>
        <p:nvSpPr>
          <p:cNvPr id="5" name="Slide Number Placeholder 4"/>
          <p:cNvSpPr>
            <a:spLocks noGrp="1"/>
          </p:cNvSpPr>
          <p:nvPr>
            <p:ph type="sldNum" sz="quarter" idx="12"/>
          </p:nvPr>
        </p:nvSpPr>
        <p:spPr/>
        <p:txBody>
          <a:bodyPr/>
          <a:lstStyle/>
          <a:p>
            <a:fld id="{EC6986FC-65F3-4336-BC74-CEC78EF5109F}" type="slidenum">
              <a:rPr lang="en-IN" smtClean="0"/>
              <a:t>4</a:t>
            </a:fld>
            <a:endParaRPr lang="en-IN"/>
          </a:p>
        </p:txBody>
      </p:sp>
    </p:spTree>
    <p:extLst>
      <p:ext uri="{BB962C8B-B14F-4D97-AF65-F5344CB8AC3E}">
        <p14:creationId xmlns:p14="http://schemas.microsoft.com/office/powerpoint/2010/main" val="1198584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a:normAutofit/>
          </a:bodyPr>
          <a:lstStyle/>
          <a:p>
            <a:r>
              <a:rPr lang="en-IN" dirty="0" smtClean="0">
                <a:solidFill>
                  <a:srgbClr val="00B050"/>
                </a:solidFill>
              </a:rPr>
              <a:t>Indian Customs Waters [Sec 2(28)]</a:t>
            </a:r>
            <a:endParaRPr lang="en-IN" dirty="0">
              <a:solidFill>
                <a:srgbClr val="00B050"/>
              </a:solidFill>
            </a:endParaRPr>
          </a:p>
        </p:txBody>
      </p:sp>
      <p:sp>
        <p:nvSpPr>
          <p:cNvPr id="3" name="Content Placeholder 2"/>
          <p:cNvSpPr>
            <a:spLocks noGrp="1"/>
          </p:cNvSpPr>
          <p:nvPr>
            <p:ph sz="half" idx="1"/>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3"/>
          </a:lnRef>
          <a:fillRef idx="1">
            <a:schemeClr val="lt1"/>
          </a:fillRef>
          <a:effectRef idx="0">
            <a:schemeClr val="accent3"/>
          </a:effectRef>
          <a:fontRef idx="minor">
            <a:schemeClr val="dk1"/>
          </a:fontRef>
        </p:style>
        <p:txBody>
          <a:bodyPr>
            <a:normAutofit fontScale="92500" lnSpcReduction="10000"/>
          </a:bodyPr>
          <a:lstStyle/>
          <a:p>
            <a:pPr marL="0" indent="0" algn="just">
              <a:buNone/>
            </a:pPr>
            <a:r>
              <a:rPr lang="en-IN" u="sng" dirty="0" smtClean="0">
                <a:solidFill>
                  <a:srgbClr val="0070C0"/>
                </a:solidFill>
              </a:rPr>
              <a:t>Indian Customs Waters</a:t>
            </a:r>
            <a:r>
              <a:rPr lang="en-IN" dirty="0" smtClean="0">
                <a:solidFill>
                  <a:srgbClr val="0070C0"/>
                </a:solidFill>
              </a:rPr>
              <a:t> means the waters extending into the sea upto the limit of:</a:t>
            </a:r>
          </a:p>
          <a:p>
            <a:pPr algn="just"/>
            <a:r>
              <a:rPr lang="en-IN" dirty="0" smtClean="0">
                <a:solidFill>
                  <a:srgbClr val="0070C0"/>
                </a:solidFill>
              </a:rPr>
              <a:t>Contiguous zone of India (under section 5 of the Territorial Waters, Continental Shelf, Exclusive Economic Zone and Other Maritime Zones Act, 1976) and</a:t>
            </a:r>
          </a:p>
          <a:p>
            <a:pPr algn="just"/>
            <a:r>
              <a:rPr lang="en-IN" dirty="0" smtClean="0">
                <a:solidFill>
                  <a:srgbClr val="0070C0"/>
                </a:solidFill>
              </a:rPr>
              <a:t>Includes any bay, gulf, harbour, creek or tidal river.</a:t>
            </a:r>
            <a:endParaRPr lang="en-IN" dirty="0">
              <a:solidFill>
                <a:srgbClr val="0070C0"/>
              </a:solidFill>
            </a:endParaRPr>
          </a:p>
        </p:txBody>
      </p:sp>
      <p:sp>
        <p:nvSpPr>
          <p:cNvPr id="4" name="Content Placeholder 3"/>
          <p:cNvSpPr>
            <a:spLocks noGrp="1"/>
          </p:cNvSpPr>
          <p:nvPr>
            <p:ph sz="half" idx="2"/>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5"/>
          </a:lnRef>
          <a:fillRef idx="1">
            <a:schemeClr val="lt1"/>
          </a:fillRef>
          <a:effectRef idx="0">
            <a:schemeClr val="accent5"/>
          </a:effectRef>
          <a:fontRef idx="minor">
            <a:schemeClr val="dk1"/>
          </a:fontRef>
        </p:style>
        <p:txBody>
          <a:bodyPr>
            <a:normAutofit fontScale="92500" lnSpcReduction="10000"/>
          </a:bodyPr>
          <a:lstStyle/>
          <a:p>
            <a:pPr algn="just"/>
            <a:r>
              <a:rPr lang="en-IN" dirty="0" smtClean="0">
                <a:solidFill>
                  <a:schemeClr val="accent5"/>
                </a:solidFill>
              </a:rPr>
              <a:t>The Contiguous Zone of India extends further by 12 nautical miles beyond the territorial waters of India.</a:t>
            </a:r>
          </a:p>
          <a:p>
            <a:pPr algn="just"/>
            <a:r>
              <a:rPr lang="en-IN" dirty="0" smtClean="0">
                <a:solidFill>
                  <a:schemeClr val="accent5"/>
                </a:solidFill>
              </a:rPr>
              <a:t>Thus, Indian Customs Waters extend to a total of 24 nautical miles from base line.</a:t>
            </a:r>
          </a:p>
        </p:txBody>
      </p:sp>
      <p:sp>
        <p:nvSpPr>
          <p:cNvPr id="5" name="Slide Number Placeholder 4"/>
          <p:cNvSpPr>
            <a:spLocks noGrp="1"/>
          </p:cNvSpPr>
          <p:nvPr>
            <p:ph type="sldNum" sz="quarter" idx="12"/>
          </p:nvPr>
        </p:nvSpPr>
        <p:spPr/>
        <p:txBody>
          <a:bodyPr/>
          <a:lstStyle/>
          <a:p>
            <a:fld id="{EC6986FC-65F3-4336-BC74-CEC78EF5109F}" type="slidenum">
              <a:rPr lang="en-IN" smtClean="0"/>
              <a:t>5</a:t>
            </a:fld>
            <a:endParaRPr lang="en-IN"/>
          </a:p>
        </p:txBody>
      </p:sp>
    </p:spTree>
    <p:extLst>
      <p:ext uri="{BB962C8B-B14F-4D97-AF65-F5344CB8AC3E}">
        <p14:creationId xmlns:p14="http://schemas.microsoft.com/office/powerpoint/2010/main" val="3447660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a:normAutofit/>
          </a:bodyPr>
          <a:lstStyle/>
          <a:p>
            <a:r>
              <a:rPr lang="en-IN" dirty="0" smtClean="0">
                <a:solidFill>
                  <a:srgbClr val="00B050"/>
                </a:solidFill>
              </a:rPr>
              <a:t>Class of Customs Officers</a:t>
            </a:r>
            <a:endParaRPr lang="en-IN" dirty="0">
              <a:solidFill>
                <a:srgbClr val="00B050"/>
              </a:solidFill>
            </a:endParaRPr>
          </a:p>
        </p:txBody>
      </p:sp>
      <p:sp>
        <p:nvSpPr>
          <p:cNvPr id="3" name="Content Placeholder 2"/>
          <p:cNvSpPr>
            <a:spLocks noGrp="1"/>
          </p:cNvSpPr>
          <p:nvPr>
            <p:ph sz="half" idx="1"/>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3"/>
          </a:lnRef>
          <a:fillRef idx="1">
            <a:schemeClr val="lt1"/>
          </a:fillRef>
          <a:effectRef idx="0">
            <a:schemeClr val="accent3"/>
          </a:effectRef>
          <a:fontRef idx="minor">
            <a:schemeClr val="dk1"/>
          </a:fontRef>
        </p:style>
        <p:txBody>
          <a:bodyPr>
            <a:normAutofit fontScale="92500"/>
          </a:bodyPr>
          <a:lstStyle/>
          <a:p>
            <a:pPr marL="0" indent="0" algn="just">
              <a:buNone/>
            </a:pPr>
            <a:r>
              <a:rPr lang="en-IN" dirty="0" smtClean="0">
                <a:solidFill>
                  <a:srgbClr val="0070C0"/>
                </a:solidFill>
              </a:rPr>
              <a:t>Section 3 of the act specifies the following classes of Customs Officers:</a:t>
            </a:r>
          </a:p>
          <a:p>
            <a:pPr algn="just"/>
            <a:r>
              <a:rPr lang="en-IN" dirty="0" smtClean="0">
                <a:solidFill>
                  <a:srgbClr val="0070C0"/>
                </a:solidFill>
              </a:rPr>
              <a:t>Principal Chief Commissioner of Customs;</a:t>
            </a:r>
          </a:p>
          <a:p>
            <a:pPr algn="just"/>
            <a:r>
              <a:rPr lang="en-IN" dirty="0">
                <a:solidFill>
                  <a:srgbClr val="0070C0"/>
                </a:solidFill>
              </a:rPr>
              <a:t>Chief Commissioner of Customs</a:t>
            </a:r>
            <a:r>
              <a:rPr lang="en-IN" dirty="0" smtClean="0">
                <a:solidFill>
                  <a:srgbClr val="0070C0"/>
                </a:solidFill>
              </a:rPr>
              <a:t>;</a:t>
            </a:r>
          </a:p>
          <a:p>
            <a:pPr algn="just"/>
            <a:r>
              <a:rPr lang="en-IN" dirty="0">
                <a:solidFill>
                  <a:srgbClr val="0070C0"/>
                </a:solidFill>
              </a:rPr>
              <a:t>Principal </a:t>
            </a:r>
            <a:r>
              <a:rPr lang="en-IN" dirty="0" smtClean="0">
                <a:solidFill>
                  <a:srgbClr val="0070C0"/>
                </a:solidFill>
              </a:rPr>
              <a:t>Commissioner </a:t>
            </a:r>
            <a:r>
              <a:rPr lang="en-IN" dirty="0">
                <a:solidFill>
                  <a:srgbClr val="0070C0"/>
                </a:solidFill>
              </a:rPr>
              <a:t>of Customs</a:t>
            </a:r>
            <a:r>
              <a:rPr lang="en-IN" dirty="0" smtClean="0">
                <a:solidFill>
                  <a:srgbClr val="0070C0"/>
                </a:solidFill>
              </a:rPr>
              <a:t>;</a:t>
            </a:r>
          </a:p>
          <a:p>
            <a:pPr algn="just"/>
            <a:r>
              <a:rPr lang="en-IN" dirty="0" smtClean="0">
                <a:solidFill>
                  <a:srgbClr val="0070C0"/>
                </a:solidFill>
              </a:rPr>
              <a:t>Commissioner </a:t>
            </a:r>
            <a:r>
              <a:rPr lang="en-IN" dirty="0">
                <a:solidFill>
                  <a:srgbClr val="0070C0"/>
                </a:solidFill>
              </a:rPr>
              <a:t>of Customs</a:t>
            </a:r>
            <a:r>
              <a:rPr lang="en-IN" dirty="0" smtClean="0">
                <a:solidFill>
                  <a:srgbClr val="0070C0"/>
                </a:solidFill>
              </a:rPr>
              <a:t>;</a:t>
            </a:r>
            <a:endParaRPr lang="en-IN" dirty="0">
              <a:solidFill>
                <a:srgbClr val="0070C0"/>
              </a:solidFill>
            </a:endParaRPr>
          </a:p>
        </p:txBody>
      </p:sp>
      <p:sp>
        <p:nvSpPr>
          <p:cNvPr id="4" name="Content Placeholder 3"/>
          <p:cNvSpPr>
            <a:spLocks noGrp="1"/>
          </p:cNvSpPr>
          <p:nvPr>
            <p:ph sz="half" idx="2"/>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5"/>
          </a:lnRef>
          <a:fillRef idx="1">
            <a:schemeClr val="lt1"/>
          </a:fillRef>
          <a:effectRef idx="0">
            <a:schemeClr val="accent5"/>
          </a:effectRef>
          <a:fontRef idx="minor">
            <a:schemeClr val="dk1"/>
          </a:fontRef>
        </p:style>
        <p:txBody>
          <a:bodyPr>
            <a:normAutofit fontScale="92500"/>
          </a:bodyPr>
          <a:lstStyle/>
          <a:p>
            <a:pPr algn="just"/>
            <a:r>
              <a:rPr lang="en-IN" dirty="0" smtClean="0">
                <a:solidFill>
                  <a:schemeClr val="accent5"/>
                </a:solidFill>
              </a:rPr>
              <a:t>Commissioner of Customs (Appeals);</a:t>
            </a:r>
          </a:p>
          <a:p>
            <a:pPr algn="just"/>
            <a:r>
              <a:rPr lang="en-IN" dirty="0" smtClean="0">
                <a:solidFill>
                  <a:schemeClr val="accent5"/>
                </a:solidFill>
              </a:rPr>
              <a:t>Joint Commissioner of Customs;</a:t>
            </a:r>
          </a:p>
          <a:p>
            <a:pPr algn="just"/>
            <a:r>
              <a:rPr lang="en-IN" dirty="0" smtClean="0">
                <a:solidFill>
                  <a:schemeClr val="accent5"/>
                </a:solidFill>
              </a:rPr>
              <a:t>Deputy </a:t>
            </a:r>
            <a:r>
              <a:rPr lang="en-IN" dirty="0">
                <a:solidFill>
                  <a:schemeClr val="accent5"/>
                </a:solidFill>
              </a:rPr>
              <a:t>Commissioner of Customs;</a:t>
            </a:r>
          </a:p>
          <a:p>
            <a:pPr algn="just"/>
            <a:r>
              <a:rPr lang="en-IN" dirty="0" smtClean="0">
                <a:solidFill>
                  <a:schemeClr val="accent5"/>
                </a:solidFill>
              </a:rPr>
              <a:t>Assistant </a:t>
            </a:r>
            <a:r>
              <a:rPr lang="en-IN" dirty="0">
                <a:solidFill>
                  <a:schemeClr val="accent5"/>
                </a:solidFill>
              </a:rPr>
              <a:t>Commissioner of Customs;</a:t>
            </a:r>
          </a:p>
          <a:p>
            <a:pPr algn="just"/>
            <a:r>
              <a:rPr lang="en-IN" dirty="0" smtClean="0">
                <a:solidFill>
                  <a:schemeClr val="accent5"/>
                </a:solidFill>
              </a:rPr>
              <a:t>Such other class of officers as may be appointed for the purpose of this act.</a:t>
            </a:r>
          </a:p>
        </p:txBody>
      </p:sp>
      <p:sp>
        <p:nvSpPr>
          <p:cNvPr id="5" name="Slide Number Placeholder 4"/>
          <p:cNvSpPr>
            <a:spLocks noGrp="1"/>
          </p:cNvSpPr>
          <p:nvPr>
            <p:ph type="sldNum" sz="quarter" idx="12"/>
          </p:nvPr>
        </p:nvSpPr>
        <p:spPr/>
        <p:txBody>
          <a:bodyPr/>
          <a:lstStyle/>
          <a:p>
            <a:fld id="{EC6986FC-65F3-4336-BC74-CEC78EF5109F}" type="slidenum">
              <a:rPr lang="en-IN" smtClean="0"/>
              <a:t>6</a:t>
            </a:fld>
            <a:endParaRPr lang="en-IN"/>
          </a:p>
        </p:txBody>
      </p:sp>
    </p:spTree>
    <p:extLst>
      <p:ext uri="{BB962C8B-B14F-4D97-AF65-F5344CB8AC3E}">
        <p14:creationId xmlns:p14="http://schemas.microsoft.com/office/powerpoint/2010/main" val="28644407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a:normAutofit fontScale="90000"/>
          </a:bodyPr>
          <a:lstStyle/>
          <a:p>
            <a:r>
              <a:rPr lang="en-IN" dirty="0" smtClean="0">
                <a:solidFill>
                  <a:srgbClr val="00B050"/>
                </a:solidFill>
              </a:rPr>
              <a:t>Other Important Classes of Customs Officers</a:t>
            </a:r>
            <a:endParaRPr lang="en-IN" dirty="0">
              <a:solidFill>
                <a:srgbClr val="00B050"/>
              </a:solidFill>
            </a:endParaRPr>
          </a:p>
        </p:txBody>
      </p:sp>
      <p:sp>
        <p:nvSpPr>
          <p:cNvPr id="3" name="Content Placeholder 2"/>
          <p:cNvSpPr>
            <a:spLocks noGrp="1"/>
          </p:cNvSpPr>
          <p:nvPr>
            <p:ph sz="half" idx="1"/>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3"/>
          </a:lnRef>
          <a:fillRef idx="1">
            <a:schemeClr val="lt1"/>
          </a:fillRef>
          <a:effectRef idx="0">
            <a:schemeClr val="accent3"/>
          </a:effectRef>
          <a:fontRef idx="minor">
            <a:schemeClr val="dk1"/>
          </a:fontRef>
        </p:style>
        <p:txBody>
          <a:bodyPr>
            <a:normAutofit fontScale="85000" lnSpcReduction="20000"/>
          </a:bodyPr>
          <a:lstStyle/>
          <a:p>
            <a:pPr algn="just"/>
            <a:r>
              <a:rPr lang="en-IN" u="sng" dirty="0" smtClean="0">
                <a:solidFill>
                  <a:srgbClr val="0070C0"/>
                </a:solidFill>
              </a:rPr>
              <a:t>Appraiser of Customs</a:t>
            </a:r>
            <a:r>
              <a:rPr lang="en-IN" dirty="0" smtClean="0">
                <a:solidFill>
                  <a:srgbClr val="0070C0"/>
                </a:solidFill>
              </a:rPr>
              <a:t> – He does assessment work, including classification, valuation and examination of goods.</a:t>
            </a:r>
          </a:p>
          <a:p>
            <a:pPr algn="just"/>
            <a:r>
              <a:rPr lang="en-IN" u="sng" dirty="0" smtClean="0">
                <a:solidFill>
                  <a:srgbClr val="0070C0"/>
                </a:solidFill>
              </a:rPr>
              <a:t>Preventive Officer of Customs</a:t>
            </a:r>
            <a:r>
              <a:rPr lang="en-IN" dirty="0">
                <a:solidFill>
                  <a:srgbClr val="0070C0"/>
                </a:solidFill>
              </a:rPr>
              <a:t> </a:t>
            </a:r>
            <a:r>
              <a:rPr lang="en-IN" dirty="0" smtClean="0">
                <a:solidFill>
                  <a:srgbClr val="0070C0"/>
                </a:solidFill>
              </a:rPr>
              <a:t>– He does executive duties like:</a:t>
            </a:r>
          </a:p>
          <a:p>
            <a:pPr lvl="1" algn="just"/>
            <a:r>
              <a:rPr lang="en-IN" dirty="0" smtClean="0">
                <a:solidFill>
                  <a:srgbClr val="0070C0"/>
                </a:solidFill>
              </a:rPr>
              <a:t>Boarding and checking ships and aircrafts,</a:t>
            </a:r>
          </a:p>
          <a:p>
            <a:pPr lvl="1" algn="just"/>
            <a:r>
              <a:rPr lang="en-IN" dirty="0">
                <a:solidFill>
                  <a:srgbClr val="0070C0"/>
                </a:solidFill>
              </a:rPr>
              <a:t>C</a:t>
            </a:r>
            <a:r>
              <a:rPr lang="en-IN" dirty="0" smtClean="0">
                <a:solidFill>
                  <a:srgbClr val="0070C0"/>
                </a:solidFill>
              </a:rPr>
              <a:t>learing passengers and crew and their baggage</a:t>
            </a:r>
          </a:p>
          <a:p>
            <a:pPr lvl="1" algn="just"/>
            <a:r>
              <a:rPr lang="en-IN" dirty="0">
                <a:solidFill>
                  <a:srgbClr val="0070C0"/>
                </a:solidFill>
              </a:rPr>
              <a:t>Supervision and control over loading and unloading of cargo</a:t>
            </a:r>
            <a:endParaRPr lang="en-IN" u="sng" dirty="0">
              <a:solidFill>
                <a:srgbClr val="0070C0"/>
              </a:solidFill>
            </a:endParaRPr>
          </a:p>
        </p:txBody>
      </p:sp>
      <p:sp>
        <p:nvSpPr>
          <p:cNvPr id="4" name="Content Placeholder 3"/>
          <p:cNvSpPr>
            <a:spLocks noGrp="1"/>
          </p:cNvSpPr>
          <p:nvPr>
            <p:ph sz="half" idx="2"/>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5"/>
          </a:lnRef>
          <a:fillRef idx="1">
            <a:schemeClr val="lt1"/>
          </a:fillRef>
          <a:effectRef idx="0">
            <a:schemeClr val="accent5"/>
          </a:effectRef>
          <a:fontRef idx="minor">
            <a:schemeClr val="dk1"/>
          </a:fontRef>
        </p:style>
        <p:txBody>
          <a:bodyPr>
            <a:normAutofit fontScale="85000" lnSpcReduction="20000"/>
          </a:bodyPr>
          <a:lstStyle/>
          <a:p>
            <a:pPr lvl="1" algn="just"/>
            <a:r>
              <a:rPr lang="en-IN" dirty="0" smtClean="0">
                <a:solidFill>
                  <a:schemeClr val="accent5"/>
                </a:solidFill>
              </a:rPr>
              <a:t>Preventing smuggling by checking suspects, patrolling customs area, searching suspected premises, persons and vehicles.</a:t>
            </a:r>
          </a:p>
          <a:p>
            <a:pPr lvl="1" algn="just"/>
            <a:r>
              <a:rPr lang="en-IN" dirty="0" smtClean="0">
                <a:solidFill>
                  <a:schemeClr val="accent5"/>
                </a:solidFill>
              </a:rPr>
              <a:t>Interrogating suspects/ witnesses and investigating.</a:t>
            </a:r>
          </a:p>
          <a:p>
            <a:pPr algn="just"/>
            <a:r>
              <a:rPr lang="en-IN" u="sng" dirty="0" smtClean="0">
                <a:solidFill>
                  <a:schemeClr val="accent5"/>
                </a:solidFill>
              </a:rPr>
              <a:t>Ministerial Officer</a:t>
            </a:r>
            <a:r>
              <a:rPr lang="en-IN" dirty="0" smtClean="0">
                <a:solidFill>
                  <a:schemeClr val="accent5"/>
                </a:solidFill>
              </a:rPr>
              <a:t> – maintains records, keeps accounts, etc.</a:t>
            </a:r>
          </a:p>
          <a:p>
            <a:pPr algn="just"/>
            <a:r>
              <a:rPr lang="en-IN" u="sng" dirty="0" smtClean="0">
                <a:solidFill>
                  <a:schemeClr val="accent5"/>
                </a:solidFill>
              </a:rPr>
              <a:t>Chemical Examiner</a:t>
            </a:r>
            <a:r>
              <a:rPr lang="en-IN" dirty="0" smtClean="0">
                <a:solidFill>
                  <a:schemeClr val="accent5"/>
                </a:solidFill>
              </a:rPr>
              <a:t> – tests samples of imported/ exported cargo to determine true character of goods for proper classification and value.</a:t>
            </a:r>
            <a:endParaRPr lang="en-IN" u="sng" dirty="0" smtClean="0">
              <a:solidFill>
                <a:schemeClr val="accent5"/>
              </a:solidFill>
            </a:endParaRPr>
          </a:p>
          <a:p>
            <a:pPr algn="just"/>
            <a:endParaRPr lang="en-IN" u="sng" dirty="0" smtClean="0">
              <a:solidFill>
                <a:schemeClr val="accent5"/>
              </a:solidFill>
            </a:endParaRPr>
          </a:p>
        </p:txBody>
      </p:sp>
      <p:sp>
        <p:nvSpPr>
          <p:cNvPr id="5" name="Slide Number Placeholder 4"/>
          <p:cNvSpPr>
            <a:spLocks noGrp="1"/>
          </p:cNvSpPr>
          <p:nvPr>
            <p:ph type="sldNum" sz="quarter" idx="12"/>
          </p:nvPr>
        </p:nvSpPr>
        <p:spPr/>
        <p:txBody>
          <a:bodyPr/>
          <a:lstStyle/>
          <a:p>
            <a:fld id="{EC6986FC-65F3-4336-BC74-CEC78EF5109F}" type="slidenum">
              <a:rPr lang="en-IN" smtClean="0"/>
              <a:t>7</a:t>
            </a:fld>
            <a:endParaRPr lang="en-IN"/>
          </a:p>
        </p:txBody>
      </p:sp>
    </p:spTree>
    <p:extLst>
      <p:ext uri="{BB962C8B-B14F-4D97-AF65-F5344CB8AC3E}">
        <p14:creationId xmlns:p14="http://schemas.microsoft.com/office/powerpoint/2010/main" val="2984937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a:lstStyle/>
          <a:p>
            <a:r>
              <a:rPr lang="en-IN" dirty="0" smtClean="0">
                <a:solidFill>
                  <a:srgbClr val="00B050"/>
                </a:solidFill>
              </a:rPr>
              <a:t>Thank You!!!</a:t>
            </a:r>
            <a:endParaRPr lang="en-IN" dirty="0">
              <a:solidFill>
                <a:srgbClr val="00B050"/>
              </a:solidFill>
            </a:endParaRPr>
          </a:p>
        </p:txBody>
      </p:sp>
      <p:sp>
        <p:nvSpPr>
          <p:cNvPr id="7" name="Subtitle 6"/>
          <p:cNvSpPr>
            <a:spLocks noGrp="1"/>
          </p:cNvSpPr>
          <p:nvPr>
            <p:ph type="subTitle" idx="1"/>
          </p:nvPr>
        </p:nvSpPr>
        <p:spPr>
          <a:xfrm>
            <a:off x="2692398" y="3617840"/>
            <a:ext cx="6815669" cy="1320802"/>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3"/>
          </a:lnRef>
          <a:fillRef idx="1">
            <a:schemeClr val="lt1"/>
          </a:fillRef>
          <a:effectRef idx="0">
            <a:schemeClr val="accent3"/>
          </a:effectRef>
          <a:fontRef idx="minor">
            <a:schemeClr val="dk1"/>
          </a:fontRef>
        </p:style>
        <p:txBody>
          <a:bodyPr>
            <a:normAutofit lnSpcReduction="10000"/>
          </a:bodyPr>
          <a:lstStyle/>
          <a:p>
            <a:endParaRPr lang="en-IN" dirty="0">
              <a:solidFill>
                <a:srgbClr val="0070C0"/>
              </a:solidFill>
            </a:endParaRPr>
          </a:p>
          <a:p>
            <a:endParaRPr lang="en-IN" dirty="0" smtClean="0">
              <a:solidFill>
                <a:srgbClr val="0070C0"/>
              </a:solidFill>
            </a:endParaRPr>
          </a:p>
          <a:p>
            <a:pPr algn="r"/>
            <a:r>
              <a:rPr lang="en-IN" u="sng" dirty="0" smtClean="0">
                <a:solidFill>
                  <a:srgbClr val="0070C0"/>
                </a:solidFill>
              </a:rPr>
              <a:t>Next part </a:t>
            </a:r>
            <a:r>
              <a:rPr lang="en-IN" u="sng" dirty="0">
                <a:solidFill>
                  <a:srgbClr val="0070C0"/>
                </a:solidFill>
              </a:rPr>
              <a:t>will cover </a:t>
            </a:r>
            <a:r>
              <a:rPr lang="en-IN" u="sng" dirty="0" smtClean="0">
                <a:solidFill>
                  <a:srgbClr val="0070C0"/>
                </a:solidFill>
              </a:rPr>
              <a:t>“Levy </a:t>
            </a:r>
            <a:r>
              <a:rPr lang="en-IN" u="sng" dirty="0">
                <a:solidFill>
                  <a:srgbClr val="0070C0"/>
                </a:solidFill>
              </a:rPr>
              <a:t>and </a:t>
            </a:r>
            <a:r>
              <a:rPr lang="en-IN" u="sng" dirty="0" smtClean="0">
                <a:solidFill>
                  <a:srgbClr val="0070C0"/>
                </a:solidFill>
              </a:rPr>
              <a:t>Exemptions”</a:t>
            </a:r>
            <a:endParaRPr lang="en-IN" u="sng" dirty="0">
              <a:solidFill>
                <a:srgbClr val="0070C0"/>
              </a:solidFill>
            </a:endParaRPr>
          </a:p>
        </p:txBody>
      </p:sp>
      <p:sp>
        <p:nvSpPr>
          <p:cNvPr id="5" name="Slide Number Placeholder 4"/>
          <p:cNvSpPr>
            <a:spLocks noGrp="1"/>
          </p:cNvSpPr>
          <p:nvPr>
            <p:ph type="sldNum" sz="quarter" idx="12"/>
          </p:nvPr>
        </p:nvSpPr>
        <p:spPr/>
        <p:txBody>
          <a:bodyPr/>
          <a:lstStyle/>
          <a:p>
            <a:fld id="{EC6986FC-65F3-4336-BC74-CEC78EF5109F}" type="slidenum">
              <a:rPr lang="en-IN" smtClean="0"/>
              <a:t>8</a:t>
            </a:fld>
            <a:endParaRPr lang="en-IN"/>
          </a:p>
        </p:txBody>
      </p:sp>
    </p:spTree>
    <p:extLst>
      <p:ext uri="{BB962C8B-B14F-4D97-AF65-F5344CB8AC3E}">
        <p14:creationId xmlns:p14="http://schemas.microsoft.com/office/powerpoint/2010/main" val="11273370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2977</TotalTime>
  <Words>562</Words>
  <Application>Microsoft Office PowerPoint</Application>
  <PresentationFormat>Widescreen</PresentationFormat>
  <Paragraphs>59</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Garamond</vt:lpstr>
      <vt:lpstr>Organic</vt:lpstr>
      <vt:lpstr>1.1 Introduction to Customs Law</vt:lpstr>
      <vt:lpstr>Introduction</vt:lpstr>
      <vt:lpstr>Constitutional Provision</vt:lpstr>
      <vt:lpstr>India [Sec 2(27)]</vt:lpstr>
      <vt:lpstr>Indian Customs Waters [Sec 2(28)]</vt:lpstr>
      <vt:lpstr>Class of Customs Officers</vt:lpstr>
      <vt:lpstr>Other Important Classes of Customs Officers</vt:lpstr>
      <vt:lpstr>Thank You!!!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 Introduction to Customs Law</dc:title>
  <dc:creator>Abhijeet Deshpande</dc:creator>
  <cp:lastModifiedBy>Abhijeet Deshpande</cp:lastModifiedBy>
  <cp:revision>14</cp:revision>
  <dcterms:created xsi:type="dcterms:W3CDTF">2018-06-30T09:24:29Z</dcterms:created>
  <dcterms:modified xsi:type="dcterms:W3CDTF">2018-07-02T11:02:21Z</dcterms:modified>
</cp:coreProperties>
</file>