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Override6.xml" ContentType="application/vnd.openxmlformats-officedocument.themeOverrid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Override4.xml" ContentType="application/vnd.openxmlformats-officedocument.themeOverride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7.xml" ContentType="application/vnd.openxmlformats-officedocument.themeOverride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56" r:id="rId2"/>
    <p:sldMasterId id="2147483812" r:id="rId3"/>
    <p:sldMasterId id="2147483874" r:id="rId4"/>
    <p:sldMasterId id="2147484008" r:id="rId5"/>
  </p:sldMasterIdLst>
  <p:notesMasterIdLst>
    <p:notesMasterId r:id="rId25"/>
  </p:notesMasterIdLst>
  <p:sldIdLst>
    <p:sldId id="256" r:id="rId6"/>
    <p:sldId id="27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70" r:id="rId19"/>
    <p:sldId id="271" r:id="rId20"/>
    <p:sldId id="272" r:id="rId21"/>
    <p:sldId id="273" r:id="rId22"/>
    <p:sldId id="277" r:id="rId23"/>
    <p:sldId id="275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modifyVerifier cryptProviderType="rsaFull" cryptAlgorithmClass="hash" cryptAlgorithmType="typeAny" cryptAlgorithmSid="4" spinCount="50000" saltData="a4AZZXRGdYAId3qnbbEJuA" hashData="9g0laCp/QVxNCRaTHpi0MVyP324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3348"/>
    <a:srgbClr val="66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882" autoAdjust="0"/>
    <p:restoredTop sz="94660"/>
  </p:normalViewPr>
  <p:slideViewPr>
    <p:cSldViewPr>
      <p:cViewPr varScale="1">
        <p:scale>
          <a:sx n="68" d="100"/>
          <a:sy n="68" d="100"/>
        </p:scale>
        <p:origin x="-16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CC6DA0-0CBC-410A-BD3C-ABD079C39045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N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IN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969E9EF-D268-4E1A-A056-E0856671405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99D965A-EEAE-4E8D-9122-87C51B6933D8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DC5F832-C2D2-4B08-8618-1D77DDAAEB7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60656-AE54-4F18-8F68-9CDF3C72F624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85F7B-D86E-44CC-A8F1-B49B4DC13F4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2F554-F208-48B7-AFD8-BB4731EBABC8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A06068-10AB-4C26-8BF0-6E7C628D3CA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0BBE2-01E9-4421-9030-F9259CFB9C3D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95503-64C5-42CC-B0C5-E7C67CEB340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7CDC4-CA80-4B85-87C4-355BC2919567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A282D-7B9A-4C30-B479-90CD7B08E44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47D73-4006-4C25-A1A8-F86BE926D010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5D9F2-B767-4B35-B664-EDD21C181EF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90DF6-5E8E-4B94-9D7E-635149EE2912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72323-74FF-468A-AF21-3E7F22E88A6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6C1E0-E74E-438B-909C-14E02DF2B647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6D062-1603-4BB7-8B36-99376EFCDF3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CA419-9B46-4A70-BDFB-2000C868BC09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0D8AF-97E2-4B5E-A19D-0E531EFF39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70E4A-FFBB-4FFC-9D3C-F83B93B64B43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40972-4F55-41F3-914B-1AA063B7813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A5693-431B-4B1B-82E6-B7FE2BDA42DF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CCDDD-78D5-4093-9D5B-FC974938F7E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6A849-4835-4696-963B-EE4A51AAB6A6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F7437-2F5F-4901-B771-5ABB81DAA54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642ED-3D45-45FE-A7CA-CFA6EE898683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F5843-63E7-4642-BDE5-C8EF5FCB769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6700-3494-48EB-A449-8B796727AE1B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C0D5B-A5CD-4C96-A561-EE219142802C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5165B-C79E-4E2F-A4C2-DD87A3685A72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2E09C-7578-47F7-8E5E-45B7FC5C0BD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C5D1649-1450-486D-9516-3E198C3C6696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6660281-FB1C-48BE-95AB-1A84CFF456C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B870F-38EF-4D4F-8493-ABCEAE718B7D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78322-A1F1-4524-A030-76BEAE13876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B40B43-9DEC-4C4F-A3D9-145AFD7A85C8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D7B442-8468-4FDD-AA8F-AEBFD04C19F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A076C3F-E82C-4D1E-BE3C-F68F1B070420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956EACD-119E-4CBE-9481-19ACA705F25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DA50577-1AB3-47E5-AE3B-36A0616FAB6B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BA2C3CD-88CC-4001-8A8E-1D14D843B60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398078-69D1-48F5-B561-05765558997E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0DE4A03-8F47-4B1F-B7C7-FC631F4620A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8A28F-6AEF-4961-A6FC-A5C844697982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1AD70-BF5B-43BF-9721-37C67A6055A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377A7-2CEF-4D67-903C-24C522AD8C33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E638FD2-CA8C-4F5F-880D-EB617FCDFE6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F06CFAB-265A-4119-AB9B-B11B5923ABF0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AABEC3B-8D0F-45A7-9518-13626189D36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2C3E5C3-981C-4C78-8867-97E11416DAF0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D0F5C25-029B-4242-A17D-6CA7CA4FC97C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39F8B-5C02-4057-A87E-8BEA0C8C45E8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863A0-5DF3-4EED-A601-1BC6C5EEE1E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6FCBE-D846-4F1B-916D-95A50EF92C45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1FB1B-F5EA-43E6-AE16-C2814C195E9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685B1-D408-4B49-8096-4C3A0B82AC69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7BB48-5392-4DA6-A135-BDED24D7221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5EFAE-385F-46EA-B00E-22DE017D98C0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BC4AE-E4AD-4E8D-AF9D-FC7AD04EFF7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270D1-F463-4B11-B4A0-CDEE17A9BCE3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0022A-CD23-4C54-BB1B-B66B7A5DD70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2CCD-3C47-4A1C-BFC0-02C9807C65F8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46287-8927-47AD-9B01-523E5E89D11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72160-1FE5-48B5-AA84-D27727034524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97C63-CF27-4EA9-9B72-4961613BE23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7EC6F-517C-4F5B-990C-3CD216996425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E2D02-320F-439F-8903-BA39D544F51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5A901E3-0975-46FE-B9F0-138C09CDE206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BDAF1D0-B72D-4D43-B345-EABA2A167D0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34D52-9D8B-48C7-9A9C-7DE03E12A441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10267-F927-4157-A129-E412FB8ADEE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B1FC-72DD-48C8-9BE0-D967ACE6EB54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82451-25AD-4119-BA53-8A0CA0B7D11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81815-2971-4037-82D1-FD170C86688A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0ECA5-6055-42A8-9A29-F5C2C231595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D0BA1-348B-4997-8783-A73710FDA6EC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8D9AB-60A4-4439-9937-58A9324001E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DA7E4-B6B0-4F21-BE23-DB2B6DCC9D03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99F5B-A932-4AB6-9D3C-0BF721BBABC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064B1C7-0870-4DA0-88B9-C7C749422783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68ED71D-B266-4C04-A1CD-F9FB267A494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62382-ADEB-4205-910B-5F7FDC3B6BC2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D8305-4F01-4AA4-8D66-5241A049F8AC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A7CF64-F520-4E37-BAC1-824001505C46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965C3A-D25C-4299-A95C-62A238EC030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8B43F-EA44-4DD3-B755-27161E4807B2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D5BDC-E0EB-4199-B00A-9E351F37B20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838665B-1B04-4B70-B03D-46F48278A91F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BF5658-B08A-4FE6-8B9A-B8586204B21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7D1423E-5397-4469-B68C-DACC70EA5E36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87D65FE-83B3-4701-8C64-1EDE89BA1F3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A2C9A-6BC9-42C5-AE4A-3FEB954717C9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47F6A-1FEA-4C92-827E-730DF3BCE1F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BD4801-1342-48FE-A5DB-C70E145F2EE6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79ABE2-345B-4828-9F86-5D702F9EDAA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1E927C3-A1F7-499A-92CF-1B9536E6E405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FF246E-2A8C-4B03-94ED-2E0AC8D5135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Flowchart: Process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Flowchart: Process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7596D0-F2BC-4CA4-BA86-C12A71604F73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2181028-84EB-4643-8552-114CBA64901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439BE-2C61-408C-AD16-C649FD9D381C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3C087-9FFD-4502-BA1E-A8119328B47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097BE-293E-4EC0-B320-AB55DE95934C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CB3E8-39DB-44B4-B414-91E61D2508A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F2716-0E41-4A7E-8748-05B7B400FF2D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CD098-2C52-4446-B1D4-53BA08D82A8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1EE6C-7FE6-4DAA-B27D-C9A41A6004B5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D2FEF27-59CC-416A-8FBB-05D7CEFAECF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B6BA9-8689-4D04-9444-95D01002E736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9E26F-3928-4032-8A43-D61F87D4357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9DFC17B-D107-45C1-8DE6-49C580E5EB95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6A611394-BC4E-4079-A701-94B4ED1FBA6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3F94233-0DD2-4794-BA43-532D33A19A9D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7B25A5-921F-457F-8E1F-86488263EB9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277" r:id="rId2"/>
    <p:sldLayoutId id="2147484310" r:id="rId3"/>
    <p:sldLayoutId id="2147484311" r:id="rId4"/>
    <p:sldLayoutId id="2147484312" r:id="rId5"/>
    <p:sldLayoutId id="2147484278" r:id="rId6"/>
    <p:sldLayoutId id="2147484313" r:id="rId7"/>
    <p:sldLayoutId id="2147484279" r:id="rId8"/>
    <p:sldLayoutId id="2147484314" r:id="rId9"/>
    <p:sldLayoutId id="2147484280" r:id="rId10"/>
    <p:sldLayoutId id="214748431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052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815B98A-7F81-4DE9-BE1D-558383EC5C3B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A7893FA-1205-4345-8F67-8CE251777D1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  <p:grpSp>
        <p:nvGrpSpPr>
          <p:cNvPr id="2057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281" r:id="rId2"/>
    <p:sldLayoutId id="2147484317" r:id="rId3"/>
    <p:sldLayoutId id="2147484282" r:id="rId4"/>
    <p:sldLayoutId id="2147484283" r:id="rId5"/>
    <p:sldLayoutId id="2147484284" r:id="rId6"/>
    <p:sldLayoutId id="2147484285" r:id="rId7"/>
    <p:sldLayoutId id="2147484286" r:id="rId8"/>
    <p:sldLayoutId id="2147484318" r:id="rId9"/>
    <p:sldLayoutId id="2147484287" r:id="rId10"/>
    <p:sldLayoutId id="21474842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81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0CB4E7E-9A2A-45F3-B738-B921A4044071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873830C-6FB3-4FE1-AC83-83FBB53D425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9" r:id="rId1"/>
    <p:sldLayoutId id="2147484289" r:id="rId2"/>
    <p:sldLayoutId id="2147484320" r:id="rId3"/>
    <p:sldLayoutId id="2147484321" r:id="rId4"/>
    <p:sldLayoutId id="2147484322" r:id="rId5"/>
    <p:sldLayoutId id="2147484323" r:id="rId6"/>
    <p:sldLayoutId id="2147484290" r:id="rId7"/>
    <p:sldLayoutId id="2147484324" r:id="rId8"/>
    <p:sldLayoutId id="2147484325" r:id="rId9"/>
    <p:sldLayoutId id="2147484291" r:id="rId10"/>
    <p:sldLayoutId id="214748429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2D6CE19-75C8-4863-846C-CFE59427BF66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5A76CE-F9CE-4C63-9135-BD201D74A39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3" r:id="rId1"/>
    <p:sldLayoutId id="2147484294" r:id="rId2"/>
    <p:sldLayoutId id="2147484295" r:id="rId3"/>
    <p:sldLayoutId id="2147484296" r:id="rId4"/>
    <p:sldLayoutId id="2147484297" r:id="rId5"/>
    <p:sldLayoutId id="2147484298" r:id="rId6"/>
    <p:sldLayoutId id="2147484299" r:id="rId7"/>
    <p:sldLayoutId id="2147484300" r:id="rId8"/>
    <p:sldLayoutId id="2147484301" r:id="rId9"/>
    <p:sldLayoutId id="2147484302" r:id="rId10"/>
    <p:sldLayoutId id="21474843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9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92FA4A2E-4728-4A0F-81C6-C591A813FF8F}" type="datetimeFigureOut">
              <a:rPr lang="en-US"/>
              <a:pPr>
                <a:defRPr/>
              </a:pPr>
              <a:t>6/20/2012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44A587D8-94E0-4BDD-AF89-992A9385A42C}" type="slidenum">
              <a:rPr lang="en-IN"/>
              <a:pPr>
                <a:defRPr/>
              </a:pPr>
              <a:t>‹#›</a:t>
            </a:fld>
            <a:endParaRPr lang="en-IN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304" r:id="rId2"/>
    <p:sldLayoutId id="2147484327" r:id="rId3"/>
    <p:sldLayoutId id="2147484305" r:id="rId4"/>
    <p:sldLayoutId id="2147484328" r:id="rId5"/>
    <p:sldLayoutId id="2147484306" r:id="rId6"/>
    <p:sldLayoutId id="2147484329" r:id="rId7"/>
    <p:sldLayoutId id="2147484330" r:id="rId8"/>
    <p:sldLayoutId id="2147484331" r:id="rId9"/>
    <p:sldLayoutId id="2147484307" r:id="rId10"/>
    <p:sldLayoutId id="214748430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43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1844675" y="571500"/>
            <a:ext cx="5556250" cy="831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rgbClr val="002060"/>
                </a:solidFill>
                <a:latin typeface="Copperplate Gothic Bold" pitchFamily="34" charset="0"/>
                <a:cs typeface="+mn-cs"/>
              </a:rPr>
              <a:t>A Bird Eye View</a:t>
            </a:r>
            <a:endParaRPr lang="en-IN" sz="4800" b="1" dirty="0">
              <a:solidFill>
                <a:srgbClr val="002060"/>
              </a:solidFill>
              <a:latin typeface="Copperplate Gothic Bold" pitchFamily="34" charset="0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4130675" y="1428750"/>
            <a:ext cx="855663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solidFill>
                  <a:srgbClr val="002060"/>
                </a:solidFill>
                <a:latin typeface="Copperplate Gothic Bold" pitchFamily="34" charset="0"/>
                <a:cs typeface="+mn-cs"/>
              </a:rPr>
              <a:t>on</a:t>
            </a:r>
            <a:endParaRPr lang="en-IN" sz="3600" dirty="0">
              <a:solidFill>
                <a:srgbClr val="002060"/>
              </a:solidFill>
              <a:latin typeface="Copperplate Gothic Bold" pitchFamily="34" charset="0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44577" y="2251703"/>
            <a:ext cx="7585075" cy="2677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ln w="31550" cmpd="sng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lgerian" pitchFamily="82" charset="0"/>
                <a:cs typeface="+mn-cs"/>
              </a:rPr>
              <a:t>Revised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31550" cmpd="sng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lgerian" pitchFamily="82" charset="0"/>
                <a:cs typeface="+mn-cs"/>
              </a:rPr>
              <a:t>Schedule-VI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3032125" y="5106988"/>
            <a:ext cx="3170238" cy="11382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by</a:t>
            </a:r>
            <a:endParaRPr lang="en-US" sz="4000" dirty="0">
              <a:solidFill>
                <a:schemeClr val="bg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Ankit </a:t>
            </a:r>
            <a:r>
              <a:rPr lang="en-US" sz="40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Calibri" pitchFamily="34" charset="0"/>
                <a:cs typeface="Calibri" pitchFamily="34" charset="0"/>
              </a:rPr>
              <a:t>Agrawal</a:t>
            </a:r>
            <a:endParaRPr lang="en-IN" sz="4000" b="1" dirty="0">
              <a:solidFill>
                <a:schemeClr val="bg1">
                  <a:lumMod val="95000"/>
                  <a:lumOff val="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88" y="1355725"/>
            <a:ext cx="8572500" cy="4216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 algn="just">
              <a:buFont typeface="+mj-lt"/>
              <a:buAutoNum type="romanLcPeriod" startAt="15"/>
              <a:defRPr/>
            </a:pPr>
            <a:r>
              <a:rPr lang="en-US" sz="24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Deferred Tax Assets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 will be reported as Non-Current Assets (NCA).</a:t>
            </a:r>
          </a:p>
          <a:p>
            <a:pPr marL="514350" indent="-514350" algn="just">
              <a:buFont typeface="+mj-lt"/>
              <a:buAutoNum type="romanLcPeriod" startAt="15"/>
              <a:defRPr/>
            </a:pPr>
            <a:endParaRPr lang="en-US" sz="24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LcPeriod" startAt="15"/>
              <a:defRPr/>
            </a:pPr>
            <a:r>
              <a:rPr lang="en-US" sz="24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Long Term Receivables</a:t>
            </a:r>
            <a:endParaRPr lang="en-US" sz="24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1885950" lvl="3" indent="-514350" algn="just"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Debtors (Due for more than 6 months)	xxx</a:t>
            </a:r>
          </a:p>
          <a:p>
            <a:pPr marL="1885950" lvl="3" indent="-514350" algn="just"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Other Debtors				xxx</a:t>
            </a:r>
          </a:p>
          <a:p>
            <a:pPr marL="1885950" lvl="3" indent="-514350" algn="just"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 -)	Provision for Doubtful Debts		</a:t>
            </a:r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xxx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85950" lvl="3" indent="-514350" algn="just"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xxx</a:t>
            </a:r>
          </a:p>
          <a:p>
            <a:pPr marL="1885950" lvl="3" indent="-514350" algn="just">
              <a:defRPr/>
            </a:pPr>
            <a:endParaRPr lang="en-US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romanLcPeriod" startAt="17"/>
              <a:defRPr/>
            </a:pPr>
            <a:r>
              <a:rPr lang="en-US" sz="24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Other Non Current Assets</a:t>
            </a:r>
          </a:p>
          <a:p>
            <a:pPr marL="1885950" lvl="3" indent="-514350" algn="just">
              <a:defRPr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	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Amalgamation Adjustment A/c.		xxx</a:t>
            </a:r>
          </a:p>
          <a:p>
            <a:pPr marL="1885950" lvl="3" indent="-514350" algn="just">
              <a:defRPr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	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Preliminary Expenses			</a:t>
            </a:r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xxx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85950" lvl="3" indent="-514350" algn="just">
              <a:defRPr/>
            </a:pP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xxx</a:t>
            </a:r>
            <a:endParaRPr lang="en-US" sz="24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88" y="1357313"/>
            <a:ext cx="8572500" cy="44624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 algn="just">
              <a:buFont typeface="+mj-lt"/>
              <a:buAutoNum type="romanLcPeriod" startAt="18"/>
              <a:defRPr/>
            </a:pPr>
            <a:r>
              <a:rPr lang="en-US" sz="24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Current Assets</a:t>
            </a:r>
          </a:p>
          <a:p>
            <a:pPr marL="1428750" lvl="2" indent="-514350" algn="just">
              <a:buFont typeface="Wingdings" pitchFamily="2" charset="2"/>
              <a:buChar char="q"/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Investments (Short-Term)			xxx</a:t>
            </a:r>
          </a:p>
          <a:p>
            <a:pPr marL="1428750" lvl="2" indent="-514350" algn="just"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(details will be given as in case of Long term Investments)</a:t>
            </a:r>
          </a:p>
          <a:p>
            <a:pPr marL="1428750" lvl="2" indent="-514350" algn="just">
              <a:buFont typeface="Wingdings" pitchFamily="2" charset="2"/>
              <a:buChar char="q"/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Inventory (It is always Current Assets)		xxx</a:t>
            </a:r>
          </a:p>
          <a:p>
            <a:pPr marL="1428750" lvl="2" indent="-514350" algn="just">
              <a:buFont typeface="Wingdings" pitchFamily="2" charset="2"/>
              <a:buChar char="q"/>
              <a:defRPr/>
            </a:pPr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Trade Receivables</a:t>
            </a:r>
          </a:p>
          <a:p>
            <a:pPr marL="2343150" lvl="4" indent="-514350" algn="just"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Debtors (exceeding 6 months)	xxx</a:t>
            </a:r>
          </a:p>
          <a:p>
            <a:pPr marL="1885950" lvl="3" indent="-514350" algn="just"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(+)  Other Debtors			</a:t>
            </a:r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xxx</a:t>
            </a:r>
          </a:p>
          <a:p>
            <a:pPr marL="1885950" lvl="3" indent="-514350" algn="just"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	xxx</a:t>
            </a:r>
          </a:p>
          <a:p>
            <a:pPr marL="1885950" lvl="3" indent="-514350" algn="just"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 -)  Provisions			</a:t>
            </a:r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xxx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885950" lvl="3" indent="-514350" algn="just"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xxx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xxx</a:t>
            </a:r>
          </a:p>
          <a:p>
            <a:pPr marL="1428750" lvl="2" indent="-514350" algn="just">
              <a:buFont typeface="Wingdings" pitchFamily="2" charset="2"/>
              <a:buChar char="q"/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Cash and Cash Equivalents (Banks, etc)	xxx</a:t>
            </a:r>
          </a:p>
          <a:p>
            <a:pPr marL="1428750" lvl="2" indent="-514350" algn="just">
              <a:buFont typeface="Wingdings" pitchFamily="2" charset="2"/>
              <a:buChar char="q"/>
              <a:defRPr/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Other Current Assets				xxx</a:t>
            </a:r>
          </a:p>
          <a:p>
            <a:pPr marL="971550" lvl="1" indent="-514350" algn="just">
              <a:defRPr/>
            </a:pPr>
            <a:endParaRPr lang="en-US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971550" lvl="1" indent="-514350" algn="just">
              <a:defRPr/>
            </a:pPr>
            <a:r>
              <a:rPr lang="en-US" sz="2000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Note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: Contingent Liability will be shown as foot-note to Balance Sheet.</a:t>
            </a:r>
            <a:endParaRPr lang="en-US" sz="2000" b="1" u="sng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107153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u="sng" cap="small" dirty="0" smtClean="0">
                <a:latin typeface="Comic Sans MS" pitchFamily="66" charset="0"/>
              </a:rPr>
              <a:t>Classification of Current Assets and Non-Current Assets</a:t>
            </a:r>
            <a:endParaRPr lang="en-IN" sz="3600" u="sng" cap="small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888" y="1143000"/>
            <a:ext cx="8829675" cy="5214938"/>
          </a:xfrm>
        </p:spPr>
        <p:txBody>
          <a:bodyPr>
            <a:normAutofit/>
          </a:bodyPr>
          <a:lstStyle/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200" dirty="0" smtClean="0">
                <a:latin typeface="Comic Sans MS" pitchFamily="66" charset="0"/>
              </a:rPr>
              <a:t>	Current Assets qualify any of the following conditions:</a:t>
            </a:r>
          </a:p>
          <a:p>
            <a:pPr marL="566928" indent="-457200" algn="just" eaLnBrk="1" fontAlgn="auto" hangingPunct="1">
              <a:spcAft>
                <a:spcPts val="0"/>
              </a:spcAft>
              <a:buClrTx/>
              <a:buSzPct val="100000"/>
              <a:buFont typeface="+mj-lt"/>
              <a:buAutoNum type="alphaLcParenR"/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marL="566928" lvl="2" indent="-457200" algn="just" eaLnBrk="1" fontAlgn="auto" hangingPunct="1">
              <a:spcBef>
                <a:spcPts val="400"/>
              </a:spcBef>
              <a:spcAft>
                <a:spcPts val="0"/>
              </a:spcAft>
              <a:buClrTx/>
              <a:buFont typeface="+mj-lt"/>
              <a:buAutoNum type="alphaLcParenR"/>
              <a:defRPr/>
            </a:pPr>
            <a:r>
              <a:rPr lang="en-US" sz="2000" dirty="0" smtClean="0">
                <a:latin typeface="Comic Sans MS" pitchFamily="66" charset="0"/>
              </a:rPr>
              <a:t>Such Assets are </a:t>
            </a:r>
            <a:r>
              <a:rPr lang="en-US" sz="2000" u="sng" dirty="0" smtClean="0">
                <a:uFill>
                  <a:solidFill>
                    <a:srgbClr val="FF0000"/>
                  </a:solidFill>
                </a:uFill>
                <a:latin typeface="Comic Sans MS" pitchFamily="66" charset="0"/>
              </a:rPr>
              <a:t>expected to</a:t>
            </a:r>
            <a:r>
              <a:rPr lang="en-US" sz="2000" dirty="0" smtClean="0">
                <a:latin typeface="Comic Sans MS" pitchFamily="66" charset="0"/>
              </a:rPr>
              <a:t> realize / settle within 12 months from </a:t>
            </a:r>
            <a:r>
              <a:rPr lang="en-US" sz="2000" u="sng" dirty="0" smtClean="0">
                <a:uFill>
                  <a:solidFill>
                    <a:srgbClr val="FF0000"/>
                  </a:solidFill>
                </a:uFill>
                <a:latin typeface="Comic Sans MS" pitchFamily="66" charset="0"/>
              </a:rPr>
              <a:t>Balance Sheet Date</a:t>
            </a:r>
            <a:r>
              <a:rPr lang="en-US" sz="2000" dirty="0" smtClean="0">
                <a:latin typeface="Comic Sans MS" pitchFamily="66" charset="0"/>
              </a:rPr>
              <a:t>. </a:t>
            </a:r>
            <a:r>
              <a:rPr lang="en-US" sz="1800" i="1" dirty="0" smtClean="0">
                <a:solidFill>
                  <a:srgbClr val="008000"/>
                </a:solidFill>
                <a:latin typeface="Century Schoolbook" pitchFamily="18" charset="0"/>
                <a:cs typeface="Times New Roman" pitchFamily="18" charset="0"/>
              </a:rPr>
              <a:t>[Realisability is not to be seen. For e.g. Entity has made a FD for 5 years, it can be realized immediately. But the question is whether company will </a:t>
            </a:r>
            <a:r>
              <a:rPr lang="en-US" sz="1800" i="1" dirty="0" err="1" smtClean="0">
                <a:solidFill>
                  <a:srgbClr val="008000"/>
                </a:solidFill>
                <a:latin typeface="Century Schoolbook" pitchFamily="18" charset="0"/>
                <a:cs typeface="Times New Roman" pitchFamily="18" charset="0"/>
              </a:rPr>
              <a:t>encash</a:t>
            </a:r>
            <a:r>
              <a:rPr lang="en-US" sz="1800" i="1" dirty="0" smtClean="0">
                <a:solidFill>
                  <a:srgbClr val="008000"/>
                </a:solidFill>
                <a:latin typeface="Century Schoolbook" pitchFamily="18" charset="0"/>
                <a:cs typeface="Times New Roman" pitchFamily="18" charset="0"/>
              </a:rPr>
              <a:t> it within 12 months from B/S Date.]</a:t>
            </a:r>
            <a:endParaRPr lang="en-US" sz="1600" i="1" dirty="0" smtClean="0">
              <a:solidFill>
                <a:srgbClr val="008000"/>
              </a:solidFill>
              <a:latin typeface="Century Schoolbook" pitchFamily="18" charset="0"/>
              <a:cs typeface="Arial" pitchFamily="34" charset="0"/>
            </a:endParaRPr>
          </a:p>
          <a:p>
            <a:pPr marL="566928" indent="-457200" algn="just" eaLnBrk="1" fontAlgn="auto" hangingPunct="1">
              <a:spcAft>
                <a:spcPts val="0"/>
              </a:spcAft>
              <a:buClrTx/>
              <a:buSzPct val="100000"/>
              <a:buFont typeface="+mj-lt"/>
              <a:buAutoNum type="alphaLcParenR"/>
              <a:defRPr/>
            </a:pPr>
            <a:endParaRPr lang="en-US" sz="2000" dirty="0" smtClean="0">
              <a:latin typeface="Comic Sans MS" pitchFamily="66" charset="0"/>
            </a:endParaRPr>
          </a:p>
          <a:p>
            <a:pPr marL="566928" indent="-457200" algn="just" eaLnBrk="1" fontAlgn="auto" hangingPunct="1">
              <a:spcAft>
                <a:spcPts val="0"/>
              </a:spcAft>
              <a:buClrTx/>
              <a:buSzPct val="100000"/>
              <a:buFont typeface="+mj-lt"/>
              <a:buAutoNum type="alphaLcParenR" startAt="2"/>
              <a:defRPr/>
            </a:pPr>
            <a:r>
              <a:rPr lang="en-US" sz="2000" dirty="0" smtClean="0">
                <a:latin typeface="Comic Sans MS" pitchFamily="66" charset="0"/>
              </a:rPr>
              <a:t>Such assets are </a:t>
            </a:r>
            <a:r>
              <a:rPr lang="en-US" sz="2000" u="sng" dirty="0" smtClean="0">
                <a:uFill>
                  <a:solidFill>
                    <a:srgbClr val="FF0000"/>
                  </a:solidFill>
                </a:uFill>
                <a:latin typeface="Comic Sans MS" pitchFamily="66" charset="0"/>
              </a:rPr>
              <a:t>expected to</a:t>
            </a:r>
            <a:r>
              <a:rPr lang="en-US" sz="2000" dirty="0" smtClean="0">
                <a:latin typeface="Comic Sans MS" pitchFamily="66" charset="0"/>
              </a:rPr>
              <a:t> realize / settle within Operating cycle.</a:t>
            </a:r>
          </a:p>
          <a:p>
            <a:pPr marL="1572768" lvl="4" indent="-457200" algn="just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en-US" sz="1800" u="sng" dirty="0" smtClean="0">
                <a:latin typeface="Times New Roman" pitchFamily="18" charset="0"/>
                <a:cs typeface="Times New Roman" pitchFamily="18" charset="0"/>
              </a:rPr>
              <a:t>Operating Cycle of Business</a:t>
            </a:r>
          </a:p>
          <a:p>
            <a:pPr marL="1572768" lvl="4" indent="-457200" algn="just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Average Holding Period of Raw Material		xxx</a:t>
            </a:r>
          </a:p>
          <a:p>
            <a:pPr marL="1572768" lvl="4" indent="-457200" algn="just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Average Holding Period of WIP			xxx</a:t>
            </a:r>
          </a:p>
          <a:p>
            <a:pPr marL="1572768" lvl="4" indent="-457200" algn="just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Average Holding Period of FG			xxx</a:t>
            </a:r>
          </a:p>
          <a:p>
            <a:pPr marL="1572768" lvl="4" indent="-457200" algn="just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Average Holding Period of Debtor		</a:t>
            </a:r>
            <a:r>
              <a:rPr lang="en-US" sz="1800" u="sng" dirty="0" smtClean="0">
                <a:latin typeface="Times New Roman" pitchFamily="18" charset="0"/>
                <a:cs typeface="Times New Roman" pitchFamily="18" charset="0"/>
              </a:rPr>
              <a:t>xxx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1572768" lvl="4" indent="-457200" algn="just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							</a:t>
            </a:r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xxx</a:t>
            </a:r>
          </a:p>
          <a:p>
            <a:pPr marL="1060704" lvl="2" indent="-457200" algn="just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Note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: If Operating Cycle cannot be identified, assume 12 months as Operating Cycle.</a:t>
            </a:r>
            <a:endParaRPr lang="en-US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ontent Placeholder 2"/>
          <p:cNvSpPr txBox="1">
            <a:spLocks/>
          </p:cNvSpPr>
          <p:nvPr/>
        </p:nvSpPr>
        <p:spPr bwMode="auto">
          <a:xfrm>
            <a:off x="142875" y="285750"/>
            <a:ext cx="882967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46050" indent="-457200" algn="just">
              <a:spcBef>
                <a:spcPts val="350"/>
              </a:spcBef>
              <a:buSzPct val="100000"/>
              <a:buFont typeface="Wingdings 2" pitchFamily="18" charset="2"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Following is an example showing Classification of Current Assets (CA) and Non-Current Assets (NCA):</a:t>
            </a:r>
          </a:p>
          <a:p>
            <a:pPr marL="146050" indent="-457200" algn="just">
              <a:spcBef>
                <a:spcPts val="350"/>
              </a:spcBef>
              <a:buSzPct val="100000"/>
              <a:buFont typeface="Wingdings 2" pitchFamily="18" charset="2"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Assets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O.C.(months)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Expected Realization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Condition (months)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Classify</a:t>
            </a:r>
          </a:p>
          <a:p>
            <a:pPr marL="146050" indent="-457200" algn="just">
              <a:spcBef>
                <a:spcPts val="350"/>
              </a:spcBef>
              <a:buSzPct val="100000"/>
              <a:buFont typeface="Wingdings 2" pitchFamily="18" charset="2"/>
              <a:buNone/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				         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(months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)	             (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a) or (b) WEH</a:t>
            </a:r>
          </a:p>
          <a:p>
            <a:pPr marL="146050" indent="-457200" algn="just">
              <a:spcBef>
                <a:spcPts val="350"/>
              </a:spcBef>
              <a:buSzPct val="100000"/>
              <a:buFont typeface="Wingdings 2" pitchFamily="18" charset="2"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A	       7			8	           12 (7 or 12 WEH)	  C.A.</a:t>
            </a:r>
          </a:p>
          <a:p>
            <a:pPr marL="146050" indent="-457200" algn="just">
              <a:spcBef>
                <a:spcPts val="350"/>
              </a:spcBef>
              <a:buSzPct val="100000"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B	       8			15	           12 (8 or 12 WEH)	 N.C.A.</a:t>
            </a:r>
          </a:p>
          <a:p>
            <a:pPr marL="146050" indent="-457200" algn="just">
              <a:spcBef>
                <a:spcPts val="350"/>
              </a:spcBef>
              <a:buSzPct val="100000"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C	      12			7	           12 (12 or 12 WEH)	  C.A.</a:t>
            </a:r>
          </a:p>
          <a:p>
            <a:pPr marL="146050" indent="-457200" algn="just">
              <a:spcBef>
                <a:spcPts val="350"/>
              </a:spcBef>
              <a:buSzPct val="100000"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D	      12			18	           12 (12 or 12 WEH)	 N.C.A.</a:t>
            </a:r>
          </a:p>
          <a:p>
            <a:pPr marL="146050" indent="-457200" algn="just">
              <a:spcBef>
                <a:spcPts val="350"/>
              </a:spcBef>
              <a:buSzPct val="100000"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E	      14			13	           14 (14 or 12 WEH)	  C.A.</a:t>
            </a:r>
          </a:p>
          <a:p>
            <a:pPr marL="146050" indent="-457200" algn="just">
              <a:spcBef>
                <a:spcPts val="350"/>
              </a:spcBef>
              <a:buSzPct val="100000"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F	      19			20	           19 (19 or 12 WEH)	 N.C.A.</a:t>
            </a:r>
          </a:p>
          <a:p>
            <a:pPr marL="146050" indent="-457200" algn="just">
              <a:buFont typeface="Wingdings 2" pitchFamily="18" charset="2"/>
              <a:buNone/>
            </a:pPr>
            <a:r>
              <a:rPr lang="en-US" sz="1600" i="1">
                <a:solidFill>
                  <a:srgbClr val="008000"/>
                </a:solidFill>
                <a:latin typeface="Century Schoolbook" pitchFamily="18" charset="0"/>
              </a:rPr>
              <a:t>	[Expected realization period should be within Operating cycle of entity or 12 months whichever is higher]</a:t>
            </a:r>
            <a:endParaRPr lang="en-US" sz="1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6050" indent="-457200" algn="just">
              <a:spcBef>
                <a:spcPts val="350"/>
              </a:spcBef>
              <a:buSzPct val="100000"/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146050" indent="-457200" algn="just">
              <a:spcBef>
                <a:spcPts val="350"/>
              </a:spcBef>
              <a:buSzPct val="100000"/>
              <a:buFont typeface="Lucida Sans Unicode" pitchFamily="34" charset="0"/>
              <a:buAutoNum type="alphaLcPeriod" startAt="3"/>
            </a:pPr>
            <a:r>
              <a:rPr lang="en-US" sz="2000">
                <a:latin typeface="Comic Sans MS" pitchFamily="66" charset="0"/>
                <a:cs typeface="Times New Roman" pitchFamily="18" charset="0"/>
              </a:rPr>
              <a:t>Cash and Cash Equivalents. </a:t>
            </a:r>
            <a:r>
              <a:rPr lang="en-US" sz="1600" i="1">
                <a:solidFill>
                  <a:srgbClr val="008000"/>
                </a:solidFill>
                <a:latin typeface="Century Schoolbook" pitchFamily="18" charset="0"/>
              </a:rPr>
              <a:t>[In this case, Realization word cannot be applied]</a:t>
            </a:r>
          </a:p>
          <a:p>
            <a:pPr marL="146050" indent="-457200" algn="just">
              <a:spcBef>
                <a:spcPts val="350"/>
              </a:spcBef>
              <a:buSzPct val="100000"/>
              <a:buFont typeface="Lucida Sans Unicode" pitchFamily="34" charset="0"/>
              <a:buAutoNum type="alphaLcPeriod" startAt="3"/>
            </a:pPr>
            <a:endParaRPr lang="en-US" sz="1600" i="1">
              <a:solidFill>
                <a:srgbClr val="008000"/>
              </a:solidFill>
              <a:latin typeface="Century Schoolbook" pitchFamily="18" charset="0"/>
            </a:endParaRPr>
          </a:p>
          <a:p>
            <a:pPr marL="146050" indent="-457200" algn="just">
              <a:spcBef>
                <a:spcPts val="350"/>
              </a:spcBef>
              <a:buSzPct val="100000"/>
              <a:buFont typeface="Lucida Sans Unicode" pitchFamily="34" charset="0"/>
              <a:buAutoNum type="alphaLcPeriod" startAt="3"/>
            </a:pPr>
            <a:r>
              <a:rPr lang="en-US" sz="2000">
                <a:latin typeface="Comic Sans MS" pitchFamily="66" charset="0"/>
                <a:cs typeface="Times New Roman" pitchFamily="18" charset="0"/>
              </a:rPr>
              <a:t>Derivative Financial Instruments (Futures &amp; Options). </a:t>
            </a:r>
            <a:r>
              <a:rPr lang="en-US" sz="1600" i="1">
                <a:solidFill>
                  <a:srgbClr val="008000"/>
                </a:solidFill>
                <a:latin typeface="Century Schoolbook" pitchFamily="18" charset="0"/>
              </a:rPr>
              <a:t>[These are assets       held for Trade / Sale.]</a:t>
            </a:r>
            <a:endParaRPr lang="en-US" sz="160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71414"/>
            <a:ext cx="8858312" cy="121444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u="sng" cap="small" dirty="0" smtClean="0">
                <a:latin typeface="Comic Sans MS" pitchFamily="66" charset="0"/>
              </a:rPr>
              <a:t>Classification of Current Liability and Non-Current Liability</a:t>
            </a:r>
            <a:endParaRPr lang="en-IN" sz="3600" u="sng" cap="small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8" y="1500188"/>
            <a:ext cx="8829675" cy="4786312"/>
          </a:xfrm>
        </p:spPr>
        <p:txBody>
          <a:bodyPr>
            <a:normAutofit/>
          </a:bodyPr>
          <a:lstStyle/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400" dirty="0" smtClean="0">
                <a:latin typeface="Comic Sans MS" pitchFamily="66" charset="0"/>
              </a:rPr>
              <a:t>	If any liability qualify </a:t>
            </a:r>
            <a:r>
              <a:rPr lang="en-US" sz="2800" u="sng" dirty="0" smtClean="0">
                <a:uFill>
                  <a:solidFill>
                    <a:srgbClr val="FF0000"/>
                  </a:solidFill>
                </a:uFill>
                <a:latin typeface="Comic Sans MS" pitchFamily="66" charset="0"/>
              </a:rPr>
              <a:t>any</a:t>
            </a:r>
            <a:r>
              <a:rPr lang="en-US" sz="2400" dirty="0" smtClean="0">
                <a:latin typeface="Comic Sans MS" pitchFamily="66" charset="0"/>
              </a:rPr>
              <a:t> of the following conditions then such liability will be classified as Current Liability (C.L.) :</a:t>
            </a:r>
          </a:p>
          <a:p>
            <a:pPr marL="566928" indent="-457200" algn="just" eaLnBrk="1" fontAlgn="auto" hangingPunct="1">
              <a:spcAft>
                <a:spcPts val="0"/>
              </a:spcAft>
              <a:buClrTx/>
              <a:buSzPct val="100000"/>
              <a:buFont typeface="+mj-lt"/>
              <a:buAutoNum type="alphaLcParenR"/>
              <a:defRPr/>
            </a:pPr>
            <a:endParaRPr lang="en-US" sz="2400" dirty="0" smtClean="0">
              <a:latin typeface="Comic Sans MS" pitchFamily="66" charset="0"/>
            </a:endParaRPr>
          </a:p>
          <a:p>
            <a:pPr marL="566928" lvl="2" indent="-457200" algn="just" eaLnBrk="1" fontAlgn="auto" hangingPunct="1">
              <a:spcBef>
                <a:spcPts val="400"/>
              </a:spcBef>
              <a:spcAft>
                <a:spcPts val="0"/>
              </a:spcAft>
              <a:buClrTx/>
              <a:buFont typeface="+mj-lt"/>
              <a:buAutoNum type="alphaLcParenR"/>
              <a:defRPr/>
            </a:pPr>
            <a:r>
              <a:rPr lang="en-US" sz="2400" dirty="0" smtClean="0">
                <a:latin typeface="Comic Sans MS" pitchFamily="66" charset="0"/>
              </a:rPr>
              <a:t>Liability is </a:t>
            </a:r>
            <a:r>
              <a:rPr lang="en-US" sz="2400" u="sng" dirty="0" smtClean="0">
                <a:uFill>
                  <a:solidFill>
                    <a:srgbClr val="FF0000"/>
                  </a:solidFill>
                </a:uFill>
                <a:latin typeface="Comic Sans MS" pitchFamily="66" charset="0"/>
              </a:rPr>
              <a:t>expected to</a:t>
            </a:r>
            <a:r>
              <a:rPr lang="en-US" sz="2400" dirty="0" smtClean="0">
                <a:latin typeface="Comic Sans MS" pitchFamily="66" charset="0"/>
              </a:rPr>
              <a:t> be paid / settle within 12 months from </a:t>
            </a:r>
            <a:r>
              <a:rPr lang="en-US" sz="2400" u="sng" dirty="0" smtClean="0">
                <a:uFill>
                  <a:solidFill>
                    <a:srgbClr val="FF0000"/>
                  </a:solidFill>
                </a:uFill>
                <a:latin typeface="Comic Sans MS" pitchFamily="66" charset="0"/>
              </a:rPr>
              <a:t>Reporting Date</a:t>
            </a:r>
            <a:r>
              <a:rPr lang="en-US" sz="2400" dirty="0" smtClean="0">
                <a:latin typeface="Comic Sans MS" pitchFamily="66" charset="0"/>
              </a:rPr>
              <a:t>.</a:t>
            </a:r>
            <a:endParaRPr lang="en-US" sz="1800" i="1" dirty="0" smtClean="0">
              <a:solidFill>
                <a:srgbClr val="008000"/>
              </a:solidFill>
              <a:latin typeface="Century Schoolbook" pitchFamily="18" charset="0"/>
              <a:cs typeface="Arial" pitchFamily="34" charset="0"/>
            </a:endParaRPr>
          </a:p>
          <a:p>
            <a:pPr marL="566928" indent="-457200" algn="just" eaLnBrk="1" fontAlgn="auto" hangingPunct="1">
              <a:spcAft>
                <a:spcPts val="0"/>
              </a:spcAft>
              <a:buClrTx/>
              <a:buSzPct val="100000"/>
              <a:buFont typeface="+mj-lt"/>
              <a:buAutoNum type="alphaLcParenR"/>
              <a:defRPr/>
            </a:pPr>
            <a:endParaRPr lang="en-US" sz="2400" dirty="0" smtClean="0">
              <a:latin typeface="Comic Sans MS" pitchFamily="66" charset="0"/>
            </a:endParaRPr>
          </a:p>
          <a:p>
            <a:pPr marL="566928" indent="-457200" algn="just" eaLnBrk="1" fontAlgn="auto" hangingPunct="1">
              <a:spcAft>
                <a:spcPts val="0"/>
              </a:spcAft>
              <a:buClrTx/>
              <a:buSzPct val="100000"/>
              <a:buFont typeface="+mj-lt"/>
              <a:buAutoNum type="alphaLcParenR" startAt="2"/>
              <a:defRPr/>
            </a:pPr>
            <a:r>
              <a:rPr lang="en-US" sz="2400" dirty="0" smtClean="0">
                <a:latin typeface="Comic Sans MS" pitchFamily="66" charset="0"/>
              </a:rPr>
              <a:t>Liability is </a:t>
            </a:r>
            <a:r>
              <a:rPr lang="en-US" sz="2400" u="sng" dirty="0" smtClean="0">
                <a:uFill>
                  <a:solidFill>
                    <a:srgbClr val="FF0000"/>
                  </a:solidFill>
                </a:uFill>
                <a:latin typeface="Comic Sans MS" pitchFamily="66" charset="0"/>
              </a:rPr>
              <a:t>expected to</a:t>
            </a:r>
            <a:r>
              <a:rPr lang="en-US" sz="2400" dirty="0" smtClean="0">
                <a:latin typeface="Comic Sans MS" pitchFamily="66" charset="0"/>
              </a:rPr>
              <a:t> be paid / settle within Operating cycle.</a:t>
            </a:r>
            <a:endParaRPr lang="en-US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1060704" lvl="2" indent="-457200" algn="just" eaLnBrk="1" fontAlgn="auto" hangingPunct="1">
              <a:spcAft>
                <a:spcPts val="0"/>
              </a:spcAft>
              <a:buClrTx/>
              <a:buFont typeface="Wingdings 2"/>
              <a:buNone/>
              <a:defRPr/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Note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: If Entity has right to defer any liability beyond 12 months, it’ll be assumed that such right will be exercised and liability classified as Non-Current Liability.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/>
          <p:cNvSpPr txBox="1">
            <a:spLocks/>
          </p:cNvSpPr>
          <p:nvPr/>
        </p:nvSpPr>
        <p:spPr bwMode="auto">
          <a:xfrm>
            <a:off x="142875" y="285750"/>
            <a:ext cx="882967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46050" indent="-457200" algn="just">
              <a:spcBef>
                <a:spcPts val="350"/>
              </a:spcBef>
              <a:buSzPct val="100000"/>
              <a:buFont typeface="Wingdings 2" pitchFamily="18" charset="2"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Following is an example showing Classification of Current Liability (CL) and Non-Current Liability (NCL):</a:t>
            </a:r>
          </a:p>
          <a:p>
            <a:pPr marL="146050" indent="-457200" algn="just">
              <a:spcBef>
                <a:spcPts val="350"/>
              </a:spcBef>
              <a:buSzPct val="100000"/>
              <a:buFont typeface="Wingdings 2" pitchFamily="18" charset="2"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Liab.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O.C.(months)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Right to Defer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Expected Payment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Classify</a:t>
            </a:r>
          </a:p>
          <a:p>
            <a:pPr marL="146050" indent="-457200" algn="just">
              <a:spcBef>
                <a:spcPts val="350"/>
              </a:spcBef>
              <a:buSzPct val="100000"/>
              <a:buFont typeface="Wingdings 2" pitchFamily="18" charset="2"/>
              <a:buNone/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				     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(months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)	      </a:t>
            </a:r>
            <a:r>
              <a:rPr lang="en-US" b="1" u="sng">
                <a:latin typeface="Times New Roman" pitchFamily="18" charset="0"/>
                <a:cs typeface="Times New Roman" pitchFamily="18" charset="0"/>
              </a:rPr>
              <a:t>(months)</a:t>
            </a:r>
          </a:p>
          <a:p>
            <a:pPr marL="146050" indent="-457200" algn="just">
              <a:spcBef>
                <a:spcPts val="350"/>
              </a:spcBef>
              <a:buSzPct val="100000"/>
              <a:buFont typeface="Wingdings 2" pitchFamily="18" charset="2"/>
              <a:buNone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A	       14		          8		          3</a:t>
            </a:r>
            <a:r>
              <a:rPr lang="en-US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*			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C.L.</a:t>
            </a:r>
          </a:p>
          <a:p>
            <a:pPr marL="146050" indent="-457200" algn="just">
              <a:spcBef>
                <a:spcPts val="350"/>
              </a:spcBef>
              <a:buSzPct val="100000"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B	       19		         14		          3			C.L.</a:t>
            </a:r>
          </a:p>
          <a:p>
            <a:pPr marL="146050" indent="-457200" algn="just">
              <a:spcBef>
                <a:spcPts val="350"/>
              </a:spcBef>
              <a:buSzPct val="100000"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C	        9		         15		         10			N.C.L.</a:t>
            </a:r>
          </a:p>
          <a:p>
            <a:pPr marL="146050" indent="-457200" algn="just">
              <a:spcBef>
                <a:spcPts val="350"/>
              </a:spcBef>
              <a:buSzPct val="100000"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D	        8		           2		          8			C.L.</a:t>
            </a:r>
          </a:p>
          <a:p>
            <a:pPr marL="146050" indent="-457200" algn="just">
              <a:spcBef>
                <a:spcPts val="350"/>
              </a:spcBef>
              <a:buSzPct val="100000"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E	        8		           2		          8			C.L.</a:t>
            </a:r>
          </a:p>
          <a:p>
            <a:pPr marL="146050" indent="-457200" algn="just">
              <a:spcBef>
                <a:spcPts val="350"/>
              </a:spcBef>
              <a:buSzPct val="100000"/>
            </a:pPr>
            <a:r>
              <a:rPr lang="en-US">
                <a:latin typeface="Times New Roman" pitchFamily="18" charset="0"/>
                <a:cs typeface="Times New Roman" pitchFamily="18" charset="0"/>
              </a:rPr>
              <a:t>	   F	      13		          --		       12.5			C.L.</a:t>
            </a:r>
          </a:p>
          <a:p>
            <a:pPr marL="146050" indent="-457200" algn="just">
              <a:buFont typeface="Wingdings 2" pitchFamily="18" charset="2"/>
              <a:buNone/>
            </a:pPr>
            <a:r>
              <a:rPr lang="en-US" sz="1600" i="1">
                <a:solidFill>
                  <a:srgbClr val="008000"/>
                </a:solidFill>
                <a:latin typeface="Century Schoolbook" pitchFamily="18" charset="0"/>
              </a:rPr>
              <a:t>	[If Operating Cycle period or 12 months whichever is Higher of al liability </a:t>
            </a:r>
            <a:r>
              <a:rPr lang="en-US" sz="1600" b="1" i="1">
                <a:solidFill>
                  <a:srgbClr val="008000"/>
                </a:solidFill>
                <a:latin typeface="Century Schoolbook" pitchFamily="18" charset="0"/>
              </a:rPr>
              <a:t>is HIGHER than</a:t>
            </a:r>
            <a:r>
              <a:rPr lang="en-US" sz="1600" i="1">
                <a:solidFill>
                  <a:srgbClr val="008000"/>
                </a:solidFill>
                <a:latin typeface="Century Schoolbook" pitchFamily="18" charset="0"/>
              </a:rPr>
              <a:t> the Sum of Expected payment period and Right to Defer period, then the said liability will be classified as a Current Liability.</a:t>
            </a:r>
          </a:p>
          <a:p>
            <a:pPr marL="146050" indent="-457200" algn="just">
              <a:buFont typeface="Wingdings 2" pitchFamily="18" charset="2"/>
              <a:buNone/>
            </a:pPr>
            <a:r>
              <a:rPr lang="en-US" sz="1600" i="1">
                <a:solidFill>
                  <a:srgbClr val="008000"/>
                </a:solidFill>
                <a:latin typeface="Century Schoolbook" pitchFamily="18" charset="0"/>
              </a:rPr>
              <a:t>	</a:t>
            </a:r>
            <a:r>
              <a:rPr lang="en-US" sz="1600" b="1" i="1">
                <a:solidFill>
                  <a:srgbClr val="008000"/>
                </a:solidFill>
                <a:latin typeface="Century Schoolbook" pitchFamily="18" charset="0"/>
              </a:rPr>
              <a:t>* </a:t>
            </a:r>
            <a:r>
              <a:rPr lang="en-US" sz="1600" i="1">
                <a:solidFill>
                  <a:srgbClr val="008000"/>
                </a:solidFill>
                <a:latin typeface="Century Schoolbook" pitchFamily="18" charset="0"/>
              </a:rPr>
              <a:t>Further 8 months can be delayed after expiry of 3 months.]</a:t>
            </a:r>
            <a:endParaRPr lang="en-US" sz="1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46050" indent="-457200" algn="just">
              <a:spcBef>
                <a:spcPts val="350"/>
              </a:spcBef>
              <a:buSzPct val="100000"/>
            </a:pP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marL="146050" indent="-457200" algn="just">
              <a:spcBef>
                <a:spcPts val="350"/>
              </a:spcBef>
              <a:buSzPct val="100000"/>
              <a:buFont typeface="Lucida Sans Unicode" pitchFamily="34" charset="0"/>
              <a:buAutoNum type="alphaLcPeriod" startAt="3"/>
            </a:pPr>
            <a:r>
              <a:rPr lang="en-US" sz="2000">
                <a:latin typeface="Comic Sans MS" pitchFamily="66" charset="0"/>
                <a:cs typeface="Times New Roman" pitchFamily="18" charset="0"/>
              </a:rPr>
              <a:t>Liabilities held for Trade are Current Liability (Derivative Liability).</a:t>
            </a:r>
          </a:p>
          <a:p>
            <a:pPr marL="146050" indent="-457200" algn="just">
              <a:spcBef>
                <a:spcPts val="350"/>
              </a:spcBef>
              <a:buSzPct val="100000"/>
            </a:pPr>
            <a:r>
              <a:rPr lang="en-US" sz="2000" i="1">
                <a:solidFill>
                  <a:srgbClr val="008000"/>
                </a:solidFill>
                <a:latin typeface="Comic Sans MS" pitchFamily="66" charset="0"/>
                <a:cs typeface="Times New Roman" pitchFamily="18" charset="0"/>
              </a:rPr>
              <a:t>	</a:t>
            </a:r>
            <a:r>
              <a:rPr lang="en-US" sz="1600" i="1">
                <a:solidFill>
                  <a:srgbClr val="008000"/>
                </a:solidFill>
                <a:latin typeface="Century Schoolbook" pitchFamily="18" charset="0"/>
              </a:rPr>
              <a:t>[Say in Case of Insurance company, Banks hedging Forex losses, etc. which generally charges a premium amount for giving such cover.]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1000125" y="71438"/>
          <a:ext cx="8072438" cy="66595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72074"/>
                <a:gridCol w="857256"/>
                <a:gridCol w="857280"/>
                <a:gridCol w="642942"/>
                <a:gridCol w="642942"/>
              </a:tblGrid>
              <a:tr h="118032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u="sng" dirty="0" smtClean="0">
                          <a:latin typeface="Comic Sans MS" pitchFamily="66" charset="0"/>
                        </a:rPr>
                        <a:t>PARTICULARS</a:t>
                      </a:r>
                      <a:endParaRPr lang="en-IN" sz="1600" b="1" u="sng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sng" dirty="0" smtClean="0">
                          <a:latin typeface="Comic Sans MS" pitchFamily="66" charset="0"/>
                        </a:rPr>
                        <a:t>C.Y.</a:t>
                      </a:r>
                      <a:endParaRPr lang="en-IN" sz="1600" b="1" u="sng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sng" dirty="0" smtClean="0">
                          <a:latin typeface="Comic Sans MS" pitchFamily="66" charset="0"/>
                        </a:rPr>
                        <a:t>P.Y.</a:t>
                      </a:r>
                      <a:endParaRPr lang="en-IN" sz="1600" b="1" u="sng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87922">
                <a:tc gridSpan="3">
                  <a:txBody>
                    <a:bodyPr/>
                    <a:lstStyle/>
                    <a:p>
                      <a:r>
                        <a:rPr lang="en-US" sz="1300" u="none" dirty="0" smtClean="0">
                          <a:latin typeface="Comic Sans MS" pitchFamily="66" charset="0"/>
                        </a:rPr>
                        <a:t>Revenue</a:t>
                      </a:r>
                      <a:r>
                        <a:rPr lang="en-US" sz="1300" u="none" baseline="0" dirty="0" smtClean="0">
                          <a:latin typeface="Comic Sans MS" pitchFamily="66" charset="0"/>
                        </a:rPr>
                        <a:t> from Operations</a:t>
                      </a:r>
                    </a:p>
                    <a:p>
                      <a:r>
                        <a:rPr lang="en-US" sz="1300" u="none" baseline="0" dirty="0" smtClean="0">
                          <a:latin typeface="Comic Sans MS" pitchFamily="66" charset="0"/>
                        </a:rPr>
                        <a:t>Other Income (Dividends, Interest, etc.)</a:t>
                      </a:r>
                      <a:endParaRPr lang="en-IN" sz="1300" u="none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algn="ctr"/>
                      <a:r>
                        <a:rPr lang="en-US" sz="1300" smtClean="0">
                          <a:latin typeface="Comic Sans MS" pitchFamily="66" charset="0"/>
                        </a:rPr>
                        <a:t>xxx</a:t>
                      </a:r>
                      <a:endParaRPr lang="en-IN" sz="13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algn="ctr"/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160320">
                <a:tc gridSpan="3">
                  <a:txBody>
                    <a:bodyPr/>
                    <a:lstStyle/>
                    <a:p>
                      <a:pPr algn="r"/>
                      <a:r>
                        <a:rPr lang="en-US" sz="1300" b="1" dirty="0" smtClean="0">
                          <a:latin typeface="Comic Sans MS" pitchFamily="66" charset="0"/>
                        </a:rPr>
                        <a:t>Total (A)</a:t>
                      </a:r>
                      <a:endParaRPr lang="en-IN" sz="1300" b="1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latin typeface="Comic Sans MS" pitchFamily="66" charset="0"/>
                        </a:rPr>
                        <a:t>xxx</a:t>
                      </a:r>
                      <a:endParaRPr lang="en-IN" sz="1300" b="1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latin typeface="Comic Sans MS" pitchFamily="66" charset="0"/>
                        </a:rPr>
                        <a:t>xxx</a:t>
                      </a:r>
                      <a:endParaRPr lang="en-IN" sz="1300" b="1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190774">
                <a:tc gridSpan="3">
                  <a:txBody>
                    <a:bodyPr/>
                    <a:lstStyle/>
                    <a:p>
                      <a:r>
                        <a:rPr lang="en-US" sz="1300" dirty="0" smtClean="0">
                          <a:latin typeface="Comic Sans MS" pitchFamily="66" charset="0"/>
                        </a:rPr>
                        <a:t>Cost</a:t>
                      </a:r>
                      <a:r>
                        <a:rPr lang="en-US" sz="1300" baseline="0" dirty="0" smtClean="0">
                          <a:latin typeface="Comic Sans MS" pitchFamily="66" charset="0"/>
                        </a:rPr>
                        <a:t> of Goods Sold</a:t>
                      </a:r>
                    </a:p>
                    <a:p>
                      <a:r>
                        <a:rPr lang="en-US" sz="1300" baseline="0" dirty="0" smtClean="0">
                          <a:latin typeface="Comic Sans MS" pitchFamily="66" charset="0"/>
                        </a:rPr>
                        <a:t>Factory Expenses</a:t>
                      </a:r>
                    </a:p>
                    <a:p>
                      <a:r>
                        <a:rPr lang="en-US" sz="1300" baseline="0" dirty="0" smtClean="0">
                          <a:latin typeface="Comic Sans MS" pitchFamily="66" charset="0"/>
                        </a:rPr>
                        <a:t>Administrative Expenses</a:t>
                      </a:r>
                    </a:p>
                    <a:p>
                      <a:r>
                        <a:rPr lang="en-US" sz="1300" baseline="0" dirty="0" smtClean="0">
                          <a:latin typeface="Comic Sans MS" pitchFamily="66" charset="0"/>
                        </a:rPr>
                        <a:t>Selling Expenses</a:t>
                      </a:r>
                    </a:p>
                    <a:p>
                      <a:r>
                        <a:rPr lang="en-US" sz="1300" baseline="0" dirty="0" smtClean="0">
                          <a:latin typeface="Comic Sans MS" pitchFamily="66" charset="0"/>
                        </a:rPr>
                        <a:t>Depreciation</a:t>
                      </a:r>
                    </a:p>
                    <a:p>
                      <a:r>
                        <a:rPr lang="en-US" sz="1300" baseline="0" dirty="0" smtClean="0">
                          <a:latin typeface="Comic Sans MS" pitchFamily="66" charset="0"/>
                        </a:rPr>
                        <a:t>Finance Expense</a:t>
                      </a:r>
                      <a:endParaRPr lang="en-IN" sz="1300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197478">
                <a:tc gridSpan="3">
                  <a:txBody>
                    <a:bodyPr/>
                    <a:lstStyle/>
                    <a:p>
                      <a:pPr algn="r"/>
                      <a:r>
                        <a:rPr kumimoji="0" lang="en-US" sz="1300" b="1" u="none" kern="1200" baseline="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Total (B)</a:t>
                      </a:r>
                      <a:endParaRPr kumimoji="0" lang="en-IN" sz="1300" b="1" u="none" kern="1200" baseline="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Comic Sans MS" pitchFamily="66" charset="0"/>
                        </a:rPr>
                        <a:t>xxx</a:t>
                      </a:r>
                      <a:endParaRPr lang="en-IN" sz="13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latin typeface="Comic Sans MS" pitchFamily="66" charset="0"/>
                        </a:rPr>
                        <a:t>xxx</a:t>
                      </a:r>
                      <a:endParaRPr lang="en-IN" sz="1300" b="1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137472">
                <a:tc gridSpan="3">
                  <a:txBody>
                    <a:bodyPr/>
                    <a:lstStyle/>
                    <a:p>
                      <a:pPr algn="r"/>
                      <a:r>
                        <a:rPr lang="en-US" sz="1300" dirty="0" smtClean="0">
                          <a:latin typeface="Comic Sans MS" pitchFamily="66" charset="0"/>
                        </a:rPr>
                        <a:t>       Profit</a:t>
                      </a:r>
                      <a:r>
                        <a:rPr lang="en-US" sz="1300" baseline="0" dirty="0" smtClean="0">
                          <a:latin typeface="Comic Sans MS" pitchFamily="66" charset="0"/>
                        </a:rPr>
                        <a:t> before Extra-Ordinary &amp; Exceptional Items </a:t>
                      </a:r>
                      <a:r>
                        <a:rPr lang="en-US" sz="1300" b="1" baseline="0" dirty="0" smtClean="0">
                          <a:latin typeface="Comic Sans MS" pitchFamily="66" charset="0"/>
                        </a:rPr>
                        <a:t>(A – B)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 smtClean="0">
                          <a:latin typeface="Comic Sans MS" pitchFamily="66" charset="0"/>
                        </a:rPr>
                        <a:t>( - ) Exceptional</a:t>
                      </a:r>
                      <a:r>
                        <a:rPr lang="en-US" sz="1300" b="0" baseline="0" dirty="0" smtClean="0">
                          <a:latin typeface="Comic Sans MS" pitchFamily="66" charset="0"/>
                        </a:rPr>
                        <a:t> Items </a:t>
                      </a:r>
                      <a:r>
                        <a:rPr lang="en-US" sz="1300" b="0" i="1" u="none" kern="1200" baseline="0" dirty="0" smtClean="0">
                          <a:solidFill>
                            <a:srgbClr val="008000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[given in Paragraph 14 of AS-5]</a:t>
                      </a:r>
                      <a:endParaRPr lang="en-IN" sz="1300" b="0" i="1" u="none" kern="1200" baseline="0" dirty="0" smtClean="0">
                        <a:solidFill>
                          <a:srgbClr val="008000"/>
                        </a:solidFill>
                        <a:latin typeface="Century Schoolbook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u="sng" dirty="0" smtClean="0">
                          <a:latin typeface="Comic Sans MS" pitchFamily="66" charset="0"/>
                        </a:rPr>
                        <a:t>xxx</a:t>
                      </a:r>
                      <a:endParaRPr lang="en-IN" sz="1300" u="sng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u="sng" dirty="0" smtClean="0">
                          <a:latin typeface="Comic Sans MS" pitchFamily="66" charset="0"/>
                        </a:rPr>
                        <a:t>xxx</a:t>
                      </a:r>
                      <a:endParaRPr lang="en-IN" sz="1300" u="sng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31774">
                <a:tc gridSpan="3">
                  <a:txBody>
                    <a:bodyPr/>
                    <a:lstStyle/>
                    <a:p>
                      <a:pPr algn="r"/>
                      <a:r>
                        <a:rPr lang="en-US" sz="1300" dirty="0" smtClean="0">
                          <a:latin typeface="Comic Sans MS" pitchFamily="66" charset="0"/>
                        </a:rPr>
                        <a:t>Profit before Extra-Ordinary Items</a:t>
                      </a:r>
                      <a:endParaRPr lang="en-IN" sz="1300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147932">
                <a:tc gridSpan="3">
                  <a:txBody>
                    <a:bodyPr/>
                    <a:lstStyle/>
                    <a:p>
                      <a:r>
                        <a:rPr lang="en-US" sz="1300" dirty="0" smtClean="0">
                          <a:latin typeface="Comic Sans MS" pitchFamily="66" charset="0"/>
                        </a:rPr>
                        <a:t>( </a:t>
                      </a:r>
                      <a:r>
                        <a:rPr lang="en-US" sz="1300" i="0" u="sng" dirty="0" smtClean="0">
                          <a:latin typeface="Comic Sans MS" pitchFamily="66" charset="0"/>
                        </a:rPr>
                        <a:t>+</a:t>
                      </a:r>
                      <a:r>
                        <a:rPr lang="en-US" sz="1300" i="0" u="none" dirty="0" smtClean="0">
                          <a:latin typeface="Comic Sans MS" pitchFamily="66" charset="0"/>
                        </a:rPr>
                        <a:t> ) Extra-Ordinary Items </a:t>
                      </a:r>
                      <a:r>
                        <a:rPr lang="en-US" sz="1300" b="0" i="1" u="none" kern="1200" baseline="0" dirty="0" smtClean="0">
                          <a:solidFill>
                            <a:srgbClr val="008000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[AS-5]</a:t>
                      </a:r>
                      <a:endParaRPr lang="en-IN" sz="1300" b="0" i="1" u="none" kern="1200" baseline="0" dirty="0">
                        <a:solidFill>
                          <a:srgbClr val="008000"/>
                        </a:solidFill>
                        <a:latin typeface="Century Schoolbook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u="sng" baseline="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u="sng" baseline="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173014">
                <a:tc gridSpan="3">
                  <a:txBody>
                    <a:bodyPr/>
                    <a:lstStyle/>
                    <a:p>
                      <a:pPr algn="r"/>
                      <a:r>
                        <a:rPr lang="en-US" sz="1300" b="0" i="0" u="none" dirty="0" smtClean="0">
                          <a:latin typeface="Comic Sans MS" pitchFamily="66" charset="0"/>
                        </a:rPr>
                        <a:t>Profit Before Tax (PBT)</a:t>
                      </a:r>
                      <a:endParaRPr lang="en-IN" sz="1300" b="0" i="0" u="none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123194">
                <a:tc gridSpan="3">
                  <a:txBody>
                    <a:bodyPr/>
                    <a:lstStyle/>
                    <a:p>
                      <a:r>
                        <a:rPr lang="en-US" sz="1300" b="0" i="0" u="none" dirty="0" smtClean="0">
                          <a:latin typeface="Comic Sans MS" pitchFamily="66" charset="0"/>
                        </a:rPr>
                        <a:t>( - ) Tax Expense</a:t>
                      </a:r>
                      <a:endParaRPr lang="en-IN" sz="1300" b="0" i="0" u="none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u="sng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sng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139370">
                <a:tc gridSpan="3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 dirty="0" smtClean="0">
                          <a:latin typeface="Comic Sans MS" pitchFamily="66" charset="0"/>
                        </a:rPr>
                        <a:t>Profit After Tax (PAT)</a:t>
                      </a:r>
                      <a:endParaRPr lang="en-IN" sz="1300" b="0" i="0" u="none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0" u="sng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0" u="sng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146058">
                <a:tc gridSpan="3">
                  <a:txBody>
                    <a:bodyPr/>
                    <a:lstStyle/>
                    <a:p>
                      <a:endParaRPr lang="en-IN" sz="1300" b="0" i="0" u="none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b="0" i="0" u="none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i="0" u="none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300" b="0" i="0" u="none" dirty="0" smtClean="0">
                          <a:latin typeface="Comic Sans MS" pitchFamily="66" charset="0"/>
                        </a:rPr>
                        <a:t>Profit</a:t>
                      </a:r>
                      <a:r>
                        <a:rPr lang="en-US" sz="1300" b="0" i="0" u="none" baseline="0" dirty="0" smtClean="0">
                          <a:latin typeface="Comic Sans MS" pitchFamily="66" charset="0"/>
                        </a:rPr>
                        <a:t> from Continuing Operations (after Tax) </a:t>
                      </a:r>
                      <a:r>
                        <a:rPr lang="en-US" sz="1300" b="0" i="1" u="none" baseline="0" dirty="0" smtClean="0">
                          <a:solidFill>
                            <a:srgbClr val="008000"/>
                          </a:solidFill>
                          <a:latin typeface="Century Schoolbook" pitchFamily="18" charset="0"/>
                        </a:rPr>
                        <a:t>[Req. of AS-24]</a:t>
                      </a:r>
                    </a:p>
                    <a:p>
                      <a:r>
                        <a:rPr lang="en-US" sz="1300" b="0" i="0" u="none" baseline="0" dirty="0" smtClean="0">
                          <a:latin typeface="Comic Sans MS" pitchFamily="66" charset="0"/>
                        </a:rPr>
                        <a:t>Profit from Dis-Continu</a:t>
                      </a:r>
                      <a:r>
                        <a:rPr lang="en-US" sz="1300" b="0" i="0" u="sng" baseline="0" dirty="0" smtClean="0">
                          <a:uFill>
                            <a:solidFill>
                              <a:srgbClr val="FF0000"/>
                            </a:solidFill>
                          </a:uFill>
                          <a:latin typeface="Comic Sans MS" pitchFamily="66" charset="0"/>
                        </a:rPr>
                        <a:t>ing</a:t>
                      </a:r>
                      <a:r>
                        <a:rPr lang="en-US" sz="1300" b="0" i="0" u="none" baseline="0" dirty="0" smtClean="0">
                          <a:latin typeface="Comic Sans MS" pitchFamily="66" charset="0"/>
                        </a:rPr>
                        <a:t> Operations (before Tax)</a:t>
                      </a:r>
                    </a:p>
                    <a:p>
                      <a:r>
                        <a:rPr lang="en-US" sz="1300" b="0" i="0" u="none" baseline="0" dirty="0" smtClean="0">
                          <a:latin typeface="Comic Sans MS" pitchFamily="66" charset="0"/>
                        </a:rPr>
                        <a:t>( - ) Tax</a:t>
                      </a:r>
                      <a:endParaRPr lang="en-US" sz="1300" b="0" i="0" u="none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300" b="0" i="0" u="none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US" sz="1300" b="0" i="0" u="none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algn="ctr"/>
                      <a:r>
                        <a:rPr lang="en-US" sz="1300" b="0" i="0" u="sng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i="0" u="none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algn="ctr"/>
                      <a:endParaRPr lang="en-US" sz="1300" b="0" i="0" u="none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US" sz="1300" b="0" i="0" u="sng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i="0" u="none" baseline="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i="0" u="none" baseline="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 baseline="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i="0" u="none" baseline="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i="0" u="none" baseline="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 baseline="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endParaRPr lang="en-US" sz="1300" b="0" i="0" u="none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i="0" u="none" baseline="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i="0" u="none" baseline="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r>
                        <a:rPr lang="en-US" sz="1300" b="0" i="0" u="none" dirty="0" smtClean="0">
                          <a:latin typeface="Comic Sans MS" pitchFamily="66" charset="0"/>
                        </a:rPr>
                        <a:t>Earning Per Share: </a:t>
                      </a:r>
                      <a:r>
                        <a:rPr lang="en-US" sz="1300" b="0" i="1" u="none" kern="1200" baseline="0" dirty="0" smtClean="0">
                          <a:solidFill>
                            <a:srgbClr val="008000"/>
                          </a:solidFill>
                          <a:latin typeface="Century Schoolbook" pitchFamily="18" charset="0"/>
                          <a:ea typeface="+mn-ea"/>
                          <a:cs typeface="+mn-cs"/>
                        </a:rPr>
                        <a:t>[Requirement of AS-20]</a:t>
                      </a:r>
                    </a:p>
                    <a:p>
                      <a:r>
                        <a:rPr lang="en-US" sz="1300" b="0" i="0" u="none" dirty="0" smtClean="0">
                          <a:latin typeface="Comic Sans MS" pitchFamily="66" charset="0"/>
                        </a:rPr>
                        <a:t>          Basic</a:t>
                      </a:r>
                    </a:p>
                    <a:p>
                      <a:r>
                        <a:rPr lang="en-US" sz="1300" b="0" i="0" u="none" baseline="0" dirty="0" smtClean="0">
                          <a:latin typeface="Comic Sans MS" pitchFamily="66" charset="0"/>
                        </a:rPr>
                        <a:t>          Diluted</a:t>
                      </a:r>
                      <a:endParaRPr lang="en-US" sz="1300" b="0" i="0" u="none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i="0" u="none" baseline="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 baseline="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 baseline="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0" i="0" u="none" baseline="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 baseline="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 baseline="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1438" y="1214422"/>
            <a:ext cx="928662" cy="5509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P</a:t>
            </a:r>
          </a:p>
          <a:p>
            <a:pPr algn="ctr"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R</a:t>
            </a:r>
          </a:p>
          <a:p>
            <a:pPr algn="ctr"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O</a:t>
            </a:r>
          </a:p>
          <a:p>
            <a:pPr algn="ctr"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F</a:t>
            </a:r>
          </a:p>
          <a:p>
            <a:pPr algn="ctr"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I</a:t>
            </a:r>
          </a:p>
          <a:p>
            <a:pPr algn="ctr"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T</a:t>
            </a:r>
          </a:p>
          <a:p>
            <a:pPr algn="ctr">
              <a:defRPr/>
            </a:pPr>
            <a:endParaRPr lang="en-US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Cooper Black" pitchFamily="18" charset="0"/>
            </a:endParaRPr>
          </a:p>
          <a:p>
            <a:pPr algn="ctr"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&amp;</a:t>
            </a:r>
          </a:p>
          <a:p>
            <a:pPr algn="ctr">
              <a:defRPr/>
            </a:pPr>
            <a:endParaRPr lang="en-US" sz="2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Cooper Black" pitchFamily="18" charset="0"/>
            </a:endParaRPr>
          </a:p>
          <a:p>
            <a:pPr algn="ctr"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L</a:t>
            </a:r>
          </a:p>
          <a:p>
            <a:pPr algn="ctr"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O</a:t>
            </a:r>
          </a:p>
          <a:p>
            <a:pPr algn="ctr"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S</a:t>
            </a:r>
          </a:p>
          <a:p>
            <a:pPr algn="ctr"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S</a:t>
            </a:r>
          </a:p>
          <a:p>
            <a:pPr algn="ctr">
              <a:defRPr/>
            </a:pPr>
            <a:endParaRPr lang="en-US" sz="2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Cooper Black" pitchFamily="18" charset="0"/>
            </a:endParaRPr>
          </a:p>
          <a:p>
            <a:pPr algn="ctr">
              <a:defRPr/>
            </a:pPr>
            <a:r>
              <a:rPr lang="en-US" sz="2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A/C.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13" y="214313"/>
            <a:ext cx="1060450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u="sng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Format</a:t>
            </a:r>
          </a:p>
          <a:p>
            <a:pPr algn="ctr">
              <a:defRPr/>
            </a:pPr>
            <a:r>
              <a:rPr lang="en-US" sz="2000" b="1" u="sng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of</a:t>
            </a:r>
            <a:endParaRPr lang="en-IN" sz="2000" b="1" u="sng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214313" y="228600"/>
            <a:ext cx="8786812" cy="990600"/>
          </a:xfrm>
        </p:spPr>
        <p:txBody>
          <a:bodyPr/>
          <a:lstStyle/>
          <a:p>
            <a:r>
              <a:rPr lang="en-US" sz="4800" b="1" u="sng" smtClean="0"/>
              <a:t>Special Points to be Remembered:</a:t>
            </a:r>
            <a:endParaRPr lang="en-IN" sz="4800" b="1" u="sng" smtClean="0"/>
          </a:p>
        </p:txBody>
      </p:sp>
      <p:sp>
        <p:nvSpPr>
          <p:cNvPr id="46083" name="Content Placeholder 2"/>
          <p:cNvSpPr>
            <a:spLocks noGrp="1"/>
          </p:cNvSpPr>
          <p:nvPr>
            <p:ph sz="quarter" idx="1"/>
          </p:nvPr>
        </p:nvSpPr>
        <p:spPr>
          <a:xfrm>
            <a:off x="214313" y="1790700"/>
            <a:ext cx="8715375" cy="4495800"/>
          </a:xfrm>
        </p:spPr>
        <p:txBody>
          <a:bodyPr/>
          <a:lstStyle/>
          <a:p>
            <a:pPr algn="just"/>
            <a:r>
              <a:rPr lang="en-US" sz="2000" u="sng" smtClean="0">
                <a:latin typeface="Comic Sans MS" pitchFamily="66" charset="0"/>
              </a:rPr>
              <a:t>Miscellaneous Expenses / Deferred Revenue Expenses</a:t>
            </a:r>
            <a:r>
              <a:rPr lang="en-US" sz="2000" smtClean="0">
                <a:latin typeface="Comic Sans MS" pitchFamily="66" charset="0"/>
              </a:rPr>
              <a:t> : These items should not appear in New Balance Sheet format. As per Paragraph-56 of AS-26, Deferred Revenue expenses should be expensed in the year in which incurred.</a:t>
            </a:r>
          </a:p>
          <a:p>
            <a:pPr algn="just">
              <a:buFont typeface="Wingdings" pitchFamily="2" charset="2"/>
              <a:buNone/>
            </a:pPr>
            <a:r>
              <a:rPr lang="en-US" sz="1800" i="1" smtClean="0">
                <a:solidFill>
                  <a:srgbClr val="008000"/>
                </a:solidFill>
                <a:latin typeface="Century Schoolbook" pitchFamily="18" charset="0"/>
              </a:rPr>
              <a:t>	[For Exam Purpose, if any Deferred Revenue Expense is to be presented, then it’ll be shown as Non-Current Assets.]</a:t>
            </a:r>
          </a:p>
          <a:p>
            <a:pPr algn="just">
              <a:buFont typeface="Wingdings" pitchFamily="2" charset="2"/>
              <a:buNone/>
            </a:pPr>
            <a:endParaRPr lang="en-US" sz="1800" i="1" smtClean="0">
              <a:solidFill>
                <a:srgbClr val="008000"/>
              </a:solidFill>
              <a:latin typeface="Century Schoolbook" pitchFamily="18" charset="0"/>
            </a:endParaRPr>
          </a:p>
          <a:p>
            <a:pPr algn="just"/>
            <a:r>
              <a:rPr lang="en-US" sz="2000" u="sng" smtClean="0">
                <a:latin typeface="Comic Sans MS" pitchFamily="66" charset="0"/>
              </a:rPr>
              <a:t>Profit and Loss account Debit Balance</a:t>
            </a:r>
            <a:r>
              <a:rPr lang="en-US" sz="2000" smtClean="0">
                <a:latin typeface="Comic Sans MS" pitchFamily="66" charset="0"/>
              </a:rPr>
              <a:t> will be shown in Reserves and Surplus as Negative item. Therefore, Reserves &amp; Surplus can be negative also.</a:t>
            </a:r>
          </a:p>
          <a:p>
            <a:pPr algn="just"/>
            <a:endParaRPr lang="en-US" sz="2000" smtClean="0">
              <a:latin typeface="Comic Sans MS" pitchFamily="66" charset="0"/>
            </a:endParaRPr>
          </a:p>
          <a:p>
            <a:pPr algn="just"/>
            <a:r>
              <a:rPr lang="en-US" sz="2000" u="sng" smtClean="0">
                <a:latin typeface="Comic Sans MS" pitchFamily="66" charset="0"/>
              </a:rPr>
              <a:t>Proposed Dividend</a:t>
            </a:r>
            <a:r>
              <a:rPr lang="en-US" sz="2000" smtClean="0">
                <a:latin typeface="Comic Sans MS" pitchFamily="66" charset="0"/>
              </a:rPr>
              <a:t> is now not any liability. It is a part of Reserves and Surplus.</a:t>
            </a:r>
          </a:p>
          <a:p>
            <a:pPr algn="just">
              <a:buFont typeface="Wingdings" pitchFamily="2" charset="2"/>
              <a:buNone/>
            </a:pPr>
            <a:r>
              <a:rPr lang="en-US" sz="1800" i="1" smtClean="0">
                <a:solidFill>
                  <a:srgbClr val="008000"/>
                </a:solidFill>
                <a:latin typeface="Century Schoolbook" pitchFamily="18" charset="0"/>
              </a:rPr>
              <a:t>	[Unclaimed Dividend or Dividend Payable is Current Liability.]</a:t>
            </a:r>
            <a:endParaRPr lang="en-IN" sz="1800" u="sng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0" y="71438"/>
            <a:ext cx="9072563" cy="6500812"/>
          </a:xfrm>
        </p:spPr>
        <p:txBody>
          <a:bodyPr/>
          <a:lstStyle/>
          <a:p>
            <a:pPr algn="just"/>
            <a:r>
              <a:rPr lang="en-US" sz="2000" u="sng" smtClean="0">
                <a:latin typeface="Comic Sans MS" pitchFamily="66" charset="0"/>
              </a:rPr>
              <a:t>Rounding off the Figures</a:t>
            </a:r>
            <a:r>
              <a:rPr lang="en-US" sz="2000" smtClean="0">
                <a:latin typeface="Comic Sans MS" pitchFamily="66" charset="0"/>
              </a:rPr>
              <a:t> : </a:t>
            </a:r>
            <a:r>
              <a:rPr lang="en-US" sz="1800" i="1" smtClean="0">
                <a:solidFill>
                  <a:srgbClr val="008000"/>
                </a:solidFill>
                <a:latin typeface="Century Schoolbook" pitchFamily="18" charset="0"/>
              </a:rPr>
              <a:t>[Voluntary]</a:t>
            </a:r>
          </a:p>
          <a:p>
            <a:pPr lvl="1" algn="just">
              <a:buClr>
                <a:schemeClr val="accent2"/>
              </a:buClr>
              <a:buSzPct val="100000"/>
              <a:buFont typeface="Wingdings" pitchFamily="2" charset="2"/>
              <a:buChar char="ü"/>
            </a:pPr>
            <a:r>
              <a:rPr lang="en-US" sz="1700" smtClean="0">
                <a:latin typeface="Comic Sans MS" pitchFamily="66" charset="0"/>
              </a:rPr>
              <a:t>Turnover of less than Rs.100 Crs. – R/off to the nearest Hundreds, thousands, Lakhs or millions or decimal thereof.</a:t>
            </a:r>
          </a:p>
          <a:p>
            <a:pPr lvl="1" algn="just">
              <a:buClr>
                <a:schemeClr val="accent2"/>
              </a:buClr>
              <a:buSzPct val="100000"/>
              <a:buFont typeface="Wingdings" pitchFamily="2" charset="2"/>
              <a:buChar char="ü"/>
            </a:pPr>
            <a:r>
              <a:rPr lang="en-US" sz="1700" smtClean="0">
                <a:latin typeface="Comic Sans MS" pitchFamily="66" charset="0"/>
              </a:rPr>
              <a:t>Turnover of Rs.100 Crs. or more – R/off to the nearest Lakhs, millions, or Crores, or decimal thereof.</a:t>
            </a:r>
            <a:endParaRPr lang="en-US" sz="2000" smtClean="0">
              <a:latin typeface="Comic Sans MS" pitchFamily="66" charset="0"/>
            </a:endParaRPr>
          </a:p>
          <a:p>
            <a:pPr algn="just"/>
            <a:endParaRPr lang="en-US" sz="2000" smtClean="0">
              <a:latin typeface="Comic Sans MS" pitchFamily="66" charset="0"/>
            </a:endParaRPr>
          </a:p>
          <a:p>
            <a:pPr algn="just"/>
            <a:r>
              <a:rPr lang="en-US" sz="2000" u="sng" smtClean="0">
                <a:latin typeface="Comic Sans MS" pitchFamily="66" charset="0"/>
              </a:rPr>
              <a:t>Deferred Tax Assets / Liabilities</a:t>
            </a:r>
            <a:r>
              <a:rPr lang="en-US" sz="2000" smtClean="0">
                <a:latin typeface="Comic Sans MS" pitchFamily="66" charset="0"/>
              </a:rPr>
              <a:t> is to be disclosed under non-current assets / liabilities as the case may be instead of showing it separately as per the Old Schedule VI.</a:t>
            </a:r>
          </a:p>
          <a:p>
            <a:pPr algn="just"/>
            <a:endParaRPr lang="en-US" sz="2000" smtClean="0">
              <a:latin typeface="Comic Sans MS" pitchFamily="66" charset="0"/>
            </a:endParaRPr>
          </a:p>
          <a:p>
            <a:pPr algn="just"/>
            <a:r>
              <a:rPr lang="en-US" sz="2000" smtClean="0">
                <a:latin typeface="Comic Sans MS" pitchFamily="66" charset="0"/>
              </a:rPr>
              <a:t>Bank Balances in relation to ermarked balances, held as Margin money against borrowings, deposits with more than 12 months maturity, each of these to be shown separately.</a:t>
            </a:r>
          </a:p>
          <a:p>
            <a:pPr algn="just"/>
            <a:endParaRPr lang="en-US" sz="2000" smtClean="0">
              <a:latin typeface="Comic Sans MS" pitchFamily="66" charset="0"/>
            </a:endParaRPr>
          </a:p>
          <a:p>
            <a:pPr algn="just"/>
            <a:r>
              <a:rPr lang="en-US" sz="2000" smtClean="0">
                <a:latin typeface="Comic Sans MS" pitchFamily="66" charset="0"/>
              </a:rPr>
              <a:t>Sundry Creditors is named as Trade payables and there is no mention of micro and small enterprise disclosure.</a:t>
            </a:r>
          </a:p>
          <a:p>
            <a:pPr algn="just"/>
            <a:endParaRPr lang="en-US" sz="2000" smtClean="0">
              <a:latin typeface="Comic Sans MS" pitchFamily="66" charset="0"/>
            </a:endParaRPr>
          </a:p>
          <a:p>
            <a:pPr algn="just"/>
            <a:r>
              <a:rPr lang="en-US" sz="2000" smtClean="0">
                <a:latin typeface="Comic Sans MS" pitchFamily="66" charset="0"/>
              </a:rPr>
              <a:t>Any item of Income / Expenses which exceeds 1% of the revenue from operations or Rs.1 lakh, whichever is higher; to be disclosed separately.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3"/>
          <p:cNvSpPr>
            <a:spLocks noGrp="1"/>
          </p:cNvSpPr>
          <p:nvPr>
            <p:ph type="title"/>
          </p:nvPr>
        </p:nvSpPr>
        <p:spPr>
          <a:xfrm>
            <a:off x="214313" y="1571625"/>
            <a:ext cx="2608262" cy="1187450"/>
          </a:xfrm>
        </p:spPr>
        <p:txBody>
          <a:bodyPr/>
          <a:lstStyle/>
          <a:p>
            <a:r>
              <a:rPr lang="en-US" sz="5400" smtClean="0"/>
              <a:t>THANKS</a:t>
            </a:r>
            <a:endParaRPr lang="en-IN" sz="540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285750" y="4464050"/>
            <a:ext cx="5000625" cy="1751013"/>
          </a:xfrm>
        </p:spPr>
        <p:txBody>
          <a:bodyPr/>
          <a:lstStyle/>
          <a:p>
            <a:pPr>
              <a:defRPr/>
            </a:pPr>
            <a:r>
              <a:rPr lang="en-US" sz="2000" i="1" u="sng" dirty="0" smtClean="0">
                <a:solidFill>
                  <a:srgbClr val="003348"/>
                </a:solidFill>
              </a:rPr>
              <a:t>Prepared by:</a:t>
            </a:r>
          </a:p>
          <a:p>
            <a:pPr>
              <a:defRPr/>
            </a:pPr>
            <a:r>
              <a:rPr lang="en-US" sz="3600" b="1" cap="small" dirty="0" smtClean="0">
                <a:solidFill>
                  <a:srgbClr val="003348"/>
                </a:solidFill>
                <a:latin typeface="Cooper Black" pitchFamily="18" charset="0"/>
              </a:rPr>
              <a:t>Ankit </a:t>
            </a:r>
            <a:r>
              <a:rPr lang="en-US" sz="3600" b="1" cap="small" dirty="0" err="1" smtClean="0">
                <a:solidFill>
                  <a:srgbClr val="003348"/>
                </a:solidFill>
                <a:latin typeface="Cooper Black" pitchFamily="18" charset="0"/>
              </a:rPr>
              <a:t>Agrawal</a:t>
            </a:r>
            <a:endParaRPr lang="en-US" sz="2400" b="1" cap="small" dirty="0" smtClean="0">
              <a:solidFill>
                <a:srgbClr val="003348"/>
              </a:solidFill>
              <a:latin typeface="Cooper Black" pitchFamily="18" charset="0"/>
            </a:endParaRPr>
          </a:p>
          <a:p>
            <a:pPr>
              <a:defRPr/>
            </a:pPr>
            <a:r>
              <a:rPr lang="en-US" sz="2400" dirty="0" err="1" smtClean="0">
                <a:solidFill>
                  <a:srgbClr val="003348"/>
                </a:solidFill>
                <a:latin typeface="Cooper Black" pitchFamily="18" charset="0"/>
              </a:rPr>
              <a:t>Korba</a:t>
            </a:r>
            <a:r>
              <a:rPr lang="en-US" sz="2400" dirty="0" smtClean="0">
                <a:solidFill>
                  <a:srgbClr val="003348"/>
                </a:solidFill>
                <a:latin typeface="Cooper Black" pitchFamily="18" charset="0"/>
              </a:rPr>
              <a:t> (C.G.)</a:t>
            </a:r>
          </a:p>
          <a:p>
            <a:pPr>
              <a:defRPr/>
            </a:pPr>
            <a:r>
              <a:rPr lang="en-US" sz="1800" dirty="0" smtClean="0">
                <a:solidFill>
                  <a:srgbClr val="003348"/>
                </a:solidFill>
                <a:latin typeface="Century Schoolbook" pitchFamily="18" charset="0"/>
              </a:rPr>
              <a:t>E-Mail : ankitagrawal47@rediffmail.com</a:t>
            </a:r>
            <a:endParaRPr lang="en-IN" sz="2000" dirty="0">
              <a:solidFill>
                <a:srgbClr val="003348"/>
              </a:solidFill>
              <a:latin typeface="Century Schoolbook" pitchFamily="18" charset="0"/>
            </a:endParaRPr>
          </a:p>
        </p:txBody>
      </p:sp>
      <p:pic>
        <p:nvPicPr>
          <p:cNvPr id="48132" name="Picture Placeholder 6" descr="suit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289" r="5289"/>
          <a:stretch>
            <a:fillRect/>
          </a:stretch>
        </p:blipFill>
        <p:spPr>
          <a:xfrm rot="420000">
            <a:off x="3486150" y="1200150"/>
            <a:ext cx="4618038" cy="3930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063" y="0"/>
            <a:ext cx="2076450" cy="8572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200" b="1" i="1" u="sng" dirty="0" smtClean="0">
                <a:solidFill>
                  <a:schemeClr val="tx2">
                    <a:satMod val="130000"/>
                  </a:schemeClr>
                </a:solidFill>
              </a:rPr>
              <a:t>Preface</a:t>
            </a:r>
            <a:endParaRPr lang="en-IN" sz="4200" b="1" i="1" u="sng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1071563" y="1143000"/>
            <a:ext cx="7858125" cy="5429250"/>
          </a:xfrm>
        </p:spPr>
        <p:txBody>
          <a:bodyPr/>
          <a:lstStyle/>
          <a:p>
            <a:pPr algn="just" eaLnBrk="1" hangingPunct="1"/>
            <a:r>
              <a:rPr lang="en-US" sz="2800" smtClean="0">
                <a:latin typeface="Monotype Corsiva" pitchFamily="66" charset="0"/>
              </a:rPr>
              <a:t>The Information in this Presentation has been plugged from CA Parveen Sharma Sir’s class notes and Various other Internet sources.</a:t>
            </a:r>
          </a:p>
          <a:p>
            <a:pPr algn="just" eaLnBrk="1" hangingPunct="1"/>
            <a:r>
              <a:rPr lang="en-US" sz="2800" smtClean="0">
                <a:latin typeface="Monotype Corsiva" pitchFamily="66" charset="0"/>
              </a:rPr>
              <a:t>I have carefully analyzed the Revised Schedule VI and prepared the presentation accordingly, also I’ve added explanations for further clarification which are in </a:t>
            </a:r>
            <a:r>
              <a:rPr lang="en-US" sz="2800" smtClean="0">
                <a:solidFill>
                  <a:srgbClr val="008000"/>
                </a:solidFill>
                <a:latin typeface="Monotype Corsiva" pitchFamily="66" charset="0"/>
              </a:rPr>
              <a:t>green colour font in Bar brackets.</a:t>
            </a:r>
            <a:endParaRPr lang="en-US" sz="2800" smtClean="0">
              <a:latin typeface="Monotype Corsiva" pitchFamily="66" charset="0"/>
            </a:endParaRPr>
          </a:p>
          <a:p>
            <a:pPr algn="just" eaLnBrk="1" hangingPunct="1"/>
            <a:r>
              <a:rPr lang="en-US" sz="2800" smtClean="0">
                <a:latin typeface="Monotype Corsiva" pitchFamily="66" charset="0"/>
              </a:rPr>
              <a:t>I request you to Kindly go through the presentation and give your valuable suggestions.</a:t>
            </a:r>
          </a:p>
          <a:p>
            <a:pPr algn="r" eaLnBrk="1" hangingPunct="1">
              <a:buFont typeface="Wingdings 2" pitchFamily="18" charset="2"/>
              <a:buNone/>
            </a:pPr>
            <a:endParaRPr lang="en-US" sz="2800" smtClean="0">
              <a:latin typeface="Monotype Corsiva" pitchFamily="66" charset="0"/>
            </a:endParaRPr>
          </a:p>
          <a:p>
            <a:pPr algn="r" eaLnBrk="1" hangingPunct="1">
              <a:buFont typeface="Wingdings 2" pitchFamily="18" charset="2"/>
              <a:buNone/>
            </a:pPr>
            <a:r>
              <a:rPr lang="en-US" sz="2800" smtClean="0">
                <a:latin typeface="Monotype Corsiva" pitchFamily="66" charset="0"/>
              </a:rPr>
              <a:t>-</a:t>
            </a:r>
            <a:r>
              <a:rPr lang="en-US" sz="2800" b="1" smtClean="0">
                <a:latin typeface="Monotype Corsiva" pitchFamily="66" charset="0"/>
              </a:rPr>
              <a:t>Ankit Agrawal		</a:t>
            </a:r>
          </a:p>
          <a:p>
            <a:pPr algn="r" eaLnBrk="1" hangingPunct="1">
              <a:buFont typeface="Wingdings 2" pitchFamily="18" charset="2"/>
              <a:buNone/>
            </a:pPr>
            <a:r>
              <a:rPr lang="en-US" sz="2400" smtClean="0">
                <a:latin typeface="Monotype Corsiva" pitchFamily="66" charset="0"/>
              </a:rPr>
              <a:t>		</a:t>
            </a:r>
            <a:r>
              <a:rPr lang="en-US" sz="2000" smtClean="0">
                <a:latin typeface="Monotype Corsiva" pitchFamily="66" charset="0"/>
              </a:rPr>
              <a:t>e-mail : ankitagrawal47@rediffmail.com</a:t>
            </a:r>
            <a:endParaRPr lang="en-US" sz="2800" smtClean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152400"/>
            <a:ext cx="8153400" cy="9906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6600" b="1" u="sng" smtClean="0"/>
              <a:t>Introduction</a:t>
            </a:r>
            <a:r>
              <a:rPr lang="en-US" sz="6600" b="1" u="sng" dirty="0" smtClean="0"/>
              <a:t> to the Topic</a:t>
            </a:r>
            <a:endParaRPr lang="en-IN" sz="6600" b="1" u="sng" dirty="0"/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>
          <a:xfrm>
            <a:off x="0" y="1428750"/>
            <a:ext cx="9001125" cy="5114925"/>
          </a:xfrm>
        </p:spPr>
        <p:txBody>
          <a:bodyPr/>
          <a:lstStyle/>
          <a:p>
            <a:pPr algn="just" eaLnBrk="1" hangingPunct="1"/>
            <a:r>
              <a:rPr lang="en-US" sz="2200" smtClean="0"/>
              <a:t>Ministry of Corporate Affairs (MCA) has Revised the Schedule VI of The Companies Act, 1956 and notified the same on 1</a:t>
            </a:r>
            <a:r>
              <a:rPr lang="en-US" sz="2200" baseline="30000" smtClean="0"/>
              <a:t>st</a:t>
            </a:r>
            <a:r>
              <a:rPr lang="en-US" sz="2200" smtClean="0"/>
              <a:t> March, 2011. The Revised Schedule VI shall apply to all companies from 1</a:t>
            </a:r>
            <a:r>
              <a:rPr lang="en-US" sz="2200" baseline="30000" smtClean="0"/>
              <a:t>st</a:t>
            </a:r>
            <a:r>
              <a:rPr lang="en-US" sz="2200" smtClean="0"/>
              <a:t> April, 2011 onwards.</a:t>
            </a:r>
          </a:p>
          <a:p>
            <a:pPr algn="just"/>
            <a:r>
              <a:rPr lang="en-US" sz="2200" smtClean="0"/>
              <a:t>Copy of Notification in Official Gazette by MCA regarding applicability and Details of Revised Schedule VI can be accessed by browsing the following link: </a:t>
            </a:r>
          </a:p>
          <a:p>
            <a:pPr algn="just">
              <a:buFont typeface="Wingdings" pitchFamily="2" charset="2"/>
              <a:buNone/>
            </a:pPr>
            <a:r>
              <a:rPr lang="en-US" sz="2200" smtClean="0">
                <a:latin typeface="Monotype Corsiva" pitchFamily="66" charset="0"/>
              </a:rPr>
              <a:t>	</a:t>
            </a:r>
            <a:r>
              <a:rPr lang="en-US" sz="2000" i="1" smtClean="0">
                <a:solidFill>
                  <a:srgbClr val="008000"/>
                </a:solidFill>
                <a:latin typeface="Century Schoolbook" pitchFamily="18" charset="0"/>
              </a:rPr>
              <a:t>http://www.mca.gov.in/Ministry/pdf/Schedule_VI_28fed2011.pdf</a:t>
            </a:r>
            <a:endParaRPr lang="en-US" sz="2200" smtClean="0"/>
          </a:p>
          <a:p>
            <a:pPr algn="just" eaLnBrk="1" hangingPunct="1"/>
            <a:r>
              <a:rPr lang="en-US" sz="2200" smtClean="0"/>
              <a:t>The Revised Schedule VI introduces many New Concepts &amp; Disclosure requirements and complies several Statutory disclosure requirements.</a:t>
            </a:r>
          </a:p>
          <a:p>
            <a:pPr algn="just" eaLnBrk="1" hangingPunct="1"/>
            <a:r>
              <a:rPr lang="en-US" sz="2200" smtClean="0"/>
              <a:t>The Institute of Chartered Accountants in India (ICAI) has issued a Guidance Note on Revised Schedule VI and a FAQ on Revised Schedule VI.</a:t>
            </a:r>
          </a:p>
          <a:p>
            <a:pPr algn="just" eaLnBrk="1" hangingPunct="1"/>
            <a:r>
              <a:rPr lang="en-US" sz="2200" smtClean="0"/>
              <a:t>Classification in the Revised Schedule VI is made on Logical basis instead of Name based classification as in the Old Schedule VI.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4"/>
          <p:cNvSpPr>
            <a:spLocks noGrp="1"/>
          </p:cNvSpPr>
          <p:nvPr>
            <p:ph type="title"/>
          </p:nvPr>
        </p:nvSpPr>
        <p:spPr>
          <a:xfrm>
            <a:off x="1428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z="4600" b="1" u="sng" smtClean="0"/>
              <a:t>Authority Order</a:t>
            </a:r>
            <a:endParaRPr lang="en-IN" sz="4600" smtClean="0"/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4071938" y="571500"/>
            <a:ext cx="4857750" cy="428625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(To be applied in case of Conflicts)</a:t>
            </a:r>
            <a:endParaRPr lang="en-IN" sz="28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Down Arrow Callout 7"/>
          <p:cNvSpPr/>
          <p:nvPr/>
        </p:nvSpPr>
        <p:spPr>
          <a:xfrm>
            <a:off x="2143108" y="1928802"/>
            <a:ext cx="4786346" cy="1357322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6"/>
          </a:lnRef>
          <a:fillRef idx="1003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Comic Sans MS" pitchFamily="66" charset="0"/>
              </a:rPr>
              <a:t>Accounting Standards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Comic Sans MS" pitchFamily="66" charset="0"/>
              </a:rPr>
              <a:t>(by NACAS)</a:t>
            </a:r>
            <a:endParaRPr lang="en-IN" dirty="0">
              <a:latin typeface="Comic Sans MS" pitchFamily="66" charset="0"/>
            </a:endParaRPr>
          </a:p>
        </p:txBody>
      </p:sp>
      <p:sp>
        <p:nvSpPr>
          <p:cNvPr id="9" name="Down Arrow Callout 8"/>
          <p:cNvSpPr/>
          <p:nvPr/>
        </p:nvSpPr>
        <p:spPr>
          <a:xfrm>
            <a:off x="2143108" y="3571876"/>
            <a:ext cx="4786346" cy="1214446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</p:spPr>
        <p:style>
          <a:lnRef idx="2">
            <a:schemeClr val="accent6"/>
          </a:lnRef>
          <a:fillRef idx="1003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Comic Sans MS" pitchFamily="66" charset="0"/>
              </a:rPr>
              <a:t>Companies Act, 1956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43108" y="5143512"/>
            <a:ext cx="4786346" cy="785818"/>
          </a:xfrm>
          <a:prstGeom prst="rect">
            <a:avLst/>
          </a:prstGeom>
        </p:spPr>
        <p:style>
          <a:lnRef idx="2">
            <a:schemeClr val="accent6"/>
          </a:lnRef>
          <a:fillRef idx="1003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Comic Sans MS" pitchFamily="66" charset="0"/>
              </a:rPr>
              <a:t>Revised Schedule VI</a:t>
            </a:r>
            <a:endParaRPr lang="en-IN" sz="16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143000" y="6350"/>
          <a:ext cx="8001056" cy="68106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786610"/>
                <a:gridCol w="642942"/>
                <a:gridCol w="571504"/>
              </a:tblGrid>
              <a:tr h="118032">
                <a:tc>
                  <a:txBody>
                    <a:bodyPr/>
                    <a:lstStyle/>
                    <a:p>
                      <a:pPr algn="ctr"/>
                      <a:r>
                        <a:rPr lang="en-US" sz="1400" u="sng" dirty="0" smtClean="0">
                          <a:latin typeface="Comic Sans MS" pitchFamily="66" charset="0"/>
                        </a:rPr>
                        <a:t>PARTICULARS</a:t>
                      </a:r>
                      <a:endParaRPr lang="en-IN" sz="1400" b="1" u="sng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u="sng" dirty="0" smtClean="0">
                          <a:latin typeface="Comic Sans MS" pitchFamily="66" charset="0"/>
                        </a:rPr>
                        <a:t>C.Y.</a:t>
                      </a:r>
                      <a:endParaRPr lang="en-IN" sz="1400" b="1" u="sng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u="sng" dirty="0" smtClean="0">
                          <a:latin typeface="Comic Sans MS" pitchFamily="66" charset="0"/>
                        </a:rPr>
                        <a:t>P.Y.</a:t>
                      </a:r>
                      <a:endParaRPr lang="en-IN" sz="1400" b="1" u="sng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287922">
                <a:tc>
                  <a:txBody>
                    <a:bodyPr/>
                    <a:lstStyle/>
                    <a:p>
                      <a:r>
                        <a:rPr lang="en-US" sz="1200" u="sng" dirty="0" smtClean="0">
                          <a:latin typeface="Comic Sans MS" pitchFamily="66" charset="0"/>
                        </a:rPr>
                        <a:t>Shareholder’s Fund</a:t>
                      </a:r>
                      <a:endParaRPr lang="en-IN" sz="1200" u="sng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539386"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Share Capital</a:t>
                      </a:r>
                    </a:p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Reserves and Surplus</a:t>
                      </a:r>
                    </a:p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Share Warrant</a:t>
                      </a:r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190774">
                <a:tc>
                  <a:txBody>
                    <a:bodyPr/>
                    <a:lstStyle/>
                    <a:p>
                      <a:r>
                        <a:rPr lang="en-US" sz="1200" u="sng" dirty="0" smtClean="0">
                          <a:latin typeface="Comic Sans MS" pitchFamily="66" charset="0"/>
                        </a:rPr>
                        <a:t>Share Application Money</a:t>
                      </a:r>
                      <a:r>
                        <a:rPr lang="en-US" sz="1200" dirty="0" smtClean="0">
                          <a:latin typeface="Comic Sans MS" pitchFamily="66" charset="0"/>
                        </a:rPr>
                        <a:t> (Allotment</a:t>
                      </a:r>
                      <a:r>
                        <a:rPr lang="en-US" sz="1200" baseline="0" dirty="0" smtClean="0">
                          <a:latin typeface="Comic Sans MS" pitchFamily="66" charset="0"/>
                        </a:rPr>
                        <a:t> Pending)</a:t>
                      </a:r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mtClean="0">
                          <a:latin typeface="Comic Sans MS" pitchFamily="66" charset="0"/>
                        </a:rPr>
                        <a:t>xxx</a:t>
                      </a:r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156486">
                <a:tc>
                  <a:txBody>
                    <a:bodyPr/>
                    <a:lstStyle/>
                    <a:p>
                      <a:r>
                        <a:rPr kumimoji="0" lang="en-US" sz="1200" u="sng" kern="1200" baseline="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Non Current Liabilities</a:t>
                      </a:r>
                      <a:endParaRPr kumimoji="0" lang="en-IN" sz="1200" u="sng" kern="1200" baseline="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765140">
                <a:tc>
                  <a:txBody>
                    <a:bodyPr/>
                    <a:lstStyle/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Borrowings (Long Term)</a:t>
                      </a:r>
                    </a:p>
                    <a:p>
                      <a:r>
                        <a:rPr lang="en-US" sz="1200" dirty="0" smtClean="0">
                          <a:latin typeface="Comic Sans MS" pitchFamily="66" charset="0"/>
                        </a:rPr>
                        <a:t>            Deferred Tax Liability</a:t>
                      </a:r>
                    </a:p>
                    <a:p>
                      <a:r>
                        <a:rPr lang="en-US" sz="1200" dirty="0" smtClean="0">
                          <a:latin typeface="Comic Sans MS" pitchFamily="66" charset="0"/>
                        </a:rPr>
                        <a:t>            Other Non-Current Liabilities</a:t>
                      </a:r>
                    </a:p>
                    <a:p>
                      <a:r>
                        <a:rPr lang="en-US" sz="1200" dirty="0" smtClean="0">
                          <a:latin typeface="Comic Sans MS" pitchFamily="66" charset="0"/>
                        </a:rPr>
                        <a:t>            Other Long Term Provisions</a:t>
                      </a:r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  <a:endParaRPr lang="en-IN" sz="12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u="sng" dirty="0" smtClean="0">
                          <a:latin typeface="Comic Sans MS" pitchFamily="66" charset="0"/>
                        </a:rPr>
                        <a:t>Current</a:t>
                      </a:r>
                      <a:r>
                        <a:rPr lang="en-US" sz="1200" u="sng" baseline="0" dirty="0" smtClean="0">
                          <a:latin typeface="Comic Sans MS" pitchFamily="66" charset="0"/>
                        </a:rPr>
                        <a:t> Liabilities</a:t>
                      </a:r>
                      <a:endParaRPr lang="en-IN" sz="1200" u="sng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653706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omic Sans MS" pitchFamily="66" charset="0"/>
                        </a:rPr>
                        <a:t>            Borrowings (Short Term)</a:t>
                      </a:r>
                    </a:p>
                    <a:p>
                      <a:r>
                        <a:rPr lang="en-US" sz="1200" dirty="0" smtClean="0">
                          <a:latin typeface="Comic Sans MS" pitchFamily="66" charset="0"/>
                        </a:rPr>
                        <a:t>            Creditor or Short Term Payables (Trade)</a:t>
                      </a:r>
                    </a:p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Other Short Term Liabilities</a:t>
                      </a:r>
                    </a:p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Provisions (Short Term)</a:t>
                      </a:r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147932">
                <a:tc>
                  <a:txBody>
                    <a:bodyPr/>
                    <a:lstStyle/>
                    <a:p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dbl" baseline="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dbl" baseline="0" dirty="0" smtClean="0">
                          <a:latin typeface="Comic Sans MS" pitchFamily="66" charset="0"/>
                        </a:rPr>
                        <a:t>xxx</a:t>
                      </a:r>
                      <a:endParaRPr lang="en-US" sz="1200" u="dbl" baseline="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173014">
                <a:tc>
                  <a:txBody>
                    <a:bodyPr/>
                    <a:lstStyle/>
                    <a:p>
                      <a:r>
                        <a:rPr lang="en-US" sz="1200" u="sng" dirty="0" smtClean="0">
                          <a:latin typeface="Comic Sans MS" pitchFamily="66" charset="0"/>
                        </a:rPr>
                        <a:t>Non</a:t>
                      </a:r>
                      <a:r>
                        <a:rPr lang="en-US" sz="1200" u="sng" baseline="0" dirty="0" smtClean="0">
                          <a:latin typeface="Comic Sans MS" pitchFamily="66" charset="0"/>
                        </a:rPr>
                        <a:t> Current Assets</a:t>
                      </a:r>
                      <a:endParaRPr lang="en-IN" sz="1200" u="sng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873744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omic Sans MS" pitchFamily="66" charset="0"/>
                        </a:rPr>
                        <a:t>            Fixed</a:t>
                      </a:r>
                      <a:r>
                        <a:rPr lang="en-US" sz="1200" baseline="0" dirty="0" smtClean="0">
                          <a:latin typeface="Comic Sans MS" pitchFamily="66" charset="0"/>
                        </a:rPr>
                        <a:t> Assets</a:t>
                      </a:r>
                    </a:p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Investments (Long Term)</a:t>
                      </a:r>
                    </a:p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Deferred Tax Assets</a:t>
                      </a:r>
                    </a:p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Other Non-Current Assets / Long Term Advances &amp; Receivables</a:t>
                      </a:r>
                    </a:p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Other Non Current Assets</a:t>
                      </a:r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mtClean="0">
                          <a:latin typeface="Comic Sans MS" pitchFamily="66" charset="0"/>
                        </a:rPr>
                        <a:t>xxx</a:t>
                      </a:r>
                      <a:endParaRPr lang="en-US" sz="1200" dirty="0" smtClean="0">
                        <a:latin typeface="Comic Sans MS" pitchFamily="66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smtClean="0">
                          <a:latin typeface="Comic Sans MS" pitchFamily="66" charset="0"/>
                        </a:rPr>
                        <a:t>xxx</a:t>
                      </a:r>
                      <a:endParaRPr lang="en-US" sz="1200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139370">
                <a:tc>
                  <a:txBody>
                    <a:bodyPr/>
                    <a:lstStyle/>
                    <a:p>
                      <a:r>
                        <a:rPr lang="en-US" sz="1200" b="0" u="sng" dirty="0" smtClean="0">
                          <a:latin typeface="Comic Sans MS" pitchFamily="66" charset="0"/>
                        </a:rPr>
                        <a:t>Current Assets</a:t>
                      </a:r>
                      <a:endParaRPr lang="en-IN" sz="1200" b="0" u="sng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 smtClean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omic Sans MS" pitchFamily="66" charset="0"/>
                        </a:rPr>
                        <a:t>            Investments (Short-Term)</a:t>
                      </a:r>
                    </a:p>
                    <a:p>
                      <a:r>
                        <a:rPr lang="en-US" sz="1200" dirty="0" smtClean="0">
                          <a:latin typeface="Comic Sans MS" pitchFamily="66" charset="0"/>
                        </a:rPr>
                        <a:t>           </a:t>
                      </a:r>
                      <a:r>
                        <a:rPr lang="en-US" sz="1200" baseline="0" dirty="0" smtClean="0">
                          <a:latin typeface="Comic Sans MS" pitchFamily="66" charset="0"/>
                        </a:rPr>
                        <a:t> Inventory</a:t>
                      </a:r>
                    </a:p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Trade Receivables</a:t>
                      </a:r>
                    </a:p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Cash and Cash Equivalents</a:t>
                      </a:r>
                    </a:p>
                    <a:p>
                      <a:r>
                        <a:rPr lang="en-US" sz="1200" baseline="0" dirty="0" smtClean="0">
                          <a:latin typeface="Comic Sans MS" pitchFamily="66" charset="0"/>
                        </a:rPr>
                        <a:t>            Other Short term Current Assets</a:t>
                      </a:r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IN" sz="1200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dbl" baseline="0" dirty="0" smtClean="0">
                          <a:latin typeface="Comic Sans MS" pitchFamily="66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dbl" baseline="0" dirty="0" smtClean="0">
                          <a:latin typeface="Comic Sans MS" pitchFamily="66" charset="0"/>
                        </a:rPr>
                        <a:t>xxx</a:t>
                      </a:r>
                      <a:endParaRPr lang="en-US" sz="1200" u="dbl" baseline="0" dirty="0" smtClean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00858" y="1449934"/>
            <a:ext cx="727804" cy="54795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B</a:t>
            </a:r>
          </a:p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A</a:t>
            </a:r>
          </a:p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L</a:t>
            </a:r>
          </a:p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A</a:t>
            </a:r>
          </a:p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N</a:t>
            </a:r>
          </a:p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C</a:t>
            </a:r>
          </a:p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E</a:t>
            </a:r>
          </a:p>
          <a:p>
            <a:pPr algn="ctr">
              <a:defRPr/>
            </a:pPr>
            <a:endParaRPr lang="en-US" sz="27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Cooper Black" pitchFamily="18" charset="0"/>
            </a:endParaRPr>
          </a:p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S</a:t>
            </a:r>
          </a:p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H</a:t>
            </a:r>
          </a:p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E</a:t>
            </a:r>
          </a:p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E</a:t>
            </a:r>
          </a:p>
          <a:p>
            <a:pPr algn="ctr">
              <a:defRPr/>
            </a:pPr>
            <a:r>
              <a:rPr lang="en-US" sz="27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Cooper Black" pitchFamily="18" charset="0"/>
              </a:rPr>
              <a:t>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550" y="285750"/>
            <a:ext cx="1060450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u="sng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Format</a:t>
            </a:r>
          </a:p>
          <a:p>
            <a:pPr algn="ctr">
              <a:defRPr/>
            </a:pPr>
            <a:r>
              <a:rPr lang="en-US" sz="2000" b="1" u="sng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of</a:t>
            </a:r>
            <a:endParaRPr lang="en-IN" sz="2000" b="1" u="sng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90538" y="0"/>
            <a:ext cx="8153400" cy="776288"/>
          </a:xfrm>
        </p:spPr>
        <p:txBody>
          <a:bodyPr/>
          <a:lstStyle/>
          <a:p>
            <a:pPr eaLnBrk="1" hangingPunct="1"/>
            <a:r>
              <a:rPr lang="en-US" b="1" u="sng" smtClean="0"/>
              <a:t>Item – Wise Discussions</a:t>
            </a:r>
            <a:endParaRPr lang="en-IN" b="1" u="sng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500063" y="808038"/>
          <a:ext cx="8153400" cy="3327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02431"/>
                <a:gridCol w="785818"/>
                <a:gridCol w="76515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u="sng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lang="en-US" sz="2000" b="1" u="sng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 Share Capital Schedule</a:t>
                      </a:r>
                      <a:endParaRPr lang="en-IN" b="1" u="sng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621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Authorized</a:t>
                      </a:r>
                      <a:r>
                        <a:rPr lang="en-US" sz="16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Share Capital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5440">
                <a:tc>
                  <a:txBody>
                    <a:bodyPr/>
                    <a:lstStyle/>
                    <a:p>
                      <a:r>
                        <a:rPr lang="en-US" sz="16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xxxx Shares of Rs. xx each</a:t>
                      </a:r>
                    </a:p>
                    <a:p>
                      <a:r>
                        <a:rPr lang="en-US" sz="16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xxxx Shares of Rs. xx each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7494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Issued,</a:t>
                      </a:r>
                      <a:r>
                        <a:rPr lang="en-US" sz="16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Paid up Share Capital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xxxx Shares of Rs. xx</a:t>
                      </a:r>
                      <a:r>
                        <a:rPr lang="en-US" sz="16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each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    Called up                                    xxx</a:t>
                      </a:r>
                      <a:endParaRPr lang="en-US" sz="1600" baseline="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(-)</a:t>
                      </a:r>
                      <a:r>
                        <a:rPr lang="en-US" sz="16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Calls in Arrears                           xxx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(+)  Shares</a:t>
                      </a:r>
                      <a:r>
                        <a:rPr lang="en-US" sz="16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Forfeited</a:t>
                      </a:r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     xx</a:t>
                      </a:r>
                      <a:r>
                        <a:rPr lang="en-US" sz="160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(+)  Calls in Advance                        </a:t>
                      </a:r>
                      <a:r>
                        <a:rPr lang="en-US" sz="1600" u="sng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xxx </a:t>
                      </a:r>
                      <a:endParaRPr lang="en-IN" sz="1600" u="sng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en-US" sz="16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en-US" sz="16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en-US" sz="16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en-US" sz="16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en-US" sz="16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en-US" sz="160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dbl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uFill>
                            <a:solidFill>
                              <a:schemeClr val="accent3">
                                <a:lumMod val="50000"/>
                              </a:schemeClr>
                            </a:solidFill>
                          </a:u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b="1" u="dbl" baseline="0" dirty="0">
                        <a:solidFill>
                          <a:schemeClr val="accent3">
                            <a:lumMod val="50000"/>
                          </a:schemeClr>
                        </a:solidFill>
                        <a:uFill>
                          <a:solidFill>
                            <a:schemeClr val="accent3">
                              <a:lumMod val="50000"/>
                            </a:schemeClr>
                          </a:solidFill>
                        </a:u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dbl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uFill>
                            <a:solidFill>
                              <a:schemeClr val="accent3">
                                <a:lumMod val="50000"/>
                              </a:schemeClr>
                            </a:solidFill>
                          </a:u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b="1" u="dbl" baseline="0" dirty="0">
                        <a:solidFill>
                          <a:schemeClr val="accent3">
                            <a:lumMod val="50000"/>
                          </a:schemeClr>
                        </a:solidFill>
                        <a:uFill>
                          <a:solidFill>
                            <a:schemeClr val="accent3">
                              <a:lumMod val="50000"/>
                            </a:schemeClr>
                          </a:solidFill>
                        </a:u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500063" y="4214813"/>
          <a:ext cx="8153400" cy="2407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02431"/>
                <a:gridCol w="785818"/>
                <a:gridCol w="765151"/>
              </a:tblGrid>
              <a:tr h="264780">
                <a:tc>
                  <a:txBody>
                    <a:bodyPr/>
                    <a:lstStyle/>
                    <a:p>
                      <a:r>
                        <a:rPr lang="en-US" sz="2000" b="1" u="sng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ii. Reserves and Surplus</a:t>
                      </a:r>
                      <a:endParaRPr lang="en-IN" b="1" u="sng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2477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Capital Reserves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256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Revenue Reserves (Free)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9747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Revenue Reserves (Non-Free)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600" u="non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Proposed</a:t>
                      </a:r>
                      <a:r>
                        <a:rPr lang="en-US" sz="1600" u="none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Dividend</a:t>
                      </a:r>
                      <a:endParaRPr lang="en-IN" sz="1600" u="none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70176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Security Premium Reserve</a:t>
                      </a:r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u="none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uFill>
                            <a:solidFill>
                              <a:schemeClr val="accent3">
                                <a:lumMod val="50000"/>
                              </a:schemeClr>
                            </a:solidFill>
                          </a:u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b="0" u="none" baseline="0" dirty="0">
                        <a:solidFill>
                          <a:schemeClr val="accent3">
                            <a:lumMod val="50000"/>
                          </a:schemeClr>
                        </a:solidFill>
                        <a:uFill>
                          <a:solidFill>
                            <a:schemeClr val="accent3">
                              <a:lumMod val="50000"/>
                            </a:schemeClr>
                          </a:solidFill>
                        </a:u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u="none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uFill>
                            <a:solidFill>
                              <a:schemeClr val="accent3">
                                <a:lumMod val="50000"/>
                              </a:schemeClr>
                            </a:solidFill>
                          </a:u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</a:p>
                  </a:txBody>
                  <a:tcPr/>
                </a:tc>
              </a:tr>
              <a:tr h="191450"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dbl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uFill>
                            <a:solidFill>
                              <a:schemeClr val="accent3">
                                <a:lumMod val="50000"/>
                              </a:schemeClr>
                            </a:solidFill>
                          </a:u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  <a:endParaRPr lang="en-IN" sz="1600" b="1" u="dbl" baseline="0" dirty="0">
                        <a:solidFill>
                          <a:schemeClr val="accent3">
                            <a:lumMod val="50000"/>
                          </a:schemeClr>
                        </a:solidFill>
                        <a:uFill>
                          <a:solidFill>
                            <a:schemeClr val="accent3">
                              <a:lumMod val="50000"/>
                            </a:schemeClr>
                          </a:solidFill>
                        </a:u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dbl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uFill>
                            <a:solidFill>
                              <a:schemeClr val="accent3">
                                <a:lumMod val="50000"/>
                              </a:schemeClr>
                            </a:solidFill>
                          </a:uFill>
                          <a:latin typeface="Arial" pitchFamily="34" charset="0"/>
                          <a:cs typeface="Arial" pitchFamily="34" charset="0"/>
                        </a:rPr>
                        <a:t>xxx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313" y="233363"/>
            <a:ext cx="8572500" cy="3294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+mj-lt"/>
              <a:buAutoNum type="romanLcPeriod" startAt="3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Share Warrants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 are instruments against which shares are to be issued, held by the Bearer.</a:t>
            </a:r>
          </a:p>
          <a:p>
            <a:pPr marL="342900" indent="-342900" algn="just">
              <a:buFont typeface="+mj-lt"/>
              <a:buAutoNum type="romanLcPeriod" startAt="3"/>
              <a:defRPr/>
            </a:pPr>
            <a:endParaRPr lang="en-US" sz="22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romanLcPeriod" startAt="3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Share Application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 money means amount received for which share are to be issued. ESOP are part of Reserves and Surplus.</a:t>
            </a:r>
          </a:p>
          <a:p>
            <a:pPr marL="342900" indent="-342900" algn="just">
              <a:buFont typeface="+mj-lt"/>
              <a:buAutoNum type="romanLcPeriod" startAt="3"/>
              <a:defRPr/>
            </a:pPr>
            <a:endParaRPr lang="en-US" sz="22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342900" indent="-342900" algn="just">
              <a:buFont typeface="+mj-lt"/>
              <a:buAutoNum type="romanLcPeriod" startAt="3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Non Current Liabilities (Borrowings)</a:t>
            </a:r>
            <a:endParaRPr lang="en-IN" sz="2200" u="sng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defRPr/>
            </a:pP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Borrowings From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Secured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Unsecured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Remarks</a:t>
            </a:r>
            <a:endParaRPr lang="en-US" b="1" u="sng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800100" lvl="1" indent="-342900" algn="just">
              <a:defRPr/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	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Debentures	Rs.10,00,000/-	        --		Secured by P&amp;M</a:t>
            </a:r>
          </a:p>
          <a:p>
            <a:pPr marL="800100" lvl="1" indent="-342900" algn="just">
              <a:defRPr/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Directors		         --		Rs.1,00,000/-	           --</a:t>
            </a:r>
            <a:endParaRPr lang="en-US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13" y="3733800"/>
            <a:ext cx="8572500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 algn="just">
              <a:buFont typeface="+mj-lt"/>
              <a:buAutoNum type="romanLcPeriod" startAt="6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Deferred Tax Liability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 : As per  AS-22, Companies have Deferred Tax Liability or Deferred Tax Asset, It will be shown as Non-Current Liabilities or Non-Current Assets.</a:t>
            </a:r>
          </a:p>
          <a:p>
            <a:pPr marL="514350" indent="-514350" algn="just">
              <a:buFont typeface="+mj-lt"/>
              <a:buAutoNum type="romanLcPeriod" startAt="6"/>
              <a:defRPr/>
            </a:pPr>
            <a:endParaRPr lang="en-US" sz="22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LcPeriod" startAt="6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Long Term Liabilities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 : </a:t>
            </a:r>
          </a:p>
          <a:p>
            <a:pPr marL="514350" indent="-514350" algn="just">
              <a:defRPr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			e.g. Long term Creditors payable.		xx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947738"/>
            <a:ext cx="8572500" cy="2278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 algn="just">
              <a:buFont typeface="+mj-lt"/>
              <a:buAutoNum type="romanLcPeriod" startAt="8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Long Term provisions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 : </a:t>
            </a:r>
          </a:p>
          <a:p>
            <a:pPr marL="514350" indent="-514350" algn="just">
              <a:defRPr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			e.g. Provision for Retirement Benefits.	xx</a:t>
            </a:r>
          </a:p>
          <a:p>
            <a:pPr marL="514350" indent="-514350" algn="just">
              <a:buFont typeface="+mj-lt"/>
              <a:buAutoNum type="romanLcPeriod" startAt="9"/>
              <a:defRPr/>
            </a:pPr>
            <a:endParaRPr lang="en-US" sz="2200" u="sng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LcPeriod" startAt="9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Current Liabilities (Borrowings)</a:t>
            </a:r>
            <a:endParaRPr lang="en-IN" sz="2200" u="sng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defRPr/>
            </a:pP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Borrowings From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Secured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Unsecured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Remarks</a:t>
            </a:r>
            <a:endParaRPr lang="en-US" b="1" u="sng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800100" lvl="1" indent="-342900" algn="just">
              <a:defRPr/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	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Debentures	Rs.10,00,000/-	        --		Secured by _ _ _</a:t>
            </a:r>
          </a:p>
          <a:p>
            <a:pPr marL="800100" lvl="1" indent="-342900" algn="just">
              <a:defRPr/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Bank Overdraft	Rs.1,00,000/-	        --		Secured by _ _ _</a:t>
            </a:r>
            <a:endParaRPr lang="en-US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625" y="3448050"/>
            <a:ext cx="8572500" cy="3140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 algn="just">
              <a:buFont typeface="+mj-lt"/>
              <a:buAutoNum type="romanLcPeriod" startAt="10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Trade Payables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 : </a:t>
            </a:r>
          </a:p>
          <a:p>
            <a:pPr marL="1428750" lvl="2" indent="-514350" algn="just">
              <a:defRPr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		e.g. Creditors				xx</a:t>
            </a:r>
          </a:p>
          <a:p>
            <a:pPr marL="514350" indent="-514350" algn="just">
              <a:buFont typeface="+mj-lt"/>
              <a:buAutoNum type="romanLcPeriod" startAt="10"/>
              <a:defRPr/>
            </a:pPr>
            <a:endParaRPr lang="en-US" sz="22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LcPeriod" startAt="10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Other Short Term Liabilities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 :</a:t>
            </a:r>
          </a:p>
          <a:p>
            <a:pPr marL="1885950" lvl="3" indent="-514350" algn="just">
              <a:defRPr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	e.g. Expenses Payable			xx</a:t>
            </a:r>
          </a:p>
          <a:p>
            <a:pPr marL="514350" indent="-514350" algn="just">
              <a:buFont typeface="+mj-lt"/>
              <a:buAutoNum type="romanLcPeriod" startAt="10"/>
              <a:defRPr/>
            </a:pPr>
            <a:endParaRPr lang="en-US" sz="22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LcPeriod" startAt="10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Provisions (Short Term)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 :</a:t>
            </a:r>
          </a:p>
          <a:p>
            <a:pPr marL="971550" lvl="1" indent="-514350" algn="just">
              <a:defRPr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		e.g. Provision for Taxation			xx</a:t>
            </a:r>
          </a:p>
          <a:p>
            <a:pPr marL="514350" indent="-514350" algn="just">
              <a:defRPr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			      Provision for Legal Damages		xx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85813" y="1747838"/>
          <a:ext cx="8185199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9961"/>
                <a:gridCol w="611513"/>
                <a:gridCol w="728048"/>
                <a:gridCol w="617855"/>
                <a:gridCol w="652780"/>
                <a:gridCol w="696521"/>
                <a:gridCol w="617855"/>
                <a:gridCol w="652780"/>
                <a:gridCol w="787492"/>
                <a:gridCol w="571504"/>
                <a:gridCol w="622681"/>
                <a:gridCol w="656209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Fixed Assets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Gross Block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Dep. Block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Impairment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Net Block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O/B</a:t>
                      </a:r>
                      <a:endParaRPr lang="en-IN" b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Add/ (Del)</a:t>
                      </a:r>
                      <a:endParaRPr lang="en-IN" b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C/B</a:t>
                      </a:r>
                      <a:endParaRPr lang="en-IN" b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O/B</a:t>
                      </a:r>
                      <a:endParaRPr lang="en-IN" b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Add/ (Del)</a:t>
                      </a:r>
                      <a:endParaRPr lang="en-IN" b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C/B</a:t>
                      </a:r>
                      <a:endParaRPr lang="en-IN" b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O/B</a:t>
                      </a:r>
                      <a:endParaRPr lang="en-IN" b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Add/ (Del)</a:t>
                      </a:r>
                      <a:endParaRPr lang="en-IN" b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C/B</a:t>
                      </a:r>
                      <a:endParaRPr lang="en-IN" b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C.Y.</a:t>
                      </a:r>
                      <a:endParaRPr lang="en-IN" b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sng" dirty="0" smtClean="0">
                          <a:latin typeface="Times New Roman" pitchFamily="18" charset="0"/>
                          <a:cs typeface="Times New Roman" pitchFamily="18" charset="0"/>
                        </a:rPr>
                        <a:t>P.Y.</a:t>
                      </a:r>
                      <a:endParaRPr lang="en-IN" b="0" u="sng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Furniture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Plant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xx</a:t>
                      </a:r>
                      <a:endParaRPr lang="en-IN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7188" y="1209675"/>
            <a:ext cx="8572500" cy="4986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 algn="just">
              <a:buFont typeface="+mj-lt"/>
              <a:buAutoNum type="romanLcPeriod" startAt="13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Non – Current Assets (Fixed Assets)</a:t>
            </a:r>
          </a:p>
          <a:p>
            <a:pPr marL="514350" indent="-514350" algn="just">
              <a:buFont typeface="+mj-lt"/>
              <a:buAutoNum type="romanLcPeriod" startAt="13"/>
              <a:defRPr/>
            </a:pPr>
            <a:endParaRPr lang="en-US" sz="2200" u="sng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LcPeriod" startAt="13"/>
              <a:defRPr/>
            </a:pPr>
            <a:endParaRPr lang="en-US" sz="2200" u="sng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LcPeriod" startAt="13"/>
              <a:defRPr/>
            </a:pPr>
            <a:endParaRPr lang="en-US" sz="2200" u="sng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LcPeriod" startAt="13"/>
              <a:defRPr/>
            </a:pPr>
            <a:endParaRPr lang="en-US" sz="2200" u="sng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LcPeriod" startAt="13"/>
              <a:defRPr/>
            </a:pPr>
            <a:endParaRPr lang="en-US" sz="2200" u="sng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LcPeriod" startAt="13"/>
              <a:defRPr/>
            </a:pPr>
            <a:endParaRPr lang="en-US" sz="2200" u="sng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defRPr/>
            </a:pPr>
            <a:endParaRPr lang="en-US" sz="2200" b="1" u="sng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defRPr/>
            </a:pPr>
            <a:r>
              <a:rPr lang="en-US" sz="2200" b="1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Note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 : # Fixed Assets chart includes Intangibles.</a:t>
            </a:r>
          </a:p>
          <a:p>
            <a:pPr marL="514350" indent="-514350" algn="just">
              <a:defRPr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	   # Capital WIP (Building under construction) is also reflected as Fixed Asset.</a:t>
            </a:r>
          </a:p>
          <a:p>
            <a:pPr marL="514350" indent="-514350" algn="just">
              <a:defRPr/>
            </a:pPr>
            <a:endParaRPr lang="en-US" sz="22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514350" indent="-514350" algn="just">
              <a:buFont typeface="+mj-lt"/>
              <a:buAutoNum type="romanLcPeriod" startAt="14"/>
              <a:defRPr/>
            </a:pPr>
            <a:r>
              <a:rPr lang="en-US" sz="2200" u="sng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  <a:cs typeface="Arial" pitchFamily="34" charset="0"/>
              </a:rPr>
              <a:t>Investments (Long Term)</a:t>
            </a:r>
            <a:endParaRPr lang="en-IN" sz="2200" u="sng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algn="just">
              <a:defRPr/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Type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      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Trade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 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Non-Trade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Valuation Base</a:t>
            </a:r>
            <a:endParaRPr lang="en-US" b="1" u="sng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800100" lvl="1" indent="-342900" algn="just">
              <a:defRPr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Equity Shares	     HUL	       xxx	           --		         Cost</a:t>
            </a:r>
            <a:endParaRPr lang="en-US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800100" lvl="1" indent="-342900" algn="just">
              <a:defRPr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Debentures	    X Ltd.	        --	          xxx	     Fair Value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554</TotalTime>
  <Words>1080</Words>
  <Application>Microsoft Office PowerPoint</Application>
  <PresentationFormat>On-screen Show (4:3)</PresentationFormat>
  <Paragraphs>440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40" baseType="lpstr">
      <vt:lpstr>Arial</vt:lpstr>
      <vt:lpstr>Tw Cen MT</vt:lpstr>
      <vt:lpstr>Wingdings</vt:lpstr>
      <vt:lpstr>Wingdings 2</vt:lpstr>
      <vt:lpstr>Calibri</vt:lpstr>
      <vt:lpstr>Constantia</vt:lpstr>
      <vt:lpstr>Lucida Sans Unicode</vt:lpstr>
      <vt:lpstr>Wingdings 3</vt:lpstr>
      <vt:lpstr>Verdana</vt:lpstr>
      <vt:lpstr>Gill Sans MT</vt:lpstr>
      <vt:lpstr>Copperplate Gothic Bold</vt:lpstr>
      <vt:lpstr>Monotype Corsiva</vt:lpstr>
      <vt:lpstr>Century Schoolbook</vt:lpstr>
      <vt:lpstr>Comic Sans MS</vt:lpstr>
      <vt:lpstr>Times New Roman</vt:lpstr>
      <vt:lpstr>Cooper Black</vt:lpstr>
      <vt:lpstr>Median</vt:lpstr>
      <vt:lpstr>Flow</vt:lpstr>
      <vt:lpstr>Concourse</vt:lpstr>
      <vt:lpstr>Office Theme</vt:lpstr>
      <vt:lpstr>Solstice</vt:lpstr>
      <vt:lpstr>Slide 1</vt:lpstr>
      <vt:lpstr>Preface</vt:lpstr>
      <vt:lpstr>Introduction to the Topic</vt:lpstr>
      <vt:lpstr>Authority Order</vt:lpstr>
      <vt:lpstr>Slide 5</vt:lpstr>
      <vt:lpstr>Item – Wise Discussions</vt:lpstr>
      <vt:lpstr>Slide 7</vt:lpstr>
      <vt:lpstr>Slide 8</vt:lpstr>
      <vt:lpstr>Slide 9</vt:lpstr>
      <vt:lpstr>Slide 10</vt:lpstr>
      <vt:lpstr>Slide 11</vt:lpstr>
      <vt:lpstr>Classification of Current Assets and Non-Current Assets</vt:lpstr>
      <vt:lpstr>Slide 13</vt:lpstr>
      <vt:lpstr>Classification of Current Liability and Non-Current Liability</vt:lpstr>
      <vt:lpstr>Slide 15</vt:lpstr>
      <vt:lpstr>Slide 16</vt:lpstr>
      <vt:lpstr>Special Points to be Remembered:</vt:lpstr>
      <vt:lpstr>Slide 18</vt:lpstr>
      <vt:lpstr>THANKS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amy</dc:creator>
  <cp:lastModifiedBy>amy</cp:lastModifiedBy>
  <cp:revision>70</cp:revision>
  <dcterms:created xsi:type="dcterms:W3CDTF">2012-06-15T15:33:21Z</dcterms:created>
  <dcterms:modified xsi:type="dcterms:W3CDTF">2012-06-20T06:45:40Z</dcterms:modified>
</cp:coreProperties>
</file>